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5.xml" ContentType="application/vnd.openxmlformats-officedocument.theme+xml"/>
  <Override PartName="/ppt/slideLayouts/slideLayout223.xml" ContentType="application/vnd.openxmlformats-officedocument.presentationml.slideLayout+xml"/>
  <Override PartName="/ppt/theme/theme2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7.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0.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1.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7.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8.xml" ContentType="application/vnd.openxmlformats-officedocument.themeOverride+xml"/>
  <Override PartName="/ppt/notesSlides/notesSlide109.xml" ContentType="application/vnd.openxmlformats-officedocument.presentationml.notesSlide+xml"/>
  <Override PartName="/ppt/theme/themeOverride9.xml" ContentType="application/vnd.openxmlformats-officedocument.themeOverride+xml"/>
  <Override PartName="/ppt/notesSlides/notesSlide110.xml" ContentType="application/vnd.openxmlformats-officedocument.presentationml.notesSlide+xml"/>
  <Override PartName="/ppt/theme/themeOverride10.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13" r:id="rId4"/>
    <p:sldMasterId id="2147483715" r:id="rId5"/>
    <p:sldMasterId id="2147483751" r:id="rId6"/>
    <p:sldMasterId id="2147483753" r:id="rId7"/>
    <p:sldMasterId id="2147483768" r:id="rId8"/>
    <p:sldMasterId id="2147483779" r:id="rId9"/>
    <p:sldMasterId id="2147483791" r:id="rId10"/>
    <p:sldMasterId id="2147483803" r:id="rId11"/>
    <p:sldMasterId id="2147483827" r:id="rId12"/>
    <p:sldMasterId id="2147483829" r:id="rId13"/>
    <p:sldMasterId id="2147483844" r:id="rId14"/>
    <p:sldMasterId id="2147483895" r:id="rId15"/>
    <p:sldMasterId id="2147483898" r:id="rId16"/>
    <p:sldMasterId id="2147483924" r:id="rId17"/>
    <p:sldMasterId id="2147483936" r:id="rId18"/>
    <p:sldMasterId id="2147483948" r:id="rId19"/>
    <p:sldMasterId id="2147483973" r:id="rId20"/>
    <p:sldMasterId id="2147483975" r:id="rId21"/>
    <p:sldMasterId id="2147483987" r:id="rId22"/>
    <p:sldMasterId id="2147484002" r:id="rId23"/>
    <p:sldMasterId id="2147484015" r:id="rId24"/>
    <p:sldMasterId id="2147484017" r:id="rId25"/>
    <p:sldMasterId id="2147484030" r:id="rId26"/>
    <p:sldMasterId id="2147484032" r:id="rId27"/>
    <p:sldMasterId id="2147484045" r:id="rId28"/>
    <p:sldMasterId id="2147484056" r:id="rId29"/>
    <p:sldMasterId id="2147484071" r:id="rId30"/>
    <p:sldMasterId id="2147484074" r:id="rId31"/>
    <p:sldMasterId id="2147484086" r:id="rId32"/>
  </p:sldMasterIdLst>
  <p:notesMasterIdLst>
    <p:notesMasterId r:id="rId163"/>
  </p:notesMasterIdLst>
  <p:sldIdLst>
    <p:sldId id="256" r:id="rId33"/>
    <p:sldId id="257" r:id="rId34"/>
    <p:sldId id="258" r:id="rId35"/>
    <p:sldId id="259" r:id="rId36"/>
    <p:sldId id="260" r:id="rId37"/>
    <p:sldId id="263" r:id="rId38"/>
    <p:sldId id="265" r:id="rId39"/>
    <p:sldId id="5204" r:id="rId40"/>
    <p:sldId id="269" r:id="rId41"/>
    <p:sldId id="275" r:id="rId42"/>
    <p:sldId id="276" r:id="rId43"/>
    <p:sldId id="277" r:id="rId44"/>
    <p:sldId id="5184" r:id="rId45"/>
    <p:sldId id="279" r:id="rId46"/>
    <p:sldId id="281" r:id="rId47"/>
    <p:sldId id="282" r:id="rId48"/>
    <p:sldId id="283" r:id="rId49"/>
    <p:sldId id="284" r:id="rId50"/>
    <p:sldId id="286" r:id="rId51"/>
    <p:sldId id="288" r:id="rId52"/>
    <p:sldId id="285" r:id="rId53"/>
    <p:sldId id="287" r:id="rId54"/>
    <p:sldId id="291" r:id="rId55"/>
    <p:sldId id="292" r:id="rId56"/>
    <p:sldId id="294" r:id="rId57"/>
    <p:sldId id="295" r:id="rId58"/>
    <p:sldId id="297" r:id="rId59"/>
    <p:sldId id="298" r:id="rId60"/>
    <p:sldId id="301" r:id="rId61"/>
    <p:sldId id="302" r:id="rId62"/>
    <p:sldId id="303" r:id="rId63"/>
    <p:sldId id="304" r:id="rId64"/>
    <p:sldId id="305" r:id="rId65"/>
    <p:sldId id="306" r:id="rId66"/>
    <p:sldId id="307" r:id="rId67"/>
    <p:sldId id="308" r:id="rId68"/>
    <p:sldId id="309" r:id="rId69"/>
    <p:sldId id="477" r:id="rId70"/>
    <p:sldId id="337" r:id="rId71"/>
    <p:sldId id="5192" r:id="rId72"/>
    <p:sldId id="532" r:id="rId73"/>
    <p:sldId id="329" r:id="rId74"/>
    <p:sldId id="469" r:id="rId75"/>
    <p:sldId id="465" r:id="rId76"/>
    <p:sldId id="332" r:id="rId77"/>
    <p:sldId id="5185" r:id="rId78"/>
    <p:sldId id="336" r:id="rId79"/>
    <p:sldId id="341" r:id="rId80"/>
    <p:sldId id="535" r:id="rId81"/>
    <p:sldId id="342" r:id="rId82"/>
    <p:sldId id="352" r:id="rId83"/>
    <p:sldId id="353" r:id="rId84"/>
    <p:sldId id="354" r:id="rId85"/>
    <p:sldId id="533" r:id="rId86"/>
    <p:sldId id="456" r:id="rId87"/>
    <p:sldId id="470" r:id="rId88"/>
    <p:sldId id="471" r:id="rId89"/>
    <p:sldId id="463" r:id="rId90"/>
    <p:sldId id="5186" r:id="rId91"/>
    <p:sldId id="361" r:id="rId92"/>
    <p:sldId id="362" r:id="rId93"/>
    <p:sldId id="373" r:id="rId94"/>
    <p:sldId id="377" r:id="rId95"/>
    <p:sldId id="379" r:id="rId96"/>
    <p:sldId id="381" r:id="rId97"/>
    <p:sldId id="383" r:id="rId98"/>
    <p:sldId id="384" r:id="rId99"/>
    <p:sldId id="688" r:id="rId100"/>
    <p:sldId id="689" r:id="rId101"/>
    <p:sldId id="690" r:id="rId102"/>
    <p:sldId id="691" r:id="rId103"/>
    <p:sldId id="692" r:id="rId104"/>
    <p:sldId id="5202" r:id="rId105"/>
    <p:sldId id="5203" r:id="rId106"/>
    <p:sldId id="393" r:id="rId107"/>
    <p:sldId id="475" r:id="rId108"/>
    <p:sldId id="395" r:id="rId109"/>
    <p:sldId id="398" r:id="rId110"/>
    <p:sldId id="400" r:id="rId111"/>
    <p:sldId id="402" r:id="rId112"/>
    <p:sldId id="405" r:id="rId113"/>
    <p:sldId id="476" r:id="rId114"/>
    <p:sldId id="408" r:id="rId115"/>
    <p:sldId id="412" r:id="rId116"/>
    <p:sldId id="409" r:id="rId117"/>
    <p:sldId id="410" r:id="rId118"/>
    <p:sldId id="411" r:id="rId119"/>
    <p:sldId id="418" r:id="rId120"/>
    <p:sldId id="417" r:id="rId121"/>
    <p:sldId id="419" r:id="rId122"/>
    <p:sldId id="420" r:id="rId123"/>
    <p:sldId id="427" r:id="rId124"/>
    <p:sldId id="428" r:id="rId125"/>
    <p:sldId id="429" r:id="rId126"/>
    <p:sldId id="430" r:id="rId127"/>
    <p:sldId id="431" r:id="rId128"/>
    <p:sldId id="432" r:id="rId129"/>
    <p:sldId id="433" r:id="rId130"/>
    <p:sldId id="435" r:id="rId131"/>
    <p:sldId id="436" r:id="rId132"/>
    <p:sldId id="437" r:id="rId133"/>
    <p:sldId id="439" r:id="rId134"/>
    <p:sldId id="441" r:id="rId135"/>
    <p:sldId id="442" r:id="rId136"/>
    <p:sldId id="443" r:id="rId137"/>
    <p:sldId id="445" r:id="rId138"/>
    <p:sldId id="444" r:id="rId139"/>
    <p:sldId id="446" r:id="rId140"/>
    <p:sldId id="447" r:id="rId141"/>
    <p:sldId id="448" r:id="rId142"/>
    <p:sldId id="449" r:id="rId143"/>
    <p:sldId id="450" r:id="rId144"/>
    <p:sldId id="451" r:id="rId145"/>
    <p:sldId id="452" r:id="rId146"/>
    <p:sldId id="453" r:id="rId147"/>
    <p:sldId id="534" r:id="rId148"/>
    <p:sldId id="538" r:id="rId149"/>
    <p:sldId id="541" r:id="rId150"/>
    <p:sldId id="540" r:id="rId151"/>
    <p:sldId id="536" r:id="rId152"/>
    <p:sldId id="537" r:id="rId153"/>
    <p:sldId id="539" r:id="rId154"/>
    <p:sldId id="459" r:id="rId155"/>
    <p:sldId id="472" r:id="rId156"/>
    <p:sldId id="473" r:id="rId157"/>
    <p:sldId id="474" r:id="rId158"/>
    <p:sldId id="414" r:id="rId159"/>
    <p:sldId id="454" r:id="rId160"/>
    <p:sldId id="415" r:id="rId161"/>
    <p:sldId id="416" r:id="rId1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763DFE49-DC14-034C-843E-710343E92400}">
          <p14:sldIdLst>
            <p14:sldId id="256"/>
            <p14:sldId id="257"/>
            <p14:sldId id="258"/>
            <p14:sldId id="259"/>
            <p14:sldId id="260"/>
            <p14:sldId id="263"/>
            <p14:sldId id="265"/>
            <p14:sldId id="5204"/>
            <p14:sldId id="269"/>
            <p14:sldId id="275"/>
            <p14:sldId id="276"/>
          </p14:sldIdLst>
        </p14:section>
        <p14:section name="Chapters" id="{47CD285A-6E28-D24F-B9C5-EE6262C217C7}">
          <p14:sldIdLst>
            <p14:sldId id="277"/>
            <p14:sldId id="5184"/>
            <p14:sldId id="279"/>
            <p14:sldId id="281"/>
            <p14:sldId id="282"/>
            <p14:sldId id="283"/>
            <p14:sldId id="284"/>
            <p14:sldId id="286"/>
            <p14:sldId id="288"/>
            <p14:sldId id="285"/>
            <p14:sldId id="287"/>
            <p14:sldId id="291"/>
            <p14:sldId id="292"/>
            <p14:sldId id="294"/>
            <p14:sldId id="295"/>
            <p14:sldId id="297"/>
            <p14:sldId id="298"/>
            <p14:sldId id="301"/>
            <p14:sldId id="302"/>
            <p14:sldId id="303"/>
            <p14:sldId id="304"/>
            <p14:sldId id="305"/>
            <p14:sldId id="306"/>
            <p14:sldId id="307"/>
            <p14:sldId id="308"/>
            <p14:sldId id="309"/>
            <p14:sldId id="477"/>
            <p14:sldId id="337"/>
            <p14:sldId id="5192"/>
            <p14:sldId id="532"/>
            <p14:sldId id="329"/>
            <p14:sldId id="469"/>
            <p14:sldId id="465"/>
            <p14:sldId id="332"/>
            <p14:sldId id="5185"/>
            <p14:sldId id="336"/>
            <p14:sldId id="341"/>
            <p14:sldId id="535"/>
            <p14:sldId id="342"/>
            <p14:sldId id="352"/>
            <p14:sldId id="353"/>
            <p14:sldId id="354"/>
            <p14:sldId id="533"/>
            <p14:sldId id="456"/>
            <p14:sldId id="470"/>
            <p14:sldId id="471"/>
            <p14:sldId id="463"/>
            <p14:sldId id="5186"/>
            <p14:sldId id="361"/>
            <p14:sldId id="362"/>
            <p14:sldId id="373"/>
            <p14:sldId id="377"/>
            <p14:sldId id="379"/>
            <p14:sldId id="381"/>
            <p14:sldId id="383"/>
            <p14:sldId id="384"/>
            <p14:sldId id="688"/>
            <p14:sldId id="689"/>
            <p14:sldId id="690"/>
            <p14:sldId id="691"/>
            <p14:sldId id="692"/>
            <p14:sldId id="5202"/>
            <p14:sldId id="5203"/>
            <p14:sldId id="393"/>
            <p14:sldId id="475"/>
            <p14:sldId id="395"/>
            <p14:sldId id="398"/>
            <p14:sldId id="400"/>
            <p14:sldId id="402"/>
            <p14:sldId id="405"/>
            <p14:sldId id="476"/>
            <p14:sldId id="408"/>
            <p14:sldId id="412"/>
            <p14:sldId id="409"/>
            <p14:sldId id="410"/>
            <p14:sldId id="411"/>
            <p14:sldId id="418"/>
            <p14:sldId id="417"/>
            <p14:sldId id="419"/>
            <p14:sldId id="420"/>
            <p14:sldId id="427"/>
            <p14:sldId id="428"/>
            <p14:sldId id="429"/>
            <p14:sldId id="430"/>
            <p14:sldId id="431"/>
            <p14:sldId id="432"/>
            <p14:sldId id="433"/>
            <p14:sldId id="435"/>
            <p14:sldId id="436"/>
            <p14:sldId id="437"/>
            <p14:sldId id="439"/>
            <p14:sldId id="441"/>
            <p14:sldId id="442"/>
            <p14:sldId id="443"/>
            <p14:sldId id="445"/>
            <p14:sldId id="444"/>
            <p14:sldId id="446"/>
            <p14:sldId id="447"/>
            <p14:sldId id="448"/>
            <p14:sldId id="449"/>
            <p14:sldId id="450"/>
            <p14:sldId id="451"/>
            <p14:sldId id="452"/>
            <p14:sldId id="453"/>
            <p14:sldId id="534"/>
            <p14:sldId id="538"/>
            <p14:sldId id="541"/>
            <p14:sldId id="540"/>
            <p14:sldId id="536"/>
            <p14:sldId id="537"/>
            <p14:sldId id="539"/>
          </p14:sldIdLst>
        </p14:section>
        <p14:section name="Conclusion" id="{5E9C3A67-DBA7-BF4B-B85B-2F90D0CCB7F5}">
          <p14:sldIdLst>
            <p14:sldId id="459"/>
            <p14:sldId id="472"/>
            <p14:sldId id="473"/>
            <p14:sldId id="474"/>
            <p14:sldId id="414"/>
            <p14:sldId id="454"/>
            <p14:sldId id="415"/>
            <p14:sldId id="4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53" autoAdjust="0"/>
    <p:restoredTop sz="79744" autoAdjust="0"/>
  </p:normalViewPr>
  <p:slideViewPr>
    <p:cSldViewPr snapToGrid="0" snapToObjects="1">
      <p:cViewPr varScale="1">
        <p:scale>
          <a:sx n="94" d="100"/>
          <a:sy n="94" d="100"/>
        </p:scale>
        <p:origin x="208" y="72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90" d="100"/>
        <a:sy n="90" d="100"/>
      </p:scale>
      <p:origin x="0" y="112"/>
    </p:cViewPr>
  </p:sorterViewPr>
  <p:notesViewPr>
    <p:cSldViewPr snapToGrid="0" snapToObjects="1">
      <p:cViewPr varScale="1">
        <p:scale>
          <a:sx n="114" d="100"/>
          <a:sy n="114" d="100"/>
        </p:scale>
        <p:origin x="936"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61" Type="http://schemas.openxmlformats.org/officeDocument/2006/relationships/slide" Target="slides/slide129.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slide" Target="slides/slide119.xml"/><Relationship Id="rId156" Type="http://schemas.openxmlformats.org/officeDocument/2006/relationships/slide" Target="slides/slide12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202566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a:t>
            </a:r>
            <a:r>
              <a:rPr lang="en-US" baseline="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a:latin typeface="Times New Roman" pitchFamily="-108" charset="0"/>
                <a:cs typeface="ＭＳ Ｐゴシック" charset="0"/>
              </a:rPr>
              <a:t>Yet you knew that God was showing himself to you in new ways, there was a sense of expectancy at what he would do next. How can that return?</a:t>
            </a:r>
            <a:endParaRPr lang="en-US">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sense of God's</a:t>
            </a:r>
            <a:r>
              <a:rPr lang="en-US" sz="1200" kern="1200" baseline="0">
                <a:solidFill>
                  <a:schemeClr val="tx1"/>
                </a:solidFill>
                <a:effectLst/>
                <a:latin typeface="Arial"/>
                <a:ea typeface="ＭＳ Ｐゴシック" pitchFamily="-111" charset="-128"/>
                <a:cs typeface="Arial"/>
              </a:rPr>
              <a:t> </a:t>
            </a:r>
            <a:r>
              <a:rPr lang="en-US" sz="1200" kern="1200">
                <a:solidFill>
                  <a:schemeClr val="tx1"/>
                </a:solidFill>
                <a:effectLst/>
                <a:latin typeface="Arial"/>
                <a:ea typeface="ＭＳ Ｐゴシック" pitchFamily="-111" charset="-128"/>
                <a:cs typeface="Arial"/>
              </a:rPr>
              <a:t>presence will not remain when we insist on sin</a:t>
            </a:r>
            <a:r>
              <a:rPr lang="en-SG" sz="1200" kern="120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333197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0158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976800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a:t>
            </a:r>
            <a:r>
              <a:rPr lang="en-SG">
                <a:effectLst/>
                <a:latin typeface="Arial"/>
                <a:cs typeface="Arial"/>
              </a:rPr>
              <a:t>future glory.</a:t>
            </a:r>
            <a:endParaRPr lang="en-US" dirty="0">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535C55-1CA8-5E42-A948-C0E4E88426C4}" type="slidenum">
              <a:rPr lang="en-US" sz="1200">
                <a:solidFill>
                  <a:prstClr val="black"/>
                </a:solidFill>
              </a:rPr>
              <a:pPr/>
              <a:t>128</a:t>
            </a:fld>
            <a:endParaRPr lang="en-US" sz="1200">
              <a:solidFill>
                <a:prstClr val="black"/>
              </a:solidFill>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judged Judah’s sin by his glory leaving Solomon’s temple (Ezek 1–24).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389244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reveals his glory with Judah to prepare Ezekiel as a prophet to deliver his messages of judgment and blessings (Ezek 1–3).</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8602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3350DB-E9FA-4742-BA97-06CF66363F19}" type="slidenum">
              <a:rPr lang="en-US" sz="1200">
                <a:solidFill>
                  <a:prstClr val="black"/>
                </a:solidFill>
              </a:rPr>
              <a:pPr/>
              <a:t>14</a:t>
            </a:fld>
            <a:endParaRPr lang="en-US" sz="1200">
              <a:solidFill>
                <a:prstClr val="black"/>
              </a:solidFill>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924804-DD62-3A40-A067-84A3D3E555CF}" type="slidenum">
              <a:rPr lang="en-US" sz="1200">
                <a:solidFill>
                  <a:prstClr val="black"/>
                </a:solidFill>
              </a:rPr>
              <a:pPr/>
              <a:t>15</a:t>
            </a:fld>
            <a:endParaRPr lang="en-US" sz="1200">
              <a:solidFill>
                <a:prstClr val="black"/>
              </a:solidFill>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E8686-2293-DC4A-A95B-A9C1A3191A35}" type="slidenum">
              <a:rPr lang="en-US" sz="1200">
                <a:solidFill>
                  <a:prstClr val="black"/>
                </a:solidFill>
              </a:rPr>
              <a:pPr/>
              <a:t>16</a:t>
            </a:fld>
            <a:endParaRPr lang="en-US" sz="1200">
              <a:solidFill>
                <a:prstClr val="black"/>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tabernacle was more than a place where people would go to meet with God—it was God's palace where he dwelt!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7409DD-21A3-3E41-9D7C-7D2E9C2F8047}" type="slidenum">
              <a:rPr lang="en-US" sz="1200">
                <a:solidFill>
                  <a:prstClr val="black"/>
                </a:solidFill>
              </a:rPr>
              <a:pPr/>
              <a:t>17</a:t>
            </a:fld>
            <a:endParaRPr lang="en-US" sz="1200">
              <a:solidFill>
                <a:prstClr val="black"/>
              </a:solidFill>
            </a:endParaRPr>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presence through his Spirit was not an indwelling in the OT. The Spirit was more of an "on-dwelling" for power for ministry, as when Samuel anointed David.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C1219-1DAE-4149-AF0E-3E5147567F8B}" type="slidenum">
              <a:rPr lang="en-US" sz="1200">
                <a:solidFill>
                  <a:prstClr val="black"/>
                </a:solidFill>
              </a:rPr>
              <a:pPr/>
              <a:t>18</a:t>
            </a:fld>
            <a:endParaRPr lang="en-US" sz="1200">
              <a:solidFill>
                <a:prstClr val="black"/>
              </a:solidFill>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Later, once Solomon built the temple, God's Spirit filled it in such an amazing way that the priests at first could not do their work with the cloud filling the entire place before moving only into the Holy of Holies.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33960B-3274-6848-8485-496FE86A726C}" type="slidenum">
              <a:rPr lang="en-US" sz="1200">
                <a:solidFill>
                  <a:prstClr val="black"/>
                </a:solidFill>
              </a:rPr>
              <a:pPr/>
              <a:t>19</a:t>
            </a:fld>
            <a:endParaRPr lang="en-US" sz="1200">
              <a:solidFill>
                <a:prstClr val="black"/>
              </a:solidFill>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Now in Ezekiel 1, we see God’s presence in his glory appearing to Ezekiel.</a:t>
            </a:r>
          </a:p>
          <a:p>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Are you expectant? I don’t mean pregnant! But when a baby is born, we can’t help but look ahead.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Yet sometimes it seems that our best days are past.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42E0F2-43EA-8643-BC51-631DF10BB84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God’s glory is depicted in these amazing heavenly beings with four faces!</a:t>
            </a:r>
          </a:p>
          <a:p>
            <a:r>
              <a:rPr lang="en-US" dirty="0">
                <a:latin typeface="Arial" panose="020B0604020202020204" pitchFamily="34" charset="0"/>
                <a:ea typeface="ＭＳ Ｐゴシック" charset="0"/>
                <a:cs typeface="Arial" panose="020B0604020202020204" pitchFamily="34" charset="0"/>
              </a:rPr>
              <a:t>___________</a:t>
            </a:r>
          </a:p>
          <a:p>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I believe that these special creatures symbolize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creation and are related to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covenant with Noah (Gen. 9:8–17). The faces of the living creatures parallel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statement in Genesis 9:10—His covenant is with Noah (the face of the man), the fowl (the face of the eagle), the cattle (the face of the calf), and the beasts of the earth (the face of the lion)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(Wiersbe on Revelation 4:7).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79751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78410A-B19C-D149-BAD1-9F07221B37E0}" type="slidenum">
              <a:rPr lang="en-US" sz="1200">
                <a:solidFill>
                  <a:prstClr val="black"/>
                </a:solidFill>
              </a:rPr>
              <a:pPr/>
              <a:t>22</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calls Ezekiel as a prophet to judge Israel and the Spirit empowers him as Israel's watchman despite his trials (Ezek 2–3).</a:t>
            </a: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182441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2807785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God’s pre-exile judgment shows him justified for his glory departing the temple as Jerusalem is hopeless (Ezek 4–24).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3179451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symbolizes Jerusalem under attack by using a clay tablet (4:1-3).</a:t>
            </a:r>
          </a:p>
          <a:p>
            <a:r>
              <a:rPr lang="en-US" dirty="0">
                <a:latin typeface="Arial" panose="020B0604020202020204" pitchFamily="34" charset="0"/>
                <a:cs typeface="Arial" panose="020B0604020202020204" pitchFamily="34" charset="0"/>
              </a:rPr>
              <a:t>He symbolizes Israel's 390 years of sin and Judah's 40 years of sin by lying on his sides fourteen months (4:4-8).</a:t>
            </a:r>
          </a:p>
          <a:p>
            <a:r>
              <a:rPr lang="en-US" dirty="0">
                <a:latin typeface="Arial" panose="020B0604020202020204" pitchFamily="34" charset="0"/>
                <a:cs typeface="Arial" panose="020B0604020202020204" pitchFamily="34" charset="0"/>
              </a:rPr>
              <a:t>He symbolizes eating unclean food cooked with cow dung to show Jerusalem's future scarcity of food and water (4:9-17).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87803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symbolizes Jerusalem's division and destruction despite God's warnings by dividing and burning his hair (Ezek 5).</a:t>
            </a:r>
          </a:p>
        </p:txBody>
      </p:sp>
      <p:sp>
        <p:nvSpPr>
          <p:cNvPr id="4" name="Slide Number Placeholder 3"/>
          <p:cNvSpPr>
            <a:spLocks noGrp="1"/>
          </p:cNvSpPr>
          <p:nvPr>
            <p:ph type="sldNum" sz="quarter" idx="5"/>
          </p:nvPr>
        </p:nvSpPr>
        <p:spPr/>
        <p:txBody>
          <a:bodyPr/>
          <a:lstStyle/>
          <a:p>
            <a:fld id="{A079FDE9-4B2D-884B-BE4B-021913485B06}" type="slidenum">
              <a:rPr lang="en-US" smtClean="0"/>
              <a:t>27</a:t>
            </a:fld>
            <a:endParaRPr lang="en-US"/>
          </a:p>
        </p:txBody>
      </p:sp>
    </p:spTree>
    <p:extLst>
      <p:ext uri="{BB962C8B-B14F-4D97-AF65-F5344CB8AC3E}">
        <p14:creationId xmlns:p14="http://schemas.microsoft.com/office/powerpoint/2010/main" val="72042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9D81E-545B-0144-B415-CB6834F4BBA6}" type="slidenum">
              <a:rPr lang="en-US" sz="1200">
                <a:solidFill>
                  <a:srgbClr val="000000"/>
                </a:solidFill>
              </a:rPr>
              <a:pPr/>
              <a:t>28</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Sadly, four visions show God as just to judge Judah due to its disobedience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culminate in the exit of God's glory (Ezek 8–11).</a:t>
            </a:r>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55436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3</a:t>
            </a:fld>
            <a:endParaRPr lang="en-US"/>
          </a:p>
        </p:txBody>
      </p:sp>
    </p:spTree>
    <p:extLst>
      <p:ext uri="{BB962C8B-B14F-4D97-AF65-F5344CB8AC3E}">
        <p14:creationId xmlns:p14="http://schemas.microsoft.com/office/powerpoint/2010/main" val="45990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C26D3-1EE7-8D4A-B9D6-3E599E452595}" type="slidenum">
              <a:rPr lang="en-US" sz="1200">
                <a:solidFill>
                  <a:srgbClr val="000000"/>
                </a:solidFill>
              </a:rPr>
              <a:pPr/>
              <a:t>30</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execution of the godless in Jerusalem while sparing the righteous shows that God will end open rebellion (Ezek 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69068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97A66-4911-594C-9439-0CA1E5C676F3}" type="slidenum">
              <a:rPr lang="en-US" sz="1200">
                <a:solidFill>
                  <a:prstClr val="black"/>
                </a:solidFill>
              </a:rPr>
              <a:pPr/>
              <a:t>32</a:t>
            </a:fld>
            <a:endParaRPr lang="en-US" sz="1200">
              <a:solidFill>
                <a:prstClr val="black"/>
              </a:solidFill>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God's glory departing the temple depicts how God cannot dwell among a wicked and idolatrous people (Ezek 10).</a:t>
            </a:r>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4056237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E1C69E-FF2C-1E47-AF18-FADD6D9CF071}" type="slidenum">
              <a:rPr lang="en-US" sz="1200">
                <a:solidFill>
                  <a:prstClr val="black"/>
                </a:solidFill>
              </a:rPr>
              <a:pPr/>
              <a:t>34</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cherubim were standing at the south end of the Temple when the man went in, and the cloud of glory filled the inner courtyard.  4 Then the glory of the Lord rose up from above the cherubim and went over to the door of the Temple. The Temple was filled with this cloud of glory, and the courtyard glowed brightly with the glory of the Lord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10:3-4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BC601-9C9A-CB41-BC6F-E816398FF4AD}" type="slidenum">
              <a:rPr lang="en-US" sz="1200">
                <a:solidFill>
                  <a:prstClr val="black"/>
                </a:solidFill>
              </a:rPr>
              <a:pPr/>
              <a:t>35</a:t>
            </a:fld>
            <a:endParaRPr lang="en-US" sz="1200">
              <a:solidFill>
                <a:prstClr val="black"/>
              </a:solidFill>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Jerusalem will be judged for its wicked rulers and the captives restored after the removal of God's glory (Ezek 11).</a:t>
            </a:r>
          </a:p>
        </p:txBody>
      </p:sp>
      <p:sp>
        <p:nvSpPr>
          <p:cNvPr id="4" name="Slide Number Placeholder 3"/>
          <p:cNvSpPr>
            <a:spLocks noGrp="1"/>
          </p:cNvSpPr>
          <p:nvPr>
            <p:ph type="sldNum" sz="quarter" idx="5"/>
          </p:nvPr>
        </p:nvSpPr>
        <p:spPr/>
        <p:txBody>
          <a:bodyPr/>
          <a:lstStyle/>
          <a:p>
            <a:fld id="{A079FDE9-4B2D-884B-BE4B-021913485B06}" type="slidenum">
              <a:rPr lang="en-US" smtClean="0"/>
              <a:t>36</a:t>
            </a:fld>
            <a:endParaRPr lang="en-US"/>
          </a:p>
        </p:txBody>
      </p:sp>
    </p:spTree>
    <p:extLst>
      <p:ext uri="{BB962C8B-B14F-4D97-AF65-F5344CB8AC3E}">
        <p14:creationId xmlns:p14="http://schemas.microsoft.com/office/powerpoint/2010/main" val="52207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37</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156033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73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 word is GLORY! We will address this question…</a:t>
            </a:r>
          </a:p>
        </p:txBody>
      </p:sp>
      <p:sp>
        <p:nvSpPr>
          <p:cNvPr id="4" name="Slide Number Placeholder 3"/>
          <p:cNvSpPr>
            <a:spLocks noGrp="1"/>
          </p:cNvSpPr>
          <p:nvPr>
            <p:ph type="sldNum" sz="quarter" idx="5"/>
          </p:nvPr>
        </p:nvSpPr>
        <p:spPr/>
        <p:txBody>
          <a:bodyPr/>
          <a:lstStyle/>
          <a:p>
            <a:fld id="{A079FDE9-4B2D-884B-BE4B-021913485B06}" type="slidenum">
              <a:rPr lang="en-US" smtClean="0"/>
              <a:t>4</a:t>
            </a:fld>
            <a:endParaRPr lang="en-US"/>
          </a:p>
        </p:txBody>
      </p:sp>
    </p:spTree>
    <p:extLst>
      <p:ext uri="{BB962C8B-B14F-4D97-AF65-F5344CB8AC3E}">
        <p14:creationId xmlns:p14="http://schemas.microsoft.com/office/powerpoint/2010/main" val="3441106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Jesus promised that the Holy Spirit would never leave us when we truly know him (John 14:15-17).</a:t>
            </a:r>
          </a:p>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However, we can certainly quench the Spirit through sin (1 Thess 5:19).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put out the Spirit’s fire” (NIV) is more literal.</a:t>
            </a:r>
          </a:p>
          <a:p>
            <a:r>
              <a:rPr lang="en-US" dirty="0">
                <a:latin typeface="Arial" panose="020B0604020202020204" pitchFamily="34" charset="0"/>
                <a:cs typeface="Arial" panose="020B0604020202020204" pitchFamily="34" charset="0"/>
              </a:rPr>
              <a:t>Is God trying to ignite a fire in you but you keep throwing cold water on him?</a:t>
            </a:r>
          </a:p>
          <a:p>
            <a:r>
              <a:rPr lang="en-US" dirty="0">
                <a:latin typeface="Arial" panose="020B0604020202020204" pitchFamily="34" charset="0"/>
                <a:cs typeface="Arial" panose="020B0604020202020204" pitchFamily="34" charset="0"/>
              </a:rPr>
              <a:t>Do you want God’s glory in your life but also want to hold onto your sin? </a:t>
            </a:r>
          </a:p>
          <a:p>
            <a:r>
              <a:rPr lang="en-US" dirty="0">
                <a:latin typeface="Arial" panose="020B0604020202020204" pitchFamily="34" charset="0"/>
                <a:cs typeface="Arial" panose="020B0604020202020204" pitchFamily="34" charset="0"/>
              </a:rPr>
              <a:t>It doesn’t work that way!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009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a:ea typeface="ＭＳ Ｐゴシック" pitchFamily="-111" charset="-128"/>
                <a:cs typeface="Arial"/>
              </a:rPr>
              <a:t>Now what </a:t>
            </a:r>
            <a:r>
              <a:rPr lang="en-US" sz="1200" kern="1200" dirty="0">
                <a:solidFill>
                  <a:schemeClr val="tx1"/>
                </a:solidFill>
                <a:effectLst/>
                <a:latin typeface="+mn-lt"/>
                <a:ea typeface="+mn-ea"/>
                <a:cs typeface="+mn-cs"/>
              </a:rPr>
              <a:t>is the second step to expect God’s glory to return in your life?</a:t>
            </a:r>
            <a:endParaRPr lang="en-SG"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95985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promised to destroy Israel’s enemies (Ezek 25–32).</a:t>
            </a:r>
          </a:p>
        </p:txBody>
      </p:sp>
      <p:sp>
        <p:nvSpPr>
          <p:cNvPr id="4" name="Slide Number Placeholder 3"/>
          <p:cNvSpPr>
            <a:spLocks noGrp="1"/>
          </p:cNvSpPr>
          <p:nvPr>
            <p:ph type="sldNum" sz="quarter" idx="5"/>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1827112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 (Ezek 25–32).</a:t>
            </a:r>
            <a:endParaRPr lang="en-US" dirty="0">
              <a:latin typeface="Arial"/>
              <a:cs typeface="Arial"/>
            </a:endParaRPr>
          </a:p>
        </p:txBody>
      </p:sp>
    </p:spTree>
    <p:extLst>
      <p:ext uri="{BB962C8B-B14F-4D97-AF65-F5344CB8AC3E}">
        <p14:creationId xmlns:p14="http://schemas.microsoft.com/office/powerpoint/2010/main" val="1851804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3369284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p:txBody>
      </p:sp>
    </p:spTree>
    <p:extLst>
      <p:ext uri="{BB962C8B-B14F-4D97-AF65-F5344CB8AC3E}">
        <p14:creationId xmlns:p14="http://schemas.microsoft.com/office/powerpoint/2010/main" val="994162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Phoenicia's key city of Tyre was not humble about its influence and wealth. Its boasting about being the god of the sea led later to enshrine this in the temple of the Greek god of the sea, Poseidon.</a:t>
            </a:r>
          </a:p>
        </p:txBody>
      </p:sp>
      <p:sp>
        <p:nvSpPr>
          <p:cNvPr id="4" name="Slide Number Placeholder 3"/>
          <p:cNvSpPr>
            <a:spLocks noGrp="1"/>
          </p:cNvSpPr>
          <p:nvPr>
            <p:ph type="sldNum" sz="quarter" idx="5"/>
          </p:nvPr>
        </p:nvSpPr>
        <p:spPr/>
        <p:txBody>
          <a:bodyPr/>
          <a:lstStyle/>
          <a:p>
            <a:fld id="{A079FDE9-4B2D-884B-BE4B-021913485B06}" type="slidenum">
              <a:rPr lang="en-US" smtClean="0"/>
              <a:t>50</a:t>
            </a:fld>
            <a:endParaRPr lang="en-US"/>
          </a:p>
        </p:txBody>
      </p:sp>
    </p:spTree>
    <p:extLst>
      <p:ext uri="{BB962C8B-B14F-4D97-AF65-F5344CB8AC3E}">
        <p14:creationId xmlns:p14="http://schemas.microsoft.com/office/powerpoint/2010/main" val="92392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sometime is wrong. However, knowing what to do about it escapes us.</a:t>
            </a:r>
          </a:p>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5E2B3-6EDB-1840-B907-0F089250AAE5}" type="slidenum">
              <a:rPr lang="en-GB" sz="1200">
                <a:solidFill>
                  <a:srgbClr val="000000"/>
                </a:solidFill>
                <a:latin typeface="Times New Roman" charset="0"/>
              </a:rPr>
              <a:pPr eaLnBrk="1" hangingPunct="1"/>
              <a:t>51</a:t>
            </a:fld>
            <a:endParaRPr lang="en-GB" sz="1200">
              <a:solidFill>
                <a:srgbClr val="000000"/>
              </a:solidFill>
              <a:latin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Like the king of Tyre, Satan also boasted of divine rights. The true God threw both Satan and Tyre's prince down.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Daniel's name had already become proverbial, despite him being contemporary to Ezekiel. </a:t>
            </a:r>
          </a:p>
          <a:p>
            <a:r>
              <a:rPr lang="en-US" dirty="0"/>
              <a:t>Sadly, wealth and beauty and power often bring pride—first true of Satan and now true on earth.</a:t>
            </a:r>
          </a:p>
        </p:txBody>
      </p:sp>
      <p:sp>
        <p:nvSpPr>
          <p:cNvPr id="4" name="Slide Number Placeholder 3"/>
          <p:cNvSpPr>
            <a:spLocks noGrp="1"/>
          </p:cNvSpPr>
          <p:nvPr>
            <p:ph type="sldNum" sz="quarter" idx="5"/>
          </p:nvPr>
        </p:nvSpPr>
        <p:spPr/>
        <p:txBody>
          <a:bodyPr/>
          <a:lstStyle/>
          <a:p>
            <a:fld id="{A079FDE9-4B2D-884B-BE4B-021913485B06}" type="slidenum">
              <a:rPr lang="en-US" smtClean="0"/>
              <a:t>52</a:t>
            </a:fld>
            <a:endParaRPr lang="en-US"/>
          </a:p>
        </p:txBody>
      </p:sp>
    </p:spTree>
    <p:extLst>
      <p:ext uri="{BB962C8B-B14F-4D97-AF65-F5344CB8AC3E}">
        <p14:creationId xmlns:p14="http://schemas.microsoft.com/office/powerpoint/2010/main" val="430195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king of Tyre reflected that of Lucifer himself.</a:t>
            </a:r>
          </a:p>
        </p:txBody>
      </p:sp>
      <p:sp>
        <p:nvSpPr>
          <p:cNvPr id="4" name="Slide Number Placeholder 3"/>
          <p:cNvSpPr>
            <a:spLocks noGrp="1"/>
          </p:cNvSpPr>
          <p:nvPr>
            <p:ph type="sldNum" sz="quarter" idx="5"/>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2057558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One wonders why Israel ever trusted any of these nations that were doomed themselves.</a:t>
            </a:r>
          </a:p>
          <a:p>
            <a:r>
              <a:rPr lang="en-US" dirty="0">
                <a:latin typeface="Arial"/>
                <a:cs typeface="Arial"/>
              </a:rPr>
              <a:t>But the same question can be asked of us: Why do we trust anything or anyone other than Almighty God? Why trust something weaker that does not have our best interest in mind?</a:t>
            </a:r>
          </a:p>
          <a:p>
            <a:r>
              <a:rPr lang="en-US" dirty="0">
                <a:latin typeface="Arial"/>
                <a:cs typeface="Arial"/>
              </a:rPr>
              <a:t>Who will be king in your life?</a:t>
            </a:r>
          </a:p>
        </p:txBody>
      </p:sp>
    </p:spTree>
    <p:extLst>
      <p:ext uri="{BB962C8B-B14F-4D97-AF65-F5344CB8AC3E}">
        <p14:creationId xmlns:p14="http://schemas.microsoft.com/office/powerpoint/2010/main" val="3375791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10423892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406678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1" charset="-128"/>
                <a:cs typeface="Arial"/>
              </a:rPr>
              <a:t>Live as if the future really does include God’s blessing once again (Ezek 33–48).</a:t>
            </a:r>
            <a:endParaRPr lang="en-US" dirty="0">
              <a:latin typeface="Arial"/>
              <a:cs typeface="Arial"/>
            </a:endParaRPr>
          </a:p>
        </p:txBody>
      </p:sp>
    </p:spTree>
    <p:extLst>
      <p:ext uri="{BB962C8B-B14F-4D97-AF65-F5344CB8AC3E}">
        <p14:creationId xmlns:p14="http://schemas.microsoft.com/office/powerpoint/2010/main" val="525106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D54C92-6389-0243-863E-AF44E69A0FFC}" type="slidenum">
              <a:rPr lang="en-US" sz="1200">
                <a:solidFill>
                  <a:prstClr val="black"/>
                </a:solidFill>
              </a:rPr>
              <a:pPr/>
              <a:t>61</a:t>
            </a:fld>
            <a:endParaRPr lang="en-US" sz="1200">
              <a:solidFill>
                <a:prstClr val="black"/>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Judah’s "deadness" will be restored to fulfill the Land Covenant (Deut. 30:1-10), begun in AD 1948 in the State of Israel (37:1-14).</a:t>
            </a:r>
          </a:p>
        </p:txBody>
      </p:sp>
      <p:sp>
        <p:nvSpPr>
          <p:cNvPr id="4" name="Slide Number Placeholder 3"/>
          <p:cNvSpPr>
            <a:spLocks noGrp="1"/>
          </p:cNvSpPr>
          <p:nvPr>
            <p:ph type="sldNum" sz="quarter" idx="5"/>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69933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D32CAE-A0E4-1141-A11F-5421346373D5}" type="slidenum">
              <a:rPr lang="en-US" sz="1200">
                <a:solidFill>
                  <a:srgbClr val="000000"/>
                </a:solidFill>
              </a:rPr>
              <a:pPr/>
              <a:t>66</a:t>
            </a:fld>
            <a:endParaRPr lang="en-US" sz="1200">
              <a:solidFill>
                <a:srgbClr val="000000"/>
              </a:solidFill>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People sometimes ask me if there are any fulfilled prophecies that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E904EE-5616-744F-830C-29D54A0FA86C}" type="slidenum">
              <a:rPr lang="en-US" sz="1200">
                <a:solidFill>
                  <a:srgbClr val="000000"/>
                </a:solidFill>
              </a:rPr>
              <a:pPr/>
              <a:t>67</a:t>
            </a:fld>
            <a:endParaRPr lang="en-US" sz="1200">
              <a:solidFill>
                <a:srgbClr val="000000"/>
              </a:solidFill>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Ezekiel 37 has one of the most amazing depictions in Scripture with bones coming to life.</a:t>
            </a:r>
          </a:p>
        </p:txBody>
      </p:sp>
    </p:spTree>
    <p:extLst>
      <p:ext uri="{BB962C8B-B14F-4D97-AF65-F5344CB8AC3E}">
        <p14:creationId xmlns:p14="http://schemas.microsoft.com/office/powerpoint/2010/main" val="3612193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skeleton standing up on its own, growing flesh, and then coming alive.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18540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angel asked Ezekiel this question—and his doubt is shown by convincing the angel to answer his own question.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33513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4214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162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6C889-3E9C-0245-9AAD-A857E1490FCF}" type="slidenum">
              <a:rPr lang="en-US" sz="1200">
                <a:solidFill>
                  <a:srgbClr val="000000"/>
                </a:solidFill>
                <a:latin typeface="Times New Roman" charset="0"/>
              </a:rPr>
              <a:pPr eaLnBrk="1" hangingPunct="1"/>
              <a:t>7</a:t>
            </a:fld>
            <a:endParaRPr lang="en-US" sz="1200">
              <a:solidFill>
                <a:srgbClr val="000000"/>
              </a:solidFill>
              <a:latin typeface="Times New Roman"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DF7C-6D0F-8A42-829C-9161717B8D4D}" type="slidenum">
              <a:rPr lang="en-US" sz="1200">
                <a:solidFill>
                  <a:srgbClr val="000000"/>
                </a:solidFill>
              </a:rPr>
              <a:pPr/>
              <a:t>75</a:t>
            </a:fld>
            <a:endParaRPr lang="en-US" sz="1200">
              <a:solidFill>
                <a:srgbClr val="000000"/>
              </a:solidFill>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After Ezekiel's time, the Jews would experience TWO EXILES and TWO RETURNS in the future. </a:t>
            </a:r>
          </a:p>
          <a:p>
            <a:pPr eaLnBrk="1" hangingPunct="1"/>
            <a:r>
              <a:rPr lang="en-US" dirty="0">
                <a:latin typeface="Arial" charset="0"/>
                <a:ea typeface="ＭＳ Ｐゴシック" charset="0"/>
                <a:cs typeface="ＭＳ Ｐゴシック" charset="0"/>
              </a:rPr>
              <a:t>How do we know he prophesied the SECOND RETURN?</a:t>
            </a:r>
          </a:p>
          <a:p>
            <a:pPr eaLnBrk="1" hangingPunct="1"/>
            <a:r>
              <a:rPr lang="en-US" dirty="0">
                <a:latin typeface="Arial" charset="0"/>
                <a:ea typeface="ＭＳ Ｐゴシック" charset="0"/>
                <a:cs typeface="ＭＳ Ｐゴシック" charset="0"/>
              </a:rPr>
              <a:t>Slide 244 notes these elements from Ezek 36–37:</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Re-gathering of Israel back into their own land</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Reuniting of two nations into one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Ruling of Israel under one king</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Rescuing of Israel from her sins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Recommitment of Israel to obey Yahweh's laws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Reestablishing covenant of peace with Israel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Residing of Yahweh in Israel's midst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Recognition of Yahweh's holiness by 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26-Ezekiel-Israel's 70th - Do You See The Miracle.mp4 at </a:t>
            </a:r>
          </a:p>
          <a:p>
            <a:r>
              <a:rPr lang="en-US" sz="1200" kern="1200" dirty="0">
                <a:solidFill>
                  <a:schemeClr val="tx1"/>
                </a:solidFill>
                <a:effectLst/>
                <a:latin typeface="+mn-lt"/>
                <a:ea typeface="+mn-ea"/>
                <a:cs typeface="+mn-cs"/>
              </a:rPr>
              <a:t>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/26-Ezekiel-Israel's%2070th%20-%20Do%20You%20See%20The%20Miracle.mp4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76</a:t>
            </a:fld>
            <a:endParaRPr lang="en-US"/>
          </a:p>
        </p:txBody>
      </p:sp>
    </p:spTree>
    <p:extLst>
      <p:ext uri="{BB962C8B-B14F-4D97-AF65-F5344CB8AC3E}">
        <p14:creationId xmlns:p14="http://schemas.microsoft.com/office/powerpoint/2010/main" val="3386960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3E43AF-71C2-AC47-ADF5-50691FD7138E}" type="slidenum">
              <a:rPr lang="en-US" sz="1200">
                <a:solidFill>
                  <a:srgbClr val="000000"/>
                </a:solidFill>
              </a:rPr>
              <a:pPr/>
              <a:t>77</a:t>
            </a:fld>
            <a:endParaRPr lang="en-US" sz="1200">
              <a:solidFill>
                <a:srgbClr val="000000"/>
              </a:solidFill>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C1C14E-F5D8-BB41-A130-39C811FE3DB5}" type="slidenum">
              <a:rPr lang="en-US" sz="1200">
                <a:solidFill>
                  <a:srgbClr val="000000"/>
                </a:solidFill>
              </a:rPr>
              <a:pPr/>
              <a:t>78</a:t>
            </a:fld>
            <a:endParaRPr lang="en-US" sz="1200">
              <a:solidFill>
                <a:srgbClr val="000000"/>
              </a:solidFill>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424B7A-659C-5A40-929F-524687A86A11}" type="slidenum">
              <a:rPr lang="en-US" sz="1200">
                <a:solidFill>
                  <a:srgbClr val="000000"/>
                </a:solidFill>
              </a:rPr>
              <a:pPr/>
              <a:t>79</a:t>
            </a:fld>
            <a:endParaRPr lang="en-US" sz="1200">
              <a:solidFill>
                <a:srgbClr val="000000"/>
              </a:solidFill>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p:cNvSpPr>
          <p:nvPr>
            <p:ph type="sldImg"/>
          </p:nvPr>
        </p:nvSpPr>
        <p:spPr>
          <a:ln/>
        </p:spPr>
      </p:sp>
      <p:sp>
        <p:nvSpPr>
          <p:cNvPr id="72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David </a:t>
            </a:r>
            <a:r>
              <a:rPr lang="en-US" dirty="0" err="1">
                <a:latin typeface="Times New Roman" charset="0"/>
                <a:ea typeface="ＭＳ Ｐゴシック" charset="0"/>
                <a:cs typeface="ＭＳ Ｐゴシック" charset="0"/>
              </a:rPr>
              <a:t>Brickner</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Israel</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Salvation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(Jews for Jesus Publication, 8 July 2013) at http://</a:t>
            </a:r>
            <a:r>
              <a:rPr lang="en-US" dirty="0" err="1">
                <a:latin typeface="Times New Roman" charset="0"/>
                <a:ea typeface="ＭＳ Ｐゴシック" charset="0"/>
                <a:cs typeface="ＭＳ Ｐゴシック" charset="0"/>
              </a:rPr>
              <a:t>www.jewsforjesus.org</a:t>
            </a:r>
            <a:r>
              <a:rPr lang="en-US" dirty="0">
                <a:latin typeface="Times New Roman" charset="0"/>
                <a:ea typeface="ＭＳ Ｐゴシック" charset="0"/>
                <a:cs typeface="ＭＳ Ｐゴシック" charset="0"/>
              </a:rPr>
              <a:t>/images/population-israel-800w.jpg accessed 17 July 2013</a:t>
            </a:r>
          </a:p>
        </p:txBody>
      </p:sp>
      <p:sp>
        <p:nvSpPr>
          <p:cNvPr id="72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07CDDC-2FB3-A747-AF3E-5742220A70A2}" type="slidenum">
              <a:rPr lang="en-US" sz="1200">
                <a:solidFill>
                  <a:prstClr val="black"/>
                </a:solidFill>
              </a:rPr>
              <a:pPr/>
              <a:t>80</a:t>
            </a:fld>
            <a:endParaRPr lang="en-US" sz="120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mn-lt"/>
                <a:ea typeface="+mn-ea"/>
                <a:cs typeface="+mn-cs"/>
              </a:rPr>
              <a:t>33-Micah-Netanyahu UN Speech Slams Antisemitism Sep 22 2016.mp4</a:t>
            </a:r>
            <a:r>
              <a:rPr lang="en-US" sz="1200" kern="1200" dirty="0">
                <a:solidFill>
                  <a:schemeClr val="tx1"/>
                </a:solidFill>
                <a:effectLst/>
                <a:latin typeface="+mn-lt"/>
                <a:ea typeface="+mn-ea"/>
                <a:cs typeface="+mn-cs"/>
              </a:rPr>
              <a:t> at 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/33-Micah-Netanyahu%20UN%20Speech%20Slams%20Antisemitism%20Sep%2022%202016.mp4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82</a:t>
            </a:fld>
            <a:endParaRPr lang="en-US"/>
          </a:p>
        </p:txBody>
      </p:sp>
    </p:spTree>
    <p:extLst>
      <p:ext uri="{BB962C8B-B14F-4D97-AF65-F5344CB8AC3E}">
        <p14:creationId xmlns:p14="http://schemas.microsoft.com/office/powerpoint/2010/main" val="80001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88D4BF-CD7C-404C-ABC6-144BF8073C85}" type="slidenum">
              <a:rPr lang="en-US" sz="1200">
                <a:solidFill>
                  <a:prstClr val="black"/>
                </a:solidFill>
              </a:rPr>
              <a:pPr/>
              <a:t>83</a:t>
            </a:fld>
            <a:endParaRPr lang="en-US" sz="1200">
              <a:solidFill>
                <a:prstClr val="black"/>
              </a:solidFill>
            </a:endParaRPr>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84</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fontAlgn="base">
              <a:spcBef>
                <a:spcPct val="0"/>
              </a:spcBef>
              <a:spcAft>
                <a:spcPct val="0"/>
              </a:spcAft>
              <a:buClr>
                <a:srgbClr val="000000"/>
              </a:buClr>
              <a:buSzPct val="100000"/>
              <a:buFont typeface="Calibri" charset="0"/>
              <a:buNone/>
            </a:pPr>
            <a:fld id="{3EAFC012-E3AC-B14B-99BB-1FFEEAEF3BC5}" type="slidenum">
              <a:rPr lang="en-GB" sz="1200">
                <a:solidFill>
                  <a:srgbClr val="000000"/>
                </a:solidFill>
                <a:latin typeface="Calibri" charset="0"/>
              </a:rPr>
              <a:pPr algn="r" fontAlgn="base">
                <a:spcBef>
                  <a:spcPct val="0"/>
                </a:spcBef>
                <a:spcAft>
                  <a:spcPct val="0"/>
                </a:spcAft>
                <a:buClr>
                  <a:srgbClr val="000000"/>
                </a:buClr>
                <a:buSzPct val="100000"/>
                <a:buFont typeface="Calibri" charset="0"/>
                <a:buNone/>
              </a:pPr>
              <a:t>84</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B14A6E-FEC0-2A4C-9EE6-8562C3E71799}" type="slidenum">
              <a:rPr lang="en-US" sz="1200">
                <a:solidFill>
                  <a:srgbClr val="000000"/>
                </a:solidFill>
              </a:rPr>
              <a:pPr/>
              <a:t>85</a:t>
            </a:fld>
            <a:endParaRPr lang="en-US" sz="1200">
              <a:solidFill>
                <a:srgbClr val="000000"/>
              </a:solidFill>
            </a:endParaRPr>
          </a:p>
        </p:txBody>
      </p:sp>
      <p:sp>
        <p:nvSpPr>
          <p:cNvPr id="736258" name="Rectangle 1026"/>
          <p:cNvSpPr>
            <a:spLocks noGrp="1" noRot="1" noChangeAspect="1" noChangeArrowheads="1"/>
          </p:cNvSpPr>
          <p:nvPr>
            <p:ph type="sldImg"/>
          </p:nvPr>
        </p:nvSpPr>
        <p:spPr>
          <a:solidFill>
            <a:srgbClr val="FFFFFF"/>
          </a:solidFill>
          <a:ln/>
        </p:spPr>
      </p:sp>
      <p:sp>
        <p:nvSpPr>
          <p:cNvPr id="73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BA7F4A-11F8-BC49-8DF4-ABDEF45E3B95}" type="slidenum">
              <a:rPr lang="en-US" sz="1200">
                <a:solidFill>
                  <a:srgbClr val="000000"/>
                </a:solidFill>
                <a:latin typeface="Times New Roman" charset="0"/>
              </a:rPr>
              <a:pPr eaLnBrk="1" hangingPunct="1"/>
              <a:t>8</a:t>
            </a:fld>
            <a:endParaRPr lang="en-US" sz="1200">
              <a:solidFill>
                <a:srgbClr val="000000"/>
              </a:solidFill>
              <a:latin typeface="Times New Roman"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Babylonians had six deportations of Israelites. Ezekiel was taken away from Jerusalem along with 10,000 others in 597 BC.</a:t>
            </a:r>
          </a:p>
          <a:p>
            <a:r>
              <a:rPr lang="en-US" dirty="0">
                <a:latin typeface="Arial" panose="020B0604020202020204" pitchFamily="34" charset="0"/>
                <a:ea typeface="ＭＳ Ｐゴシック" charset="0"/>
                <a:cs typeface="Arial" panose="020B0604020202020204" pitchFamily="34" charset="0"/>
              </a:rPr>
              <a:t>___________</a:t>
            </a:r>
          </a:p>
          <a:p>
            <a:r>
              <a:rPr lang="en-US" dirty="0">
                <a:latin typeface="Arial" panose="020B0604020202020204" pitchFamily="34" charset="0"/>
                <a:ea typeface="ＭＳ Ｐゴシック" charset="0"/>
                <a:cs typeface="Arial" panose="020B0604020202020204" pitchFamily="34" charset="0"/>
              </a:rPr>
              <a:t>BE-26-Ezekiel-8</a:t>
            </a:r>
          </a:p>
          <a:p>
            <a:r>
              <a:rPr lang="en-US" dirty="0">
                <a:latin typeface="Arial" panose="020B0604020202020204" pitchFamily="34" charset="0"/>
                <a:ea typeface="ＭＳ Ｐゴシック" charset="0"/>
                <a:cs typeface="Arial" panose="020B0604020202020204" pitchFamily="34" charset="0"/>
              </a:rPr>
              <a:t>OS-26-Ezekiel1-39-slide 78, 149</a:t>
            </a: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ADCCB2-59FF-8E41-B832-B648020F7DCB}" type="slidenum">
              <a:rPr lang="en-US" sz="1200">
                <a:solidFill>
                  <a:prstClr val="black"/>
                </a:solidFill>
              </a:rPr>
              <a:pPr/>
              <a:t>87</a:t>
            </a:fld>
            <a:endParaRPr lang="en-US" sz="1200">
              <a:solidFill>
                <a:prstClr val="black"/>
              </a:solidFill>
            </a:endParaRPr>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89</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solidFill>
                  <a:prstClr val="black"/>
                </a:solidFill>
              </a:rPr>
              <a:pPr/>
              <a:t>90</a:t>
            </a:fld>
            <a:endParaRPr lang="en-US" sz="1200">
              <a:solidFill>
                <a:prstClr val="black"/>
              </a:solidFill>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CF21D-A5E0-F642-826C-4FC7A3F50F11}" type="slidenum">
              <a:rPr lang="en-US" sz="1200">
                <a:solidFill>
                  <a:prstClr val="black"/>
                </a:solidFill>
              </a:rPr>
              <a:pPr/>
              <a:t>91</a:t>
            </a:fld>
            <a:endParaRPr lang="en-US" sz="1200">
              <a:solidFill>
                <a:prstClr val="black"/>
              </a:solidFill>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94</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97</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#26. Prince David entering the outer east gate from the porch on the outer court side. The gate is sealed up on the outside because the shekinah glory entered the temple compound through that gate. The light on the steps is shining from the shekinah glory in the temple through the east inner gate behind him.</a:t>
            </a:r>
          </a:p>
          <a:p>
            <a:r>
              <a:rPr lang="en-US"/>
              <a:t>Ezekiel 44:1-3, </a:t>
            </a:r>
            <a:r>
              <a:rPr lang="ru-RU"/>
              <a:t>"</a:t>
            </a:r>
            <a:r>
              <a:rPr lang="en-US"/>
              <a:t>Then he brought me back the way of the gate of the outward sanctuary which looketh toward the east; and it was shut. Then said the LORD unto me; This gate shall be shut, it shall not be opened, and no man shall enter in by it; because the LORD, the God of Israel, hath entered in by it, therefore it shall be shut.</a:t>
            </a:r>
            <a:r>
              <a:rPr lang="ru-RU"/>
              <a:t>"</a:t>
            </a:r>
            <a:r>
              <a:rPr lang="en-US"/>
              <a:t> The outside of the outer east gate will be sealed after the shekinah glory enters through it. This gate does not yet exist. People confuse it with the sealed eastern gate in Jerusalem today, and say it will be unsealed for Messiah to enter by. That is the opposite of what scripture teaches here, that a future gate will be sealed after the Messiah enters through it, with the shekinah glory.</a:t>
            </a:r>
          </a:p>
          <a:p>
            <a:r>
              <a:rPr lang="ru-RU"/>
              <a:t>"</a:t>
            </a:r>
            <a:r>
              <a:rPr lang="en-US"/>
              <a:t>It is for the prince; the prince, he shall sit in it to eat bread before the LORD; he shall enter by the way of the porch of that gate, and shall go out by the way of the same.</a:t>
            </a:r>
            <a:r>
              <a:rPr lang="ru-RU"/>
              <a:t>"</a:t>
            </a:r>
            <a:r>
              <a:rPr lang="en-US"/>
              <a:t> The prince gets to use this sealed gate to sit and eat in. He will have a nice view of the inner east gate and the temple from here, and be out of the sun. He has to enter and leave the gate through the porch because the outside doorway is sealed.</a:t>
            </a:r>
          </a:p>
          <a:p>
            <a:r>
              <a:rPr lang="en-US"/>
              <a:t>The prince is Prince David. He will be a king to Israel, but a prince to Yeshua, the King of Kings. Jeremiah 30:9, </a:t>
            </a:r>
            <a:r>
              <a:rPr lang="ru-RU"/>
              <a:t>"</a:t>
            </a:r>
            <a:r>
              <a:rPr lang="en-US"/>
              <a:t>They shall serve the LORD their God, and David their king, whom I will raise up unto them,</a:t>
            </a:r>
            <a:r>
              <a:rPr lang="ru-RU"/>
              <a:t>"</a:t>
            </a:r>
            <a:r>
              <a:rPr lang="en-US"/>
              <a:t> along with all the other people whose bodies are resurrected before the kingdom is established.</a:t>
            </a:r>
          </a:p>
          <a:p>
            <a:r>
              <a:rPr lang="en-US"/>
              <a:t>Serving under David, in either the federal or tribal governments, will be the resurrected and glorified twelve apostles, including Paul in place of Judas. </a:t>
            </a:r>
            <a:r>
              <a:rPr lang="ru-RU"/>
              <a:t>"</a:t>
            </a:r>
            <a:r>
              <a:rPr lang="en-US"/>
              <a:t>And Jesus said unto them, Verily I say unto you, That ye which have followed me, in the regeneration when the Son of man shall sit in the throne of his glory, ye also shall sit upon twelve thrones, judging the twelve tribes of Israel,</a:t>
            </a:r>
            <a:r>
              <a:rPr lang="ru-RU"/>
              <a:t>"</a:t>
            </a:r>
            <a:r>
              <a:rPr lang="en-US"/>
              <a:t> Mt19:28.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BBF1AA-28CD-A54D-8735-2D4998BBD8AA}" type="slidenum">
              <a:rPr lang="en-US" sz="1200">
                <a:solidFill>
                  <a:prstClr val="black"/>
                </a:solidFill>
              </a:rPr>
              <a:pPr/>
              <a:t>99</a:t>
            </a:fld>
            <a:endParaRPr lang="en-US" sz="1200">
              <a:solidFill>
                <a:prstClr val="black"/>
              </a:solidFill>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A84BD41B-9812-C247-B711-3953DA653176}" type="slidenum">
              <a:rPr lang="en-US" sz="1200">
                <a:solidFill>
                  <a:prstClr val="black"/>
                </a:solidFill>
              </a:rPr>
              <a:pPr algn="r" defTabSz="914400" eaLnBrk="0" fontAlgn="base" hangingPunct="0">
                <a:spcBef>
                  <a:spcPct val="0"/>
                </a:spcBef>
                <a:spcAft>
                  <a:spcPct val="0"/>
                </a:spcAft>
              </a:pPr>
              <a:t>99</a:t>
            </a:fld>
            <a:endParaRPr lang="en-US" sz="1200">
              <a:solidFill>
                <a:prstClr val="black"/>
              </a:solidFill>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13AD1-0FF2-7D45-9537-115456A65314}" type="slidenum">
              <a:rPr lang="en-US" sz="1200">
                <a:solidFill>
                  <a:prstClr val="black"/>
                </a:solidFill>
              </a:rPr>
              <a:pPr/>
              <a:t>100</a:t>
            </a:fld>
            <a:endParaRPr lang="en-US" sz="1200">
              <a:solidFill>
                <a:prstClr val="black"/>
              </a:solidFill>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E96AEB11-E33B-1641-9E6E-52C4C0B8BF23}" type="slidenum">
              <a:rPr lang="en-US" sz="1200">
                <a:solidFill>
                  <a:prstClr val="black"/>
                </a:solidFill>
              </a:rPr>
              <a:pPr algn="r" defTabSz="914400" eaLnBrk="0" fontAlgn="base" hangingPunct="0">
                <a:spcBef>
                  <a:spcPct val="0"/>
                </a:spcBef>
                <a:spcAft>
                  <a:spcPct val="0"/>
                </a:spcAft>
              </a:pPr>
              <a:t>100</a:t>
            </a:fld>
            <a:endParaRPr lang="en-US" sz="120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solidFill>
                  <a:prstClr val="black"/>
                </a:solidFill>
              </a:rPr>
              <a:pPr/>
              <a:t>101</a:t>
            </a:fld>
            <a:endParaRPr lang="en-US" sz="1200">
              <a:solidFill>
                <a:prstClr val="black"/>
              </a:solidFill>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795ED-E963-6140-BBF0-D8C75DCF43A7}" type="slidenum">
              <a:rPr lang="en-US" sz="1200">
                <a:solidFill>
                  <a:srgbClr val="000000"/>
                </a:solidFill>
                <a:latin typeface="Times New Roman" charset="0"/>
              </a:rPr>
              <a:pPr eaLnBrk="1" hangingPunct="1"/>
              <a:t>9</a:t>
            </a:fld>
            <a:endParaRPr lang="en-US" sz="1200">
              <a:solidFill>
                <a:srgbClr val="000000"/>
              </a:solidFill>
              <a:latin typeface="Times New Roman"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Both Daniel and Jeremiah were ministering at the same time as Ezekiel in their various capacities.</a:t>
            </a:r>
          </a:p>
          <a:p>
            <a:r>
              <a:rPr lang="en-US" dirty="0">
                <a:latin typeface="Times New Roman" charset="0"/>
                <a:ea typeface="ＭＳ Ｐゴシック" charset="0"/>
                <a:cs typeface="ＭＳ Ｐゴシック" charset="0"/>
              </a:rPr>
              <a:t>Daniel was playing a vital role in the palace to shape public policy by advising the king.</a:t>
            </a:r>
          </a:p>
          <a:p>
            <a:r>
              <a:rPr lang="en-US" dirty="0">
                <a:latin typeface="Times New Roman" charset="0"/>
                <a:ea typeface="ＭＳ Ｐゴシック" charset="0"/>
                <a:cs typeface="ＭＳ Ｐゴシック" charset="0"/>
              </a:rPr>
              <a:t>Jeremiah was also playing his key role back in Jerusalem by living among the people as well as giving messages to Judah’s kings. </a:t>
            </a:r>
          </a:p>
          <a:p>
            <a:r>
              <a:rPr lang="en-US" dirty="0">
                <a:latin typeface="Times New Roman" charset="0"/>
                <a:ea typeface="ＭＳ Ｐゴシック" charset="0"/>
                <a:cs typeface="ＭＳ Ｐゴシック" charset="0"/>
              </a:rPr>
              <a:t>Ezekiel was an exile with the exiles. As the people in Babylon waited to see what will happen to their homeland, they needed to be expectant of what God will do once again with the temple and their land.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p:txBody>
      </p:sp>
      <p:sp>
        <p:nvSpPr>
          <p:cNvPr id="4" name="Slide Number Placeholder 3"/>
          <p:cNvSpPr>
            <a:spLocks noGrp="1"/>
          </p:cNvSpPr>
          <p:nvPr>
            <p:ph type="sldNum" sz="quarter" idx="5"/>
          </p:nvPr>
        </p:nvSpPr>
        <p:spPr/>
        <p:txBody>
          <a:bodyPr/>
          <a:lstStyle/>
          <a:p>
            <a:fld id="{A079FDE9-4B2D-884B-BE4B-021913485B06}" type="slidenum">
              <a:rPr lang="en-US" smtClean="0"/>
              <a:t>103</a:t>
            </a:fld>
            <a:endParaRPr lang="en-US"/>
          </a:p>
        </p:txBody>
      </p:sp>
    </p:spTree>
    <p:extLst>
      <p:ext uri="{BB962C8B-B14F-4D97-AF65-F5344CB8AC3E}">
        <p14:creationId xmlns:p14="http://schemas.microsoft.com/office/powerpoint/2010/main" val="21101734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107</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EF383-8FFF-C749-9F55-18E1BD568464}"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4AF721-662B-134D-BB51-A6ED0D4E39A3}"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74FF18-8135-6C4E-BDCF-9D87EDD46322}"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114</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469669"/>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9608704"/>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539502"/>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69162"/>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02054072"/>
      </p:ext>
    </p:extLst>
  </p:cSld>
  <p:clrMapOvr>
    <a:masterClrMapping/>
  </p:clrMapOvr>
  <p:transition>
    <p:wheel spokes="0"/>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544434"/>
      </p:ext>
    </p:extLst>
  </p:cSld>
  <p:clrMapOvr>
    <a:masterClrMapping/>
  </p:clrMapOvr>
  <p:transition>
    <p:wheel spokes="0"/>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3020634"/>
      </p:ext>
    </p:extLst>
  </p:cSld>
  <p:clrMapOvr>
    <a:masterClrMapping/>
  </p:clrMapOvr>
  <p:transition>
    <p:wheel spokes="0"/>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2428061"/>
      </p:ext>
    </p:extLst>
  </p:cSld>
  <p:clrMapOvr>
    <a:masterClrMapping/>
  </p:clrMapOvr>
  <p:transition>
    <p:wheel spokes="0"/>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177512"/>
      </p:ext>
    </p:extLst>
  </p:cSld>
  <p:clrMapOvr>
    <a:masterClrMapping/>
  </p:clrMapOvr>
  <p:transition>
    <p:wheel spokes="0"/>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855136"/>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526945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825227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6768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90650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2011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109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255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9231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41026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755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214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62127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8554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9153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1565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117319677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1377565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18064558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39864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182097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41225982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19358493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189299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39672469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2344959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13464116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1153436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3836415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20153427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CDADDC7-58D7-A540-A536-4A0BC7CBCFC3}" type="slidenum">
              <a:rPr lang="en-US"/>
              <a:pPr>
                <a:defRPr/>
              </a:pPr>
              <a:t>‹#›</a:t>
            </a:fld>
            <a:endParaRPr lang="en-US"/>
          </a:p>
        </p:txBody>
      </p:sp>
    </p:spTree>
    <p:extLst>
      <p:ext uri="{BB962C8B-B14F-4D97-AF65-F5344CB8AC3E}">
        <p14:creationId xmlns:p14="http://schemas.microsoft.com/office/powerpoint/2010/main" val="2802302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9259270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D76FB408-604E-B74C-A776-B97AA601B775}" type="slidenum">
              <a:rPr lang="en-US"/>
              <a:pPr>
                <a:defRPr/>
              </a:pPr>
              <a:t>‹#›</a:t>
            </a:fld>
            <a:endParaRPr lang="en-US"/>
          </a:p>
        </p:txBody>
      </p:sp>
    </p:spTree>
    <p:extLst>
      <p:ext uri="{BB962C8B-B14F-4D97-AF65-F5344CB8AC3E}">
        <p14:creationId xmlns:p14="http://schemas.microsoft.com/office/powerpoint/2010/main" val="3222369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586EA1B-0E42-E246-8E4D-0103450192E0}" type="slidenum">
              <a:rPr lang="en-US"/>
              <a:pPr>
                <a:defRPr/>
              </a:pPr>
              <a:t>‹#›</a:t>
            </a:fld>
            <a:endParaRPr lang="en-US"/>
          </a:p>
        </p:txBody>
      </p:sp>
    </p:spTree>
    <p:extLst>
      <p:ext uri="{BB962C8B-B14F-4D97-AF65-F5344CB8AC3E}">
        <p14:creationId xmlns:p14="http://schemas.microsoft.com/office/powerpoint/2010/main" val="25023420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771CA02-0745-8D4D-B45F-7EA845B28BF7}" type="slidenum">
              <a:rPr lang="en-US"/>
              <a:pPr>
                <a:defRPr/>
              </a:pPr>
              <a:t>‹#›</a:t>
            </a:fld>
            <a:endParaRPr lang="en-US"/>
          </a:p>
        </p:txBody>
      </p:sp>
    </p:spTree>
    <p:extLst>
      <p:ext uri="{BB962C8B-B14F-4D97-AF65-F5344CB8AC3E}">
        <p14:creationId xmlns:p14="http://schemas.microsoft.com/office/powerpoint/2010/main" val="2587984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A539F856-FC0A-7349-A9DD-D688ECD499F1}" type="slidenum">
              <a:rPr lang="en-US"/>
              <a:pPr>
                <a:defRPr/>
              </a:pPr>
              <a:t>‹#›</a:t>
            </a:fld>
            <a:endParaRPr lang="en-US"/>
          </a:p>
        </p:txBody>
      </p:sp>
    </p:spTree>
    <p:extLst>
      <p:ext uri="{BB962C8B-B14F-4D97-AF65-F5344CB8AC3E}">
        <p14:creationId xmlns:p14="http://schemas.microsoft.com/office/powerpoint/2010/main" val="25846688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F0FD070-DA9A-1F43-B8E2-809027131ABA}" type="slidenum">
              <a:rPr lang="en-US"/>
              <a:pPr>
                <a:defRPr/>
              </a:pPr>
              <a:t>‹#›</a:t>
            </a:fld>
            <a:endParaRPr lang="en-US"/>
          </a:p>
        </p:txBody>
      </p:sp>
    </p:spTree>
    <p:extLst>
      <p:ext uri="{BB962C8B-B14F-4D97-AF65-F5344CB8AC3E}">
        <p14:creationId xmlns:p14="http://schemas.microsoft.com/office/powerpoint/2010/main" val="41088690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B3AFC0E7-A4EB-9240-9619-4D4B51720361}" type="slidenum">
              <a:rPr lang="en-US"/>
              <a:pPr>
                <a:defRPr/>
              </a:pPr>
              <a:t>‹#›</a:t>
            </a:fld>
            <a:endParaRPr lang="en-US"/>
          </a:p>
        </p:txBody>
      </p:sp>
    </p:spTree>
    <p:extLst>
      <p:ext uri="{BB962C8B-B14F-4D97-AF65-F5344CB8AC3E}">
        <p14:creationId xmlns:p14="http://schemas.microsoft.com/office/powerpoint/2010/main" val="17839038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740DBECB-C7A9-6C42-B862-C5A52E7C7E75}" type="slidenum">
              <a:rPr lang="en-US"/>
              <a:pPr>
                <a:defRPr/>
              </a:pPr>
              <a:t>‹#›</a:t>
            </a:fld>
            <a:endParaRPr lang="en-US"/>
          </a:p>
        </p:txBody>
      </p:sp>
    </p:spTree>
    <p:extLst>
      <p:ext uri="{BB962C8B-B14F-4D97-AF65-F5344CB8AC3E}">
        <p14:creationId xmlns:p14="http://schemas.microsoft.com/office/powerpoint/2010/main" val="10191566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36B9E8D-3DCB-8144-9062-BA199B78B679}" type="slidenum">
              <a:rPr lang="en-US"/>
              <a:pPr>
                <a:defRPr/>
              </a:pPr>
              <a:t>‹#›</a:t>
            </a:fld>
            <a:endParaRPr lang="en-US"/>
          </a:p>
        </p:txBody>
      </p:sp>
    </p:spTree>
    <p:extLst>
      <p:ext uri="{BB962C8B-B14F-4D97-AF65-F5344CB8AC3E}">
        <p14:creationId xmlns:p14="http://schemas.microsoft.com/office/powerpoint/2010/main" val="36310329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7D79C21D-8596-0A4A-8D13-EF3DC6F45E19}" type="slidenum">
              <a:rPr lang="en-US"/>
              <a:pPr>
                <a:defRPr/>
              </a:pPr>
              <a:t>‹#›</a:t>
            </a:fld>
            <a:endParaRPr lang="en-US"/>
          </a:p>
        </p:txBody>
      </p:sp>
    </p:spTree>
    <p:extLst>
      <p:ext uri="{BB962C8B-B14F-4D97-AF65-F5344CB8AC3E}">
        <p14:creationId xmlns:p14="http://schemas.microsoft.com/office/powerpoint/2010/main" val="14557829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0C28709-DFF0-464A-A1B8-75515E468FD8}" type="slidenum">
              <a:rPr lang="en-US"/>
              <a:pPr>
                <a:defRPr/>
              </a:pPr>
              <a:t>‹#›</a:t>
            </a:fld>
            <a:endParaRPr lang="en-US"/>
          </a:p>
        </p:txBody>
      </p:sp>
    </p:spTree>
    <p:extLst>
      <p:ext uri="{BB962C8B-B14F-4D97-AF65-F5344CB8AC3E}">
        <p14:creationId xmlns:p14="http://schemas.microsoft.com/office/powerpoint/2010/main" val="163252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06251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42089982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4257243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40930094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16315267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42246277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3364450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20785567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33103481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40392794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994390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4537634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40795274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2379971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2905262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7445513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673533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1865016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9239837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254370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0625560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95963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0463606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769343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3306854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C827B87D-A765-A246-B4D0-43FEA4A16146}" type="slidenum">
              <a:rPr lang="en-GB"/>
              <a:pPr>
                <a:defRPr/>
              </a:pPr>
              <a:t>‹#›</a:t>
            </a:fld>
            <a:endParaRPr lang="en-GB"/>
          </a:p>
        </p:txBody>
      </p:sp>
    </p:spTree>
    <p:extLst>
      <p:ext uri="{BB962C8B-B14F-4D97-AF65-F5344CB8AC3E}">
        <p14:creationId xmlns:p14="http://schemas.microsoft.com/office/powerpoint/2010/main" val="10682373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46975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89340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0696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796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3705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0720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395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817739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752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2136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7652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0726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114288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555769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253362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45189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481519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06982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5611143"/>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603096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773283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951349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83225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592878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254846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94875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659126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3CD5960-DE58-9549-9D1E-9977B1E46550}"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03614525"/>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E2AC4BD-ACA5-1742-B980-96D34637DAF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717195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12468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1435CDD-509D-714C-A80F-7530A5D2713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500713"/>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AA48C59-6889-A94B-A32E-C1872191FB5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4957666"/>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F7579BF-60A4-7F4A-8582-C0CFBFEE348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937181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4FF0426-95B7-0C4E-BD70-7BCDA2379B1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454448"/>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E38683F-DEE4-5844-8D80-5DD23667B76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51671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0E2CB0F-D506-4849-8809-7B22F00A106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5468439"/>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2AB7C18-1181-5A4C-A52A-C747D58A3F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7310598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DE9536-7A89-1245-8034-B4013A423F9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3531043"/>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79D637-9252-0645-9228-66DAD93D573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7641909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ACB891B-C895-1549-93E8-4C2F5329292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1059311"/>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708887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31900429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11590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947878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006094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318461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3382389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7968184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6309288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77341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895231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354034"/>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2541531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758925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2930435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8540658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836198541"/>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09160987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2926724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12045782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29414954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1214219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385304"/>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97569109"/>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692752431"/>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36739916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02859767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68505580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647726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19757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26238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91925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1538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7025654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863537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1690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96917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479840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874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86907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406091675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083867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4619128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4256730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74116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7494795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2771927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42495110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9076672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4524532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28988994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1354373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3605428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5067471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42258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1451933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0379593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4492121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387911-9857-5B45-9E60-EE1CE302A288}" type="slidenum">
              <a:rPr lang="en-US"/>
              <a:pPr>
                <a:defRPr/>
              </a:pPr>
              <a:t>‹#›</a:t>
            </a:fld>
            <a:endParaRPr lang="en-US"/>
          </a:p>
        </p:txBody>
      </p:sp>
    </p:spTree>
    <p:extLst>
      <p:ext uri="{BB962C8B-B14F-4D97-AF65-F5344CB8AC3E}">
        <p14:creationId xmlns:p14="http://schemas.microsoft.com/office/powerpoint/2010/main" val="11764573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891CAC-E9A8-9F43-A22F-CE58D4415486}" type="slidenum">
              <a:rPr lang="en-US"/>
              <a:pPr>
                <a:defRPr/>
              </a:pPr>
              <a:t>‹#›</a:t>
            </a:fld>
            <a:endParaRPr lang="en-US"/>
          </a:p>
        </p:txBody>
      </p:sp>
    </p:spTree>
    <p:extLst>
      <p:ext uri="{BB962C8B-B14F-4D97-AF65-F5344CB8AC3E}">
        <p14:creationId xmlns:p14="http://schemas.microsoft.com/office/powerpoint/2010/main" val="5318064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C3B1F6-C388-EE46-8BE7-0FA5C8BB4A08}" type="slidenum">
              <a:rPr lang="en-US"/>
              <a:pPr>
                <a:defRPr/>
              </a:pPr>
              <a:t>‹#›</a:t>
            </a:fld>
            <a:endParaRPr lang="en-US"/>
          </a:p>
        </p:txBody>
      </p:sp>
    </p:spTree>
    <p:extLst>
      <p:ext uri="{BB962C8B-B14F-4D97-AF65-F5344CB8AC3E}">
        <p14:creationId xmlns:p14="http://schemas.microsoft.com/office/powerpoint/2010/main" val="10223812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0D384F-39AB-834F-A46F-3CB57803CC01}" type="slidenum">
              <a:rPr lang="en-US"/>
              <a:pPr>
                <a:defRPr/>
              </a:pPr>
              <a:t>‹#›</a:t>
            </a:fld>
            <a:endParaRPr lang="en-US"/>
          </a:p>
        </p:txBody>
      </p:sp>
    </p:spTree>
    <p:extLst>
      <p:ext uri="{BB962C8B-B14F-4D97-AF65-F5344CB8AC3E}">
        <p14:creationId xmlns:p14="http://schemas.microsoft.com/office/powerpoint/2010/main" val="3228256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D247172-A3F7-F746-85EC-66EA0C60A36D}" type="slidenum">
              <a:rPr lang="en-US"/>
              <a:pPr>
                <a:defRPr/>
              </a:pPr>
              <a:t>‹#›</a:t>
            </a:fld>
            <a:endParaRPr lang="en-US"/>
          </a:p>
        </p:txBody>
      </p:sp>
    </p:spTree>
    <p:extLst>
      <p:ext uri="{BB962C8B-B14F-4D97-AF65-F5344CB8AC3E}">
        <p14:creationId xmlns:p14="http://schemas.microsoft.com/office/powerpoint/2010/main" val="14377183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AC81A9-914C-544F-B51F-94CBA296E069}" type="slidenum">
              <a:rPr lang="en-US"/>
              <a:pPr>
                <a:defRPr/>
              </a:pPr>
              <a:t>‹#›</a:t>
            </a:fld>
            <a:endParaRPr lang="en-US"/>
          </a:p>
        </p:txBody>
      </p:sp>
    </p:spTree>
    <p:extLst>
      <p:ext uri="{BB962C8B-B14F-4D97-AF65-F5344CB8AC3E}">
        <p14:creationId xmlns:p14="http://schemas.microsoft.com/office/powerpoint/2010/main" val="4661002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E26D4A1-55B9-D548-9D7C-69DE054F4B8D}" type="slidenum">
              <a:rPr lang="en-US"/>
              <a:pPr>
                <a:defRPr/>
              </a:pPr>
              <a:t>‹#›</a:t>
            </a:fld>
            <a:endParaRPr lang="en-US"/>
          </a:p>
        </p:txBody>
      </p:sp>
    </p:spTree>
    <p:extLst>
      <p:ext uri="{BB962C8B-B14F-4D97-AF65-F5344CB8AC3E}">
        <p14:creationId xmlns:p14="http://schemas.microsoft.com/office/powerpoint/2010/main" val="11251112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64D42A3-73F5-4240-A535-5D4149A92FF4}" type="slidenum">
              <a:rPr lang="en-US"/>
              <a:pPr>
                <a:defRPr/>
              </a:pPr>
              <a:t>‹#›</a:t>
            </a:fld>
            <a:endParaRPr lang="en-US"/>
          </a:p>
        </p:txBody>
      </p:sp>
    </p:spTree>
    <p:extLst>
      <p:ext uri="{BB962C8B-B14F-4D97-AF65-F5344CB8AC3E}">
        <p14:creationId xmlns:p14="http://schemas.microsoft.com/office/powerpoint/2010/main" val="259127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988744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CFAB9-FBB5-D74B-A90E-18D166C39BA1}" type="slidenum">
              <a:rPr lang="en-US"/>
              <a:pPr>
                <a:defRPr/>
              </a:pPr>
              <a:t>‹#›</a:t>
            </a:fld>
            <a:endParaRPr lang="en-US"/>
          </a:p>
        </p:txBody>
      </p:sp>
    </p:spTree>
    <p:extLst>
      <p:ext uri="{BB962C8B-B14F-4D97-AF65-F5344CB8AC3E}">
        <p14:creationId xmlns:p14="http://schemas.microsoft.com/office/powerpoint/2010/main" val="19317246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BFADA-FA07-9B49-8388-1B85D727BE84}" type="slidenum">
              <a:rPr lang="en-US"/>
              <a:pPr>
                <a:defRPr/>
              </a:pPr>
              <a:t>‹#›</a:t>
            </a:fld>
            <a:endParaRPr lang="en-US"/>
          </a:p>
        </p:txBody>
      </p:sp>
    </p:spTree>
    <p:extLst>
      <p:ext uri="{BB962C8B-B14F-4D97-AF65-F5344CB8AC3E}">
        <p14:creationId xmlns:p14="http://schemas.microsoft.com/office/powerpoint/2010/main" val="30373243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3CAF573-481E-2749-8CA1-0CB98D095F5B}" type="slidenum">
              <a:rPr lang="en-US"/>
              <a:pPr>
                <a:defRPr/>
              </a:pPr>
              <a:t>‹#›</a:t>
            </a:fld>
            <a:endParaRPr lang="en-US"/>
          </a:p>
        </p:txBody>
      </p:sp>
    </p:spTree>
    <p:extLst>
      <p:ext uri="{BB962C8B-B14F-4D97-AF65-F5344CB8AC3E}">
        <p14:creationId xmlns:p14="http://schemas.microsoft.com/office/powerpoint/2010/main" val="28339266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8176544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2140140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6439717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7680643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6838456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2829106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565220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22637637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4178447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47341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72640909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13441099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3171751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949439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034572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308287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718187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290014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46273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445395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1108558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272082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468944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4243410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895089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214938787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255F987-0401-E645-BBC5-D7F29BFFBE8E}" type="slidenum">
              <a:rPr lang="en-US"/>
              <a:pPr>
                <a:defRPr/>
              </a:pPr>
              <a:t>‹#›</a:t>
            </a:fld>
            <a:endParaRPr lang="en-US"/>
          </a:p>
        </p:txBody>
      </p:sp>
    </p:spTree>
    <p:extLst>
      <p:ext uri="{BB962C8B-B14F-4D97-AF65-F5344CB8AC3E}">
        <p14:creationId xmlns:p14="http://schemas.microsoft.com/office/powerpoint/2010/main" val="277008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4E37041-26E7-F14B-9A70-6F2AAB5D0CE4}" type="slidenum">
              <a:rPr lang="en-US"/>
              <a:pPr>
                <a:defRPr/>
              </a:pPr>
              <a:t>‹#›</a:t>
            </a:fld>
            <a:endParaRPr lang="en-US"/>
          </a:p>
        </p:txBody>
      </p:sp>
    </p:spTree>
    <p:extLst>
      <p:ext uri="{BB962C8B-B14F-4D97-AF65-F5344CB8AC3E}">
        <p14:creationId xmlns:p14="http://schemas.microsoft.com/office/powerpoint/2010/main" val="3519755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124C656-7369-BD42-BE98-3CEB2077B742}" type="slidenum">
              <a:rPr lang="en-US"/>
              <a:pPr>
                <a:defRPr/>
              </a:pPr>
              <a:t>‹#›</a:t>
            </a:fld>
            <a:endParaRPr lang="en-US"/>
          </a:p>
        </p:txBody>
      </p:sp>
    </p:spTree>
    <p:extLst>
      <p:ext uri="{BB962C8B-B14F-4D97-AF65-F5344CB8AC3E}">
        <p14:creationId xmlns:p14="http://schemas.microsoft.com/office/powerpoint/2010/main" val="1106657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D8F000E-0AD8-5A46-AA9D-5B1D5453D599}" type="slidenum">
              <a:rPr lang="en-US"/>
              <a:pPr>
                <a:defRPr/>
              </a:pPr>
              <a:t>‹#›</a:t>
            </a:fld>
            <a:endParaRPr lang="en-US"/>
          </a:p>
        </p:txBody>
      </p:sp>
    </p:spTree>
    <p:extLst>
      <p:ext uri="{BB962C8B-B14F-4D97-AF65-F5344CB8AC3E}">
        <p14:creationId xmlns:p14="http://schemas.microsoft.com/office/powerpoint/2010/main" val="2824915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7BAC7F8-B960-D549-981F-AB589D424644}" type="slidenum">
              <a:rPr lang="en-US"/>
              <a:pPr>
                <a:defRPr/>
              </a:pPr>
              <a:t>‹#›</a:t>
            </a:fld>
            <a:endParaRPr lang="en-US"/>
          </a:p>
        </p:txBody>
      </p:sp>
    </p:spTree>
    <p:extLst>
      <p:ext uri="{BB962C8B-B14F-4D97-AF65-F5344CB8AC3E}">
        <p14:creationId xmlns:p14="http://schemas.microsoft.com/office/powerpoint/2010/main" val="3380582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0DBC167-8827-6A46-BCA5-9240CCF38EFF}" type="slidenum">
              <a:rPr lang="en-US"/>
              <a:pPr>
                <a:defRPr/>
              </a:pPr>
              <a:t>‹#›</a:t>
            </a:fld>
            <a:endParaRPr lang="en-US"/>
          </a:p>
        </p:txBody>
      </p:sp>
    </p:spTree>
    <p:extLst>
      <p:ext uri="{BB962C8B-B14F-4D97-AF65-F5344CB8AC3E}">
        <p14:creationId xmlns:p14="http://schemas.microsoft.com/office/powerpoint/2010/main" val="3034221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E333255-CFA0-FC41-8B3C-D2947116722C}" type="slidenum">
              <a:rPr lang="en-US"/>
              <a:pPr>
                <a:defRPr/>
              </a:pPr>
              <a:t>‹#›</a:t>
            </a:fld>
            <a:endParaRPr lang="en-US"/>
          </a:p>
        </p:txBody>
      </p:sp>
    </p:spTree>
    <p:extLst>
      <p:ext uri="{BB962C8B-B14F-4D97-AF65-F5344CB8AC3E}">
        <p14:creationId xmlns:p14="http://schemas.microsoft.com/office/powerpoint/2010/main" val="170154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08665B1-1572-BB4A-BFA0-09CF55B65AEF}" type="slidenum">
              <a:rPr lang="en-US"/>
              <a:pPr>
                <a:defRPr/>
              </a:pPr>
              <a:t>‹#›</a:t>
            </a:fld>
            <a:endParaRPr lang="en-US"/>
          </a:p>
        </p:txBody>
      </p:sp>
    </p:spTree>
    <p:extLst>
      <p:ext uri="{BB962C8B-B14F-4D97-AF65-F5344CB8AC3E}">
        <p14:creationId xmlns:p14="http://schemas.microsoft.com/office/powerpoint/2010/main" val="992659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6756691-623C-FC45-8C51-4CCF457D9535}" type="slidenum">
              <a:rPr lang="en-US"/>
              <a:pPr>
                <a:defRPr/>
              </a:pPr>
              <a:t>‹#›</a:t>
            </a:fld>
            <a:endParaRPr lang="en-US"/>
          </a:p>
        </p:txBody>
      </p:sp>
    </p:spTree>
    <p:extLst>
      <p:ext uri="{BB962C8B-B14F-4D97-AF65-F5344CB8AC3E}">
        <p14:creationId xmlns:p14="http://schemas.microsoft.com/office/powerpoint/2010/main" val="2537764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EF8CBA0-FDA6-004B-9FC3-07BEC9EE68EE}" type="slidenum">
              <a:rPr lang="en-US"/>
              <a:pPr>
                <a:defRPr/>
              </a:pPr>
              <a:t>‹#›</a:t>
            </a:fld>
            <a:endParaRPr lang="en-US"/>
          </a:p>
        </p:txBody>
      </p:sp>
    </p:spTree>
    <p:extLst>
      <p:ext uri="{BB962C8B-B14F-4D97-AF65-F5344CB8AC3E}">
        <p14:creationId xmlns:p14="http://schemas.microsoft.com/office/powerpoint/2010/main" val="370894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BE1DD95-AA05-9A4E-98ED-1457E10BECE9}" type="slidenum">
              <a:rPr lang="en-US"/>
              <a:pPr>
                <a:defRPr/>
              </a:pPr>
              <a:t>‹#›</a:t>
            </a:fld>
            <a:endParaRPr lang="en-US"/>
          </a:p>
        </p:txBody>
      </p:sp>
    </p:spTree>
    <p:extLst>
      <p:ext uri="{BB962C8B-B14F-4D97-AF65-F5344CB8AC3E}">
        <p14:creationId xmlns:p14="http://schemas.microsoft.com/office/powerpoint/2010/main" val="42827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C1E6DF9-2377-0240-A975-85549FF27F08}" type="slidenum">
              <a:rPr lang="en-US"/>
              <a:pPr>
                <a:defRPr/>
              </a:pPr>
              <a:t>‹#›</a:t>
            </a:fld>
            <a:endParaRPr lang="en-US"/>
          </a:p>
        </p:txBody>
      </p:sp>
    </p:spTree>
    <p:extLst>
      <p:ext uri="{BB962C8B-B14F-4D97-AF65-F5344CB8AC3E}">
        <p14:creationId xmlns:p14="http://schemas.microsoft.com/office/powerpoint/2010/main" val="1370469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1128806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6588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0586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3935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07642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18557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83289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61549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70542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70120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4849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02194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32538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88573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83795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5009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7231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606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0592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2156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61699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128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1005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9357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3899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752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318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24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685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377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4216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8107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0925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6577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5940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341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068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603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426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2316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7205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0290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1202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32099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6813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7455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323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3130832"/>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3.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6.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7.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8.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7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8.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1.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22.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23.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5.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2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7.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theme" Target="../theme/theme28.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theme" Target="../theme/theme29.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4" Type="http://schemas.openxmlformats.org/officeDocument/2006/relationships/image" Target="../media/image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31.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theme" Target="../theme/theme32.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836950736"/>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1542787284"/>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05434846"/>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19957"/>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5684196"/>
      </p:ext>
    </p:extLst>
  </p:cSld>
  <p:clrMap bg1="lt1" tx1="dk1" bg2="lt2" tx2="dk2" accent1="accent1" accent2="accent2" accent3="accent3" accent4="accent4" accent5="accent5" accent6="accent6" hlink="hlink" folHlink="folHlink"/>
  <p:sldLayoutIdLst>
    <p:sldLayoutId id="214748384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0E6095-A939-3A42-9C2B-9918E6B626B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849933"/>
      </p:ext>
    </p:extLst>
  </p:cSld>
  <p:clrMap bg1="lt1" tx1="dk1" bg2="lt2" tx2="dk2" accent1="accent1" accent2="accent2" accent3="accent3" accent4="accent4" accent5="accent5" accent6="accent6" hlink="hlink" folHlink="folHlink"/>
  <p:sldLayoutIdLst>
    <p:sldLayoutId id="2147483896" r:id="rId1"/>
    <p:sldLayoutId id="214748389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defTabSz="914400" eaLnBrk="0" fontAlgn="base" hangingPunct="0">
              <a:spcAft>
                <a:spcPct val="0"/>
              </a:spcAft>
              <a:defRPr/>
            </a:pPr>
            <a:fld id="{9F377342-8261-D14C-9ED5-7E803E43661B}" type="slidenum">
              <a:rPr lang="en-US">
                <a:ea typeface="ＭＳ Ｐゴシック" charset="0"/>
              </a:rPr>
              <a:pPr defTabSz="914400" eaLnBrk="0" fontAlgn="base" hangingPunct="0">
                <a:spcAft>
                  <a:spcPct val="0"/>
                </a:spcAft>
                <a:defRPr/>
              </a:pPr>
              <a:t>‹#›</a:t>
            </a:fld>
            <a:endParaRPr lang="en-US">
              <a:ea typeface="ＭＳ Ｐゴシック" charset="0"/>
            </a:endParaRPr>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0057065"/>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defTabSz="914400" eaLnBrk="0" fontAlgn="base" hangingPunct="0">
              <a:spcBef>
                <a:spcPct val="0"/>
              </a:spcBef>
              <a:spcAft>
                <a:spcPct val="0"/>
              </a:spcAft>
              <a:defRPr/>
            </a:pPr>
            <a:fld id="{23E5C55D-7544-A443-8273-9E48D30DDB09}"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21319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5900963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45627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1028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32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D40619CD-98FC-A649-A85B-238FD46D0D0F}"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905317597"/>
      </p:ext>
    </p:extLst>
  </p:cSld>
  <p:clrMap bg1="lt1" tx1="dk1" bg2="lt2" tx2="dk2" accent1="accent1" accent2="accent2" accent3="accent3" accent4="accent4" accent5="accent5" accent6="accent6" hlink="hlink" folHlink="folHlink"/>
  <p:sldLayoutIdLst>
    <p:sldLayoutId id="214748397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defRPr/>
            </a:pPr>
            <a:fld id="{EF7B6181-1E59-E742-97C3-C46CD8CA382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59724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514060785"/>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59820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60488152"/>
      </p:ext>
    </p:extLst>
  </p:cSld>
  <p:clrMap bg1="lt1" tx1="dk1" bg2="lt2" tx2="dk2" accent1="accent1" accent2="accent2" accent3="accent3" accent4="accent4" accent5="accent5" accent6="accent6" hlink="hlink" folHlink="folHlink"/>
  <p:sldLayoutIdLst>
    <p:sldLayoutId id="214748401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90C9A1B0-4BA3-F74F-B81F-FC360414772A}"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1830281"/>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966637575"/>
      </p:ext>
    </p:extLst>
  </p:cSld>
  <p:clrMap bg1="dk2" tx1="lt1" bg2="dk1" tx2="lt2" accent1="accent1" accent2="accent2" accent3="accent3" accent4="accent4" accent5="accent5" accent6="accent6" hlink="hlink" folHlink="folHlink"/>
  <p:sldLayoutIdLst>
    <p:sldLayoutId id="2147484031"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8623566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B1A95ACD-FD70-1448-A667-16509BC6A846}"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189115"/>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155337750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16265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351231679"/>
      </p:ext>
    </p:extLst>
  </p:cSld>
  <p:clrMap bg1="lt1" tx1="dk1" bg2="lt2" tx2="dk2" accent1="accent1" accent2="accent2" accent3="accent3" accent4="accent4" accent5="accent5" accent6="accent6" hlink="hlink" folHlink="folHlink"/>
  <p:sldLayoutIdLst>
    <p:sldLayoutId id="2147484072" r:id="rId1"/>
    <p:sldLayoutId id="2147484073"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310259044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039755436"/>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07465202-BFF7-154F-9839-F59776F334E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9647009"/>
      </p:ext>
    </p:extLst>
  </p:cSld>
  <p:clrMap bg1="lt1" tx1="dk1" bg2="lt2" tx2="dk2" accent1="accent1" accent2="accent2" accent3="accent3" accent4="accent4" accent5="accent5" accent6="accent6" hlink="hlink" folHlink="folHlink"/>
  <p:sldLayoutIdLst>
    <p:sldLayoutId id="2147483714"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C5DA198-4E0D-F246-8C9B-CBCF2AC73C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440452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30D430A6-1B5D-F84A-B10F-985C595C51F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43939108"/>
      </p:ext>
    </p:extLst>
  </p:cSld>
  <p:clrMap bg1="dk2" tx1="lt1" bg2="dk1" tx2="lt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472291195"/>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03493268"/>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02909274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17.xml"/><Relationship Id="rId4" Type="http://schemas.openxmlformats.org/officeDocument/2006/relationships/hyperlink" Target="http://www.pauljab.net/temple/TemplePictures.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185.xml"/><Relationship Id="rId5" Type="http://schemas.openxmlformats.org/officeDocument/2006/relationships/image" Target="../media/image86.jpeg"/><Relationship Id="rId4" Type="http://schemas.openxmlformats.org/officeDocument/2006/relationships/hyperlink" Target="http://www.pauljab.net/temple/TemplePictures.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19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223.xml"/><Relationship Id="rId5" Type="http://schemas.openxmlformats.org/officeDocument/2006/relationships/image" Target="../media/image98.jpe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19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22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19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36.xml"/><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18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3.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0.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6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6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4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6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53.xml"/><Relationship Id="rId4" Type="http://schemas.openxmlformats.org/officeDocument/2006/relationships/image" Target="../media/image5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9.xml"/><Relationship Id="rId1" Type="http://schemas.openxmlformats.org/officeDocument/2006/relationships/themeOverride" Target="../theme/themeOverride6.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6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9.xml"/><Relationship Id="rId1" Type="http://schemas.openxmlformats.org/officeDocument/2006/relationships/themeOverride" Target="../theme/themeOverride7.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6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84.xml"/><Relationship Id="rId5" Type="http://schemas.openxmlformats.org/officeDocument/2006/relationships/image" Target="../media/image70.jpe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6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185.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0.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4.xml"/><Relationship Id="rId1" Type="http://schemas.openxmlformats.org/officeDocument/2006/relationships/slideLayout" Target="../slideLayouts/slideLayout110.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21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Ezekiel</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Expectant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2879546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39519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defTabSz="914400" fontAlgn="base">
              <a:spcBef>
                <a:spcPct val="0"/>
              </a:spcBef>
              <a:spcAft>
                <a:spcPct val="0"/>
              </a:spcAft>
              <a:defRPr/>
            </a:pPr>
            <a:r>
              <a:rPr lang="en-US" b="1">
                <a:solidFill>
                  <a:srgbClr val="FFFFCC"/>
                </a:solidFill>
                <a:latin typeface="Arial" pitchFamily="-112" charset="0"/>
                <a:ea typeface="新細明體" pitchFamily="-112" charset="-120"/>
                <a:cs typeface="新細明體" pitchFamily="-112" charset="-120"/>
              </a:rPr>
              <a:t>6. Outer Court Northern Gateway - 40:20-23</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7. Outer Court Eastern Gateway - 40:6-16</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8. Outer Court Southern Gateway - 40:24-27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9. Inner Court Northern Gateway - 40:35-37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10. Inner Court Eastern Gateway - 40:32-34</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CC"/>
                </a:solidFill>
              </a:rPr>
              <a:t>517</a:t>
            </a:r>
            <a:endParaRPr lang="en-US" b="1" dirty="0">
              <a:solidFill>
                <a:srgbClr val="FFCC66"/>
              </a:solidFill>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a:solidFill>
                  <a:srgbClr val="FFFFFF"/>
                </a:solidFill>
                <a:effectLst>
                  <a:glow rad="228600">
                    <a:srgbClr val="000000">
                      <a:alpha val="96000"/>
                    </a:srgbClr>
                  </a:glow>
                </a:effectLst>
                <a:latin typeface="Arial" pitchFamily="-112" charset="0"/>
                <a:ea typeface="新細明體"/>
                <a:cs typeface="新細明體"/>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a:solidFill>
                  <a:srgbClr val="FFFFFF"/>
                </a:solidFill>
                <a:effectLst>
                  <a:glow rad="228600">
                    <a:srgbClr val="000000">
                      <a:alpha val="96000"/>
                    </a:srgbClr>
                  </a:glow>
                </a:effectLst>
                <a:latin typeface="Arial" pitchFamily="-112" charset="0"/>
                <a:ea typeface="新細明體"/>
                <a:cs typeface="新細明體"/>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FFFF"/>
                </a:solidFill>
                <a:effectLst>
                  <a:glow rad="228600">
                    <a:srgbClr val="000000">
                      <a:alpha val="96000"/>
                    </a:srgbClr>
                  </a:glow>
                </a:effectLst>
                <a:latin typeface="Arial" pitchFamily="-112" charset="0"/>
                <a:ea typeface="新細明體"/>
                <a:cs typeface="新細明體"/>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FFFF"/>
                </a:solidFill>
                <a:effectLst>
                  <a:glow rad="228600">
                    <a:srgbClr val="000000">
                      <a:alpha val="96000"/>
                    </a:srgbClr>
                  </a:glow>
                </a:effectLst>
                <a:latin typeface="Arial" pitchFamily="-112" charset="0"/>
                <a:ea typeface="新細明體"/>
                <a:cs typeface="新細明體"/>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CC"/>
                </a:solidFill>
                <a:ea typeface="新細明體" charset="0"/>
                <a:cs typeface="新細明體" charset="0"/>
              </a:rPr>
              <a:t>520</a:t>
            </a:r>
            <a:endParaRPr lang="en-US" b="1">
              <a:solidFill>
                <a:srgbClr val="FFCC66"/>
              </a:solidFill>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FFFF"/>
                </a:solidFill>
                <a:effectLst>
                  <a:glow rad="228600">
                    <a:srgbClr val="000000">
                      <a:alpha val="96000"/>
                    </a:srgbClr>
                  </a:glow>
                </a:effectLst>
                <a:latin typeface="Arial" pitchFamily="-112" charset="0"/>
                <a:ea typeface="新細明體"/>
                <a:cs typeface="新細明體"/>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algn="ct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3200" b="1" dirty="0">
                  <a:solidFill>
                    <a:srgbClr val="FFFFCC"/>
                  </a:solidFill>
                  <a:latin typeface="Arial" pitchFamily="-112" charset="0"/>
                  <a:ea typeface="ＭＳ Ｐゴシック" pitchFamily="-112" charset="-128"/>
                  <a:cs typeface="ＭＳ Ｐゴシック" pitchFamily="-112" charset="-128"/>
                </a:rPr>
                <a:t>Three</a:t>
              </a:r>
              <a:br>
                <a:rPr lang="en-US" sz="3200" b="1" dirty="0">
                  <a:solidFill>
                    <a:srgbClr val="FFFFCC"/>
                  </a:solidFill>
                  <a:latin typeface="Arial" pitchFamily="-112" charset="0"/>
                  <a:ea typeface="ＭＳ Ｐゴシック" pitchFamily="-112" charset="-128"/>
                  <a:cs typeface="ＭＳ Ｐゴシック" pitchFamily="-112" charset="-128"/>
                </a:rPr>
              </a:br>
              <a:r>
                <a:rPr lang="en-US" sz="3200" b="1" dirty="0">
                  <a:solidFill>
                    <a:srgbClr val="FFFFCC"/>
                  </a:solidFill>
                  <a:latin typeface="Arial" pitchFamily="-112" charset="0"/>
                  <a:ea typeface="ＭＳ Ｐゴシック" pitchFamily="-112" charset="-128"/>
                  <a:cs typeface="ＭＳ Ｐゴシック" pitchFamily="-112" charset="-128"/>
                </a:rPr>
                <a:t> Literal</a:t>
              </a:r>
              <a:br>
                <a:rPr lang="en-US" sz="3200" b="1" dirty="0">
                  <a:solidFill>
                    <a:srgbClr val="FFFFCC"/>
                  </a:solidFill>
                  <a:latin typeface="Arial" pitchFamily="-112" charset="0"/>
                  <a:ea typeface="ＭＳ Ｐゴシック" pitchFamily="-112" charset="-128"/>
                  <a:cs typeface="ＭＳ Ｐゴシック" pitchFamily="-112" charset="-128"/>
                </a:rPr>
              </a:br>
              <a:r>
                <a:rPr lang="en-US" sz="3200" b="1" dirty="0">
                  <a:solidFill>
                    <a:srgbClr val="FFFFCC"/>
                  </a:solidFill>
                  <a:latin typeface="Arial" pitchFamily="-112" charset="0"/>
                  <a:ea typeface="ＭＳ Ｐゴシック" pitchFamily="-112" charset="-128"/>
                  <a:cs typeface="ＭＳ Ｐゴシック" pitchFamily="-112" charset="-128"/>
                </a:rPr>
                <a:t> Views</a:t>
              </a: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0" y="152400"/>
            <a:ext cx="8636000" cy="609600"/>
          </a:xfrm>
          <a:solidFill>
            <a:schemeClr val="bg1"/>
          </a:solidFill>
        </p:spPr>
        <p:txBody>
          <a:bodyPr/>
          <a:lstStyle/>
          <a:p>
            <a:pPr algn="ctr"/>
            <a:r>
              <a:rPr lang="en-US" b="1" dirty="0">
                <a:latin typeface="Arial" charset="0"/>
                <a:ea typeface="新細明體" charset="0"/>
              </a:rPr>
              <a:t>Problems Either Way!</a:t>
            </a:r>
            <a:endParaRPr lang="en-US" dirty="0">
              <a:latin typeface="Arial" charset="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7941"/>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3600" b="1" u="sng" dirty="0">
                <a:solidFill>
                  <a:srgbClr val="FFFFFF"/>
                </a:solidFill>
                <a:latin typeface="Arial" charset="0"/>
                <a:ea typeface="新細明體"/>
                <a:cs typeface="新細明體"/>
              </a:rPr>
              <a:t>Premillennial</a:t>
            </a:r>
            <a:r>
              <a:rPr lang="en-US" sz="3600" b="1" dirty="0">
                <a:solidFill>
                  <a:srgbClr val="FFFFFF"/>
                </a:solidFill>
                <a:latin typeface="Arial" charset="0"/>
                <a:ea typeface="新細明體"/>
                <a:cs typeface="新細明體"/>
              </a:rPr>
              <a:t>: </a:t>
            </a:r>
            <a:br>
              <a:rPr lang="en-US" sz="3600" b="1" dirty="0">
                <a:solidFill>
                  <a:srgbClr val="FFFFFF"/>
                </a:solidFill>
                <a:latin typeface="Arial" charset="0"/>
                <a:ea typeface="新細明體"/>
                <a:cs typeface="新細明體"/>
              </a:rPr>
            </a:br>
            <a:r>
              <a:rPr lang="en-US" sz="3600" b="1" dirty="0">
                <a:solidFill>
                  <a:srgbClr val="FFFFFF"/>
                </a:solidFill>
                <a:latin typeface="Arial" charset="0"/>
                <a:ea typeface="新細明體"/>
                <a:cs typeface="新細明體"/>
              </a:rPr>
              <a:t>Sacrifices for Sin </a:t>
            </a:r>
            <a:br>
              <a:rPr lang="en-US" sz="3600" b="1" dirty="0">
                <a:solidFill>
                  <a:srgbClr val="FFFFFF"/>
                </a:solidFill>
                <a:latin typeface="Arial" charset="0"/>
                <a:ea typeface="新細明體"/>
                <a:cs typeface="新細明體"/>
              </a:rPr>
            </a:br>
            <a:r>
              <a:rPr lang="en-US" sz="3600" b="1" dirty="0">
                <a:solidFill>
                  <a:srgbClr val="FFFFFF"/>
                </a:solidFill>
                <a:latin typeface="Arial" charset="0"/>
                <a:ea typeface="新細明體"/>
                <a:cs typeface="新細明體"/>
              </a:rPr>
              <a:t>(Ezek. 40:39) in Light of Christ</a:t>
            </a:r>
            <a:r>
              <a:rPr lang="uk-UA" sz="3600" b="1" dirty="0">
                <a:solidFill>
                  <a:srgbClr val="FFFFFF"/>
                </a:solidFill>
                <a:latin typeface="Arial" charset="0"/>
                <a:ea typeface="新細明體"/>
                <a:cs typeface="新細明體"/>
              </a:rPr>
              <a:t>'</a:t>
            </a:r>
            <a:r>
              <a:rPr lang="en-US" sz="3600" b="1" dirty="0">
                <a:solidFill>
                  <a:srgbClr val="FFFFFF"/>
                </a:solidFill>
                <a:latin typeface="Arial" charset="0"/>
                <a:ea typeface="新細明體"/>
                <a:cs typeface="新細明體"/>
              </a:rPr>
              <a:t>s Death</a:t>
            </a:r>
          </a:p>
        </p:txBody>
      </p:sp>
      <p:sp>
        <p:nvSpPr>
          <p:cNvPr id="240648" name="Text Box 1032"/>
          <p:cNvSpPr txBox="1">
            <a:spLocks noChangeArrowheads="1"/>
          </p:cNvSpPr>
          <p:nvPr/>
        </p:nvSpPr>
        <p:spPr bwMode="auto">
          <a:xfrm>
            <a:off x="4660900" y="3047941"/>
            <a:ext cx="3886200" cy="2862322"/>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914400" eaLnBrk="0" fontAlgn="base" hangingPunct="0">
              <a:spcBef>
                <a:spcPct val="0"/>
              </a:spcBef>
              <a:spcAft>
                <a:spcPct val="0"/>
              </a:spcAft>
              <a:defRPr/>
            </a:pPr>
            <a:r>
              <a:rPr lang="en-US" sz="3600" b="1" u="sng" dirty="0">
                <a:solidFill>
                  <a:srgbClr val="000000"/>
                </a:solidFill>
                <a:effectLst>
                  <a:glow rad="254000">
                    <a:srgbClr val="FFFFFF">
                      <a:alpha val="90000"/>
                    </a:srgbClr>
                  </a:glow>
                </a:effectLst>
                <a:latin typeface="Arial" pitchFamily="-112" charset="0"/>
                <a:ea typeface="新細明體"/>
                <a:cs typeface="新細明體"/>
              </a:rPr>
              <a:t>Amillennial</a:t>
            </a:r>
            <a:r>
              <a:rPr lang="en-US" sz="3600" b="1" dirty="0">
                <a:solidFill>
                  <a:srgbClr val="000000"/>
                </a:solidFill>
                <a:effectLst>
                  <a:glow rad="254000">
                    <a:srgbClr val="FFFFFF">
                      <a:alpha val="90000"/>
                    </a:srgbClr>
                  </a:glow>
                </a:effectLst>
                <a:latin typeface="Arial" pitchFamily="-112" charset="0"/>
                <a:ea typeface="新細明體"/>
                <a:cs typeface="新細明體"/>
              </a:rPr>
              <a:t>: </a:t>
            </a:r>
            <a:br>
              <a:rPr lang="en-US" sz="3600" b="1" dirty="0">
                <a:solidFill>
                  <a:srgbClr val="000000"/>
                </a:solidFill>
                <a:effectLst>
                  <a:glow rad="254000">
                    <a:srgbClr val="FFFFFF">
                      <a:alpha val="90000"/>
                    </a:srgbClr>
                  </a:glow>
                </a:effectLst>
                <a:latin typeface="Arial" pitchFamily="-112" charset="0"/>
                <a:ea typeface="新細明體"/>
                <a:cs typeface="新細明體"/>
              </a:rPr>
            </a:br>
            <a:r>
              <a:rPr lang="en-US" sz="3600" b="1" dirty="0">
                <a:solidFill>
                  <a:srgbClr val="000000"/>
                </a:solidFill>
                <a:effectLst>
                  <a:glow rad="254000">
                    <a:srgbClr val="FFFFFF">
                      <a:alpha val="90000"/>
                    </a:srgbClr>
                  </a:glow>
                </a:effectLst>
                <a:latin typeface="Arial" pitchFamily="-112" charset="0"/>
                <a:ea typeface="新細明體"/>
                <a:cs typeface="新細明體"/>
              </a:rPr>
              <a:t>Abandon Normal Hermeneutic for Gates, Doors, Walls, Sacrifices</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79273"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CC"/>
                </a:solidFill>
                <a:ea typeface="新細明體" charset="0"/>
                <a:cs typeface="新細明體" charset="0"/>
              </a:rPr>
              <a:t>525</a:t>
            </a:r>
            <a:endParaRPr lang="en-US" b="1">
              <a:solidFill>
                <a:srgbClr val="FFCC66"/>
              </a:solidFill>
              <a:ea typeface="新細明體" charset="0"/>
              <a:cs typeface="新細明體"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3600" b="1" u="sng" dirty="0">
                <a:solidFill>
                  <a:srgbClr val="FFFFFF"/>
                </a:solidFill>
                <a:latin typeface="Arial" pitchFamily="-112" charset="0"/>
                <a:ea typeface="新細明體"/>
                <a:cs typeface="新細明體"/>
              </a:rPr>
              <a:t>Pre-Cross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Looked </a:t>
            </a:r>
            <a:r>
              <a:rPr lang="en-US" sz="3600" b="1" dirty="0">
                <a:solidFill>
                  <a:srgbClr val="FFFF00"/>
                </a:solidFill>
                <a:latin typeface="Arial" pitchFamily="-112" charset="0"/>
                <a:ea typeface="新細明體"/>
                <a:cs typeface="新細明體"/>
              </a:rPr>
              <a:t>toward</a:t>
            </a:r>
            <a:r>
              <a:rPr lang="en-US" sz="3600" b="1" dirty="0">
                <a:solidFill>
                  <a:srgbClr val="FFFFFF"/>
                </a:solidFill>
                <a:latin typeface="Arial" pitchFamily="-112" charset="0"/>
                <a:ea typeface="新細明體"/>
                <a:cs typeface="新細明體"/>
              </a:rPr>
              <a:t>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3600" b="1" u="sng" dirty="0">
                <a:solidFill>
                  <a:srgbClr val="FFFFFF"/>
                </a:solidFill>
                <a:latin typeface="Arial" pitchFamily="-112" charset="0"/>
                <a:ea typeface="新細明體"/>
                <a:cs typeface="新細明體"/>
              </a:rPr>
              <a:t>Post-Cross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 </a:t>
            </a:r>
            <a:r>
              <a:rPr lang="en-US" sz="3600" b="1" dirty="0">
                <a:solidFill>
                  <a:srgbClr val="FFFF00"/>
                </a:solidFill>
                <a:latin typeface="Arial" pitchFamily="-112" charset="0"/>
                <a:ea typeface="新細明體"/>
                <a:cs typeface="新細明體"/>
              </a:rPr>
              <a:t>back</a:t>
            </a:r>
            <a:r>
              <a:rPr lang="en-US" sz="3600" b="1" dirty="0">
                <a:solidFill>
                  <a:srgbClr val="FFFFFF"/>
                </a:solidFill>
                <a:latin typeface="Arial" pitchFamily="-112" charset="0"/>
                <a:ea typeface="新細明體"/>
                <a:cs typeface="新細明體"/>
              </a:rPr>
              <a:t> on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buFontTx/>
              <a:buChar char="•"/>
              <a:defRPr/>
            </a:pPr>
            <a:r>
              <a:rPr lang="en-US" sz="2800" b="1" u="sng" dirty="0">
                <a:solidFill>
                  <a:srgbClr val="FFFFFF"/>
                </a:solidFill>
                <a:latin typeface="Arial" charset="0"/>
                <a:ea typeface="新細明體" charset="0"/>
                <a:cs typeface="新細明體" charset="0"/>
              </a:rPr>
              <a:t>Theocratic</a:t>
            </a:r>
            <a:r>
              <a:rPr lang="en-US" sz="2800" b="1" dirty="0">
                <a:solidFill>
                  <a:srgbClr val="FFFFFF"/>
                </a:solidFill>
                <a:latin typeface="Arial" charset="0"/>
                <a:ea typeface="新細明體" charset="0"/>
                <a:cs typeface="新細明體" charset="0"/>
              </a:rPr>
              <a:t>: like confession of sin (1 John 1:9)</a:t>
            </a:r>
          </a:p>
          <a:p>
            <a:pPr defTabSz="914400" fontAlgn="base">
              <a:spcBef>
                <a:spcPct val="0"/>
              </a:spcBef>
              <a:spcAft>
                <a:spcPct val="0"/>
              </a:spcAft>
              <a:buFontTx/>
              <a:buChar char="•"/>
              <a:defRPr/>
            </a:pPr>
            <a:r>
              <a:rPr lang="en-US" sz="2800" b="1" u="sng" dirty="0">
                <a:solidFill>
                  <a:srgbClr val="FFFFFF"/>
                </a:solidFill>
                <a:latin typeface="Arial" charset="0"/>
                <a:ea typeface="新細明體" charset="0"/>
                <a:cs typeface="新細明體" charset="0"/>
              </a:rPr>
              <a:t>Memorial</a:t>
            </a:r>
            <a:r>
              <a:rPr lang="en-US" sz="2800" b="1" dirty="0">
                <a:solidFill>
                  <a:srgbClr val="FFFFFF"/>
                </a:solidFill>
                <a:latin typeface="Arial" charset="0"/>
                <a:ea typeface="新細明體" charset="0"/>
                <a:cs typeface="新細明體" charset="0"/>
              </a:rPr>
              <a:t>: like Lord</a:t>
            </a:r>
            <a:r>
              <a:rPr lang="uk-UA" altLang="ja-JP"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s Supper that looks back</a:t>
            </a:r>
          </a:p>
          <a:p>
            <a:pPr defTabSz="914400" fontAlgn="base">
              <a:spcBef>
                <a:spcPct val="0"/>
              </a:spcBef>
              <a:spcAft>
                <a:spcPct val="0"/>
              </a:spcAft>
              <a:buFontTx/>
              <a:buChar char="•"/>
              <a:defRPr/>
            </a:pPr>
            <a:r>
              <a:rPr lang="en-US" sz="2800" b="1" u="sng" dirty="0">
                <a:solidFill>
                  <a:srgbClr val="FFFFFF"/>
                </a:solidFill>
                <a:latin typeface="Arial" charset="0"/>
                <a:ea typeface="新細明體" charset="0"/>
                <a:cs typeface="新細明體" charset="0"/>
              </a:rPr>
              <a:t>Paul</a:t>
            </a:r>
            <a:r>
              <a:rPr lang="en-US" sz="2800" b="1" dirty="0">
                <a:solidFill>
                  <a:srgbClr val="FFFFFF"/>
                </a:solidFill>
                <a:latin typeface="Arial" charset="0"/>
                <a:ea typeface="新細明體" charset="0"/>
                <a:cs typeface="新細明體" charset="0"/>
              </a:rPr>
              <a:t> offered a temple sacrifice in AD 57 (Acts 21:26) without seeing a </a:t>
            </a:r>
            <a:r>
              <a:rPr lang="ru-RU" altLang="ja-JP"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digression problem</a:t>
            </a:r>
            <a:r>
              <a:rPr lang="ru-RU" altLang="ja-JP" sz="2800" b="1" dirty="0">
                <a:solidFill>
                  <a:srgbClr val="FFFFFF"/>
                </a:solidFill>
                <a:latin typeface="Arial" charset="0"/>
                <a:ea typeface="新細明體" charset="0"/>
                <a:cs typeface="新細明體" charset="0"/>
              </a:rPr>
              <a:t>"</a:t>
            </a:r>
            <a:endParaRPr lang="en-US" sz="2800" b="1" dirty="0">
              <a:solidFill>
                <a:srgbClr val="FFFFFF"/>
              </a:solidFill>
              <a:latin typeface="Arial" charset="0"/>
              <a:ea typeface="新細明體" charset="0"/>
              <a:cs typeface="新細明體" charset="0"/>
            </a:endParaRPr>
          </a:p>
        </p:txBody>
      </p:sp>
      <p:sp>
        <p:nvSpPr>
          <p:cNvPr id="780299"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CC"/>
                </a:solidFill>
                <a:ea typeface="新細明體" charset="0"/>
                <a:cs typeface="新細明體" charset="0"/>
              </a:rPr>
              <a:t>527</a:t>
            </a:r>
            <a:endParaRPr lang="en-US" b="1">
              <a:solidFill>
                <a:srgbClr val="FFCC66"/>
              </a:solidFill>
              <a:ea typeface="新細明體" charset="0"/>
              <a:cs typeface="新細明體" charset="0"/>
            </a:endParaRPr>
          </a:p>
        </p:txBody>
      </p:sp>
    </p:spTree>
    <p:extLst>
      <p:ext uri="{BB962C8B-B14F-4D97-AF65-F5344CB8AC3E}">
        <p14:creationId xmlns:p14="http://schemas.microsoft.com/office/powerpoint/2010/main" val="113012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47</a:t>
            </a:r>
          </a:p>
        </p:txBody>
      </p:sp>
    </p:spTree>
    <p:extLst>
      <p:ext uri="{BB962C8B-B14F-4D97-AF65-F5344CB8AC3E}">
        <p14:creationId xmlns:p14="http://schemas.microsoft.com/office/powerpoint/2010/main" val="2962291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River &amp; the Land (47:1) </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cs typeface="Arial" charset="0"/>
              </a:rPr>
              <a:t>The river that starts on the south side of the temple entrance</a:t>
            </a: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Measuring as he went, he took me along the stream for 1,750 feet and then led me across. The water was up to my ankles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47:3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He measured off another 1,750 feet and led me across again. This time the water was up to my knees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47:4a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241300">
                    <a:srgbClr val="000000"/>
                  </a:glow>
                </a:effectLst>
                <a:latin typeface="Arial" charset="0"/>
                <a:ea typeface="ＭＳ Ｐゴシック" charset="0"/>
                <a:cs typeface="ＭＳ Ｐゴシック" charset="0"/>
              </a:rPr>
              <a:t>1—</a:t>
            </a:r>
            <a:r>
              <a:rPr lang="en-US" b="1" i="1" dirty="0">
                <a:solidFill>
                  <a:srgbClr val="FFFF00"/>
                </a:solidFill>
                <a:effectLst>
                  <a:glow rad="241300">
                    <a:srgbClr val="000000"/>
                  </a:glow>
                </a:effectLst>
                <a:latin typeface="Arial" charset="0"/>
                <a:ea typeface="ＭＳ Ｐゴシック" charset="0"/>
                <a:cs typeface="ＭＳ Ｐゴシック" charset="0"/>
              </a:rPr>
              <a:t>Admit</a:t>
            </a:r>
            <a:r>
              <a:rPr lang="en-US" b="1" i="1" dirty="0">
                <a:solidFill>
                  <a:srgbClr val="FFFFFF"/>
                </a:solidFill>
                <a:effectLst>
                  <a:glow rad="241300">
                    <a:srgbClr val="000000"/>
                  </a:glow>
                </a:effectLst>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28285477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After another 1,750 feet, it was up to my waist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47:4b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Then he measured another 1,750 feet, and the river was too deep to walk across. It was deep enough to swim in, but too deep to walk through</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47:5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48</a:t>
            </a:r>
          </a:p>
        </p:txBody>
      </p:sp>
    </p:spTree>
    <p:extLst>
      <p:ext uri="{BB962C8B-B14F-4D97-AF65-F5344CB8AC3E}">
        <p14:creationId xmlns:p14="http://schemas.microsoft.com/office/powerpoint/2010/main" val="1962113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cs typeface="Arial" charset="0"/>
              </a:rPr>
              <a:t>"On that day the L</a:t>
            </a:r>
            <a:r>
              <a:rPr lang="en-US"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b="1" kern="0">
                <a:solidFill>
                  <a:srgbClr val="FFFFFF"/>
                </a:solidFill>
              </a:rPr>
              <a:t>531e</a:t>
            </a:r>
          </a:p>
        </p:txBody>
      </p:sp>
    </p:spTree>
    <p:extLst>
      <p:ext uri="{BB962C8B-B14F-4D97-AF65-F5344CB8AC3E}">
        <p14:creationId xmlns:p14="http://schemas.microsoft.com/office/powerpoint/2010/main" val="21807140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Land Portions (48:1-7)</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cs typeface="Arial" charset="0"/>
              </a:rPr>
              <a:t>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b="1" dirty="0">
                <a:solidFill>
                  <a:srgbClr val="FFFFFF"/>
                </a:solidFill>
                <a:cs typeface="Arial" charset="0"/>
              </a:rPr>
              <a:t>'</a:t>
            </a:r>
            <a:r>
              <a:rPr lang="en-US" b="1" dirty="0">
                <a:solidFill>
                  <a:srgbClr val="FFFFFF"/>
                </a:solidFill>
                <a:cs typeface="Arial" charset="0"/>
              </a:rPr>
              <a:t>t show it that way.</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3974912625"/>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Millennial Israel</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(Ezek. </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47–48)</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Dan</a:t>
              </a: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Asher</a:t>
              </a: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Naphtali</a:t>
              </a: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Manasseh</a:t>
              </a: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Ephraim</a:t>
              </a: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Reuben</a:t>
              </a: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Judah</a:t>
              </a: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0514"/>
                  </a:solidFill>
                </a:rPr>
                <a:t>Leaders &amp; Temple</a:t>
              </a: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Benjamin</a:t>
              </a: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Simeon</a:t>
              </a: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Issachar</a:t>
              </a: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Zebulun</a:t>
              </a: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Gad</a:t>
              </a: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a14="http://schemas.microsoft.com/office/drawing/2010/main" xmlns="">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a:effectLst/>
                <a:latin typeface="Arial" charset="0"/>
                <a:ea typeface="ＭＳ Ｐゴシック" charset="0"/>
                <a:cs typeface="Arial" charset="0"/>
              </a:rPr>
              <a:t>Tribal Redistribution</a:t>
            </a: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After Conquest</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(Josh. 13)</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514"/>
                </a:solidFill>
              </a:rPr>
              <a:t>531e</a:t>
            </a:r>
          </a:p>
          <a:p>
            <a:pPr algn="ctr" defTabSz="914400" eaLnBrk="0" fontAlgn="base" hangingPunct="0">
              <a:spcBef>
                <a:spcPct val="0"/>
              </a:spcBef>
              <a:spcAft>
                <a:spcPct val="0"/>
              </a:spcAft>
            </a:pPr>
            <a:r>
              <a:rPr lang="en-US" b="1">
                <a:solidFill>
                  <a:srgbClr val="000514"/>
                </a:solidFill>
              </a:rPr>
              <a:t>146</a:t>
            </a:r>
          </a:p>
          <a:p>
            <a:pPr algn="ctr" defTabSz="914400" eaLnBrk="0" fontAlgn="base" hangingPunct="0">
              <a:spcBef>
                <a:spcPct val="0"/>
              </a:spcBef>
              <a:spcAft>
                <a:spcPct val="0"/>
              </a:spcAft>
            </a:pPr>
            <a:r>
              <a:rPr lang="en-US" b="1">
                <a:solidFill>
                  <a:srgbClr val="000514"/>
                </a:solidFill>
              </a:rPr>
              <a:t>147</a:t>
            </a:r>
          </a:p>
        </p:txBody>
      </p:sp>
      <p:sp>
        <p:nvSpPr>
          <p:cNvPr id="809991"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800">
                <a:solidFill>
                  <a:srgbClr val="FFFFFF"/>
                </a:solidFill>
                <a:cs typeface="Arial" charset="0"/>
              </a:rPr>
              <a:t>Millennial Jerusalem in Ezekiel 47 retains its central location but is south (not north) of Judah</a:t>
            </a: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46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2717001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a:t>
            </a:r>
          </a:p>
        </p:txBody>
      </p:sp>
    </p:spTree>
    <p:extLst>
      <p:ext uri="{BB962C8B-B14F-4D97-AF65-F5344CB8AC3E}">
        <p14:creationId xmlns:p14="http://schemas.microsoft.com/office/powerpoint/2010/main" val="1845249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231398"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000" b="1" dirty="0"/>
              <a:t>“In Jewish theology, the red heifer is essential to the rebuilding of the third Holy Temple in Jerusalem and will be needed to be sacrificed to complete the ritual of purification for the Temple.”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29886948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372777204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1571147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33726823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876300">
                    <a:srgbClr val="000000"/>
                  </a:glow>
                </a:effectLst>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076355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defTabSz="914400" fontAlgn="base">
              <a:spcBef>
                <a:spcPct val="20000"/>
              </a:spcBef>
              <a:spcAft>
                <a:spcPct val="0"/>
              </a:spcAft>
              <a:buClr>
                <a:srgbClr val="FFCC66"/>
              </a:buClr>
              <a:defRPr/>
            </a:pPr>
            <a:r>
              <a:rPr lang="en-US" sz="3200" b="1" dirty="0">
                <a:solidFill>
                  <a:srgbClr val="FFFFFF"/>
                </a:solidFill>
                <a:effectLst>
                  <a:glow rad="330200">
                    <a:srgbClr val="000000">
                      <a:alpha val="75000"/>
                    </a:srgbClr>
                  </a:glow>
                </a:effectLst>
                <a:latin typeface="Arial" charset="0"/>
                <a:ea typeface="新細明體" charset="0"/>
                <a:cs typeface="新細明體" charset="0"/>
              </a:rPr>
              <a:t>How do you reveal the </a:t>
            </a:r>
            <a:r>
              <a:rPr lang="en-US" sz="3200" b="1" dirty="0">
                <a:solidFill>
                  <a:srgbClr val="FFFF00"/>
                </a:solidFill>
                <a:effectLst>
                  <a:glow rad="330200">
                    <a:srgbClr val="000000">
                      <a:alpha val="75000"/>
                    </a:srgbClr>
                  </a:glow>
                </a:effectLst>
                <a:latin typeface="Arial" charset="0"/>
                <a:ea typeface="新細明體" charset="0"/>
                <a:cs typeface="新細明體" charset="0"/>
              </a:rPr>
              <a:t>glory</a:t>
            </a:r>
            <a:r>
              <a:rPr lang="en-US" sz="3200" b="1" dirty="0">
                <a:solidFill>
                  <a:srgbClr val="FFFFFF"/>
                </a:solidFill>
                <a:effectLst>
                  <a:glow rad="330200">
                    <a:srgbClr val="000000">
                      <a:alpha val="75000"/>
                    </a:srgbClr>
                  </a:glow>
                </a:effectLst>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defTabSz="914400" fontAlgn="base">
              <a:spcBef>
                <a:spcPct val="20000"/>
              </a:spcBef>
              <a:spcAft>
                <a:spcPct val="0"/>
              </a:spcAft>
              <a:buClr>
                <a:srgbClr val="FFCC66"/>
              </a:buClr>
              <a:defRPr/>
            </a:pPr>
            <a:r>
              <a:rPr lang="en-US" sz="3200" b="1" dirty="0">
                <a:solidFill>
                  <a:srgbClr val="FFFFFF"/>
                </a:solidFill>
                <a:effectLst>
                  <a:glow rad="330200">
                    <a:srgbClr val="000000">
                      <a:alpha val="75000"/>
                    </a:srgbClr>
                  </a:glow>
                </a:effectLst>
                <a:latin typeface="Arial" charset="0"/>
                <a:ea typeface="新細明體" charset="0"/>
                <a:cs typeface="新細明體" charset="0"/>
              </a:rPr>
              <a:t>How has God </a:t>
            </a:r>
            <a:r>
              <a:rPr lang="en-US" sz="3200" b="1" dirty="0">
                <a:solidFill>
                  <a:srgbClr val="FFFF00"/>
                </a:solidFill>
                <a:effectLst>
                  <a:glow rad="330200">
                    <a:srgbClr val="000000">
                      <a:alpha val="75000"/>
                    </a:srgbClr>
                  </a:glow>
                </a:effectLst>
                <a:latin typeface="Arial" charset="0"/>
                <a:ea typeface="新細明體" charset="0"/>
                <a:cs typeface="新細明體" charset="0"/>
              </a:rPr>
              <a:t>disciplined</a:t>
            </a:r>
            <a:r>
              <a:rPr lang="en-US" sz="3200" b="1" dirty="0">
                <a:solidFill>
                  <a:srgbClr val="FFFFFF"/>
                </a:solidFill>
                <a:effectLst>
                  <a:glow rad="330200">
                    <a:srgbClr val="000000">
                      <a:alpha val="75000"/>
                    </a:srgbClr>
                  </a:glow>
                </a:effectLst>
                <a:latin typeface="Arial" charset="0"/>
                <a:ea typeface="新細明體" charset="0"/>
                <a:cs typeface="新細明體" charset="0"/>
              </a:rPr>
              <a:t> you for your sin </a:t>
            </a:r>
            <a:r>
              <a:rPr lang="en-US" sz="3200" b="1" dirty="0">
                <a:solidFill>
                  <a:srgbClr val="FFFF00"/>
                </a:solidFill>
                <a:effectLst>
                  <a:glow rad="330200">
                    <a:srgbClr val="000000">
                      <a:alpha val="75000"/>
                    </a:srgbClr>
                  </a:glow>
                </a:effectLst>
                <a:latin typeface="Arial" charset="0"/>
                <a:ea typeface="新細明體" charset="0"/>
                <a:cs typeface="新細明體" charset="0"/>
              </a:rPr>
              <a:t>but restored </a:t>
            </a:r>
            <a:r>
              <a:rPr lang="en-US" sz="3200" b="1" dirty="0">
                <a:solidFill>
                  <a:srgbClr val="FFFFFF"/>
                </a:solidFill>
                <a:effectLst>
                  <a:glow rad="330200">
                    <a:srgbClr val="000000">
                      <a:alpha val="75000"/>
                    </a:srgbClr>
                  </a:glow>
                </a:effectLst>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defTabSz="914400" fontAlgn="base">
              <a:spcBef>
                <a:spcPct val="20000"/>
              </a:spcBef>
              <a:spcAft>
                <a:spcPct val="0"/>
              </a:spcAft>
              <a:buClr>
                <a:srgbClr val="FFCC66"/>
              </a:buClr>
              <a:defRPr/>
            </a:pPr>
            <a:r>
              <a:rPr lang="en-US" sz="3200" b="1" dirty="0">
                <a:solidFill>
                  <a:srgbClr val="FFFFFF"/>
                </a:solidFill>
                <a:effectLst>
                  <a:glow rad="330200">
                    <a:srgbClr val="000000">
                      <a:alpha val="75000"/>
                    </a:srgbClr>
                  </a:glow>
                </a:effectLst>
                <a:latin typeface="Arial" charset="0"/>
                <a:ea typeface="新細明體" charset="0"/>
                <a:cs typeface="新細明體" charset="0"/>
              </a:rPr>
              <a:t>Do you see his </a:t>
            </a:r>
            <a:r>
              <a:rPr lang="en-US" sz="3200" b="1" dirty="0">
                <a:solidFill>
                  <a:srgbClr val="FFFF00"/>
                </a:solidFill>
                <a:effectLst>
                  <a:glow rad="330200">
                    <a:srgbClr val="000000">
                      <a:alpha val="75000"/>
                    </a:srgbClr>
                  </a:glow>
                </a:effectLst>
                <a:latin typeface="Arial" charset="0"/>
                <a:ea typeface="新細明體" charset="0"/>
                <a:cs typeface="新細明體" charset="0"/>
              </a:rPr>
              <a:t>hand in world </a:t>
            </a:r>
            <a:r>
              <a:rPr lang="en-US" sz="3200" b="1" dirty="0">
                <a:solidFill>
                  <a:srgbClr val="FFFFFF"/>
                </a:solidFill>
                <a:effectLst>
                  <a:glow rad="330200">
                    <a:srgbClr val="000000">
                      <a:alpha val="75000"/>
                    </a:srgbClr>
                  </a:glow>
                </a:effectLst>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defTabSz="914400" fontAlgn="base">
              <a:spcBef>
                <a:spcPct val="20000"/>
              </a:spcBef>
              <a:spcAft>
                <a:spcPct val="0"/>
              </a:spcAft>
              <a:buClr>
                <a:srgbClr val="FFCC66"/>
              </a:buClr>
              <a:defRPr/>
            </a:pPr>
            <a:r>
              <a:rPr lang="en-US" sz="3200" b="1" dirty="0">
                <a:solidFill>
                  <a:srgbClr val="FFFFFF"/>
                </a:solidFill>
                <a:effectLst>
                  <a:glow rad="330200">
                    <a:srgbClr val="000000">
                      <a:alpha val="75000"/>
                    </a:srgbClr>
                  </a:glow>
                </a:effectLst>
                <a:latin typeface="Arial" charset="0"/>
                <a:ea typeface="新細明體" charset="0"/>
                <a:cs typeface="新細明體" charset="0"/>
              </a:rPr>
              <a:t>Will you </a:t>
            </a:r>
            <a:r>
              <a:rPr lang="en-US" sz="3200" b="1" dirty="0">
                <a:solidFill>
                  <a:srgbClr val="FFFF00"/>
                </a:solidFill>
                <a:effectLst>
                  <a:glow rad="330200">
                    <a:srgbClr val="000000">
                      <a:alpha val="75000"/>
                    </a:srgbClr>
                  </a:glow>
                </a:effectLst>
                <a:latin typeface="Arial" charset="0"/>
                <a:ea typeface="新細明體" charset="0"/>
                <a:cs typeface="新細明體" charset="0"/>
              </a:rPr>
              <a:t>return to him </a:t>
            </a:r>
            <a:r>
              <a:rPr lang="en-US" sz="3200" b="1" dirty="0">
                <a:solidFill>
                  <a:srgbClr val="FFFFFF"/>
                </a:solidFill>
                <a:effectLst>
                  <a:glow rad="330200">
                    <a:srgbClr val="000000">
                      <a:alpha val="75000"/>
                    </a:srgbClr>
                  </a:glow>
                </a:effectLst>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2742302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082562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5" name="Oval 4">
            <a:extLst>
              <a:ext uri="{FF2B5EF4-FFF2-40B4-BE49-F238E27FC236}">
                <a16:creationId xmlns:a16="http://schemas.microsoft.com/office/drawing/2014/main" id="{49592207-DFD4-5B48-B72A-6169015FA3C5}"/>
              </a:ext>
            </a:extLst>
          </p:cNvPr>
          <p:cNvSpPr>
            <a:spLocks noChangeArrowheads="1"/>
          </p:cNvSpPr>
          <p:nvPr/>
        </p:nvSpPr>
        <p:spPr bwMode="auto">
          <a:xfrm>
            <a:off x="-36513" y="1412875"/>
            <a:ext cx="2663826" cy="511175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34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272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ru-RU"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Now the earth formless and empty, darkness was over the the surface of the deep…</a:t>
            </a:r>
            <a:r>
              <a:rPr lang="ru-RU"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defTabSz="914400" fontAlgn="base">
              <a:spcBef>
                <a:spcPct val="0"/>
              </a:spcBef>
              <a:spcAft>
                <a:spcPct val="0"/>
              </a:spcAft>
              <a:defRPr/>
            </a:pPr>
            <a:r>
              <a:rPr lang="ru-RU" altLang="ja-JP" sz="4400" dirty="0">
                <a:solidFill>
                  <a:srgbClr val="FFFFFF"/>
                </a:solidFill>
                <a:latin typeface="Tahoma" charset="0"/>
                <a:ea typeface="ＭＳ Ｐゴシック" charset="0"/>
                <a:cs typeface="ＭＳ Ｐゴシック" charset="0"/>
              </a:rPr>
              <a:t>"</a:t>
            </a:r>
            <a:r>
              <a:rPr lang="en-US" sz="4400" dirty="0">
                <a:solidFill>
                  <a:srgbClr val="FFFFFF"/>
                </a:solidFill>
                <a:latin typeface="Tahoma" charset="0"/>
                <a:ea typeface="ＭＳ Ｐゴシック" charset="0"/>
                <a:cs typeface="ＭＳ Ｐゴシック" charset="0"/>
              </a:rPr>
              <a:t>…and the Spirit of God was hovering over the waters.</a:t>
            </a:r>
            <a:r>
              <a:rPr lang="ru-RU" altLang="ja-JP" sz="4400" dirty="0">
                <a:solidFill>
                  <a:srgbClr val="FFFFFF"/>
                </a:solidFill>
                <a:latin typeface="Tahoma" charset="0"/>
                <a:ea typeface="ＭＳ Ｐゴシック" charset="0"/>
                <a:cs typeface="ＭＳ Ｐゴシック" charset="0"/>
              </a:rPr>
              <a:t>"</a:t>
            </a:r>
            <a:r>
              <a:rPr lang="en-US" sz="4400" dirty="0">
                <a:solidFill>
                  <a:srgbClr val="FFFFFF"/>
                </a:solidFill>
                <a:latin typeface="Tahoma" charset="0"/>
                <a:ea typeface="ＭＳ Ｐゴシック" charset="0"/>
                <a:cs typeface="ＭＳ Ｐゴシック"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defTabSz="914400" fontAlgn="base">
              <a:spcBef>
                <a:spcPct val="20000"/>
              </a:spcBef>
              <a:spcAft>
                <a:spcPct val="0"/>
              </a:spcAft>
              <a:buClr>
                <a:srgbClr val="FFCC66"/>
              </a:buClr>
              <a:buFont typeface="Wingdings" charset="0"/>
              <a:buNone/>
              <a:defRPr/>
            </a:pPr>
            <a:r>
              <a:rPr lang="en-US" sz="3200">
                <a:solidFill>
                  <a:srgbClr val="FFFFFF"/>
                </a:solidFill>
                <a:latin typeface="Tahoma" charset="0"/>
                <a:ea typeface="ＭＳ Ｐゴシック" charset="0"/>
                <a:cs typeface="ＭＳ Ｐゴシック" charset="0"/>
              </a:rPr>
              <a:t>Genesis 1:2 </a:t>
            </a:r>
            <a:r>
              <a:rPr lang="en-US" sz="3200" i="1">
                <a:solidFill>
                  <a:srgbClr val="FFFFFF"/>
                </a:solidFill>
                <a:latin typeface="Tahoma" charset="0"/>
                <a:ea typeface="ＭＳ Ｐゴシック" charset="0"/>
                <a:cs typeface="ＭＳ Ｐゴシック" charset="0"/>
              </a:rPr>
              <a:t>NIV</a:t>
            </a:r>
            <a:endParaRPr lang="en-US" sz="3200">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Comic Sans MS" pitchFamily="-112" charset="0"/>
                <a:ea typeface="ＭＳ Ｐゴシック" charset="0"/>
                <a:cs typeface="ＭＳ Ｐゴシック" charset="0"/>
              </a:rPr>
              <a:t>    </a:t>
            </a:r>
            <a:r>
              <a:rPr lang="en-US" sz="2400" b="1">
                <a:solidFill>
                  <a:srgbClr val="FFD34A"/>
                </a:solidFill>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b="1">
                <a:solidFill>
                  <a:srgbClr val="FFD34A"/>
                </a:solidFill>
                <a:latin typeface="Comic Sans MS" charset="0"/>
              </a:rPr>
              <a:t>God sets up a place for Him to dwell as King</a:t>
            </a:r>
            <a:endParaRPr lang="en-US" sz="4000" b="1">
              <a:solidFill>
                <a:srgbClr val="FFD34A"/>
              </a:solidFill>
              <a:latin typeface="Comic Sans MS"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Comic Sans MS"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en-US" sz="4000" b="1" i="1" dirty="0">
                <a:latin typeface="Times New Roman" charset="0"/>
                <a:ea typeface="ＭＳ Ｐゴシック" charset="0"/>
                <a:cs typeface="ＭＳ Ｐゴシック" charset="0"/>
              </a:rPr>
              <a:t>God</a:t>
            </a:r>
            <a:r>
              <a:rPr kumimoji="1" lang="fr-FR" altLang="ja-JP" sz="4000" b="1" i="1" dirty="0">
                <a:latin typeface="Times New Roman" charset="0"/>
                <a:ea typeface="ＭＳ Ｐゴシック" charset="0"/>
                <a:cs typeface="ＭＳ Ｐゴシック" charset="0"/>
              </a:rPr>
              <a:t>'</a:t>
            </a:r>
            <a:r>
              <a:rPr kumimoji="1" lang="en-US" sz="4000" b="1" i="1" dirty="0">
                <a:latin typeface="Times New Roman" charset="0"/>
                <a:ea typeface="ＭＳ Ｐゴシック" charset="0"/>
                <a:cs typeface="ＭＳ Ｐゴシック" charset="0"/>
              </a:rPr>
              <a:t>s presence filled his new palace!</a:t>
            </a:r>
          </a:p>
        </p:txBody>
      </p:sp>
      <p:sp>
        <p:nvSpPr>
          <p:cNvPr id="102403" name="Text Box 1027"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600" b="1">
                <a:solidFill>
                  <a:srgbClr val="000000"/>
                </a:solidFill>
                <a:latin typeface="Times New Roman" charset="0"/>
              </a:rPr>
              <a:t>Then the cloud covered the tent of meeting, and the glory of the L</a:t>
            </a:r>
            <a:r>
              <a:rPr lang="en-US" sz="3200" b="1">
                <a:solidFill>
                  <a:srgbClr val="000000"/>
                </a:solidFill>
                <a:latin typeface="Times New Roman" charset="0"/>
              </a:rPr>
              <a:t>ORD</a:t>
            </a:r>
            <a:r>
              <a:rPr lang="en-US" sz="3600" b="1">
                <a:solidFill>
                  <a:srgbClr val="000000"/>
                </a:solidFill>
                <a:latin typeface="Times New Roman" charset="0"/>
              </a:rPr>
              <a:t> filled the tabernacle.</a:t>
            </a:r>
          </a:p>
          <a:p>
            <a:pPr algn="r" defTabSz="914400" eaLnBrk="0" fontAlgn="base" hangingPunct="0">
              <a:spcBef>
                <a:spcPct val="0"/>
              </a:spcBef>
              <a:spcAft>
                <a:spcPct val="0"/>
              </a:spcAft>
            </a:pPr>
            <a:r>
              <a:rPr lang="en-US" sz="2800" b="1">
                <a:solidFill>
                  <a:srgbClr val="000000"/>
                </a:solidFill>
                <a:latin typeface="Times New Roman" charset="0"/>
              </a:rPr>
              <a:t>Exodus 40:34 </a:t>
            </a:r>
            <a:r>
              <a:rPr lang="en-US" sz="2000" b="1">
                <a:solidFill>
                  <a:srgbClr val="000000"/>
                </a:solidFill>
                <a:latin typeface="Times New Roman" charset="0"/>
              </a:rPr>
              <a:t>ESV</a:t>
            </a:r>
            <a:endParaRPr lang="en-US" sz="2000">
              <a:solidFill>
                <a:srgbClr val="000000"/>
              </a:solidFill>
              <a:latin typeface="Times New Roman"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7010400"/>
          </a:xfrm>
        </p:spPr>
      </p:pic>
      <p:sp>
        <p:nvSpPr>
          <p:cNvPr id="586754" name="Rectangle 3"/>
          <p:cNvSpPr>
            <a:spLocks noGrp="1" noChangeArrowheads="1"/>
          </p:cNvSpPr>
          <p:nvPr>
            <p:ph type="title" idx="4294967295"/>
          </p:nvPr>
        </p:nvSpPr>
        <p:spPr>
          <a:xfrm>
            <a:off x="0" y="76200"/>
            <a:ext cx="9144000" cy="838200"/>
          </a:xfrm>
        </p:spPr>
        <p:txBody>
          <a:bodyPr/>
          <a:lstStyle/>
          <a:p>
            <a:pPr eaLnBrk="1" hangingPunct="1"/>
            <a:r>
              <a:rPr lang="en-US" sz="3200" b="1">
                <a:solidFill>
                  <a:schemeClr val="tx1"/>
                </a:solidFill>
                <a:latin typeface="Arial" charset="0"/>
                <a:ea typeface="ＭＳ Ｐゴシック" charset="0"/>
              </a:rPr>
              <a:t>The Spirit also came upon judges, prophets, and kings in the Old Testament</a:t>
            </a:r>
          </a:p>
        </p:txBody>
      </p:sp>
    </p:spTree>
    <p:extLst>
      <p:ext uri="{BB962C8B-B14F-4D97-AF65-F5344CB8AC3E}">
        <p14:creationId xmlns:p14="http://schemas.microsoft.com/office/powerpoint/2010/main" val="77851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en-US" sz="3600" b="1" dirty="0">
                <a:latin typeface="Arial" charset="0"/>
                <a:ea typeface="ＭＳ Ｐゴシック" charset="0"/>
                <a:cs typeface="ＭＳ Ｐゴシック" charset="0"/>
              </a:rPr>
              <a:t>God</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Presence Indwelt Solomon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Temple</a:t>
            </a:r>
          </a:p>
        </p:txBody>
      </p:sp>
    </p:spTree>
    <p:extLst>
      <p:ext uri="{BB962C8B-B14F-4D97-AF65-F5344CB8AC3E}">
        <p14:creationId xmlns:p14="http://schemas.microsoft.com/office/powerpoint/2010/main" val="83192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1873" name="Picture 5" descr="ezeki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1874"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037C1-B700-BF49-9992-DD41E8CA3C25}" type="datetime1">
              <a:rPr lang="en-US" altLang="zh-TW" sz="1800">
                <a:solidFill>
                  <a:srgbClr val="FFFFCC"/>
                </a:solidFill>
                <a:ea typeface="新細明體" charset="0"/>
                <a:cs typeface="新細明體" charset="0"/>
              </a:rPr>
              <a:pPr/>
              <a:t>5/23/22</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591876"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Tree>
    <p:extLst>
      <p:ext uri="{BB962C8B-B14F-4D97-AF65-F5344CB8AC3E}">
        <p14:creationId xmlns:p14="http://schemas.microsoft.com/office/powerpoint/2010/main" val="40610418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Expectant?</a:t>
            </a:r>
          </a:p>
        </p:txBody>
      </p:sp>
      <p:pic>
        <p:nvPicPr>
          <p:cNvPr id="2" name="Picture 1"/>
          <p:cNvPicPr>
            <a:picLocks noChangeAspect="1"/>
          </p:cNvPicPr>
          <p:nvPr/>
        </p:nvPicPr>
        <p:blipFill>
          <a:blip r:embed="rId3"/>
          <a:stretch>
            <a:fillRect/>
          </a:stretch>
        </p:blipFill>
        <p:spPr>
          <a:xfrm>
            <a:off x="671282" y="1596174"/>
            <a:ext cx="7620000" cy="5003800"/>
          </a:xfrm>
          <a:prstGeom prst="rect">
            <a:avLst/>
          </a:prstGeom>
        </p:spPr>
      </p:pic>
    </p:spTree>
    <p:extLst>
      <p:ext uri="{BB962C8B-B14F-4D97-AF65-F5344CB8AC3E}">
        <p14:creationId xmlns:p14="http://schemas.microsoft.com/office/powerpoint/2010/main" val="269274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ru-RU" sz="3200" b="1" dirty="0">
                <a:ea typeface="ＭＳ Ｐゴシック" charset="0"/>
              </a:rPr>
              <a:t>"</a:t>
            </a:r>
            <a:r>
              <a:rPr lang="en-US" sz="3200" b="1" dirty="0">
                <a:ea typeface="ＭＳ Ｐゴシック" charset="0"/>
              </a:rPr>
              <a:t>Each had a </a:t>
            </a:r>
            <a:r>
              <a:rPr lang="en-US" sz="3200" b="1" dirty="0">
                <a:solidFill>
                  <a:srgbClr val="FFFF00"/>
                </a:solidFill>
                <a:ea typeface="ＭＳ Ｐゴシック" charset="0"/>
              </a:rPr>
              <a:t>human</a:t>
            </a:r>
            <a:r>
              <a:rPr lang="en-US" sz="3200" b="1" dirty="0">
                <a:ea typeface="ＭＳ Ｐゴシック" charset="0"/>
              </a:rPr>
              <a:t> face in the front, the face of a </a:t>
            </a:r>
            <a:r>
              <a:rPr lang="en-US" sz="3200" b="1" dirty="0">
                <a:solidFill>
                  <a:srgbClr val="FFFF00"/>
                </a:solidFill>
                <a:ea typeface="ＭＳ Ｐゴシック" charset="0"/>
              </a:rPr>
              <a:t>lion</a:t>
            </a:r>
            <a:r>
              <a:rPr lang="en-US" sz="3200" b="1" dirty="0">
                <a:ea typeface="ＭＳ Ｐゴシック" charset="0"/>
              </a:rPr>
              <a:t> on the right side, the face of an </a:t>
            </a:r>
            <a:r>
              <a:rPr lang="en-US" sz="3200" b="1" dirty="0">
                <a:solidFill>
                  <a:srgbClr val="FFFF00"/>
                </a:solidFill>
                <a:ea typeface="ＭＳ Ｐゴシック" charset="0"/>
              </a:rPr>
              <a:t>ox</a:t>
            </a:r>
            <a:r>
              <a:rPr lang="en-US" sz="3200" b="1" dirty="0">
                <a:ea typeface="ＭＳ Ｐゴシック" charset="0"/>
              </a:rPr>
              <a:t> on the left side, and the face of an </a:t>
            </a:r>
            <a:r>
              <a:rPr lang="en-US" sz="3200" b="1" dirty="0">
                <a:solidFill>
                  <a:srgbClr val="FFFF00"/>
                </a:solidFill>
                <a:ea typeface="ＭＳ Ｐゴシック" charset="0"/>
              </a:rPr>
              <a:t>eagle</a:t>
            </a:r>
            <a:r>
              <a:rPr lang="en-US" sz="3200" b="1" dirty="0">
                <a:ea typeface="ＭＳ Ｐゴシック" charset="0"/>
              </a:rPr>
              <a:t> at the back.</a:t>
            </a:r>
            <a:r>
              <a:rPr lang="ru-RU" sz="3200" b="1" dirty="0">
                <a:ea typeface="ＭＳ Ｐゴシック" charset="0"/>
              </a:rPr>
              <a:t>"</a:t>
            </a:r>
            <a:endParaRPr lang="en-US" sz="3200" b="1" dirty="0">
              <a:ea typeface="ＭＳ Ｐゴシック" charset="0"/>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en-US" sz="3600" b="1" dirty="0">
                <a:ea typeface="ＭＳ Ｐゴシック" charset="0"/>
              </a:rPr>
              <a:t>Creatures with Four Faces </a:t>
            </a:r>
            <a:br>
              <a:rPr lang="en-US" sz="3600" b="1" dirty="0">
                <a:ea typeface="ＭＳ Ｐゴシック" charset="0"/>
              </a:rPr>
            </a:br>
            <a:r>
              <a:rPr lang="en-US" sz="3600" b="1" dirty="0">
                <a:ea typeface="ＭＳ Ｐゴシック" charset="0"/>
              </a:rPr>
              <a:t>(Ezek. 1:10 </a:t>
            </a:r>
            <a:r>
              <a:rPr lang="en-US" sz="3200" b="1" dirty="0">
                <a:ea typeface="ＭＳ Ｐゴシック" charset="0"/>
              </a:rPr>
              <a:t>NLT</a:t>
            </a:r>
            <a:r>
              <a:rPr lang="en-US" sz="3600" b="1" dirty="0">
                <a:ea typeface="ＭＳ Ｐゴシック" charset="0"/>
              </a:rPr>
              <a:t>)</a:t>
            </a:r>
          </a:p>
        </p:txBody>
      </p:sp>
    </p:spTree>
    <p:extLst>
      <p:ext uri="{BB962C8B-B14F-4D97-AF65-F5344CB8AC3E}">
        <p14:creationId xmlns:p14="http://schemas.microsoft.com/office/powerpoint/2010/main" val="77059427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152400" y="115888"/>
            <a:ext cx="4419600" cy="927100"/>
          </a:xfrm>
        </p:spPr>
        <p:txBody>
          <a:bodyPr/>
          <a:lstStyle/>
          <a:p>
            <a:pPr algn="l"/>
            <a:r>
              <a:rPr lang="en-US" sz="3600" b="1" i="1">
                <a:solidFill>
                  <a:srgbClr val="FFFFFF"/>
                </a:solidFill>
                <a:latin typeface="Arial" charset="0"/>
                <a:ea typeface="ＭＳ Ｐゴシック" charset="0"/>
              </a:rPr>
              <a:t>Ezekiel 1:15-16</a:t>
            </a:r>
          </a:p>
        </p:txBody>
      </p:sp>
      <p:sp>
        <p:nvSpPr>
          <p:cNvPr id="590852" name="TextBox 4"/>
          <p:cNvSpPr txBox="1">
            <a:spLocks noChangeArrowheads="1"/>
          </p:cNvSpPr>
          <p:nvPr/>
        </p:nvSpPr>
        <p:spPr bwMode="auto">
          <a:xfrm>
            <a:off x="107950" y="1119188"/>
            <a:ext cx="4491038" cy="526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sz="2800" b="1" dirty="0">
                <a:solidFill>
                  <a:srgbClr val="FFFFFF"/>
                </a:solidFill>
              </a:rPr>
              <a:t>"</a:t>
            </a:r>
            <a:r>
              <a:rPr lang="en-US" sz="2800" b="1" dirty="0">
                <a:solidFill>
                  <a:srgbClr val="FFFFFF"/>
                </a:solidFill>
              </a:rPr>
              <a:t>As I looked at these beings, I saw four wheels touching the ground beside them, one wheel belonging to each. </a:t>
            </a:r>
            <a:r>
              <a:rPr lang="en-US" sz="2800" b="1" baseline="30000" dirty="0">
                <a:solidFill>
                  <a:srgbClr val="FFFFFF"/>
                </a:solidFill>
              </a:rPr>
              <a:t>16</a:t>
            </a:r>
            <a:r>
              <a:rPr lang="en-US" sz="2800" b="1" dirty="0">
                <a:solidFill>
                  <a:srgbClr val="FFFFFF"/>
                </a:solidFill>
              </a:rPr>
              <a:t>The wheels sparkled as if made of beryl. All four wheels looked alike and were made the same; each wheel had a second wheel turning crosswise within it</a:t>
            </a:r>
            <a:r>
              <a:rPr lang="ru-RU" sz="2800" b="1" dirty="0">
                <a:solidFill>
                  <a:srgbClr val="FFFFFF"/>
                </a:solidFill>
              </a:rPr>
              <a:t>"</a:t>
            </a:r>
            <a:r>
              <a:rPr lang="en-US" sz="2800" b="1" dirty="0">
                <a:solidFill>
                  <a:srgbClr val="FFFFFF"/>
                </a:solidFill>
              </a:rPr>
              <a:t> (NLT).</a:t>
            </a:r>
          </a:p>
        </p:txBody>
      </p:sp>
    </p:spTree>
    <p:extLst>
      <p:ext uri="{BB962C8B-B14F-4D97-AF65-F5344CB8AC3E}">
        <p14:creationId xmlns:p14="http://schemas.microsoft.com/office/powerpoint/2010/main" val="296885742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1"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FDBB69-335F-334E-82C7-13D6AAD0A1E9}" type="datetime1">
              <a:rPr lang="en-US" altLang="zh-TW" sz="1800">
                <a:solidFill>
                  <a:srgbClr val="FFFFCC"/>
                </a:solidFill>
                <a:ea typeface="新細明體" charset="0"/>
                <a:cs typeface="新細明體" charset="0"/>
              </a:rPr>
              <a:pPr/>
              <a:t>5/23/22</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95894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a:t>
            </a:r>
          </a:p>
        </p:txBody>
      </p:sp>
    </p:spTree>
    <p:extLst>
      <p:ext uri="{BB962C8B-B14F-4D97-AF65-F5344CB8AC3E}">
        <p14:creationId xmlns:p14="http://schemas.microsoft.com/office/powerpoint/2010/main" val="68498864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110662" cy="608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419600" cy="926976"/>
          </a:xfrm>
        </p:spPr>
        <p:txBody>
          <a:bodyPr/>
          <a:lstStyle/>
          <a:p>
            <a:pPr algn="l">
              <a:defRPr/>
            </a:pPr>
            <a:r>
              <a:rPr lang="en-US" sz="3600" b="1" i="1" dirty="0">
                <a:solidFill>
                  <a:srgbClr val="FFFFFF"/>
                </a:solidFill>
                <a:effectLst>
                  <a:glow rad="139700">
                    <a:schemeClr val="tx1"/>
                  </a:glow>
                </a:effectLst>
                <a:latin typeface="Arial" charset="0"/>
                <a:ea typeface="ＭＳ Ｐゴシック" charset="0"/>
              </a:rPr>
              <a:t>Ezekiel 2:3-4</a:t>
            </a:r>
          </a:p>
        </p:txBody>
      </p:sp>
      <p:sp>
        <p:nvSpPr>
          <p:cNvPr id="326660" name="TextBox 4"/>
          <p:cNvSpPr txBox="1">
            <a:spLocks noChangeArrowheads="1"/>
          </p:cNvSpPr>
          <p:nvPr/>
        </p:nvSpPr>
        <p:spPr bwMode="auto">
          <a:xfrm>
            <a:off x="107950" y="1119188"/>
            <a:ext cx="4968875" cy="569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ru-RU" sz="2800" b="1" dirty="0">
                <a:solidFill>
                  <a:srgbClr val="FFFFFF"/>
                </a:solidFill>
                <a:effectLst>
                  <a:glow rad="139700">
                    <a:srgbClr val="000000"/>
                  </a:glow>
                </a:effectLst>
              </a:rPr>
              <a:t>"</a:t>
            </a:r>
            <a:r>
              <a:rPr lang="fr-FR" sz="2800" b="1" dirty="0">
                <a:solidFill>
                  <a:srgbClr val="FFFFFF"/>
                </a:solidFill>
                <a:effectLst>
                  <a:glow rad="139700">
                    <a:srgbClr val="000000"/>
                  </a:glow>
                </a:effectLst>
              </a:rPr>
              <a:t>'</a:t>
            </a:r>
            <a:r>
              <a:rPr lang="en-US" sz="2800" b="1" dirty="0">
                <a:solidFill>
                  <a:srgbClr val="FFFFFF"/>
                </a:solidFill>
                <a:effectLst>
                  <a:glow rad="139700">
                    <a:srgbClr val="000000"/>
                  </a:glow>
                </a:effectLst>
              </a:rPr>
              <a:t>Son of man,</a:t>
            </a:r>
            <a:r>
              <a:rPr lang="fr-FR" sz="2800" b="1" dirty="0">
                <a:solidFill>
                  <a:srgbClr val="FFFFFF"/>
                </a:solidFill>
                <a:effectLst>
                  <a:glow rad="139700">
                    <a:srgbClr val="000000"/>
                  </a:glow>
                </a:effectLst>
              </a:rPr>
              <a:t>'</a:t>
            </a:r>
            <a:r>
              <a:rPr lang="en-US" sz="2800" b="1" dirty="0">
                <a:solidFill>
                  <a:srgbClr val="FFFFFF"/>
                </a:solidFill>
                <a:effectLst>
                  <a:glow rad="139700">
                    <a:srgbClr val="000000"/>
                  </a:glow>
                </a:effectLst>
              </a:rPr>
              <a:t> he said, </a:t>
            </a:r>
            <a:r>
              <a:rPr lang="fr-FR" sz="2800" b="1" dirty="0">
                <a:solidFill>
                  <a:srgbClr val="FFFFFF"/>
                </a:solidFill>
                <a:effectLst>
                  <a:glow rad="139700">
                    <a:srgbClr val="000000"/>
                  </a:glow>
                </a:effectLst>
              </a:rPr>
              <a:t>'</a:t>
            </a:r>
            <a:r>
              <a:rPr lang="en-US" sz="2800" b="1" dirty="0">
                <a:solidFill>
                  <a:srgbClr val="FFFFFF"/>
                </a:solidFill>
                <a:effectLst>
                  <a:glow rad="139700">
                    <a:srgbClr val="000000"/>
                  </a:glow>
                </a:effectLst>
              </a:rPr>
              <a:t>I am sending you to the nation of Israel, a rebellious nation that has rebelled against me. They and their ancestors have been rebelling against me to this very day.  </a:t>
            </a:r>
            <a:r>
              <a:rPr lang="en-US" sz="2800" b="1" baseline="30000" dirty="0">
                <a:solidFill>
                  <a:srgbClr val="FFFFFF"/>
                </a:solidFill>
                <a:effectLst>
                  <a:glow rad="139700">
                    <a:srgbClr val="000000"/>
                  </a:glow>
                </a:effectLst>
              </a:rPr>
              <a:t>4</a:t>
            </a:r>
            <a:r>
              <a:rPr lang="en-US" sz="2800" b="1" dirty="0">
                <a:solidFill>
                  <a:srgbClr val="FFFFFF"/>
                </a:solidFill>
                <a:effectLst>
                  <a:glow rad="139700">
                    <a:srgbClr val="000000"/>
                  </a:glow>
                </a:effectLst>
              </a:rPr>
              <a:t>They are a stubborn and hard-hearted people. But I am sending you to say to them, </a:t>
            </a:r>
            <a:r>
              <a:rPr lang="ru-RU" sz="2800" b="1" dirty="0">
                <a:solidFill>
                  <a:srgbClr val="FFFFFF"/>
                </a:solidFill>
                <a:effectLst>
                  <a:glow rad="139700">
                    <a:srgbClr val="000000"/>
                  </a:glow>
                </a:effectLst>
              </a:rPr>
              <a:t>"</a:t>
            </a:r>
            <a:r>
              <a:rPr lang="en-US" sz="2800" b="1" dirty="0">
                <a:solidFill>
                  <a:srgbClr val="FFFFFF"/>
                </a:solidFill>
                <a:effectLst>
                  <a:glow rad="139700">
                    <a:srgbClr val="000000"/>
                  </a:glow>
                </a:effectLst>
              </a:rPr>
              <a:t>This is what the Sovereign LORD says!</a:t>
            </a:r>
            <a:r>
              <a:rPr lang="fr-FR" sz="2800" b="1" dirty="0">
                <a:solidFill>
                  <a:srgbClr val="FFFFFF"/>
                </a:solidFill>
                <a:effectLst>
                  <a:glow rad="139700">
                    <a:srgbClr val="000000"/>
                  </a:glow>
                </a:effectLst>
              </a:rPr>
              <a:t>'</a:t>
            </a:r>
            <a:r>
              <a:rPr lang="ru-RU" sz="2800" b="1" dirty="0">
                <a:solidFill>
                  <a:srgbClr val="FFFFFF"/>
                </a:solidFill>
                <a:effectLst>
                  <a:glow rad="139700">
                    <a:srgbClr val="000000"/>
                  </a:glow>
                </a:effectLst>
              </a:rPr>
              <a:t>"</a:t>
            </a:r>
            <a:r>
              <a:rPr lang="en-US" sz="2800" b="1" dirty="0">
                <a:solidFill>
                  <a:srgbClr val="FFFFFF"/>
                </a:solidFill>
                <a:effectLst>
                  <a:glow rad="139700">
                    <a:srgbClr val="000000"/>
                  </a:glow>
                </a:effectLst>
              </a:rPr>
              <a:t> (NLT).</a:t>
            </a:r>
          </a:p>
        </p:txBody>
      </p:sp>
    </p:spTree>
    <p:extLst>
      <p:ext uri="{BB962C8B-B14F-4D97-AF65-F5344CB8AC3E}">
        <p14:creationId xmlns:p14="http://schemas.microsoft.com/office/powerpoint/2010/main" val="3882531393"/>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a:t>
            </a:r>
          </a:p>
        </p:txBody>
      </p:sp>
    </p:spTree>
    <p:extLst>
      <p:ext uri="{BB962C8B-B14F-4D97-AF65-F5344CB8AC3E}">
        <p14:creationId xmlns:p14="http://schemas.microsoft.com/office/powerpoint/2010/main" val="263532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pic>
        <p:nvPicPr>
          <p:cNvPr id="603138" name="Picture 4" descr="ezek_4_1_take_thee_a_t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7772400" cy="602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9" name="Title 1"/>
          <p:cNvSpPr>
            <a:spLocks noGrp="1"/>
          </p:cNvSpPr>
          <p:nvPr>
            <p:ph type="title" idx="4294967295"/>
          </p:nvPr>
        </p:nvSpPr>
        <p:spPr>
          <a:xfrm>
            <a:off x="258763" y="76200"/>
            <a:ext cx="8885237" cy="685800"/>
          </a:xfrm>
        </p:spPr>
        <p:txBody>
          <a:bodyPr/>
          <a:lstStyle/>
          <a:p>
            <a:r>
              <a:rPr lang="en-US" sz="3600" b="1">
                <a:solidFill>
                  <a:schemeClr val="bg2"/>
                </a:solidFill>
                <a:latin typeface="Arial" charset="0"/>
                <a:ea typeface="ＭＳ Ｐゴシック" charset="0"/>
                <a:cs typeface="Arial" charset="0"/>
              </a:rPr>
              <a:t>The Siege Signified (Ezek. 4)</a:t>
            </a:r>
          </a:p>
        </p:txBody>
      </p:sp>
      <p:sp>
        <p:nvSpPr>
          <p:cNvPr id="603140" name="Title 1"/>
          <p:cNvSpPr txBox="1">
            <a:spLocks/>
          </p:cNvSpPr>
          <p:nvPr/>
        </p:nvSpPr>
        <p:spPr bwMode="auto">
          <a:xfrm>
            <a:off x="179388" y="5876925"/>
            <a:ext cx="8964612" cy="990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altLang="ja-JP" sz="2000" b="1" dirty="0">
                <a:solidFill>
                  <a:srgbClr val="000000"/>
                </a:solidFill>
                <a:cs typeface="Arial" charset="0"/>
              </a:rPr>
              <a:t>"</a:t>
            </a:r>
            <a:r>
              <a:rPr lang="en-US" sz="2000" b="1" dirty="0">
                <a:solidFill>
                  <a:srgbClr val="000000"/>
                </a:solidFill>
                <a:cs typeface="Arial" charset="0"/>
              </a:rPr>
              <a:t>And now, son of man, take a large clay brick and set it down in front of you. Then draw a map of the city of Jerusalem on it</a:t>
            </a:r>
            <a:r>
              <a:rPr lang="ru-RU" altLang="ja-JP" sz="2000" b="1" dirty="0">
                <a:solidFill>
                  <a:srgbClr val="000000"/>
                </a:solidFill>
                <a:cs typeface="Arial" charset="0"/>
              </a:rPr>
              <a:t>"</a:t>
            </a:r>
            <a:r>
              <a:rPr lang="en-US" sz="2000" b="1" dirty="0">
                <a:solidFill>
                  <a:srgbClr val="000000"/>
                </a:solidFill>
                <a:cs typeface="Arial" charset="0"/>
              </a:rPr>
              <a:t> (Ezek. 4:1).</a:t>
            </a:r>
          </a:p>
        </p:txBody>
      </p:sp>
      <p:pic>
        <p:nvPicPr>
          <p:cNvPr id="603141" name="Picture 2" descr="Ezekiel-Chapter-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10225" y="990600"/>
            <a:ext cx="31972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649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5</a:t>
            </a:r>
          </a:p>
        </p:txBody>
      </p:sp>
    </p:spTree>
    <p:extLst>
      <p:ext uri="{BB962C8B-B14F-4D97-AF65-F5344CB8AC3E}">
        <p14:creationId xmlns:p14="http://schemas.microsoft.com/office/powerpoint/2010/main" val="1698502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solidFill>
                  <a:schemeClr val="tx1"/>
                </a:solidFill>
                <a:latin typeface="Arial" charset="0"/>
                <a:ea typeface="ＭＳ Ｐゴシック" charset="0"/>
                <a:cs typeface="Arial" charset="0"/>
              </a:rPr>
              <a:t>Israel</a:t>
            </a:r>
            <a:r>
              <a:rPr lang="fr-FR" altLang="ja-JP" sz="4000" dirty="0">
                <a:solidFill>
                  <a:schemeClr val="tx1"/>
                </a:solidFill>
                <a:latin typeface="Arial" charset="0"/>
                <a:ea typeface="ＭＳ Ｐゴシック" charset="0"/>
                <a:cs typeface="Arial" charset="0"/>
              </a:rPr>
              <a:t>'</a:t>
            </a:r>
            <a:r>
              <a:rPr lang="en-US" sz="4000" dirty="0">
                <a:solidFill>
                  <a:schemeClr val="tx1"/>
                </a:solidFill>
                <a:latin typeface="Arial" charset="0"/>
                <a:ea typeface="ＭＳ Ｐゴシック" charset="0"/>
                <a:cs typeface="Arial" charset="0"/>
              </a:rPr>
              <a:t>s Strategic Location</a:t>
            </a: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a:solidFill>
                <a:srgbClr val="FF0000"/>
              </a:solidFill>
              <a:latin typeface="Garamond" charset="0"/>
              <a:ea typeface="ＭＳ Ｐゴシック" charset="0"/>
              <a:cs typeface="ＭＳ Ｐゴシック"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defTabSz="914400" fontAlgn="base">
              <a:spcBef>
                <a:spcPct val="20000"/>
              </a:spcBef>
              <a:spcAft>
                <a:spcPct val="0"/>
              </a:spcAft>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r>
              <a:rPr lang="en-US" sz="2800">
                <a:solidFill>
                  <a:srgbClr val="FFFFFF"/>
                </a:solidFill>
                <a:effectLst>
                  <a:outerShdw blurRad="38100" dist="38100" dir="2700000" algn="tl">
                    <a:srgbClr val="000000"/>
                  </a:outerShdw>
                </a:effectLst>
                <a:latin typeface="Arial" charset="0"/>
                <a:ea typeface="ＭＳ Ｐゴシック" charset="0"/>
                <a:cs typeface="Arial" charset="0"/>
              </a:rPr>
              <a:t>How has God placed </a:t>
            </a:r>
            <a:r>
              <a:rPr lang="en-US" sz="2800" b="1" i="1">
                <a:solidFill>
                  <a:srgbClr val="FFFFFF"/>
                </a:solidFill>
                <a:effectLst>
                  <a:outerShdw blurRad="38100" dist="38100" dir="2700000" algn="tl">
                    <a:srgbClr val="000000"/>
                  </a:outerShdw>
                </a:effectLst>
                <a:latin typeface="Arial" charset="0"/>
                <a:ea typeface="ＭＳ Ｐゴシック" charset="0"/>
                <a:cs typeface="Arial" charset="0"/>
              </a:rPr>
              <a:t>you</a:t>
            </a:r>
            <a:r>
              <a:rPr lang="en-US" sz="2800">
                <a:solidFill>
                  <a:srgbClr val="FFFFFF"/>
                </a:solidFill>
                <a:effectLst>
                  <a:outerShdw blurRad="38100" dist="38100" dir="2700000" algn="tl">
                    <a:srgbClr val="000000"/>
                  </a:outerShdw>
                </a:effectLst>
                <a:latin typeface="Arial" charset="0"/>
                <a:ea typeface="ＭＳ Ｐゴシック" charset="0"/>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lstStyle/>
          <a:p>
            <a:pPr marL="169863" algn="r" defTabSz="914400" fontAlgn="base">
              <a:spcBef>
                <a:spcPct val="20000"/>
              </a:spcBef>
              <a:spcAft>
                <a:spcPct val="0"/>
              </a:spcAft>
              <a:buClr>
                <a:srgbClr val="FFCC00"/>
              </a:buClr>
              <a:buSzPct val="70000"/>
              <a:buFont typeface="Wingdings" charset="0"/>
              <a:buNone/>
              <a:defRPr/>
            </a:pPr>
            <a:r>
              <a:rPr lang="ru-RU"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Thus says the L</a:t>
            </a:r>
            <a:r>
              <a:rPr lang="en-US" sz="2000" b="1" dirty="0">
                <a:solidFill>
                  <a:srgbClr val="FFFFFF"/>
                </a:solidFill>
                <a:effectLst>
                  <a:outerShdw blurRad="38100" dist="38100" dir="2700000" algn="tl">
                    <a:srgbClr val="000000"/>
                  </a:outerShdw>
                </a:effectLst>
                <a:latin typeface="Arial" charset="0"/>
                <a:ea typeface="ＭＳ Ｐゴシック" charset="0"/>
                <a:cs typeface="Arial" charset="0"/>
              </a:rPr>
              <a:t>ORD</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God: This is Jerusalem; I have set her in the center of the nations, with countries round about her</a:t>
            </a:r>
            <a:r>
              <a:rPr lang="ru-RU"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algn="r" defTabSz="914400" fontAlgn="base">
              <a:spcBef>
                <a:spcPct val="20000"/>
              </a:spcBef>
              <a:spcAft>
                <a:spcPct val="0"/>
              </a:spcAft>
              <a:buClr>
                <a:srgbClr val="FFCC00"/>
              </a:buClr>
              <a:buSzPct val="70000"/>
              <a:buFont typeface="Wingdings" charset="0"/>
              <a:buNone/>
              <a:defRPr/>
            </a:pPr>
            <a:r>
              <a:rPr lang="en-US" sz="2400" b="1" i="1" dirty="0">
                <a:solidFill>
                  <a:srgbClr val="FFFFFF"/>
                </a:solidFill>
                <a:effectLst>
                  <a:outerShdw blurRad="38100" dist="38100" dir="2700000" algn="tl">
                    <a:srgbClr val="000000"/>
                  </a:outerShdw>
                </a:effectLst>
                <a:latin typeface="Arial" charset="0"/>
                <a:ea typeface="ＭＳ Ｐゴシック" charset="0"/>
                <a:cs typeface="Arial" charset="0"/>
              </a:rPr>
              <a:t>Ezekiel 5:5</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26</a:t>
            </a:r>
          </a:p>
        </p:txBody>
      </p:sp>
    </p:spTree>
    <p:extLst>
      <p:ext uri="{BB962C8B-B14F-4D97-AF65-F5344CB8AC3E}">
        <p14:creationId xmlns:p14="http://schemas.microsoft.com/office/powerpoint/2010/main" val="22915556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8</a:t>
            </a:r>
          </a:p>
        </p:txBody>
      </p:sp>
    </p:spTree>
    <p:extLst>
      <p:ext uri="{BB962C8B-B14F-4D97-AF65-F5344CB8AC3E}">
        <p14:creationId xmlns:p14="http://schemas.microsoft.com/office/powerpoint/2010/main" val="426263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en-US" sz="3600" b="1" i="1">
                <a:latin typeface="Arial" charset="0"/>
                <a:ea typeface="ＭＳ Ｐゴシック" charset="0"/>
              </a:rPr>
              <a:t>When have you seen the glory go?</a:t>
            </a: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6000" b="1" dirty="0">
                <a:solidFill>
                  <a:srgbClr val="FFFFFF"/>
                </a:solidFill>
                <a:effectLst>
                  <a:glow rad="800100">
                    <a:srgbClr val="000000"/>
                  </a:glow>
                </a:effectLst>
                <a:latin typeface="Apple Chancery" charset="0"/>
                <a:cs typeface="Apple Chancery" charset="0"/>
              </a:rPr>
              <a:t>Glory</a:t>
            </a:r>
          </a:p>
        </p:txBody>
      </p:sp>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5702085"/>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620713"/>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a:t>
            </a: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solidFill>
                <a:schemeClr val="bg1"/>
              </a:solidFill>
              <a:latin typeface="Times New Roman" charset="0"/>
              <a:ea typeface="ＭＳ Ｐゴシック" charset="0"/>
              <a:cs typeface="ＭＳ Ｐゴシック" charset="0"/>
            </a:endParaRPr>
          </a:p>
        </p:txBody>
      </p:sp>
      <p:sp>
        <p:nvSpPr>
          <p:cNvPr id="4" name="Cloud 3"/>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606212"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06213" name="Text Box 5"/>
          <p:cNvSpPr txBox="1">
            <a:spLocks noChangeArrowheads="1"/>
          </p:cNvSpPr>
          <p:nvPr/>
        </p:nvSpPr>
        <p:spPr bwMode="auto">
          <a:xfrm>
            <a:off x="7010400" y="1295400"/>
            <a:ext cx="203292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dirty="0">
                <a:solidFill>
                  <a:srgbClr val="FFFFFF"/>
                </a:solidFill>
                <a:cs typeface="Arial" charset="0"/>
              </a:rPr>
              <a:t>Ezekiel 8:3-4</a:t>
            </a:r>
            <a:endParaRPr lang="en-US" dirty="0">
              <a:solidFill>
                <a:srgbClr val="FFFFFF"/>
              </a:solidFill>
              <a:cs typeface="Arial" charset="0"/>
            </a:endParaRPr>
          </a:p>
        </p:txBody>
      </p:sp>
    </p:spTree>
    <p:extLst>
      <p:ext uri="{BB962C8B-B14F-4D97-AF65-F5344CB8AC3E}">
        <p14:creationId xmlns:p14="http://schemas.microsoft.com/office/powerpoint/2010/main" val="196998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4"/>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9</a:t>
            </a:r>
          </a:p>
        </p:txBody>
      </p:sp>
    </p:spTree>
    <p:extLst>
      <p:ext uri="{BB962C8B-B14F-4D97-AF65-F5344CB8AC3E}">
        <p14:creationId xmlns:p14="http://schemas.microsoft.com/office/powerpoint/2010/main" val="202869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7"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608260"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08261"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Ezekiel 9:3</a:t>
            </a:r>
            <a:endParaRPr lang="en-US">
              <a:solidFill>
                <a:srgbClr val="FFFFFF"/>
              </a:solidFill>
              <a:cs typeface="Arial" charset="0"/>
            </a:endParaRPr>
          </a:p>
        </p:txBody>
      </p:sp>
    </p:spTree>
    <p:extLst>
      <p:ext uri="{BB962C8B-B14F-4D97-AF65-F5344CB8AC3E}">
        <p14:creationId xmlns:p14="http://schemas.microsoft.com/office/powerpoint/2010/main" val="397949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10</a:t>
            </a:r>
          </a:p>
        </p:txBody>
      </p:sp>
    </p:spTree>
    <p:extLst>
      <p:ext uri="{BB962C8B-B14F-4D97-AF65-F5344CB8AC3E}">
        <p14:creationId xmlns:p14="http://schemas.microsoft.com/office/powerpoint/2010/main" val="354530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610308"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10309" name="Text Box 5"/>
          <p:cNvSpPr txBox="1">
            <a:spLocks noChangeArrowheads="1"/>
          </p:cNvSpPr>
          <p:nvPr/>
        </p:nvSpPr>
        <p:spPr bwMode="auto">
          <a:xfrm>
            <a:off x="6815530" y="1295400"/>
            <a:ext cx="2204450"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dirty="0">
                <a:solidFill>
                  <a:srgbClr val="FFFFFF"/>
                </a:solidFill>
                <a:cs typeface="Arial" charset="0"/>
              </a:rPr>
              <a:t>Ezekiel 10:3-4</a:t>
            </a:r>
            <a:endParaRPr lang="en-US" dirty="0">
              <a:solidFill>
                <a:srgbClr val="FFFFFF"/>
              </a:solidFill>
              <a:cs typeface="Arial" charset="0"/>
            </a:endParaRPr>
          </a:p>
        </p:txBody>
      </p:sp>
    </p:spTree>
    <p:extLst>
      <p:ext uri="{BB962C8B-B14F-4D97-AF65-F5344CB8AC3E}">
        <p14:creationId xmlns:p14="http://schemas.microsoft.com/office/powerpoint/2010/main" val="2823720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71091E-6 -1.34166E-6 C 0.02345 -0.00092 0.04708 -0.00185 0.07157 -0.00254 C 0.08165 -0.00277 0.08808 -0.00231 0.09607 -0.00185 C 0.1091 -0.00116 0.12248 -0.00046 0.13742 -0.00023 C 0.14888 -0.00023 0.16087 -1.34166E-6 0.17182 0.00046 C 0.18485 0.00116 0.19875 0.00208 0.21351 0.00255 C 0.22654 0.00278 0.24009 0.00301 0.25347 0.00347 C 0.26077 0.00347 0.26876 0.0037 0.2764 0.00347 C 0.27797 0.00324 0.27797 0.00301 0.27936 0.00278 C 0.2844 0.00231 0.29621 0.00162 0.30385 0.00139 C 0.32383 0.00093 0.36205 0.00116 0.37091 0.00116 C 0.3796 0.0007 0.3836 0.00023 0.38968 -0.00023 C 0.39315 -0.00092 0.39802 -0.00116 0.40114 -0.00162 C 0.4107 -0.00347 0.41991 -0.00509 0.43102 -0.00671 C 0.44388 -0.00879 0.46039 -0.00995 0.47567 -0.01156 C 0.48175 -0.01203 0.48645 -0.01272 0.49287 -0.01342 C 0.49531 -0.01434 0.49096 -0.01434 0.48419 -0.0148 C 0.47498 -0.01527 0.46577 -0.01573 0.45847 -0.01642 C 0.45535 -0.01735 0.46508 -0.0185 0.47272 -0.01897 C 0.4861 -0.01966 0.49791 -0.02082 0.50712 -0.02221 C 0.50903 -0.0229 0.51007 -0.02359 0.51285 -0.02406 C 0.51581 -0.02452 0.52154 -0.02521 0.52432 -0.02568 C 0.52536 -0.02591 0.52623 -0.02614 0.5271 -0.02637 C 0.52901 -0.02729 0.53266 -0.02822 0.53457 -0.02915 C 0.53544 -0.02984 0.53613 -0.0303 0.5403 -0.03076 C 0.5443 -0.03123 0.55611 -0.03169 0.56306 -0.03192 C 0.56497 -0.03215 0.56688 -0.03215 0.56879 -0.03215 C 0.57175 -0.03215 0.57748 -0.03238 0.57748 -0.03215 C 0.5787 -0.03261 0.58061 -0.03285 0.58165 -0.03285 C 0.58391 -0.03308 0.58773 -0.03354 0.58773 -0.03354 " pathEditMode="relative" rAng="0" ptsTypes="fffffffffffffffffffffffffffffA">
                                      <p:cBhvr>
                                        <p:cTn id="6" dur="2000" fill="hold"/>
                                        <p:tgtEl>
                                          <p:spTgt spid="4"/>
                                        </p:tgtEl>
                                        <p:attrNameLst>
                                          <p:attrName>ppt_x</p:attrName>
                                          <p:attrName>ppt_y</p:attrName>
                                        </p:attrNameLst>
                                      </p:cBhvr>
                                      <p:rCtr x="29378" y="-1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Ezekiel 10:18-19</a:t>
            </a:r>
            <a:endParaRPr lang="en-US">
              <a:solidFill>
                <a:srgbClr val="FFFFFF"/>
              </a:solidFill>
              <a:cs typeface="Arial" charset="0"/>
            </a:endParaRPr>
          </a:p>
        </p:txBody>
      </p:sp>
    </p:spTree>
    <p:extLst>
      <p:ext uri="{BB962C8B-B14F-4D97-AF65-F5344CB8AC3E}">
        <p14:creationId xmlns:p14="http://schemas.microsoft.com/office/powerpoint/2010/main" val="2575535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11</a:t>
            </a:r>
          </a:p>
        </p:txBody>
      </p:sp>
    </p:spTree>
    <p:extLst>
      <p:ext uri="{BB962C8B-B14F-4D97-AF65-F5344CB8AC3E}">
        <p14:creationId xmlns:p14="http://schemas.microsoft.com/office/powerpoint/2010/main" val="140330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CC"/>
              </a:solidFill>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Ezekiel 11:23</a:t>
            </a:r>
            <a:endParaRPr lang="en-US">
              <a:solidFill>
                <a:srgbClr val="FFFFFF"/>
              </a:solidFill>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7"/>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187687" cy="688538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 honest that while the Spirit is present, you may have quenched him.</a:t>
            </a:r>
          </a:p>
        </p:txBody>
      </p:sp>
    </p:spTree>
    <p:extLst>
      <p:ext uri="{BB962C8B-B14F-4D97-AF65-F5344CB8AC3E}">
        <p14:creationId xmlns:p14="http://schemas.microsoft.com/office/powerpoint/2010/main" val="3769072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en-US">
                <a:latin typeface="Futura" charset="0"/>
                <a:ea typeface="ＭＳ Ｐゴシック" charset="0"/>
                <a:cs typeface="ＭＳ Ｐゴシック" charset="0"/>
              </a:rPr>
              <a:t>Indwelling of the Holy Spirit</a:t>
            </a: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eaLnBrk="1" hangingPunct="1">
              <a:buFont typeface="Wingdings" charset="0"/>
              <a:buNone/>
            </a:pPr>
            <a:r>
              <a:rPr kumimoji="0" lang="en-US" i="1" dirty="0">
                <a:latin typeface="Arial" charset="0"/>
                <a:ea typeface="ＭＳ Ｐゴシック" charset="0"/>
              </a:rPr>
              <a:t>Romans 8:9  </a:t>
            </a:r>
          </a:p>
          <a:p>
            <a:pPr marL="0" indent="0" eaLnBrk="1" hangingPunct="1">
              <a:buFont typeface="Wingdings" charset="0"/>
              <a:buNone/>
            </a:pPr>
            <a:r>
              <a:rPr kumimoji="0" lang="ru-RU" i="1" dirty="0">
                <a:latin typeface="Arial" charset="0"/>
                <a:ea typeface="ＭＳ Ｐゴシック" charset="0"/>
              </a:rPr>
              <a:t>"</a:t>
            </a:r>
            <a:r>
              <a:rPr kumimoji="0" lang="en-US" i="1" dirty="0">
                <a:latin typeface="Arial" charset="0"/>
                <a:ea typeface="ＭＳ Ｐゴシック" charset="0"/>
              </a:rPr>
              <a:t>You, however, are controlled not by the sinful nature but by the Spirit, if</a:t>
            </a:r>
            <a:r>
              <a:rPr kumimoji="0" lang="en-US" dirty="0">
                <a:latin typeface="Arial" charset="0"/>
                <a:ea typeface="ＭＳ Ｐゴシック" charset="0"/>
              </a:rPr>
              <a:t> </a:t>
            </a:r>
            <a:r>
              <a:rPr kumimoji="0" lang="en-US" i="1" dirty="0">
                <a:latin typeface="Arial" charset="0"/>
                <a:ea typeface="ＭＳ Ｐゴシック" charset="0"/>
              </a:rPr>
              <a:t>the Spirit of God </a:t>
            </a:r>
            <a:r>
              <a:rPr kumimoji="0" lang="en-US" i="1" u="sng" dirty="0">
                <a:latin typeface="Arial" charset="0"/>
                <a:ea typeface="ＭＳ Ｐゴシック" charset="0"/>
              </a:rPr>
              <a:t>lives</a:t>
            </a:r>
            <a:r>
              <a:rPr kumimoji="0" lang="en-US" i="1" dirty="0">
                <a:latin typeface="Arial" charset="0"/>
                <a:ea typeface="ＭＳ Ｐゴシック" charset="0"/>
              </a:rPr>
              <a:t> in you. And if anyone does not have the Spirit of Christ, he does not belong to Christ.</a:t>
            </a:r>
            <a:r>
              <a:rPr kumimoji="0" lang="ru-RU" i="1" dirty="0">
                <a:latin typeface="Arial" charset="0"/>
                <a:ea typeface="ＭＳ Ｐゴシック" charset="0"/>
              </a:rPr>
              <a:t>"</a:t>
            </a:r>
            <a:endParaRPr kumimoji="0" lang="en-US" dirty="0">
              <a:latin typeface="Arial" charset="0"/>
              <a:ea typeface="ＭＳ Ｐゴシック" charset="0"/>
            </a:endParaRPr>
          </a:p>
        </p:txBody>
      </p:sp>
      <p:sp>
        <p:nvSpPr>
          <p:cNvPr id="287747"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60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en-US" sz="4000" b="1">
                <a:latin typeface="Arial" charset="0"/>
                <a:ea typeface="ＭＳ Ｐゴシック" charset="0"/>
              </a:rPr>
              <a:t>Key Word for Ezekiel</a:t>
            </a:r>
          </a:p>
        </p:txBody>
      </p:sp>
      <p:sp>
        <p:nvSpPr>
          <p:cNvPr id="575491"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6000" b="1">
                <a:solidFill>
                  <a:srgbClr val="000000"/>
                </a:solidFill>
                <a:latin typeface="Apple Chancery" charset="0"/>
                <a:cs typeface="Apple Chancery" charset="0"/>
              </a:rPr>
              <a:t>Glory</a:t>
            </a:r>
          </a:p>
        </p:txBody>
      </p:sp>
      <p:sp>
        <p:nvSpPr>
          <p:cNvPr id="575492" name="Text Box 44"/>
          <p:cNvSpPr txBox="1">
            <a:spLocks noChangeArrowheads="1"/>
          </p:cNvSpPr>
          <p:nvPr/>
        </p:nvSpPr>
        <p:spPr bwMode="auto">
          <a:xfrm>
            <a:off x="8459788" y="9207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kumimoji="1" lang="en-US" sz="2000" b="1">
                <a:solidFill>
                  <a:srgbClr val="FFFFFF"/>
                </a:solidFill>
                <a:ea typeface="新細明體" charset="0"/>
                <a:cs typeface="新細明體" charset="0"/>
              </a:rPr>
              <a:t>500</a:t>
            </a:r>
          </a:p>
        </p:txBody>
      </p:sp>
    </p:spTree>
    <p:extLst>
      <p:ext uri="{BB962C8B-B14F-4D97-AF65-F5344CB8AC3E}">
        <p14:creationId xmlns:p14="http://schemas.microsoft.com/office/powerpoint/2010/main" val="945116547"/>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3686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3600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DO NOT QUENCH THE SPIRIT (1 THESS 5:19)</a:t>
            </a: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9318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 NOT QUENCH THE SPIRIT</a:t>
            </a:r>
          </a:p>
        </p:txBody>
      </p:sp>
    </p:spTree>
    <p:extLst>
      <p:ext uri="{BB962C8B-B14F-4D97-AF65-F5344CB8AC3E}">
        <p14:creationId xmlns:p14="http://schemas.microsoft.com/office/powerpoint/2010/main" val="3322631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3258690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34981410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241300">
                    <a:srgbClr val="000000"/>
                  </a:glow>
                </a:effectLst>
                <a:latin typeface="Arial" charset="0"/>
                <a:ea typeface="ＭＳ Ｐゴシック" charset="0"/>
                <a:cs typeface="ＭＳ Ｐゴシック" charset="0"/>
              </a:rPr>
              <a:t>2—</a:t>
            </a:r>
            <a:r>
              <a:rPr lang="en-US" b="1" i="1" dirty="0">
                <a:solidFill>
                  <a:srgbClr val="FFFF00"/>
                </a:solidFill>
                <a:effectLst>
                  <a:glow rad="241300">
                    <a:srgbClr val="000000"/>
                  </a:glow>
                </a:effectLst>
                <a:latin typeface="Arial" charset="0"/>
                <a:ea typeface="ＭＳ Ｐゴシック" charset="0"/>
                <a:cs typeface="ＭＳ Ｐゴシック" charset="0"/>
              </a:rPr>
              <a:t>Allow </a:t>
            </a:r>
            <a:r>
              <a:rPr lang="en-US" b="1" i="1" dirty="0">
                <a:solidFill>
                  <a:srgbClr val="FFFFFF"/>
                </a:solidFill>
                <a:effectLst>
                  <a:glow rad="241300">
                    <a:srgbClr val="000000"/>
                  </a:glow>
                </a:effectLst>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19821441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25</a:t>
            </a:r>
          </a:p>
        </p:txBody>
      </p:sp>
    </p:spTree>
    <p:extLst>
      <p:ext uri="{BB962C8B-B14F-4D97-AF65-F5344CB8AC3E}">
        <p14:creationId xmlns:p14="http://schemas.microsoft.com/office/powerpoint/2010/main" val="337597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6" name="Oval 5">
            <a:extLst>
              <a:ext uri="{FF2B5EF4-FFF2-40B4-BE49-F238E27FC236}">
                <a16:creationId xmlns:a16="http://schemas.microsoft.com/office/drawing/2014/main" id="{E1180014-0CCB-DB4D-9CAB-F5BC47F1ED76}"/>
              </a:ext>
            </a:extLst>
          </p:cNvPr>
          <p:cNvSpPr>
            <a:spLocks noChangeArrowheads="1"/>
          </p:cNvSpPr>
          <p:nvPr/>
        </p:nvSpPr>
        <p:spPr bwMode="auto">
          <a:xfrm>
            <a:off x="2124075" y="836613"/>
            <a:ext cx="4824413" cy="583247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62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a:solidFill>
                  <a:srgbClr val="FFFFFF"/>
                </a:solidFill>
                <a:latin typeface="Arial" charset="0"/>
                <a:ea typeface="新細明體" charset="0"/>
              </a:rPr>
              <a:t>Nations to Be Judged (Ezek. 25–32)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i="1">
                <a:solidFill>
                  <a:srgbClr val="000000"/>
                </a:solidFill>
                <a:ea typeface="新細明體" charset="0"/>
                <a:cs typeface="新細明體" charset="0"/>
              </a:rPr>
              <a:t>Ammon</a:t>
            </a: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i="1">
                <a:solidFill>
                  <a:srgbClr val="000000"/>
                </a:solidFill>
                <a:ea typeface="新細明體" charset="0"/>
                <a:cs typeface="新細明體" charset="0"/>
              </a:rPr>
              <a:t>Moab</a:t>
            </a: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i="1">
                <a:solidFill>
                  <a:srgbClr val="000000"/>
                </a:solidFill>
                <a:ea typeface="新細明體" charset="0"/>
                <a:cs typeface="新細明體" charset="0"/>
              </a:rPr>
              <a:t>Edom</a:t>
            </a: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4000" b="1" i="1">
                <a:solidFill>
                  <a:srgbClr val="000000"/>
                </a:solidFill>
                <a:ea typeface="新細明體" charset="0"/>
                <a:cs typeface="新細明體" charset="0"/>
              </a:rPr>
              <a:t>Philistia</a:t>
            </a: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4000" b="1" i="1">
                <a:solidFill>
                  <a:srgbClr val="000000"/>
                </a:solidFill>
                <a:ea typeface="新細明體" charset="0"/>
                <a:cs typeface="新細明體" charset="0"/>
              </a:rPr>
              <a:t>Tyre</a:t>
            </a: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4000" b="1" i="1">
                <a:solidFill>
                  <a:srgbClr val="000000"/>
                </a:solidFill>
                <a:ea typeface="新細明體" charset="0"/>
                <a:cs typeface="新細明體" charset="0"/>
              </a:rPr>
              <a:t>Sidon</a:t>
            </a: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000" b="1" i="1">
                <a:solidFill>
                  <a:srgbClr val="000000"/>
                </a:solidFill>
                <a:ea typeface="新細明體" charset="0"/>
                <a:cs typeface="新細明體" charset="0"/>
              </a:rPr>
              <a:t>Egypt</a:t>
            </a:r>
          </a:p>
        </p:txBody>
      </p:sp>
    </p:spTree>
    <p:extLst>
      <p:ext uri="{BB962C8B-B14F-4D97-AF65-F5344CB8AC3E}">
        <p14:creationId xmlns:p14="http://schemas.microsoft.com/office/powerpoint/2010/main" val="157602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28</a:t>
            </a:r>
          </a:p>
        </p:txBody>
      </p:sp>
    </p:spTree>
    <p:extLst>
      <p:ext uri="{BB962C8B-B14F-4D97-AF65-F5344CB8AC3E}">
        <p14:creationId xmlns:p14="http://schemas.microsoft.com/office/powerpoint/2010/main" val="3249363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en-US" b="1">
                <a:latin typeface="Arial" charset="0"/>
                <a:ea typeface="ＭＳ Ｐゴシック" charset="0"/>
              </a:rPr>
              <a:t>Phoenician Colonies</a:t>
            </a: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Land of Phoenicia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Trade Routes</a:t>
            </a: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Phoenician Shipping Routes</a:t>
            </a: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AFRICA</a:t>
            </a: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ASIA MINOR</a:t>
            </a: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EUROPE</a:t>
            </a: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(Tarshish)</a:t>
            </a:r>
          </a:p>
        </p:txBody>
      </p:sp>
      <p:sp>
        <p:nvSpPr>
          <p:cNvPr id="11"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Tree>
    <p:extLst>
      <p:ext uri="{BB962C8B-B14F-4D97-AF65-F5344CB8AC3E}">
        <p14:creationId xmlns:p14="http://schemas.microsoft.com/office/powerpoint/2010/main" val="241550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853884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lstStyle/>
          <a:p>
            <a:pPr algn="l"/>
            <a:r>
              <a:rPr lang="en-US" dirty="0">
                <a:solidFill>
                  <a:srgbClr val="FFFFFF"/>
                </a:solidFill>
                <a:latin typeface="Arial" charset="0"/>
                <a:ea typeface="新細明體" charset="0"/>
              </a:rPr>
              <a:t>Poseidon</a:t>
            </a:r>
            <a:r>
              <a:rPr lang="fr-FR" altLang="ja-JP" dirty="0">
                <a:solidFill>
                  <a:srgbClr val="FFFFFF"/>
                </a:solidFill>
                <a:latin typeface="Arial" charset="0"/>
                <a:ea typeface="新細明體" charset="0"/>
              </a:rPr>
              <a:t>'</a:t>
            </a:r>
            <a:r>
              <a:rPr lang="en-US" dirty="0">
                <a:solidFill>
                  <a:srgbClr val="FFFFFF"/>
                </a:solidFill>
                <a:latin typeface="Arial" charset="0"/>
                <a:ea typeface="新細明體" charset="0"/>
              </a:rPr>
              <a:t>s Temple</a:t>
            </a: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defTabSz="914400" eaLnBrk="0" fontAlgn="base" hangingPunct="0">
              <a:spcBef>
                <a:spcPct val="0"/>
              </a:spcBef>
              <a:spcAft>
                <a:spcPct val="0"/>
              </a:spcAft>
              <a:defRPr/>
            </a:pPr>
            <a:r>
              <a:rPr lang="en-US" sz="2800" i="1" kern="0" dirty="0" err="1">
                <a:solidFill>
                  <a:srgbClr val="FFFFFF"/>
                </a:solidFill>
                <a:latin typeface="Arial"/>
                <a:ea typeface="新細明體"/>
                <a:cs typeface="Arial"/>
              </a:rPr>
              <a:t>Tyre</a:t>
            </a:r>
            <a:r>
              <a:rPr lang="fr-FR" sz="2800" i="1" kern="0" dirty="0">
                <a:solidFill>
                  <a:srgbClr val="FFFFFF"/>
                </a:solidFill>
                <a:latin typeface="Arial"/>
                <a:ea typeface="新細明體"/>
                <a:cs typeface="Arial"/>
              </a:rPr>
              <a:t>'</a:t>
            </a:r>
            <a:r>
              <a:rPr lang="en-US" sz="2800" i="1" kern="0" dirty="0">
                <a:solidFill>
                  <a:srgbClr val="FFFFFF"/>
                </a:solidFill>
                <a:latin typeface="Arial"/>
                <a:ea typeface="新細明體"/>
                <a:cs typeface="Arial"/>
              </a:rPr>
              <a:t>s king regarded himself as the god of the sea (Ezek. 28:2 </a:t>
            </a:r>
            <a:r>
              <a:rPr lang="en-US" sz="2000" i="1" kern="0" dirty="0">
                <a:solidFill>
                  <a:srgbClr val="FFFFFF"/>
                </a:solidFill>
                <a:latin typeface="Arial"/>
                <a:ea typeface="新細明體"/>
                <a:cs typeface="Arial"/>
              </a:rPr>
              <a:t>NLT</a:t>
            </a:r>
            <a:r>
              <a:rPr lang="en-US" sz="2800" i="1" kern="0" dirty="0">
                <a:solidFill>
                  <a:srgbClr val="FFFFFF"/>
                </a:solidFill>
                <a:latin typeface="Arial"/>
                <a:ea typeface="新細明體"/>
                <a:cs typeface="Arial"/>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algn="ctr" defTabSz="914400" eaLnBrk="0" fontAlgn="base" hangingPunct="0">
              <a:spcBef>
                <a:spcPct val="0"/>
              </a:spcBef>
              <a:spcAft>
                <a:spcPct val="0"/>
              </a:spcAft>
              <a:defRPr/>
            </a:pPr>
            <a:r>
              <a:rPr lang="en-US" sz="2000" b="1" dirty="0">
                <a:solidFill>
                  <a:srgbClr val="FFFFFF"/>
                </a:solidFill>
                <a:latin typeface="Arial" pitchFamily="-112" charset="0"/>
                <a:ea typeface="新細明體"/>
                <a:cs typeface="新細明體"/>
              </a:rPr>
              <a:t>Son of man, give the prince of </a:t>
            </a:r>
            <a:r>
              <a:rPr lang="en-US" sz="2000" b="1" dirty="0" err="1">
                <a:solidFill>
                  <a:srgbClr val="FFFFFF"/>
                </a:solidFill>
                <a:latin typeface="Arial" pitchFamily="-112" charset="0"/>
                <a:ea typeface="新細明體"/>
                <a:cs typeface="新細明體"/>
              </a:rPr>
              <a:t>Tyre</a:t>
            </a:r>
            <a:r>
              <a:rPr lang="en-US" sz="2000" b="1" dirty="0">
                <a:solidFill>
                  <a:srgbClr val="FFFFFF"/>
                </a:solidFill>
                <a:latin typeface="Arial" pitchFamily="-112" charset="0"/>
                <a:ea typeface="新細明體"/>
                <a:cs typeface="新細明體"/>
              </a:rPr>
              <a:t> </a:t>
            </a:r>
            <a:br>
              <a:rPr lang="en-US" sz="2000" b="1" dirty="0">
                <a:solidFill>
                  <a:srgbClr val="FFFFFF"/>
                </a:solidFill>
                <a:latin typeface="Arial" pitchFamily="-112" charset="0"/>
                <a:ea typeface="新細明體"/>
                <a:cs typeface="新細明體"/>
              </a:rPr>
            </a:br>
            <a:r>
              <a:rPr lang="en-US" sz="2000" b="1" dirty="0">
                <a:solidFill>
                  <a:srgbClr val="FFFFFF"/>
                </a:solidFill>
                <a:latin typeface="Arial" pitchFamily="-112" charset="0"/>
                <a:ea typeface="新細明體"/>
                <a:cs typeface="新細明體"/>
              </a:rPr>
              <a:t>this message from the Sovereign L</a:t>
            </a:r>
            <a:r>
              <a:rPr lang="en-US" b="1" dirty="0">
                <a:solidFill>
                  <a:srgbClr val="FFFFFF"/>
                </a:solidFill>
                <a:latin typeface="Arial" pitchFamily="-112" charset="0"/>
                <a:ea typeface="新細明體"/>
                <a:cs typeface="新細明體"/>
              </a:rPr>
              <a:t>ORD</a:t>
            </a:r>
            <a:r>
              <a:rPr lang="en-US" sz="2000" b="1" dirty="0">
                <a:solidFill>
                  <a:srgbClr val="FFFFFF"/>
                </a:solidFill>
                <a:latin typeface="Arial" pitchFamily="-112" charset="0"/>
                <a:ea typeface="新細明體"/>
                <a:cs typeface="新細明體"/>
              </a:rPr>
              <a:t>:</a:t>
            </a:r>
            <a:endParaRPr lang="en-US" sz="2000" b="1" i="1" dirty="0">
              <a:solidFill>
                <a:srgbClr val="FFFFFF"/>
              </a:solidFill>
              <a:latin typeface="Arial" pitchFamily="-112" charset="0"/>
              <a:ea typeface="新細明體"/>
              <a:cs typeface="新細明體"/>
            </a:endParaRPr>
          </a:p>
          <a:p>
            <a:pPr algn="ctr" defTabSz="914400" eaLnBrk="0" fontAlgn="base" hangingPunct="0">
              <a:spcBef>
                <a:spcPct val="0"/>
              </a:spcBef>
              <a:spcAft>
                <a:spcPct val="0"/>
              </a:spcAft>
              <a:defRPr/>
            </a:pPr>
            <a:r>
              <a:rPr lang="ru-RU" sz="2000" b="1" dirty="0">
                <a:solidFill>
                  <a:srgbClr val="FFFFFF"/>
                </a:solidFill>
                <a:latin typeface="Arial" pitchFamily="-112" charset="0"/>
                <a:ea typeface="新細明體"/>
                <a:cs typeface="新細明體"/>
              </a:rPr>
              <a:t>"</a:t>
            </a:r>
            <a:r>
              <a:rPr lang="en-US" sz="2000" b="1" dirty="0">
                <a:solidFill>
                  <a:srgbClr val="FFFFFF"/>
                </a:solidFill>
                <a:latin typeface="Arial" pitchFamily="-112" charset="0"/>
                <a:ea typeface="新細明體"/>
                <a:cs typeface="新細明體"/>
              </a:rPr>
              <a:t>In your great pride you claim, </a:t>
            </a:r>
            <a:r>
              <a:rPr lang="fr-FR" sz="2000" b="1" dirty="0">
                <a:solidFill>
                  <a:srgbClr val="FFFFFF"/>
                </a:solidFill>
                <a:latin typeface="Arial" pitchFamily="-112" charset="0"/>
                <a:ea typeface="新細明體"/>
                <a:cs typeface="新細明體"/>
              </a:rPr>
              <a:t>'</a:t>
            </a:r>
            <a:r>
              <a:rPr lang="en-US" sz="2000" b="1" dirty="0">
                <a:solidFill>
                  <a:srgbClr val="FFFFFF"/>
                </a:solidFill>
                <a:latin typeface="Arial" pitchFamily="-112" charset="0"/>
                <a:ea typeface="新細明體"/>
                <a:cs typeface="新細明體"/>
              </a:rPr>
              <a:t>I am a god!</a:t>
            </a:r>
          </a:p>
          <a:p>
            <a:pPr algn="ctr" defTabSz="914400" eaLnBrk="0" fontAlgn="base" hangingPunct="0">
              <a:spcBef>
                <a:spcPct val="0"/>
              </a:spcBef>
              <a:spcAft>
                <a:spcPct val="0"/>
              </a:spcAft>
              <a:defRPr/>
            </a:pPr>
            <a:r>
              <a:rPr lang="en-US" sz="2000" b="1" dirty="0">
                <a:solidFill>
                  <a:srgbClr val="FFFFFF"/>
                </a:solidFill>
                <a:latin typeface="Arial" pitchFamily="-112" charset="0"/>
                <a:ea typeface="新細明體"/>
                <a:cs typeface="新細明體"/>
              </a:rPr>
              <a:t>I sit on a divine throne in the heart of the sea.</a:t>
            </a:r>
            <a:r>
              <a:rPr lang="fr-FR" sz="2000" b="1" dirty="0">
                <a:solidFill>
                  <a:srgbClr val="FFFFFF"/>
                </a:solidFill>
                <a:latin typeface="Arial" pitchFamily="-112" charset="0"/>
                <a:ea typeface="新細明體"/>
                <a:cs typeface="新細明體"/>
              </a:rPr>
              <a:t>'</a:t>
            </a:r>
            <a:endParaRPr lang="en-US" sz="2000" b="1" dirty="0">
              <a:solidFill>
                <a:srgbClr val="FFFFFF"/>
              </a:solidFill>
              <a:latin typeface="Arial" pitchFamily="-112" charset="0"/>
              <a:ea typeface="新細明體"/>
              <a:cs typeface="新細明體"/>
            </a:endParaRPr>
          </a:p>
          <a:p>
            <a:pPr algn="ctr" defTabSz="914400" eaLnBrk="0" fontAlgn="base" hangingPunct="0">
              <a:spcBef>
                <a:spcPct val="0"/>
              </a:spcBef>
              <a:spcAft>
                <a:spcPct val="0"/>
              </a:spcAft>
              <a:defRPr/>
            </a:pPr>
            <a:r>
              <a:rPr lang="en-US" sz="2000" b="1" dirty="0">
                <a:solidFill>
                  <a:srgbClr val="FFFFFF"/>
                </a:solidFill>
                <a:latin typeface="Arial" pitchFamily="-112" charset="0"/>
                <a:ea typeface="新細明體"/>
                <a:cs typeface="新細明體"/>
              </a:rPr>
              <a:t>But you are only a man and not a god,</a:t>
            </a:r>
          </a:p>
          <a:p>
            <a:pPr algn="ctr" defTabSz="914400" eaLnBrk="0" fontAlgn="base" hangingPunct="0">
              <a:spcBef>
                <a:spcPct val="0"/>
              </a:spcBef>
              <a:spcAft>
                <a:spcPct val="0"/>
              </a:spcAft>
              <a:defRPr/>
            </a:pPr>
            <a:r>
              <a:rPr lang="en-US" sz="2000" b="1" dirty="0">
                <a:solidFill>
                  <a:srgbClr val="FFFFFF"/>
                </a:solidFill>
                <a:latin typeface="Arial" pitchFamily="-112" charset="0"/>
                <a:ea typeface="新細明體"/>
                <a:cs typeface="新細明體"/>
              </a:rPr>
              <a:t>though you boast that you are a god.</a:t>
            </a:r>
            <a:r>
              <a:rPr lang="ru-RU" sz="2000" b="1" dirty="0">
                <a:solidFill>
                  <a:srgbClr val="FFFFFF"/>
                </a:solidFill>
                <a:latin typeface="Arial" pitchFamily="-112" charset="0"/>
                <a:ea typeface="新細明體"/>
                <a:cs typeface="新細明體"/>
              </a:rPr>
              <a:t>"</a:t>
            </a:r>
            <a:endParaRPr lang="en-US" sz="2000" b="1" dirty="0">
              <a:solidFill>
                <a:srgbClr val="FFFFFF"/>
              </a:solidFill>
              <a:latin typeface="Arial" pitchFamily="-112" charset="0"/>
              <a:ea typeface="新細明體"/>
              <a:cs typeface="新細明體"/>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effectLst>
            <a:outerShdw blurRad="63500" dist="35921" dir="2700000" algn="ctr" rotWithShape="0">
              <a:schemeClr val="tx2">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Satan cast down (cf. Rev. 12:7-13)</a:t>
            </a:r>
            <a:endParaRPr lang="en-US" dirty="0">
              <a:solidFill>
                <a:schemeClr val="bg1"/>
              </a:solidFill>
              <a:latin typeface="Times New Roman" charset="0"/>
              <a:ea typeface="ＭＳ Ｐゴシック" charset="0"/>
              <a:cs typeface="ＭＳ Ｐゴシック" charset="0"/>
            </a:endParaRPr>
          </a:p>
        </p:txBody>
      </p:sp>
      <p:sp>
        <p:nvSpPr>
          <p:cNvPr id="70660" name="TextBox 3"/>
          <p:cNvSpPr txBox="1">
            <a:spLocks noChangeArrowheads="1"/>
          </p:cNvSpPr>
          <p:nvPr/>
        </p:nvSpPr>
        <p:spPr bwMode="auto">
          <a:xfrm>
            <a:off x="128789" y="0"/>
            <a:ext cx="9053848" cy="267811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2800" b="1" baseline="30000"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2 </a:t>
            </a:r>
            <a:r>
              <a:rPr lang="ru-RU" altLang="ja-JP"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Son of man, give the prince of Tyre this message from the Sovereign L</a:t>
            </a:r>
            <a:r>
              <a:rPr lang="en-US"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ORD</a:t>
            </a: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endParaRPr lang="en-US" sz="2800" b="1" i="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endParaRPr>
          </a:p>
          <a:p>
            <a:pPr defTabSz="914400" eaLnBrk="1" fontAlgn="base" hangingPunct="1">
              <a:spcBef>
                <a:spcPct val="0"/>
              </a:spcBef>
              <a:spcAft>
                <a:spcPct val="0"/>
              </a:spcAft>
              <a:defRPr/>
            </a:pPr>
            <a:r>
              <a:rPr lang="ru-RU" altLang="ja-JP"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In your great pride you claim, </a:t>
            </a:r>
            <a:r>
              <a:rPr lang="fr-FR" altLang="ja-JP"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 am a god!</a:t>
            </a:r>
          </a:p>
          <a:p>
            <a:pPr defTabSz="914400" eaLnBrk="1" fontAlgn="base" hangingPunct="1">
              <a:spcBef>
                <a:spcPct val="0"/>
              </a:spcBef>
              <a:spcAft>
                <a:spcPct val="0"/>
              </a:spcAft>
              <a:defRPr/>
            </a:pP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 sit on a divine throne in the heart of the sea.</a:t>
            </a:r>
            <a:r>
              <a:rPr lang="fr-FR" altLang="ja-JP"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endPar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endParaRPr>
          </a:p>
          <a:p>
            <a:pPr defTabSz="914400" eaLnBrk="1" fontAlgn="base" hangingPunct="1">
              <a:spcBef>
                <a:spcPct val="0"/>
              </a:spcBef>
              <a:spcAft>
                <a:spcPct val="0"/>
              </a:spcAft>
              <a:defRPr/>
            </a:pP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But you are only a man and not a god,</a:t>
            </a:r>
          </a:p>
          <a:p>
            <a:pPr defTabSz="914400" eaLnBrk="1" fontAlgn="base" hangingPunct="1">
              <a:spcBef>
                <a:spcPct val="0"/>
              </a:spcBef>
              <a:spcAft>
                <a:spcPct val="0"/>
              </a:spcAft>
              <a:defRPr/>
            </a:pP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though you boast that you are a god</a:t>
            </a:r>
            <a:r>
              <a:rPr lang="ru-RU" altLang="ja-JP"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 (Ezek. 28:2).</a:t>
            </a:r>
          </a:p>
        </p:txBody>
      </p:sp>
    </p:spTree>
    <p:extLst>
      <p:ext uri="{BB962C8B-B14F-4D97-AF65-F5344CB8AC3E}">
        <p14:creationId xmlns:p14="http://schemas.microsoft.com/office/powerpoint/2010/main" val="77863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3" name="Title 1"/>
          <p:cNvSpPr>
            <a:spLocks noGrp="1"/>
          </p:cNvSpPr>
          <p:nvPr>
            <p:ph type="title"/>
          </p:nvPr>
        </p:nvSpPr>
        <p:spPr>
          <a:xfrm>
            <a:off x="0" y="5410200"/>
            <a:ext cx="6705600" cy="1447800"/>
          </a:xfrm>
        </p:spPr>
        <p:txBody>
          <a:bodyPr/>
          <a:lstStyle/>
          <a:p>
            <a:pPr>
              <a:defRPr/>
            </a:pPr>
            <a:r>
              <a:rPr lang="en-US" sz="4000" b="1" dirty="0">
                <a:solidFill>
                  <a:schemeClr val="bg1"/>
                </a:solidFill>
                <a:effectLst>
                  <a:glow rad="279400">
                    <a:schemeClr val="tx1">
                      <a:alpha val="75000"/>
                    </a:schemeClr>
                  </a:glow>
                </a:effectLst>
                <a:latin typeface="Arial" charset="0"/>
                <a:ea typeface="ＭＳ Ｐゴシック" charset="0"/>
                <a:cs typeface="Arial" charset="0"/>
              </a:rPr>
              <a:t>Fall of Lucifer, the Shining Star (cf. Rev. 12:7-9)</a:t>
            </a:r>
            <a:endParaRPr lang="en-US" sz="4000" b="1" dirty="0">
              <a:effectLst>
                <a:glow rad="279400">
                  <a:schemeClr val="tx1">
                    <a:alpha val="75000"/>
                  </a:schemeClr>
                </a:glow>
              </a:effectLst>
              <a:latin typeface="Arial" charset="0"/>
              <a:ea typeface="ＭＳ Ｐゴシック" charset="0"/>
              <a:cs typeface="Arial" charset="0"/>
            </a:endParaRPr>
          </a:p>
        </p:txBody>
      </p:sp>
      <p:sp>
        <p:nvSpPr>
          <p:cNvPr id="4" name="Title 1"/>
          <p:cNvSpPr txBox="1">
            <a:spLocks/>
          </p:cNvSpPr>
          <p:nvPr/>
        </p:nvSpPr>
        <p:spPr bwMode="auto">
          <a:xfrm>
            <a:off x="1600200" y="-152400"/>
            <a:ext cx="7543800" cy="25146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defTabSz="914400" eaLnBrk="0" fontAlgn="base" hangingPunct="0">
              <a:spcBef>
                <a:spcPct val="0"/>
              </a:spcBef>
              <a:spcAft>
                <a:spcPct val="0"/>
              </a:spcAft>
              <a:defRPr sz="2000" b="1">
                <a:solidFill>
                  <a:srgbClr val="FFFFFF"/>
                </a:solidFill>
                <a:effectLst>
                  <a:glow rad="304800">
                    <a:srgbClr val="000000">
                      <a:alpha val="75000"/>
                    </a:srgbClr>
                  </a:glow>
                  <a:outerShdw blurRad="38100" dist="38100" dir="2700000" algn="tl">
                    <a:srgbClr val="000000">
                      <a:alpha val="43137"/>
                    </a:srgbClr>
                  </a:outerShdw>
                </a:effectLst>
                <a:latin typeface="Arial" charset="0"/>
                <a:ea typeface="ＭＳ Ｐゴシック"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3 You regard yourself as wiser than Daniel</a:t>
            </a:r>
          </a:p>
          <a:p>
            <a:r>
              <a:rPr lang="en-US" dirty="0"/>
              <a:t>and think no secret is hidden from you.</a:t>
            </a:r>
          </a:p>
          <a:p>
            <a:r>
              <a:rPr lang="en-US" dirty="0"/>
              <a:t>4 With your wisdom and understanding you have amassed great wealth—</a:t>
            </a:r>
          </a:p>
          <a:p>
            <a:r>
              <a:rPr lang="en-US" dirty="0"/>
              <a:t>gold and silver for your treasuries.</a:t>
            </a:r>
          </a:p>
          <a:p>
            <a:r>
              <a:rPr lang="en-US" dirty="0"/>
              <a:t>5 Yes, your wisdom has made you very rich,</a:t>
            </a:r>
          </a:p>
          <a:p>
            <a:r>
              <a:rPr lang="en-US" dirty="0"/>
              <a:t>and your riches have made you very proud</a:t>
            </a:r>
            <a:r>
              <a:rPr lang="ru-RU" altLang="ja-JP" dirty="0"/>
              <a:t>"</a:t>
            </a:r>
            <a:r>
              <a:rPr lang="en-US" dirty="0"/>
              <a:t> (Ezek. 28:3-5)</a:t>
            </a:r>
          </a:p>
        </p:txBody>
      </p:sp>
    </p:spTree>
    <p:extLst>
      <p:ext uri="{BB962C8B-B14F-4D97-AF65-F5344CB8AC3E}">
        <p14:creationId xmlns:p14="http://schemas.microsoft.com/office/powerpoint/2010/main" val="2018312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9766" y="764704"/>
            <a:ext cx="3809678"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fontAlgn="base">
              <a:spcBef>
                <a:spcPct val="0"/>
              </a:spcBef>
              <a:spcAft>
                <a:spcPct val="0"/>
              </a:spcAft>
              <a:defRPr/>
            </a:pPr>
            <a:r>
              <a:rPr lang="ru-RU" altLang="ja-JP"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 were the model of perfection, full of wisdom and exquisite in beauty. </a:t>
            </a:r>
            <a:r>
              <a:rPr lang="en-US" baseline="30000"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13 </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 were in Eden, the garden of God… </a:t>
            </a:r>
            <a:r>
              <a:rPr lang="en-US" baseline="30000"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15</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 were blameless in all you did from the day you were created until the day evil was found in you.</a:t>
            </a:r>
          </a:p>
        </p:txBody>
      </p:sp>
      <p:sp>
        <p:nvSpPr>
          <p:cNvPr id="6" name="Title 1"/>
          <p:cNvSpPr txBox="1">
            <a:spLocks/>
          </p:cNvSpPr>
          <p:nvPr/>
        </p:nvSpPr>
        <p:spPr bwMode="auto">
          <a:xfrm>
            <a:off x="3731186" y="1268760"/>
            <a:ext cx="5410200" cy="38862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fontAlgn="base">
              <a:spcBef>
                <a:spcPct val="0"/>
              </a:spcBef>
              <a:spcAft>
                <a:spcPct val="0"/>
              </a:spcAft>
              <a:defRPr/>
            </a:pPr>
            <a:r>
              <a:rPr lang="en-US" baseline="30000"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16</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Your rich commerce led you to violence,</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and you sinned.</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So I banished you in disgrace</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from the mountain of God.</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I expelled you, O mighty guardian,</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from your place among the stones of fire.</a:t>
            </a:r>
          </a:p>
          <a:p>
            <a:pPr defTabSz="914400" fontAlgn="base">
              <a:spcBef>
                <a:spcPct val="0"/>
              </a:spcBef>
              <a:spcAft>
                <a:spcPct val="0"/>
              </a:spcAft>
              <a:defRPr/>
            </a:pPr>
            <a:r>
              <a:rPr lang="en-US" baseline="30000"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17</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Your heart was filled with pride</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because of all your beauty.</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Your wisdom was corrupted</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by your love of splendor.</a:t>
            </a:r>
          </a:p>
          <a:p>
            <a:pPr defTabSz="914400" fontAlgn="base">
              <a:spcBef>
                <a:spcPct val="0"/>
              </a:spcBef>
              <a:spcAft>
                <a:spcPct val="0"/>
              </a:spcAft>
              <a:defRPr/>
            </a:pP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So I threw you to the ground and </a:t>
            </a:r>
            <a:b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b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exposed you to the curious gaze of kings</a:t>
            </a:r>
            <a:r>
              <a:rPr lang="ru-RU" altLang="ja-JP"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a:t>
            </a: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 </a:t>
            </a:r>
            <a:b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br>
            <a:r>
              <a:rPr lang="en-US" dirty="0">
                <a:solidFill>
                  <a:srgbClr val="FFFFFF"/>
                </a:solidFill>
                <a:effectLst>
                  <a:glow rad="304800">
                    <a:srgbClr val="000000">
                      <a:alpha val="75000"/>
                    </a:srgbClr>
                  </a:glow>
                  <a:outerShdw blurRad="38100" dist="38100" dir="2700000" algn="tl">
                    <a:srgbClr val="000000">
                      <a:alpha val="43137"/>
                    </a:srgbClr>
                  </a:outerShdw>
                </a:effectLst>
                <a:ea typeface="ＭＳ Ｐゴシック" charset="0"/>
              </a:rPr>
              <a:t>(Ezek. 28:12-17)</a:t>
            </a:r>
          </a:p>
        </p:txBody>
      </p:sp>
    </p:spTree>
    <p:extLst>
      <p:ext uri="{BB962C8B-B14F-4D97-AF65-F5344CB8AC3E}">
        <p14:creationId xmlns:p14="http://schemas.microsoft.com/office/powerpoint/2010/main" val="424938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God’s glory will not shine with competitors in your life.</a:t>
            </a: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8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4246062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8384397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704403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90"/>
                </a:solidFill>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241300">
                    <a:srgbClr val="000000"/>
                  </a:glow>
                </a:effectLst>
                <a:latin typeface="Arial" charset="0"/>
                <a:ea typeface="ＭＳ Ｐゴシック" charset="0"/>
                <a:cs typeface="ＭＳ Ｐゴシック" charset="0"/>
              </a:rPr>
              <a:t>3—</a:t>
            </a:r>
            <a:r>
              <a:rPr lang="en-US" b="1" i="1" dirty="0">
                <a:solidFill>
                  <a:srgbClr val="FFFF00"/>
                </a:solidFill>
                <a:effectLst>
                  <a:glow rad="241300">
                    <a:srgbClr val="000000"/>
                  </a:glow>
                </a:effectLst>
                <a:latin typeface="Arial" charset="0"/>
                <a:ea typeface="ＭＳ Ｐゴシック" charset="0"/>
                <a:cs typeface="ＭＳ Ｐゴシック" charset="0"/>
              </a:rPr>
              <a:t>Anticipate</a:t>
            </a:r>
            <a:r>
              <a:rPr lang="en-US" b="1" i="1" dirty="0">
                <a:solidFill>
                  <a:srgbClr val="FFFFFF"/>
                </a:solidFill>
                <a:effectLst>
                  <a:glow rad="241300">
                    <a:srgbClr val="000000"/>
                  </a:glow>
                </a:effectLst>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30985571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7" name="Oval 6">
            <a:extLst>
              <a:ext uri="{FF2B5EF4-FFF2-40B4-BE49-F238E27FC236}">
                <a16:creationId xmlns:a16="http://schemas.microsoft.com/office/drawing/2014/main" id="{2311DE46-42D0-5245-B656-0BFDADF40E73}"/>
              </a:ext>
            </a:extLst>
          </p:cNvPr>
          <p:cNvSpPr>
            <a:spLocks noChangeArrowheads="1"/>
          </p:cNvSpPr>
          <p:nvPr/>
        </p:nvSpPr>
        <p:spPr bwMode="auto">
          <a:xfrm>
            <a:off x="6264275" y="1268413"/>
            <a:ext cx="2987675" cy="5113337"/>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15787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JUDGMENT</a:t>
            </a: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33</a:t>
            </a:r>
          </a:p>
        </p:txBody>
      </p:sp>
    </p:spTree>
    <p:extLst>
      <p:ext uri="{BB962C8B-B14F-4D97-AF65-F5344CB8AC3E}">
        <p14:creationId xmlns:p14="http://schemas.microsoft.com/office/powerpoint/2010/main" val="4037742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 descr="photo_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5725"/>
            <a:ext cx="9144000" cy="704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1026"/>
          <p:cNvSpPr>
            <a:spLocks noGrp="1" noChangeArrowheads="1"/>
          </p:cNvSpPr>
          <p:nvPr>
            <p:ph type="ctrTitle"/>
          </p:nvPr>
        </p:nvSpPr>
        <p:spPr>
          <a:xfrm>
            <a:off x="611560" y="188640"/>
            <a:ext cx="6192688" cy="757064"/>
          </a:xfrm>
        </p:spPr>
        <p:txBody>
          <a:bodyPr/>
          <a:lstStyle/>
          <a:p>
            <a:pPr algn="ctr" eaLnBrk="1" hangingPunct="1">
              <a:defRPr/>
            </a:pPr>
            <a:r>
              <a:rPr lang="en-US" altLang="zh-TW" sz="4800" b="1" i="0" dirty="0">
                <a:solidFill>
                  <a:srgbClr val="FFFFFF"/>
                </a:solidFill>
                <a:effectLst>
                  <a:glow rad="330200">
                    <a:schemeClr val="bg1">
                      <a:alpha val="75000"/>
                    </a:schemeClr>
                  </a:glow>
                </a:effectLst>
                <a:latin typeface="Arial" charset="0"/>
                <a:ea typeface="新細明體" charset="0"/>
              </a:rPr>
              <a:t>Restoration</a:t>
            </a:r>
            <a:endParaRPr lang="en-US" altLang="zh-TW" sz="4800" b="1" dirty="0">
              <a:solidFill>
                <a:srgbClr val="FFFFFF"/>
              </a:solidFill>
              <a:effectLst>
                <a:glow rad="330200">
                  <a:schemeClr val="bg1">
                    <a:alpha val="75000"/>
                  </a:schemeClr>
                </a:glow>
              </a:effectLst>
              <a:latin typeface="Arial" charset="0"/>
              <a:ea typeface="新細明體"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8088" y="4876800"/>
            <a:ext cx="1585912"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1029"/>
          <p:cNvSpPr>
            <a:spLocks noChangeArrowheads="1"/>
          </p:cNvSpPr>
          <p:nvPr/>
        </p:nvSpPr>
        <p:spPr bwMode="auto">
          <a:xfrm>
            <a:off x="0" y="3276600"/>
            <a:ext cx="91440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defTabSz="914400" fontAlgn="base">
              <a:spcBef>
                <a:spcPct val="20000"/>
              </a:spcBef>
              <a:spcAft>
                <a:spcPct val="0"/>
              </a:spcAft>
              <a:buClr>
                <a:srgbClr val="FFCC66"/>
              </a:buClr>
              <a:defRPr/>
            </a:pPr>
            <a:r>
              <a:rPr lang="en-US" altLang="zh-TW" sz="3600" dirty="0">
                <a:solidFill>
                  <a:srgbClr val="FFFFCC"/>
                </a:solidFill>
                <a:effectLst>
                  <a:glow rad="330200">
                    <a:srgbClr val="000000">
                      <a:alpha val="75000"/>
                    </a:srgbClr>
                  </a:glow>
                </a:effectLst>
                <a:latin typeface="Arial" charset="0"/>
                <a:ea typeface="Taipei" charset="0"/>
                <a:cs typeface="新細明體" charset="0"/>
              </a:rPr>
              <a:t>Q: </a:t>
            </a:r>
            <a:r>
              <a:rPr lang="en-US" altLang="zh-TW" sz="3600" dirty="0">
                <a:solidFill>
                  <a:srgbClr val="FFFFCC"/>
                </a:solidFill>
                <a:effectLst>
                  <a:glow rad="330200">
                    <a:srgbClr val="000000">
                      <a:alpha val="75000"/>
                    </a:srgbClr>
                  </a:glow>
                </a:effectLst>
                <a:latin typeface="Arial" charset="0"/>
                <a:ea typeface="Arial" charset="0"/>
                <a:cs typeface="Arial" charset="0"/>
              </a:rPr>
              <a:t>Why must there be restoration?</a:t>
            </a:r>
          </a:p>
          <a:p>
            <a:pPr algn="ctr" defTabSz="914400" fontAlgn="base">
              <a:spcBef>
                <a:spcPct val="20000"/>
              </a:spcBef>
              <a:spcAft>
                <a:spcPct val="0"/>
              </a:spcAft>
              <a:buClr>
                <a:srgbClr val="FFCC66"/>
              </a:buClr>
              <a:defRPr/>
            </a:pPr>
            <a:r>
              <a:rPr lang="en-US" altLang="zh-TW" sz="3600" dirty="0">
                <a:solidFill>
                  <a:srgbClr val="FFFFCC"/>
                </a:solidFill>
                <a:effectLst>
                  <a:glow rad="330200">
                    <a:srgbClr val="000000">
                      <a:alpha val="75000"/>
                    </a:srgbClr>
                  </a:glow>
                </a:effectLst>
                <a:latin typeface="Arial" charset="0"/>
                <a:ea typeface="Arial" charset="0"/>
                <a:cs typeface="Arial" charset="0"/>
              </a:rPr>
              <a:t>A: God promised to restore to Israel:  </a:t>
            </a:r>
          </a:p>
          <a:p>
            <a:pPr algn="ctr" defTabSz="914400" fontAlgn="base">
              <a:spcBef>
                <a:spcPct val="20000"/>
              </a:spcBef>
              <a:spcAft>
                <a:spcPct val="0"/>
              </a:spcAft>
              <a:buClr>
                <a:srgbClr val="FFCC66"/>
              </a:buClr>
              <a:defRPr/>
            </a:pPr>
            <a:r>
              <a:rPr lang="en-US" altLang="zh-TW" sz="3600" dirty="0">
                <a:solidFill>
                  <a:srgbClr val="FFFFCC"/>
                </a:solidFill>
                <a:effectLst>
                  <a:glow rad="330200">
                    <a:srgbClr val="000000">
                      <a:alpha val="75000"/>
                    </a:srgbClr>
                  </a:glow>
                </a:effectLst>
                <a:latin typeface="Arial" charset="0"/>
                <a:ea typeface="Arial" charset="0"/>
                <a:cs typeface="Arial" charset="0"/>
              </a:rPr>
              <a:t>-Land</a:t>
            </a:r>
          </a:p>
          <a:p>
            <a:pPr algn="ctr" defTabSz="914400" fontAlgn="base">
              <a:spcBef>
                <a:spcPct val="20000"/>
              </a:spcBef>
              <a:spcAft>
                <a:spcPct val="0"/>
              </a:spcAft>
              <a:buClr>
                <a:srgbClr val="FFCC66"/>
              </a:buClr>
              <a:defRPr/>
            </a:pPr>
            <a:r>
              <a:rPr lang="en-US" altLang="zh-TW" sz="3600" dirty="0">
                <a:solidFill>
                  <a:srgbClr val="FFFFCC"/>
                </a:solidFill>
                <a:effectLst>
                  <a:glow rad="330200">
                    <a:srgbClr val="000000">
                      <a:alpha val="75000"/>
                    </a:srgbClr>
                  </a:glow>
                </a:effectLst>
                <a:latin typeface="Arial" charset="0"/>
                <a:ea typeface="Arial" charset="0"/>
                <a:cs typeface="Arial" charset="0"/>
              </a:rPr>
              <a:t>-New heart (a heart of flesh)</a:t>
            </a:r>
          </a:p>
          <a:p>
            <a:pPr algn="ctr" defTabSz="914400" fontAlgn="base">
              <a:spcBef>
                <a:spcPct val="20000"/>
              </a:spcBef>
              <a:spcAft>
                <a:spcPct val="0"/>
              </a:spcAft>
              <a:buClr>
                <a:srgbClr val="FFCC66"/>
              </a:buClr>
              <a:defRPr/>
            </a:pPr>
            <a:r>
              <a:rPr lang="en-US" altLang="zh-TW" sz="3600" dirty="0">
                <a:solidFill>
                  <a:srgbClr val="FFFFCC"/>
                </a:solidFill>
                <a:effectLst>
                  <a:glow rad="330200">
                    <a:srgbClr val="000000">
                      <a:alpha val="75000"/>
                    </a:srgbClr>
                  </a:glow>
                </a:effectLst>
                <a:latin typeface="Arial" charset="0"/>
                <a:ea typeface="Arial" charset="0"/>
                <a:cs typeface="Arial" charset="0"/>
              </a:rPr>
              <a:t>-Ability to keep His word</a:t>
            </a:r>
            <a:endParaRPr lang="zh-TW" altLang="en-US" sz="4000" dirty="0">
              <a:solidFill>
                <a:srgbClr val="FFFFCC"/>
              </a:solidFill>
              <a:effectLst>
                <a:glow rad="330200">
                  <a:srgbClr val="000000">
                    <a:alpha val="75000"/>
                  </a:srgbClr>
                </a:glow>
              </a:effectLst>
              <a:latin typeface="Arial" charset="0"/>
              <a:ea typeface="新細明體" charset="0"/>
              <a:cs typeface="新細明體" charset="0"/>
            </a:endParaRPr>
          </a:p>
        </p:txBody>
      </p:sp>
    </p:spTree>
    <p:extLst>
      <p:ext uri="{BB962C8B-B14F-4D97-AF65-F5344CB8AC3E}">
        <p14:creationId xmlns:p14="http://schemas.microsoft.com/office/powerpoint/2010/main" val="347667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36</a:t>
            </a:r>
          </a:p>
        </p:txBody>
      </p:sp>
    </p:spTree>
    <p:extLst>
      <p:ext uri="{BB962C8B-B14F-4D97-AF65-F5344CB8AC3E}">
        <p14:creationId xmlns:p14="http://schemas.microsoft.com/office/powerpoint/2010/main" val="3524355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463" y="0"/>
            <a:ext cx="8891587" cy="442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0" y="4576763"/>
            <a:ext cx="9036050" cy="2185987"/>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algn="ctr" defTabSz="914400" eaLnBrk="0" fontAlgn="base" hangingPunct="0">
              <a:spcBef>
                <a:spcPct val="50000"/>
              </a:spcBef>
              <a:spcAft>
                <a:spcPct val="0"/>
              </a:spcAft>
              <a:defRPr/>
            </a:pPr>
            <a:r>
              <a:rPr lang="en-US" sz="4800" b="1" dirty="0">
                <a:solidFill>
                  <a:srgbClr val="CCECFF"/>
                </a:solidFill>
                <a:effectLst>
                  <a:outerShdw blurRad="38100" dist="38100" dir="2700000" algn="tl">
                    <a:srgbClr val="000000"/>
                  </a:outerShdw>
                </a:effectLst>
                <a:latin typeface="Jott 43 Extended" charset="0"/>
                <a:ea typeface="ＭＳ Ｐゴシック" charset="0"/>
                <a:cs typeface="新細明體"/>
              </a:rPr>
              <a:t>The Glory of the </a:t>
            </a:r>
            <a:br>
              <a:rPr lang="en-US" sz="4800" b="1" dirty="0">
                <a:solidFill>
                  <a:srgbClr val="CCECFF"/>
                </a:solidFill>
                <a:effectLst>
                  <a:outerShdw blurRad="38100" dist="38100" dir="2700000" algn="tl">
                    <a:srgbClr val="000000"/>
                  </a:outerShdw>
                </a:effectLst>
                <a:latin typeface="Jott 43 Extended" charset="0"/>
                <a:ea typeface="ＭＳ Ｐゴシック" charset="0"/>
                <a:cs typeface="新細明體"/>
              </a:rPr>
            </a:br>
            <a:r>
              <a:rPr lang="en-US" sz="8800" b="1" dirty="0">
                <a:solidFill>
                  <a:srgbClr val="CCECFF"/>
                </a:solidFill>
                <a:effectLst>
                  <a:outerShdw blurRad="38100" dist="38100" dir="2700000" algn="tl">
                    <a:srgbClr val="000000"/>
                  </a:outerShdw>
                </a:effectLst>
                <a:latin typeface="Jott 43 Extended" charset="0"/>
                <a:ea typeface="ＭＳ Ｐゴシック" charset="0"/>
                <a:cs typeface="新細明體"/>
              </a:rPr>
              <a:t>New Covenant</a:t>
            </a:r>
            <a:endParaRPr lang="en-US" sz="8800" b="1" dirty="0">
              <a:solidFill>
                <a:srgbClr val="CCECFF"/>
              </a:solidFill>
              <a:latin typeface="Jott 43 Extended" charset="0"/>
              <a:ea typeface="ＭＳ Ｐゴシック" charset="0"/>
              <a:cs typeface="新細明體"/>
            </a:endParaRPr>
          </a:p>
        </p:txBody>
      </p:sp>
    </p:spTree>
    <p:extLst>
      <p:ext uri="{BB962C8B-B14F-4D97-AF65-F5344CB8AC3E}">
        <p14:creationId xmlns:p14="http://schemas.microsoft.com/office/powerpoint/2010/main" val="3529011842"/>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04813"/>
            <a:ext cx="9144000" cy="769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4400" b="1" dirty="0">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The New Covenant in Ezekiel 36</a:t>
            </a:r>
          </a:p>
        </p:txBody>
      </p:sp>
      <p:sp>
        <p:nvSpPr>
          <p:cNvPr id="7172" name="Text Box 4"/>
          <p:cNvSpPr txBox="1">
            <a:spLocks noChangeArrowheads="1"/>
          </p:cNvSpPr>
          <p:nvPr/>
        </p:nvSpPr>
        <p:spPr bwMode="auto">
          <a:xfrm>
            <a:off x="609600" y="23463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defTabSz="914400" eaLnBrk="0" fontAlgn="base" hangingPunct="0">
              <a:spcBef>
                <a:spcPct val="0"/>
              </a:spcBef>
              <a:spcAft>
                <a:spcPct val="0"/>
              </a:spcAft>
              <a:defRPr/>
            </a:pPr>
            <a:r>
              <a:rPr lang="en-US" sz="3000" b="1">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Restoration to the land (36:24, 28, 33)</a:t>
            </a:r>
            <a:endParaRPr lang="en-US" sz="3000" b="1" i="1">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3" name="Text Box 5"/>
          <p:cNvSpPr txBox="1">
            <a:spLocks noChangeArrowheads="1"/>
          </p:cNvSpPr>
          <p:nvPr/>
        </p:nvSpPr>
        <p:spPr bwMode="auto">
          <a:xfrm>
            <a:off x="609600" y="31083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Cleansing from sin (36:25)</a:t>
            </a:r>
          </a:p>
        </p:txBody>
      </p:sp>
      <p:sp>
        <p:nvSpPr>
          <p:cNvPr id="7174" name="Text Box 6"/>
          <p:cNvSpPr txBox="1">
            <a:spLocks noChangeArrowheads="1"/>
          </p:cNvSpPr>
          <p:nvPr/>
        </p:nvSpPr>
        <p:spPr bwMode="auto">
          <a:xfrm>
            <a:off x="609600" y="37941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3000" b="1">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A responsive heart (36:26)</a:t>
            </a:r>
          </a:p>
        </p:txBody>
      </p:sp>
      <p:sp>
        <p:nvSpPr>
          <p:cNvPr id="7175" name="Text Box 7"/>
          <p:cNvSpPr txBox="1">
            <a:spLocks noChangeArrowheads="1"/>
          </p:cNvSpPr>
          <p:nvPr/>
        </p:nvSpPr>
        <p:spPr bwMode="auto">
          <a:xfrm>
            <a:off x="609600" y="5257800"/>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defTabSz="914400" eaLnBrk="0" fontAlgn="base" hangingPunct="0">
              <a:spcBef>
                <a:spcPct val="0"/>
              </a:spcBef>
              <a:spcAft>
                <a:spcPct val="0"/>
              </a:spcAft>
              <a:defRPr/>
            </a:pPr>
            <a:r>
              <a:rPr lang="en-US" sz="3000" b="1">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Motivation and ability for obedience (36:27)</a:t>
            </a:r>
          </a:p>
        </p:txBody>
      </p:sp>
      <p:sp>
        <p:nvSpPr>
          <p:cNvPr id="7176" name="Text Box 8"/>
          <p:cNvSpPr txBox="1">
            <a:spLocks noChangeArrowheads="1"/>
          </p:cNvSpPr>
          <p:nvPr/>
        </p:nvSpPr>
        <p:spPr bwMode="auto">
          <a:xfrm>
            <a:off x="609600" y="45561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3000" b="1">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Indwelling of the Spirit (36:27)</a:t>
            </a:r>
          </a:p>
        </p:txBody>
      </p:sp>
      <p:pic>
        <p:nvPicPr>
          <p:cNvPr id="6881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2997200"/>
            <a:ext cx="27178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465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linds(horizontal)">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linds(horizontal)">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linds(horizontal)">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P spid="71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37</a:t>
            </a:r>
          </a:p>
        </p:txBody>
      </p:sp>
    </p:spTree>
    <p:extLst>
      <p:ext uri="{BB962C8B-B14F-4D97-AF65-F5344CB8AC3E}">
        <p14:creationId xmlns:p14="http://schemas.microsoft.com/office/powerpoint/2010/main" val="1415868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6000" b="1" dirty="0">
                <a:solidFill>
                  <a:schemeClr val="bg1"/>
                </a:solidFill>
                <a:latin typeface="Arial" charset="0"/>
                <a:ea typeface="ＭＳ Ｐゴシック" charset="0"/>
                <a:cs typeface="ＭＳ Ｐゴシック" charset="0"/>
              </a:rPr>
              <a:t>When are the signs of Christ</a:t>
            </a:r>
            <a:r>
              <a:rPr lang="fr-FR" sz="6000" b="1" dirty="0">
                <a:solidFill>
                  <a:schemeClr val="bg1"/>
                </a:solidFill>
                <a:latin typeface="Arial" charset="0"/>
                <a:ea typeface="ＭＳ Ｐゴシック" charset="0"/>
                <a:cs typeface="ＭＳ Ｐゴシック" charset="0"/>
              </a:rPr>
              <a:t>'</a:t>
            </a:r>
            <a:r>
              <a:rPr lang="en-US" sz="6000" b="1" dirty="0">
                <a:solidFill>
                  <a:schemeClr val="bg1"/>
                </a:solidFill>
                <a:latin typeface="Arial" charset="0"/>
                <a:ea typeface="ＭＳ Ｐゴシック" charset="0"/>
                <a:cs typeface="ＭＳ Ｐゴシック" charset="0"/>
              </a:rPr>
              <a:t>s return?</a:t>
            </a: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en-US" sz="3600" b="1" i="1">
                <a:solidFill>
                  <a:schemeClr val="bg1"/>
                </a:solidFill>
                <a:latin typeface="Arial" charset="0"/>
                <a:ea typeface="ＭＳ Ｐゴシック" charset="0"/>
                <a:cs typeface="ＭＳ Ｐゴシック" charset="0"/>
              </a:rPr>
              <a:t>They come in the Tribulation</a:t>
            </a:r>
          </a:p>
        </p:txBody>
      </p:sp>
    </p:spTree>
    <p:extLst>
      <p:ext uri="{BB962C8B-B14F-4D97-AF65-F5344CB8AC3E}">
        <p14:creationId xmlns:p14="http://schemas.microsoft.com/office/powerpoint/2010/main" val="3429673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en-US" b="1">
                <a:solidFill>
                  <a:schemeClr val="bg1"/>
                </a:solidFill>
                <a:latin typeface="Burtinomatic-DemiBold" charset="0"/>
                <a:ea typeface="ＭＳ Ｐゴシック" charset="0"/>
                <a:cs typeface="ＭＳ Ｐゴシック" charset="0"/>
              </a:rPr>
              <a:t>But can God restore </a:t>
            </a:r>
            <a:r>
              <a:rPr lang="en-US" b="1" u="sng">
                <a:solidFill>
                  <a:schemeClr val="bg1"/>
                </a:solidFill>
                <a:latin typeface="Burtinomatic-DemiBold" charset="0"/>
                <a:ea typeface="ＭＳ Ｐゴシック" charset="0"/>
                <a:cs typeface="ＭＳ Ｐゴシック" charset="0"/>
              </a:rPr>
              <a:t>Israel</a:t>
            </a:r>
            <a:r>
              <a:rPr lang="en-US" b="1">
                <a:solidFill>
                  <a:schemeClr val="bg1"/>
                </a:solidFill>
                <a:latin typeface="Burtinomatic-DemiBold" charset="0"/>
                <a:ea typeface="ＭＳ Ｐゴシック" charset="0"/>
                <a:cs typeface="ＭＳ Ｐゴシック" charset="0"/>
              </a:rPr>
              <a:t> as a nation?</a:t>
            </a:r>
            <a:endParaRPr lang="en-US" sz="4000">
              <a:solidFill>
                <a:schemeClr val="bg1"/>
              </a:solidFill>
              <a:latin typeface="Burtinomatic-DemiBold" charset="0"/>
              <a:ea typeface="ＭＳ Ｐゴシック" charset="0"/>
              <a:cs typeface="ＭＳ Ｐゴシック" charset="0"/>
            </a:endParaRPr>
          </a:p>
        </p:txBody>
      </p:sp>
      <p:sp>
        <p:nvSpPr>
          <p:cNvPr id="695299" name="Text Box 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rPr>
              <a:t>508</a:t>
            </a:r>
          </a:p>
        </p:txBody>
      </p:sp>
    </p:spTree>
    <p:extLst>
      <p:ext uri="{BB962C8B-B14F-4D97-AF65-F5344CB8AC3E}">
        <p14:creationId xmlns:p14="http://schemas.microsoft.com/office/powerpoint/2010/main" val="279223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Tree>
    <p:extLst>
      <p:ext uri="{BB962C8B-B14F-4D97-AF65-F5344CB8AC3E}">
        <p14:creationId xmlns:p14="http://schemas.microsoft.com/office/powerpoint/2010/main" val="168800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1800" b="1">
                <a:solidFill>
                  <a:srgbClr val="FFFFFF"/>
                </a:solidFill>
                <a:cs typeface="Arial" charset="0"/>
              </a:rPr>
              <a:t>Mediterranean</a:t>
            </a:r>
          </a:p>
          <a:p>
            <a:pPr algn="ctr" defTabSz="914400" fontAlgn="base">
              <a:spcBef>
                <a:spcPct val="50000"/>
              </a:spcBef>
              <a:spcAft>
                <a:spcPct val="0"/>
              </a:spcAft>
            </a:pPr>
            <a:r>
              <a:rPr lang="en-US" sz="1800" b="1">
                <a:solidFill>
                  <a:srgbClr val="FFFFFF"/>
                </a:solidFill>
                <a:cs typeface="Arial" charset="0"/>
              </a:rPr>
              <a:t>Sea</a:t>
            </a:r>
            <a:endParaRPr lang="en-US" sz="2000">
              <a:solidFill>
                <a:srgbClr val="FFFFFF"/>
              </a:solidFill>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Syria</a:t>
            </a:r>
            <a:endParaRPr lang="en-US" sz="2000">
              <a:solidFill>
                <a:srgbClr val="000000"/>
              </a:solidFill>
              <a:effectLst>
                <a:outerShdw blurRad="38100" dist="38100" dir="2700000" algn="tl">
                  <a:srgbClr val="FFFFFF"/>
                </a:outerShdw>
              </a:effectLst>
              <a:latin typeface="Arial"/>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Egypt</a:t>
            </a:r>
            <a:endParaRPr lang="en-US" sz="2000">
              <a:solidFill>
                <a:srgbClr val="000000"/>
              </a:solidFill>
              <a:effectLst>
                <a:outerShdw blurRad="38100" dist="38100" dir="2700000" algn="tl">
                  <a:srgbClr val="FFFFFF"/>
                </a:outerShdw>
              </a:effectLst>
              <a:latin typeface="Arial"/>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000000"/>
                </a:solidFill>
                <a:effectLst>
                  <a:outerShdw blurRad="38100" dist="38100" dir="2700000" algn="tl">
                    <a:srgbClr val="FFFFFF"/>
                  </a:outerShdw>
                </a:effectLst>
                <a:latin typeface="Arial"/>
                <a:cs typeface="Arial"/>
              </a:rPr>
              <a:t>Babylonian Expansion</a:t>
            </a:r>
            <a:endParaRPr lang="en-US" sz="200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Israel</a:t>
            </a:r>
            <a:endParaRPr lang="en-US" sz="2000">
              <a:solidFill>
                <a:srgbClr val="000000"/>
              </a:solidFill>
              <a:effectLst>
                <a:outerShdw blurRad="38100" dist="38100" dir="2700000" algn="tl">
                  <a:srgbClr val="FFFFFF"/>
                </a:outerShdw>
              </a:effectLst>
              <a:latin typeface="Arial"/>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1800" b="1">
                <a:solidFill>
                  <a:srgbClr val="FFFFFF"/>
                </a:solidFill>
                <a:cs typeface="Arial" charset="0"/>
              </a:rPr>
              <a:t>Persian</a:t>
            </a:r>
          </a:p>
          <a:p>
            <a:pPr algn="ctr" defTabSz="914400" fontAlgn="base">
              <a:spcBef>
                <a:spcPct val="50000"/>
              </a:spcBef>
              <a:spcAft>
                <a:spcPct val="0"/>
              </a:spcAft>
            </a:pPr>
            <a:r>
              <a:rPr lang="en-US" sz="1800" b="1">
                <a:solidFill>
                  <a:srgbClr val="FFFFFF"/>
                </a:solidFill>
                <a:cs typeface="Arial" charset="0"/>
              </a:rPr>
              <a:t>Gulf</a:t>
            </a:r>
            <a:endParaRPr lang="en-US" sz="2000">
              <a:solidFill>
                <a:srgbClr val="FFFFFF"/>
              </a:solidFill>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Judah</a:t>
            </a:r>
            <a:endParaRPr lang="en-US" sz="2000">
              <a:solidFill>
                <a:srgbClr val="000000"/>
              </a:solidFill>
              <a:effectLst>
                <a:outerShdw blurRad="38100" dist="38100" dir="2700000" algn="tl">
                  <a:srgbClr val="FFFFFF"/>
                </a:outerShdw>
              </a:effectLst>
              <a:latin typeface="Arial"/>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a:solidFill>
                  <a:srgbClr val="FFFFFF"/>
                </a:solidFill>
                <a:latin typeface="Arial"/>
                <a:cs typeface="Arial"/>
              </a:rPr>
              <a:t>Babylon</a:t>
            </a:r>
            <a:endParaRPr lang="en-US" b="1">
              <a:solidFill>
                <a:srgbClr val="000000"/>
              </a:solidFill>
              <a:effectLst>
                <a:outerShdw blurRad="38100" dist="38100" dir="2700000" algn="tl">
                  <a:srgbClr val="FFFFFF"/>
                </a:outerShdw>
              </a:effectLst>
              <a:latin typeface="Arial"/>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586 </a:t>
            </a:r>
            <a:r>
              <a:rPr lang="en-US" sz="2000" b="1">
                <a:solidFill>
                  <a:srgbClr val="FFFFFF"/>
                </a:solidFill>
                <a:latin typeface="Arial"/>
                <a:cs typeface="Arial"/>
              </a:rPr>
              <a:t>BC</a:t>
            </a:r>
            <a:endParaRPr lang="en-US" sz="2000">
              <a:solidFill>
                <a:srgbClr val="000000"/>
              </a:solidFill>
              <a:effectLst>
                <a:outerShdw blurRad="38100" dist="38100" dir="2700000" algn="tl">
                  <a:srgbClr val="FFFFFF"/>
                </a:outerShdw>
              </a:effectLst>
              <a:latin typeface="Arial"/>
              <a:cs typeface="Arial"/>
            </a:endParaRPr>
          </a:p>
        </p:txBody>
      </p:sp>
      <p:sp>
        <p:nvSpPr>
          <p:cNvPr id="557083"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698371"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508</a:t>
            </a:r>
          </a:p>
        </p:txBody>
      </p:sp>
    </p:spTree>
    <p:extLst>
      <p:ext uri="{BB962C8B-B14F-4D97-AF65-F5344CB8AC3E}">
        <p14:creationId xmlns:p14="http://schemas.microsoft.com/office/powerpoint/2010/main" val="3987788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13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新細明體"/>
              </a:rPr>
              <a:t>Son of man, can these bones live?</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pic>
        <p:nvPicPr>
          <p:cNvPr id="2" name="Picture 1" descr="Ezek 37v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92696"/>
            <a:ext cx="9144000" cy="5145548"/>
          </a:xfrm>
          <a:prstGeom prst="rect">
            <a:avLst/>
          </a:prstGeom>
        </p:spPr>
      </p:pic>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spTree>
    <p:extLst>
      <p:ext uri="{BB962C8B-B14F-4D97-AF65-F5344CB8AC3E}">
        <p14:creationId xmlns:p14="http://schemas.microsoft.com/office/powerpoint/2010/main" val="29062802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2:</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Trust in Messiah</a:t>
            </a:r>
          </a:p>
        </p:txBody>
      </p:sp>
    </p:spTree>
    <p:extLst>
      <p:ext uri="{BB962C8B-B14F-4D97-AF65-F5344CB8AC3E}">
        <p14:creationId xmlns:p14="http://schemas.microsoft.com/office/powerpoint/2010/main" val="208188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en-US">
                <a:latin typeface="Arial" charset="0"/>
                <a:ea typeface="新細明體" charset="0"/>
              </a:rPr>
              <a:t>A Hebrew Play on Words</a:t>
            </a:r>
          </a:p>
        </p:txBody>
      </p:sp>
      <p:sp>
        <p:nvSpPr>
          <p:cNvPr id="4" name="TextBox 3"/>
          <p:cNvSpPr txBox="1">
            <a:spLocks noChangeArrowheads="1"/>
          </p:cNvSpPr>
          <p:nvPr/>
        </p:nvSpPr>
        <p:spPr bwMode="auto">
          <a:xfrm>
            <a:off x="833438" y="1524000"/>
            <a:ext cx="3205162"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 (37:5, 9)</a:t>
            </a:r>
          </a:p>
        </p:txBody>
      </p:sp>
      <p:sp>
        <p:nvSpPr>
          <p:cNvPr id="5" name="TextBox 4"/>
          <p:cNvSpPr txBox="1">
            <a:spLocks noChangeArrowheads="1"/>
          </p:cNvSpPr>
          <p:nvPr/>
        </p:nvSpPr>
        <p:spPr bwMode="auto">
          <a:xfrm>
            <a:off x="5181600" y="1524000"/>
            <a:ext cx="3195638"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Hebrew </a:t>
            </a:r>
            <a:r>
              <a:rPr kumimoji="0" lang="en-US" sz="3200" b="0"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Gen. 2:7</a:t>
            </a:r>
          </a:p>
        </p:txBody>
      </p:sp>
      <p:sp>
        <p:nvSpPr>
          <p:cNvPr id="9" name="TextBox 8"/>
          <p:cNvSpPr txBox="1">
            <a:spLocks noChangeArrowheads="1"/>
          </p:cNvSpPr>
          <p:nvPr/>
        </p:nvSpPr>
        <p:spPr bwMode="auto">
          <a:xfrm>
            <a:off x="4432300" y="2971800"/>
            <a:ext cx="4694238"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Greek </a:t>
            </a:r>
            <a:r>
              <a:rPr kumimoji="0" lang="en-US" sz="3200" b="0"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0"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charset="0"/>
                <a:ea typeface="新細明體" charset="0"/>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43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Exiles &amp; Returns</a:t>
            </a:r>
            <a:endParaRPr lang="en-US" sz="540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rPr>
              <a:t>Exile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Babylon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King</a:t>
            </a:r>
            <a:br>
              <a:rPr lang="en-US" b="1">
                <a:solidFill>
                  <a:srgbClr val="000000"/>
                </a:solidFill>
              </a:rPr>
            </a:br>
            <a:r>
              <a:rPr lang="en-US" b="1">
                <a:solidFill>
                  <a:srgbClr val="000000"/>
                </a:solidFill>
              </a:rPr>
              <a:t>Nebuchad-nezzar</a:t>
            </a:r>
          </a:p>
          <a:p>
            <a:pPr algn="ctr" defTabSz="914400" eaLnBrk="0" fontAlgn="base" hangingPunct="0">
              <a:spcBef>
                <a:spcPct val="0"/>
              </a:spcBef>
              <a:spcAft>
                <a:spcPct val="0"/>
              </a:spcAft>
            </a:pPr>
            <a:r>
              <a:rPr lang="en-US" b="1">
                <a:solidFill>
                  <a:srgbClr val="000000"/>
                </a:solidFill>
              </a:rPr>
              <a:t>(586 BC)</a:t>
            </a: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rPr>
              <a:t>Ezekiel</a:t>
            </a:r>
            <a:r>
              <a:rPr lang="fr-FR" altLang="ja-JP" b="1" dirty="0">
                <a:solidFill>
                  <a:srgbClr val="FFFFFF"/>
                </a:solidFill>
              </a:rPr>
              <a:t>'</a:t>
            </a:r>
            <a:r>
              <a:rPr lang="en-US" b="1" dirty="0">
                <a:solidFill>
                  <a:srgbClr val="FFFFFF"/>
                </a:solidFill>
              </a:rPr>
              <a:t>s Time (597 BC)</a:t>
            </a:r>
          </a:p>
        </p:txBody>
      </p:sp>
      <p:sp>
        <p:nvSpPr>
          <p:cNvPr id="36870" name="Text Box 6"/>
          <p:cNvSpPr txBox="1">
            <a:spLocks noChangeArrowheads="1"/>
          </p:cNvSpPr>
          <p:nvPr/>
        </p:nvSpPr>
        <p:spPr bwMode="auto">
          <a:xfrm>
            <a:off x="53340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rPr>
              <a:t>Exile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Nations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Roman</a:t>
            </a:r>
            <a:br>
              <a:rPr lang="en-US" b="1">
                <a:solidFill>
                  <a:srgbClr val="000000"/>
                </a:solidFill>
              </a:rPr>
            </a:br>
            <a:r>
              <a:rPr lang="en-US" b="1">
                <a:solidFill>
                  <a:srgbClr val="000000"/>
                </a:solidFill>
              </a:rPr>
              <a:t>General</a:t>
            </a:r>
            <a:br>
              <a:rPr lang="en-US" b="1">
                <a:solidFill>
                  <a:srgbClr val="000000"/>
                </a:solidFill>
              </a:rPr>
            </a:br>
            <a:r>
              <a:rPr lang="en-US" b="1">
                <a:solidFill>
                  <a:srgbClr val="000000"/>
                </a:solidFill>
              </a:rPr>
              <a:t>Titus </a:t>
            </a:r>
            <a:br>
              <a:rPr lang="en-US" b="1">
                <a:solidFill>
                  <a:srgbClr val="000000"/>
                </a:solidFill>
              </a:rPr>
            </a:br>
            <a:r>
              <a:rPr lang="en-US" b="1">
                <a:solidFill>
                  <a:srgbClr val="000000"/>
                </a:solidFill>
              </a:rPr>
              <a:t>(AD 70)</a:t>
            </a:r>
          </a:p>
        </p:txBody>
      </p:sp>
      <p:sp>
        <p:nvSpPr>
          <p:cNvPr id="36871" name="Text Box 7"/>
          <p:cNvSpPr txBox="1">
            <a:spLocks noChangeArrowheads="1"/>
          </p:cNvSpPr>
          <p:nvPr/>
        </p:nvSpPr>
        <p:spPr bwMode="auto">
          <a:xfrm>
            <a:off x="3352800" y="3448050"/>
            <a:ext cx="1752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rPr>
              <a:t>Return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Israel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King</a:t>
            </a:r>
            <a:br>
              <a:rPr lang="en-US" b="1">
                <a:solidFill>
                  <a:srgbClr val="000000"/>
                </a:solidFill>
              </a:rPr>
            </a:br>
            <a:r>
              <a:rPr lang="en-US" b="1">
                <a:solidFill>
                  <a:srgbClr val="000000"/>
                </a:solidFill>
              </a:rPr>
              <a:t>Cyrus</a:t>
            </a:r>
          </a:p>
          <a:p>
            <a:pPr algn="ctr" defTabSz="914400" eaLnBrk="0" fontAlgn="base" hangingPunct="0">
              <a:spcBef>
                <a:spcPct val="0"/>
              </a:spcBef>
              <a:spcAft>
                <a:spcPct val="0"/>
              </a:spcAft>
            </a:pPr>
            <a:r>
              <a:rPr lang="en-US" b="1">
                <a:solidFill>
                  <a:srgbClr val="000000"/>
                </a:solidFill>
              </a:rPr>
              <a:t>(516 BC)</a:t>
            </a:r>
          </a:p>
        </p:txBody>
      </p:sp>
      <p:sp>
        <p:nvSpPr>
          <p:cNvPr id="36872" name="Text Box 8"/>
          <p:cNvSpPr txBox="1">
            <a:spLocks noChangeArrowheads="1"/>
          </p:cNvSpPr>
          <p:nvPr/>
        </p:nvSpPr>
        <p:spPr bwMode="auto">
          <a:xfrm>
            <a:off x="7086600" y="3813175"/>
            <a:ext cx="17526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rPr>
              <a:t>Return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Israel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Zionists</a:t>
            </a:r>
          </a:p>
          <a:p>
            <a:pPr algn="ctr" defTabSz="914400" eaLnBrk="0" fontAlgn="base" hangingPunct="0">
              <a:spcBef>
                <a:spcPct val="0"/>
              </a:spcBef>
              <a:spcAft>
                <a:spcPct val="0"/>
              </a:spcAft>
            </a:pPr>
            <a:r>
              <a:rPr lang="en-US" b="1">
                <a:solidFill>
                  <a:srgbClr val="000000"/>
                </a:solidFill>
              </a:rPr>
              <a:t>(AD 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6877" name="Text Box 13"/>
          <p:cNvSpPr txBox="1">
            <a:spLocks noChangeArrowheads="1"/>
          </p:cNvSpPr>
          <p:nvPr/>
        </p:nvSpPr>
        <p:spPr bwMode="auto">
          <a:xfrm>
            <a:off x="0" y="6466836"/>
            <a:ext cx="9180513" cy="404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000" b="1" i="1">
                <a:solidFill>
                  <a:srgbClr val="FFFFFF"/>
                </a:solidFill>
              </a:rPr>
              <a:t>But how do we know Ezekiel 37 relates to this second exile and return?</a:t>
            </a:r>
          </a:p>
        </p:txBody>
      </p:sp>
      <p:sp>
        <p:nvSpPr>
          <p:cNvPr id="704525" name="Text Box 1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rPr>
              <a:t>508</a:t>
            </a:r>
          </a:p>
        </p:txBody>
      </p:sp>
    </p:spTree>
    <p:extLst>
      <p:ext uri="{BB962C8B-B14F-4D97-AF65-F5344CB8AC3E}">
        <p14:creationId xmlns:p14="http://schemas.microsoft.com/office/powerpoint/2010/main" val="100077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EDAF3B-465F-AB48-946F-74AA621F8628}"/>
              </a:ext>
            </a:extLst>
          </p:cNvPr>
          <p:cNvPicPr>
            <a:picLocks noChangeAspect="1"/>
          </p:cNvPicPr>
          <p:nvPr/>
        </p:nvPicPr>
        <p:blipFill>
          <a:blip r:embed="rId3"/>
          <a:stretch>
            <a:fillRect/>
          </a:stretch>
        </p:blipFill>
        <p:spPr>
          <a:xfrm>
            <a:off x="0" y="1708259"/>
            <a:ext cx="9144000" cy="5149741"/>
          </a:xfrm>
          <a:prstGeom prst="rect">
            <a:avLst/>
          </a:prstGeom>
        </p:spPr>
      </p:pic>
      <p:pic>
        <p:nvPicPr>
          <p:cNvPr id="3" name="Picture 2">
            <a:extLst>
              <a:ext uri="{FF2B5EF4-FFF2-40B4-BE49-F238E27FC236}">
                <a16:creationId xmlns:a16="http://schemas.microsoft.com/office/drawing/2014/main" id="{2021A12B-5577-9741-8CF9-D2AECCE80511}"/>
              </a:ext>
            </a:extLst>
          </p:cNvPr>
          <p:cNvPicPr>
            <a:picLocks noChangeAspect="1"/>
          </p:cNvPicPr>
          <p:nvPr/>
        </p:nvPicPr>
        <p:blipFill>
          <a:blip r:embed="rId4"/>
          <a:stretch>
            <a:fillRect/>
          </a:stretch>
        </p:blipFill>
        <p:spPr>
          <a:xfrm>
            <a:off x="0" y="1"/>
            <a:ext cx="5102440" cy="2858814"/>
          </a:xfrm>
          <a:prstGeom prst="rect">
            <a:avLst/>
          </a:prstGeom>
        </p:spPr>
      </p:pic>
      <p:sp>
        <p:nvSpPr>
          <p:cNvPr id="697345" name="Title 1"/>
          <p:cNvSpPr>
            <a:spLocks noGrp="1"/>
          </p:cNvSpPr>
          <p:nvPr>
            <p:ph type="title"/>
          </p:nvPr>
        </p:nvSpPr>
        <p:spPr>
          <a:xfrm>
            <a:off x="5102440" y="0"/>
            <a:ext cx="4041560" cy="1708259"/>
          </a:xfrm>
        </p:spPr>
        <p:txBody>
          <a:bodyPr/>
          <a:lstStyle/>
          <a:p>
            <a:pPr algn="ctr"/>
            <a:r>
              <a:rPr lang="en-US" sz="3600" b="1" dirty="0">
                <a:solidFill>
                  <a:srgbClr val="FFFFFF"/>
                </a:solidFill>
                <a:effectLst>
                  <a:glow rad="355600">
                    <a:schemeClr val="tx1"/>
                  </a:glow>
                </a:effectLst>
                <a:latin typeface="Arial" charset="0"/>
                <a:ea typeface="新細明體" charset="0"/>
              </a:rPr>
              <a:t>In 2018 Israel celebrated 70 years of return!</a:t>
            </a:r>
          </a:p>
        </p:txBody>
      </p:sp>
    </p:spTree>
    <p:extLst>
      <p:ext uri="{BB962C8B-B14F-4D97-AF65-F5344CB8AC3E}">
        <p14:creationId xmlns:p14="http://schemas.microsoft.com/office/powerpoint/2010/main" val="167910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en-US" b="1">
                <a:solidFill>
                  <a:schemeClr val="tx1"/>
                </a:solidFill>
                <a:latin typeface="Arial" charset="0"/>
                <a:ea typeface="ＭＳ Ｐゴシック" charset="0"/>
                <a:cs typeface="ＭＳ Ｐゴシック" charset="0"/>
              </a:rPr>
              <a:t>Theodore Herzl</a:t>
            </a:r>
            <a:endParaRPr lang="en-US" sz="5400">
              <a:solidFill>
                <a:schemeClr val="bg1"/>
              </a:solidFill>
              <a:latin typeface="Arial" charset="0"/>
              <a:ea typeface="ＭＳ Ｐゴシック" charset="0"/>
              <a:cs typeface="ＭＳ Ｐゴシック"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en-US" sz="4400" b="1" i="1">
                <a:solidFill>
                  <a:schemeClr val="tx1"/>
                </a:solidFill>
                <a:latin typeface="Arial" charset="0"/>
                <a:ea typeface="ＭＳ Ｐゴシック" charset="0"/>
                <a:cs typeface="ＭＳ Ｐゴシック" charset="0"/>
              </a:rPr>
              <a:t>First Zionist Congress</a:t>
            </a:r>
          </a:p>
          <a:p>
            <a:pPr eaLnBrk="1" hangingPunct="1"/>
            <a:r>
              <a:rPr lang="en-US" sz="4400" b="1" i="1">
                <a:solidFill>
                  <a:schemeClr val="tx1"/>
                </a:solidFill>
                <a:latin typeface="Arial" charset="0"/>
                <a:ea typeface="ＭＳ Ｐゴシック" charset="0"/>
                <a:cs typeface="ＭＳ Ｐゴシック" charset="0"/>
              </a:rPr>
              <a:t>1897</a:t>
            </a:r>
            <a:endParaRPr lang="en-US" sz="4000"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35021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en-US" sz="3600" b="1">
                <a:latin typeface="Arial" charset="0"/>
                <a:ea typeface="ＭＳ Ｐゴシック" charset="0"/>
                <a:cs typeface="ＭＳ Ｐゴシック" charset="0"/>
              </a:rPr>
              <a:t>To return to the land of Israel, Jews had to become a nation once again (1948)</a:t>
            </a:r>
          </a:p>
        </p:txBody>
      </p:sp>
      <p:pic>
        <p:nvPicPr>
          <p:cNvPr id="44036" name="Picture 4" descr="Flagbig"/>
          <p:cNvPicPr>
            <a:picLocks noChangeAspect="1" noChangeArrowheads="1"/>
          </p:cNvPicPr>
          <p:nvPr/>
        </p:nvPicPr>
        <p:blipFill>
          <a:blip r:embed="rId3" cstate="screen">
            <a:extLst>
              <a:ext uri="{28A0092B-C50C-407E-A947-70E740481C1C}">
                <a14:useLocalDpi xmlns:a14="http://schemas.microsoft.com/office/drawing/2010/main"/>
              </a:ext>
            </a:extLst>
          </a:blip>
          <a:srcRect b="6178"/>
          <a:stretch>
            <a:fillRect/>
          </a:stretch>
        </p:blipFill>
        <p:spPr bwMode="auto">
          <a:xfrm>
            <a:off x="5135563" y="4467225"/>
            <a:ext cx="3248025" cy="2314575"/>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71475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689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4036"/>
                                        </p:tgtEl>
                                        <p:attrNameLst>
                                          <p:attrName>style.visibility</p:attrName>
                                        </p:attrNameLst>
                                      </p:cBhvr>
                                      <p:to>
                                        <p:strVal val="visible"/>
                                      </p:to>
                                    </p:set>
                                    <p:animEffect transition="in" filter="wipe(up)">
                                      <p:cBhvr>
                                        <p:cTn id="11"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a:solidFill>
                  <a:srgbClr val="000000"/>
                </a:solidFill>
              </a:rPr>
              <a:t>http://tema1tema.blogspot.com/2011/05/stop-israeli-war-crimes-yells-woman-at.html</a:t>
            </a:r>
          </a:p>
        </p:txBody>
      </p:sp>
    </p:spTree>
    <p:extLst>
      <p:ext uri="{BB962C8B-B14F-4D97-AF65-F5344CB8AC3E}">
        <p14:creationId xmlns:p14="http://schemas.microsoft.com/office/powerpoint/2010/main" val="214061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591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59111"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graphicFrame>
        <p:nvGraphicFramePr>
          <p:cNvPr id="20535" name="Group 55"/>
          <p:cNvGraphicFramePr>
            <a:graphicFrameLocks noGrp="1"/>
          </p:cNvGraphicFramePr>
          <p:nvPr>
            <p:ph sz="half" idx="2"/>
          </p:nvPr>
        </p:nvGraphicFramePr>
        <p:xfrm>
          <a:off x="304800" y="1295400"/>
          <a:ext cx="8610600" cy="4506911"/>
        </p:xfrm>
        <a:graphic>
          <a:graphicData uri="http://schemas.openxmlformats.org/drawingml/2006/table">
            <a:tbl>
              <a:tblPr/>
              <a:tblGrid>
                <a:gridCol w="18129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418332">
                  <a:extLst>
                    <a:ext uri="{9D8B030D-6E8A-4147-A177-3AD203B41FA5}">
                      <a16:colId xmlns:a16="http://schemas.microsoft.com/office/drawing/2014/main" val="20002"/>
                    </a:ext>
                  </a:extLst>
                </a:gridCol>
                <a:gridCol w="4055368">
                  <a:extLst>
                    <a:ext uri="{9D8B030D-6E8A-4147-A177-3AD203B41FA5}">
                      <a16:colId xmlns:a16="http://schemas.microsoft.com/office/drawing/2014/main" val="20003"/>
                    </a:ext>
                  </a:extLst>
                </a:gridCol>
              </a:tblGrid>
              <a:tr h="7605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Sequence and Size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Date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King of Judah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Key Captives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extLst>
                  <a:ext uri="{0D108BD9-81ED-4DB2-BD59-A6C34878D82A}">
                    <a16:rowId xmlns:a16="http://schemas.microsoft.com/office/drawing/2014/main" val="10000"/>
                  </a:ext>
                </a:extLst>
              </a:tr>
              <a:tr h="6065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1: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605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Daniel, 3 friends and other nobility and royalty (Dan 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Moderate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598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3023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 Major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Jehoiachin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10,000 (Jehoiachin, Ezekiel, Mordecai)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(2 Kings 24:12b, Ezek. 1:2, Esther 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4: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832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5: Major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(Temple Ruin)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586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ca. 10,400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Kings 25:11)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582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745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(Jer. 52:30)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59154" name="Line 51"/>
          <p:cNvSpPr>
            <a:spLocks noChangeShapeType="1"/>
          </p:cNvSpPr>
          <p:nvPr/>
        </p:nvSpPr>
        <p:spPr bwMode="auto">
          <a:xfrm>
            <a:off x="4495800" y="9144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532" name="Text Box 52"/>
          <p:cNvSpPr txBox="1">
            <a:spLocks noChangeArrowheads="1"/>
          </p:cNvSpPr>
          <p:nvPr/>
        </p:nvSpPr>
        <p:spPr bwMode="auto">
          <a:xfrm>
            <a:off x="304800" y="838200"/>
            <a:ext cx="32766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000" b="1" i="1" u="sng">
                <a:solidFill>
                  <a:srgbClr val="000000"/>
                </a:solidFill>
                <a:effectLst>
                  <a:outerShdw blurRad="38100" dist="38100" dir="2700000" algn="tl">
                    <a:srgbClr val="DDDDDD"/>
                  </a:outerShdw>
                </a:effectLst>
                <a:latin typeface="Arial" charset="0"/>
              </a:rPr>
              <a:t>Summary of the Exiles</a:t>
            </a:r>
          </a:p>
        </p:txBody>
      </p:sp>
      <p:sp>
        <p:nvSpPr>
          <p:cNvPr id="559156" name="Text Box 56"/>
          <p:cNvSpPr txBox="1">
            <a:spLocks noChangeArrowheads="1"/>
          </p:cNvSpPr>
          <p:nvPr/>
        </p:nvSpPr>
        <p:spPr bwMode="auto">
          <a:xfrm>
            <a:off x="8439311" y="-26988"/>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142</a:t>
            </a:r>
          </a:p>
          <a:p>
            <a:pPr algn="ctr" defTabSz="914400" eaLnBrk="0" fontAlgn="base" hangingPunct="0">
              <a:spcBef>
                <a:spcPct val="0"/>
              </a:spcBef>
              <a:spcAft>
                <a:spcPct val="0"/>
              </a:spcAft>
            </a:pPr>
            <a:r>
              <a:rPr lang="en-US" b="1">
                <a:solidFill>
                  <a:srgbClr val="000000"/>
                </a:solidFill>
                <a:cs typeface="Arial" charset="0"/>
              </a:rPr>
              <a:t>492</a:t>
            </a:r>
          </a:p>
        </p:txBody>
      </p:sp>
      <p:sp>
        <p:nvSpPr>
          <p:cNvPr id="20537" name="Oval 57"/>
          <p:cNvSpPr>
            <a:spLocks noChangeArrowheads="1"/>
          </p:cNvSpPr>
          <p:nvPr/>
        </p:nvSpPr>
        <p:spPr bwMode="auto">
          <a:xfrm>
            <a:off x="2286000" y="19812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538" name="Oval 58"/>
          <p:cNvSpPr>
            <a:spLocks noChangeArrowheads="1"/>
          </p:cNvSpPr>
          <p:nvPr/>
        </p:nvSpPr>
        <p:spPr bwMode="auto">
          <a:xfrm>
            <a:off x="2209800" y="32766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539" name="Oval 59"/>
          <p:cNvSpPr>
            <a:spLocks noChangeArrowheads="1"/>
          </p:cNvSpPr>
          <p:nvPr/>
        </p:nvSpPr>
        <p:spPr bwMode="auto">
          <a:xfrm>
            <a:off x="2209800" y="44958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Title 1">
            <a:extLst>
              <a:ext uri="{FF2B5EF4-FFF2-40B4-BE49-F238E27FC236}">
                <a16:creationId xmlns:a16="http://schemas.microsoft.com/office/drawing/2014/main" id="{474DC6FD-EAF6-169B-0F28-EE65DEDD8937}"/>
              </a:ext>
            </a:extLst>
          </p:cNvPr>
          <p:cNvSpPr>
            <a:spLocks noGrp="1"/>
          </p:cNvSpPr>
          <p:nvPr>
            <p:ph type="title"/>
          </p:nvPr>
        </p:nvSpPr>
        <p:spPr>
          <a:xfrm>
            <a:off x="6511" y="26068"/>
            <a:ext cx="8432800" cy="830996"/>
          </a:xfrm>
        </p:spPr>
        <p:txBody>
          <a:bodyPr/>
          <a:lstStyle/>
          <a:p>
            <a:pPr algn="r"/>
            <a:r>
              <a:rPr lang="en-US" sz="4000" b="1" dirty="0"/>
              <a:t>Babylonian Deportations of Judah</a:t>
            </a:r>
          </a:p>
        </p:txBody>
      </p:sp>
      <p:sp>
        <p:nvSpPr>
          <p:cNvPr id="17" name="Text Box 52">
            <a:extLst>
              <a:ext uri="{FF2B5EF4-FFF2-40B4-BE49-F238E27FC236}">
                <a16:creationId xmlns:a16="http://schemas.microsoft.com/office/drawing/2014/main" id="{3877DD6C-8D74-CB45-7078-3C19A9A0A5F7}"/>
              </a:ext>
            </a:extLst>
          </p:cNvPr>
          <p:cNvSpPr txBox="1">
            <a:spLocks noChangeArrowheads="1"/>
          </p:cNvSpPr>
          <p:nvPr/>
        </p:nvSpPr>
        <p:spPr bwMode="auto">
          <a:xfrm>
            <a:off x="163287" y="6278985"/>
            <a:ext cx="2683782"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1400" b="1" dirty="0">
                <a:solidFill>
                  <a:srgbClr val="C00000"/>
                </a:solidFill>
                <a:effectLst>
                  <a:outerShdw blurRad="50800" dist="38100" dir="2700000" algn="tl" rotWithShape="0">
                    <a:schemeClr val="bg1">
                      <a:alpha val="61000"/>
                    </a:schemeClr>
                  </a:outerShdw>
                </a:effectLst>
                <a:latin typeface="Arial" charset="0"/>
              </a:rPr>
              <a:t>Before the Exile (pre 605 BC)</a:t>
            </a:r>
          </a:p>
        </p:txBody>
      </p:sp>
      <p:sp>
        <p:nvSpPr>
          <p:cNvPr id="18" name="Text Box 52">
            <a:extLst>
              <a:ext uri="{FF2B5EF4-FFF2-40B4-BE49-F238E27FC236}">
                <a16:creationId xmlns:a16="http://schemas.microsoft.com/office/drawing/2014/main" id="{4531F17A-7213-57F4-DCAA-894312507FA0}"/>
              </a:ext>
            </a:extLst>
          </p:cNvPr>
          <p:cNvSpPr txBox="1">
            <a:spLocks noChangeArrowheads="1"/>
          </p:cNvSpPr>
          <p:nvPr/>
        </p:nvSpPr>
        <p:spPr bwMode="auto">
          <a:xfrm>
            <a:off x="2833914" y="6278985"/>
            <a:ext cx="2881085"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1400" b="1" dirty="0">
                <a:solidFill>
                  <a:srgbClr val="C00000"/>
                </a:solidFill>
                <a:effectLst>
                  <a:outerShdw blurRad="50800" dist="38100" dir="2700000" algn="tl" rotWithShape="0">
                    <a:schemeClr val="bg1">
                      <a:alpha val="61000"/>
                    </a:schemeClr>
                  </a:outerShdw>
                </a:effectLst>
                <a:latin typeface="Arial" charset="0"/>
              </a:rPr>
              <a:t>During the Exile (605-538 BC)</a:t>
            </a:r>
          </a:p>
        </p:txBody>
      </p:sp>
      <p:sp>
        <p:nvSpPr>
          <p:cNvPr id="19" name="Text Box 52">
            <a:extLst>
              <a:ext uri="{FF2B5EF4-FFF2-40B4-BE49-F238E27FC236}">
                <a16:creationId xmlns:a16="http://schemas.microsoft.com/office/drawing/2014/main" id="{11C5EBDD-82B9-0F62-EF91-41E71E92E825}"/>
              </a:ext>
            </a:extLst>
          </p:cNvPr>
          <p:cNvSpPr txBox="1">
            <a:spLocks noChangeArrowheads="1"/>
          </p:cNvSpPr>
          <p:nvPr/>
        </p:nvSpPr>
        <p:spPr bwMode="auto">
          <a:xfrm>
            <a:off x="5715000" y="6278985"/>
            <a:ext cx="2783113" cy="30777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1400" b="1" dirty="0">
                <a:solidFill>
                  <a:srgbClr val="C00000"/>
                </a:solidFill>
                <a:effectLst>
                  <a:outerShdw blurRad="50800" dist="38100" dir="2700000" algn="tl" rotWithShape="0">
                    <a:schemeClr val="bg1">
                      <a:alpha val="61000"/>
                    </a:schemeClr>
                  </a:outerShdw>
                </a:effectLst>
                <a:latin typeface="Arial" charset="0"/>
              </a:rPr>
              <a:t>After the Exile (post 538 BC)</a:t>
            </a:r>
          </a:p>
        </p:txBody>
      </p:sp>
    </p:spTree>
    <p:extLst>
      <p:ext uri="{BB962C8B-B14F-4D97-AF65-F5344CB8AC3E}">
        <p14:creationId xmlns:p14="http://schemas.microsoft.com/office/powerpoint/2010/main" val="31653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20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205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grpId="0" nodeType="clickEffect">
                                  <p:stCondLst>
                                    <p:cond delay="0"/>
                                  </p:stCondLst>
                                  <p:childTnLst>
                                    <p:set>
                                      <p:cBhvr>
                                        <p:cTn id="14" dur="1" fill="hold">
                                          <p:stCondLst>
                                            <p:cond delay="499"/>
                                          </p:stCondLst>
                                        </p:cTn>
                                        <p:tgtEl>
                                          <p:spTgt spid="2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7" grpId="0" animBg="1"/>
      <p:bldP spid="20538" grpId="0" animBg="1"/>
      <p:bldP spid="2053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294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2</a:t>
            </a:r>
          </a:p>
        </p:txBody>
      </p:sp>
      <p:sp>
        <p:nvSpPr>
          <p:cNvPr id="72294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Millions</a:t>
            </a:r>
          </a:p>
        </p:txBody>
      </p:sp>
      <p:sp>
        <p:nvSpPr>
          <p:cNvPr id="72294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4</a:t>
            </a:r>
          </a:p>
        </p:txBody>
      </p:sp>
      <p:sp>
        <p:nvSpPr>
          <p:cNvPr id="72294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6</a:t>
            </a:r>
          </a:p>
        </p:txBody>
      </p:sp>
      <p:sp>
        <p:nvSpPr>
          <p:cNvPr id="72295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8</a:t>
            </a:r>
          </a:p>
        </p:txBody>
      </p:sp>
      <p:sp>
        <p:nvSpPr>
          <p:cNvPr id="72295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10</a:t>
            </a:r>
          </a:p>
        </p:txBody>
      </p:sp>
      <p:sp>
        <p:nvSpPr>
          <p:cNvPr id="72295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12</a:t>
            </a:r>
          </a:p>
        </p:txBody>
      </p:sp>
      <p:sp>
        <p:nvSpPr>
          <p:cNvPr id="72295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14</a:t>
            </a:r>
          </a:p>
        </p:txBody>
      </p:sp>
      <p:sp>
        <p:nvSpPr>
          <p:cNvPr id="722954" name="Title 1"/>
          <p:cNvSpPr>
            <a:spLocks noGrp="1"/>
          </p:cNvSpPr>
          <p:nvPr>
            <p:ph type="title"/>
          </p:nvPr>
        </p:nvSpPr>
        <p:spPr>
          <a:xfrm>
            <a:off x="-6350" y="12700"/>
            <a:ext cx="9150350" cy="649288"/>
          </a:xfrm>
          <a:solidFill>
            <a:schemeClr val="tx1"/>
          </a:solidFill>
        </p:spPr>
        <p:txBody>
          <a:bodyPr/>
          <a:lstStyle/>
          <a:p>
            <a:r>
              <a:rPr lang="en-US" sz="2800" b="1">
                <a:latin typeface="Arial" charset="0"/>
                <a:ea typeface="ＭＳ Ｐゴシック" charset="0"/>
              </a:rPr>
              <a:t>Jewish Population by Major Regions (1948-2012)</a:t>
            </a:r>
          </a:p>
        </p:txBody>
      </p:sp>
      <p:sp>
        <p:nvSpPr>
          <p:cNvPr id="72295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cs typeface="Arial" charset="0"/>
              </a:rPr>
              <a:t>0</a:t>
            </a:r>
          </a:p>
        </p:txBody>
      </p:sp>
      <p:sp>
        <p:nvSpPr>
          <p:cNvPr id="72295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1948</a:t>
            </a:r>
          </a:p>
        </p:txBody>
      </p:sp>
      <p:sp>
        <p:nvSpPr>
          <p:cNvPr id="72295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1970</a:t>
            </a:r>
          </a:p>
        </p:txBody>
      </p:sp>
      <p:sp>
        <p:nvSpPr>
          <p:cNvPr id="72295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2012</a:t>
            </a:r>
          </a:p>
        </p:txBody>
      </p:sp>
      <p:sp>
        <p:nvSpPr>
          <p:cNvPr id="72295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Israel</a:t>
            </a:r>
          </a:p>
        </p:txBody>
      </p:sp>
      <p:sp>
        <p:nvSpPr>
          <p:cNvPr id="72296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West Europe</a:t>
            </a:r>
          </a:p>
        </p:txBody>
      </p:sp>
      <p:sp>
        <p:nvSpPr>
          <p:cNvPr id="72296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East Europe</a:t>
            </a:r>
          </a:p>
        </p:txBody>
      </p:sp>
      <p:sp>
        <p:nvSpPr>
          <p:cNvPr id="72296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FSU Europe</a:t>
            </a:r>
          </a:p>
        </p:txBody>
      </p:sp>
      <p:sp>
        <p:nvSpPr>
          <p:cNvPr id="72296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FSU Asia</a:t>
            </a:r>
          </a:p>
        </p:txBody>
      </p:sp>
      <p:sp>
        <p:nvSpPr>
          <p:cNvPr id="72296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Other Asia</a:t>
            </a:r>
          </a:p>
        </p:txBody>
      </p:sp>
      <p:sp>
        <p:nvSpPr>
          <p:cNvPr id="72296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North Africa</a:t>
            </a:r>
          </a:p>
        </p:txBody>
      </p:sp>
      <p:sp>
        <p:nvSpPr>
          <p:cNvPr id="72296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South Africa</a:t>
            </a:r>
          </a:p>
        </p:txBody>
      </p:sp>
      <p:sp>
        <p:nvSpPr>
          <p:cNvPr id="72296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North America</a:t>
            </a:r>
          </a:p>
        </p:txBody>
      </p:sp>
      <p:sp>
        <p:nvSpPr>
          <p:cNvPr id="72296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Latin America</a:t>
            </a:r>
          </a:p>
        </p:txBody>
      </p:sp>
      <p:sp>
        <p:nvSpPr>
          <p:cNvPr id="72296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cs typeface="Arial" charset="0"/>
              </a:rPr>
              <a:t>Oceania</a:t>
            </a:r>
          </a:p>
        </p:txBody>
      </p:sp>
      <p:grpSp>
        <p:nvGrpSpPr>
          <p:cNvPr id="30" name="Group 29"/>
          <p:cNvGrpSpPr>
            <a:grpSpLocks/>
          </p:cNvGrpSpPr>
          <p:nvPr/>
        </p:nvGrpSpPr>
        <p:grpSpPr bwMode="auto">
          <a:xfrm>
            <a:off x="971550" y="1844675"/>
            <a:ext cx="2087563" cy="4321175"/>
            <a:chOff x="971600" y="1844824"/>
            <a:chExt cx="2088232" cy="4320480"/>
          </a:xfrm>
        </p:grpSpPr>
        <p:sp>
          <p:nvSpPr>
            <p:cNvPr id="72297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11 million outside Israel</a:t>
              </a: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2297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10 million outside Israel</a:t>
              </a: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2297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000"/>
                  </a:solidFill>
                  <a:cs typeface="Arial" charset="0"/>
                </a:rPr>
                <a:t>7 million outside Israel</a:t>
              </a: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FFFFFF"/>
                </a:solidFill>
                <a:cs typeface="Arial" charset="0"/>
              </a:rPr>
              <a:t>God is bringing His people back!</a:t>
            </a:r>
          </a:p>
        </p:txBody>
      </p:sp>
      <p:sp>
        <p:nvSpPr>
          <p:cNvPr id="72297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i="1">
                <a:solidFill>
                  <a:srgbClr val="000000"/>
                </a:solidFill>
                <a:cs typeface="Arial" charset="0"/>
              </a:rPr>
              <a:t>––Jews for Jesus</a:t>
            </a:r>
          </a:p>
        </p:txBody>
      </p:sp>
    </p:spTree>
    <p:extLst>
      <p:ext uri="{BB962C8B-B14F-4D97-AF65-F5344CB8AC3E}">
        <p14:creationId xmlns:p14="http://schemas.microsoft.com/office/powerpoint/2010/main" val="28626225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38</a:t>
            </a:r>
          </a:p>
        </p:txBody>
      </p:sp>
    </p:spTree>
    <p:extLst>
      <p:ext uri="{BB962C8B-B14F-4D97-AF65-F5344CB8AC3E}">
        <p14:creationId xmlns:p14="http://schemas.microsoft.com/office/powerpoint/2010/main" val="23155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C9C4F-A6F2-F34B-9256-0A4DD52EC49E}"/>
              </a:ext>
            </a:extLst>
          </p:cNvPr>
          <p:cNvPicPr>
            <a:picLocks noChangeAspect="1"/>
          </p:cNvPicPr>
          <p:nvPr/>
        </p:nvPicPr>
        <p:blipFill>
          <a:blip r:embed="rId3"/>
          <a:stretch>
            <a:fillRect/>
          </a:stretch>
        </p:blipFill>
        <p:spPr>
          <a:xfrm>
            <a:off x="-21024" y="1935986"/>
            <a:ext cx="9144000" cy="5256264"/>
          </a:xfrm>
          <a:prstGeom prst="rect">
            <a:avLst/>
          </a:prstGeom>
        </p:spPr>
      </p:pic>
      <p:sp>
        <p:nvSpPr>
          <p:cNvPr id="697345" name="Title 1"/>
          <p:cNvSpPr>
            <a:spLocks noGrp="1"/>
          </p:cNvSpPr>
          <p:nvPr>
            <p:ph type="title"/>
          </p:nvPr>
        </p:nvSpPr>
        <p:spPr>
          <a:xfrm>
            <a:off x="0" y="-1"/>
            <a:ext cx="9144000" cy="5345723"/>
          </a:xfrm>
        </p:spPr>
        <p:txBody>
          <a:bodyPr anchor="t"/>
          <a:lstStyle/>
          <a:p>
            <a:pPr algn="ctr"/>
            <a:r>
              <a:rPr lang="en-US" sz="8000" b="1" dirty="0">
                <a:solidFill>
                  <a:srgbClr val="FFFFFF"/>
                </a:solidFill>
                <a:effectLst/>
                <a:latin typeface="Chalkduster" panose="03050602040202020205" pitchFamily="66" charset="77"/>
                <a:ea typeface="新細明體" charset="0"/>
              </a:rPr>
              <a:t>Opposition</a:t>
            </a:r>
            <a:r>
              <a:rPr lang="en-US" sz="3600" b="1" dirty="0">
                <a:solidFill>
                  <a:srgbClr val="FFFFFF"/>
                </a:solidFill>
                <a:effectLst/>
                <a:latin typeface="Arial" charset="0"/>
                <a:ea typeface="新細明體" charset="0"/>
              </a:rPr>
              <a:t> </a:t>
            </a:r>
            <a:br>
              <a:rPr lang="en-US" sz="3600" b="1" dirty="0">
                <a:solidFill>
                  <a:srgbClr val="FFFFFF"/>
                </a:solidFill>
                <a:effectLst/>
                <a:latin typeface="Arial" charset="0"/>
                <a:ea typeface="新細明體" charset="0"/>
              </a:rPr>
            </a:br>
            <a:r>
              <a:rPr lang="en-US" sz="3600" b="1" dirty="0">
                <a:solidFill>
                  <a:srgbClr val="FFFFFF"/>
                </a:solidFill>
                <a:effectLst/>
                <a:latin typeface="Arial" charset="0"/>
                <a:ea typeface="新細明體" charset="0"/>
              </a:rPr>
              <a:t>to Israel will only </a:t>
            </a: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r>
              <a:rPr lang="en-US" sz="3600" b="1" dirty="0">
                <a:solidFill>
                  <a:srgbClr val="FFFFFF"/>
                </a:solidFill>
                <a:effectLst>
                  <a:glow rad="139700">
                    <a:schemeClr val="accent4">
                      <a:satMod val="175000"/>
                      <a:alpha val="80000"/>
                    </a:schemeClr>
                  </a:glow>
                </a:effectLst>
                <a:latin typeface="Arial" charset="0"/>
                <a:ea typeface="新細明體" charset="0"/>
              </a:rPr>
              <a:t>i</a:t>
            </a:r>
            <a:r>
              <a:rPr lang="en-US" b="1" dirty="0">
                <a:solidFill>
                  <a:srgbClr val="FFFFFF"/>
                </a:solidFill>
                <a:effectLst>
                  <a:glow rad="139700">
                    <a:schemeClr val="accent4">
                      <a:satMod val="175000"/>
                      <a:alpha val="80000"/>
                    </a:schemeClr>
                  </a:glow>
                </a:effectLst>
                <a:latin typeface="Arial" charset="0"/>
                <a:ea typeface="新細明體" charset="0"/>
              </a:rPr>
              <a:t>n</a:t>
            </a:r>
            <a:r>
              <a:rPr lang="en-US" sz="5400" b="1" dirty="0">
                <a:solidFill>
                  <a:srgbClr val="FFFFFF"/>
                </a:solidFill>
                <a:effectLst>
                  <a:glow rad="139700">
                    <a:schemeClr val="accent4">
                      <a:satMod val="175000"/>
                      <a:alpha val="80000"/>
                    </a:schemeClr>
                  </a:glow>
                </a:effectLst>
                <a:latin typeface="Arial" charset="0"/>
                <a:ea typeface="新細明體" charset="0"/>
              </a:rPr>
              <a:t>c</a:t>
            </a:r>
            <a:r>
              <a:rPr lang="en-US" sz="6600" b="1" dirty="0">
                <a:solidFill>
                  <a:srgbClr val="FFFFFF"/>
                </a:solidFill>
                <a:effectLst>
                  <a:glow rad="139700">
                    <a:schemeClr val="accent4">
                      <a:satMod val="175000"/>
                      <a:alpha val="80000"/>
                    </a:schemeClr>
                  </a:glow>
                </a:effectLst>
                <a:latin typeface="Arial" charset="0"/>
                <a:ea typeface="新細明體" charset="0"/>
              </a:rPr>
              <a:t>r</a:t>
            </a:r>
            <a:r>
              <a:rPr lang="en-US" sz="8000" b="1" dirty="0">
                <a:solidFill>
                  <a:srgbClr val="FFFFFF"/>
                </a:solidFill>
                <a:effectLst>
                  <a:glow rad="139700">
                    <a:schemeClr val="accent4">
                      <a:satMod val="175000"/>
                      <a:alpha val="80000"/>
                    </a:schemeClr>
                  </a:glow>
                </a:effectLst>
                <a:latin typeface="Arial" charset="0"/>
                <a:ea typeface="新細明體" charset="0"/>
              </a:rPr>
              <a:t>e</a:t>
            </a:r>
            <a:r>
              <a:rPr lang="en-US" sz="9600" b="1" dirty="0">
                <a:solidFill>
                  <a:srgbClr val="FFFFFF"/>
                </a:solidFill>
                <a:effectLst>
                  <a:glow rad="139700">
                    <a:schemeClr val="accent4">
                      <a:satMod val="175000"/>
                      <a:alpha val="80000"/>
                    </a:schemeClr>
                  </a:glow>
                </a:effectLst>
                <a:latin typeface="Arial" charset="0"/>
                <a:ea typeface="新細明體" charset="0"/>
              </a:rPr>
              <a:t>a</a:t>
            </a:r>
            <a:r>
              <a:rPr lang="en-US" sz="13800" b="1" dirty="0">
                <a:solidFill>
                  <a:srgbClr val="FFFFFF"/>
                </a:solidFill>
                <a:effectLst>
                  <a:glow rad="139700">
                    <a:schemeClr val="accent4">
                      <a:satMod val="175000"/>
                      <a:alpha val="80000"/>
                    </a:schemeClr>
                  </a:glow>
                </a:effectLst>
                <a:latin typeface="Arial" charset="0"/>
                <a:ea typeface="新細明體" charset="0"/>
              </a:rPr>
              <a:t>s</a:t>
            </a:r>
            <a:r>
              <a:rPr lang="en-US" sz="19900" b="1" dirty="0">
                <a:solidFill>
                  <a:srgbClr val="FFFFFF"/>
                </a:solidFill>
                <a:effectLst>
                  <a:glow rad="139700">
                    <a:schemeClr val="accent4">
                      <a:satMod val="175000"/>
                      <a:alpha val="80000"/>
                    </a:schemeClr>
                  </a:glow>
                </a:effectLst>
                <a:latin typeface="Arial" charset="0"/>
                <a:ea typeface="新細明體" charset="0"/>
              </a:rPr>
              <a:t>e</a:t>
            </a:r>
            <a:endParaRPr lang="en-US" sz="3600" b="1" dirty="0">
              <a:solidFill>
                <a:srgbClr val="FFFFFF"/>
              </a:solidFill>
              <a:effectLst>
                <a:glow rad="139700">
                  <a:schemeClr val="accent4">
                    <a:satMod val="175000"/>
                    <a:alpha val="80000"/>
                  </a:schemeClr>
                </a:glow>
              </a:effectLst>
              <a:latin typeface="Arial" charset="0"/>
              <a:ea typeface="新細明體" charset="0"/>
            </a:endParaRPr>
          </a:p>
        </p:txBody>
      </p:sp>
    </p:spTree>
    <p:extLst>
      <p:ext uri="{BB962C8B-B14F-4D97-AF65-F5344CB8AC3E}">
        <p14:creationId xmlns:p14="http://schemas.microsoft.com/office/powerpoint/2010/main" val="1372632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2"/>
          <p:cNvSpPr>
            <a:spLocks noGrp="1" noChangeArrowheads="1"/>
          </p:cNvSpPr>
          <p:nvPr>
            <p:ph type="title"/>
          </p:nvPr>
        </p:nvSpPr>
        <p:spPr>
          <a:xfrm>
            <a:off x="5292725" y="0"/>
            <a:ext cx="3851275" cy="2492375"/>
          </a:xfrm>
          <a:solidFill>
            <a:schemeClr val="bg1"/>
          </a:solidFill>
        </p:spPr>
        <p:txBody>
          <a:bodyPr anchor="ctr"/>
          <a:lstStyle/>
          <a:p>
            <a:pPr algn="ctr" eaLnBrk="1" hangingPunct="1"/>
            <a:r>
              <a:rPr lang="en-US" b="1">
                <a:solidFill>
                  <a:srgbClr val="FFFFFF"/>
                </a:solidFill>
                <a:latin typeface="Arial" charset="0"/>
                <a:ea typeface="新細明體" charset="0"/>
              </a:rPr>
              <a:t>Who is Gog?</a:t>
            </a:r>
          </a:p>
        </p:txBody>
      </p:sp>
      <p:sp>
        <p:nvSpPr>
          <p:cNvPr id="733186" name="Text Box 4"/>
          <p:cNvSpPr txBox="1">
            <a:spLocks noChangeArrowheads="1"/>
          </p:cNvSpPr>
          <p:nvPr/>
        </p:nvSpPr>
        <p:spPr bwMode="auto">
          <a:xfrm>
            <a:off x="7239000" y="6400800"/>
            <a:ext cx="1901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i="1">
                <a:solidFill>
                  <a:srgbClr val="FFFFCC"/>
                </a:solidFill>
                <a:ea typeface="新細明體" charset="0"/>
                <a:cs typeface="新細明體" charset="0"/>
              </a:rPr>
              <a:t>Ezekiel 38–39</a:t>
            </a:r>
          </a:p>
        </p:txBody>
      </p:sp>
      <p:pic>
        <p:nvPicPr>
          <p:cNvPr id="733187"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Rectangle 6"/>
          <p:cNvSpPr>
            <a:spLocks noChangeArrowheads="1"/>
          </p:cNvSpPr>
          <p:nvPr/>
        </p:nvSpPr>
        <p:spPr bwMode="auto">
          <a:xfrm>
            <a:off x="5410200" y="2438400"/>
            <a:ext cx="3733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defTabSz="914400" fontAlgn="base">
              <a:lnSpc>
                <a:spcPct val="90000"/>
              </a:lnSpc>
              <a:spcBef>
                <a:spcPct val="20000"/>
              </a:spcBef>
              <a:spcAft>
                <a:spcPct val="0"/>
              </a:spcAft>
              <a:buClr>
                <a:srgbClr val="FFCC66"/>
              </a:buClr>
              <a:buFontTx/>
              <a:buChar char="•"/>
            </a:pPr>
            <a:r>
              <a:rPr lang="en-US" sz="2400" b="1">
                <a:solidFill>
                  <a:srgbClr val="FFFFCC"/>
                </a:solidFill>
                <a:latin typeface="Arial" charset="0"/>
                <a:ea typeface="新細明體" charset="0"/>
                <a:cs typeface="新細明體" charset="0"/>
              </a:rPr>
              <a:t>Many suggestions have been made.</a:t>
            </a:r>
          </a:p>
          <a:p>
            <a:pPr marL="342900" indent="-342900" defTabSz="914400" fontAlgn="base">
              <a:lnSpc>
                <a:spcPct val="90000"/>
              </a:lnSpc>
              <a:spcBef>
                <a:spcPct val="20000"/>
              </a:spcBef>
              <a:spcAft>
                <a:spcPct val="0"/>
              </a:spcAft>
              <a:buClr>
                <a:srgbClr val="FFCC66"/>
              </a:buClr>
              <a:buFontTx/>
              <a:buChar char="•"/>
            </a:pPr>
            <a:r>
              <a:rPr lang="en-US" sz="2400" b="1">
                <a:solidFill>
                  <a:srgbClr val="FFFFCC"/>
                </a:solidFill>
                <a:latin typeface="Arial" charset="0"/>
                <a:ea typeface="新細明體" charset="0"/>
                <a:cs typeface="新細明體" charset="0"/>
              </a:rPr>
              <a:t>Land areas of Meshech and Tubal – cover areas in Turkey, Russia and Iran</a:t>
            </a:r>
          </a:p>
          <a:p>
            <a:pPr marL="342900" indent="-342900" defTabSz="914400" fontAlgn="base">
              <a:lnSpc>
                <a:spcPct val="90000"/>
              </a:lnSpc>
              <a:spcBef>
                <a:spcPct val="20000"/>
              </a:spcBef>
              <a:spcAft>
                <a:spcPct val="0"/>
              </a:spcAft>
              <a:buClr>
                <a:srgbClr val="FFCC66"/>
              </a:buClr>
              <a:buFontTx/>
              <a:buChar char="•"/>
            </a:pPr>
            <a:r>
              <a:rPr lang="en-US" sz="2400" b="1">
                <a:solidFill>
                  <a:srgbClr val="FFFFCC"/>
                </a:solidFill>
                <a:latin typeface="Arial" charset="0"/>
                <a:ea typeface="新細明體" charset="0"/>
                <a:cs typeface="新細明體" charset="0"/>
              </a:rPr>
              <a:t>Is Gog and Magog in Ezek 38–39 the same as the Gog and Magog in Rev 20:8?</a:t>
            </a:r>
          </a:p>
        </p:txBody>
      </p:sp>
    </p:spTree>
    <p:extLst>
      <p:ext uri="{BB962C8B-B14F-4D97-AF65-F5344CB8AC3E}">
        <p14:creationId xmlns:p14="http://schemas.microsoft.com/office/powerpoint/2010/main" val="629876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Tribulation</a:t>
            </a:r>
          </a:p>
          <a:p>
            <a:pPr algn="ctr" fontAlgn="base">
              <a:spcBef>
                <a:spcPct val="0"/>
              </a:spcBef>
              <a:spcAft>
                <a:spcPct val="0"/>
              </a:spcAft>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Millennium</a:t>
            </a:r>
          </a:p>
          <a:p>
            <a:pPr algn="ctr" fontAlgn="base">
              <a:spcBef>
                <a:spcPct val="0"/>
              </a:spcBef>
              <a:spcAft>
                <a:spcPct val="0"/>
              </a:spcAft>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fontAlgn="base">
              <a:spcBef>
                <a:spcPct val="0"/>
              </a:spcBef>
              <a:spcAft>
                <a:spcPct val="0"/>
              </a:spcAft>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fontAlgn="base">
              <a:spcBef>
                <a:spcPct val="0"/>
              </a:spcBef>
              <a:spcAft>
                <a:spcPct val="0"/>
              </a:spcAft>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Great</a:t>
            </a:r>
          </a:p>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White</a:t>
            </a:r>
          </a:p>
          <a:p>
            <a:pPr algn="ctr" fontAlgn="base">
              <a:spcBef>
                <a:spcPct val="0"/>
              </a:spcBef>
              <a:spcAft>
                <a:spcPct val="0"/>
              </a:spcAft>
              <a:buClr>
                <a:srgbClr val="000000"/>
              </a:buClr>
              <a:buSzPct val="100000"/>
              <a:buFont typeface="Arial" charset="0"/>
              <a:buNone/>
            </a:pPr>
            <a:r>
              <a:rPr lang="en-GB" sz="2800" b="1">
                <a:solidFill>
                  <a:srgbClr val="000000"/>
                </a:solidFill>
                <a:cs typeface="Arial" charset="0"/>
              </a:rPr>
              <a:t>Throne</a:t>
            </a:r>
          </a:p>
          <a:p>
            <a:pPr algn="ctr" fontAlgn="base">
              <a:spcBef>
                <a:spcPct val="0"/>
              </a:spcBef>
              <a:spcAft>
                <a:spcPct val="0"/>
              </a:spcAft>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fontAlgn="base">
              <a:lnSpc>
                <a:spcPct val="93000"/>
              </a:lnSpc>
              <a:spcBef>
                <a:spcPct val="0"/>
              </a:spcBef>
              <a:spcAft>
                <a:spcPct val="0"/>
              </a:spcAft>
              <a:buClr>
                <a:srgbClr val="FFFFFF"/>
              </a:buClr>
              <a:buSzPct val="100000"/>
              <a:buFont typeface="Arial" charset="0"/>
              <a:buNone/>
            </a:pPr>
            <a:r>
              <a:rPr lang="en-GB" b="1">
                <a:solidFill>
                  <a:srgbClr val="FFFFFF"/>
                </a:solidFill>
              </a:rPr>
              <a:t>473</a:t>
            </a:r>
          </a:p>
        </p:txBody>
      </p:sp>
    </p:spTree>
    <p:extLst>
      <p:ext uri="{BB962C8B-B14F-4D97-AF65-F5344CB8AC3E}">
        <p14:creationId xmlns:p14="http://schemas.microsoft.com/office/powerpoint/2010/main" val="290540400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35234" name="Rectangle 1026"/>
          <p:cNvSpPr>
            <a:spLocks noChangeArrowheads="1"/>
          </p:cNvSpPr>
          <p:nvPr/>
        </p:nvSpPr>
        <p:spPr bwMode="auto">
          <a:xfrm>
            <a:off x="0" y="476250"/>
            <a:ext cx="9144000" cy="338138"/>
          </a:xfrm>
          <a:prstGeom prst="rect">
            <a:avLst/>
          </a:prstGeom>
          <a:solidFill>
            <a:srgbClr val="99CC00">
              <a:alpha val="4392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en-US" sz="1600" b="1">
              <a:solidFill>
                <a:srgbClr val="000000"/>
              </a:solidFill>
              <a:latin typeface="Arial" charset="0"/>
              <a:ea typeface="ＭＳ Ｐゴシック" charset="0"/>
              <a:cs typeface="ＭＳ Ｐゴシック" charset="0"/>
            </a:endParaRPr>
          </a:p>
        </p:txBody>
      </p:sp>
      <p:sp>
        <p:nvSpPr>
          <p:cNvPr id="274437" name="Text Box 1029"/>
          <p:cNvSpPr txBox="1">
            <a:spLocks noChangeArrowheads="1"/>
          </p:cNvSpPr>
          <p:nvPr/>
        </p:nvSpPr>
        <p:spPr bwMode="auto">
          <a:xfrm>
            <a:off x="0" y="1560513"/>
            <a:ext cx="9144000" cy="489426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latin typeface="Lucida Sans Unicode" charset="0"/>
              </a:rPr>
              <a:t>Ezekiel 38:2</a:t>
            </a:r>
          </a:p>
          <a:p>
            <a:pPr defTabSz="914400" fontAlgn="base">
              <a:spcBef>
                <a:spcPct val="0"/>
              </a:spcBef>
              <a:spcAft>
                <a:spcPct val="0"/>
              </a:spcAft>
            </a:pPr>
            <a:r>
              <a:rPr lang="en-US" b="1">
                <a:solidFill>
                  <a:srgbClr val="000000"/>
                </a:solidFill>
                <a:latin typeface="Lucida Sans Unicode" charset="0"/>
              </a:rPr>
              <a:t>Gog = Prince</a:t>
            </a:r>
          </a:p>
          <a:p>
            <a:pPr defTabSz="914400" fontAlgn="base">
              <a:spcBef>
                <a:spcPct val="0"/>
              </a:spcBef>
              <a:spcAft>
                <a:spcPct val="0"/>
              </a:spcAft>
            </a:pPr>
            <a:r>
              <a:rPr lang="en-US" b="1">
                <a:solidFill>
                  <a:srgbClr val="000000"/>
                </a:solidFill>
                <a:latin typeface="Lucida Sans Unicode" charset="0"/>
              </a:rPr>
              <a:t>Magog = Land</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Ezekiel 38:16</a:t>
            </a:r>
          </a:p>
          <a:p>
            <a:pPr defTabSz="914400" fontAlgn="base">
              <a:spcBef>
                <a:spcPct val="0"/>
              </a:spcBef>
              <a:spcAft>
                <a:spcPct val="0"/>
              </a:spcAft>
            </a:pPr>
            <a:r>
              <a:rPr lang="en-US" b="1">
                <a:solidFill>
                  <a:srgbClr val="000000"/>
                </a:solidFill>
                <a:latin typeface="Lucida Sans Unicode" charset="0"/>
              </a:rPr>
              <a:t>Gog against Israel</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Ezekiel 39:17-20</a:t>
            </a:r>
          </a:p>
          <a:p>
            <a:pPr defTabSz="914400" fontAlgn="base">
              <a:spcBef>
                <a:spcPct val="0"/>
              </a:spcBef>
              <a:spcAft>
                <a:spcPct val="0"/>
              </a:spcAft>
            </a:pPr>
            <a:r>
              <a:rPr lang="en-US" b="1">
                <a:solidFill>
                  <a:srgbClr val="000000"/>
                </a:solidFill>
                <a:latin typeface="Lucida Sans Unicode" charset="0"/>
              </a:rPr>
              <a:t>Great feast of corpses</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Ezekiel 38:39</a:t>
            </a:r>
          </a:p>
          <a:p>
            <a:pPr defTabSz="914400" fontAlgn="base">
              <a:spcBef>
                <a:spcPct val="0"/>
              </a:spcBef>
              <a:spcAft>
                <a:spcPct val="0"/>
              </a:spcAft>
            </a:pPr>
            <a:r>
              <a:rPr lang="en-US" b="1">
                <a:solidFill>
                  <a:srgbClr val="000000"/>
                </a:solidFill>
                <a:latin typeface="Lucida Sans Unicode" charset="0"/>
              </a:rPr>
              <a:t>Events fit before restored </a:t>
            </a:r>
          </a:p>
          <a:p>
            <a:pPr defTabSz="914400" fontAlgn="base">
              <a:spcBef>
                <a:spcPct val="0"/>
              </a:spcBef>
              <a:spcAft>
                <a:spcPct val="0"/>
              </a:spcAft>
            </a:pPr>
            <a:r>
              <a:rPr lang="en-US" b="1">
                <a:solidFill>
                  <a:srgbClr val="000000"/>
                </a:solidFill>
                <a:latin typeface="Lucida Sans Unicode" charset="0"/>
              </a:rPr>
              <a:t>millennial temple (ch. 40)</a:t>
            </a:r>
          </a:p>
        </p:txBody>
      </p:sp>
      <p:sp>
        <p:nvSpPr>
          <p:cNvPr id="274438" name="Text Box 1030"/>
          <p:cNvSpPr txBox="1">
            <a:spLocks noChangeArrowheads="1"/>
          </p:cNvSpPr>
          <p:nvPr/>
        </p:nvSpPr>
        <p:spPr bwMode="auto">
          <a:xfrm>
            <a:off x="4437063" y="1557338"/>
            <a:ext cx="4706937" cy="4894262"/>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latin typeface="Lucida Sans Unicode" charset="0"/>
              </a:rPr>
              <a:t>Revelation 20:8</a:t>
            </a:r>
          </a:p>
          <a:p>
            <a:pPr defTabSz="914400" fontAlgn="base">
              <a:spcBef>
                <a:spcPct val="0"/>
              </a:spcBef>
              <a:spcAft>
                <a:spcPct val="0"/>
              </a:spcAft>
            </a:pPr>
            <a:r>
              <a:rPr lang="en-US" b="1">
                <a:solidFill>
                  <a:srgbClr val="000000"/>
                </a:solidFill>
                <a:latin typeface="Lucida Sans Unicode" charset="0"/>
              </a:rPr>
              <a:t>Gog &amp; Magog = nations</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Revelation 20:8</a:t>
            </a:r>
          </a:p>
          <a:p>
            <a:pPr defTabSz="914400" fontAlgn="base">
              <a:spcBef>
                <a:spcPct val="0"/>
              </a:spcBef>
              <a:spcAft>
                <a:spcPct val="0"/>
              </a:spcAft>
            </a:pPr>
            <a:r>
              <a:rPr lang="en-US" b="1">
                <a:solidFill>
                  <a:srgbClr val="000000"/>
                </a:solidFill>
                <a:latin typeface="Lucida Sans Unicode" charset="0"/>
              </a:rPr>
              <a:t>Gog &amp; Magog v. Messiah</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Revelation 20:10</a:t>
            </a:r>
          </a:p>
          <a:p>
            <a:pPr defTabSz="914400" fontAlgn="base">
              <a:spcBef>
                <a:spcPct val="0"/>
              </a:spcBef>
              <a:spcAft>
                <a:spcPct val="0"/>
              </a:spcAft>
            </a:pPr>
            <a:r>
              <a:rPr lang="en-US" b="1">
                <a:solidFill>
                  <a:srgbClr val="000000"/>
                </a:solidFill>
                <a:latin typeface="Lucida Sans Unicode" charset="0"/>
              </a:rPr>
              <a:t>Satan cast into lake of fire</a:t>
            </a:r>
          </a:p>
          <a:p>
            <a:pPr defTabSz="914400" fontAlgn="base">
              <a:spcBef>
                <a:spcPct val="0"/>
              </a:spcBef>
              <a:spcAft>
                <a:spcPct val="0"/>
              </a:spcAft>
            </a:pPr>
            <a:endParaRPr lang="en-US" b="1">
              <a:solidFill>
                <a:srgbClr val="000000"/>
              </a:solidFill>
              <a:latin typeface="Lucida Sans Unicode" charset="0"/>
            </a:endParaRPr>
          </a:p>
          <a:p>
            <a:pPr defTabSz="914400" fontAlgn="base">
              <a:spcBef>
                <a:spcPct val="0"/>
              </a:spcBef>
              <a:spcAft>
                <a:spcPct val="0"/>
              </a:spcAft>
            </a:pPr>
            <a:r>
              <a:rPr lang="en-US" b="1">
                <a:solidFill>
                  <a:srgbClr val="000000"/>
                </a:solidFill>
                <a:latin typeface="Lucida Sans Unicode" charset="0"/>
              </a:rPr>
              <a:t>Revelation 20:7-10</a:t>
            </a:r>
          </a:p>
          <a:p>
            <a:pPr defTabSz="914400" fontAlgn="base">
              <a:spcBef>
                <a:spcPct val="0"/>
              </a:spcBef>
              <a:spcAft>
                <a:spcPct val="0"/>
              </a:spcAft>
            </a:pPr>
            <a:r>
              <a:rPr lang="en-US" b="1">
                <a:solidFill>
                  <a:srgbClr val="000000"/>
                </a:solidFill>
                <a:latin typeface="Lucida Sans Unicode" charset="0"/>
              </a:rPr>
              <a:t>Events fit after millennium in 20:1-6</a:t>
            </a:r>
          </a:p>
        </p:txBody>
      </p:sp>
      <p:sp>
        <p:nvSpPr>
          <p:cNvPr id="735237" name="Rectangle 1031"/>
          <p:cNvSpPr>
            <a:spLocks noGrp="1" noChangeArrowheads="1"/>
          </p:cNvSpPr>
          <p:nvPr>
            <p:ph type="title"/>
          </p:nvPr>
        </p:nvSpPr>
        <p:spPr>
          <a:xfrm>
            <a:off x="0" y="396875"/>
            <a:ext cx="9144000" cy="954088"/>
          </a:xfrm>
          <a:solidFill>
            <a:srgbClr val="000090"/>
          </a:solidFill>
        </p:spPr>
        <p:txBody>
          <a:bodyPr anchor="t">
            <a:spAutoFit/>
          </a:bodyPr>
          <a:lstStyle/>
          <a:p>
            <a:pPr eaLnBrk="1" hangingPunct="1"/>
            <a:r>
              <a:rPr lang="en-US" sz="2800" b="1" i="1" dirty="0">
                <a:latin typeface="Lucida Sans Unicode" charset="0"/>
                <a:ea typeface="ＭＳ Ｐゴシック" charset="0"/>
              </a:rPr>
              <a:t>Reasons Ezekiel</a:t>
            </a:r>
            <a:r>
              <a:rPr lang="fr-FR" altLang="ja-JP"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is different from </a:t>
            </a:r>
            <a:br>
              <a:rPr lang="en-US" sz="2800" b="1" i="1" dirty="0">
                <a:latin typeface="Lucida Sans Unicode" charset="0"/>
                <a:ea typeface="ＭＳ Ｐゴシック" charset="0"/>
              </a:rPr>
            </a:br>
            <a:r>
              <a:rPr lang="en-US" sz="2800" b="1" i="1" dirty="0">
                <a:latin typeface="Lucida Sans Unicode" charset="0"/>
                <a:ea typeface="ＭＳ Ｐゴシック" charset="0"/>
              </a:rPr>
              <a:t>John</a:t>
            </a:r>
            <a:r>
              <a:rPr lang="fr-FR"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in Revelation 20:7-10</a:t>
            </a:r>
          </a:p>
        </p:txBody>
      </p:sp>
      <p:sp>
        <p:nvSpPr>
          <p:cNvPr id="735238" name="Text Box 1032"/>
          <p:cNvSpPr txBox="1">
            <a:spLocks noChangeArrowheads="1"/>
          </p:cNvSpPr>
          <p:nvPr/>
        </p:nvSpPr>
        <p:spPr bwMode="auto">
          <a:xfrm>
            <a:off x="8281988" y="44450"/>
            <a:ext cx="755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000000"/>
                </a:solidFill>
              </a:rPr>
              <a:t>512a</a:t>
            </a:r>
            <a:endParaRPr lang="en-US" sz="1600" b="1">
              <a:solidFill>
                <a:srgbClr val="000000"/>
              </a:solidFill>
            </a:endParaRPr>
          </a:p>
        </p:txBody>
      </p:sp>
    </p:spTree>
    <p:extLst>
      <p:ext uri="{BB962C8B-B14F-4D97-AF65-F5344CB8AC3E}">
        <p14:creationId xmlns:p14="http://schemas.microsoft.com/office/powerpoint/2010/main" val="406355997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39</a:t>
            </a:r>
          </a:p>
        </p:txBody>
      </p:sp>
    </p:spTree>
    <p:extLst>
      <p:ext uri="{BB962C8B-B14F-4D97-AF65-F5344CB8AC3E}">
        <p14:creationId xmlns:p14="http://schemas.microsoft.com/office/powerpoint/2010/main" val="3296626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9329"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9330" name="Rectangle 2"/>
          <p:cNvSpPr>
            <a:spLocks noGrp="1" noChangeArrowheads="1"/>
          </p:cNvSpPr>
          <p:nvPr>
            <p:ph type="title"/>
          </p:nvPr>
        </p:nvSpPr>
        <p:spPr>
          <a:xfrm>
            <a:off x="0" y="6115050"/>
            <a:ext cx="9178925" cy="762000"/>
          </a:xfrm>
          <a:solidFill>
            <a:srgbClr val="000000"/>
          </a:solidFill>
        </p:spPr>
        <p:txBody>
          <a:bodyPr anchor="ctr"/>
          <a:lstStyle/>
          <a:p>
            <a:pPr algn="ctr" eaLnBrk="1" hangingPunct="1"/>
            <a:r>
              <a:rPr lang="en-US" b="1" dirty="0">
                <a:solidFill>
                  <a:srgbClr val="FFFFFF"/>
                </a:solidFill>
                <a:latin typeface="Arial" charset="0"/>
                <a:ea typeface="新細明體" charset="0"/>
              </a:rPr>
              <a:t>When Will Gog</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Invasion Occur?</a:t>
            </a:r>
          </a:p>
        </p:txBody>
      </p:sp>
      <p:sp>
        <p:nvSpPr>
          <p:cNvPr id="189443" name="Text Box 4"/>
          <p:cNvSpPr txBox="1">
            <a:spLocks noChangeArrowheads="1"/>
          </p:cNvSpPr>
          <p:nvPr/>
        </p:nvSpPr>
        <p:spPr bwMode="auto">
          <a:xfrm>
            <a:off x="7380312" y="76201"/>
            <a:ext cx="1812901" cy="47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533400" indent="-533400" eaLnBrk="1" hangingPunct="1">
              <a:spcBef>
                <a:spcPct val="20000"/>
              </a:spcBef>
              <a:buClr>
                <a:schemeClr val="tx1"/>
              </a:buClr>
              <a:buFontTx/>
              <a:buAutoNum type="arabicPeriod"/>
              <a:defRPr sz="2800" b="1">
                <a:effectLst>
                  <a:glow rad="190500">
                    <a:schemeClr val="bg1">
                      <a:alpha val="75000"/>
                    </a:schemeClr>
                  </a:glow>
                </a:effectLst>
                <a:ea typeface="新細明體" charset="0"/>
                <a:cs typeface="新細明體" charset="0"/>
              </a:defRPr>
            </a:lvl1pPr>
          </a:lstStyle>
          <a:p>
            <a:pPr marL="0" indent="0" algn="ctr" defTabSz="914400" fontAlgn="base">
              <a:spcAft>
                <a:spcPct val="0"/>
              </a:spcAft>
              <a:buClr>
                <a:srgbClr val="FFFFCC"/>
              </a:buClr>
              <a:buFontTx/>
              <a:buNone/>
              <a:defRPr/>
            </a:pPr>
            <a:r>
              <a:rPr lang="en-US" sz="2400" dirty="0">
                <a:solidFill>
                  <a:srgbClr val="FFFFCC"/>
                </a:solidFill>
                <a:effectLst>
                  <a:glow rad="190500">
                    <a:srgbClr val="000000">
                      <a:alpha val="75000"/>
                    </a:srgbClr>
                  </a:glow>
                </a:effectLst>
                <a:latin typeface="Arial" charset="0"/>
              </a:rPr>
              <a:t>511b-512</a:t>
            </a: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Passage entirely symbolic</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Before Tribulation</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Middle of Tribulation</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End of Tribulation</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Between end of Tribulation &amp; Millennium</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After Millennium</a:t>
            </a:r>
          </a:p>
          <a:p>
            <a:pPr marL="533400" indent="-533400" defTabSz="914400" fontAlgn="base">
              <a:spcBef>
                <a:spcPct val="20000"/>
              </a:spcBef>
              <a:spcAft>
                <a:spcPct val="0"/>
              </a:spcAft>
              <a:buClr>
                <a:srgbClr val="FFFFCC"/>
              </a:buClr>
              <a:buFontTx/>
              <a:buAutoNum type="arabicPeriod"/>
              <a:defRPr/>
            </a:pPr>
            <a:r>
              <a:rPr lang="en-US" sz="2800" b="1" dirty="0">
                <a:solidFill>
                  <a:srgbClr val="FFFFCC"/>
                </a:solidFill>
                <a:effectLst>
                  <a:glow rad="190500">
                    <a:srgbClr val="000000">
                      <a:alpha val="75000"/>
                    </a:srgbClr>
                  </a:glow>
                </a:effectLst>
                <a:latin typeface="Arial" charset="0"/>
                <a:ea typeface="新細明體" charset="0"/>
                <a:cs typeface="新細明體" charset="0"/>
              </a:rPr>
              <a:t>Combination of 4</a:t>
            </a:r>
            <a:r>
              <a:rPr lang="en-US" sz="2800" b="1" baseline="30000" dirty="0">
                <a:solidFill>
                  <a:srgbClr val="FFFFCC"/>
                </a:solidFill>
                <a:effectLst>
                  <a:glow rad="190500">
                    <a:srgbClr val="000000">
                      <a:alpha val="75000"/>
                    </a:srgbClr>
                  </a:glow>
                </a:effectLst>
                <a:latin typeface="Arial" charset="0"/>
                <a:ea typeface="新細明體" charset="0"/>
                <a:cs typeface="新細明體" charset="0"/>
              </a:rPr>
              <a:t>th</a:t>
            </a:r>
            <a:r>
              <a:rPr lang="en-US" sz="2800" b="1" dirty="0">
                <a:solidFill>
                  <a:srgbClr val="FFFFCC"/>
                </a:solidFill>
                <a:effectLst>
                  <a:glow rad="190500">
                    <a:srgbClr val="000000">
                      <a:alpha val="75000"/>
                    </a:srgbClr>
                  </a:glow>
                </a:effectLst>
                <a:latin typeface="Arial" charset="0"/>
                <a:ea typeface="新細明體" charset="0"/>
                <a:cs typeface="新細明體" charset="0"/>
              </a:rPr>
              <a:t> and 6</a:t>
            </a:r>
            <a:r>
              <a:rPr lang="en-US" sz="2800" b="1" baseline="30000" dirty="0">
                <a:solidFill>
                  <a:srgbClr val="FFFFCC"/>
                </a:solidFill>
                <a:effectLst>
                  <a:glow rad="190500">
                    <a:srgbClr val="000000">
                      <a:alpha val="75000"/>
                    </a:srgbClr>
                  </a:glow>
                </a:effectLst>
                <a:latin typeface="Arial" charset="0"/>
                <a:ea typeface="新細明體" charset="0"/>
                <a:cs typeface="新細明體" charset="0"/>
              </a:rPr>
              <a:t>th</a:t>
            </a:r>
            <a:r>
              <a:rPr lang="en-US" sz="2800" b="1" dirty="0">
                <a:solidFill>
                  <a:srgbClr val="FFFFCC"/>
                </a:solidFill>
                <a:effectLst>
                  <a:glow rad="190500">
                    <a:srgbClr val="000000">
                      <a:alpha val="75000"/>
                    </a:srgbClr>
                  </a:glow>
                </a:effectLst>
                <a:latin typeface="Arial" charset="0"/>
                <a:ea typeface="新細明體" charset="0"/>
                <a:cs typeface="新細明體" charset="0"/>
              </a:rPr>
              <a:t> views</a:t>
            </a:r>
          </a:p>
        </p:txBody>
      </p:sp>
      <p:sp>
        <p:nvSpPr>
          <p:cNvPr id="739333"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4000" b="1" i="1">
                <a:solidFill>
                  <a:srgbClr val="FFFFFF"/>
                </a:solidFill>
                <a:ea typeface="新細明體" charset="0"/>
                <a:cs typeface="新細明體" charset="0"/>
              </a:rPr>
              <a:t>Differing Views:</a:t>
            </a:r>
          </a:p>
        </p:txBody>
      </p:sp>
    </p:spTree>
    <p:extLst>
      <p:ext uri="{BB962C8B-B14F-4D97-AF65-F5344CB8AC3E}">
        <p14:creationId xmlns:p14="http://schemas.microsoft.com/office/powerpoint/2010/main" val="85331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left)">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left)">
                                      <p:cBhvr>
                                        <p:cTn id="12" dur="500"/>
                                        <p:tgtEl>
                                          <p:spTgt spid="204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left)">
                                      <p:cBhvr>
                                        <p:cTn id="17" dur="500"/>
                                        <p:tgtEl>
                                          <p:spTgt spid="204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left)">
                                      <p:cBhvr>
                                        <p:cTn id="22" dur="500"/>
                                        <p:tgtEl>
                                          <p:spTgt spid="204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left)">
                                      <p:cBhvr>
                                        <p:cTn id="27" dur="500"/>
                                        <p:tgtEl>
                                          <p:spTgt spid="204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left)">
                                      <p:cBhvr>
                                        <p:cTn id="32" dur="500"/>
                                        <p:tgtEl>
                                          <p:spTgt spid="2048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lef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109493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8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4"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defTabSz="914400" eaLnBrk="1" hangingPunct="1">
              <a:defRPr/>
            </a:pPr>
            <a:r>
              <a:rPr lang="en-US" sz="2400" b="1" kern="0" dirty="0">
                <a:solidFill>
                  <a:srgbClr val="FFFFFF"/>
                </a:solidFill>
                <a:latin typeface="Arial" charset="0"/>
                <a:ea typeface="Osaka" charset="0"/>
                <a:cs typeface="Osaka" charset="0"/>
              </a:rPr>
              <a:t>Rick Griffith, Singapore Bible College</a:t>
            </a:r>
            <a:br>
              <a:rPr lang="en-US" sz="2400" b="1" kern="0" dirty="0">
                <a:solidFill>
                  <a:srgbClr val="FFFFFF"/>
                </a:solidFill>
                <a:latin typeface="Arial" charset="0"/>
                <a:ea typeface="Osaka" charset="0"/>
                <a:cs typeface="Osaka" charset="0"/>
              </a:rPr>
            </a:br>
            <a:r>
              <a:rPr lang="en-US" sz="2400" b="1" kern="0" dirty="0">
                <a:solidFill>
                  <a:srgbClr val="FFFFFF"/>
                </a:solidFill>
                <a:latin typeface="Arial" charset="0"/>
                <a:ea typeface="Osaka" charset="0"/>
                <a:cs typeface="Osaka" charset="0"/>
              </a:rPr>
              <a:t>BibleStudyDownloads.org</a:t>
            </a:r>
          </a:p>
        </p:txBody>
      </p:sp>
    </p:spTree>
    <p:extLst>
      <p:ext uri="{BB962C8B-B14F-4D97-AF65-F5344CB8AC3E}">
        <p14:creationId xmlns:p14="http://schemas.microsoft.com/office/powerpoint/2010/main" val="355731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560</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232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Jeremiah</a:t>
            </a: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fr-FR" altLang="ja-JP" sz="3600" b="1" dirty="0">
                <a:latin typeface="Arial" charset="0"/>
                <a:ea typeface="ＭＳ Ｐゴシック" charset="0"/>
                <a:cs typeface="Arial" charset="0"/>
              </a:rPr>
              <a:t>'</a:t>
            </a:r>
            <a:r>
              <a:rPr kumimoji="1" lang="en-US" altLang="ja-JP"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dirty="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49368"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dirty="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289822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Israel</a:t>
            </a:r>
            <a:r>
              <a:rPr lang="uk-UA"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Restored Community</a:t>
            </a: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defTabSz="914400" fontAlgn="base">
              <a:spcBef>
                <a:spcPct val="20000"/>
              </a:spcBef>
              <a:spcAft>
                <a:spcPct val="0"/>
              </a:spcAft>
              <a:buClr>
                <a:srgbClr val="FFCC66"/>
              </a:buClr>
              <a:buFontTx/>
              <a:buChar char="•"/>
              <a:defRPr/>
            </a:pPr>
            <a:r>
              <a:rPr lang="en-US" sz="3200" b="1" dirty="0">
                <a:solidFill>
                  <a:srgbClr val="FFFFCC"/>
                </a:solidFill>
                <a:effectLst>
                  <a:glow rad="101600">
                    <a:srgbClr val="000000">
                      <a:alpha val="75000"/>
                    </a:srgbClr>
                  </a:glow>
                </a:effectLst>
                <a:latin typeface="Arial" charset="0"/>
                <a:ea typeface="新細明體" charset="0"/>
                <a:cs typeface="新細明體" charset="0"/>
              </a:rPr>
              <a:t>New Temple (40–43)</a:t>
            </a:r>
          </a:p>
          <a:p>
            <a:pPr marL="342900" indent="-342900" defTabSz="914400" fontAlgn="base">
              <a:spcBef>
                <a:spcPct val="20000"/>
              </a:spcBef>
              <a:spcAft>
                <a:spcPct val="0"/>
              </a:spcAft>
              <a:buClr>
                <a:srgbClr val="FFCC66"/>
              </a:buClr>
              <a:buFontTx/>
              <a:buChar char="•"/>
              <a:defRPr/>
            </a:pPr>
            <a:r>
              <a:rPr lang="en-US" sz="3200" b="1" dirty="0">
                <a:solidFill>
                  <a:srgbClr val="FFFFCC"/>
                </a:solidFill>
                <a:effectLst>
                  <a:glow rad="101600">
                    <a:srgbClr val="000000">
                      <a:alpha val="75000"/>
                    </a:srgbClr>
                  </a:glow>
                </a:effectLst>
                <a:latin typeface="Arial" charset="0"/>
                <a:ea typeface="新細明體" charset="0"/>
                <a:cs typeface="新細明體" charset="0"/>
              </a:rPr>
              <a:t>New Worship (44–46)</a:t>
            </a:r>
          </a:p>
          <a:p>
            <a:pPr marL="342900" indent="-342900" defTabSz="914400" fontAlgn="base">
              <a:spcBef>
                <a:spcPct val="20000"/>
              </a:spcBef>
              <a:spcAft>
                <a:spcPct val="0"/>
              </a:spcAft>
              <a:buClr>
                <a:srgbClr val="FFCC66"/>
              </a:buClr>
              <a:buFontTx/>
              <a:buChar char="•"/>
              <a:defRPr/>
            </a:pPr>
            <a:r>
              <a:rPr lang="en-US" sz="3200" b="1" dirty="0">
                <a:solidFill>
                  <a:srgbClr val="FFFFCC"/>
                </a:solidFill>
                <a:effectLst>
                  <a:glow rad="101600">
                    <a:srgbClr val="000000">
                      <a:alpha val="75000"/>
                    </a:srgbClr>
                  </a:glow>
                </a:effectLst>
                <a:latin typeface="Arial" charset="0"/>
                <a:ea typeface="新細明體" charset="0"/>
                <a:cs typeface="新細明體" charset="0"/>
              </a:rPr>
              <a:t>New Territories (47–48)</a:t>
            </a: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934200" cy="838200"/>
          </a:xfrm>
        </p:spPr>
        <p:txBody>
          <a:bodyPr/>
          <a:lstStyle/>
          <a:p>
            <a:pPr eaLnBrk="1" hangingPunct="1"/>
            <a:r>
              <a:rPr lang="en-US">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eaLnBrk="0" fontAlgn="base" hangingPunct="0">
              <a:spcBef>
                <a:spcPct val="0"/>
              </a:spcBef>
              <a:spcAft>
                <a:spcPct val="0"/>
              </a:spcAft>
              <a:defRPr/>
            </a:pPr>
            <a:r>
              <a:rPr lang="en-US" sz="2000" b="1">
                <a:solidFill>
                  <a:srgbClr val="FFFFCC"/>
                </a:solidFill>
                <a:latin typeface="Arial" pitchFamily="-112" charset="0"/>
                <a:ea typeface="新細明體"/>
                <a:cs typeface="新細明體"/>
              </a:rPr>
              <a:t>1. Outer Court - 40:17-19</a:t>
            </a:r>
            <a:br>
              <a:rPr lang="en-US" sz="2000" b="1">
                <a:solidFill>
                  <a:srgbClr val="FFFFCC"/>
                </a:solidFill>
                <a:latin typeface="Arial" pitchFamily="-112" charset="0"/>
                <a:ea typeface="新細明體"/>
                <a:cs typeface="新細明體"/>
              </a:rPr>
            </a:br>
            <a:r>
              <a:rPr lang="en-US" sz="2000" b="1">
                <a:solidFill>
                  <a:srgbClr val="FFFFCC"/>
                </a:solidFill>
                <a:latin typeface="Arial" pitchFamily="-112" charset="0"/>
                <a:ea typeface="新細明體"/>
                <a:cs typeface="新細明體"/>
              </a:rPr>
              <a:t>2. Inner Court - 40:44-47</a:t>
            </a:r>
            <a:br>
              <a:rPr lang="en-US" sz="2000" b="1">
                <a:solidFill>
                  <a:srgbClr val="FFFFCC"/>
                </a:solidFill>
                <a:latin typeface="Arial" pitchFamily="-112" charset="0"/>
                <a:ea typeface="新細明體"/>
                <a:cs typeface="新細明體"/>
              </a:rPr>
            </a:br>
            <a:r>
              <a:rPr lang="en-US" sz="2000" b="1">
                <a:solidFill>
                  <a:srgbClr val="FFFFCC"/>
                </a:solidFill>
                <a:latin typeface="Arial" pitchFamily="-112" charset="0"/>
                <a:ea typeface="新細明體"/>
                <a:cs typeface="新細明體"/>
              </a:rPr>
              <a:t>3. The Temple or Sanctuary - 41:1-26</a:t>
            </a:r>
            <a:br>
              <a:rPr lang="en-US" sz="2000" b="1">
                <a:solidFill>
                  <a:srgbClr val="FFFFCC"/>
                </a:solidFill>
                <a:latin typeface="Arial" pitchFamily="-112" charset="0"/>
                <a:ea typeface="新細明體"/>
                <a:cs typeface="新細明體"/>
              </a:rPr>
            </a:br>
            <a:r>
              <a:rPr lang="en-US" sz="2000" b="1">
                <a:solidFill>
                  <a:srgbClr val="FFFFCC"/>
                </a:solidFill>
                <a:latin typeface="Arial" pitchFamily="-112" charset="0"/>
                <a:ea typeface="新細明體"/>
                <a:cs typeface="新細明體"/>
              </a:rPr>
              <a:t>4. Wall around the outside of the temple - 40:5 (42:15-20; 45:2)</a:t>
            </a:r>
            <a:br>
              <a:rPr lang="en-US" sz="2000" b="1">
                <a:solidFill>
                  <a:srgbClr val="FFFFCC"/>
                </a:solidFill>
                <a:latin typeface="Arial" pitchFamily="-112" charset="0"/>
                <a:ea typeface="新細明體"/>
                <a:cs typeface="新細明體"/>
              </a:rPr>
            </a:br>
            <a:r>
              <a:rPr lang="en-US" sz="2000" b="1">
                <a:solidFill>
                  <a:srgbClr val="FFFFCC"/>
                </a:solidFill>
                <a:latin typeface="Arial" pitchFamily="-112" charset="0"/>
                <a:ea typeface="新細明體"/>
                <a:cs typeface="新細明體"/>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CC"/>
                </a:solidFill>
                <a:ea typeface="新細明體" charset="0"/>
                <a:cs typeface="新細明體" charset="0"/>
              </a:rPr>
              <a:t>www.pauljab.net/temple/ TemplePictures.html</a:t>
            </a:r>
            <a:r>
              <a:rPr lang="en-US" sz="1400">
                <a:solidFill>
                  <a:srgbClr val="FFFFCC"/>
                </a:solidFill>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CC"/>
                </a:solidFill>
                <a:ea typeface="新細明體" charset="0"/>
                <a:cs typeface="新細明體" charset="0"/>
              </a:rPr>
              <a:t>517</a:t>
            </a:r>
            <a:endParaRPr lang="en-US" b="1">
              <a:solidFill>
                <a:srgbClr val="FFCC66"/>
              </a:solidFill>
              <a:ea typeface="新細明體" charset="0"/>
              <a:cs typeface="新細明體" charset="0"/>
            </a:endParaRPr>
          </a:p>
        </p:txBody>
      </p:sp>
    </p:spTree>
    <p:extLst>
      <p:ext uri="{BB962C8B-B14F-4D97-AF65-F5344CB8AC3E}">
        <p14:creationId xmlns:p14="http://schemas.microsoft.com/office/powerpoint/2010/main" val="1621122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263328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a:t>
            </a:r>
          </a:p>
        </p:txBody>
      </p:sp>
    </p:spTree>
    <p:extLst>
      <p:ext uri="{BB962C8B-B14F-4D97-AF65-F5344CB8AC3E}">
        <p14:creationId xmlns:p14="http://schemas.microsoft.com/office/powerpoint/2010/main" val="1355318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CC"/>
              </a:solidFill>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dirty="0">
                <a:solidFill>
                  <a:srgbClr val="FFFFFF"/>
                </a:solidFill>
                <a:cs typeface="Arial" charset="0"/>
              </a:rPr>
              <a:t>Ezekiel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 43:1-4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ru-RU" altLang="ja-JP" b="1" dirty="0">
                <a:solidFill>
                  <a:srgbClr val="FFFFFF"/>
                </a:solidFill>
                <a:effectLst>
                  <a:glow rad="228600">
                    <a:srgbClr val="000000"/>
                  </a:glow>
                </a:effectLst>
                <a:cs typeface="Arial" charset="0"/>
              </a:rPr>
              <a:t>"</a:t>
            </a:r>
            <a:r>
              <a:rPr lang="en-SG" b="1" dirty="0">
                <a:solidFill>
                  <a:srgbClr val="FFFFFF"/>
                </a:solidFill>
                <a:effectLst>
                  <a:glow rad="228600">
                    <a:srgbClr val="000000"/>
                  </a:glow>
                </a:effectLst>
              </a:rPr>
              <a:t>After this, the man brought me back around to the east gateway.  </a:t>
            </a:r>
            <a:r>
              <a:rPr lang="en-SG" b="1" baseline="30000" dirty="0">
                <a:solidFill>
                  <a:srgbClr val="FFFFFF"/>
                </a:solidFill>
                <a:effectLst>
                  <a:glow rad="228600">
                    <a:srgbClr val="000000"/>
                  </a:glow>
                </a:effectLst>
              </a:rPr>
              <a:t>2</a:t>
            </a:r>
            <a:r>
              <a:rPr lang="en-SG" b="1" dirty="0">
                <a:solidFill>
                  <a:srgbClr val="FFFFFF"/>
                </a:solidFill>
                <a:effectLst>
                  <a:glow rad="228600">
                    <a:srgbClr val="000000"/>
                  </a:glow>
                </a:effectLst>
              </a:rPr>
              <a:t>Suddenly, the glory of the God of Israel appeared from the east. The sound of his coming was like the roar of rushing waters, and the whole landscape shone with his glory.  </a:t>
            </a:r>
            <a:r>
              <a:rPr lang="en-SG" b="1" baseline="30000" dirty="0">
                <a:solidFill>
                  <a:srgbClr val="FFFFFF"/>
                </a:solidFill>
                <a:effectLst>
                  <a:glow rad="228600">
                    <a:srgbClr val="000000"/>
                  </a:glow>
                </a:effectLst>
              </a:rPr>
              <a:t>3</a:t>
            </a:r>
            <a:r>
              <a:rPr lang="en-SG" b="1" dirty="0">
                <a:solidFill>
                  <a:srgbClr val="FFFFFF"/>
                </a:solidFill>
                <a:effectLst>
                  <a:glow rad="228600">
                    <a:srgbClr val="000000"/>
                  </a:glow>
                </a:effectLst>
              </a:rPr>
              <a:t>This vision was just like the others I had seen, first by the Kebar River and then when he came to destroy Jerusalem. I fell face down on the ground.  </a:t>
            </a:r>
            <a:r>
              <a:rPr lang="en-SG" b="1" baseline="30000" dirty="0">
                <a:solidFill>
                  <a:srgbClr val="FFFFFF"/>
                </a:solidFill>
                <a:effectLst>
                  <a:glow rad="228600">
                    <a:srgbClr val="000000"/>
                  </a:glow>
                </a:effectLst>
              </a:rPr>
              <a:t>4</a:t>
            </a:r>
            <a:r>
              <a:rPr lang="en-SG" b="1" dirty="0">
                <a:solidFill>
                  <a:srgbClr val="FFFFFF"/>
                </a:solidFill>
                <a:effectLst>
                  <a:glow rad="228600">
                    <a:srgbClr val="000000"/>
                  </a:glow>
                </a:effectLst>
              </a:rPr>
              <a:t>And the glory of the L</a:t>
            </a:r>
            <a:r>
              <a:rPr lang="en-SG" sz="2000" b="1" dirty="0">
                <a:solidFill>
                  <a:srgbClr val="FFFFFF"/>
                </a:solidFill>
                <a:effectLst>
                  <a:glow rad="228600">
                    <a:srgbClr val="000000"/>
                  </a:glow>
                </a:effectLst>
              </a:rPr>
              <a:t>ORD</a:t>
            </a:r>
            <a:r>
              <a:rPr lang="en-SG" b="1" dirty="0">
                <a:solidFill>
                  <a:srgbClr val="FFFFFF"/>
                </a:solidFill>
                <a:effectLst>
                  <a:glow rad="228600">
                    <a:srgbClr val="000000"/>
                  </a:glow>
                </a:effectLst>
              </a:rPr>
              <a:t> came into the Temple through the east gateway</a:t>
            </a:r>
            <a:r>
              <a:rPr lang="en-US" altLang="ja-JP" b="1" dirty="0">
                <a:solidFill>
                  <a:srgbClr val="FFFFFF"/>
                </a:solidFill>
                <a:effectLst>
                  <a:glow rad="228600">
                    <a:srgbClr val="000000"/>
                  </a:glow>
                </a:effectLst>
                <a:cs typeface="Arial" charset="0"/>
              </a:rPr>
              <a:t>.</a:t>
            </a:r>
            <a:r>
              <a:rPr lang="ru-RU" altLang="ja-JP" b="1" dirty="0">
                <a:solidFill>
                  <a:srgbClr val="FFFFFF"/>
                </a:solidFill>
                <a:effectLst>
                  <a:glow rad="228600">
                    <a:srgbClr val="000000"/>
                  </a:glow>
                </a:effectLst>
                <a:cs typeface="Arial" charset="0"/>
              </a:rPr>
              <a:t>"</a:t>
            </a:r>
            <a:endParaRPr lang="en-US"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2329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44</a:t>
            </a:r>
          </a:p>
        </p:txBody>
      </p:sp>
    </p:spTree>
    <p:extLst>
      <p:ext uri="{BB962C8B-B14F-4D97-AF65-F5344CB8AC3E}">
        <p14:creationId xmlns:p14="http://schemas.microsoft.com/office/powerpoint/2010/main" val="2069300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Entering the East Gate (44:1-3)</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cs typeface="Arial" charset="0"/>
              </a:rPr>
              <a:t>Prince David entering the outer east gate from the porch on the outer court side</a:t>
            </a:r>
          </a:p>
        </p:txBody>
      </p:sp>
    </p:spTree>
    <p:extLst>
      <p:ext uri="{BB962C8B-B14F-4D97-AF65-F5344CB8AC3E}">
        <p14:creationId xmlns:p14="http://schemas.microsoft.com/office/powerpoint/2010/main" val="474315210"/>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46</a:t>
            </a:r>
          </a:p>
        </p:txBody>
      </p:sp>
    </p:spTree>
    <p:extLst>
      <p:ext uri="{BB962C8B-B14F-4D97-AF65-F5344CB8AC3E}">
        <p14:creationId xmlns:p14="http://schemas.microsoft.com/office/powerpoint/2010/main" val="2343135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000000"/>
                </a:solidFill>
                <a:ea typeface="新細明體" charset="0"/>
                <a:cs typeface="新細明體" charset="0"/>
              </a:rPr>
              <a:t>518</a:t>
            </a:r>
            <a:endParaRPr lang="en-US" sz="1400" dirty="0">
              <a:solidFill>
                <a:srgbClr val="000000"/>
              </a:solidFill>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3642</TotalTime>
  <Words>9190</Words>
  <Application>Microsoft Macintosh PowerPoint</Application>
  <PresentationFormat>On-screen Show (4:3)</PresentationFormat>
  <Paragraphs>984</Paragraphs>
  <Slides>130</Slides>
  <Notes>113</Notes>
  <HiddenSlides>0</HiddenSlides>
  <MMClips>0</MMClips>
  <ScaleCrop>false</ScaleCrop>
  <HeadingPairs>
    <vt:vector size="6" baseType="variant">
      <vt:variant>
        <vt:lpstr>Fonts Used</vt:lpstr>
      </vt:variant>
      <vt:variant>
        <vt:i4>23</vt:i4>
      </vt:variant>
      <vt:variant>
        <vt:lpstr>Theme</vt:lpstr>
      </vt:variant>
      <vt:variant>
        <vt:i4>32</vt:i4>
      </vt:variant>
      <vt:variant>
        <vt:lpstr>Slide Titles</vt:lpstr>
      </vt:variant>
      <vt:variant>
        <vt:i4>130</vt:i4>
      </vt:variant>
    </vt:vector>
  </HeadingPairs>
  <TitlesOfParts>
    <vt:vector size="185" baseType="lpstr">
      <vt:lpstr>BONES</vt:lpstr>
      <vt:lpstr>Burtinomatic-DemiBold</vt:lpstr>
      <vt:lpstr>Chicago</vt:lpstr>
      <vt:lpstr>Jott 43 Extended</vt:lpstr>
      <vt:lpstr>QUAKE</vt:lpstr>
      <vt:lpstr>Visitation</vt:lpstr>
      <vt:lpstr>Apple Chancery</vt:lpstr>
      <vt:lpstr>Arial</vt:lpstr>
      <vt:lpstr>Arial Black</vt:lpstr>
      <vt:lpstr>Calibri</vt:lpstr>
      <vt:lpstr>Chalkduster</vt:lpstr>
      <vt:lpstr>Comic Sans MS</vt:lpstr>
      <vt:lpstr>Futura</vt:lpstr>
      <vt:lpstr>Garamond</vt:lpstr>
      <vt:lpstr>Helvetica</vt:lpstr>
      <vt:lpstr>Helvetica Neue Black Condensed</vt:lpstr>
      <vt:lpstr>Impact</vt:lpstr>
      <vt:lpstr>Lucida Sans Unicode</vt:lpstr>
      <vt:lpstr>Monotype Sorts</vt:lpstr>
      <vt:lpstr>Tahoma</vt:lpstr>
      <vt:lpstr>Times</vt:lpstr>
      <vt:lpstr>Times New Roman</vt:lpstr>
      <vt:lpstr>Wingdings</vt:lpstr>
      <vt:lpstr>49_Blank Presentation</vt:lpstr>
      <vt:lpstr>5_Default Design</vt:lpstr>
      <vt:lpstr>12_Default Design</vt:lpstr>
      <vt:lpstr>8_Default Design</vt:lpstr>
      <vt:lpstr>6_Default Design</vt:lpstr>
      <vt:lpstr>1_Radar</vt:lpstr>
      <vt:lpstr>Fireball</vt:lpstr>
      <vt:lpstr>Beam</vt:lpstr>
      <vt:lpstr>Blank Presentation</vt:lpstr>
      <vt:lpstr>Calm Seas</vt:lpstr>
      <vt:lpstr>1_untitled 3</vt:lpstr>
      <vt:lpstr>1_Mountain</vt:lpstr>
      <vt:lpstr>3_Stream</vt:lpstr>
      <vt:lpstr>1_Default Design</vt:lpstr>
      <vt:lpstr>1_Blank Presentation</vt:lpstr>
      <vt:lpstr>Whirlpool</vt:lpstr>
      <vt:lpstr>Candybar</vt:lpstr>
      <vt:lpstr>3_Default Design</vt:lpstr>
      <vt:lpstr>2_Blank Presentation</vt:lpstr>
      <vt:lpstr>23_Office Theme</vt:lpstr>
      <vt:lpstr>Clouds</vt:lpstr>
      <vt:lpstr>1_Fireball</vt:lpstr>
      <vt:lpstr>Default Design</vt:lpstr>
      <vt:lpstr>11_Office Theme</vt:lpstr>
      <vt:lpstr>2_Fireball</vt:lpstr>
      <vt:lpstr>3_Fireball</vt:lpstr>
      <vt:lpstr>17_Default Design</vt:lpstr>
      <vt:lpstr>Stream</vt:lpstr>
      <vt:lpstr>50_Blank Presentation</vt:lpstr>
      <vt:lpstr>Mimosa</vt:lpstr>
      <vt:lpstr>2_Default Design</vt:lpstr>
      <vt:lpstr>4_Fireball</vt:lpstr>
      <vt:lpstr>Be Expectant</vt:lpstr>
      <vt:lpstr>Expectant?</vt:lpstr>
      <vt:lpstr>When have you seen the glory go?</vt:lpstr>
      <vt:lpstr>Key Word for Ezekiel</vt:lpstr>
      <vt:lpstr>How can you be expectant of God’s glory once again in your life?</vt:lpstr>
      <vt:lpstr>Sin</vt:lpstr>
      <vt:lpstr>The Babylonian Threat</vt:lpstr>
      <vt:lpstr>Babylonian Deportations of Judah</vt:lpstr>
      <vt:lpstr>Josiah's Sons &amp; Prophets</vt:lpstr>
      <vt:lpstr>How can you be expectant of God’s glory once again in your life?</vt:lpstr>
      <vt:lpstr>STEPS TO GOD'S GLORY</vt:lpstr>
      <vt:lpstr>Slides on  Ezekiel 1</vt:lpstr>
      <vt:lpstr>Chart of Ezekiel</vt:lpstr>
      <vt:lpstr>"Now the earth formless and empty, darkness was over the the surface of the deep…" </vt:lpstr>
      <vt:lpstr>The Tabernacle</vt:lpstr>
      <vt:lpstr>God's presence filled his new palace!</vt:lpstr>
      <vt:lpstr>The Spirit also came upon judges, prophets, and kings in the Old Testament</vt:lpstr>
      <vt:lpstr>God's Presence Indwelt Solomon's Temple</vt:lpstr>
      <vt:lpstr>Ezekiel 1</vt:lpstr>
      <vt:lpstr>Creatures with Four Faces  (Ezek. 1:10 NLT)</vt:lpstr>
      <vt:lpstr>Ezekiel 1:15-16</vt:lpstr>
      <vt:lpstr>Ezekiel 1</vt:lpstr>
      <vt:lpstr>Slides on  Ezekiel 2</vt:lpstr>
      <vt:lpstr>Ezekiel 2:3-4</vt:lpstr>
      <vt:lpstr>Slides on  Ezekiel 4</vt:lpstr>
      <vt:lpstr>The Siege Signified (Ezek. 4)</vt:lpstr>
      <vt:lpstr>Slides on  Ezekiel 5</vt:lpstr>
      <vt:lpstr>Israel's Strategic Location</vt:lpstr>
      <vt:lpstr>Slides on  Ezekiel 8</vt:lpstr>
      <vt:lpstr>Solomon's Temple</vt:lpstr>
      <vt:lpstr>Slides on  Ezekiel 9</vt:lpstr>
      <vt:lpstr>Solomon's Temple</vt:lpstr>
      <vt:lpstr>Slides on  Ezekiel 10</vt:lpstr>
      <vt:lpstr>Solomon's Temple</vt:lpstr>
      <vt:lpstr>Solomon's Temple</vt:lpstr>
      <vt:lpstr>Slides on  Ezekiel 11</vt:lpstr>
      <vt:lpstr>The Glory Leaving</vt:lpstr>
      <vt:lpstr>Be honest that while the Spirit is present, you may have quenched him.</vt:lpstr>
      <vt:lpstr>Indwelling of the Holy Spirit</vt:lpstr>
      <vt:lpstr>John 14:15-17</vt:lpstr>
      <vt:lpstr>DO NOT QUENCH THE SPIRIT (1 THESS 5:19)</vt:lpstr>
      <vt:lpstr>How can you be expectant of God’s glory once again in your life?</vt:lpstr>
      <vt:lpstr>STEPS TO GOD'S GLORY</vt:lpstr>
      <vt:lpstr>STEPS TO GOD'S GLORY</vt:lpstr>
      <vt:lpstr>Slides on  Ezekiel 25</vt:lpstr>
      <vt:lpstr>Chart of Ezekiel</vt:lpstr>
      <vt:lpstr>Nations to Be Judged (Ezek. 25–32) </vt:lpstr>
      <vt:lpstr>Slides on  Ezekiel 28</vt:lpstr>
      <vt:lpstr>Phoenician Colonies</vt:lpstr>
      <vt:lpstr>Poseidon's Temple</vt:lpstr>
      <vt:lpstr>Satan cast down (cf. Rev. 12:7-13)</vt:lpstr>
      <vt:lpstr>Fall of Lucifer, the Shining Star (cf. Rev. 12:7-9)</vt:lpstr>
      <vt:lpstr>The angels pursue</vt:lpstr>
      <vt:lpstr>God’s glory will not shine with competitors in your life.</vt:lpstr>
      <vt:lpstr>How can you be expectant of God’s glory once again in your life?</vt:lpstr>
      <vt:lpstr>STEPS TO GOD'S GLORY</vt:lpstr>
      <vt:lpstr>STEPS TO GOD'S GLORY</vt:lpstr>
      <vt:lpstr>STEPS TO GOD'S GLORY</vt:lpstr>
      <vt:lpstr>Chart of Ezekiel</vt:lpstr>
      <vt:lpstr>Slides on  Ezekiel 33</vt:lpstr>
      <vt:lpstr>Restoration</vt:lpstr>
      <vt:lpstr>Slides on  Ezekiel 36</vt:lpstr>
      <vt:lpstr>PowerPoint Presentation</vt:lpstr>
      <vt:lpstr>PowerPoint Presentation</vt:lpstr>
      <vt:lpstr>Slides on  Ezekiel 37</vt:lpstr>
      <vt:lpstr>When are the signs of Christ's return?</vt:lpstr>
      <vt:lpstr>But can God restore Israel as a nation?</vt:lpstr>
      <vt:lpstr>Hitler motivated the Jews to go to their homeland!</vt:lpstr>
      <vt:lpstr>Hitler motivated the Jews to go to their homeland!</vt:lpstr>
      <vt:lpstr>The Dry Bones of Ezekiel 37</vt:lpstr>
      <vt:lpstr>The Valley of Dry Bones (Ezek. 37)</vt:lpstr>
      <vt:lpstr>PowerPoint Presentation</vt:lpstr>
      <vt:lpstr>The Valley of Dry Bones (Ezek. 37)</vt:lpstr>
      <vt:lpstr>A Hebrew Play on Words</vt:lpstr>
      <vt:lpstr>Exiles &amp; Returns</vt:lpstr>
      <vt:lpstr>In 2018 Israel celebrated 70 years of return!</vt:lpstr>
      <vt:lpstr>Theodore Herzl</vt:lpstr>
      <vt:lpstr>To return to the land of Israel, Jews had to become a nation once again (1948)</vt:lpstr>
      <vt:lpstr>Israel regained ancient borders in stages (1946-2000)</vt:lpstr>
      <vt:lpstr>Jewish Population by Major Regions (1948-2012)</vt:lpstr>
      <vt:lpstr>Slides on  Ezekiel 38</vt:lpstr>
      <vt:lpstr>Opposition  to Israel will only   increase</vt:lpstr>
      <vt:lpstr>Who is Gog?</vt:lpstr>
      <vt:lpstr>A Dispensational Timeline</vt:lpstr>
      <vt:lpstr>Reasons Ezekiel's Gog &amp; Magog is different from  John's Gog &amp; Magog in Revelation 20:7-10</vt:lpstr>
      <vt:lpstr>Slides on  Ezekiel 39</vt:lpstr>
      <vt:lpstr>When Will Gog's Invasion Occur?</vt:lpstr>
      <vt:lpstr>Slides on  Ezekiel 40</vt:lpstr>
      <vt:lpstr>Ezekiel 40–48</vt:lpstr>
      <vt:lpstr>Israel's Restored Community</vt:lpstr>
      <vt:lpstr>The Five Sections</vt:lpstr>
      <vt:lpstr>Slides on  Ezekiel 43</vt:lpstr>
      <vt:lpstr>God's Glory Will Return!</vt:lpstr>
      <vt:lpstr>The Glory Returns</vt:lpstr>
      <vt:lpstr>The Eastern Gate (Ezek. 43:1-4 NLT)</vt:lpstr>
      <vt:lpstr>Slides on  Ezekiel 44</vt:lpstr>
      <vt:lpstr>Entering the East Gate (44:1-3)</vt:lpstr>
      <vt:lpstr>Slides on  Ezekiel 46</vt:lpstr>
      <vt:lpstr>Solomon's &amp; Ezekiel's Temples Contrasted</vt:lpstr>
      <vt:lpstr>View from Above</vt:lpstr>
      <vt:lpstr>Ezekiel's temple won't fit on the present Temple Mount!</vt:lpstr>
      <vt:lpstr>Which temple for Ezekiel?</vt:lpstr>
      <vt:lpstr>Problems Either Way!</vt:lpstr>
      <vt:lpstr>Why Millennial Sacrifices?</vt:lpstr>
      <vt:lpstr>Slides on  Ezekiel 47</vt:lpstr>
      <vt:lpstr>The River from Ezekiel's Temple  (47:1-12)</vt:lpstr>
      <vt:lpstr>The River &amp; the Land (47:1) </vt:lpstr>
      <vt:lpstr>The River from Ezekiel's Temple (47:1-12)</vt:lpstr>
      <vt:lpstr>The River from Ezekiel's Temple (47:1-12)</vt:lpstr>
      <vt:lpstr>The River from Ezekiel's Temple (47:1-12)</vt:lpstr>
      <vt:lpstr>The River from Ezekiel's Temple (47:1-12)</vt:lpstr>
      <vt:lpstr>Slides on  Ezekiel 48</vt:lpstr>
      <vt:lpstr>Borders of the Land Promised to Abraham</vt:lpstr>
      <vt:lpstr>Land Portions (48:1-7)</vt:lpstr>
      <vt:lpstr>Tribal Redistribution</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can you be expectant of God’s glory once again in your life?</vt:lpstr>
      <vt:lpstr>STEPS TO GOD'S GLORY</vt:lpstr>
      <vt:lpstr>STEPS TO GOD'S GLORY</vt:lpstr>
      <vt:lpstr>STEPS TO GOD'S GLORY</vt:lpstr>
      <vt:lpstr>Expect God to discipline and restore you for his glory.</vt:lpstr>
      <vt:lpstr>Applications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231</cp:revision>
  <dcterms:created xsi:type="dcterms:W3CDTF">2014-08-02T06:39:19Z</dcterms:created>
  <dcterms:modified xsi:type="dcterms:W3CDTF">2022-05-23T14:49:46Z</dcterms:modified>
</cp:coreProperties>
</file>