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5" r:id="rId2"/>
    <p:sldMasterId id="2147483728" r:id="rId3"/>
  </p:sldMasterIdLst>
  <p:notesMasterIdLst>
    <p:notesMasterId r:id="rId67"/>
  </p:notesMasterIdLst>
  <p:sldIdLst>
    <p:sldId id="316" r:id="rId4"/>
    <p:sldId id="320" r:id="rId5"/>
    <p:sldId id="343" r:id="rId6"/>
    <p:sldId id="366" r:id="rId7"/>
    <p:sldId id="342" r:id="rId8"/>
    <p:sldId id="285" r:id="rId9"/>
    <p:sldId id="360" r:id="rId10"/>
    <p:sldId id="346" r:id="rId11"/>
    <p:sldId id="351" r:id="rId12"/>
    <p:sldId id="318" r:id="rId13"/>
    <p:sldId id="357" r:id="rId14"/>
    <p:sldId id="304" r:id="rId15"/>
    <p:sldId id="369" r:id="rId16"/>
    <p:sldId id="358" r:id="rId17"/>
    <p:sldId id="370" r:id="rId18"/>
    <p:sldId id="364" r:id="rId19"/>
    <p:sldId id="353" r:id="rId20"/>
    <p:sldId id="355" r:id="rId21"/>
    <p:sldId id="292" r:id="rId22"/>
    <p:sldId id="363" r:id="rId23"/>
    <p:sldId id="371" r:id="rId24"/>
    <p:sldId id="322" r:id="rId25"/>
    <p:sldId id="323" r:id="rId26"/>
    <p:sldId id="324" r:id="rId27"/>
    <p:sldId id="372" r:id="rId28"/>
    <p:sldId id="347" r:id="rId29"/>
    <p:sldId id="278" r:id="rId30"/>
    <p:sldId id="362" r:id="rId31"/>
    <p:sldId id="373" r:id="rId32"/>
    <p:sldId id="374" r:id="rId33"/>
    <p:sldId id="378" r:id="rId34"/>
    <p:sldId id="361" r:id="rId35"/>
    <p:sldId id="302" r:id="rId36"/>
    <p:sldId id="336" r:id="rId37"/>
    <p:sldId id="390" r:id="rId38"/>
    <p:sldId id="387" r:id="rId39"/>
    <p:sldId id="388" r:id="rId40"/>
    <p:sldId id="386" r:id="rId41"/>
    <p:sldId id="389" r:id="rId42"/>
    <p:sldId id="397" r:id="rId43"/>
    <p:sldId id="398" r:id="rId44"/>
    <p:sldId id="395" r:id="rId45"/>
    <p:sldId id="365" r:id="rId46"/>
    <p:sldId id="396" r:id="rId47"/>
    <p:sldId id="338" r:id="rId48"/>
    <p:sldId id="319" r:id="rId49"/>
    <p:sldId id="340" r:id="rId50"/>
    <p:sldId id="339" r:id="rId51"/>
    <p:sldId id="391" r:id="rId52"/>
    <p:sldId id="367" r:id="rId53"/>
    <p:sldId id="368" r:id="rId54"/>
    <p:sldId id="352" r:id="rId55"/>
    <p:sldId id="280" r:id="rId56"/>
    <p:sldId id="282" r:id="rId57"/>
    <p:sldId id="380" r:id="rId58"/>
    <p:sldId id="381" r:id="rId59"/>
    <p:sldId id="392" r:id="rId60"/>
    <p:sldId id="403" r:id="rId61"/>
    <p:sldId id="402" r:id="rId62"/>
    <p:sldId id="289" r:id="rId63"/>
    <p:sldId id="399" r:id="rId64"/>
    <p:sldId id="335" r:id="rId65"/>
    <p:sldId id="40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5714" autoAdjust="0"/>
  </p:normalViewPr>
  <p:slideViewPr>
    <p:cSldViewPr snapToGrid="0" snapToObjects="1">
      <p:cViewPr varScale="1">
        <p:scale>
          <a:sx n="101" d="100"/>
          <a:sy n="101" d="100"/>
        </p:scale>
        <p:origin x="-112" y="-152"/>
      </p:cViewPr>
      <p:guideLst>
        <p:guide orient="horz" pos="2459"/>
        <p:guide pos="2880"/>
      </p:guideLst>
    </p:cSldViewPr>
  </p:slideViewPr>
  <p:outlineViewPr>
    <p:cViewPr>
      <p:scale>
        <a:sx n="33" d="100"/>
        <a:sy n="33" d="100"/>
      </p:scale>
      <p:origin x="0" y="59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E0D7F-E751-7F46-9B90-B987C406A79E}"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BF4BD-F65F-A44D-9508-E4C70651332A}" type="slidenum">
              <a:rPr lang="en-US" smtClean="0"/>
              <a:t>‹#›</a:t>
            </a:fld>
            <a:endParaRPr lang="en-US"/>
          </a:p>
        </p:txBody>
      </p:sp>
    </p:spTree>
    <p:extLst>
      <p:ext uri="{BB962C8B-B14F-4D97-AF65-F5344CB8AC3E}">
        <p14:creationId xmlns:p14="http://schemas.microsoft.com/office/powerpoint/2010/main" val="2249081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http://</a:t>
            </a:r>
            <a:r>
              <a:rPr lang="en-US" dirty="0" err="1" smtClean="0">
                <a:cs typeface="ＭＳ Ｐゴシック" charset="0"/>
              </a:rPr>
              <a:t>www.newyorker.com</a:t>
            </a:r>
            <a:r>
              <a:rPr lang="en-US" dirty="0" smtClean="0">
                <a:cs typeface="ＭＳ Ｐゴシック" charset="0"/>
              </a:rPr>
              <a:t>/business/currency/why-the-</a:t>
            </a:r>
            <a:r>
              <a:rPr lang="en-US" dirty="0" err="1" smtClean="0">
                <a:cs typeface="ＭＳ Ｐゴシック" charset="0"/>
              </a:rPr>
              <a:t>french</a:t>
            </a:r>
            <a:r>
              <a:rPr lang="en-US" dirty="0" smtClean="0">
                <a:cs typeface="ＭＳ Ｐゴシック" charset="0"/>
              </a:rPr>
              <a:t>-are-fighting-over-work-hours</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02FF7F-4340-FA48-8E84-5A0E742568D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44386" name="Rectangle 1026"/>
          <p:cNvSpPr>
            <a:spLocks noGrp="1" noRot="1" noChangeAspect="1" noChangeArrowheads="1"/>
          </p:cNvSpPr>
          <p:nvPr>
            <p:ph type="sldImg"/>
          </p:nvPr>
        </p:nvSpPr>
        <p:spPr>
          <a:solidFill>
            <a:srgbClr val="FFFFFF"/>
          </a:solidFill>
          <a:ln/>
        </p:spPr>
      </p:sp>
      <p:sp>
        <p:nvSpPr>
          <p:cNvPr id="144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http://</a:t>
            </a:r>
            <a:r>
              <a:rPr lang="en-US" dirty="0" err="1" smtClean="0">
                <a:cs typeface="ＭＳ Ｐゴシック" charset="0"/>
              </a:rPr>
              <a:t>www.cc.com</a:t>
            </a:r>
            <a:r>
              <a:rPr lang="en-US" dirty="0" smtClean="0">
                <a:cs typeface="ＭＳ Ｐゴシック" charset="0"/>
              </a:rPr>
              <a:t>/shows/workaholics/bios/</a:t>
            </a:r>
            <a:r>
              <a:rPr lang="en-US" dirty="0" err="1" smtClean="0">
                <a:cs typeface="ＭＳ Ｐゴシック" charset="0"/>
              </a:rPr>
              <a:t>alice</a:t>
            </a:r>
            <a:r>
              <a:rPr lang="en-US" dirty="0" smtClean="0">
                <a:cs typeface="ＭＳ Ｐゴシック" charset="0"/>
              </a:rPr>
              <a:t>-murphy</a:t>
            </a:r>
          </a:p>
          <a:p>
            <a:endParaRPr lang="en-US" dirty="0" smtClean="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foul-mouthed Senior Sales Manager of </a:t>
            </a:r>
            <a:r>
              <a:rPr lang="en-US" dirty="0" err="1" smtClean="0"/>
              <a:t>TelAmeriCorp</a:t>
            </a:r>
            <a:r>
              <a:rPr lang="en-US" dirty="0" smtClean="0"/>
              <a:t>, Alice Murphy incessantly rejects Adam</a:t>
            </a:r>
            <a:r>
              <a:rPr lang="fr-FR" dirty="0" smtClean="0"/>
              <a:t>'</a:t>
            </a:r>
            <a:r>
              <a:rPr lang="en-US" dirty="0" smtClean="0"/>
              <a:t>s pathetic sexual advances and reins in the guys after their endless antics while Jillian rolls her calls. Her hands are constantly full and her temper is always short. Stick to the script, make some sales and just maybe you won</a:t>
            </a:r>
            <a:r>
              <a:rPr lang="fr-FR" dirty="0" smtClean="0"/>
              <a:t>'</a:t>
            </a:r>
            <a:r>
              <a:rPr lang="en-US" dirty="0" smtClean="0"/>
              <a:t>t get your ass kicked. </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Greeks are some of the most hardworking in the OECD, putting in over 2,000 hours a year on average. Germans, on the other hand, are comparative slackers, working about 1,400 hours each year. But German productivity is about 70% higher.</a:t>
            </a:r>
          </a:p>
          <a:p>
            <a:endParaRPr lang="en-US" dirty="0" smtClean="0">
              <a:cs typeface="ＭＳ Ｐゴシック" charset="0"/>
            </a:endParaRPr>
          </a:p>
          <a:p>
            <a:r>
              <a:rPr lang="en-US" dirty="0" smtClean="0">
                <a:cs typeface="ＭＳ Ｐゴシック" charset="0"/>
              </a:rPr>
              <a:t>http://</a:t>
            </a:r>
            <a:r>
              <a:rPr lang="en-US" dirty="0" err="1" smtClean="0">
                <a:cs typeface="ＭＳ Ｐゴシック" charset="0"/>
              </a:rPr>
              <a:t>www.economist.com</a:t>
            </a:r>
            <a:r>
              <a:rPr lang="en-US" dirty="0" smtClean="0">
                <a:cs typeface="ＭＳ Ｐゴシック" charset="0"/>
              </a:rPr>
              <a:t>/blogs/</a:t>
            </a:r>
            <a:r>
              <a:rPr lang="en-US" dirty="0" err="1" smtClean="0">
                <a:cs typeface="ＭＳ Ｐゴシック" charset="0"/>
              </a:rPr>
              <a:t>freeexchange</a:t>
            </a:r>
            <a:r>
              <a:rPr lang="en-US" dirty="0" smtClean="0">
                <a:cs typeface="ＭＳ Ｐゴシック" charset="0"/>
              </a:rPr>
              <a:t>/2013/09/working-hours</a:t>
            </a: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effectLst/>
              </a:rPr>
              <a:t>http://</a:t>
            </a:r>
            <a:r>
              <a:rPr lang="en-US" b="1" dirty="0" err="1" smtClean="0">
                <a:effectLst/>
              </a:rPr>
              <a:t>sbr.com.sg</a:t>
            </a:r>
            <a:r>
              <a:rPr lang="en-US" b="1" dirty="0" smtClean="0">
                <a:effectLst/>
              </a:rPr>
              <a:t>/</a:t>
            </a:r>
            <a:r>
              <a:rPr lang="en-US" b="1" dirty="0" err="1" smtClean="0">
                <a:effectLst/>
              </a:rPr>
              <a:t>hr</a:t>
            </a:r>
            <a:r>
              <a:rPr lang="en-US" b="1" dirty="0" smtClean="0">
                <a:effectLst/>
              </a:rPr>
              <a:t>-education/news/workaholic-singaporeans-31-employees-stay-late-work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HR &amp; EDUCATION | Staff Reporter, Singapore Published: 10 Nov 11 - See more at: http://</a:t>
            </a:r>
            <a:r>
              <a:rPr lang="en-US" dirty="0" err="1" smtClean="0">
                <a:effectLst/>
              </a:rPr>
              <a:t>sbr.com.sg</a:t>
            </a:r>
            <a:r>
              <a:rPr lang="en-US" dirty="0" smtClean="0">
                <a:effectLst/>
              </a:rPr>
              <a:t>/</a:t>
            </a:r>
            <a:r>
              <a:rPr lang="en-US" dirty="0" err="1" smtClean="0">
                <a:effectLst/>
              </a:rPr>
              <a:t>hr</a:t>
            </a:r>
            <a:r>
              <a:rPr lang="en-US" dirty="0" smtClean="0">
                <a:effectLst/>
              </a:rPr>
              <a:t>-education/news/workaholic-singaporeans-31-employees-stay-late-work#sthash.6HoJrSgp.dpuf</a:t>
            </a:r>
          </a:p>
          <a:p>
            <a:endParaRPr lang="en-US" b="1" dirty="0" smtClean="0">
              <a:effectLst/>
            </a:endParaRPr>
          </a:p>
          <a:p>
            <a:r>
              <a:rPr lang="en-US" b="1" dirty="0" smtClean="0">
                <a:effectLst/>
              </a:rPr>
              <a:t>Workaholic Singaporeans: 31% of employees stay late at work</a:t>
            </a:r>
          </a:p>
          <a:p>
            <a:r>
              <a:rPr lang="en-US" dirty="0" smtClean="0">
                <a:effectLst/>
              </a:rPr>
              <a:t>The other 69 % are clock watchers who meticulously drop their work and rush out the door on time.</a:t>
            </a:r>
          </a:p>
          <a:p>
            <a:r>
              <a:rPr lang="en-US" dirty="0" smtClean="0">
                <a:effectLst/>
              </a:rPr>
              <a:t>Half of workers in Singapore spend well over eight hours a day at the office and 50 percent regularly take work home to finish in the evening. This evidence of long working hours is seen in the latest global survey findings from </a:t>
            </a:r>
            <a:r>
              <a:rPr lang="en-US" dirty="0" err="1" smtClean="0">
                <a:effectLst/>
              </a:rPr>
              <a:t>Regus</a:t>
            </a:r>
            <a:r>
              <a:rPr lang="en-US" dirty="0" smtClean="0">
                <a:effectLst/>
              </a:rPr>
              <a:t>, canvassing the opinions of over 12,000 business people in 85 countries. Arguably, pressure on working hours has increased in recent years because of slow economic recovery in mature economies and, conversely, very rapid growth in emerging ones. A country like Singapore – which has a very work-centric culture – is no exception to this rule. Key findings include:-</a:t>
            </a:r>
          </a:p>
          <a:p>
            <a:r>
              <a:rPr lang="en-US" dirty="0" smtClean="0">
                <a:effectLst/>
              </a:rPr>
              <a:t>- 31% of Singapore workers usually work between nine and eleven hours every day compared to an average of 38% of workers elsewhere in the world.</a:t>
            </a:r>
            <a:br>
              <a:rPr lang="en-US" dirty="0" smtClean="0">
                <a:effectLst/>
              </a:rPr>
            </a:br>
            <a:r>
              <a:rPr lang="en-US" dirty="0" smtClean="0">
                <a:effectLst/>
              </a:rPr>
              <a:t>- 19% of workers in Singapore and 10% globally regularly work more than eleven hours a day;</a:t>
            </a:r>
            <a:br>
              <a:rPr lang="en-US" dirty="0" smtClean="0">
                <a:effectLst/>
              </a:rPr>
            </a:br>
            <a:r>
              <a:rPr lang="en-US" dirty="0" smtClean="0">
                <a:effectLst/>
              </a:rPr>
              <a:t>- In Singapore, 50% of workers take tasks home to finish at the end of the day more than three times a week compared to 43% globally;</a:t>
            </a:r>
          </a:p>
          <a:p>
            <a:r>
              <a:rPr lang="en-US" dirty="0" smtClean="0">
                <a:effectLst/>
              </a:rPr>
              <a:t>Globally, only 5% of women work 60-hour weeks compared to more than twice that number (12%) for men. They are also less likely (32%) to take work home more than three times a week, than are men (48%);</a:t>
            </a:r>
          </a:p>
          <a:p>
            <a:r>
              <a:rPr lang="en-US" dirty="0" smtClean="0">
                <a:effectLst/>
              </a:rPr>
              <a:t>Remote workers globally are more likely to work eleven hour days (14%) than fixed office workers (6%) and to take tasks home to finish (59%) than fixed office workers (26%);</a:t>
            </a:r>
          </a:p>
          <a:p>
            <a:r>
              <a:rPr lang="en-US" dirty="0" smtClean="0">
                <a:effectLst/>
              </a:rPr>
              <a:t>Workers in smaller companies were more likely to take work home with them (48%) more than three times a week than those working in large firms (29%).</a:t>
            </a:r>
          </a:p>
          <a:p>
            <a:r>
              <a:rPr lang="en-US" dirty="0" smtClean="0">
                <a:effectLst/>
              </a:rPr>
              <a:t>William </a:t>
            </a:r>
            <a:r>
              <a:rPr lang="en-US" dirty="0" err="1" smtClean="0">
                <a:effectLst/>
              </a:rPr>
              <a:t>Willems</a:t>
            </a:r>
            <a:r>
              <a:rPr lang="en-US" dirty="0" smtClean="0">
                <a:effectLst/>
              </a:rPr>
              <a:t>, Regional Vice-President, </a:t>
            </a:r>
            <a:r>
              <a:rPr lang="en-US" dirty="0" err="1" smtClean="0">
                <a:effectLst/>
              </a:rPr>
              <a:t>Regus</a:t>
            </a:r>
            <a:r>
              <a:rPr lang="en-US" dirty="0" smtClean="0">
                <a:effectLst/>
              </a:rPr>
              <a:t>, Asia-Pacific observes: "This study finds a clear blurring of the line between work and home. In Singapore, where the National Institute For Occupational Mental Health reports that a quarter of workers view their job as the number one cause of stress, the long-term effects of this over-work could be damaging both to workers</a:t>
            </a:r>
            <a:r>
              <a:rPr lang="fr-FR" dirty="0" smtClean="0">
                <a:effectLst/>
              </a:rPr>
              <a:t>'</a:t>
            </a:r>
            <a:r>
              <a:rPr lang="en-US" dirty="0" smtClean="0">
                <a:effectLst/>
              </a:rPr>
              <a:t> health and to overall productivity as workers drive themselves too hard and become disaffected, depressed or even physically ill.</a:t>
            </a:r>
          </a:p>
          <a:p>
            <a:r>
              <a:rPr lang="en-US" dirty="0" smtClean="0">
                <a:effectLst/>
              </a:rPr>
              <a:t>"While women were found to be less likely to work longer hours, probably because they are more likely to be employed in part-time work, small company workers are more likely to clock up the hours than large company employees. Workers in small businesses are perhaps more likely to feel that the impact of the single employee on the success of a project is more marked.</a:t>
            </a:r>
          </a:p>
          <a:p>
            <a:r>
              <a:rPr lang="en-US" dirty="0" smtClean="0">
                <a:effectLst/>
              </a:rPr>
              <a:t>Martin </a:t>
            </a:r>
            <a:r>
              <a:rPr lang="en-US" dirty="0" err="1" smtClean="0">
                <a:effectLst/>
              </a:rPr>
              <a:t>Cerullo</a:t>
            </a:r>
            <a:r>
              <a:rPr lang="en-US" dirty="0" smtClean="0">
                <a:effectLst/>
              </a:rPr>
              <a:t>, Managing Director for Development for Alexander Mann Solutions in Asia-Pacific, noted that much of the issue has to do with </a:t>
            </a:r>
            <a:r>
              <a:rPr lang="en-US" dirty="0" err="1" smtClean="0">
                <a:effectLst/>
              </a:rPr>
              <a:t>globalisation</a:t>
            </a:r>
            <a:r>
              <a:rPr lang="en-US" dirty="0" smtClean="0">
                <a:effectLst/>
              </a:rPr>
              <a:t> of the economy. "With an economy based primarily on trading, Singapore undoubtedly has relationships with countries all over the world with various time differences to consider. Furthermore, the advancement of technology has facilitated the access of work beyond the office. As a result, it is not uncommon that workers find themselves working more hours," said </a:t>
            </a:r>
            <a:r>
              <a:rPr lang="en-US" dirty="0" err="1" smtClean="0">
                <a:effectLst/>
              </a:rPr>
              <a:t>Cerullo</a:t>
            </a:r>
            <a:r>
              <a:rPr lang="en-US" dirty="0" smtClean="0">
                <a:effectLst/>
              </a:rPr>
              <a:t>.</a:t>
            </a:r>
          </a:p>
          <a:p>
            <a:r>
              <a:rPr lang="en-US" dirty="0" err="1" smtClean="0">
                <a:effectLst/>
              </a:rPr>
              <a:t>Willems</a:t>
            </a:r>
            <a:r>
              <a:rPr lang="en-US" dirty="0" smtClean="0">
                <a:effectLst/>
              </a:rPr>
              <a:t> points out "While our survey found remote and mobile workers generally worked longer hours, there is a growing body of evidence suggesting that remote workers are more productive, have a higher job satisfaction and lower stress levels. These workers typically spend far less time commuting, freeing up more time for their job. Businesses that enable their employees to work from locations closer to home and manage their time more independently will offset the stress of a poor work-life balance and gain more productive, committed and healthy staff."</a:t>
            </a:r>
          </a:p>
          <a:p>
            <a:r>
              <a:rPr lang="en-US" dirty="0" smtClean="0">
                <a:effectLst/>
              </a:rPr>
              <a:t>- See more at: http://</a:t>
            </a:r>
            <a:r>
              <a:rPr lang="en-US" dirty="0" err="1" smtClean="0">
                <a:effectLst/>
              </a:rPr>
              <a:t>sbr.com.sg</a:t>
            </a:r>
            <a:r>
              <a:rPr lang="en-US" dirty="0" smtClean="0">
                <a:effectLst/>
              </a:rPr>
              <a:t>/</a:t>
            </a:r>
            <a:r>
              <a:rPr lang="en-US" dirty="0" err="1" smtClean="0">
                <a:effectLst/>
              </a:rPr>
              <a:t>hr</a:t>
            </a:r>
            <a:r>
              <a:rPr lang="en-US" dirty="0" smtClean="0">
                <a:effectLst/>
              </a:rPr>
              <a:t>-education/news/workaholic-singaporeans-31-employees-stay-late-work#sthash.6HoJrSgp.dpuf</a:t>
            </a:r>
          </a:p>
          <a:p>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52DDEF0-20FC-3B44-B99B-E59A869BE95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BDEB770-AAD2-9F48-986F-9314432329E0}"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36194" name="Rectangle 1026"/>
          <p:cNvSpPr>
            <a:spLocks noGrp="1" noRot="1" noChangeAspect="1" noChangeArrowheads="1"/>
          </p:cNvSpPr>
          <p:nvPr>
            <p:ph type="sldImg"/>
          </p:nvPr>
        </p:nvSpPr>
        <p:spPr>
          <a:solidFill>
            <a:srgbClr val="FFFFFF"/>
          </a:solidFill>
          <a:ln/>
        </p:spPr>
      </p:sp>
      <p:sp>
        <p:nvSpPr>
          <p:cNvPr id="1361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34</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35</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36</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37</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38</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39</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EB4ABF77-429E-2C4E-AC29-790F3D3133F7}" type="slidenum">
              <a:rPr lang="en-US">
                <a:solidFill>
                  <a:prstClr val="black"/>
                </a:solidFill>
              </a:rPr>
              <a:pPr/>
              <a:t>43</a:t>
            </a:fld>
            <a:endParaRPr lang="en-US">
              <a:solidFill>
                <a:prstClr val="black"/>
              </a:solidFill>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49</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http://</a:t>
            </a:r>
            <a:r>
              <a:rPr lang="en-US" dirty="0" err="1" smtClean="0">
                <a:cs typeface="ＭＳ Ｐゴシック" charset="0"/>
              </a:rPr>
              <a:t>www.economist.com</a:t>
            </a:r>
            <a:r>
              <a:rPr lang="en-US" dirty="0" smtClean="0">
                <a:cs typeface="ＭＳ Ｐゴシック" charset="0"/>
              </a:rPr>
              <a:t>/blogs/</a:t>
            </a:r>
            <a:r>
              <a:rPr lang="en-US" dirty="0" err="1" smtClean="0">
                <a:cs typeface="ＭＳ Ｐゴシック" charset="0"/>
              </a:rPr>
              <a:t>freeexchange</a:t>
            </a:r>
            <a:r>
              <a:rPr lang="en-US" dirty="0" smtClean="0">
                <a:cs typeface="ＭＳ Ｐゴシック" charset="0"/>
              </a:rPr>
              <a:t>/2013/09/working-hours</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756A927-7E3A-D244-98E1-EE9BA21CD81F}"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25954" name="Rectangle 1026"/>
          <p:cNvSpPr>
            <a:spLocks noGrp="1" noRot="1" noChangeAspect="1" noChangeArrowheads="1"/>
          </p:cNvSpPr>
          <p:nvPr>
            <p:ph type="sldImg"/>
          </p:nvPr>
        </p:nvSpPr>
        <p:spPr>
          <a:solidFill>
            <a:srgbClr val="FFFFFF"/>
          </a:solidFill>
          <a:ln/>
        </p:spPr>
      </p:sp>
      <p:sp>
        <p:nvSpPr>
          <p:cNvPr id="125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20864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255907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21361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11284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286883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3249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81662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8165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60142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90801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9035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610759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22256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2450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2069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522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9678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07792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632075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449102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430163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981895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427377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682674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816642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317039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457857"/>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14514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514530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609722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33289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35070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419288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180979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113939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106536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372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8429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2480887"/>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4.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6.png"/><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7.pn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8.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9.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40.pn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4.png"/><Relationship Id="rId1" Type="http://schemas.openxmlformats.org/officeDocument/2006/relationships/slideLayout" Target="../slideLayouts/slideLayout2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smtClean="0">
                <a:solidFill>
                  <a:srgbClr val="000000"/>
                </a:solidFill>
                <a:effectLst/>
                <a:latin typeface="Arial" charset="0"/>
                <a:ea typeface="ＭＳ Ｐゴシック" charset="0"/>
                <a:cs typeface="ＭＳ Ｐゴシック" charset="0"/>
              </a:rPr>
              <a:t>Ecclesiastes 4</a:t>
            </a:r>
            <a:endParaRPr lang="en-US" b="1" i="1" dirty="0">
              <a:solidFill>
                <a:srgbClr val="00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48754" y="337876"/>
            <a:ext cx="5252781" cy="3583429"/>
          </a:xfrm>
          <a:effectLst/>
          <a:extLst/>
        </p:spPr>
        <p:txBody>
          <a:bodyPr/>
          <a:lstStyle/>
          <a:p>
            <a:pPr>
              <a:defRPr/>
            </a:pPr>
            <a:r>
              <a:rPr lang="en-US" sz="7200" b="1" dirty="0" smtClean="0">
                <a:solidFill>
                  <a:srgbClr val="000000"/>
                </a:solidFill>
                <a:effectLst/>
                <a:latin typeface="Arial" charset="0"/>
                <a:ea typeface="ＭＳ Ｐゴシック" charset="0"/>
                <a:cs typeface="ＭＳ Ｐゴシック" charset="0"/>
              </a:rPr>
              <a:t>Workaholic Woes</a:t>
            </a:r>
            <a:endParaRPr lang="en-US" sz="7200" b="1" dirty="0">
              <a:solidFill>
                <a:srgbClr val="000000"/>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855530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084" y="128161"/>
            <a:ext cx="8692480" cy="6594296"/>
          </a:xfrm>
          <a:prstGeom prst="rect">
            <a:avLst/>
          </a:prstGeom>
        </p:spPr>
      </p:pic>
      <p:sp>
        <p:nvSpPr>
          <p:cNvPr id="900098" name="Rectangle 2"/>
          <p:cNvSpPr>
            <a:spLocks noGrp="1" noChangeArrowheads="1"/>
          </p:cNvSpPr>
          <p:nvPr>
            <p:ph type="ctrTitle"/>
          </p:nvPr>
        </p:nvSpPr>
        <p:spPr>
          <a:xfrm>
            <a:off x="885561" y="419431"/>
            <a:ext cx="8005004" cy="798576"/>
          </a:xfrm>
          <a:solidFill>
            <a:srgbClr val="000090"/>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Average Annual Hours Worked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5312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being a </a:t>
            </a:r>
            <a:r>
              <a:rPr lang="en-US" sz="5400" b="1" dirty="0" smtClean="0">
                <a:effectLst>
                  <a:glow rad="127000">
                    <a:schemeClr val="tx1"/>
                  </a:glow>
                </a:effectLst>
                <a:latin typeface="Arial" charset="0"/>
                <a:ea typeface="ＭＳ Ｐゴシック" charset="0"/>
                <a:cs typeface="ＭＳ Ｐゴシック" charset="0"/>
              </a:rPr>
              <a:t>workaholic?</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5188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207501"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a:t>
            </a:r>
            <a:r>
              <a:rPr lang="en-US" b="1" dirty="0" smtClean="0">
                <a:effectLst>
                  <a:glow rad="127000">
                    <a:schemeClr val="tx1"/>
                  </a:glow>
                </a:effectLst>
                <a:latin typeface="Arial" charset="0"/>
                <a:ea typeface="ＭＳ Ｐゴシック" charset="0"/>
                <a:cs typeface="ＭＳ Ｐゴシック" charset="0"/>
              </a:rPr>
              <a:t>Fleeting Nature of </a:t>
            </a:r>
            <a:r>
              <a:rPr lang="en-US" b="1" dirty="0">
                <a:effectLst>
                  <a:glow rad="127000">
                    <a:schemeClr val="tx1"/>
                  </a:glow>
                </a:effectLst>
                <a:latin typeface="Arial" charset="0"/>
                <a:ea typeface="ＭＳ Ｐゴシック" charset="0"/>
                <a:cs typeface="ＭＳ Ｐゴシック" charset="0"/>
              </a:rPr>
              <a:t>Human Achievement &amp; Wisdom</a:t>
            </a:r>
          </a:p>
        </p:txBody>
      </p:sp>
      <p:sp>
        <p:nvSpPr>
          <p:cNvPr id="6" name="Rectangle 2"/>
          <p:cNvSpPr txBox="1">
            <a:spLocks noChangeArrowheads="1"/>
          </p:cNvSpPr>
          <p:nvPr/>
        </p:nvSpPr>
        <p:spPr bwMode="auto">
          <a:xfrm>
            <a:off x="-23813" y="239"/>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dirty="0" smtClean="0">
                <a:solidFill>
                  <a:srgbClr val="FFFFFF"/>
                </a:solidFill>
                <a:effectLst>
                  <a:glow rad="127000">
                    <a:srgbClr val="000000"/>
                  </a:glow>
                </a:effectLst>
                <a:latin typeface="Arial" charset="0"/>
                <a:ea typeface="ＭＳ Ｐゴシック" charset="0"/>
                <a:cs typeface="ＭＳ Ｐゴシック" charset="0"/>
              </a:rPr>
              <a:t>Solomon</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14762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 &amp; Wisdom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Last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137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82695" y="0"/>
            <a:ext cx="5161304" cy="674052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Curses of the Lonely Workaholic"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—Irving L. Jensen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8374" y="812030"/>
            <a:ext cx="3784321" cy="5055853"/>
          </a:xfrm>
          <a:prstGeom prst="rect">
            <a:avLst/>
          </a:prstGeom>
        </p:spPr>
      </p:pic>
    </p:spTree>
    <p:extLst>
      <p:ext uri="{BB962C8B-B14F-4D97-AF65-F5344CB8AC3E}">
        <p14:creationId xmlns:p14="http://schemas.microsoft.com/office/powerpoint/2010/main" val="1342396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smtClean="0">
                <a:solidFill>
                  <a:srgbClr val="000000"/>
                </a:solidFill>
                <a:effectLst/>
                <a:latin typeface="Arial" charset="0"/>
                <a:ea typeface="ＭＳ Ｐゴシック" charset="0"/>
                <a:cs typeface="ＭＳ Ｐゴシック" charset="0"/>
              </a:rPr>
              <a:t>Ecclesiastes 4</a:t>
            </a:r>
            <a:endParaRPr lang="en-US" b="1" i="1" dirty="0">
              <a:solidFill>
                <a:srgbClr val="00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48754" y="337876"/>
            <a:ext cx="5252781" cy="3583429"/>
          </a:xfrm>
          <a:effectLst/>
          <a:extLst/>
        </p:spPr>
        <p:txBody>
          <a:bodyPr/>
          <a:lstStyle/>
          <a:p>
            <a:pPr>
              <a:defRPr/>
            </a:pPr>
            <a:r>
              <a:rPr lang="en-US" sz="7200" b="1" dirty="0" smtClean="0">
                <a:solidFill>
                  <a:srgbClr val="000000"/>
                </a:solidFill>
                <a:effectLst/>
                <a:latin typeface="Arial" charset="0"/>
                <a:ea typeface="ＭＳ Ｐゴシック" charset="0"/>
                <a:cs typeface="ＭＳ Ｐゴシック" charset="0"/>
              </a:rPr>
              <a:t>Workaholic Woes</a:t>
            </a:r>
            <a:endParaRPr lang="en-US" sz="72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21447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69876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4503"/>
            <a:ext cx="9144000" cy="3640127"/>
          </a:xfrm>
          <a:prstGeom prst="rect">
            <a:avLst/>
          </a:prstGeom>
        </p:spPr>
      </p:pic>
      <p:sp>
        <p:nvSpPr>
          <p:cNvPr id="900098" name="Rectangle 2"/>
          <p:cNvSpPr>
            <a:spLocks noGrp="1" noChangeArrowheads="1"/>
          </p:cNvSpPr>
          <p:nvPr>
            <p:ph type="ctrTitle"/>
          </p:nvPr>
        </p:nvSpPr>
        <p:spPr>
          <a:xfrm>
            <a:off x="0" y="5884828"/>
            <a:ext cx="9144000" cy="95980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Who Needs Comfort?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4503043" cy="5066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"Again</a:t>
            </a:r>
            <a:r>
              <a:rPr lang="en-US" sz="3200" b="1" dirty="0">
                <a:effectLst>
                  <a:glow rad="127000">
                    <a:schemeClr val="tx1"/>
                  </a:glow>
                </a:effectLst>
                <a:latin typeface="Arial" charset="0"/>
                <a:ea typeface="ＭＳ Ｐゴシック" charset="0"/>
                <a:cs typeface="ＭＳ Ｐゴシック" charset="0"/>
              </a:rPr>
              <a:t>, I observed all the oppression that takes place under the sun. I saw the tears of the oppressed, with no one to comfort them. The oppressors have great power, and </a:t>
            </a:r>
            <a:r>
              <a:rPr lang="en-US" sz="3200" b="1" dirty="0">
                <a:solidFill>
                  <a:srgbClr val="FFFF00"/>
                </a:solidFill>
                <a:effectLst>
                  <a:glow rad="127000">
                    <a:schemeClr val="tx1"/>
                  </a:glow>
                </a:effectLst>
                <a:latin typeface="Arial" charset="0"/>
                <a:ea typeface="ＭＳ Ｐゴシック" charset="0"/>
                <a:cs typeface="ＭＳ Ｐゴシック" charset="0"/>
              </a:rPr>
              <a:t>their victims are </a:t>
            </a:r>
            <a:r>
              <a:rPr lang="en-US" sz="3200" b="1" dirty="0" smtClean="0">
                <a:solidFill>
                  <a:srgbClr val="FFFF00"/>
                </a:solidFill>
                <a:effectLst>
                  <a:glow rad="127000">
                    <a:schemeClr val="tx1"/>
                  </a:glow>
                </a:effectLst>
                <a:latin typeface="Arial" charset="0"/>
                <a:ea typeface="ＭＳ Ｐゴシック" charset="0"/>
                <a:cs typeface="ＭＳ Ｐゴシック" charset="0"/>
              </a:rPr>
              <a:t>helpless</a:t>
            </a:r>
            <a:r>
              <a:rPr lang="en-US" sz="3200" b="1" dirty="0" smtClean="0">
                <a:effectLst>
                  <a:glow rad="127000">
                    <a:schemeClr val="tx1"/>
                  </a:glow>
                </a:effectLst>
                <a:latin typeface="Arial" charset="0"/>
                <a:ea typeface="ＭＳ Ｐゴシック" charset="0"/>
                <a:cs typeface="ＭＳ Ｐゴシック" charset="0"/>
              </a:rPr>
              <a:t>" (4:1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640957" y="-1"/>
            <a:ext cx="4503043" cy="5066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"And </a:t>
            </a:r>
            <a:r>
              <a:rPr lang="en-US" sz="3200" b="1" dirty="0">
                <a:effectLst>
                  <a:glow rad="127000">
                    <a:schemeClr val="tx1"/>
                  </a:glow>
                </a:effectLst>
                <a:latin typeface="Arial" charset="0"/>
                <a:ea typeface="ＭＳ Ｐゴシック" charset="0"/>
                <a:cs typeface="ＭＳ Ｐゴシック" charset="0"/>
              </a:rPr>
              <a:t>behold I </a:t>
            </a:r>
            <a:r>
              <a:rPr lang="en-US" sz="3200" b="1" i="1" dirty="0">
                <a:effectLst>
                  <a:glow rad="127000">
                    <a:schemeClr val="tx1"/>
                  </a:glow>
                </a:effectLst>
                <a:latin typeface="Arial" charset="0"/>
                <a:ea typeface="ＭＳ Ｐゴシック" charset="0"/>
                <a:cs typeface="ＭＳ Ｐゴシック" charset="0"/>
              </a:rPr>
              <a:t>saw</a:t>
            </a:r>
            <a:r>
              <a:rPr lang="en-US" sz="3200" b="1" dirty="0">
                <a:effectLst>
                  <a:glow rad="127000">
                    <a:schemeClr val="tx1"/>
                  </a:glow>
                </a:effectLst>
                <a:latin typeface="Arial" charset="0"/>
                <a:ea typeface="ＭＳ Ｐゴシック" charset="0"/>
                <a:cs typeface="ＭＳ Ｐゴシック" charset="0"/>
              </a:rPr>
              <a:t> the tears of the oppressed and </a:t>
            </a:r>
            <a:r>
              <a:rPr lang="en-US" sz="3200" b="1" i="1" dirty="0">
                <a:effectLst>
                  <a:glow rad="127000">
                    <a:schemeClr val="tx1"/>
                  </a:glow>
                </a:effectLst>
                <a:latin typeface="Arial" charset="0"/>
                <a:ea typeface="ＭＳ Ｐゴシック" charset="0"/>
                <a:cs typeface="ＭＳ Ｐゴシック" charset="0"/>
              </a:rPr>
              <a:t>that</a:t>
            </a:r>
            <a:r>
              <a:rPr lang="en-US" sz="3200" b="1" dirty="0">
                <a:effectLst>
                  <a:glow rad="127000">
                    <a:schemeClr val="tx1"/>
                  </a:glow>
                </a:effectLst>
                <a:latin typeface="Arial" charset="0"/>
                <a:ea typeface="ＭＳ Ｐゴシック" charset="0"/>
                <a:cs typeface="ＭＳ Ｐゴシック" charset="0"/>
              </a:rPr>
              <a:t> they had no one to comfort </a:t>
            </a:r>
            <a:r>
              <a:rPr lang="en-US" sz="3200" b="1" i="1" dirty="0">
                <a:effectLst>
                  <a:glow rad="127000">
                    <a:schemeClr val="tx1"/>
                  </a:glow>
                </a:effectLst>
                <a:latin typeface="Arial" charset="0"/>
                <a:ea typeface="ＭＳ Ｐゴシック" charset="0"/>
                <a:cs typeface="ＭＳ Ｐゴシック" charset="0"/>
              </a:rPr>
              <a:t>them</a:t>
            </a:r>
            <a:r>
              <a:rPr lang="en-US" sz="3200" b="1" dirty="0">
                <a:effectLst>
                  <a:glow rad="127000">
                    <a:schemeClr val="tx1"/>
                  </a:glow>
                </a:effectLst>
                <a:latin typeface="Arial" charset="0"/>
                <a:ea typeface="ＭＳ Ｐゴシック" charset="0"/>
                <a:cs typeface="ＭＳ Ｐゴシック" charset="0"/>
              </a:rPr>
              <a:t>; and on the side of their oppressors was power, but </a:t>
            </a:r>
            <a:r>
              <a:rPr lang="en-US" sz="3200" b="1" dirty="0">
                <a:solidFill>
                  <a:srgbClr val="FFFF00"/>
                </a:solidFill>
                <a:effectLst>
                  <a:glow rad="127000">
                    <a:schemeClr val="tx1"/>
                  </a:glow>
                </a:effectLst>
                <a:latin typeface="Arial" charset="0"/>
                <a:ea typeface="ＭＳ Ｐゴシック" charset="0"/>
                <a:cs typeface="ＭＳ Ｐゴシック" charset="0"/>
              </a:rPr>
              <a:t>they had no one to comfort </a:t>
            </a:r>
            <a:r>
              <a:rPr lang="en-US" sz="3200" b="1" i="1" dirty="0" smtClean="0">
                <a:solidFill>
                  <a:srgbClr val="FFFF00"/>
                </a:solidFill>
                <a:effectLst>
                  <a:glow rad="127000">
                    <a:schemeClr val="tx1"/>
                  </a:glow>
                </a:effectLst>
                <a:latin typeface="Arial" charset="0"/>
                <a:ea typeface="ＭＳ Ｐゴシック" charset="0"/>
                <a:cs typeface="ＭＳ Ｐゴシック" charset="0"/>
              </a:rPr>
              <a:t>them</a:t>
            </a:r>
            <a:r>
              <a:rPr lang="en-US" sz="3200" b="1" dirty="0" smtClean="0">
                <a:effectLst>
                  <a:glow rad="127000">
                    <a:schemeClr val="tx1"/>
                  </a:glow>
                </a:effectLst>
                <a:latin typeface="Arial" charset="0"/>
                <a:ea typeface="ＭＳ Ｐゴシック" charset="0"/>
                <a:cs typeface="ＭＳ Ｐゴシック" charset="0"/>
              </a:rPr>
              <a:t>" (4:1 </a:t>
            </a:r>
            <a:r>
              <a:rPr lang="en-US" sz="2800" b="1" dirty="0" smtClean="0">
                <a:effectLst>
                  <a:glow rad="127000">
                    <a:schemeClr val="tx1"/>
                  </a:glow>
                </a:effectLst>
                <a:latin typeface="Arial" charset="0"/>
                <a:ea typeface="ＭＳ Ｐゴシック" charset="0"/>
                <a:cs typeface="ＭＳ Ｐゴシック" charset="0"/>
              </a:rPr>
              <a:t>NAU</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8945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76288"/>
          </a:xfrm>
          <a:prstGeom prst="rect">
            <a:avLst/>
          </a:prstGeom>
        </p:spPr>
      </p:pic>
      <p:sp>
        <p:nvSpPr>
          <p:cNvPr id="900098" name="Rectangle 2"/>
          <p:cNvSpPr>
            <a:spLocks noGrp="1" noChangeArrowheads="1"/>
          </p:cNvSpPr>
          <p:nvPr>
            <p:ph type="ctrTitle"/>
          </p:nvPr>
        </p:nvSpPr>
        <p:spPr>
          <a:xfrm>
            <a:off x="0" y="1"/>
            <a:ext cx="9144000" cy="127009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Comfort him?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91668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248269" y="0"/>
            <a:ext cx="4350815" cy="2788984"/>
          </a:xfrm>
          <a:prstGeom prst="rect">
            <a:avLst/>
          </a:prstGeom>
        </p:spPr>
      </p:pic>
      <p:sp>
        <p:nvSpPr>
          <p:cNvPr id="900098" name="Rectangle 2"/>
          <p:cNvSpPr>
            <a:spLocks noGrp="1" noChangeArrowheads="1"/>
          </p:cNvSpPr>
          <p:nvPr>
            <p:ph type="ctrTitle"/>
          </p:nvPr>
        </p:nvSpPr>
        <p:spPr>
          <a:xfrm>
            <a:off x="1" y="2788984"/>
            <a:ext cx="9143999" cy="4104175"/>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concluded that the dead are better off than the living.  </a:t>
            </a:r>
            <a:r>
              <a:rPr lang="en-US" sz="3600" b="1" baseline="30000" dirty="0" smtClean="0">
                <a:effectLst>
                  <a:glow rad="127000">
                    <a:schemeClr val="tx1"/>
                  </a:glow>
                </a:effectLst>
                <a:latin typeface="Arial" charset="0"/>
                <a:ea typeface="ＭＳ Ｐゴシック" charset="0"/>
                <a:cs typeface="ＭＳ Ｐゴシック" charset="0"/>
              </a:rPr>
              <a:t>3</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most fortunate of all are those who are not yet born. For they have not seen all the evil that is done under the </a:t>
            </a:r>
            <a:r>
              <a:rPr lang="en-US" sz="3600" b="1" dirty="0" smtClean="0">
                <a:effectLst>
                  <a:glow rad="127000">
                    <a:schemeClr val="tx1"/>
                  </a:glow>
                </a:effectLst>
                <a:latin typeface="Arial" charset="0"/>
                <a:ea typeface="ＭＳ Ｐゴシック" charset="0"/>
                <a:cs typeface="ＭＳ Ｐゴシック" charset="0"/>
              </a:rPr>
              <a:t>sun" (4:2-3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00278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5334000"/>
            <a:ext cx="9144000" cy="1479550"/>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Work</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2693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710680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500429" y="0"/>
            <a:ext cx="6928701" cy="6858000"/>
          </a:xfrm>
          <a:prstGeom prst="rect">
            <a:avLst/>
          </a:prstGeom>
        </p:spPr>
      </p:pic>
    </p:spTree>
    <p:extLst>
      <p:ext uri="{BB962C8B-B14F-4D97-AF65-F5344CB8AC3E}">
        <p14:creationId xmlns:p14="http://schemas.microsoft.com/office/powerpoint/2010/main" val="41674609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6" y="0"/>
            <a:ext cx="64770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4143346"/>
            <a:ext cx="9036496" cy="2550062"/>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"Then </a:t>
            </a:r>
            <a:r>
              <a:rPr lang="en-US" sz="3600" b="1" dirty="0">
                <a:effectLst>
                  <a:glow rad="127000">
                    <a:schemeClr val="tx1"/>
                  </a:glow>
                </a:effectLst>
                <a:latin typeface="Arial" charset="0"/>
                <a:ea typeface="ＭＳ Ｐゴシック" charset="0"/>
                <a:cs typeface="ＭＳ Ｐゴシック" charset="0"/>
              </a:rPr>
              <a:t>I observed that most people are motivated to success because they envy their neighbors. But this, too, is meaningless—like chasing the </a:t>
            </a:r>
            <a:r>
              <a:rPr lang="en-US" sz="3600" b="1" dirty="0" smtClean="0">
                <a:effectLst>
                  <a:glow rad="127000">
                    <a:schemeClr val="tx1"/>
                  </a:glow>
                </a:effectLst>
                <a:latin typeface="Arial" charset="0"/>
                <a:ea typeface="ＭＳ Ｐゴシック" charset="0"/>
                <a:cs typeface="ＭＳ Ｐゴシック" charset="0"/>
              </a:rPr>
              <a:t>wind" (4:4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6223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633" y="116632"/>
            <a:ext cx="9339645" cy="223224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"Fools </a:t>
            </a:r>
            <a:r>
              <a:rPr lang="en-US" sz="4000" b="1" dirty="0">
                <a:effectLst>
                  <a:glow rad="127000">
                    <a:schemeClr val="tx1"/>
                  </a:glow>
                </a:effectLst>
                <a:latin typeface="Arial" charset="0"/>
                <a:ea typeface="ＭＳ Ｐゴシック" charset="0"/>
                <a:cs typeface="ＭＳ Ｐゴシック" charset="0"/>
              </a:rPr>
              <a:t>fold their idle hands, </a:t>
            </a:r>
            <a:br>
              <a:rPr lang="en-US" sz="4000" b="1" dirty="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leading </a:t>
            </a:r>
            <a:r>
              <a:rPr lang="en-US" sz="4000" b="1" dirty="0">
                <a:effectLst>
                  <a:glow rad="127000">
                    <a:schemeClr val="tx1"/>
                  </a:glow>
                </a:effectLst>
                <a:latin typeface="Arial" charset="0"/>
                <a:ea typeface="ＭＳ Ｐゴシック" charset="0"/>
                <a:cs typeface="ＭＳ Ｐゴシック" charset="0"/>
              </a:rPr>
              <a:t>them to </a:t>
            </a:r>
            <a:r>
              <a:rPr lang="en-US" sz="4000" b="1" dirty="0" smtClean="0">
                <a:effectLst>
                  <a:glow rad="127000">
                    <a:schemeClr val="tx1"/>
                  </a:glow>
                </a:effectLst>
                <a:latin typeface="Arial" charset="0"/>
                <a:ea typeface="ＭＳ Ｐゴシック" charset="0"/>
                <a:cs typeface="ＭＳ Ｐゴシック" charset="0"/>
              </a:rPr>
              <a:t>ruin"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(4:5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795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539258"/>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yet, </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Better </a:t>
            </a:r>
            <a:r>
              <a:rPr lang="en-US" sz="4000" b="1" dirty="0">
                <a:effectLst>
                  <a:glow rad="127000">
                    <a:schemeClr val="tx1"/>
                  </a:glow>
                </a:effectLst>
                <a:latin typeface="Arial" charset="0"/>
                <a:ea typeface="ＭＳ Ｐゴシック" charset="0"/>
                <a:cs typeface="ＭＳ Ｐゴシック" charset="0"/>
              </a:rPr>
              <a:t>to have one handful with quietness </a:t>
            </a:r>
            <a:r>
              <a:rPr lang="en-US" sz="4000" b="1" dirty="0" smtClean="0">
                <a:effectLst>
                  <a:glow rad="127000">
                    <a:schemeClr val="tx1"/>
                  </a:glow>
                </a:effectLst>
                <a:latin typeface="Arial" charset="0"/>
                <a:ea typeface="ＭＳ Ｐゴシック" charset="0"/>
                <a:cs typeface="ＭＳ Ｐゴシック" charset="0"/>
              </a:rPr>
              <a:t>than </a:t>
            </a:r>
            <a:r>
              <a:rPr lang="en-US" sz="4000" b="1" dirty="0">
                <a:effectLst>
                  <a:glow rad="127000">
                    <a:schemeClr val="tx1"/>
                  </a:glow>
                </a:effectLst>
                <a:latin typeface="Arial" charset="0"/>
                <a:ea typeface="ＭＳ Ｐゴシック" charset="0"/>
                <a:cs typeface="ＭＳ Ｐゴシック" charset="0"/>
              </a:rPr>
              <a:t>two handfuls with hard work </a:t>
            </a: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chasing the </a:t>
            </a:r>
            <a:r>
              <a:rPr lang="en-US" sz="4000" b="1" dirty="0" smtClean="0">
                <a:effectLst>
                  <a:glow rad="127000">
                    <a:schemeClr val="tx1"/>
                  </a:glow>
                </a:effectLst>
                <a:latin typeface="Arial" charset="0"/>
                <a:ea typeface="ＭＳ Ｐゴシック" charset="0"/>
                <a:cs typeface="ＭＳ Ｐゴシック" charset="0"/>
              </a:rPr>
              <a:t>wind</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(4:6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3655890"/>
            <a:ext cx="4269480" cy="3202110"/>
          </a:xfrm>
          <a:prstGeom prst="rect">
            <a:avLst/>
          </a:prstGeom>
        </p:spPr>
      </p:pic>
      <p:pic>
        <p:nvPicPr>
          <p:cNvPr id="5" name="Picture 4"/>
          <p:cNvPicPr>
            <a:picLocks noChangeAspect="1"/>
          </p:cNvPicPr>
          <p:nvPr/>
        </p:nvPicPr>
        <p:blipFill>
          <a:blip r:embed="rId4"/>
          <a:stretch>
            <a:fillRect/>
          </a:stretch>
        </p:blipFill>
        <p:spPr>
          <a:xfrm>
            <a:off x="4269480" y="3656110"/>
            <a:ext cx="4874520" cy="3201890"/>
          </a:xfrm>
          <a:prstGeom prst="rect">
            <a:avLst/>
          </a:prstGeom>
        </p:spPr>
      </p:pic>
    </p:spTree>
    <p:extLst>
      <p:ext uri="{BB962C8B-B14F-4D97-AF65-F5344CB8AC3E}">
        <p14:creationId xmlns:p14="http://schemas.microsoft.com/office/powerpoint/2010/main" val="4128675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17059"/>
            <a:ext cx="9222100" cy="4820291"/>
          </a:xfrm>
          <a:prstGeom prst="rect">
            <a:avLst/>
          </a:prstGeom>
        </p:spPr>
      </p:pic>
      <p:sp>
        <p:nvSpPr>
          <p:cNvPr id="900098" name="Rectangle 2"/>
          <p:cNvSpPr>
            <a:spLocks noGrp="1" noChangeArrowheads="1"/>
          </p:cNvSpPr>
          <p:nvPr>
            <p:ph type="ctrTitle"/>
          </p:nvPr>
        </p:nvSpPr>
        <p:spPr>
          <a:xfrm>
            <a:off x="0" y="0"/>
            <a:ext cx="9144000" cy="2714655"/>
          </a:xfrm>
          <a:solidFill>
            <a:schemeClr val="tx1"/>
          </a:solidFill>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Relationship between hours worked and productivity (OECD countries, 1990-2012)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02005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Singaporean Workers</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indent="-365125" algn="l">
              <a:buFont typeface="Arial"/>
              <a:buChar char="•"/>
              <a:defRPr/>
            </a:pPr>
            <a:r>
              <a:rPr lang="en-US" sz="3600" b="1" dirty="0">
                <a:solidFill>
                  <a:srgbClr val="000000"/>
                </a:solidFill>
                <a:effectLst/>
                <a:latin typeface="Arial" charset="0"/>
                <a:ea typeface="ＭＳ Ｐゴシック" charset="0"/>
                <a:cs typeface="ＭＳ Ｐゴシック" charset="0"/>
              </a:rPr>
              <a:t>31% of employees stay late at </a:t>
            </a:r>
            <a:r>
              <a:rPr lang="en-US" sz="3600" b="1" dirty="0" smtClean="0">
                <a:solidFill>
                  <a:srgbClr val="000000"/>
                </a:solidFill>
                <a:effectLst/>
                <a:latin typeface="Arial" charset="0"/>
                <a:ea typeface="ＭＳ Ｐゴシック" charset="0"/>
                <a:cs typeface="ＭＳ Ｐゴシック" charset="0"/>
              </a:rPr>
              <a:t>work</a:t>
            </a:r>
          </a:p>
          <a:p>
            <a:pPr marL="365125" indent="-365125" algn="l">
              <a:buFont typeface="Arial"/>
              <a:buChar char="•"/>
              <a:defRPr/>
            </a:pPr>
            <a:r>
              <a:rPr lang="en-US" sz="3600" b="1" dirty="0">
                <a:solidFill>
                  <a:srgbClr val="000000"/>
                </a:solidFill>
                <a:effectLst/>
                <a:latin typeface="Arial" charset="0"/>
                <a:ea typeface="ＭＳ Ｐゴシック" charset="0"/>
                <a:cs typeface="ＭＳ Ｐゴシック" charset="0"/>
              </a:rPr>
              <a:t>50% regularly take work home to finish in the evening</a:t>
            </a:r>
          </a:p>
        </p:txBody>
      </p:sp>
    </p:spTree>
    <p:extLst>
      <p:ext uri="{BB962C8B-B14F-4D97-AF65-F5344CB8AC3E}">
        <p14:creationId xmlns:p14="http://schemas.microsoft.com/office/powerpoint/2010/main" val="13494065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75631"/>
            <a:ext cx="9144000" cy="769646"/>
          </a:xfrm>
          <a:effectLst>
            <a:outerShdw blurRad="63500" dist="35921" dir="2700000" algn="ctr" rotWithShape="0">
              <a:schemeClr val="tx2">
                <a:alpha val="74998"/>
              </a:schemeClr>
            </a:outerShdw>
          </a:effectLst>
          <a:ex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compulsive competitor never gets real </a:t>
            </a:r>
            <a:r>
              <a:rPr lang="en-US" sz="2800" b="1" dirty="0" smtClean="0">
                <a:effectLst>
                  <a:glow rad="127000">
                    <a:schemeClr val="tx1"/>
                  </a:glow>
                </a:effectLst>
                <a:latin typeface="Arial" charset="0"/>
                <a:ea typeface="ＭＳ Ｐゴシック" charset="0"/>
                <a:cs typeface="ＭＳ Ｐゴシック" charset="0"/>
              </a:rPr>
              <a:t>rest</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103620"/>
          </a:xfrm>
          <a:prstGeom prst="rect">
            <a:avLst/>
          </a:prstGeom>
        </p:spPr>
      </p:pic>
    </p:spTree>
    <p:extLst>
      <p:ext uri="{BB962C8B-B14F-4D97-AF65-F5344CB8AC3E}">
        <p14:creationId xmlns:p14="http://schemas.microsoft.com/office/powerpoint/2010/main" val="29299586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Beneficiaries</a:t>
              </a:r>
              <a:endParaRPr lang="en-US" sz="48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5324266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85438" y="116632"/>
            <a:ext cx="4258562" cy="6741368"/>
          </a:xfrm>
          <a:effectLst>
            <a:outerShdw blurRad="63500" dist="35921" dir="2700000" algn="ctr" rotWithShape="0">
              <a:schemeClr val="tx2">
                <a:alpha val="74998"/>
              </a:schemeClr>
            </a:outerShdw>
          </a:effectLst>
          <a:extLst/>
        </p:spPr>
        <p:txBody>
          <a:bodyPr/>
          <a:lstStyle/>
          <a:p>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t>There </a:t>
            </a:r>
            <a:r>
              <a:rPr lang="en-US" sz="3600" b="1" dirty="0"/>
              <a:t>was a man all alone;</a:t>
            </a:r>
            <a:br>
              <a:rPr lang="en-US" sz="3600" b="1" dirty="0"/>
            </a:br>
            <a:r>
              <a:rPr lang="en-US" sz="3600" b="1" dirty="0" smtClean="0"/>
              <a:t>he </a:t>
            </a:r>
            <a:r>
              <a:rPr lang="en-US" sz="3600" b="1" dirty="0"/>
              <a:t>had neither son nor brother. </a:t>
            </a:r>
            <a:br>
              <a:rPr lang="en-US" sz="3600" b="1" dirty="0"/>
            </a:br>
            <a:r>
              <a:rPr lang="en-US" sz="3600" b="1" dirty="0" smtClean="0"/>
              <a:t>There </a:t>
            </a:r>
            <a:r>
              <a:rPr lang="en-US" sz="3600" b="1" dirty="0"/>
              <a:t>was no end to his </a:t>
            </a:r>
            <a:r>
              <a:rPr lang="en-US" sz="3600" b="1" dirty="0" smtClean="0"/>
              <a:t>toil</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(4:7-8a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
            <a:ext cx="4885439" cy="6909407"/>
          </a:xfrm>
          <a:prstGeom prst="rect">
            <a:avLst/>
          </a:prstGeom>
        </p:spPr>
      </p:pic>
    </p:spTree>
    <p:extLst>
      <p:ext uri="{BB962C8B-B14F-4D97-AF65-F5344CB8AC3E}">
        <p14:creationId xmlns:p14="http://schemas.microsoft.com/office/powerpoint/2010/main" val="128174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9400"/>
            <a:ext cx="9144000" cy="6297930"/>
          </a:xfrm>
          <a:prstGeom prst="rect">
            <a:avLst/>
          </a:prstGeom>
        </p:spPr>
      </p:pic>
      <p:sp>
        <p:nvSpPr>
          <p:cNvPr id="900098" name="Rectangle 2"/>
          <p:cNvSpPr>
            <a:spLocks noGrp="1" noChangeArrowheads="1"/>
          </p:cNvSpPr>
          <p:nvPr>
            <p:ph type="ctrTitle"/>
          </p:nvPr>
        </p:nvSpPr>
        <p:spPr>
          <a:xfrm>
            <a:off x="0" y="5312763"/>
            <a:ext cx="9144000" cy="142776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 in Korea</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4987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"…yet </a:t>
            </a:r>
            <a:r>
              <a:rPr lang="en-US" sz="3600" b="1" dirty="0">
                <a:effectLst>
                  <a:glow rad="127000">
                    <a:schemeClr val="tx1"/>
                  </a:glow>
                </a:effectLst>
                <a:latin typeface="Arial" charset="0"/>
                <a:ea typeface="ＭＳ Ｐゴシック" charset="0"/>
                <a:cs typeface="ＭＳ Ｐゴシック" charset="0"/>
              </a:rPr>
              <a:t>his eyes were not content with his </a:t>
            </a:r>
            <a:r>
              <a:rPr lang="en-US" sz="3600" b="1" dirty="0" smtClean="0">
                <a:effectLst>
                  <a:glow rad="127000">
                    <a:schemeClr val="tx1"/>
                  </a:glow>
                </a:effectLst>
                <a:latin typeface="Arial" charset="0"/>
                <a:ea typeface="ＭＳ Ｐゴシック" charset="0"/>
                <a:cs typeface="ＭＳ Ｐゴシック" charset="0"/>
              </a:rPr>
              <a:t>wealth" (4:8b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67967" y="3501957"/>
            <a:ext cx="6458284" cy="2750469"/>
          </a:xfrm>
          <a:prstGeom prst="rect">
            <a:avLst/>
          </a:prstGeom>
        </p:spPr>
      </p:pic>
    </p:spTree>
    <p:extLst>
      <p:ext uri="{BB962C8B-B14F-4D97-AF65-F5344CB8AC3E}">
        <p14:creationId xmlns:p14="http://schemas.microsoft.com/office/powerpoint/2010/main" val="3158206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151057" cy="6741368"/>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whom am I toiling</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he asked</a:t>
            </a:r>
            <a:r>
              <a:rPr lang="en-US" sz="3600" b="1" dirty="0" smtClean="0">
                <a:effectLst>
                  <a:glow rad="127000">
                    <a:schemeClr val="tx1"/>
                  </a:glow>
                </a:effectLst>
                <a:latin typeface="Arial" charset="0"/>
                <a:ea typeface="ＭＳ Ｐゴシック" charset="0"/>
                <a:cs typeface="ＭＳ Ｐゴシック" charset="0"/>
              </a:rPr>
              <a:t>,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why am I depriving </a:t>
            </a:r>
            <a:r>
              <a:rPr lang="en-US" sz="3600" b="1" dirty="0" smtClean="0">
                <a:effectLst>
                  <a:glow rad="127000">
                    <a:schemeClr val="tx1"/>
                  </a:glow>
                </a:effectLst>
                <a:latin typeface="Arial" charset="0"/>
                <a:ea typeface="ＭＳ Ｐゴシック" charset="0"/>
                <a:cs typeface="ＭＳ Ｐゴシック" charset="0"/>
              </a:rPr>
              <a:t>myself of </a:t>
            </a:r>
            <a:r>
              <a:rPr lang="en-US" sz="3600" b="1" dirty="0">
                <a:effectLst>
                  <a:glow rad="127000">
                    <a:schemeClr val="tx1"/>
                  </a:glow>
                </a:effectLst>
                <a:latin typeface="Arial" charset="0"/>
                <a:ea typeface="ＭＳ Ｐゴシック" charset="0"/>
                <a:cs typeface="ＭＳ Ｐゴシック" charset="0"/>
              </a:rPr>
              <a:t>enjoyment</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This </a:t>
            </a:r>
            <a:r>
              <a:rPr lang="en-US" sz="3600" b="1" dirty="0">
                <a:effectLst>
                  <a:glow rad="127000">
                    <a:schemeClr val="tx1"/>
                  </a:glow>
                </a:effectLst>
                <a:latin typeface="Arial" charset="0"/>
                <a:ea typeface="ＭＳ Ｐゴシック" charset="0"/>
                <a:cs typeface="ＭＳ Ｐゴシック" charset="0"/>
              </a:rPr>
              <a:t>too is meaningless</a:t>
            </a:r>
            <a:r>
              <a:rPr lang="en-US" sz="3600" b="1" dirty="0" smtClean="0">
                <a:effectLst>
                  <a:glow rad="127000">
                    <a:schemeClr val="tx1"/>
                  </a:glow>
                </a:effectLst>
                <a:latin typeface="Arial" charset="0"/>
                <a:ea typeface="ＭＳ Ｐゴシック" charset="0"/>
                <a:cs typeface="ＭＳ Ｐゴシック" charset="0"/>
              </a:rPr>
              <a:t>—a </a:t>
            </a:r>
            <a:r>
              <a:rPr lang="en-US" sz="3600" b="1" dirty="0">
                <a:effectLst>
                  <a:glow rad="127000">
                    <a:schemeClr val="tx1"/>
                  </a:glow>
                </a:effectLst>
                <a:latin typeface="Arial" charset="0"/>
                <a:ea typeface="ＭＳ Ｐゴシック" charset="0"/>
                <a:cs typeface="ＭＳ Ｐゴシック" charset="0"/>
              </a:rPr>
              <a:t>miserable business</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(4:8c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4258561" y="-1"/>
            <a:ext cx="4885439" cy="6909407"/>
          </a:xfrm>
          <a:prstGeom prst="rect">
            <a:avLst/>
          </a:prstGeom>
        </p:spPr>
      </p:pic>
    </p:spTree>
    <p:extLst>
      <p:ext uri="{BB962C8B-B14F-4D97-AF65-F5344CB8AC3E}">
        <p14:creationId xmlns:p14="http://schemas.microsoft.com/office/powerpoint/2010/main" val="3878188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Beneficiaries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Friends</a:t>
              </a:r>
              <a:endParaRPr lang="en-US" sz="48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414939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3" y="-27384"/>
            <a:ext cx="10346889" cy="6885384"/>
          </a:xfrm>
          <a:prstGeom prst="rect">
            <a:avLst/>
          </a:prstGeom>
        </p:spPr>
      </p:pic>
      <p:sp>
        <p:nvSpPr>
          <p:cNvPr id="900098" name="Rectangle 2"/>
          <p:cNvSpPr>
            <a:spLocks noGrp="1" noChangeArrowheads="1"/>
          </p:cNvSpPr>
          <p:nvPr>
            <p:ph type="ctrTitle"/>
          </p:nvPr>
        </p:nvSpPr>
        <p:spPr>
          <a:xfrm>
            <a:off x="0" y="4322929"/>
            <a:ext cx="10310376" cy="2417695"/>
          </a:xfrm>
          <a:effectLst>
            <a:outerShdw blurRad="63500" dist="35921" dir="2700000" algn="ctr" rotWithShape="0">
              <a:schemeClr val="tx2">
                <a:alpha val="74998"/>
              </a:schemeClr>
            </a:outerShdw>
          </a:effectLst>
          <a:extLst/>
        </p:spPr>
        <p:txBody>
          <a:bodyPr/>
          <a:lstStyle/>
          <a:p>
            <a:pPr>
              <a:defRPr/>
            </a:pPr>
            <a:r>
              <a:rPr lang="en-US" sz="7200" b="1" dirty="0" smtClean="0">
                <a:effectLst>
                  <a:glow rad="127000">
                    <a:schemeClr val="tx1"/>
                  </a:glow>
                </a:effectLst>
                <a:latin typeface="Arial" charset="0"/>
                <a:ea typeface="ＭＳ Ｐゴシック" charset="0"/>
                <a:cs typeface="ＭＳ Ｐゴシック" charset="0"/>
              </a:rPr>
              <a:t>Workaholism = loneliness</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61124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0" y="-1538"/>
            <a:ext cx="9144000" cy="175432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algn="ctr" defTabSz="914400" fontAlgn="base">
              <a:spcBef>
                <a:spcPct val="50000"/>
              </a:spcBef>
              <a:spcAft>
                <a:spcPct val="0"/>
              </a:spcAft>
              <a:defRPr/>
            </a:pPr>
            <a:r>
              <a:rPr lang="en-US" sz="3600" b="1" dirty="0" smtClean="0">
                <a:solidFill>
                  <a:srgbClr val="FFFFFF"/>
                </a:solidFill>
                <a:latin typeface="Arial"/>
                <a:ea typeface="ＭＳ Ｐゴシック" charset="0"/>
                <a:cs typeface="Arial"/>
              </a:rPr>
              <a:t>"Two </a:t>
            </a:r>
            <a:r>
              <a:rPr lang="en-US" sz="3600" b="1" dirty="0">
                <a:solidFill>
                  <a:srgbClr val="FFFFFF"/>
                </a:solidFill>
                <a:latin typeface="Arial"/>
                <a:ea typeface="ＭＳ Ｐゴシック" charset="0"/>
                <a:cs typeface="Arial"/>
              </a:rPr>
              <a:t>are better than one, because they have a good return for their </a:t>
            </a:r>
            <a:r>
              <a:rPr lang="en-US" sz="3600" b="1" dirty="0" smtClean="0">
                <a:solidFill>
                  <a:srgbClr val="FFFFFF"/>
                </a:solidFill>
                <a:latin typeface="Arial"/>
                <a:ea typeface="ＭＳ Ｐゴシック" charset="0"/>
                <a:cs typeface="Arial"/>
              </a:rPr>
              <a:t>work" </a:t>
            </a:r>
            <a:br>
              <a:rPr lang="en-US" sz="3600" b="1" dirty="0" smtClean="0">
                <a:solidFill>
                  <a:srgbClr val="FFFFFF"/>
                </a:solidFill>
                <a:latin typeface="Arial"/>
                <a:ea typeface="ＭＳ Ｐゴシック" charset="0"/>
                <a:cs typeface="Arial"/>
              </a:rPr>
            </a:br>
            <a:r>
              <a:rPr lang="en-US" sz="3600" b="1" dirty="0" smtClean="0">
                <a:solidFill>
                  <a:srgbClr val="FFFFFF"/>
                </a:solidFill>
                <a:latin typeface="Arial"/>
                <a:ea typeface="ＭＳ Ｐゴシック" charset="0"/>
                <a:cs typeface="Arial"/>
              </a:rPr>
              <a:t>(4:9 </a:t>
            </a:r>
            <a:r>
              <a:rPr lang="en-US" sz="3200" b="1" dirty="0" smtClean="0">
                <a:solidFill>
                  <a:srgbClr val="FFFFFF"/>
                </a:solidFill>
                <a:latin typeface="Arial"/>
                <a:ea typeface="ＭＳ Ｐゴシック" charset="0"/>
                <a:cs typeface="Arial"/>
              </a:rPr>
              <a:t>NIV</a:t>
            </a:r>
            <a:r>
              <a:rPr lang="en-US" sz="3600" b="1" dirty="0" smtClean="0">
                <a:solidFill>
                  <a:srgbClr val="FFFFFF"/>
                </a:solidFill>
                <a:latin typeface="Arial"/>
                <a:ea typeface="ＭＳ Ｐゴシック" charset="0"/>
                <a:cs typeface="Arial"/>
              </a:rPr>
              <a:t>).</a:t>
            </a:r>
            <a:endParaRPr lang="en-US" sz="3600" b="1" dirty="0">
              <a:solidFill>
                <a:srgbClr val="FFFFFF"/>
              </a:solidFill>
              <a:latin typeface="Arial"/>
              <a:ea typeface="ＭＳ Ｐゴシック" charset="0"/>
              <a:cs typeface="Arial"/>
            </a:endParaRPr>
          </a:p>
        </p:txBody>
      </p:sp>
      <p:sp>
        <p:nvSpPr>
          <p:cNvPr id="133125" name="Rectangle 6"/>
          <p:cNvSpPr>
            <a:spLocks noGrp="1" noChangeArrowheads="1"/>
          </p:cNvSpPr>
          <p:nvPr>
            <p:ph type="title" idx="4294967295"/>
          </p:nvPr>
        </p:nvSpPr>
        <p:spPr>
          <a:xfrm>
            <a:off x="0" y="5964238"/>
            <a:ext cx="9144000" cy="831850"/>
          </a:xfrm>
        </p:spPr>
        <p:txBody>
          <a:bodyPr/>
          <a:lstStyle/>
          <a:p>
            <a:pPr algn="r" eaLnBrk="1" hangingPunct="1"/>
            <a:r>
              <a:rPr lang="en-US" sz="2800" b="1" dirty="0" smtClean="0">
                <a:solidFill>
                  <a:schemeClr val="bg1"/>
                </a:solidFill>
                <a:ea typeface="ＭＳ Ｐゴシック" charset="0"/>
              </a:rPr>
              <a:t>Is this verse about marriage?</a:t>
            </a:r>
            <a:endParaRPr lang="en-US" sz="4000" dirty="0">
              <a:latin typeface="Arial"/>
              <a:ea typeface="ＭＳ Ｐゴシック" charset="0"/>
              <a:cs typeface="Arial"/>
            </a:endParaRPr>
          </a:p>
        </p:txBody>
      </p:sp>
      <p:pic>
        <p:nvPicPr>
          <p:cNvPr id="2" name="Picture 1"/>
          <p:cNvPicPr>
            <a:picLocks noChangeAspect="1"/>
          </p:cNvPicPr>
          <p:nvPr/>
        </p:nvPicPr>
        <p:blipFill>
          <a:blip r:embed="rId4"/>
          <a:stretch>
            <a:fillRect/>
          </a:stretch>
        </p:blipFill>
        <p:spPr>
          <a:xfrm>
            <a:off x="0" y="1838015"/>
            <a:ext cx="9144000" cy="4191000"/>
          </a:xfrm>
          <a:prstGeom prst="rect">
            <a:avLst/>
          </a:prstGeom>
        </p:spPr>
      </p:pic>
    </p:spTree>
    <p:extLst>
      <p:ext uri="{BB962C8B-B14F-4D97-AF65-F5344CB8AC3E}">
        <p14:creationId xmlns:p14="http://schemas.microsoft.com/office/powerpoint/2010/main" val="339486607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0" y="-1538"/>
            <a:ext cx="9144000" cy="175432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algn="ctr" defTabSz="914400" fontAlgn="base">
              <a:spcBef>
                <a:spcPct val="50000"/>
              </a:spcBef>
              <a:spcAft>
                <a:spcPct val="0"/>
              </a:spcAft>
              <a:defRPr/>
            </a:pPr>
            <a:r>
              <a:rPr lang="en-US" sz="3600" b="1" dirty="0" smtClean="0">
                <a:solidFill>
                  <a:srgbClr val="FFFFFF"/>
                </a:solidFill>
                <a:latin typeface="Arial"/>
                <a:ea typeface="ＭＳ Ｐゴシック" charset="0"/>
                <a:cs typeface="Arial"/>
              </a:rPr>
              <a:t>"Two </a:t>
            </a:r>
            <a:r>
              <a:rPr lang="en-US" sz="3600" b="1" dirty="0">
                <a:solidFill>
                  <a:srgbClr val="FFFFFF"/>
                </a:solidFill>
                <a:latin typeface="Arial"/>
                <a:ea typeface="ＭＳ Ｐゴシック" charset="0"/>
                <a:cs typeface="Arial"/>
              </a:rPr>
              <a:t>are better than one, because they have a good return for their </a:t>
            </a:r>
            <a:r>
              <a:rPr lang="en-US" sz="3600" b="1" dirty="0" smtClean="0">
                <a:solidFill>
                  <a:srgbClr val="FFFFFF"/>
                </a:solidFill>
                <a:latin typeface="Arial"/>
                <a:ea typeface="ＭＳ Ｐゴシック" charset="0"/>
                <a:cs typeface="Arial"/>
              </a:rPr>
              <a:t>work" </a:t>
            </a:r>
            <a:br>
              <a:rPr lang="en-US" sz="3600" b="1" dirty="0" smtClean="0">
                <a:solidFill>
                  <a:srgbClr val="FFFFFF"/>
                </a:solidFill>
                <a:latin typeface="Arial"/>
                <a:ea typeface="ＭＳ Ｐゴシック" charset="0"/>
                <a:cs typeface="Arial"/>
              </a:rPr>
            </a:br>
            <a:r>
              <a:rPr lang="en-US" sz="3600" b="1" dirty="0" smtClean="0">
                <a:solidFill>
                  <a:srgbClr val="FFFFFF"/>
                </a:solidFill>
                <a:latin typeface="Arial"/>
                <a:ea typeface="ＭＳ Ｐゴシック" charset="0"/>
                <a:cs typeface="Arial"/>
              </a:rPr>
              <a:t>(4:9 </a:t>
            </a:r>
            <a:r>
              <a:rPr lang="en-US" sz="3200" b="1" dirty="0" smtClean="0">
                <a:solidFill>
                  <a:srgbClr val="FFFFFF"/>
                </a:solidFill>
                <a:latin typeface="Arial"/>
                <a:ea typeface="ＭＳ Ｐゴシック" charset="0"/>
                <a:cs typeface="Arial"/>
              </a:rPr>
              <a:t>NIV</a:t>
            </a:r>
            <a:r>
              <a:rPr lang="en-US" sz="3600" b="1" dirty="0" smtClean="0">
                <a:solidFill>
                  <a:srgbClr val="FFFFFF"/>
                </a:solidFill>
                <a:latin typeface="Arial"/>
                <a:ea typeface="ＭＳ Ｐゴシック" charset="0"/>
                <a:cs typeface="Arial"/>
              </a:rPr>
              <a:t>).</a:t>
            </a:r>
            <a:endParaRPr lang="en-US" sz="3600" b="1" dirty="0">
              <a:solidFill>
                <a:srgbClr val="FFFFFF"/>
              </a:solidFill>
              <a:latin typeface="Arial"/>
              <a:ea typeface="ＭＳ Ｐゴシック" charset="0"/>
              <a:cs typeface="Arial"/>
            </a:endParaRP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en-US" sz="2800" b="1" dirty="0">
                <a:solidFill>
                  <a:schemeClr val="bg1"/>
                </a:solidFill>
                <a:ea typeface="ＭＳ Ｐゴシック" charset="0"/>
              </a:rPr>
              <a:t>Friends accomplish more than two independent workaholics (4:9) </a:t>
            </a:r>
            <a:endParaRPr lang="en-US" sz="4000" dirty="0">
              <a:latin typeface="Arial"/>
              <a:ea typeface="ＭＳ Ｐゴシック" charset="0"/>
              <a:cs typeface="Arial"/>
            </a:endParaRPr>
          </a:p>
        </p:txBody>
      </p:sp>
      <p:pic>
        <p:nvPicPr>
          <p:cNvPr id="3" name="Picture 2"/>
          <p:cNvPicPr>
            <a:picLocks noChangeAspect="1"/>
          </p:cNvPicPr>
          <p:nvPr/>
        </p:nvPicPr>
        <p:blipFill>
          <a:blip r:embed="rId4"/>
          <a:stretch>
            <a:fillRect/>
          </a:stretch>
        </p:blipFill>
        <p:spPr>
          <a:xfrm>
            <a:off x="127000" y="1756178"/>
            <a:ext cx="8890000" cy="4064000"/>
          </a:xfrm>
          <a:prstGeom prst="rect">
            <a:avLst/>
          </a:prstGeom>
        </p:spPr>
      </p:pic>
    </p:spTree>
    <p:extLst>
      <p:ext uri="{BB962C8B-B14F-4D97-AF65-F5344CB8AC3E}">
        <p14:creationId xmlns:p14="http://schemas.microsoft.com/office/powerpoint/2010/main" val="43887472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49808"/>
            <a:ext cx="6133641" cy="3925530"/>
          </a:xfrm>
          <a:prstGeom prst="rect">
            <a:avLst/>
          </a:prstGeom>
        </p:spPr>
      </p:pic>
      <p:sp>
        <p:nvSpPr>
          <p:cNvPr id="63492" name="Text Box 4"/>
          <p:cNvSpPr txBox="1">
            <a:spLocks noChangeArrowheads="1"/>
          </p:cNvSpPr>
          <p:nvPr/>
        </p:nvSpPr>
        <p:spPr bwMode="auto">
          <a:xfrm>
            <a:off x="5324112" y="152398"/>
            <a:ext cx="3730085" cy="507831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en-US" dirty="0" smtClean="0"/>
              <a:t>"If </a:t>
            </a:r>
            <a:r>
              <a:rPr lang="en-US" dirty="0"/>
              <a:t>one falls down, his friend can help him up. But pity the man who falls and has no one to help him up</a:t>
            </a:r>
            <a:r>
              <a:rPr lang="en-US" dirty="0" smtClean="0"/>
              <a:t>!" </a:t>
            </a:r>
            <a:r>
              <a:rPr lang="en-US" dirty="0"/>
              <a:t/>
            </a:r>
            <a:br>
              <a:rPr lang="en-US" dirty="0"/>
            </a:br>
            <a:r>
              <a:rPr lang="en-US" dirty="0"/>
              <a:t>(4:10 </a:t>
            </a:r>
            <a:r>
              <a:rPr lang="en-US" sz="3200" dirty="0"/>
              <a:t>NIV</a:t>
            </a:r>
            <a:r>
              <a:rPr lang="en-US" dirty="0"/>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en-US" sz="2800" b="1" dirty="0">
                <a:solidFill>
                  <a:schemeClr val="bg1"/>
                </a:solidFill>
                <a:ea typeface="ＭＳ Ｐゴシック" charset="0"/>
              </a:rPr>
              <a:t>Friends help each other when weak (4:10) </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156613677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620000" cy="5715000"/>
          </a:xfrm>
          <a:prstGeom prst="rect">
            <a:avLst/>
          </a:prstGeom>
        </p:spPr>
      </p:pic>
      <p:sp>
        <p:nvSpPr>
          <p:cNvPr id="63492" name="Text Box 4"/>
          <p:cNvSpPr txBox="1">
            <a:spLocks noChangeArrowheads="1"/>
          </p:cNvSpPr>
          <p:nvPr/>
        </p:nvSpPr>
        <p:spPr bwMode="auto">
          <a:xfrm>
            <a:off x="4708312" y="152400"/>
            <a:ext cx="429456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en-US" dirty="0" smtClean="0"/>
              <a:t>"Also</a:t>
            </a:r>
            <a:r>
              <a:rPr lang="en-US" dirty="0"/>
              <a:t>, if two lie down together, they will keep warm. But how can one keep warm alone</a:t>
            </a:r>
            <a:r>
              <a:rPr lang="en-US" dirty="0" smtClean="0"/>
              <a:t>?" </a:t>
            </a:r>
            <a:r>
              <a:rPr lang="en-US" dirty="0"/>
              <a:t/>
            </a:r>
            <a:br>
              <a:rPr lang="en-US" dirty="0"/>
            </a:br>
            <a:r>
              <a:rPr lang="en-US" dirty="0"/>
              <a:t>(4:11 </a:t>
            </a:r>
            <a:r>
              <a:rPr lang="en-US" sz="3200" dirty="0"/>
              <a:t>NIV</a:t>
            </a:r>
            <a:r>
              <a:rPr lang="en-US" dirty="0"/>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en-US" sz="2800" b="1" dirty="0">
                <a:solidFill>
                  <a:schemeClr val="bg1"/>
                </a:solidFill>
                <a:ea typeface="ＭＳ Ｐゴシック" charset="0"/>
              </a:rPr>
              <a:t>Friends comfort each other when vulnerable (4:</a:t>
            </a:r>
            <a:r>
              <a:rPr lang="en-US" sz="2800" b="1" dirty="0" smtClean="0">
                <a:solidFill>
                  <a:schemeClr val="bg1"/>
                </a:solidFill>
                <a:ea typeface="ＭＳ Ｐゴシック" charset="0"/>
              </a:rPr>
              <a:t>11)</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20750047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1"/>
            <a:ext cx="6820381" cy="5541560"/>
          </a:xfrm>
          <a:prstGeom prst="rect">
            <a:avLst/>
          </a:prstGeom>
        </p:spPr>
      </p:pic>
      <p:sp>
        <p:nvSpPr>
          <p:cNvPr id="63492" name="Text Box 4"/>
          <p:cNvSpPr txBox="1">
            <a:spLocks noChangeArrowheads="1"/>
          </p:cNvSpPr>
          <p:nvPr/>
        </p:nvSpPr>
        <p:spPr bwMode="auto">
          <a:xfrm>
            <a:off x="4374751" y="152400"/>
            <a:ext cx="4769249"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en-US" dirty="0" smtClean="0"/>
              <a:t>"Though </a:t>
            </a:r>
            <a:r>
              <a:rPr lang="en-US" dirty="0"/>
              <a:t>one may be overpowered, two can defend </a:t>
            </a:r>
            <a:r>
              <a:rPr lang="en-US" dirty="0" smtClean="0"/>
              <a:t>themselves" </a:t>
            </a:r>
            <a:r>
              <a:rPr lang="en-US" dirty="0"/>
              <a:t/>
            </a:r>
            <a:br>
              <a:rPr lang="en-US" dirty="0"/>
            </a:br>
            <a:r>
              <a:rPr lang="en-US" dirty="0"/>
              <a:t>(4:</a:t>
            </a:r>
            <a:r>
              <a:rPr lang="en-US" dirty="0" smtClean="0"/>
              <a:t>12a </a:t>
            </a:r>
            <a:r>
              <a:rPr lang="en-US" sz="3200" dirty="0"/>
              <a:t>NIV</a:t>
            </a:r>
            <a:r>
              <a:rPr lang="en-US" dirty="0"/>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en-US" sz="2800" b="1" dirty="0">
                <a:solidFill>
                  <a:schemeClr val="bg1"/>
                </a:solidFill>
                <a:ea typeface="ＭＳ Ｐゴシック" charset="0"/>
              </a:rPr>
              <a:t>Friends protect each other when attacked (4:12) </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1820990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63492" name="Text Box 4"/>
          <p:cNvSpPr txBox="1">
            <a:spLocks noChangeArrowheads="1"/>
          </p:cNvSpPr>
          <p:nvPr/>
        </p:nvSpPr>
        <p:spPr bwMode="auto">
          <a:xfrm>
            <a:off x="449021" y="152400"/>
            <a:ext cx="4769249"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defTabSz="914400" fontAlgn="base">
              <a:spcBef>
                <a:spcPct val="50000"/>
              </a:spcBef>
              <a:spcAft>
                <a:spcPct val="0"/>
              </a:spcAft>
              <a:defRPr/>
            </a:pPr>
            <a:r>
              <a:rPr lang="en-US" sz="3600" b="1" dirty="0" smtClean="0">
                <a:solidFill>
                  <a:srgbClr val="FFFFFF"/>
                </a:solidFill>
                <a:effectLst>
                  <a:glow rad="165100">
                    <a:schemeClr val="tx1"/>
                  </a:glow>
                </a:effectLst>
                <a:latin typeface="Arial"/>
                <a:ea typeface="ＭＳ Ｐゴシック" charset="0"/>
                <a:cs typeface="Arial"/>
              </a:rPr>
              <a:t>"A </a:t>
            </a:r>
            <a:r>
              <a:rPr lang="en-US" sz="3600" b="1" dirty="0">
                <a:solidFill>
                  <a:srgbClr val="FFFFFF"/>
                </a:solidFill>
                <a:effectLst>
                  <a:glow rad="165100">
                    <a:schemeClr val="tx1"/>
                  </a:glow>
                </a:effectLst>
                <a:latin typeface="Arial"/>
                <a:ea typeface="ＭＳ Ｐゴシック" charset="0"/>
                <a:cs typeface="Arial"/>
              </a:rPr>
              <a:t>cord of three strands is not quickly </a:t>
            </a:r>
            <a:r>
              <a:rPr lang="en-US" sz="3600" b="1" dirty="0" smtClean="0">
                <a:solidFill>
                  <a:srgbClr val="FFFFFF"/>
                </a:solidFill>
                <a:effectLst>
                  <a:glow rad="165100">
                    <a:schemeClr val="tx1"/>
                  </a:glow>
                </a:effectLst>
                <a:latin typeface="Arial"/>
                <a:ea typeface="ＭＳ Ｐゴシック" charset="0"/>
                <a:cs typeface="Arial"/>
              </a:rPr>
              <a:t>broken" </a:t>
            </a:r>
            <a:br>
              <a:rPr lang="en-US" sz="3600" b="1" dirty="0" smtClean="0">
                <a:solidFill>
                  <a:srgbClr val="FFFFFF"/>
                </a:solidFill>
                <a:effectLst>
                  <a:glow rad="165100">
                    <a:schemeClr val="tx1"/>
                  </a:glow>
                </a:effectLst>
                <a:latin typeface="Arial"/>
                <a:ea typeface="ＭＳ Ｐゴシック" charset="0"/>
                <a:cs typeface="Arial"/>
              </a:rPr>
            </a:br>
            <a:r>
              <a:rPr lang="en-US" sz="3600" b="1" dirty="0" smtClean="0">
                <a:solidFill>
                  <a:srgbClr val="FFFFFF"/>
                </a:solidFill>
                <a:effectLst>
                  <a:glow rad="165100">
                    <a:schemeClr val="tx1"/>
                  </a:glow>
                </a:effectLst>
                <a:latin typeface="Arial"/>
                <a:ea typeface="ＭＳ Ｐゴシック" charset="0"/>
                <a:cs typeface="Arial"/>
              </a:rPr>
              <a:t>(4:12b </a:t>
            </a:r>
            <a:r>
              <a:rPr lang="en-US" sz="3200" b="1" dirty="0" smtClean="0">
                <a:solidFill>
                  <a:srgbClr val="FFFFFF"/>
                </a:solidFill>
                <a:effectLst>
                  <a:glow rad="165100">
                    <a:schemeClr val="tx1"/>
                  </a:glow>
                </a:effectLst>
                <a:latin typeface="Arial"/>
                <a:ea typeface="ＭＳ Ｐゴシック" charset="0"/>
                <a:cs typeface="Arial"/>
              </a:rPr>
              <a:t>NIV</a:t>
            </a:r>
            <a:r>
              <a:rPr lang="en-US" sz="3600" b="1" dirty="0" smtClean="0">
                <a:solidFill>
                  <a:srgbClr val="FFFFFF"/>
                </a:solidFill>
                <a:effectLst>
                  <a:glow rad="165100">
                    <a:schemeClr val="tx1"/>
                  </a:glow>
                </a:effectLst>
                <a:latin typeface="Arial"/>
                <a:ea typeface="ＭＳ Ｐゴシック" charset="0"/>
                <a:cs typeface="Arial"/>
              </a:rPr>
              <a:t>).</a:t>
            </a:r>
            <a:endParaRPr lang="en-US" sz="3600" b="1" dirty="0">
              <a:solidFill>
                <a:srgbClr val="FFFFFF"/>
              </a:solidFill>
              <a:effectLst>
                <a:glow rad="165100">
                  <a:schemeClr val="tx1"/>
                </a:glow>
              </a:effectLst>
              <a:latin typeface="Arial"/>
              <a:ea typeface="ＭＳ Ｐゴシック" charset="0"/>
              <a:cs typeface="Arial"/>
            </a:endParaRPr>
          </a:p>
        </p:txBody>
      </p:sp>
      <p:sp>
        <p:nvSpPr>
          <p:cNvPr id="133125" name="Rectangle 6"/>
          <p:cNvSpPr>
            <a:spLocks noGrp="1" noChangeArrowheads="1"/>
          </p:cNvSpPr>
          <p:nvPr>
            <p:ph type="title" idx="4294967295"/>
          </p:nvPr>
        </p:nvSpPr>
        <p:spPr>
          <a:xfrm>
            <a:off x="1" y="5875079"/>
            <a:ext cx="9144000" cy="830521"/>
          </a:xfrm>
        </p:spPr>
        <p:txBody>
          <a:bodyPr/>
          <a:lstStyle/>
          <a:p>
            <a:pPr algn="r" eaLnBrk="1" hangingPunct="1"/>
            <a:r>
              <a:rPr lang="en-US" sz="2800" b="1" dirty="0">
                <a:solidFill>
                  <a:schemeClr val="bg1"/>
                </a:solidFill>
                <a:effectLst>
                  <a:glow rad="165100">
                    <a:schemeClr val="tx1"/>
                  </a:glow>
                </a:effectLst>
                <a:ea typeface="ＭＳ Ｐゴシック" charset="0"/>
              </a:rPr>
              <a:t>Friends protect each other when attacked (4:12) </a:t>
            </a:r>
            <a:endParaRPr lang="en-US" sz="4000" dirty="0">
              <a:effectLst>
                <a:glow rad="165100">
                  <a:schemeClr val="tx1"/>
                </a:glow>
              </a:effectLst>
              <a:ea typeface="ＭＳ Ｐゴシック" charset="0"/>
            </a:endParaRPr>
          </a:p>
        </p:txBody>
      </p:sp>
    </p:spTree>
    <p:extLst>
      <p:ext uri="{BB962C8B-B14F-4D97-AF65-F5344CB8AC3E}">
        <p14:creationId xmlns:p14="http://schemas.microsoft.com/office/powerpoint/2010/main" val="2225291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Balance</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836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49144"/>
            <a:ext cx="9144000" cy="139138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52500" y="121122"/>
            <a:ext cx="7239000" cy="5435600"/>
          </a:xfrm>
          <a:prstGeom prst="rect">
            <a:avLst/>
          </a:prstGeom>
        </p:spPr>
      </p:pic>
    </p:spTree>
    <p:extLst>
      <p:ext uri="{BB962C8B-B14F-4D97-AF65-F5344CB8AC3E}">
        <p14:creationId xmlns:p14="http://schemas.microsoft.com/office/powerpoint/2010/main" val="21182223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59860"/>
            <a:ext cx="9144000" cy="104480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503043" y="-1"/>
            <a:ext cx="4640958" cy="5695721"/>
          </a:xfrm>
          <a:prstGeom prst="rect">
            <a:avLst/>
          </a:prstGeom>
        </p:spPr>
      </p:pic>
      <p:pic>
        <p:nvPicPr>
          <p:cNvPr id="4" name="Picture 3"/>
          <p:cNvPicPr>
            <a:picLocks noChangeAspect="1"/>
          </p:cNvPicPr>
          <p:nvPr/>
        </p:nvPicPr>
        <p:blipFill>
          <a:blip r:embed="rId4"/>
          <a:stretch>
            <a:fillRect/>
          </a:stretch>
        </p:blipFill>
        <p:spPr>
          <a:xfrm>
            <a:off x="-1" y="-2"/>
            <a:ext cx="4913578" cy="5695283"/>
          </a:xfrm>
          <a:prstGeom prst="rect">
            <a:avLst/>
          </a:prstGeom>
        </p:spPr>
      </p:pic>
    </p:spTree>
    <p:extLst>
      <p:ext uri="{BB962C8B-B14F-4D97-AF65-F5344CB8AC3E}">
        <p14:creationId xmlns:p14="http://schemas.microsoft.com/office/powerpoint/2010/main" val="3990276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2700"/>
            <a:ext cx="7620000" cy="6832600"/>
          </a:xfrm>
          <a:prstGeom prst="rect">
            <a:avLst/>
          </a:prstGeom>
        </p:spPr>
      </p:pic>
      <p:sp>
        <p:nvSpPr>
          <p:cNvPr id="900098" name="Rectangle 2"/>
          <p:cNvSpPr>
            <a:spLocks noGrp="1" noChangeArrowheads="1"/>
          </p:cNvSpPr>
          <p:nvPr>
            <p:ph type="ctrTitle"/>
          </p:nvPr>
        </p:nvSpPr>
        <p:spPr>
          <a:xfrm>
            <a:off x="0" y="5580048"/>
            <a:ext cx="9144000" cy="139138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8864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extLst>
      <p:ext uri="{BB962C8B-B14F-4D97-AF65-F5344CB8AC3E}">
        <p14:creationId xmlns:p14="http://schemas.microsoft.com/office/powerpoint/2010/main" val="3872632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0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8483"/>
            <a:ext cx="5311282" cy="174456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Kurt &amp; Cara</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September 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6710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0997"/>
            <a:ext cx="9144001" cy="638701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Robin Williams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94218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00" y="0"/>
            <a:ext cx="6816893"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Robin Williams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30050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Robin Williams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641972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Robin Williams</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637823" y="0"/>
            <a:ext cx="8218676" cy="6371892"/>
          </a:xfrm>
          <a:prstGeom prst="rect">
            <a:avLst/>
          </a:prstGeom>
        </p:spPr>
      </p:pic>
      <p:pic>
        <p:nvPicPr>
          <p:cNvPr id="6" name="Picture 5"/>
          <p:cNvPicPr>
            <a:picLocks noChangeAspect="1"/>
          </p:cNvPicPr>
          <p:nvPr/>
        </p:nvPicPr>
        <p:blipFill>
          <a:blip r:embed="rId4"/>
          <a:stretch>
            <a:fillRect/>
          </a:stretch>
        </p:blipFill>
        <p:spPr>
          <a:xfrm>
            <a:off x="426744" y="3311525"/>
            <a:ext cx="5599355" cy="6858000"/>
          </a:xfrm>
          <a:prstGeom prst="rect">
            <a:avLst/>
          </a:prstGeom>
        </p:spPr>
      </p:pic>
      <p:pic>
        <p:nvPicPr>
          <p:cNvPr id="3" name="Picture 2"/>
          <p:cNvPicPr>
            <a:picLocks noChangeAspect="1"/>
          </p:cNvPicPr>
          <p:nvPr/>
        </p:nvPicPr>
        <p:blipFill>
          <a:blip r:embed="rId5"/>
          <a:stretch>
            <a:fillRect/>
          </a:stretch>
        </p:blipFill>
        <p:spPr>
          <a:xfrm>
            <a:off x="3563349" y="0"/>
            <a:ext cx="5580651" cy="6858000"/>
          </a:xfrm>
          <a:prstGeom prst="rect">
            <a:avLst/>
          </a:prstGeom>
        </p:spPr>
      </p:pic>
    </p:spTree>
    <p:extLst>
      <p:ext uri="{BB962C8B-B14F-4D97-AF65-F5344CB8AC3E}">
        <p14:creationId xmlns:p14="http://schemas.microsoft.com/office/powerpoint/2010/main" val="221327005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133125" name="Rectangle 6"/>
          <p:cNvSpPr>
            <a:spLocks noGrp="1" noChangeArrowheads="1"/>
          </p:cNvSpPr>
          <p:nvPr>
            <p:ph type="title" idx="4294967295"/>
          </p:nvPr>
        </p:nvSpPr>
        <p:spPr>
          <a:xfrm>
            <a:off x="1" y="5875079"/>
            <a:ext cx="9144000" cy="830521"/>
          </a:xfrm>
        </p:spPr>
        <p:txBody>
          <a:bodyPr/>
          <a:lstStyle/>
          <a:p>
            <a:pPr algn="r" eaLnBrk="1" hangingPunct="1"/>
            <a:r>
              <a:rPr lang="en-US" sz="2800" b="1" dirty="0">
                <a:solidFill>
                  <a:schemeClr val="bg1"/>
                </a:solidFill>
                <a:effectLst>
                  <a:glow rad="165100">
                    <a:schemeClr val="tx1"/>
                  </a:glow>
                </a:effectLst>
                <a:ea typeface="ＭＳ Ｐゴシック" charset="0"/>
              </a:rPr>
              <a:t>Friends protect each other when attacked (4:12) </a:t>
            </a:r>
            <a:endParaRPr lang="en-US" sz="4000" dirty="0">
              <a:effectLst>
                <a:glow rad="165100">
                  <a:schemeClr val="tx1"/>
                </a:glow>
              </a:effectLst>
              <a:ea typeface="ＭＳ Ｐゴシック" charset="0"/>
            </a:endParaRPr>
          </a:p>
        </p:txBody>
      </p:sp>
      <p:pic>
        <p:nvPicPr>
          <p:cNvPr id="5" name="Picture 4"/>
          <p:cNvPicPr>
            <a:picLocks noChangeAspect="1"/>
          </p:cNvPicPr>
          <p:nvPr/>
        </p:nvPicPr>
        <p:blipFill>
          <a:blip r:embed="rId4"/>
          <a:stretch>
            <a:fillRect/>
          </a:stretch>
        </p:blipFill>
        <p:spPr>
          <a:xfrm>
            <a:off x="1" y="1311288"/>
            <a:ext cx="9144000" cy="4873752"/>
          </a:xfrm>
          <a:prstGeom prst="rect">
            <a:avLst/>
          </a:prstGeom>
        </p:spPr>
      </p:pic>
      <p:sp>
        <p:nvSpPr>
          <p:cNvPr id="63492" name="Text Box 4"/>
          <p:cNvSpPr txBox="1">
            <a:spLocks noChangeArrowheads="1"/>
          </p:cNvSpPr>
          <p:nvPr/>
        </p:nvSpPr>
        <p:spPr bwMode="auto">
          <a:xfrm>
            <a:off x="449021" y="152400"/>
            <a:ext cx="4769249"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defTabSz="914400" fontAlgn="base">
              <a:spcBef>
                <a:spcPct val="50000"/>
              </a:spcBef>
              <a:spcAft>
                <a:spcPct val="0"/>
              </a:spcAft>
              <a:defRPr/>
            </a:pPr>
            <a:r>
              <a:rPr lang="en-US" sz="3600" b="1" dirty="0" smtClean="0">
                <a:solidFill>
                  <a:srgbClr val="FFFFFF"/>
                </a:solidFill>
                <a:effectLst>
                  <a:glow rad="165100">
                    <a:schemeClr val="tx1"/>
                  </a:glow>
                </a:effectLst>
                <a:latin typeface="Arial"/>
                <a:ea typeface="ＭＳ Ｐゴシック" charset="0"/>
                <a:cs typeface="Arial"/>
              </a:rPr>
              <a:t>"A </a:t>
            </a:r>
            <a:r>
              <a:rPr lang="en-US" sz="3600" b="1" dirty="0">
                <a:solidFill>
                  <a:srgbClr val="FFFFFF"/>
                </a:solidFill>
                <a:effectLst>
                  <a:glow rad="165100">
                    <a:schemeClr val="tx1"/>
                  </a:glow>
                </a:effectLst>
                <a:latin typeface="Arial"/>
                <a:ea typeface="ＭＳ Ｐゴシック" charset="0"/>
                <a:cs typeface="Arial"/>
              </a:rPr>
              <a:t>cord of three strands is not quickly </a:t>
            </a:r>
            <a:r>
              <a:rPr lang="en-US" sz="3600" b="1" dirty="0" smtClean="0">
                <a:solidFill>
                  <a:srgbClr val="FFFFFF"/>
                </a:solidFill>
                <a:effectLst>
                  <a:glow rad="165100">
                    <a:schemeClr val="tx1"/>
                  </a:glow>
                </a:effectLst>
                <a:latin typeface="Arial"/>
                <a:ea typeface="ＭＳ Ｐゴシック" charset="0"/>
                <a:cs typeface="Arial"/>
              </a:rPr>
              <a:t>broken" </a:t>
            </a:r>
            <a:br>
              <a:rPr lang="en-US" sz="3600" b="1" dirty="0" smtClean="0">
                <a:solidFill>
                  <a:srgbClr val="FFFFFF"/>
                </a:solidFill>
                <a:effectLst>
                  <a:glow rad="165100">
                    <a:schemeClr val="tx1"/>
                  </a:glow>
                </a:effectLst>
                <a:latin typeface="Arial"/>
                <a:ea typeface="ＭＳ Ｐゴシック" charset="0"/>
                <a:cs typeface="Arial"/>
              </a:rPr>
            </a:br>
            <a:r>
              <a:rPr lang="en-US" sz="3600" b="1" dirty="0" smtClean="0">
                <a:solidFill>
                  <a:srgbClr val="FFFFFF"/>
                </a:solidFill>
                <a:effectLst>
                  <a:glow rad="165100">
                    <a:schemeClr val="tx1"/>
                  </a:glow>
                </a:effectLst>
                <a:latin typeface="Arial"/>
                <a:ea typeface="ＭＳ Ｐゴシック" charset="0"/>
                <a:cs typeface="Arial"/>
              </a:rPr>
              <a:t>(4:12b </a:t>
            </a:r>
            <a:r>
              <a:rPr lang="en-US" sz="3200" b="1" dirty="0" smtClean="0">
                <a:solidFill>
                  <a:srgbClr val="FFFFFF"/>
                </a:solidFill>
                <a:effectLst>
                  <a:glow rad="165100">
                    <a:schemeClr val="tx1"/>
                  </a:glow>
                </a:effectLst>
                <a:latin typeface="Arial"/>
                <a:ea typeface="ＭＳ Ｐゴシック" charset="0"/>
                <a:cs typeface="Arial"/>
              </a:rPr>
              <a:t>NIV</a:t>
            </a:r>
            <a:r>
              <a:rPr lang="en-US" sz="3600" b="1" dirty="0" smtClean="0">
                <a:solidFill>
                  <a:srgbClr val="FFFFFF"/>
                </a:solidFill>
                <a:effectLst>
                  <a:glow rad="165100">
                    <a:schemeClr val="tx1"/>
                  </a:glow>
                </a:effectLst>
                <a:latin typeface="Arial"/>
                <a:ea typeface="ＭＳ Ｐゴシック" charset="0"/>
                <a:cs typeface="Arial"/>
              </a:rPr>
              <a:t>).</a:t>
            </a:r>
            <a:endParaRPr lang="en-US" sz="3600" b="1" dirty="0">
              <a:solidFill>
                <a:srgbClr val="FFFFFF"/>
              </a:solidFill>
              <a:effectLst>
                <a:glow rad="165100">
                  <a:schemeClr val="tx1"/>
                </a:glow>
              </a:effectLst>
              <a:latin typeface="Arial"/>
              <a:ea typeface="ＭＳ Ｐゴシック" charset="0"/>
              <a:cs typeface="Arial"/>
            </a:endParaRPr>
          </a:p>
        </p:txBody>
      </p:sp>
    </p:spTree>
    <p:extLst>
      <p:ext uri="{BB962C8B-B14F-4D97-AF65-F5344CB8AC3E}">
        <p14:creationId xmlns:p14="http://schemas.microsoft.com/office/powerpoint/2010/main" val="3557781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77" y="552889"/>
            <a:ext cx="9233479" cy="5121089"/>
          </a:xfrm>
          <a:prstGeom prst="rect">
            <a:avLst/>
          </a:prstGeom>
        </p:spPr>
      </p:pic>
      <p:sp>
        <p:nvSpPr>
          <p:cNvPr id="900098" name="Rectangle 2"/>
          <p:cNvSpPr>
            <a:spLocks noGrp="1" noChangeArrowheads="1"/>
          </p:cNvSpPr>
          <p:nvPr>
            <p:ph type="ctrTitle"/>
          </p:nvPr>
        </p:nvSpPr>
        <p:spPr>
          <a:xfrm>
            <a:off x="0" y="419431"/>
            <a:ext cx="9180602" cy="798576"/>
          </a:xfrm>
          <a:solidFill>
            <a:srgbClr val="000090"/>
          </a:solidFill>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Working Hours in 1990 &amp; 2012, OECD Countries</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77259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67083" cy="6858000"/>
          </a:xfrm>
          <a:prstGeom prst="rect">
            <a:avLst/>
          </a:prstGeom>
        </p:spPr>
      </p:pic>
      <p:sp>
        <p:nvSpPr>
          <p:cNvPr id="900098" name="Rectangle 2"/>
          <p:cNvSpPr>
            <a:spLocks noGrp="1" noChangeArrowheads="1"/>
          </p:cNvSpPr>
          <p:nvPr>
            <p:ph type="ctrTitle"/>
          </p:nvPr>
        </p:nvSpPr>
        <p:spPr>
          <a:xfrm>
            <a:off x="4508500" y="0"/>
            <a:ext cx="4635499" cy="3540125"/>
          </a:xfrm>
          <a:effectLst>
            <a:outerShdw blurRad="63500" dist="35921" dir="2700000" algn="ctr" rotWithShape="0">
              <a:schemeClr val="tx2">
                <a:alpha val="74998"/>
              </a:schemeClr>
            </a:outerShdw>
          </a:effectLst>
          <a:extLst/>
        </p:spPr>
        <p:txBody>
          <a:bodyPr/>
          <a:lstStyle/>
          <a:p>
            <a:pPr>
              <a:defRPr/>
            </a:pPr>
            <a:r>
              <a:rPr lang="en-US" sz="7200" b="1" dirty="0" smtClean="0">
                <a:effectLst>
                  <a:glow rad="127000">
                    <a:schemeClr val="tx1"/>
                  </a:glow>
                </a:effectLst>
                <a:latin typeface="Arial" charset="0"/>
                <a:ea typeface="ＭＳ Ｐゴシック" charset="0"/>
                <a:cs typeface="ＭＳ Ｐゴシック" charset="0"/>
              </a:rPr>
              <a:t>The </a:t>
            </a:r>
            <a:r>
              <a:rPr lang="en-US" sz="7200" b="1" dirty="0" err="1" smtClean="0">
                <a:effectLst>
                  <a:glow rad="127000">
                    <a:schemeClr val="tx1"/>
                  </a:glow>
                </a:effectLst>
                <a:latin typeface="Arial" charset="0"/>
                <a:ea typeface="ＭＳ Ｐゴシック" charset="0"/>
                <a:cs typeface="ＭＳ Ｐゴシック" charset="0"/>
              </a:rPr>
              <a:t>Moomin</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54200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Moomin</a:t>
            </a:r>
            <a:r>
              <a:rPr lang="en-US" sz="5400" b="1" dirty="0" smtClean="0">
                <a:effectLst>
                  <a:glow rad="127000">
                    <a:schemeClr val="tx1"/>
                  </a:glow>
                </a:effectLst>
                <a:latin typeface="Arial" charset="0"/>
                <a:ea typeface="ＭＳ Ｐゴシック" charset="0"/>
                <a:cs typeface="ＭＳ Ｐゴシック" charset="0"/>
              </a:rPr>
              <a:t> Café, Japan</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08000" y="571500"/>
            <a:ext cx="8128000" cy="4572000"/>
          </a:xfrm>
          <a:prstGeom prst="rect">
            <a:avLst/>
          </a:prstGeom>
        </p:spPr>
      </p:pic>
    </p:spTree>
    <p:extLst>
      <p:ext uri="{BB962C8B-B14F-4D97-AF65-F5344CB8AC3E}">
        <p14:creationId xmlns:p14="http://schemas.microsoft.com/office/powerpoint/2010/main" val="37394608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Workaholics often work alone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614" y="0"/>
            <a:ext cx="9172614" cy="4687408"/>
          </a:xfrm>
          <a:prstGeom prst="rect">
            <a:avLst/>
          </a:prstGeom>
        </p:spPr>
      </p:pic>
    </p:spTree>
    <p:extLst>
      <p:ext uri="{BB962C8B-B14F-4D97-AF65-F5344CB8AC3E}">
        <p14:creationId xmlns:p14="http://schemas.microsoft.com/office/powerpoint/2010/main" val="168368182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Beneficiaries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Friends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Followers</a:t>
              </a:r>
              <a:endParaRPr lang="en-US" sz="48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7637876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61" y="-30106"/>
            <a:ext cx="9169661" cy="688810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Workaholics rarely have followers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7338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2960"/>
            <a:ext cx="9144000" cy="5145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81"/>
            <a:ext cx="9144000" cy="1711780"/>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"It </a:t>
            </a:r>
            <a:r>
              <a:rPr lang="en-US" sz="3600" b="1" dirty="0">
                <a:effectLst>
                  <a:glow rad="127000">
                    <a:schemeClr val="tx1"/>
                  </a:glow>
                </a:effectLst>
                <a:latin typeface="Arial" charset="0"/>
                <a:ea typeface="ＭＳ Ｐゴシック" charset="0"/>
                <a:cs typeface="ＭＳ Ｐゴシック" charset="0"/>
              </a:rPr>
              <a:t>is better to be a poor but wise youth than an old and foolish king who refuses all </a:t>
            </a:r>
            <a:r>
              <a:rPr lang="en-US" sz="3600" b="1" dirty="0" smtClean="0">
                <a:effectLst>
                  <a:glow rad="127000">
                    <a:schemeClr val="tx1"/>
                  </a:glow>
                </a:effectLst>
                <a:latin typeface="Arial" charset="0"/>
                <a:ea typeface="ＭＳ Ｐゴシック" charset="0"/>
                <a:cs typeface="ＭＳ Ｐゴシック" charset="0"/>
              </a:rPr>
              <a:t>advice" (4:13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7385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"Scripture" (Eccl.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descr="Screen Shot 2014-08-17 at 11.10.0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7487093" cy="6858000"/>
          </a:xfrm>
          <a:prstGeom prst="rect">
            <a:avLst/>
          </a:prstGeom>
        </p:spPr>
      </p:pic>
      <p:pic>
        <p:nvPicPr>
          <p:cNvPr id="3" name="Picture 2"/>
          <p:cNvPicPr>
            <a:picLocks noChangeAspect="1"/>
          </p:cNvPicPr>
          <p:nvPr/>
        </p:nvPicPr>
        <p:blipFill>
          <a:blip r:embed="rId4"/>
          <a:stretch>
            <a:fillRect/>
          </a:stretch>
        </p:blipFill>
        <p:spPr>
          <a:xfrm>
            <a:off x="4169719" y="2924175"/>
            <a:ext cx="2286000" cy="35433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7385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02656" y="-37304"/>
            <a:ext cx="5195118" cy="6946615"/>
          </a:xfrm>
          <a:prstGeom prst="rect">
            <a:avLst/>
          </a:prstGeom>
        </p:spPr>
      </p:pic>
      <p:sp>
        <p:nvSpPr>
          <p:cNvPr id="900098" name="Rectangle 2"/>
          <p:cNvSpPr>
            <a:spLocks noGrp="1" noChangeArrowheads="1"/>
          </p:cNvSpPr>
          <p:nvPr>
            <p:ph type="ctrTitle"/>
          </p:nvPr>
        </p:nvSpPr>
        <p:spPr>
          <a:xfrm>
            <a:off x="1" y="-24476"/>
            <a:ext cx="4721138" cy="6882476"/>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2800" b="1" dirty="0" smtClean="0">
                <a:effectLst>
                  <a:glow rad="127000">
                    <a:schemeClr val="tx1"/>
                  </a:glow>
                </a:effectLst>
                <a:latin typeface="Arial" charset="0"/>
                <a:ea typeface="ＭＳ Ｐゴシック" charset="0"/>
                <a:cs typeface="ＭＳ Ｐゴシック" charset="0"/>
              </a:rPr>
              <a:t>"Such </a:t>
            </a:r>
            <a:r>
              <a:rPr lang="en-US" sz="2800" b="1" dirty="0">
                <a:effectLst>
                  <a:glow rad="127000">
                    <a:schemeClr val="tx1"/>
                  </a:glow>
                </a:effectLst>
                <a:latin typeface="Arial" charset="0"/>
                <a:ea typeface="ＭＳ Ｐゴシック" charset="0"/>
                <a:cs typeface="ＭＳ Ｐゴシック" charset="0"/>
              </a:rPr>
              <a:t>a youth could rise from poverty and succeed. He might even become king, though he has been in prison.  </a:t>
            </a:r>
            <a:r>
              <a:rPr lang="en-US" sz="2800" b="1" baseline="30000" dirty="0" smtClean="0">
                <a:effectLst>
                  <a:glow rad="127000">
                    <a:schemeClr val="tx1"/>
                  </a:glow>
                </a:effectLst>
                <a:latin typeface="Arial" charset="0"/>
                <a:ea typeface="ＭＳ Ｐゴシック" charset="0"/>
                <a:cs typeface="ＭＳ Ｐゴシック" charset="0"/>
              </a:rPr>
              <a:t>15</a:t>
            </a:r>
            <a:r>
              <a:rPr lang="en-US" sz="2800" b="1" dirty="0" smtClean="0">
                <a:effectLst>
                  <a:glow rad="127000">
                    <a:schemeClr val="tx1"/>
                  </a:glow>
                </a:effectLst>
                <a:latin typeface="Arial" charset="0"/>
                <a:ea typeface="ＭＳ Ｐゴシック" charset="0"/>
                <a:cs typeface="ＭＳ Ｐゴシック" charset="0"/>
              </a:rPr>
              <a:t>But </a:t>
            </a:r>
            <a:r>
              <a:rPr lang="en-US" sz="2800" b="1" dirty="0">
                <a:effectLst>
                  <a:glow rad="127000">
                    <a:schemeClr val="tx1"/>
                  </a:glow>
                </a:effectLst>
                <a:latin typeface="Arial" charset="0"/>
                <a:ea typeface="ＭＳ Ｐゴシック" charset="0"/>
                <a:cs typeface="ＭＳ Ｐゴシック" charset="0"/>
              </a:rPr>
              <a:t>then everyone rushes to the side of yet another youth who replaces him.  </a:t>
            </a:r>
            <a:r>
              <a:rPr lang="en-US" sz="2800" b="1" baseline="30000" dirty="0" smtClean="0">
                <a:effectLst>
                  <a:glow rad="127000">
                    <a:schemeClr val="tx1"/>
                  </a:glow>
                </a:effectLst>
                <a:latin typeface="Arial" charset="0"/>
                <a:ea typeface="ＭＳ Ｐゴシック" charset="0"/>
                <a:cs typeface="ＭＳ Ｐゴシック" charset="0"/>
              </a:rPr>
              <a:t>16</a:t>
            </a:r>
            <a:r>
              <a:rPr lang="en-US" sz="2800" b="1" dirty="0" smtClean="0">
                <a:effectLst>
                  <a:glow rad="127000">
                    <a:schemeClr val="tx1"/>
                  </a:glow>
                </a:effectLst>
                <a:latin typeface="Arial" charset="0"/>
                <a:ea typeface="ＭＳ Ｐゴシック" charset="0"/>
                <a:cs typeface="ＭＳ Ｐゴシック" charset="0"/>
              </a:rPr>
              <a:t>Endless </a:t>
            </a:r>
            <a:r>
              <a:rPr lang="en-US" sz="2800" b="1" dirty="0">
                <a:effectLst>
                  <a:glow rad="127000">
                    <a:schemeClr val="tx1"/>
                  </a:glow>
                </a:effectLst>
                <a:latin typeface="Arial" charset="0"/>
                <a:ea typeface="ＭＳ Ｐゴシック" charset="0"/>
                <a:cs typeface="ＭＳ Ｐゴシック" charset="0"/>
              </a:rPr>
              <a:t>crowds stand around him, but then another generation grows up and rejects him, too. So it is all meaningless—like chasing the </a:t>
            </a:r>
            <a:r>
              <a:rPr lang="en-US" sz="2800" b="1" dirty="0" smtClean="0">
                <a:effectLst>
                  <a:glow rad="127000">
                    <a:schemeClr val="tx1"/>
                  </a:glow>
                </a:effectLst>
                <a:latin typeface="Arial" charset="0"/>
                <a:ea typeface="ＭＳ Ｐゴシック" charset="0"/>
                <a:cs typeface="ＭＳ Ｐゴシック" charset="0"/>
              </a:rPr>
              <a:t>wind" (4:14-16 </a:t>
            </a:r>
            <a:r>
              <a:rPr lang="en-US" sz="20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0284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being a </a:t>
            </a:r>
            <a:r>
              <a:rPr lang="en-US" sz="5400" b="1" dirty="0" smtClean="0">
                <a:effectLst>
                  <a:glow rad="127000">
                    <a:schemeClr val="tx1"/>
                  </a:glow>
                </a:effectLst>
                <a:latin typeface="Arial" charset="0"/>
                <a:ea typeface="ＭＳ Ｐゴシック" charset="0"/>
                <a:cs typeface="ＭＳ Ｐゴシック" charset="0"/>
              </a:rPr>
              <a:t>workaholic?</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04065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Beneficiaries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Friends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Followers</a:t>
              </a:r>
              <a:endParaRPr lang="en-US" sz="48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319564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484313"/>
            <a:ext cx="9136062"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724"/>
            <a:ext cx="9144000" cy="129540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Way too much to do!</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79777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Work</a:t>
            </a:r>
            <a:r>
              <a:rPr lang="en-US" sz="5400" b="1" dirty="0">
                <a:effectLst>
                  <a:glow rad="127000">
                    <a:schemeClr val="tx1"/>
                  </a:glow>
                </a:effectLst>
                <a:latin typeface="Arial" charset="0"/>
                <a:ea typeface="ＭＳ Ｐゴシック" charset="0"/>
                <a:cs typeface="ＭＳ Ｐゴシック" charset="0"/>
              </a:rPr>
              <a:t> at not becoming a </a:t>
            </a:r>
            <a:r>
              <a:rPr lang="en-US" sz="5400" b="1" dirty="0" smtClean="0">
                <a:effectLst>
                  <a:glow rad="127000">
                    <a:schemeClr val="tx1"/>
                  </a:glow>
                </a:effectLst>
                <a:latin typeface="Arial" charset="0"/>
                <a:ea typeface="ＭＳ Ｐゴシック" charset="0"/>
                <a:cs typeface="ＭＳ Ｐゴシック" charset="0"/>
              </a:rPr>
              <a:t>workaholic.</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095500" y="2032000"/>
            <a:ext cx="4953000" cy="2794000"/>
          </a:xfrm>
          <a:prstGeom prst="rect">
            <a:avLst/>
          </a:prstGeom>
        </p:spPr>
      </p:pic>
    </p:spTree>
    <p:extLst>
      <p:ext uri="{BB962C8B-B14F-4D97-AF65-F5344CB8AC3E}">
        <p14:creationId xmlns:p14="http://schemas.microsoft.com/office/powerpoint/2010/main" val="328757955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Comforters</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Workaholic Woes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Rest</a:t>
            </a:r>
            <a:endParaRPr lang="en-US" sz="4800" b="1" dirty="0">
              <a:effectLst>
                <a:glow rad="127000">
                  <a:schemeClr val="tx1"/>
                </a:glow>
              </a:effectLst>
              <a:latin typeface="Arial" charset="0"/>
              <a:ea typeface="ＭＳ Ｐゴシック" charset="0"/>
              <a:cs typeface="ＭＳ Ｐゴシック" charset="0"/>
            </a:endParaRP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Beneficiaries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Friends</a:t>
              </a:r>
              <a:endParaRPr lang="en-US" sz="4800" b="1" dirty="0">
                <a:effectLst>
                  <a:glow rad="127000">
                    <a:schemeClr val="tx1"/>
                  </a:glow>
                </a:effectLst>
                <a:latin typeface="Arial" charset="0"/>
                <a:ea typeface="ＭＳ Ｐゴシック" charset="0"/>
                <a:cs typeface="ＭＳ Ｐゴシック"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No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Followers</a:t>
              </a:r>
              <a:endParaRPr lang="en-US" sz="48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9429035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8225527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11584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2763"/>
            <a:ext cx="9144000" cy="142776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 in Korea</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326"/>
            <a:ext cx="9144000" cy="5143500"/>
          </a:xfrm>
          <a:prstGeom prst="rect">
            <a:avLst/>
          </a:prstGeom>
        </p:spPr>
      </p:pic>
    </p:spTree>
    <p:extLst>
      <p:ext uri="{BB962C8B-B14F-4D97-AF65-F5344CB8AC3E}">
        <p14:creationId xmlns:p14="http://schemas.microsoft.com/office/powerpoint/2010/main" val="21061807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08275"/>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Hello, my name is Workaholic</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rot="20951651">
            <a:off x="542581" y="811531"/>
            <a:ext cx="8031380" cy="5177022"/>
          </a:xfrm>
          <a:prstGeom prst="rect">
            <a:avLst/>
          </a:prstGeom>
        </p:spPr>
      </p:pic>
    </p:spTree>
    <p:extLst>
      <p:ext uri="{BB962C8B-B14F-4D97-AF65-F5344CB8AC3E}">
        <p14:creationId xmlns:p14="http://schemas.microsoft.com/office/powerpoint/2010/main" val="1424558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5845"/>
            <a:ext cx="9178583" cy="664354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"Well</a:t>
            </a:r>
            <a:r>
              <a:rPr lang="en-US" b="1" dirty="0">
                <a:effectLst>
                  <a:glow rad="127000">
                    <a:schemeClr val="tx1"/>
                  </a:glow>
                </a:effectLst>
                <a:latin typeface="Arial" charset="0"/>
                <a:ea typeface="ＭＳ Ｐゴシック" charset="0"/>
                <a:cs typeface="ＭＳ Ｐゴシック" charset="0"/>
              </a:rPr>
              <a:t>, I enjoy my job—but it would be nice to enjoy it less hours </a:t>
            </a:r>
            <a:r>
              <a:rPr lang="en-US" b="1" dirty="0" smtClean="0">
                <a:effectLst>
                  <a:glow rad="127000">
                    <a:schemeClr val="tx1"/>
                  </a:glow>
                </a:effectLst>
                <a:latin typeface="Arial" charset="0"/>
                <a:ea typeface="ＭＳ Ｐゴシック" charset="0"/>
                <a:cs typeface="ＭＳ Ｐゴシック" charset="0"/>
              </a:rPr>
              <a:t>each </a:t>
            </a:r>
            <a:r>
              <a:rPr lang="en-US" b="1" dirty="0">
                <a:effectLst>
                  <a:glow rad="127000">
                    <a:schemeClr val="tx1"/>
                  </a:glow>
                </a:effectLst>
                <a:latin typeface="Arial" charset="0"/>
                <a:ea typeface="ＭＳ Ｐゴシック" charset="0"/>
                <a:cs typeface="ＭＳ Ｐゴシック" charset="0"/>
              </a:rPr>
              <a:t>week</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04894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1383</TotalTime>
  <Words>1343</Words>
  <Application>Microsoft Macintosh PowerPoint</Application>
  <PresentationFormat>On-screen Show (4:3)</PresentationFormat>
  <Paragraphs>192</Paragraphs>
  <Slides>63</Slides>
  <Notes>62</Notes>
  <HiddenSlides>0</HiddenSlides>
  <MMClips>0</MMClip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46_Blank Presentation</vt:lpstr>
      <vt:lpstr>Expedition</vt:lpstr>
      <vt:lpstr>Orbit</vt:lpstr>
      <vt:lpstr>Workaholic Woes</vt:lpstr>
      <vt:lpstr>Work</vt:lpstr>
      <vt:lpstr>Work in Korea</vt:lpstr>
      <vt:lpstr>Balance</vt:lpstr>
      <vt:lpstr>Working Hours in 1990 &amp; 2012, OECD Countries</vt:lpstr>
      <vt:lpstr>Way too much to do!</vt:lpstr>
      <vt:lpstr>Work in Korea</vt:lpstr>
      <vt:lpstr>Hello, my name is Workaholic</vt:lpstr>
      <vt:lpstr>"Well, I enjoy my job—but it would be nice to enjoy it less hours each week!"</vt:lpstr>
      <vt:lpstr>Average Annual Hours Worked</vt:lpstr>
      <vt:lpstr>Why avoid being a workaholic?</vt:lpstr>
      <vt:lpstr>The Fleeting Nature of Human Achievement &amp; Wisdom</vt:lpstr>
      <vt:lpstr>Our Study in Ecclesiastes</vt:lpstr>
      <vt:lpstr>"The Curses of the Lonely Workaholic"   —Irving L. Jensen</vt:lpstr>
      <vt:lpstr>Workaholic Woes</vt:lpstr>
      <vt:lpstr>Workaholic Woes</vt:lpstr>
      <vt:lpstr>Who Needs Comfort?</vt:lpstr>
      <vt:lpstr>Comfort him?</vt:lpstr>
      <vt:lpstr>"So I concluded that the dead are better off than the living.  3But most fortunate of all are those who are not yet born. For they have not seen all the evil that is done under the sun" (4:2-3 NLT).</vt:lpstr>
      <vt:lpstr>Workaholic Woes</vt:lpstr>
      <vt:lpstr>Title</vt:lpstr>
      <vt:lpstr>"Then I observed that most people are motivated to success because they envy their neighbors. But this, too, is meaningless—like chasing the wind" (4:4 NLT).</vt:lpstr>
      <vt:lpstr>"Fools fold their idle hands,  leading them to ruin"  (4:5 NLT).</vt:lpstr>
      <vt:lpstr>"And yet, 'Better to have one handful with quietness than two handfuls with hard work and chasing the wind'" (4:6 NLT).</vt:lpstr>
      <vt:lpstr>Relationship between hours worked and productivity (OECD countries, 1990-2012)</vt:lpstr>
      <vt:lpstr>Singaporean Workers</vt:lpstr>
      <vt:lpstr>The compulsive competitor never gets real rest</vt:lpstr>
      <vt:lpstr>Workaholic Woes</vt:lpstr>
      <vt:lpstr>"There was a man all alone; he had neither son nor brother.  There was no end to his toil"  (4:7-8a NIV).</vt:lpstr>
      <vt:lpstr>"…yet his eyes were not content with his wealth" (4:8b NIV).</vt:lpstr>
      <vt:lpstr>"'For whom am I toiling,' he asked, 'and why am I depriving myself of enjoyment?' This too is meaningless—a miserable business!"  (4:8c NIV).</vt:lpstr>
      <vt:lpstr>Workaholic Woes</vt:lpstr>
      <vt:lpstr>Workaholism = loneliness</vt:lpstr>
      <vt:lpstr>Is this verse about marriage?</vt:lpstr>
      <vt:lpstr>Friends accomplish more than two independent workaholics (4:9) </vt:lpstr>
      <vt:lpstr>Friends help each other when weak (4:10) </vt:lpstr>
      <vt:lpstr>Friends comfort each other when vulnerable (4:11)</vt:lpstr>
      <vt:lpstr>Friends protect each other when attacked (4:12) </vt:lpstr>
      <vt:lpstr>Friends protect each other when attacked (4:12) </vt:lpstr>
      <vt:lpstr>Marriage?</vt:lpstr>
      <vt:lpstr>Marriage?</vt:lpstr>
      <vt:lpstr>Marriage?</vt:lpstr>
      <vt:lpstr>Marriage:  30 December 1983</vt:lpstr>
      <vt:lpstr>Kurt &amp; Cara September 12</vt:lpstr>
      <vt:lpstr>Robin Williams</vt:lpstr>
      <vt:lpstr>Robin Williams</vt:lpstr>
      <vt:lpstr>Robin Williams</vt:lpstr>
      <vt:lpstr>Robin Williams</vt:lpstr>
      <vt:lpstr>Friends protect each other when attacked (4:12) </vt:lpstr>
      <vt:lpstr>The Moomin</vt:lpstr>
      <vt:lpstr>Moomin Café, Japan</vt:lpstr>
      <vt:lpstr>Workaholics often work alone</vt:lpstr>
      <vt:lpstr>Workaholic Woes</vt:lpstr>
      <vt:lpstr>Workaholics rarely have followers</vt:lpstr>
      <vt:lpstr>"It is better to be a poor but wise youth than an old and foolish king who refuses all advice" (4:13 NLT).</vt:lpstr>
      <vt:lpstr>"Scripture" (Eccl. NLT).</vt:lpstr>
      <vt:lpstr>"Such a youth could rise from poverty and succeed. He might even become king, though he has been in prison.  15But then everyone rushes to the side of yet another youth who replaces him.  16Endless crowds stand around him, but then another generation grows up and rejects him, too. So it is all meaningless—like chasing the wind" (4:14-16 NLT).</vt:lpstr>
      <vt:lpstr>Why avoid being a workaholic?</vt:lpstr>
      <vt:lpstr>Workaholic Woes</vt:lpstr>
      <vt:lpstr>Main Idea</vt:lpstr>
      <vt:lpstr>Workaholic Woes</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Fleeting Nature of Human Achievement &amp; Wisdom</dc:title>
  <dc:creator>Rick Griffith</dc:creator>
  <cp:lastModifiedBy>Rick Griffith</cp:lastModifiedBy>
  <cp:revision>142</cp:revision>
  <dcterms:created xsi:type="dcterms:W3CDTF">2014-07-19T12:56:36Z</dcterms:created>
  <dcterms:modified xsi:type="dcterms:W3CDTF">2018-08-04T06:15:32Z</dcterms:modified>
</cp:coreProperties>
</file>