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8.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9.xml" ContentType="application/vnd.openxmlformats-officedocument.presentationml.tags+xml"/>
  <Override PartName="/ppt/notesSlides/notesSlide81.xml" ContentType="application/vnd.openxmlformats-officedocument.presentationml.notesSlide+xml"/>
  <Override PartName="/ppt/tags/tag10.xml" ContentType="application/vnd.openxmlformats-officedocument.presentationml.tags+xml"/>
  <Override PartName="/ppt/notesSlides/notesSlide8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3.xml" ContentType="application/vnd.openxmlformats-officedocument.presentationml.notesSlide+xml"/>
  <Override PartName="/ppt/tags/tag13.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5" r:id="rId2"/>
    <p:sldMasterId id="2147483658" r:id="rId3"/>
    <p:sldMasterId id="2147483660" r:id="rId4"/>
    <p:sldMasterId id="2147483661" r:id="rId5"/>
    <p:sldMasterId id="2147483662" r:id="rId6"/>
    <p:sldMasterId id="2147483663" r:id="rId7"/>
    <p:sldMasterId id="2147483664" r:id="rId8"/>
    <p:sldMasterId id="2147483665" r:id="rId9"/>
    <p:sldMasterId id="2147483666" r:id="rId10"/>
    <p:sldMasterId id="2147483667" r:id="rId11"/>
    <p:sldMasterId id="2147483668" r:id="rId12"/>
    <p:sldMasterId id="2147483669" r:id="rId13"/>
    <p:sldMasterId id="2147483670" r:id="rId14"/>
    <p:sldMasterId id="2147483674" r:id="rId15"/>
    <p:sldMasterId id="2147483675" r:id="rId16"/>
    <p:sldMasterId id="2147483676" r:id="rId17"/>
    <p:sldMasterId id="2147483677" r:id="rId18"/>
    <p:sldMasterId id="2147483678" r:id="rId19"/>
    <p:sldMasterId id="2147483679" r:id="rId20"/>
    <p:sldMasterId id="2147483680" r:id="rId21"/>
    <p:sldMasterId id="2147483681" r:id="rId22"/>
    <p:sldMasterId id="2147483682" r:id="rId23"/>
    <p:sldMasterId id="2147483683" r:id="rId24"/>
    <p:sldMasterId id="2147483685" r:id="rId25"/>
    <p:sldMasterId id="2147485353" r:id="rId26"/>
    <p:sldMasterId id="2147486955" r:id="rId27"/>
    <p:sldMasterId id="2147486967" r:id="rId28"/>
    <p:sldMasterId id="2147486979" r:id="rId29"/>
    <p:sldMasterId id="2147486991" r:id="rId30"/>
  </p:sldMasterIdLst>
  <p:notesMasterIdLst>
    <p:notesMasterId r:id="rId124"/>
  </p:notesMasterIdLst>
  <p:sldIdLst>
    <p:sldId id="1185" r:id="rId31"/>
    <p:sldId id="1573" r:id="rId32"/>
    <p:sldId id="1576" r:id="rId33"/>
    <p:sldId id="1581" r:id="rId34"/>
    <p:sldId id="1572" r:id="rId35"/>
    <p:sldId id="997" r:id="rId36"/>
    <p:sldId id="998" r:id="rId37"/>
    <p:sldId id="1535" r:id="rId38"/>
    <p:sldId id="1536" r:id="rId39"/>
    <p:sldId id="1537" r:id="rId40"/>
    <p:sldId id="1538" r:id="rId41"/>
    <p:sldId id="1539" r:id="rId42"/>
    <p:sldId id="1540" r:id="rId43"/>
    <p:sldId id="1577" r:id="rId44"/>
    <p:sldId id="1574" r:id="rId45"/>
    <p:sldId id="1578" r:id="rId46"/>
    <p:sldId id="1356" r:id="rId47"/>
    <p:sldId id="1357" r:id="rId48"/>
    <p:sldId id="1004" r:id="rId49"/>
    <p:sldId id="1358" r:id="rId50"/>
    <p:sldId id="1359" r:id="rId51"/>
    <p:sldId id="1360" r:id="rId52"/>
    <p:sldId id="1361" r:id="rId53"/>
    <p:sldId id="1362" r:id="rId54"/>
    <p:sldId id="1363" r:id="rId55"/>
    <p:sldId id="1011" r:id="rId56"/>
    <p:sldId id="1227" r:id="rId57"/>
    <p:sldId id="1575" r:id="rId58"/>
    <p:sldId id="1364" r:id="rId59"/>
    <p:sldId id="1365" r:id="rId60"/>
    <p:sldId id="1366" r:id="rId61"/>
    <p:sldId id="1367" r:id="rId62"/>
    <p:sldId id="1368" r:id="rId63"/>
    <p:sldId id="1369" r:id="rId64"/>
    <p:sldId id="1370" r:id="rId65"/>
    <p:sldId id="1020" r:id="rId66"/>
    <p:sldId id="1324" r:id="rId67"/>
    <p:sldId id="1567" r:id="rId68"/>
    <p:sldId id="1329" r:id="rId69"/>
    <p:sldId id="1543" r:id="rId70"/>
    <p:sldId id="1035" r:id="rId71"/>
    <p:sldId id="1391" r:id="rId72"/>
    <p:sldId id="1392" r:id="rId73"/>
    <p:sldId id="1544" r:id="rId74"/>
    <p:sldId id="1545" r:id="rId75"/>
    <p:sldId id="1546" r:id="rId76"/>
    <p:sldId id="1393" r:id="rId77"/>
    <p:sldId id="1388" r:id="rId78"/>
    <p:sldId id="1547" r:id="rId79"/>
    <p:sldId id="1555" r:id="rId80"/>
    <p:sldId id="1556" r:id="rId81"/>
    <p:sldId id="1550" r:id="rId82"/>
    <p:sldId id="1557" r:id="rId83"/>
    <p:sldId id="1566" r:id="rId84"/>
    <p:sldId id="1051" r:id="rId85"/>
    <p:sldId id="1579" r:id="rId86"/>
    <p:sldId id="1511" r:id="rId87"/>
    <p:sldId id="1512" r:id="rId88"/>
    <p:sldId id="1055" r:id="rId89"/>
    <p:sldId id="1135" r:id="rId90"/>
    <p:sldId id="1529" r:id="rId91"/>
    <p:sldId id="1059" r:id="rId92"/>
    <p:sldId id="1060" r:id="rId93"/>
    <p:sldId id="1061" r:id="rId94"/>
    <p:sldId id="1568" r:id="rId95"/>
    <p:sldId id="1569" r:id="rId96"/>
    <p:sldId id="1570" r:id="rId97"/>
    <p:sldId id="1349" r:id="rId98"/>
    <p:sldId id="1571" r:id="rId99"/>
    <p:sldId id="1515" r:id="rId100"/>
    <p:sldId id="1516" r:id="rId101"/>
    <p:sldId id="1517" r:id="rId102"/>
    <p:sldId id="1518" r:id="rId103"/>
    <p:sldId id="1531" r:id="rId104"/>
    <p:sldId id="1533" r:id="rId105"/>
    <p:sldId id="1520" r:id="rId106"/>
    <p:sldId id="1521" r:id="rId107"/>
    <p:sldId id="1558" r:id="rId108"/>
    <p:sldId id="1551" r:id="rId109"/>
    <p:sldId id="1522" r:id="rId110"/>
    <p:sldId id="1534" r:id="rId111"/>
    <p:sldId id="1524" r:id="rId112"/>
    <p:sldId id="1525" r:id="rId113"/>
    <p:sldId id="1526" r:id="rId114"/>
    <p:sldId id="1527" r:id="rId115"/>
    <p:sldId id="1563" r:id="rId116"/>
    <p:sldId id="1380" r:id="rId117"/>
    <p:sldId id="1381" r:id="rId118"/>
    <p:sldId id="1112" r:id="rId119"/>
    <p:sldId id="1528" r:id="rId120"/>
    <p:sldId id="1564" r:id="rId121"/>
    <p:sldId id="1122" r:id="rId122"/>
    <p:sldId id="1580" r:id="rId123"/>
  </p:sldIdLst>
  <p:sldSz cx="9144000" cy="6858000" type="screen4x3"/>
  <p:notesSz cx="7035800" cy="9309100"/>
  <p:defaultTextStyle>
    <a:defPPr>
      <a:defRPr lang="en-US"/>
    </a:defPPr>
    <a:lvl1pPr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0808"/>
    <a:srgbClr val="FF0066"/>
    <a:srgbClr val="FFFFFF"/>
    <a:srgbClr val="FF5050"/>
    <a:srgbClr val="00CC00"/>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72555" autoAdjust="0"/>
  </p:normalViewPr>
  <p:slideViewPr>
    <p:cSldViewPr>
      <p:cViewPr varScale="1">
        <p:scale>
          <a:sx n="77" d="100"/>
          <a:sy n="77" d="100"/>
        </p:scale>
        <p:origin x="-2368" y="-104"/>
      </p:cViewPr>
      <p:guideLst>
        <p:guide orient="horz" pos="2160"/>
        <p:guide pos="2880"/>
      </p:guideLst>
    </p:cSldViewPr>
  </p:slideViewPr>
  <p:outlineViewPr>
    <p:cViewPr>
      <p:scale>
        <a:sx n="33" d="100"/>
        <a:sy n="33" d="100"/>
      </p:scale>
      <p:origin x="0" y="11440"/>
    </p:cViewPr>
  </p:outlin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20" Type="http://schemas.openxmlformats.org/officeDocument/2006/relationships/slide" Target="slides/slide90.xml"/><Relationship Id="rId121" Type="http://schemas.openxmlformats.org/officeDocument/2006/relationships/slide" Target="slides/slide91.xml"/><Relationship Id="rId122" Type="http://schemas.openxmlformats.org/officeDocument/2006/relationships/slide" Target="slides/slide92.xml"/><Relationship Id="rId123" Type="http://schemas.openxmlformats.org/officeDocument/2006/relationships/slide" Target="slides/slide93.xml"/><Relationship Id="rId124" Type="http://schemas.openxmlformats.org/officeDocument/2006/relationships/notesMaster" Target="notesMasters/notesMaster1.xml"/><Relationship Id="rId125" Type="http://schemas.openxmlformats.org/officeDocument/2006/relationships/printerSettings" Target="printerSettings/printerSettings1.bin"/><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00" Type="http://schemas.openxmlformats.org/officeDocument/2006/relationships/slide" Target="slides/slide7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slide" Target="slides/slide84.xml"/><Relationship Id="rId115" Type="http://schemas.openxmlformats.org/officeDocument/2006/relationships/slide" Target="slides/slide85.xml"/><Relationship Id="rId116" Type="http://schemas.openxmlformats.org/officeDocument/2006/relationships/slide" Target="slides/slide86.xml"/><Relationship Id="rId117" Type="http://schemas.openxmlformats.org/officeDocument/2006/relationships/slide" Target="slides/slide87.xml"/><Relationship Id="rId118" Type="http://schemas.openxmlformats.org/officeDocument/2006/relationships/slide" Target="slides/slide88.xml"/><Relationship Id="rId119" Type="http://schemas.openxmlformats.org/officeDocument/2006/relationships/slide" Target="slides/slide8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397" tIns="46698" rIns="93397" bIns="46698" numCol="1" anchor="t" anchorCtr="0" compatLnSpc="1">
            <a:prstTxWarp prst="textNoShape">
              <a:avLst/>
            </a:prstTxWarp>
          </a:bodyPr>
          <a:lstStyle>
            <a:lvl1pPr defTabSz="933450">
              <a:defRPr sz="1200" b="0">
                <a:solidFill>
                  <a:schemeClr val="tx1"/>
                </a:solidFill>
                <a:cs typeface="+mn-cs"/>
              </a:defRPr>
            </a:lvl1pPr>
          </a:lstStyle>
          <a:p>
            <a:pPr>
              <a:defRPr/>
            </a:pPr>
            <a:endParaRPr lang="en-US"/>
          </a:p>
        </p:txBody>
      </p:sp>
      <p:sp>
        <p:nvSpPr>
          <p:cNvPr id="22531" name="Rectangle 3"/>
          <p:cNvSpPr>
            <a:spLocks noGrp="1" noChangeArrowheads="1"/>
          </p:cNvSpPr>
          <p:nvPr>
            <p:ph type="dt" idx="1"/>
          </p:nvPr>
        </p:nvSpPr>
        <p:spPr bwMode="auto">
          <a:xfrm>
            <a:off x="3984625" y="0"/>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397" tIns="46698" rIns="93397" bIns="46698" numCol="1" anchor="t" anchorCtr="0" compatLnSpc="1">
            <a:prstTxWarp prst="textNoShape">
              <a:avLst/>
            </a:prstTxWarp>
          </a:bodyPr>
          <a:lstStyle>
            <a:lvl1pPr algn="r" defTabSz="933450">
              <a:defRPr sz="1200" b="0">
                <a:solidFill>
                  <a:schemeClr val="tx1"/>
                </a:solidFill>
                <a:cs typeface="+mn-cs"/>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90625"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703263" y="4421188"/>
            <a:ext cx="5629275"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397" tIns="46698" rIns="93397" bIns="466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397" tIns="46698" rIns="93397" bIns="46698" numCol="1" anchor="b" anchorCtr="0" compatLnSpc="1">
            <a:prstTxWarp prst="textNoShape">
              <a:avLst/>
            </a:prstTxWarp>
          </a:bodyPr>
          <a:lstStyle>
            <a:lvl1pPr defTabSz="933450">
              <a:defRPr sz="1200" b="0">
                <a:solidFill>
                  <a:schemeClr val="tx1"/>
                </a:solidFill>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84625"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397" tIns="46698" rIns="93397" bIns="46698" numCol="1" anchor="b" anchorCtr="0" compatLnSpc="1">
            <a:prstTxWarp prst="textNoShape">
              <a:avLst/>
            </a:prstTxWarp>
          </a:bodyPr>
          <a:lstStyle>
            <a:lvl1pPr algn="r" defTabSz="933450">
              <a:defRPr sz="1200" b="0">
                <a:solidFill>
                  <a:schemeClr val="tx1"/>
                </a:solidFill>
                <a:cs typeface="+mn-cs"/>
              </a:defRPr>
            </a:lvl1pPr>
          </a:lstStyle>
          <a:p>
            <a:pPr>
              <a:defRPr/>
            </a:pPr>
            <a:fld id="{27B3FDC8-D894-DE42-BE87-303763731EE0}" type="slidenum">
              <a:rPr lang="en-US"/>
              <a:pPr>
                <a:defRPr/>
              </a:pPr>
              <a:t>‹#›</a:t>
            </a:fld>
            <a:endParaRPr lang="en-US"/>
          </a:p>
        </p:txBody>
      </p:sp>
    </p:spTree>
    <p:extLst>
      <p:ext uri="{BB962C8B-B14F-4D97-AF65-F5344CB8AC3E}">
        <p14:creationId xmlns:p14="http://schemas.microsoft.com/office/powerpoint/2010/main" val="4038437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www.wts.edu/stayinformed/view.html?id=1225"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9" Type="http://schemas.openxmlformats.org/officeDocument/2006/relationships/hyperlink" Target="https://en.wikipedia.org/wiki/Ph.D" TargetMode="External"/><Relationship Id="rId20" Type="http://schemas.openxmlformats.org/officeDocument/2006/relationships/hyperlink" Target="https://en.wikipedia.org/wiki/Evangelical_Christian_Publishers_Association" TargetMode="External"/><Relationship Id="rId21" Type="http://schemas.openxmlformats.org/officeDocument/2006/relationships/hyperlink" Target="https://en.wikipedia.org/wiki/Evangelical_Theological_Society" TargetMode="External"/><Relationship Id="rId10" Type="http://schemas.openxmlformats.org/officeDocument/2006/relationships/hyperlink" Target="https://en.wikipedia.org/wiki/University_of_Cambridge" TargetMode="External"/><Relationship Id="rId11" Type="http://schemas.openxmlformats.org/officeDocument/2006/relationships/hyperlink" Target="https://en.wikipedia.org/wiki/Theology" TargetMode="External"/><Relationship Id="rId12" Type="http://schemas.openxmlformats.org/officeDocument/2006/relationships/hyperlink" Target="https://en.wikipedia.org/wiki/Biblical_Studies" TargetMode="External"/><Relationship Id="rId13" Type="http://schemas.openxmlformats.org/officeDocument/2006/relationships/hyperlink" Target="https://en.wikipedia.org/wiki/Phoenix_Seminary" TargetMode="External"/><Relationship Id="rId14" Type="http://schemas.openxmlformats.org/officeDocument/2006/relationships/hyperlink" Target="https://en.wikipedia.org/wiki/Trinity_Evangelical_Divinity_School" TargetMode="External"/><Relationship Id="rId15" Type="http://schemas.openxmlformats.org/officeDocument/2006/relationships/hyperlink" Target="https://en.wikipedia.org/wiki/Biblical_Theology" TargetMode="External"/><Relationship Id="rId16" Type="http://schemas.openxmlformats.org/officeDocument/2006/relationships/hyperlink" Target="https://en.wikipedia.org/wiki/Systematic_Theology" TargetMode="External"/><Relationship Id="rId17" Type="http://schemas.openxmlformats.org/officeDocument/2006/relationships/hyperlink" Target="https://en.wikipedia.org/wiki/English_Standard_Version" TargetMode="External"/><Relationship Id="rId18" Type="http://schemas.openxmlformats.org/officeDocument/2006/relationships/hyperlink" Target="https://en.wikipedia.org/wiki/Bible" TargetMode="External"/><Relationship Id="rId19" Type="http://schemas.openxmlformats.org/officeDocument/2006/relationships/hyperlink" Target="https://en.wikipedia.org/wiki/ESV_Study_Bible" TargetMode="External"/><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s://en.wikipedia.org/wiki/B.A." TargetMode="External"/><Relationship Id="rId4" Type="http://schemas.openxmlformats.org/officeDocument/2006/relationships/hyperlink" Target="https://en.wikipedia.org/wiki/Economics" TargetMode="External"/><Relationship Id="rId5" Type="http://schemas.openxmlformats.org/officeDocument/2006/relationships/hyperlink" Target="https://en.wikipedia.org/wiki/Harvard_University" TargetMode="External"/><Relationship Id="rId6" Type="http://schemas.openxmlformats.org/officeDocument/2006/relationships/hyperlink" Target="https://en.wikipedia.org/wiki/M.Div" TargetMode="External"/><Relationship Id="rId7" Type="http://schemas.openxmlformats.org/officeDocument/2006/relationships/hyperlink" Target="https://en.wikipedia.org/wiki/D.D." TargetMode="External"/><Relationship Id="rId8" Type="http://schemas.openxmlformats.org/officeDocument/2006/relationships/hyperlink" Target="https://en.wikipedia.org/wiki/Westminster_Theological_Seminary"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8FF1EE-235B-E34D-A6B1-012D1EB8D925}" type="slidenum">
              <a:rPr lang="en-US"/>
              <a:pPr>
                <a:defRPr/>
              </a:pPr>
              <a:t>1</a:t>
            </a:fld>
            <a:endParaRPr lang="en-US"/>
          </a:p>
        </p:txBody>
      </p:sp>
      <p:sp>
        <p:nvSpPr>
          <p:cNvPr id="261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632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6E9338-2522-1F43-A1AD-04849865DFA7}" type="slidenum">
              <a:rPr lang="en-US"/>
              <a:pPr>
                <a:defRPr/>
              </a:pPr>
              <a:t>11</a:t>
            </a:fld>
            <a:endParaRPr lang="en-US"/>
          </a:p>
        </p:txBody>
      </p:sp>
      <p:sp>
        <p:nvSpPr>
          <p:cNvPr id="368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62BB73-D9C6-3946-894C-434A6CE158C2}" type="slidenum">
              <a:rPr lang="en-US"/>
              <a:pPr>
                <a:defRPr/>
              </a:pPr>
              <a:t>12</a:t>
            </a:fld>
            <a:endParaRPr lang="en-US"/>
          </a:p>
        </p:txBody>
      </p:sp>
      <p:sp>
        <p:nvSpPr>
          <p:cNvPr id="368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7427"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Origin science (defined) is also called historical science</a:t>
            </a:r>
            <a:r>
              <a:rPr lang="en-SG" sz="1200" kern="1200" dirty="0" smtClean="0">
                <a:solidFill>
                  <a:schemeClr val="tx1"/>
                </a:solidFill>
                <a:effectLst/>
                <a:latin typeface="Arial" charset="0"/>
                <a:ea typeface="ＭＳ Ｐゴシック" charset="0"/>
                <a:cs typeface="ＭＳ Ｐゴシック" charset="0"/>
              </a:rPr>
              <a:t>.</a:t>
            </a:r>
            <a:r>
              <a:rPr lang="en-SG" sz="1200" kern="1200" baseline="0" dirty="0" smtClean="0">
                <a:solidFill>
                  <a:schemeClr val="tx1"/>
                </a:solidFill>
                <a:effectLst/>
                <a:latin typeface="Arial" charset="0"/>
                <a:ea typeface="ＭＳ Ｐゴシック" charset="0"/>
                <a:cs typeface="ＭＳ Ｐゴシック" charset="0"/>
              </a:rPr>
              <a:t>  It investigates history.</a:t>
            </a: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8733B3-CD28-454D-BBE6-35D590729113}" type="slidenum">
              <a:rPr lang="en-US"/>
              <a:pPr>
                <a:defRPr/>
              </a:pPr>
              <a:t>13</a:t>
            </a:fld>
            <a:endParaRPr lang="en-US"/>
          </a:p>
        </p:txBody>
      </p:sp>
      <p:sp>
        <p:nvSpPr>
          <p:cNvPr id="369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90499"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The difference can be compared to a car mechanic who knows how to operate a vehicle in contrast to a car manufacturer that makes the car—its origin</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For thousands of years, all people believed the planet was thousands of years old until the late 1700s when there came…</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14</a:t>
            </a:fld>
            <a:endParaRPr lang="en-US"/>
          </a:p>
        </p:txBody>
      </p:sp>
    </p:spTree>
    <p:extLst>
      <p:ext uri="{BB962C8B-B14F-4D97-AF65-F5344CB8AC3E}">
        <p14:creationId xmlns:p14="http://schemas.microsoft.com/office/powerpoint/2010/main" val="394897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92B2-9056-814A-BE8F-4E2991CA94A3}" type="slidenum">
              <a:rPr lang="en-US">
                <a:solidFill>
                  <a:prstClr val="white"/>
                </a:solidFill>
              </a:rPr>
              <a:pPr>
                <a:defRPr/>
              </a:pPr>
              <a:t>15</a:t>
            </a:fld>
            <a:endParaRPr lang="en-US">
              <a:solidFill>
                <a:prstClr val="white"/>
              </a:solidFill>
            </a:endParaRPr>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4227"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The idea of millions</a:t>
            </a:r>
            <a:r>
              <a:rPr lang="en-US" sz="1200" kern="1200" baseline="0" dirty="0" smtClean="0">
                <a:solidFill>
                  <a:schemeClr val="tx1"/>
                </a:solidFill>
                <a:effectLst/>
                <a:latin typeface="Arial" charset="0"/>
                <a:ea typeface="ＭＳ Ｐゴシック" charset="0"/>
                <a:cs typeface="ＭＳ Ｐゴシック" charset="0"/>
              </a:rPr>
              <a:t> of years began in the late 18th century as academics began to question the Bible in the post Enlightenment Era.</a:t>
            </a: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3DE65C-57A5-4C40-93F6-8B28F84B2E3A}" type="slidenum">
              <a:rPr lang="en-US">
                <a:solidFill>
                  <a:prstClr val="black"/>
                </a:solidFill>
                <a:latin typeface="Calibri"/>
              </a:rPr>
              <a:pPr>
                <a:defRPr/>
              </a:pPr>
              <a:t>16</a:t>
            </a:fld>
            <a:endParaRPr lang="en-US">
              <a:solidFill>
                <a:prstClr val="black"/>
              </a:solidFill>
              <a:latin typeface="Calibri"/>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smtClean="0">
                <a:cs typeface="+mn-cs"/>
              </a:rPr>
              <a:t>The abbreviation CTGWG in your notes references</a:t>
            </a:r>
            <a:r>
              <a:rPr lang="en-US" baseline="0" dirty="0" smtClean="0">
                <a:cs typeface="+mn-cs"/>
              </a:rPr>
              <a:t> the pages in this book for support.</a:t>
            </a: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03D989-E45C-B94D-BB54-0FBAB108469A}" type="slidenum">
              <a:rPr lang="en-US"/>
              <a:pPr>
                <a:defRPr/>
              </a:pPr>
              <a:t>17</a:t>
            </a:fld>
            <a:endParaRPr lang="en-US"/>
          </a:p>
        </p:txBody>
      </p:sp>
      <p:sp>
        <p:nvSpPr>
          <p:cNvPr id="309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99651" name="Rectangle 3"/>
          <p:cNvSpPr>
            <a:spLocks noGrp="1" noChangeArrowheads="1"/>
          </p:cNvSpPr>
          <p:nvPr>
            <p:ph type="body" idx="1"/>
          </p:nvPr>
        </p:nvSpPr>
        <p:spPr/>
        <p:txBody>
          <a:bodyPr/>
          <a:lstStyle/>
          <a:p>
            <a:pPr eaLnBrk="1" hangingPunct="1">
              <a:defRPr/>
            </a:pPr>
            <a:r>
              <a:rPr lang="en-US" dirty="0" smtClean="0">
                <a:cs typeface="+mn-cs"/>
              </a:rPr>
              <a:t>Wide-ranging scientist with writings in mathematics, zoology, botany, astronomy and physics</a:t>
            </a:r>
          </a:p>
          <a:p>
            <a:pPr eaLnBrk="1" hangingPunct="1">
              <a:defRPr/>
            </a:pPr>
            <a:r>
              <a:rPr lang="en-US" dirty="0" smtClean="0">
                <a:cs typeface="+mn-cs"/>
              </a:rPr>
              <a:t>Based on cooling experiments with various metal balls he estimated that the earth was about </a:t>
            </a:r>
            <a:r>
              <a:rPr lang="en-US" b="1" dirty="0" smtClean="0">
                <a:cs typeface="+mn-cs"/>
              </a:rPr>
              <a:t>75,000 years old</a:t>
            </a:r>
            <a:r>
              <a:rPr lang="en-US" dirty="0" smtClean="0">
                <a:cs typeface="+mn-cs"/>
              </a:rPr>
              <a:t>.  But based on his limited knowledge of sedimentary rocks he estimated as long as </a:t>
            </a:r>
            <a:r>
              <a:rPr lang="en-US" b="1" dirty="0" smtClean="0">
                <a:cs typeface="+mn-cs"/>
              </a:rPr>
              <a:t>3 million years</a:t>
            </a:r>
            <a:r>
              <a:rPr lang="en-US" dirty="0" smtClean="0">
                <a:cs typeface="+mn-cs"/>
              </a:rPr>
              <a:t> for the formation of the earth (the latter figure was only in his manuscript—the published version of the book had the lower number).  Though he attempted to say that his seven epochs of earth history could be seven figurative days of creation, his views were not even acceptable to the Catholic authorities in France, who forced him to recant in writing everything in his works that contradicted the biblical account of creation.</a:t>
            </a:r>
          </a:p>
          <a:p>
            <a:pPr eaLnBrk="1" hangingPunct="1">
              <a:defRPr/>
            </a:pPr>
            <a:r>
              <a:rPr lang="en-US" dirty="0" smtClean="0">
                <a:cs typeface="+mn-cs"/>
              </a:rPr>
              <a:t>He believed that a comet slammed into the sun breaking off material that became the planets.  Part of the early earth broke off to become our moon.  He believed in spontaneous generation of the first forms of life.</a:t>
            </a:r>
          </a:p>
          <a:p>
            <a:pPr eaLnBrk="1" hangingPunct="1">
              <a:defRPr/>
            </a:pPr>
            <a:r>
              <a:rPr lang="en-US" dirty="0" smtClean="0">
                <a:cs typeface="+mn-cs"/>
              </a:rPr>
              <a:t>Comparing a metal ball to the earth to estimate age is like comparing bananas to alligators.  Both are long and narrow.  A banana reaches its full size in about 3**** months and since the alligator is about 25**** times longer than a banana it must take 12.5**** years for the alligator to reach full size.  In fact, it takes ******</a:t>
            </a:r>
          </a:p>
          <a:p>
            <a:pPr eaLnBrk="1" hangingPunct="1">
              <a:defRPr/>
            </a:pPr>
            <a:endParaRPr lang="en-US" dirty="0" smtClean="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Source: Ian Taylor</a:t>
            </a:r>
          </a:p>
          <a:p>
            <a:pPr eaLnBrk="1" hangingPunct="1">
              <a:defRPr/>
            </a:pPr>
            <a:endParaRPr lang="en-US" dirty="0" smtClean="0">
              <a:cs typeface="+mn-cs"/>
            </a:endParaRPr>
          </a:p>
          <a:p>
            <a:pPr eaLnBrk="1" hangingPunct="1">
              <a:defRPr/>
            </a:pP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AA0C94-54CE-3249-8E39-A41AE35D590C}" type="slidenum">
              <a:rPr lang="en-US"/>
              <a:pPr>
                <a:defRPr/>
              </a:pPr>
              <a:t>18</a:t>
            </a:fld>
            <a:endParaRPr lang="en-US"/>
          </a:p>
        </p:txBody>
      </p:sp>
      <p:sp>
        <p:nvSpPr>
          <p:cNvPr id="3100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0675" name="Rectangle 3"/>
          <p:cNvSpPr>
            <a:spLocks noGrp="1" noChangeArrowheads="1"/>
          </p:cNvSpPr>
          <p:nvPr>
            <p:ph type="body" idx="1"/>
          </p:nvPr>
        </p:nvSpPr>
        <p:spPr/>
        <p:txBody>
          <a:bodyPr/>
          <a:lstStyle/>
          <a:p>
            <a:pPr eaLnBrk="1" hangingPunct="1">
              <a:spcBef>
                <a:spcPct val="50000"/>
              </a:spcBef>
              <a:defRPr/>
            </a:pPr>
            <a:r>
              <a:rPr lang="en-US" b="0" dirty="0" smtClean="0">
                <a:solidFill>
                  <a:schemeClr val="tx1"/>
                </a:solidFill>
                <a:cs typeface="+mn-cs"/>
              </a:rPr>
              <a:t>Laplace invented the Nebular Hypothesis…</a:t>
            </a:r>
          </a:p>
          <a:p>
            <a:pPr eaLnBrk="1" hangingPunct="1">
              <a:spcBef>
                <a:spcPct val="50000"/>
              </a:spcBef>
              <a:defRPr/>
            </a:pPr>
            <a:endParaRPr lang="en-US" b="0" dirty="0" smtClean="0">
              <a:solidFill>
                <a:schemeClr val="tx1"/>
              </a:solidFill>
              <a:cs typeface="+mn-cs"/>
            </a:endParaRPr>
          </a:p>
          <a:p>
            <a:pPr eaLnBrk="1" hangingPunct="1">
              <a:spcBef>
                <a:spcPct val="50000"/>
              </a:spcBef>
              <a:defRPr/>
            </a:pPr>
            <a:r>
              <a:rPr lang="en-US" b="0" dirty="0" smtClean="0">
                <a:solidFill>
                  <a:schemeClr val="tx1"/>
                </a:solidFill>
                <a:cs typeface="+mn-cs"/>
              </a:rPr>
              <a:t>Source: The Historical Perspective (Milton Keynes: Open University Press, 1973), p. 51.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4798FD-7E5C-604F-A89F-632B0B24682A}" type="slidenum">
              <a:rPr lang="en-US"/>
              <a:pPr>
                <a:defRPr/>
              </a:pPr>
              <a:t>19</a:t>
            </a:fld>
            <a:endParaRPr lang="en-US"/>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31971" name="Rectangle 3"/>
          <p:cNvSpPr>
            <a:spLocks noGrp="1" noChangeArrowheads="1"/>
          </p:cNvSpPr>
          <p:nvPr>
            <p:ph type="body" idx="1"/>
          </p:nvPr>
        </p:nvSpPr>
        <p:spPr/>
        <p:txBody>
          <a:bodyPr/>
          <a:lstStyle/>
          <a:p>
            <a:pPr eaLnBrk="1" hangingPunct="1">
              <a:defRPr/>
            </a:pPr>
            <a:r>
              <a:rPr lang="en-US" dirty="0" smtClean="0">
                <a:cs typeface="+mn-cs"/>
              </a:rPr>
              <a:t>This hypothesis has no observational or experimental support, but it speculates that "the solar system was once a hot, spinning gas cloud, which over long ages gradually cooled and condensed to form the planets" (Mortenson, CTGWG, 81-82).</a:t>
            </a:r>
          </a:p>
          <a:p>
            <a:pPr eaLnBrk="1" hangingPunct="1">
              <a:defRPr/>
            </a:pPr>
            <a:r>
              <a:rPr lang="en-US" dirty="0" smtClean="0">
                <a:cs typeface="+mn-cs"/>
              </a:rPr>
              <a:t>__________</a:t>
            </a:r>
          </a:p>
          <a:p>
            <a:pPr eaLnBrk="1" hangingPunct="1">
              <a:defRPr/>
            </a:pPr>
            <a:endParaRPr lang="en-US" dirty="0" smtClean="0">
              <a:cs typeface="+mn-cs"/>
            </a:endParaRPr>
          </a:p>
          <a:p>
            <a:pPr eaLnBrk="1" hangingPunct="1">
              <a:defRPr/>
            </a:pPr>
            <a:r>
              <a:rPr lang="en-US" dirty="0" smtClean="0">
                <a:cs typeface="+mn-cs"/>
              </a:rPr>
              <a:t>Picture from Roy A. Gallant, </a:t>
            </a:r>
            <a:r>
              <a:rPr lang="en-US" i="1" dirty="0" smtClean="0">
                <a:cs typeface="+mn-cs"/>
              </a:rPr>
              <a:t>National Geographic Picture Atlas of Our Universe</a:t>
            </a:r>
            <a:r>
              <a:rPr lang="en-US" dirty="0" smtClean="0">
                <a:cs typeface="+mn-cs"/>
              </a:rPr>
              <a:t> (Wash. DC: National Geographic Society, 1986), p. 38.  Similar to the diagram in Robert A. Wallace, Jack L. King and Gerald P. Sanders, </a:t>
            </a:r>
            <a:r>
              <a:rPr lang="en-US" i="1" dirty="0" smtClean="0">
                <a:cs typeface="+mn-cs"/>
              </a:rPr>
              <a:t>Biology: the Science of Life</a:t>
            </a:r>
            <a:r>
              <a:rPr lang="en-US" dirty="0" smtClean="0">
                <a:cs typeface="+mn-cs"/>
              </a:rPr>
              <a:t> (Glenview, IL: Scott, </a:t>
            </a:r>
            <a:r>
              <a:rPr lang="en-US" dirty="0" err="1" smtClean="0">
                <a:cs typeface="+mn-cs"/>
              </a:rPr>
              <a:t>Foresman</a:t>
            </a:r>
            <a:r>
              <a:rPr lang="en-US" dirty="0" smtClean="0">
                <a:cs typeface="+mn-cs"/>
              </a:rPr>
              <a:t> &amp; Co., 1986), p. 426.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3BD9BE-A311-334D-BE36-A405D5C981C2}" type="slidenum">
              <a:rPr lang="en-US"/>
              <a:pPr>
                <a:defRPr/>
              </a:pPr>
              <a:t>20</a:t>
            </a:fld>
            <a:endParaRPr lang="en-US"/>
          </a:p>
        </p:txBody>
      </p:sp>
      <p:sp>
        <p:nvSpPr>
          <p:cNvPr id="310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1699" name="Rectangle 3"/>
          <p:cNvSpPr>
            <a:spLocks noGrp="1" noChangeArrowheads="1"/>
          </p:cNvSpPr>
          <p:nvPr>
            <p:ph type="body" idx="1"/>
          </p:nvPr>
        </p:nvSpPr>
        <p:spPr/>
        <p:txBody>
          <a:bodyPr/>
          <a:lstStyle/>
          <a:p>
            <a:pPr eaLnBrk="1" hangingPunct="1">
              <a:spcBef>
                <a:spcPct val="50000"/>
              </a:spcBef>
              <a:defRPr/>
            </a:pPr>
            <a:r>
              <a:rPr lang="en-US" b="0" dirty="0" smtClean="0">
                <a:solidFill>
                  <a:srgbClr val="000000"/>
                </a:solidFill>
                <a:cs typeface="+mn-cs"/>
              </a:rPr>
              <a:t>Biological evolution 50 years before Darwin</a:t>
            </a:r>
          </a:p>
          <a:p>
            <a:pPr eaLnBrk="1" hangingPunct="1">
              <a:spcBef>
                <a:spcPct val="50000"/>
              </a:spcBef>
              <a:defRPr/>
            </a:pPr>
            <a:endParaRPr lang="en-US" b="0" dirty="0" smtClean="0">
              <a:solidFill>
                <a:srgbClr val="000000"/>
              </a:solidFill>
              <a:cs typeface="+mn-cs"/>
            </a:endParaRPr>
          </a:p>
          <a:p>
            <a:pPr eaLnBrk="1" hangingPunct="1">
              <a:spcBef>
                <a:spcPct val="50000"/>
              </a:spcBef>
              <a:defRPr/>
            </a:pPr>
            <a:r>
              <a:rPr lang="en-US" b="0" dirty="0" smtClean="0">
                <a:solidFill>
                  <a:srgbClr val="000000"/>
                </a:solidFill>
                <a:cs typeface="+mn-cs"/>
              </a:rPr>
              <a:t>Source: Ian Taylor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Singapore is 50 years old today—how did we get this high in such a short time? </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2</a:t>
            </a:fld>
            <a:endParaRPr lang="en-US"/>
          </a:p>
        </p:txBody>
      </p:sp>
    </p:spTree>
    <p:extLst>
      <p:ext uri="{BB962C8B-B14F-4D97-AF65-F5344CB8AC3E}">
        <p14:creationId xmlns:p14="http://schemas.microsoft.com/office/powerpoint/2010/main" val="989238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71947-28FB-794F-8A12-8EA85E88A6CF}" type="slidenum">
              <a:rPr lang="en-US"/>
              <a:pPr>
                <a:defRPr/>
              </a:pPr>
              <a:t>21</a:t>
            </a:fld>
            <a:endParaRPr lang="en-US"/>
          </a:p>
        </p:txBody>
      </p:sp>
      <p:sp>
        <p:nvSpPr>
          <p:cNvPr id="3102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2723" name="Rectangle 3"/>
          <p:cNvSpPr>
            <a:spLocks noGrp="1" noChangeArrowheads="1"/>
          </p:cNvSpPr>
          <p:nvPr>
            <p:ph type="body" idx="1"/>
          </p:nvPr>
        </p:nvSpPr>
        <p:spPr/>
        <p:txBody>
          <a:bodyPr/>
          <a:lstStyle/>
          <a:p>
            <a:pPr eaLnBrk="1" hangingPunct="1">
              <a:spcBef>
                <a:spcPct val="50000"/>
              </a:spcBef>
              <a:defRPr/>
            </a:pPr>
            <a:r>
              <a:rPr lang="en-US" b="0" dirty="0" smtClean="0">
                <a:solidFill>
                  <a:srgbClr val="000000"/>
                </a:solidFill>
                <a:cs typeface="+mn-cs"/>
              </a:rPr>
              <a:t>Werner was very kind and helpful to his students but extremely dogmatic about this speculative theory of the earth.  As such he had an enormous impact on his students, who swallowed his theory.</a:t>
            </a:r>
          </a:p>
          <a:p>
            <a:pPr eaLnBrk="1" hangingPunct="1">
              <a:spcBef>
                <a:spcPct val="50000"/>
              </a:spcBef>
              <a:defRPr/>
            </a:pPr>
            <a:r>
              <a:rPr lang="en-US" b="0" dirty="0" smtClean="0">
                <a:solidFill>
                  <a:srgbClr val="000000"/>
                </a:solidFill>
                <a:cs typeface="+mn-cs"/>
              </a:rPr>
              <a:t>This book, based on very little observation, presented his theory of the earth of a slowly receding global ocean over a million years to explain the strata.</a:t>
            </a:r>
          </a:p>
          <a:p>
            <a:pPr eaLnBrk="1" hangingPunct="1">
              <a:spcBef>
                <a:spcPct val="50000"/>
              </a:spcBef>
              <a:defRPr/>
            </a:pPr>
            <a:endParaRPr lang="en-US" b="0" dirty="0" smtClean="0">
              <a:solidFill>
                <a:srgbClr val="000000"/>
              </a:solidFill>
              <a:cs typeface="+mn-cs"/>
            </a:endParaRPr>
          </a:p>
          <a:p>
            <a:pPr marL="0" marR="0" indent="0" algn="l" defTabSz="914400" rtl="0" eaLnBrk="1" fontAlgn="base" latinLnBrk="0" hangingPunct="1">
              <a:lnSpc>
                <a:spcPct val="100000"/>
              </a:lnSpc>
              <a:spcBef>
                <a:spcPct val="50000"/>
              </a:spcBef>
              <a:spcAft>
                <a:spcPct val="0"/>
              </a:spcAft>
              <a:buClrTx/>
              <a:buSzTx/>
              <a:buFontTx/>
              <a:buNone/>
              <a:tabLst/>
              <a:defRPr/>
            </a:pPr>
            <a:r>
              <a:rPr lang="en-US" sz="1200" b="0" kern="1200" dirty="0" smtClean="0">
                <a:solidFill>
                  <a:srgbClr val="000000"/>
                </a:solidFill>
                <a:latin typeface="Arial" charset="0"/>
                <a:ea typeface="ＭＳ Ｐゴシック" charset="0"/>
                <a:cs typeface="ＭＳ Ｐゴシック" charset="0"/>
              </a:rPr>
              <a:t>Source: Ian Taylor</a:t>
            </a:r>
          </a:p>
          <a:p>
            <a:pPr eaLnBrk="1" hangingPunct="1">
              <a:spcBef>
                <a:spcPct val="50000"/>
              </a:spcBef>
              <a:defRPr/>
            </a:pPr>
            <a:endParaRPr lang="en-US" b="0" dirty="0" smtClean="0">
              <a:solidFill>
                <a:srgbClr val="000000"/>
              </a:solidFill>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D54D30-9735-524B-A5B9-2512D26DE90D}" type="slidenum">
              <a:rPr lang="en-US"/>
              <a:pPr>
                <a:defRPr/>
              </a:pPr>
              <a:t>22</a:t>
            </a:fld>
            <a:endParaRPr lang="en-US"/>
          </a:p>
        </p:txBody>
      </p:sp>
      <p:sp>
        <p:nvSpPr>
          <p:cNvPr id="310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3747" name="Rectangle 3"/>
          <p:cNvSpPr>
            <a:spLocks noGrp="1" noChangeArrowheads="1"/>
          </p:cNvSpPr>
          <p:nvPr>
            <p:ph type="body" idx="1"/>
          </p:nvPr>
        </p:nvSpPr>
        <p:spPr/>
        <p:txBody>
          <a:bodyPr/>
          <a:lstStyle/>
          <a:p>
            <a:pPr eaLnBrk="1" hangingPunct="1">
              <a:spcBef>
                <a:spcPct val="50000"/>
              </a:spcBef>
            </a:pPr>
            <a:r>
              <a:rPr lang="en-US" b="0" dirty="0">
                <a:solidFill>
                  <a:srgbClr val="000000"/>
                </a:solidFill>
              </a:rPr>
              <a:t>He proposed that the continents were slowly being receded into the oceans.  </a:t>
            </a:r>
            <a:r>
              <a:rPr lang="en-US" b="0" dirty="0" smtClean="0">
                <a:solidFill>
                  <a:srgbClr val="000000"/>
                </a:solidFill>
              </a:rPr>
              <a:t>"These </a:t>
            </a:r>
            <a:r>
              <a:rPr lang="en-US" b="0" dirty="0">
                <a:solidFill>
                  <a:srgbClr val="000000"/>
                </a:solidFill>
              </a:rPr>
              <a:t>sediments gradually hardened by the internal heat of the earth and then raised by convulsions to become new landmasses, which would eventually be eroded into the oceans, hardened and elevated. So in his view, earth history was cyclical, and in a famous statement which brought the charge of atheism from many of his contemporaries he said that he could find no evidence of a beginning in the rock record, which made earth history indefinitely long. He too pay little attention to the fossils in the </a:t>
            </a:r>
            <a:r>
              <a:rPr lang="en-US" b="0" dirty="0" smtClean="0">
                <a:solidFill>
                  <a:srgbClr val="000000"/>
                </a:solidFill>
              </a:rPr>
              <a:t>rocks" </a:t>
            </a:r>
            <a:r>
              <a:rPr lang="en-US" b="0" dirty="0">
                <a:solidFill>
                  <a:srgbClr val="000000"/>
                </a:solidFill>
              </a:rPr>
              <a:t>(Mortenson, CTGWG, 82).</a:t>
            </a:r>
          </a:p>
          <a:p>
            <a:pPr eaLnBrk="1" hangingPunct="1">
              <a:spcBef>
                <a:spcPct val="50000"/>
              </a:spcBef>
            </a:pPr>
            <a:endParaRPr lang="en-US" b="0" dirty="0">
              <a:solidFill>
                <a:srgbClr val="000000"/>
              </a:solidFill>
            </a:endParaRPr>
          </a:p>
          <a:p>
            <a:pPr eaLnBrk="1" hangingPunct="1">
              <a:spcBef>
                <a:spcPct val="50000"/>
              </a:spcBef>
            </a:pPr>
            <a:r>
              <a:rPr lang="en-US" b="0" dirty="0">
                <a:solidFill>
                  <a:srgbClr val="000000"/>
                </a:solidFill>
              </a:rPr>
              <a:t>Source: unknown</a:t>
            </a:r>
          </a:p>
          <a:p>
            <a:pPr eaLnBrk="1" hangingPunct="1">
              <a:spcBef>
                <a:spcPct val="50000"/>
              </a:spcBef>
            </a:pPr>
            <a:r>
              <a:rPr lang="en-US" b="0" dirty="0" smtClean="0">
                <a:solidFill>
                  <a:srgbClr val="000000"/>
                </a:solidFill>
              </a:rPr>
              <a:t>Hutton</a:t>
            </a:r>
            <a:r>
              <a:rPr lang="fr-FR" altLang="ja-JP" b="0" dirty="0" smtClean="0">
                <a:solidFill>
                  <a:srgbClr val="000000"/>
                </a:solidFill>
              </a:rPr>
              <a:t>'</a:t>
            </a:r>
            <a:r>
              <a:rPr lang="en-US" b="0" dirty="0" smtClean="0">
                <a:solidFill>
                  <a:srgbClr val="000000"/>
                </a:solidFill>
              </a:rPr>
              <a:t>s </a:t>
            </a:r>
            <a:r>
              <a:rPr lang="en-US" b="0" dirty="0">
                <a:solidFill>
                  <a:srgbClr val="000000"/>
                </a:solidFill>
              </a:rPr>
              <a:t>theory written in incomprehensible English was </a:t>
            </a:r>
            <a:r>
              <a:rPr lang="en-US" altLang="ja-JP" b="0" dirty="0" smtClean="0">
                <a:solidFill>
                  <a:srgbClr val="000000"/>
                </a:solidFill>
              </a:rPr>
              <a:t>"translated" </a:t>
            </a:r>
            <a:r>
              <a:rPr lang="en-US" altLang="ja-JP" b="0" dirty="0">
                <a:solidFill>
                  <a:srgbClr val="000000"/>
                </a:solidFill>
              </a:rPr>
              <a:t>by John </a:t>
            </a:r>
            <a:r>
              <a:rPr lang="en-US" altLang="ja-JP" b="0" dirty="0" err="1">
                <a:solidFill>
                  <a:srgbClr val="000000"/>
                </a:solidFill>
              </a:rPr>
              <a:t>Playfair</a:t>
            </a:r>
            <a:r>
              <a:rPr lang="en-US" altLang="ja-JP" b="0" dirty="0">
                <a:solidFill>
                  <a:srgbClr val="000000"/>
                </a:solidFill>
              </a:rPr>
              <a:t> (mathematician at Univ. of Edinburgh) in </a:t>
            </a:r>
            <a:r>
              <a:rPr lang="en-US" altLang="ja-JP" b="0" i="1" dirty="0">
                <a:solidFill>
                  <a:srgbClr val="000000"/>
                </a:solidFill>
              </a:rPr>
              <a:t>Illustrations of the </a:t>
            </a:r>
            <a:r>
              <a:rPr lang="en-US" altLang="ja-JP" b="0" i="1" dirty="0" err="1">
                <a:solidFill>
                  <a:srgbClr val="000000"/>
                </a:solidFill>
              </a:rPr>
              <a:t>Huttonian</a:t>
            </a:r>
            <a:r>
              <a:rPr lang="en-US" altLang="ja-JP" b="0" i="1" dirty="0">
                <a:solidFill>
                  <a:srgbClr val="000000"/>
                </a:solidFill>
              </a:rPr>
              <a:t> Theory of the Earth</a:t>
            </a:r>
            <a:r>
              <a:rPr lang="en-US" altLang="ja-JP" b="0" dirty="0">
                <a:solidFill>
                  <a:srgbClr val="000000"/>
                </a:solidFill>
              </a:rPr>
              <a:t> (Edinburgh, 1802)</a:t>
            </a:r>
            <a:endParaRPr lang="en-US" b="0" dirty="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20A567-B2F1-E946-971D-8BB7426959D3}" type="slidenum">
              <a:rPr lang="en-US"/>
              <a:pPr>
                <a:defRPr/>
              </a:pPr>
              <a:t>23</a:t>
            </a:fld>
            <a:endParaRPr lang="en-US"/>
          </a:p>
        </p:txBody>
      </p:sp>
      <p:sp>
        <p:nvSpPr>
          <p:cNvPr id="3104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4771" name="Rectangle 3"/>
          <p:cNvSpPr>
            <a:spLocks noGrp="1" noChangeArrowheads="1"/>
          </p:cNvSpPr>
          <p:nvPr>
            <p:ph type="body" idx="1"/>
          </p:nvPr>
        </p:nvSpPr>
        <p:spPr/>
        <p:txBody>
          <a:bodyPr/>
          <a:lstStyle/>
          <a:p>
            <a:pPr eaLnBrk="1" hangingPunct="1">
              <a:defRPr/>
            </a:pPr>
            <a:r>
              <a:rPr lang="en-US" b="0" dirty="0" smtClean="0">
                <a:cs typeface="+mn-cs"/>
              </a:rPr>
              <a:t>He believed multiple local or regional catastrophes.  All the animals were not killed in these events and creatures migrated in after the events to repopulate the flooded areas.</a:t>
            </a:r>
          </a:p>
          <a:p>
            <a:pPr eaLnBrk="1" hangingPunct="1">
              <a:defRPr/>
            </a:pPr>
            <a:endParaRPr lang="en-US" b="0" dirty="0" smtClean="0">
              <a:cs typeface="+mn-cs"/>
            </a:endParaRPr>
          </a:p>
          <a:p>
            <a:pPr eaLnBrk="1" hangingPunct="1">
              <a:defRPr/>
            </a:pPr>
            <a:r>
              <a:rPr lang="en-US" b="0" dirty="0" smtClean="0">
                <a:cs typeface="+mn-cs"/>
              </a:rPr>
              <a:t>_____</a:t>
            </a:r>
          </a:p>
          <a:p>
            <a:pPr eaLnBrk="1" hangingPunct="1">
              <a:defRPr/>
            </a:pPr>
            <a:endParaRPr lang="en-US" b="0" dirty="0" smtClean="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dirty="0" smtClean="0">
                <a:solidFill>
                  <a:schemeClr val="bg1"/>
                </a:solidFill>
                <a:latin typeface="Arial" charset="0"/>
                <a:ea typeface="ＭＳ Ｐゴシック" charset="0"/>
                <a:cs typeface="ＭＳ Ｐゴシック" charset="0"/>
              </a:rPr>
              <a:t>Source: </a:t>
            </a:r>
            <a:r>
              <a:rPr lang="en-US" sz="1200" b="0" i="1" kern="1200" dirty="0" smtClean="0">
                <a:solidFill>
                  <a:schemeClr val="bg1"/>
                </a:solidFill>
                <a:latin typeface="Arial" charset="0"/>
                <a:ea typeface="ＭＳ Ｐゴシック" charset="0"/>
                <a:cs typeface="ＭＳ Ｐゴシック" charset="0"/>
              </a:rPr>
              <a:t>The Historical Perspective</a:t>
            </a:r>
            <a:r>
              <a:rPr lang="en-US" sz="1200" b="0" kern="1200" dirty="0" smtClean="0">
                <a:solidFill>
                  <a:schemeClr val="bg1"/>
                </a:solidFill>
                <a:latin typeface="Arial" charset="0"/>
                <a:ea typeface="ＭＳ Ｐゴシック" charset="0"/>
                <a:cs typeface="ＭＳ Ｐゴシック" charset="0"/>
              </a:rPr>
              <a:t> (Milton Keynes: Open University Press, 1973), p. 68.</a:t>
            </a:r>
          </a:p>
          <a:p>
            <a:pPr eaLnBrk="1" hangingPunct="1">
              <a:defRPr/>
            </a:pPr>
            <a:endParaRPr lang="en-US" b="0"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BB4775-FEE2-8D48-A5B9-D5A4808B080F}" type="slidenum">
              <a:rPr lang="en-US"/>
              <a:pPr>
                <a:defRPr/>
              </a:pPr>
              <a:t>24</a:t>
            </a:fld>
            <a:endParaRPr lang="en-US"/>
          </a:p>
        </p:txBody>
      </p:sp>
      <p:sp>
        <p:nvSpPr>
          <p:cNvPr id="3105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5795" name="Rectangle 3"/>
          <p:cNvSpPr>
            <a:spLocks noGrp="1" noChangeArrowheads="1"/>
          </p:cNvSpPr>
          <p:nvPr>
            <p:ph type="body" idx="1"/>
          </p:nvPr>
        </p:nvSpPr>
        <p:spPr/>
        <p:txBody>
          <a:bodyPr/>
          <a:lstStyle/>
          <a:p>
            <a:pPr eaLnBrk="1" hangingPunct="1">
              <a:spcBef>
                <a:spcPct val="50000"/>
              </a:spcBef>
              <a:defRPr/>
            </a:pPr>
            <a:r>
              <a:rPr lang="en-US" dirty="0" smtClean="0">
                <a:solidFill>
                  <a:srgbClr val="000000"/>
                </a:solidFill>
                <a:cs typeface="+mn-cs"/>
              </a:rPr>
              <a:t>He was very involved in road work and discovered fossils on the way.  He compared fossils from different places to estimate their age based on the rock layer.</a:t>
            </a:r>
          </a:p>
          <a:p>
            <a:pPr eaLnBrk="1" hangingPunct="1">
              <a:spcBef>
                <a:spcPct val="50000"/>
              </a:spcBef>
              <a:defRPr/>
            </a:pPr>
            <a:endParaRPr lang="en-US" dirty="0" smtClean="0">
              <a:solidFill>
                <a:srgbClr val="000000"/>
              </a:solidFill>
              <a:cs typeface="+mn-cs"/>
            </a:endParaRPr>
          </a:p>
          <a:p>
            <a:pPr eaLnBrk="1" hangingPunct="1">
              <a:spcBef>
                <a:spcPct val="50000"/>
              </a:spcBef>
              <a:defRPr/>
            </a:pPr>
            <a:r>
              <a:rPr lang="en-US" dirty="0" smtClean="0">
                <a:solidFill>
                  <a:srgbClr val="000000"/>
                </a:solidFill>
              </a:rPr>
              <a:t>Source: </a:t>
            </a:r>
            <a:r>
              <a:rPr lang="en-US" i="1" dirty="0" smtClean="0">
                <a:solidFill>
                  <a:srgbClr val="000000"/>
                </a:solidFill>
              </a:rPr>
              <a:t>The Age of the Earth</a:t>
            </a:r>
            <a:r>
              <a:rPr lang="en-US" dirty="0" smtClean="0">
                <a:solidFill>
                  <a:srgbClr val="000000"/>
                </a:solidFill>
              </a:rPr>
              <a:t> (London: Institute of Geological Sciences), p. 8. </a:t>
            </a:r>
            <a:endParaRPr lang="en-US" dirty="0" smtClean="0">
              <a:solidFill>
                <a:srgbClr val="000000"/>
              </a:solidFill>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A44276-CA26-DE44-8550-3D11195CD23E}" type="slidenum">
              <a:rPr lang="en-US"/>
              <a:pPr>
                <a:defRPr/>
              </a:pPr>
              <a:t>25</a:t>
            </a:fld>
            <a:endParaRPr lang="en-US"/>
          </a:p>
        </p:txBody>
      </p:sp>
      <p:sp>
        <p:nvSpPr>
          <p:cNvPr id="3106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6819" name="Rectangle 3"/>
          <p:cNvSpPr>
            <a:spLocks noGrp="1" noChangeArrowheads="1"/>
          </p:cNvSpPr>
          <p:nvPr>
            <p:ph type="body" idx="1"/>
          </p:nvPr>
        </p:nvSpPr>
        <p:spPr/>
        <p:txBody>
          <a:bodyPr/>
          <a:lstStyle/>
          <a:p>
            <a:pPr eaLnBrk="1" hangingPunct="1">
              <a:spcBef>
                <a:spcPct val="50000"/>
              </a:spcBef>
              <a:defRPr/>
            </a:pPr>
            <a:r>
              <a:rPr lang="en-US" b="0" dirty="0" smtClean="0">
                <a:solidFill>
                  <a:srgbClr val="000000"/>
                </a:solidFill>
                <a:cs typeface="+mn-cs"/>
              </a:rPr>
              <a:t>He invented the theory of uniformitarianism that taught the age of the earth by assuming that the present erosion rate has always been the same in the past.</a:t>
            </a:r>
          </a:p>
          <a:p>
            <a:pPr eaLnBrk="1" hangingPunct="1">
              <a:spcBef>
                <a:spcPct val="50000"/>
              </a:spcBef>
              <a:defRPr/>
            </a:pPr>
            <a:endParaRPr lang="en-US" b="0" dirty="0" smtClean="0">
              <a:solidFill>
                <a:srgbClr val="000000"/>
              </a:solidFill>
              <a:cs typeface="+mn-cs"/>
            </a:endParaRPr>
          </a:p>
          <a:p>
            <a:pPr eaLnBrk="1" hangingPunct="1">
              <a:spcBef>
                <a:spcPct val="50000"/>
              </a:spcBef>
              <a:defRPr/>
            </a:pPr>
            <a:r>
              <a:rPr lang="en-US" b="0" dirty="0" smtClean="0">
                <a:solidFill>
                  <a:srgbClr val="000000"/>
                </a:solidFill>
                <a:cs typeface="+mn-cs"/>
              </a:rPr>
              <a:t>Source: Ian Taylor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50C7AF-096F-C44E-84F5-0CDC18342E9C}" type="slidenum">
              <a:rPr lang="en-US"/>
              <a:pPr>
                <a:defRPr/>
              </a:pPr>
              <a:t>26</a:t>
            </a:fld>
            <a:endParaRPr lang="en-US"/>
          </a:p>
        </p:txBody>
      </p:sp>
      <p:sp>
        <p:nvSpPr>
          <p:cNvPr id="214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6307" name="Rectangle 3"/>
          <p:cNvSpPr>
            <a:spLocks noGrp="1" noChangeArrowheads="1"/>
          </p:cNvSpPr>
          <p:nvPr>
            <p:ph type="body" idx="1"/>
          </p:nvPr>
        </p:nvSpPr>
        <p:spPr/>
        <p:txBody>
          <a:bodyPr/>
          <a:lstStyle/>
          <a:p>
            <a:pPr eaLnBrk="1" hangingPunct="1">
              <a:defRPr/>
            </a:pPr>
            <a:r>
              <a:rPr lang="en-US" dirty="0" smtClean="0">
                <a:solidFill>
                  <a:srgbClr val="000000"/>
                </a:solidFill>
                <a:cs typeface="+mn-cs"/>
              </a:rPr>
              <a:t>Buffon</a:t>
            </a:r>
            <a:r>
              <a:rPr lang="fr-FR" dirty="0" smtClean="0">
                <a:solidFill>
                  <a:srgbClr val="000000"/>
                </a:solidFill>
                <a:cs typeface="+mn-cs"/>
              </a:rPr>
              <a:t>'</a:t>
            </a:r>
            <a:r>
              <a:rPr lang="en-US" dirty="0" smtClean="0">
                <a:solidFill>
                  <a:srgbClr val="000000"/>
                </a:solidFill>
                <a:cs typeface="+mn-cs"/>
              </a:rPr>
              <a:t>s private notes indicate that he thought the earth was actually about a million years old, but he never published this as the Catholic Church already felt his 75,000 year estimate to be in conflict with Scripture.</a:t>
            </a:r>
          </a:p>
          <a:p>
            <a:pPr eaLnBrk="1" hangingPunct="1">
              <a:defRPr/>
            </a:pPr>
            <a:endParaRPr lang="en-US" dirty="0" smtClean="0">
              <a:solidFill>
                <a:srgbClr val="000000"/>
              </a:solidFill>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C15654-5BB9-5D4F-AD43-1038F4F17EA7}" type="slidenum">
              <a:rPr lang="en-US"/>
              <a:pPr>
                <a:defRPr/>
              </a:pPr>
              <a:t>27</a:t>
            </a:fld>
            <a:endParaRPr lang="en-US"/>
          </a:p>
        </p:txBody>
      </p:sp>
      <p:sp>
        <p:nvSpPr>
          <p:cNvPr id="270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3363" name="Rectangle 3"/>
          <p:cNvSpPr>
            <a:spLocks noGrp="1" noChangeArrowheads="1"/>
          </p:cNvSpPr>
          <p:nvPr>
            <p:ph type="body" idx="1"/>
          </p:nvPr>
        </p:nvSpPr>
        <p:spPr/>
        <p:txBody>
          <a:bodyPr/>
          <a:lstStyle/>
          <a:p>
            <a:pPr eaLnBrk="1" hangingPunct="1">
              <a:defRPr/>
            </a:pPr>
            <a:r>
              <a:rPr lang="en-US" dirty="0" smtClean="0">
                <a:cs typeface="+mn-cs"/>
              </a:rPr>
              <a:t>SB = Supernatural Beginning</a:t>
            </a:r>
          </a:p>
          <a:p>
            <a:pPr eaLnBrk="1" hangingPunct="1">
              <a:defRPr/>
            </a:pPr>
            <a:r>
              <a:rPr lang="en-US" dirty="0" smtClean="0">
                <a:cs typeface="+mn-cs"/>
              </a:rPr>
              <a:t>C = Catastrophic flood</a:t>
            </a:r>
          </a:p>
          <a:p>
            <a:pPr eaLnBrk="1" hangingPunct="1">
              <a:defRPr/>
            </a:pPr>
            <a:r>
              <a:rPr lang="en-US" dirty="0" smtClean="0">
                <a:cs typeface="+mn-cs"/>
              </a:rPr>
              <a:t>P = Present</a:t>
            </a:r>
          </a:p>
          <a:p>
            <a:pPr eaLnBrk="1" hangingPunct="1">
              <a:defRPr/>
            </a:pPr>
            <a:r>
              <a:rPr lang="en-US" dirty="0" smtClean="0">
                <a:cs typeface="+mn-cs"/>
              </a:rPr>
              <a:t>SCW = Supernatural Creation Week</a:t>
            </a:r>
          </a:p>
          <a:p>
            <a:pPr eaLnBrk="1" hangingPunct="1">
              <a:defRPr/>
            </a:pPr>
            <a:r>
              <a:rPr lang="en-US" dirty="0" smtClean="0">
                <a:cs typeface="+mn-cs"/>
              </a:rPr>
              <a:t>F = Flood (Noah</a:t>
            </a:r>
            <a:r>
              <a:rPr lang="fr-FR" dirty="0" smtClean="0">
                <a:cs typeface="+mn-cs"/>
              </a:rPr>
              <a:t>'</a:t>
            </a:r>
            <a:r>
              <a:rPr lang="en-US" dirty="0" smtClean="0">
                <a:cs typeface="+mn-cs"/>
              </a:rPr>
              <a: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92B2-9056-814A-BE8F-4E2991CA94A3}" type="slidenum">
              <a:rPr lang="en-US"/>
              <a:pPr>
                <a:defRPr/>
              </a:pPr>
              <a:t>28</a:t>
            </a:fld>
            <a:endParaRPr lang="en-US"/>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4227" name="Rectangle 3"/>
          <p:cNvSpPr>
            <a:spLocks noGrp="1" noChangeArrowheads="1"/>
          </p:cNvSpPr>
          <p:nvPr>
            <p:ph type="body" idx="1"/>
          </p:nvPr>
        </p:nvSpPr>
        <p:spPr/>
        <p:txBody>
          <a:bodyPr/>
          <a:lstStyle/>
          <a:p>
            <a:pPr eaLnBrk="1" hangingPunct="1">
              <a:defRPr/>
            </a:pPr>
            <a:r>
              <a:rPr lang="en-US" dirty="0" smtClean="0">
                <a:cs typeface="+mn-cs"/>
              </a:rPr>
              <a:t>How did pastors</a:t>
            </a:r>
            <a:r>
              <a:rPr lang="en-US" baseline="0" dirty="0" smtClean="0">
                <a:cs typeface="+mn-cs"/>
              </a:rPr>
              <a:t> and theologians in the early 1800s respond to these claims of millions of years?  </a:t>
            </a:r>
            <a:endParaRPr lang="en-US" dirty="0"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CBC242-1EA9-CD4F-BF17-CB4112D33262}" type="slidenum">
              <a:rPr lang="en-US"/>
              <a:pPr>
                <a:defRPr/>
              </a:pPr>
              <a:t>29</a:t>
            </a:fld>
            <a:endParaRPr lang="en-US"/>
          </a:p>
        </p:txBody>
      </p:sp>
      <p:sp>
        <p:nvSpPr>
          <p:cNvPr id="3107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7843" name="Rectangle 3"/>
          <p:cNvSpPr>
            <a:spLocks noGrp="1" noChangeArrowheads="1"/>
          </p:cNvSpPr>
          <p:nvPr>
            <p:ph type="body" idx="1"/>
          </p:nvPr>
        </p:nvSpPr>
        <p:spPr/>
        <p:txBody>
          <a:bodyPr/>
          <a:lstStyle/>
          <a:p>
            <a:pPr eaLnBrk="1" hangingPunct="1">
              <a:defRPr/>
            </a:pPr>
            <a:r>
              <a:rPr lang="en-US" b="0" dirty="0" smtClean="0">
                <a:solidFill>
                  <a:srgbClr val="000000"/>
                </a:solidFill>
                <a:cs typeface="+mn-cs"/>
              </a:rPr>
              <a:t>He proposed that God created the earth in Genesis 1:1 and then a huge gap of millions of years</a:t>
            </a:r>
            <a:r>
              <a:rPr lang="en-US" b="0" baseline="0" dirty="0" smtClean="0">
                <a:solidFill>
                  <a:srgbClr val="000000"/>
                </a:solidFill>
                <a:cs typeface="+mn-cs"/>
              </a:rPr>
              <a:t> followed when the earth was destroyed and Genesis 1:2 and following recreated it.</a:t>
            </a:r>
            <a:endParaRPr lang="en-US" b="0" dirty="0" smtClean="0">
              <a:solidFill>
                <a:srgbClr val="000000"/>
              </a:solidFill>
              <a:cs typeface="+mn-cs"/>
            </a:endParaRPr>
          </a:p>
          <a:p>
            <a:pPr eaLnBrk="1" hangingPunct="1">
              <a:defRPr/>
            </a:pPr>
            <a:endParaRPr lang="en-US" b="0" dirty="0" smtClean="0">
              <a:solidFill>
                <a:srgbClr val="000000"/>
              </a:solidFill>
              <a:cs typeface="+mn-cs"/>
            </a:endParaRPr>
          </a:p>
          <a:p>
            <a:pPr eaLnBrk="1" hangingPunct="1">
              <a:defRPr/>
            </a:pPr>
            <a:r>
              <a:rPr lang="en-US" b="0" dirty="0" smtClean="0">
                <a:solidFill>
                  <a:srgbClr val="000000"/>
                </a:solidFill>
                <a:cs typeface="+mn-cs"/>
              </a:rPr>
              <a:t>Source: Ian Taylor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D53FFF-2F7A-C14B-B70A-5BF27BA66868}" type="slidenum">
              <a:rPr lang="en-US"/>
              <a:pPr>
                <a:defRPr/>
              </a:pPr>
              <a:t>30</a:t>
            </a:fld>
            <a:endParaRPr lang="en-US"/>
          </a:p>
        </p:txBody>
      </p:sp>
      <p:sp>
        <p:nvSpPr>
          <p:cNvPr id="3123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3203" name="Rectangle 3"/>
          <p:cNvSpPr>
            <a:spLocks noGrp="1" noChangeArrowheads="1"/>
          </p:cNvSpPr>
          <p:nvPr>
            <p:ph type="body" idx="1"/>
          </p:nvPr>
        </p:nvSpPr>
        <p:spPr/>
        <p:txBody>
          <a:bodyPr/>
          <a:lstStyle/>
          <a:p>
            <a:pPr eaLnBrk="1" hangingPunct="1">
              <a:defRPr/>
            </a:pPr>
            <a:r>
              <a:rPr lang="en-US" dirty="0" smtClean="0">
                <a:cs typeface="+mn-cs"/>
              </a:rPr>
              <a:t>Faber thought that each day of Genesis</a:t>
            </a:r>
            <a:r>
              <a:rPr lang="en-US" baseline="0" dirty="0" smtClean="0">
                <a:cs typeface="+mn-cs"/>
              </a:rPr>
              <a:t> 1 was actually an entire age of thousands or millions of years.</a:t>
            </a: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Not by accident!  It was by intelligence and hard work!  I commend Singapore today</a:t>
            </a:r>
            <a:r>
              <a:rPr lang="en-SG" sz="1200" kern="1200" dirty="0" smtClean="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3</a:t>
            </a:fld>
            <a:endParaRPr lang="en-US"/>
          </a:p>
        </p:txBody>
      </p:sp>
    </p:spTree>
    <p:extLst>
      <p:ext uri="{BB962C8B-B14F-4D97-AF65-F5344CB8AC3E}">
        <p14:creationId xmlns:p14="http://schemas.microsoft.com/office/powerpoint/2010/main" val="3722936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57289D-9253-7449-8140-3DC0D8687602}" type="slidenum">
              <a:rPr lang="en-US"/>
              <a:pPr>
                <a:defRPr/>
              </a:pPr>
              <a:t>31</a:t>
            </a:fld>
            <a:endParaRPr lang="en-US"/>
          </a:p>
        </p:txBody>
      </p:sp>
      <p:sp>
        <p:nvSpPr>
          <p:cNvPr id="3108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8867" name="Rectangle 3"/>
          <p:cNvSpPr>
            <a:spLocks noGrp="1" noChangeArrowheads="1"/>
          </p:cNvSpPr>
          <p:nvPr>
            <p:ph type="body" idx="1"/>
          </p:nvPr>
        </p:nvSpPr>
        <p:spPr/>
        <p:txBody>
          <a:bodyPr/>
          <a:lstStyle/>
          <a:p>
            <a:pPr eaLnBrk="1" hangingPunct="1">
              <a:defRPr/>
            </a:pPr>
            <a:r>
              <a:rPr lang="en-US" dirty="0" smtClean="0">
                <a:cs typeface="+mn-cs"/>
              </a:rPr>
              <a:t>Miller first believed in the gap theory.</a:t>
            </a:r>
          </a:p>
          <a:p>
            <a:pPr eaLnBrk="1" hangingPunct="1">
              <a:defRPr/>
            </a:pPr>
            <a:r>
              <a:rPr lang="en-US" dirty="0" smtClean="0">
                <a:cs typeface="+mn-cs"/>
              </a:rPr>
              <a:t>Just before his death by suicide, he switched to the Day-Age Theory</a:t>
            </a:r>
          </a:p>
          <a:p>
            <a:pPr eaLnBrk="1" hangingPunct="1">
              <a:defRPr/>
            </a:pPr>
            <a:endParaRPr lang="en-US" dirty="0" smtClean="0">
              <a:cs typeface="+mn-cs"/>
            </a:endParaRPr>
          </a:p>
          <a:p>
            <a:pPr eaLnBrk="1" hangingPunct="1">
              <a:defRPr/>
            </a:pPr>
            <a:r>
              <a:rPr lang="en-US" dirty="0" smtClean="0">
                <a:cs typeface="+mn-cs"/>
              </a:rPr>
              <a:t>Source: Ian Taylor</a:t>
            </a:r>
          </a:p>
          <a:p>
            <a:pPr eaLnBrk="1" hangingPunct="1">
              <a:defRPr/>
            </a:pP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908F8F-3447-C24A-8DF0-D784F4A80387}" type="slidenum">
              <a:rPr lang="en-US"/>
              <a:pPr>
                <a:defRPr/>
              </a:pPr>
              <a:t>32</a:t>
            </a:fld>
            <a:endParaRPr lang="en-US"/>
          </a:p>
        </p:txBody>
      </p:sp>
      <p:sp>
        <p:nvSpPr>
          <p:cNvPr id="3109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09891" name="Rectangle 3"/>
          <p:cNvSpPr>
            <a:spLocks noGrp="1" noChangeArrowheads="1"/>
          </p:cNvSpPr>
          <p:nvPr>
            <p:ph type="body" idx="1"/>
          </p:nvPr>
        </p:nvSpPr>
        <p:spPr/>
        <p:txBody>
          <a:bodyPr/>
          <a:lstStyle/>
          <a:p>
            <a:pPr eaLnBrk="1" hangingPunct="1">
              <a:defRPr/>
            </a:pPr>
            <a:endParaRPr lang="en-US" dirty="0" smtClean="0">
              <a:solidFill>
                <a:srgbClr val="000000"/>
              </a:solidFill>
              <a:cs typeface="+mn-cs"/>
            </a:endParaRPr>
          </a:p>
          <a:p>
            <a:pPr eaLnBrk="1" hangingPunct="1">
              <a:defRPr/>
            </a:pPr>
            <a:endParaRPr lang="en-US" dirty="0" smtClean="0">
              <a:solidFill>
                <a:srgbClr val="000000"/>
              </a:solidFill>
              <a:cs typeface="+mn-cs"/>
            </a:endParaRPr>
          </a:p>
          <a:p>
            <a:pPr eaLnBrk="1" hangingPunct="1">
              <a:defRPr/>
            </a:pPr>
            <a:r>
              <a:rPr lang="en-US" dirty="0" smtClean="0">
                <a:solidFill>
                  <a:srgbClr val="000000"/>
                </a:solidFill>
                <a:cs typeface="+mn-cs"/>
              </a:rPr>
              <a:t>Source: Ian Taylor</a:t>
            </a:r>
          </a:p>
          <a:p>
            <a:pPr eaLnBrk="1" hangingPunct="1">
              <a:defRPr/>
            </a:pPr>
            <a:endParaRPr lang="en-US" dirty="0" smtClean="0">
              <a:solidFill>
                <a:srgbClr val="000000"/>
              </a:solidFill>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2CD5BF-C1BC-C643-B10F-54539DD36911}" type="slidenum">
              <a:rPr lang="en-US"/>
              <a:pPr>
                <a:defRPr/>
              </a:pPr>
              <a:t>33</a:t>
            </a:fld>
            <a:endParaRPr lang="en-US"/>
          </a:p>
        </p:txBody>
      </p:sp>
      <p:sp>
        <p:nvSpPr>
          <p:cNvPr id="3110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10915" name="Rectangle 3"/>
          <p:cNvSpPr>
            <a:spLocks noGrp="1" noChangeArrowheads="1"/>
          </p:cNvSpPr>
          <p:nvPr>
            <p:ph type="body" idx="1"/>
          </p:nvPr>
        </p:nvSpPr>
        <p:spPr/>
        <p:txBody>
          <a:bodyPr/>
          <a:lstStyle/>
          <a:p>
            <a:pPr eaLnBrk="1" hangingPunct="1">
              <a:defRPr/>
            </a:pPr>
            <a:r>
              <a:rPr lang="en-US" dirty="0" smtClean="0">
                <a:cs typeface="+mn-cs"/>
              </a:rPr>
              <a:t>Fleming published his idea in a journal article in </a:t>
            </a:r>
            <a:r>
              <a:rPr lang="en-US" b="1" dirty="0" smtClean="0">
                <a:cs typeface="+mn-cs"/>
              </a:rPr>
              <a:t>1826</a:t>
            </a:r>
            <a:r>
              <a:rPr lang="en-US" dirty="0" smtClean="0">
                <a:cs typeface="+mn-cs"/>
              </a:rPr>
              <a:t>.  He said the Bible describes a tranquil flood that </a:t>
            </a:r>
            <a:r>
              <a:rPr lang="en-US" dirty="0" err="1" smtClean="0">
                <a:cs typeface="+mn-cs"/>
              </a:rPr>
              <a:t>didn</a:t>
            </a:r>
            <a:r>
              <a:rPr lang="fr-FR" altLang="ja-JP" dirty="0" smtClean="0">
                <a:latin typeface="Arial"/>
                <a:cs typeface="+mn-cs"/>
              </a:rPr>
              <a:t>'</a:t>
            </a:r>
            <a:r>
              <a:rPr lang="en-US" dirty="0" smtClean="0">
                <a:cs typeface="+mn-cs"/>
              </a:rPr>
              <a:t>t displace the plants or </a:t>
            </a:r>
            <a:r>
              <a:rPr lang="en-US" b="1" dirty="0" smtClean="0">
                <a:cs typeface="+mn-cs"/>
              </a:rPr>
              <a:t>even the soil</a:t>
            </a:r>
            <a:r>
              <a:rPr lang="en-US" dirty="0" smtClean="0">
                <a:cs typeface="+mn-cs"/>
              </a:rPr>
              <a:t> and therefore would have left no geological evidence.  </a:t>
            </a:r>
            <a:r>
              <a:rPr lang="en-US" b="1" dirty="0" smtClean="0">
                <a:cs typeface="+mn-cs"/>
              </a:rPr>
              <a:t>Lyell exploited Flemings argument</a:t>
            </a:r>
            <a:r>
              <a:rPr lang="en-US" dirty="0" smtClean="0">
                <a:cs typeface="+mn-cs"/>
              </a:rPr>
              <a:t> to say the same, especially noting that the dove found an </a:t>
            </a:r>
            <a:r>
              <a:rPr lang="en-US" altLang="ja-JP" dirty="0" smtClean="0">
                <a:latin typeface="Arial"/>
                <a:cs typeface="+mn-cs"/>
              </a:rPr>
              <a:t>"</a:t>
            </a:r>
            <a:r>
              <a:rPr lang="en-US" dirty="0" smtClean="0">
                <a:cs typeface="+mn-cs"/>
              </a:rPr>
              <a:t>olive branch</a:t>
            </a:r>
            <a:r>
              <a:rPr lang="en-US" altLang="ja-JP" dirty="0" smtClean="0">
                <a:latin typeface="Arial"/>
                <a:cs typeface="+mn-cs"/>
              </a:rPr>
              <a:t>"</a:t>
            </a:r>
            <a:r>
              <a:rPr lang="en-US" dirty="0" smtClean="0">
                <a:cs typeface="+mn-cs"/>
              </a:rPr>
              <a:t> (the Bible says </a:t>
            </a:r>
            <a:r>
              <a:rPr lang="en-US" altLang="ja-JP" dirty="0" smtClean="0">
                <a:latin typeface="Arial"/>
                <a:cs typeface="+mn-cs"/>
              </a:rPr>
              <a:t>"</a:t>
            </a:r>
            <a:r>
              <a:rPr lang="en-US" dirty="0" smtClean="0">
                <a:cs typeface="+mn-cs"/>
              </a:rPr>
              <a:t>olive leaf</a:t>
            </a:r>
            <a:r>
              <a:rPr lang="en-US" altLang="ja-JP" dirty="0" smtClean="0">
                <a:latin typeface="Arial"/>
                <a:cs typeface="+mn-cs"/>
              </a:rPr>
              <a:t>"</a:t>
            </a:r>
            <a:r>
              <a:rPr lang="en-US" dirty="0" smtClean="0">
                <a:cs typeface="+mn-cs"/>
              </a:rPr>
              <a:t>).</a:t>
            </a:r>
          </a:p>
          <a:p>
            <a:pPr eaLnBrk="1" hangingPunct="1">
              <a:defRPr/>
            </a:pPr>
            <a:endParaRPr lang="en-US" dirty="0" smtClean="0">
              <a:cs typeface="+mn-cs"/>
            </a:endParaRPr>
          </a:p>
          <a:p>
            <a:pPr eaLnBrk="1" hangingPunct="1">
              <a:defRPr/>
            </a:pPr>
            <a:r>
              <a:rPr lang="en-US" dirty="0" smtClean="0">
                <a:cs typeface="+mn-cs"/>
              </a:rPr>
              <a:t>Picture from http://</a:t>
            </a:r>
            <a:r>
              <a:rPr lang="en-US" dirty="0" err="1" smtClean="0">
                <a:cs typeface="+mn-cs"/>
              </a:rPr>
              <a:t>www.bbc.co.uk</a:t>
            </a:r>
            <a:r>
              <a:rPr lang="en-US" dirty="0" smtClean="0">
                <a:cs typeface="+mn-cs"/>
              </a:rPr>
              <a:t>/arts/</a:t>
            </a:r>
            <a:r>
              <a:rPr lang="en-US" dirty="0" err="1" smtClean="0">
                <a:cs typeface="+mn-cs"/>
              </a:rPr>
              <a:t>yourpaintings</a:t>
            </a:r>
            <a:r>
              <a:rPr lang="en-US" dirty="0" smtClean="0">
                <a:cs typeface="+mn-cs"/>
              </a:rPr>
              <a:t>/paintings/professor-john-fleming-17851857-125652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1042E9-0CF6-8B49-903B-8DCEEA0149F6}" type="slidenum">
              <a:rPr lang="en-US"/>
              <a:pPr>
                <a:defRPr/>
              </a:pPr>
              <a:t>34</a:t>
            </a:fld>
            <a:endParaRPr lang="en-US"/>
          </a:p>
        </p:txBody>
      </p:sp>
      <p:sp>
        <p:nvSpPr>
          <p:cNvPr id="311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11939" name="Rectangle 3"/>
          <p:cNvSpPr>
            <a:spLocks noGrp="1" noChangeArrowheads="1"/>
          </p:cNvSpPr>
          <p:nvPr>
            <p:ph type="body" idx="1"/>
          </p:nvPr>
        </p:nvSpPr>
        <p:spPr/>
        <p:txBody>
          <a:bodyPr/>
          <a:lstStyle/>
          <a:p>
            <a:pPr eaLnBrk="1" hangingPunct="1">
              <a:defRPr/>
            </a:pPr>
            <a:r>
              <a:rPr lang="en-US" dirty="0" smtClean="0">
                <a:cs typeface="+mn-cs"/>
              </a:rPr>
              <a:t>He saw these events only depicted as in Mesopotamia</a:t>
            </a:r>
          </a:p>
          <a:p>
            <a:pPr eaLnBrk="1" hangingPunct="1">
              <a:defRPr/>
            </a:pPr>
            <a:endParaRPr lang="en-US" dirty="0" smtClean="0">
              <a:cs typeface="+mn-cs"/>
            </a:endParaRPr>
          </a:p>
          <a:p>
            <a:pPr eaLnBrk="1" hangingPunct="1">
              <a:defRPr/>
            </a:pPr>
            <a:r>
              <a:rPr lang="en-US" dirty="0" smtClean="0">
                <a:cs typeface="+mn-cs"/>
              </a:rPr>
              <a:t>Source: my slide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92B2-9056-814A-BE8F-4E2991CA94A3}" type="slidenum">
              <a:rPr lang="en-US"/>
              <a:pPr>
                <a:defRPr/>
              </a:pPr>
              <a:t>35</a:t>
            </a:fld>
            <a:endParaRPr lang="en-US"/>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4227" name="Rectangle 3"/>
          <p:cNvSpPr>
            <a:spLocks noGrp="1" noChangeArrowheads="1"/>
          </p:cNvSpPr>
          <p:nvPr>
            <p:ph type="body" idx="1"/>
          </p:nvPr>
        </p:nvSpPr>
        <p:spPr/>
        <p:txBody>
          <a:bodyPr/>
          <a:lstStyle/>
          <a:p>
            <a:pPr eaLnBrk="1" hangingPunct="1">
              <a:defRPr/>
            </a:pPr>
            <a:r>
              <a:rPr lang="en-US" dirty="0" smtClean="0">
                <a:cs typeface="+mn-cs"/>
              </a:rPr>
              <a:t>This was held at bay somewhat due to the Great Awakening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68BE7C-A885-5E46-99AC-EC00DBBA4D92}" type="slidenum">
              <a:rPr lang="en-US"/>
              <a:pPr>
                <a:defRPr/>
              </a:pPr>
              <a:t>36</a:t>
            </a:fld>
            <a:endParaRPr lang="en-US"/>
          </a:p>
        </p:txBody>
      </p:sp>
      <p:sp>
        <p:nvSpPr>
          <p:cNvPr id="216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4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7D8968-1D33-B64F-AF21-7BEE34DA3E4B}" type="slidenum">
              <a:rPr lang="en-US"/>
              <a:pPr>
                <a:defRPr/>
              </a:pPr>
              <a:t>37</a:t>
            </a:fld>
            <a:endParaRPr lang="en-US"/>
          </a:p>
        </p:txBody>
      </p:sp>
      <p:sp>
        <p:nvSpPr>
          <p:cNvPr id="2960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0387" name="Rectangle 3"/>
          <p:cNvSpPr>
            <a:spLocks noGrp="1" noChangeArrowheads="1"/>
          </p:cNvSpPr>
          <p:nvPr>
            <p:ph type="body" idx="1"/>
          </p:nvPr>
        </p:nvSpPr>
        <p:spPr/>
        <p:txBody>
          <a:bodyPr/>
          <a:lstStyle/>
          <a:p>
            <a:pPr eaLnBrk="1" hangingPunct="1">
              <a:defRPr/>
            </a:pPr>
            <a:r>
              <a:rPr lang="en-US" dirty="0" smtClean="0">
                <a:cs typeface="+mn-cs"/>
              </a:rPr>
              <a:t>About 30 of these YEC geologists and clergy (some both) defended the Bible against both the catastrophists and uniformitarian defenders.</a:t>
            </a:r>
          </a:p>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These 30 Young Earth Creationists held to the Bible</a:t>
            </a:r>
            <a:r>
              <a:rPr lang="fr-FR" sz="1200" kern="1200" dirty="0" smtClean="0">
                <a:solidFill>
                  <a:schemeClr val="tx1"/>
                </a:solidFill>
                <a:effectLst/>
                <a:latin typeface="Arial" charset="0"/>
                <a:ea typeface="ＭＳ Ｐゴシック" charset="0"/>
                <a:cs typeface="ＭＳ Ｐゴシック" charset="0"/>
              </a:rPr>
              <a:t>'</a:t>
            </a:r>
            <a:r>
              <a:rPr lang="en-US" sz="1200" kern="1200" dirty="0" smtClean="0">
                <a:solidFill>
                  <a:schemeClr val="tx1"/>
                </a:solidFill>
                <a:effectLst/>
                <a:latin typeface="Arial" charset="0"/>
                <a:ea typeface="ＭＳ Ｐゴシック" charset="0"/>
                <a:cs typeface="ＭＳ Ｐゴシック" charset="0"/>
              </a:rPr>
              <a:t>s depiction of a young earth in Genesis 1</a:t>
            </a:r>
            <a:r>
              <a:rPr lang="fr-FR" sz="1200" kern="1200" dirty="0" smtClean="0">
                <a:solidFill>
                  <a:schemeClr val="tx1"/>
                </a:solidFill>
                <a:effectLst/>
                <a:latin typeface="Arial" charset="0"/>
                <a:ea typeface="ＭＳ Ｐゴシック" charset="0"/>
                <a:cs typeface="ＭＳ Ｐゴシック" charset="0"/>
              </a:rPr>
              <a:t>'</a:t>
            </a:r>
            <a:r>
              <a:rPr lang="en-US" sz="1200" kern="1200" dirty="0" smtClean="0">
                <a:solidFill>
                  <a:schemeClr val="tx1"/>
                </a:solidFill>
                <a:effectLst/>
                <a:latin typeface="Arial" charset="0"/>
                <a:ea typeface="ＭＳ Ｐゴシック" charset="0"/>
                <a:cs typeface="ＭＳ Ｐゴシック" charset="0"/>
              </a:rPr>
              <a:t>s literal days, and a normal reading of the genealogies of Genesis 5 and 11</a:t>
            </a:r>
            <a:r>
              <a:rPr lang="en-SG" dirty="0" smtClean="0">
                <a:effectLst/>
              </a:rPr>
              <a:t> </a:t>
            </a:r>
            <a:endParaRPr lang="en-US" dirty="0"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However, they were the minority. This is explained in Mortenson</a:t>
            </a:r>
            <a:r>
              <a:rPr lang="fr-FR" sz="1200" kern="1200" dirty="0" smtClean="0">
                <a:solidFill>
                  <a:schemeClr val="tx1"/>
                </a:solidFill>
                <a:effectLst/>
                <a:latin typeface="Arial" charset="0"/>
                <a:ea typeface="ＭＳ Ｐゴシック" charset="0"/>
                <a:cs typeface="ＭＳ Ｐゴシック" charset="0"/>
              </a:rPr>
              <a:t>'</a:t>
            </a:r>
            <a:r>
              <a:rPr lang="en-SG" sz="1200" kern="1200" dirty="0" smtClean="0">
                <a:solidFill>
                  <a:schemeClr val="tx1"/>
                </a:solidFill>
                <a:effectLst/>
                <a:latin typeface="Arial" charset="0"/>
                <a:ea typeface="ＭＳ Ｐゴシック" charset="0"/>
                <a:cs typeface="ＭＳ Ｐゴシック" charset="0"/>
              </a:rPr>
              <a:t>s </a:t>
            </a:r>
            <a:r>
              <a:rPr lang="en-US" i="1" dirty="0" smtClean="0"/>
              <a:t>The Great Turning Point </a:t>
            </a:r>
            <a:r>
              <a:rPr lang="en-US" dirty="0" smtClean="0"/>
              <a:t>when the church had to choose between the Scriptural Geologists and scholars who compromised</a:t>
            </a:r>
            <a:r>
              <a:rPr lang="en-US" baseline="0" dirty="0" smtClean="0"/>
              <a:t> Scripture by following these other views.  Sadly, they missed the real nature of the debate…</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38</a:t>
            </a:fld>
            <a:endParaRPr lang="en-US"/>
          </a:p>
        </p:txBody>
      </p:sp>
    </p:spTree>
    <p:extLst>
      <p:ext uri="{BB962C8B-B14F-4D97-AF65-F5344CB8AC3E}">
        <p14:creationId xmlns:p14="http://schemas.microsoft.com/office/powerpoint/2010/main" val="2128161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365148-7191-7047-BF19-36AAC79894F2}" type="slidenum">
              <a:rPr lang="en-US"/>
              <a:pPr>
                <a:defRPr/>
              </a:pPr>
              <a:t>39</a:t>
            </a:fld>
            <a:endParaRPr lang="en-US"/>
          </a:p>
        </p:txBody>
      </p:sp>
      <p:sp>
        <p:nvSpPr>
          <p:cNvPr id="297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72675" name="Rectangle 3"/>
          <p:cNvSpPr>
            <a:spLocks noGrp="1" noChangeArrowheads="1"/>
          </p:cNvSpPr>
          <p:nvPr>
            <p:ph type="body" idx="1"/>
          </p:nvPr>
        </p:nvSpPr>
        <p:spPr/>
        <p:txBody>
          <a:bodyPr/>
          <a:lstStyle/>
          <a:p>
            <a:pPr eaLnBrk="1" hangingPunct="1">
              <a:defRPr/>
            </a:pPr>
            <a:r>
              <a:rPr lang="en-US" dirty="0" smtClean="0">
                <a:cs typeface="+mn-cs"/>
              </a:rPr>
              <a:t>What was that nature?  Science?  No!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DFDE3A5-B7CA-6448-90F8-54DEEE36ADEE}" type="slidenum">
              <a:rPr lang="en-US"/>
              <a:pPr>
                <a:defRPr/>
              </a:pPr>
              <a:t>40</a:t>
            </a:fld>
            <a:endParaRPr lang="en-US"/>
          </a:p>
        </p:txBody>
      </p:sp>
      <p:sp>
        <p:nvSpPr>
          <p:cNvPr id="369664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E5FB5CC2-9984-D042-982D-D6019978E61D}" type="slidenum">
              <a:rPr lang="en-US" sz="1200" b="0" smtClean="0">
                <a:cs typeface="+mn-cs"/>
              </a:rPr>
              <a:pPr algn="r">
                <a:defRPr/>
              </a:pPr>
              <a:t>40</a:t>
            </a:fld>
            <a:endParaRPr lang="en-US" sz="1200" b="0" smtClean="0">
              <a:cs typeface="+mn-cs"/>
            </a:endParaRPr>
          </a:p>
        </p:txBody>
      </p:sp>
      <p:sp>
        <p:nvSpPr>
          <p:cNvPr id="36966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96644"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Three views fought for the minds and hearts of people</a:t>
            </a:r>
            <a:r>
              <a:rPr lang="en-SG" sz="1200" kern="1200" dirty="0" smtClean="0">
                <a:solidFill>
                  <a:schemeClr val="tx1"/>
                </a:solidFill>
                <a:effectLst/>
                <a:latin typeface="Arial" charset="0"/>
                <a:ea typeface="ＭＳ Ｐゴシック" charset="0"/>
                <a:cs typeface="ＭＳ Ｐゴシック" charset="0"/>
              </a:rPr>
              <a:t>.</a:t>
            </a:r>
          </a:p>
          <a:p>
            <a:pPr eaLnBrk="1" hangingPunct="1">
              <a:defRPr/>
            </a:pPr>
            <a:endParaRPr lang="en-SG" sz="1200" b="0" kern="1200" dirty="0" smtClean="0">
              <a:solidFill>
                <a:schemeClr val="tx1"/>
              </a:solidFill>
              <a:effectLst/>
              <a:latin typeface="Arial" charset="0"/>
              <a:ea typeface="ＭＳ Ｐゴシック" charset="0"/>
              <a:cs typeface="ＭＳ Ｐゴシック" charset="0"/>
            </a:endParaRPr>
          </a:p>
          <a:p>
            <a:pPr eaLnBrk="1" hangingPunct="1">
              <a:defRPr/>
            </a:pPr>
            <a:r>
              <a:rPr lang="en-SG" sz="1200" b="0" kern="1200" dirty="0" smtClean="0">
                <a:solidFill>
                  <a:schemeClr val="tx1"/>
                </a:solidFill>
                <a:effectLst/>
                <a:latin typeface="Arial" charset="0"/>
                <a:ea typeface="ＭＳ Ｐゴシック" charset="0"/>
                <a:cs typeface="ＭＳ Ｐゴシック" charset="0"/>
              </a:rPr>
              <a:t>_____</a:t>
            </a:r>
          </a:p>
          <a:p>
            <a:pPr eaLnBrk="1" hangingPunct="1">
              <a:defRPr/>
            </a:pPr>
            <a:endParaRPr lang="en-SG" sz="1200" b="0" kern="1200" dirty="0" smtClean="0">
              <a:solidFill>
                <a:schemeClr val="tx1"/>
              </a:solidFill>
              <a:effectLst/>
              <a:latin typeface="Arial" charset="0"/>
              <a:ea typeface="ＭＳ Ｐゴシック" charset="0"/>
              <a:cs typeface="ＭＳ Ｐゴシック" charset="0"/>
            </a:endParaRPr>
          </a:p>
          <a:p>
            <a:pPr eaLnBrk="1" hangingPunct="1">
              <a:defRPr/>
            </a:pPr>
            <a:r>
              <a:rPr lang="en-US" b="0" dirty="0" smtClean="0">
                <a:solidFill>
                  <a:srgbClr val="000000"/>
                </a:solidFill>
                <a:cs typeface="+mn-cs"/>
              </a:rPr>
              <a:t>Grudem, </a:t>
            </a:r>
            <a:r>
              <a:rPr lang="en-US" b="0" i="1" dirty="0" smtClean="0">
                <a:solidFill>
                  <a:srgbClr val="000000"/>
                </a:solidFill>
                <a:cs typeface="+mn-cs"/>
              </a:rPr>
              <a:t>Systematic Theology </a:t>
            </a:r>
            <a:r>
              <a:rPr lang="en-US" b="0" dirty="0" smtClean="0">
                <a:solidFill>
                  <a:srgbClr val="000000"/>
                </a:solidFill>
                <a:cs typeface="+mn-cs"/>
              </a:rPr>
              <a:t>(1994), p 268.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C79239-92D8-D94E-9A64-4A5861359FC4}" type="slidenum">
              <a:rPr lang="en-US">
                <a:solidFill>
                  <a:prstClr val="black"/>
                </a:solidFill>
              </a:rPr>
              <a:pPr>
                <a:defRPr/>
              </a:pPr>
              <a:t>4</a:t>
            </a:fld>
            <a:endParaRPr lang="en-US">
              <a:solidFill>
                <a:prstClr val="black"/>
              </a:solidFill>
            </a:endParaRPr>
          </a:p>
        </p:txBody>
      </p:sp>
      <p:sp>
        <p:nvSpPr>
          <p:cNvPr id="531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186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The age of the earth is a huge debate today—how did we get this low in such a short time?  By accident?! </a:t>
            </a:r>
            <a:endParaRPr lang="en-US" sz="1200" kern="1200" dirty="0" smtClean="0">
              <a:solidFill>
                <a:schemeClr val="tx1"/>
              </a:solidFill>
              <a:latin typeface="Arial" charset="0"/>
              <a:ea typeface="ＭＳ Ｐゴシック" charset="0"/>
              <a:cs typeface="ＭＳ Ｐゴシック" charset="0"/>
            </a:endParaRPr>
          </a:p>
          <a:p>
            <a:pPr eaLnBrk="1" hangingPunct="1">
              <a:defRPr/>
            </a:pPr>
            <a:endParaRPr lang="en-US" dirty="0" smtClean="0">
              <a:cs typeface="+mn-cs"/>
            </a:endParaRPr>
          </a:p>
          <a:p>
            <a:pPr eaLnBrk="1" hangingPunct="1">
              <a:defRPr/>
            </a:pPr>
            <a:r>
              <a:rPr lang="en-US" dirty="0" smtClean="0">
                <a:cs typeface="+mn-cs"/>
              </a:rPr>
              <a:t>_____________</a:t>
            </a:r>
          </a:p>
          <a:p>
            <a:pPr eaLnBrk="1" hangingPunct="1">
              <a:defRPr/>
            </a:pPr>
            <a:endParaRPr lang="en-US" dirty="0" smtClean="0">
              <a:cs typeface="+mn-cs"/>
            </a:endParaRPr>
          </a:p>
          <a:p>
            <a:pPr eaLnBrk="1" hangingPunct="1">
              <a:defRPr/>
            </a:pPr>
            <a:r>
              <a:rPr lang="en-US" dirty="0" smtClean="0">
                <a:cs typeface="+mn-cs"/>
              </a:rPr>
              <a:t>Same slide</a:t>
            </a:r>
            <a:r>
              <a:rPr lang="en-US" baseline="0" dirty="0" smtClean="0">
                <a:cs typeface="+mn-cs"/>
              </a:rPr>
              <a:t> at:</a:t>
            </a:r>
          </a:p>
          <a:p>
            <a:pPr eaLnBrk="1" hangingPunct="1">
              <a:defRPr/>
            </a:pPr>
            <a:r>
              <a:rPr lang="en-US" baseline="0" dirty="0" smtClean="0">
                <a:cs typeface="+mn-cs"/>
              </a:rPr>
              <a:t>02-Noah’s Flood-slide 4</a:t>
            </a:r>
          </a:p>
          <a:p>
            <a:pPr eaLnBrk="1" hangingPunct="1">
              <a:defRPr/>
            </a:pPr>
            <a:r>
              <a:rPr lang="en-US" dirty="0" smtClean="0">
                <a:cs typeface="+mn-cs"/>
              </a:rPr>
              <a:t>06-Millions of Years-slide 4</a:t>
            </a:r>
          </a:p>
          <a:p>
            <a:pPr eaLnBrk="1" hangingPunct="1">
              <a:defRPr/>
            </a:pPr>
            <a:r>
              <a:rPr lang="en-US" dirty="0" smtClean="0">
                <a:cs typeface="+mn-cs"/>
              </a:rPr>
              <a:t>10-Seven Cs-slide 79</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3D6C2C-BE35-4243-AEAD-867DA179C989}" type="slidenum">
              <a:rPr lang="en-US"/>
              <a:pPr>
                <a:defRPr/>
              </a:pPr>
              <a:t>41</a:t>
            </a:fld>
            <a:endParaRPr lang="en-US"/>
          </a:p>
        </p:txBody>
      </p:sp>
      <p:sp>
        <p:nvSpPr>
          <p:cNvPr id="221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2867" name="Rectangle 3"/>
          <p:cNvSpPr>
            <a:spLocks noGrp="1" noChangeArrowheads="1"/>
          </p:cNvSpPr>
          <p:nvPr>
            <p:ph type="body" idx="1"/>
          </p:nvPr>
        </p:nvSpPr>
        <p:spPr/>
        <p:txBody>
          <a:bodyPr/>
          <a:lstStyle/>
          <a:p>
            <a:pPr eaLnBrk="1" hangingPunct="1">
              <a:defRPr/>
            </a:pPr>
            <a:r>
              <a:rPr lang="en-US" dirty="0" smtClean="0">
                <a:cs typeface="+mn-cs"/>
              </a:rPr>
              <a:t>Every one of these men had a bias.  And many Christians who were influenced by these writers became semi-deists in their thinking about the world.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13C6D0-83D6-8C4B-996C-A98A34A66481}" type="slidenum">
              <a:rPr lang="en-US"/>
              <a:pPr>
                <a:defRPr/>
              </a:pPr>
              <a:t>42</a:t>
            </a:fld>
            <a:endParaRPr lang="en-US"/>
          </a:p>
        </p:txBody>
      </p:sp>
      <p:sp>
        <p:nvSpPr>
          <p:cNvPr id="316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60067" name="Rectangle 3"/>
          <p:cNvSpPr>
            <a:spLocks noGrp="1" noChangeArrowheads="1"/>
          </p:cNvSpPr>
          <p:nvPr>
            <p:ph type="body" idx="1"/>
          </p:nvPr>
        </p:nvSpPr>
        <p:spPr/>
        <p:txBody>
          <a:bodyPr/>
          <a:lstStyle/>
          <a:p>
            <a:pPr eaLnBrk="1" hangingPunct="1">
              <a:defRPr/>
            </a:pPr>
            <a:r>
              <a:rPr lang="en-US" b="0" dirty="0" smtClean="0">
                <a:solidFill>
                  <a:srgbClr val="000000"/>
                </a:solidFill>
                <a:cs typeface="+mn-cs"/>
              </a:rPr>
              <a:t>Hutton therefore ruled out any eyewitness account from God.</a:t>
            </a:r>
          </a:p>
          <a:p>
            <a:pPr eaLnBrk="1" hangingPunct="1">
              <a:defRPr/>
            </a:pPr>
            <a:endParaRPr lang="en-US" b="0" dirty="0" smtClean="0">
              <a:solidFill>
                <a:srgbClr val="000000"/>
              </a:solidFill>
              <a:cs typeface="+mn-cs"/>
            </a:endParaRPr>
          </a:p>
          <a:p>
            <a:pPr eaLnBrk="1" hangingPunct="1">
              <a:defRPr/>
            </a:pPr>
            <a:r>
              <a:rPr lang="en-US" b="0" dirty="0" smtClean="0">
                <a:solidFill>
                  <a:srgbClr val="000000"/>
                </a:solidFill>
                <a:cs typeface="+mn-cs"/>
              </a:rPr>
              <a:t>Original source of last part of quote is James Hutton, </a:t>
            </a:r>
            <a:r>
              <a:rPr lang="en-US" b="0" i="1" dirty="0" smtClean="0">
                <a:solidFill>
                  <a:srgbClr val="000000"/>
                </a:solidFill>
                <a:cs typeface="+mn-cs"/>
              </a:rPr>
              <a:t>Theory of the Earth</a:t>
            </a:r>
            <a:r>
              <a:rPr lang="en-US" b="0" dirty="0" smtClean="0">
                <a:solidFill>
                  <a:srgbClr val="000000"/>
                </a:solidFill>
                <a:cs typeface="+mn-cs"/>
              </a:rPr>
              <a:t> (Edinburgh: William Creech, 1795), Vol. 2, p 547.  I could not find the first part of the quote in vol. 1 or vol. 2.  I also </a:t>
            </a:r>
            <a:r>
              <a:rPr lang="en-US" b="0" dirty="0" err="1" smtClean="0">
                <a:solidFill>
                  <a:srgbClr val="000000"/>
                </a:solidFill>
                <a:cs typeface="+mn-cs"/>
              </a:rPr>
              <a:t>didn</a:t>
            </a:r>
            <a:r>
              <a:rPr lang="fr-FR" altLang="ja-JP" b="0" dirty="0" smtClean="0">
                <a:solidFill>
                  <a:srgbClr val="000000"/>
                </a:solidFill>
                <a:latin typeface="Arial"/>
                <a:cs typeface="+mn-cs"/>
              </a:rPr>
              <a:t>'</a:t>
            </a:r>
            <a:r>
              <a:rPr lang="en-US" b="0" dirty="0" smtClean="0">
                <a:solidFill>
                  <a:srgbClr val="000000"/>
                </a:solidFill>
                <a:cs typeface="+mn-cs"/>
              </a:rPr>
              <a:t>t find the quote in Hutton</a:t>
            </a:r>
            <a:r>
              <a:rPr lang="fr-FR" altLang="ja-JP" b="0" dirty="0" smtClean="0">
                <a:solidFill>
                  <a:srgbClr val="000000"/>
                </a:solidFill>
                <a:latin typeface="Arial"/>
                <a:cs typeface="+mn-cs"/>
              </a:rPr>
              <a:t>'</a:t>
            </a:r>
            <a:r>
              <a:rPr lang="en-US" b="0" dirty="0" smtClean="0">
                <a:solidFill>
                  <a:srgbClr val="000000"/>
                </a:solidFill>
                <a:cs typeface="+mn-cs"/>
              </a:rPr>
              <a:t>s 1788 article.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459E09-3612-AE43-8EEA-E75D49D41D0F}" type="slidenum">
              <a:rPr lang="en-US"/>
              <a:pPr>
                <a:defRPr/>
              </a:pPr>
              <a:t>43</a:t>
            </a:fld>
            <a:endParaRPr lang="en-US"/>
          </a:p>
        </p:txBody>
      </p:sp>
      <p:sp>
        <p:nvSpPr>
          <p:cNvPr id="316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62115" name="Rectangle 3"/>
          <p:cNvSpPr>
            <a:spLocks noGrp="1" noChangeArrowheads="1"/>
          </p:cNvSpPr>
          <p:nvPr>
            <p:ph type="body" idx="1"/>
          </p:nvPr>
        </p:nvSpPr>
        <p:spPr/>
        <p:txBody>
          <a:bodyPr/>
          <a:lstStyle/>
          <a:p>
            <a:pPr eaLnBrk="1" hangingPunct="1">
              <a:defRPr/>
            </a:pPr>
            <a:r>
              <a:rPr lang="en-US" dirty="0" smtClean="0">
                <a:solidFill>
                  <a:srgbClr val="000000"/>
                </a:solidFill>
                <a:cs typeface="+mn-cs"/>
              </a:rPr>
              <a:t>His</a:t>
            </a:r>
            <a:r>
              <a:rPr lang="en-US" baseline="0" dirty="0" smtClean="0">
                <a:solidFill>
                  <a:srgbClr val="000000"/>
                </a:solidFill>
                <a:cs typeface="+mn-cs"/>
              </a:rPr>
              <a:t> bias was against ANY large Floods.</a:t>
            </a:r>
          </a:p>
          <a:p>
            <a:pPr eaLnBrk="1" hangingPunct="1">
              <a:defRPr/>
            </a:pPr>
            <a:endParaRPr lang="en-US" baseline="0" dirty="0" smtClean="0">
              <a:solidFill>
                <a:srgbClr val="000000"/>
              </a:solidFill>
              <a:cs typeface="+mn-cs"/>
            </a:endParaRPr>
          </a:p>
          <a:p>
            <a:pPr eaLnBrk="1" hangingPunct="1">
              <a:defRPr/>
            </a:pPr>
            <a:r>
              <a:rPr lang="en-US" baseline="0" dirty="0" smtClean="0">
                <a:solidFill>
                  <a:srgbClr val="000000"/>
                </a:solidFill>
                <a:cs typeface="+mn-cs"/>
              </a:rPr>
              <a:t>____________</a:t>
            </a:r>
          </a:p>
          <a:p>
            <a:pPr eaLnBrk="1" hangingPunct="1">
              <a:defRPr/>
            </a:pPr>
            <a:endParaRPr lang="en-US" baseline="0" dirty="0" smtClean="0">
              <a:solidFill>
                <a:srgbClr val="000000"/>
              </a:solidFill>
              <a:cs typeface="+mn-cs"/>
            </a:endParaRPr>
          </a:p>
          <a:p>
            <a:pPr eaLnBrk="1" hangingPunct="1">
              <a:defRPr/>
            </a:pPr>
            <a:r>
              <a:rPr lang="en-US" dirty="0" smtClean="0">
                <a:solidFill>
                  <a:srgbClr val="000000"/>
                </a:solidFill>
                <a:cs typeface="+mn-cs"/>
              </a:rPr>
              <a:t>Section IV, chapter 3, paragraph 6, in the on-line version of this book.</a:t>
            </a:r>
          </a:p>
          <a:p>
            <a:pPr eaLnBrk="1" hangingPunct="1">
              <a:defRPr/>
            </a:pPr>
            <a:r>
              <a:rPr lang="en-US" dirty="0" smtClean="0">
                <a:solidFill>
                  <a:srgbClr val="000000"/>
                </a:solidFill>
                <a:cs typeface="+mn-cs"/>
              </a:rPr>
              <a:t>Chapter 3, section 3 in the book version</a:t>
            </a:r>
          </a:p>
          <a:p>
            <a:pPr eaLnBrk="1" hangingPunct="1">
              <a:defRPr/>
            </a:pPr>
            <a:r>
              <a:rPr lang="en-US" dirty="0" smtClean="0">
                <a:solidFill>
                  <a:srgbClr val="000000"/>
                </a:solidFill>
                <a:cs typeface="+mn-cs"/>
              </a:rPr>
              <a:t>Quoted in A. Holmes, </a:t>
            </a:r>
            <a:r>
              <a:rPr lang="en-US" i="1" dirty="0" smtClean="0">
                <a:solidFill>
                  <a:srgbClr val="000000"/>
                </a:solidFill>
                <a:cs typeface="+mn-cs"/>
              </a:rPr>
              <a:t>Principles of Physical Geology</a:t>
            </a:r>
            <a:r>
              <a:rPr lang="en-US" dirty="0" smtClean="0">
                <a:solidFill>
                  <a:srgbClr val="000000"/>
                </a:solidFill>
                <a:cs typeface="+mn-cs"/>
              </a:rPr>
              <a:t>, (UK: Thomas Nelson &amp; Sons Ltd., 1965), pp. 43–44.</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Hutton</a:t>
            </a:r>
            <a:r>
              <a:rPr lang="fr-FR" dirty="0" smtClean="0"/>
              <a:t>'</a:t>
            </a:r>
            <a:r>
              <a:rPr lang="en-US" dirty="0" smtClean="0"/>
              <a:t>s principle is that </a:t>
            </a:r>
            <a:r>
              <a:rPr lang="en-US" sz="1200" kern="1200" dirty="0" smtClean="0">
                <a:solidFill>
                  <a:schemeClr val="tx1"/>
                </a:solidFill>
                <a:effectLst/>
                <a:latin typeface="Arial" charset="0"/>
                <a:ea typeface="ＭＳ Ｐゴシック" charset="0"/>
                <a:cs typeface="ＭＳ Ｐゴシック" charset="0"/>
              </a:rPr>
              <a:t>the </a:t>
            </a:r>
            <a:r>
              <a:rPr lang="en-US" sz="1200" b="1" kern="1200" dirty="0" smtClean="0">
                <a:solidFill>
                  <a:schemeClr val="tx1"/>
                </a:solidFill>
                <a:effectLst/>
                <a:latin typeface="Arial" charset="0"/>
                <a:ea typeface="ＭＳ Ｐゴシック" charset="0"/>
                <a:cs typeface="ＭＳ Ｐゴシック" charset="0"/>
              </a:rPr>
              <a:t>present</a:t>
            </a:r>
            <a:r>
              <a:rPr lang="en-US" sz="1200" kern="1200" dirty="0" smtClean="0">
                <a:solidFill>
                  <a:schemeClr val="tx1"/>
                </a:solidFill>
                <a:effectLst/>
                <a:latin typeface="Arial" charset="0"/>
                <a:ea typeface="ＭＳ Ｐゴシック" charset="0"/>
                <a:cs typeface="ＭＳ Ｐゴシック" charset="0"/>
              </a:rPr>
              <a:t> is the key to the </a:t>
            </a:r>
            <a:r>
              <a:rPr lang="en-US" sz="1200" b="1" kern="1200" dirty="0" smtClean="0">
                <a:solidFill>
                  <a:schemeClr val="tx1"/>
                </a:solidFill>
                <a:effectLst/>
                <a:latin typeface="Arial" charset="0"/>
                <a:ea typeface="ＭＳ Ｐゴシック" charset="0"/>
                <a:cs typeface="ＭＳ Ｐゴシック" charset="0"/>
              </a:rPr>
              <a:t>past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44</a:t>
            </a:fld>
            <a:endParaRPr lang="en-US"/>
          </a:p>
        </p:txBody>
      </p:sp>
    </p:spTree>
    <p:extLst>
      <p:ext uri="{BB962C8B-B14F-4D97-AF65-F5344CB8AC3E}">
        <p14:creationId xmlns:p14="http://schemas.microsoft.com/office/powerpoint/2010/main" val="627455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Scriptural geologists: </a:t>
            </a:r>
            <a:r>
              <a:rPr lang="en-US" sz="1200" b="1" kern="1200" dirty="0" smtClean="0">
                <a:solidFill>
                  <a:schemeClr val="tx1"/>
                </a:solidFill>
                <a:effectLst/>
                <a:latin typeface="Arial" charset="0"/>
                <a:ea typeface="ＭＳ Ｐゴシック" charset="0"/>
                <a:cs typeface="ＭＳ Ｐゴシック" charset="0"/>
              </a:rPr>
              <a:t>Revelation</a:t>
            </a:r>
            <a:r>
              <a:rPr lang="en-US" sz="1200" kern="1200" dirty="0" smtClean="0">
                <a:solidFill>
                  <a:schemeClr val="tx1"/>
                </a:solidFill>
                <a:effectLst/>
                <a:latin typeface="Arial" charset="0"/>
                <a:ea typeface="ＭＳ Ｐゴシック" charset="0"/>
                <a:cs typeface="ＭＳ Ｐゴシック" charset="0"/>
              </a:rPr>
              <a:t> is the key to the </a:t>
            </a:r>
            <a:r>
              <a:rPr lang="en-US" sz="1200" b="1" kern="1200" dirty="0" smtClean="0">
                <a:solidFill>
                  <a:schemeClr val="tx1"/>
                </a:solidFill>
                <a:effectLst/>
                <a:latin typeface="Arial" charset="0"/>
                <a:ea typeface="ＭＳ Ｐゴシック" charset="0"/>
                <a:cs typeface="ＭＳ Ｐゴシック" charset="0"/>
              </a:rPr>
              <a:t>past</a:t>
            </a:r>
            <a:r>
              <a:rPr lang="en-US" sz="1200" kern="1200" dirty="0" smtClean="0">
                <a:solidFill>
                  <a:schemeClr val="tx1"/>
                </a:solidFill>
                <a:effectLst/>
                <a:latin typeface="Arial" charset="0"/>
                <a:ea typeface="ＭＳ Ｐゴシック" charset="0"/>
                <a:cs typeface="ＭＳ Ｐゴシック" charset="0"/>
              </a:rPr>
              <a:t> and present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45</a:t>
            </a:fld>
            <a:endParaRPr lang="en-US"/>
          </a:p>
        </p:txBody>
      </p:sp>
    </p:spTree>
    <p:extLst>
      <p:ext uri="{BB962C8B-B14F-4D97-AF65-F5344CB8AC3E}">
        <p14:creationId xmlns:p14="http://schemas.microsoft.com/office/powerpoint/2010/main" val="3094408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86AA7FF-5C2B-3A46-8CCD-12485032F743}" type="slidenum">
              <a:rPr lang="en-US"/>
              <a:pPr>
                <a:defRPr/>
              </a:pPr>
              <a:t>46</a:t>
            </a:fld>
            <a:endParaRPr lang="en-US"/>
          </a:p>
        </p:txBody>
      </p:sp>
      <p:sp>
        <p:nvSpPr>
          <p:cNvPr id="370688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B40E73F9-CE37-5046-84AC-39AA924EABDA}" type="slidenum">
              <a:rPr lang="en-US" sz="1200" b="0" smtClean="0">
                <a:cs typeface="+mn-cs"/>
              </a:rPr>
              <a:pPr algn="r">
                <a:defRPr/>
              </a:pPr>
              <a:t>46</a:t>
            </a:fld>
            <a:endParaRPr lang="en-US" sz="1200" b="0" smtClean="0">
              <a:cs typeface="+mn-cs"/>
            </a:endParaRPr>
          </a:p>
        </p:txBody>
      </p:sp>
      <p:sp>
        <p:nvSpPr>
          <p:cNvPr id="370688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06884" name="Rectangle 3"/>
          <p:cNvSpPr>
            <a:spLocks noGrp="1" noChangeArrowheads="1"/>
          </p:cNvSpPr>
          <p:nvPr>
            <p:ph type="body" idx="1"/>
          </p:nvPr>
        </p:nvSpPr>
        <p:spPr/>
        <p:txBody>
          <a:bodyPr/>
          <a:lstStyle/>
          <a:p>
            <a:pPr eaLnBrk="1" hangingPunct="1">
              <a:defRPr/>
            </a:pPr>
            <a:r>
              <a:rPr lang="en-US" dirty="0" smtClean="0">
                <a:cs typeface="+mn-cs"/>
              </a:rPr>
              <a:t>SB = supernatural beginning</a:t>
            </a:r>
          </a:p>
          <a:p>
            <a:pPr eaLnBrk="1" hangingPunct="1">
              <a:defRPr/>
            </a:pPr>
            <a:r>
              <a:rPr lang="en-US" dirty="0" smtClean="0">
                <a:cs typeface="+mn-cs"/>
              </a:rPr>
              <a:t>C = Catastrophic flood</a:t>
            </a:r>
          </a:p>
          <a:p>
            <a:pPr eaLnBrk="1" hangingPunct="1">
              <a:defRPr/>
            </a:pPr>
            <a:r>
              <a:rPr lang="en-US" dirty="0" smtClean="0">
                <a:cs typeface="+mn-cs"/>
              </a:rPr>
              <a:t>P = present</a:t>
            </a:r>
          </a:p>
          <a:p>
            <a:pPr eaLnBrk="1" hangingPunct="1">
              <a:defRPr/>
            </a:pPr>
            <a:r>
              <a:rPr lang="en-US" dirty="0" smtClean="0">
                <a:cs typeface="+mn-cs"/>
              </a:rPr>
              <a:t>SCW = Supernatural Creation Week</a:t>
            </a:r>
          </a:p>
          <a:p>
            <a:pPr eaLnBrk="1" hangingPunct="1">
              <a:defRPr/>
            </a:pPr>
            <a:r>
              <a:rPr lang="en-US" dirty="0" smtClean="0">
                <a:cs typeface="+mn-cs"/>
              </a:rPr>
              <a:t>F = Flood (Noah</a:t>
            </a:r>
            <a:r>
              <a:rPr lang="fr-FR" altLang="ja-JP" dirty="0" smtClean="0">
                <a:latin typeface="Arial"/>
                <a:cs typeface="+mn-cs"/>
              </a:rPr>
              <a:t>'</a:t>
            </a:r>
            <a:r>
              <a:rPr lang="en-US" dirty="0" smtClean="0">
                <a:cs typeface="+mn-cs"/>
              </a:rPr>
              <a: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838BCD-9FD5-0E40-A03B-A4429391814C}" type="slidenum">
              <a:rPr lang="en-US"/>
              <a:pPr>
                <a:defRPr/>
              </a:pPr>
              <a:t>47</a:t>
            </a:fld>
            <a:endParaRPr lang="en-US"/>
          </a:p>
        </p:txBody>
      </p:sp>
      <p:sp>
        <p:nvSpPr>
          <p:cNvPr id="3164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64163" name="Rectangle 3"/>
          <p:cNvSpPr>
            <a:spLocks noGrp="1" noChangeArrowheads="1"/>
          </p:cNvSpPr>
          <p:nvPr>
            <p:ph type="body" idx="1"/>
          </p:nvPr>
        </p:nvSpPr>
        <p:spPr/>
        <p:txBody>
          <a:bodyPr/>
          <a:lstStyle/>
          <a:p>
            <a:pPr eaLnBrk="1" hangingPunct="1">
              <a:defRPr/>
            </a:pPr>
            <a:r>
              <a:rPr lang="en-US" b="0" dirty="0" smtClean="0">
                <a:solidFill>
                  <a:srgbClr val="000000"/>
                </a:solidFill>
                <a:cs typeface="+mn-cs"/>
              </a:rPr>
              <a:t>lecture at King</a:t>
            </a:r>
            <a:r>
              <a:rPr lang="fr-FR" altLang="ja-JP" b="0" dirty="0" smtClean="0">
                <a:solidFill>
                  <a:srgbClr val="000000"/>
                </a:solidFill>
                <a:latin typeface="Arial"/>
                <a:cs typeface="+mn-cs"/>
              </a:rPr>
              <a:t>'</a:t>
            </a:r>
            <a:r>
              <a:rPr lang="en-US" b="0" dirty="0" smtClean="0">
                <a:solidFill>
                  <a:srgbClr val="000000"/>
                </a:solidFill>
                <a:cs typeface="+mn-cs"/>
              </a:rPr>
              <a:t>s College London, 4 May 1832</a:t>
            </a:r>
          </a:p>
          <a:p>
            <a:pPr eaLnBrk="1" hangingPunct="1">
              <a:defRPr/>
            </a:pPr>
            <a:r>
              <a:rPr lang="en-US" b="0" dirty="0" smtClean="0">
                <a:solidFill>
                  <a:srgbClr val="000000"/>
                </a:solidFill>
                <a:cs typeface="+mn-cs"/>
              </a:rPr>
              <a:t>Should we also seek to live as if the Bible did not exist?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D8B42F-C3E1-FF4F-831F-B1F775E49639}" type="slidenum">
              <a:rPr lang="en-US"/>
              <a:pPr>
                <a:defRPr/>
              </a:pPr>
              <a:t>48</a:t>
            </a:fld>
            <a:endParaRPr lang="en-US"/>
          </a:p>
        </p:txBody>
      </p:sp>
      <p:sp>
        <p:nvSpPr>
          <p:cNvPr id="3144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44707"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So what would the latter 19th century church do with uniformitarian naturalism</a:t>
            </a:r>
            <a:r>
              <a:rPr lang="en-SG" sz="1200" kern="1200" dirty="0" smtClean="0">
                <a:solidFill>
                  <a:schemeClr val="tx1"/>
                </a:solidFill>
                <a:effectLst/>
                <a:latin typeface="Arial" charset="0"/>
                <a:ea typeface="ＭＳ Ｐゴシック" charset="0"/>
                <a:cs typeface="ＭＳ Ｐゴシック" charset="0"/>
              </a:rPr>
              <a:t>?</a:t>
            </a:r>
          </a:p>
          <a:p>
            <a:pPr eaLnBrk="1" hangingPunct="1">
              <a:defRPr/>
            </a:pPr>
            <a:r>
              <a:rPr lang="en-US" sz="1200" kern="1200" dirty="0" smtClean="0">
                <a:solidFill>
                  <a:schemeClr val="tx1"/>
                </a:solidFill>
                <a:effectLst/>
                <a:latin typeface="Arial" charset="0"/>
                <a:ea typeface="ＭＳ Ｐゴシック" charset="0"/>
                <a:cs typeface="ＭＳ Ｐゴシック" charset="0"/>
              </a:rPr>
              <a:t>What were they really saying then—and now?</a:t>
            </a:r>
            <a:r>
              <a:rPr lang="en-SG" dirty="0" smtClean="0">
                <a:effectLst/>
              </a:rPr>
              <a:t> </a:t>
            </a:r>
            <a:endParaRPr lang="en-US" dirty="0"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946E42-159F-C84D-ADFA-83119CCC688D}" type="slidenum">
              <a:rPr lang="en-US"/>
              <a:pPr>
                <a:defRPr/>
              </a:pPr>
              <a:t>49</a:t>
            </a:fld>
            <a:endParaRPr lang="en-US"/>
          </a:p>
        </p:txBody>
      </p:sp>
      <p:sp>
        <p:nvSpPr>
          <p:cNvPr id="3717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17123" name="Rectangle 3"/>
          <p:cNvSpPr>
            <a:spLocks noGrp="1" noChangeArrowheads="1"/>
          </p:cNvSpPr>
          <p:nvPr>
            <p:ph type="body" idx="1"/>
          </p:nvPr>
        </p:nvSpPr>
        <p:spPr/>
        <p:txBody>
          <a:bodyPr/>
          <a:lstStyle/>
          <a:p>
            <a:pPr eaLnBrk="1" hangingPunct="1">
              <a:defRPr/>
            </a:pPr>
            <a:r>
              <a:rPr lang="en-US" dirty="0" smtClean="0">
                <a:cs typeface="+mn-cs"/>
              </a:rPr>
              <a:t>The old-earth geologist stands on his naturalistic assumptions.</a:t>
            </a:r>
          </a:p>
          <a:p>
            <a:pPr eaLnBrk="1" hangingPunct="1">
              <a:defRPr/>
            </a:pPr>
            <a:r>
              <a:rPr lang="en-US" dirty="0" smtClean="0">
                <a:cs typeface="+mn-cs"/>
              </a:rPr>
              <a:t>In</a:t>
            </a:r>
            <a:r>
              <a:rPr lang="en-US" baseline="0" dirty="0" smtClean="0">
                <a:cs typeface="+mn-cs"/>
              </a:rPr>
              <a:t> contrast, the Christian stands on biblical assumptions.</a:t>
            </a:r>
            <a:endParaRPr lang="en-US" dirty="0"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920FD84-A9E4-2B49-AE3F-999FCD2D858F}" type="slidenum">
              <a:rPr lang="en-US"/>
              <a:pPr>
                <a:defRPr/>
              </a:pPr>
              <a:t>50</a:t>
            </a:fld>
            <a:endParaRPr lang="en-US"/>
          </a:p>
        </p:txBody>
      </p:sp>
      <p:sp>
        <p:nvSpPr>
          <p:cNvPr id="374272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25E86C7F-B0E9-5845-B521-0688FEE4028E}" type="slidenum">
              <a:rPr lang="en-US" sz="1200" b="0" smtClean="0">
                <a:cs typeface="Arial" charset="0"/>
              </a:rPr>
              <a:pPr algn="r">
                <a:defRPr/>
              </a:pPr>
              <a:t>50</a:t>
            </a:fld>
            <a:endParaRPr lang="en-US" sz="1200" b="0" smtClean="0">
              <a:cs typeface="Arial" charset="0"/>
            </a:endParaRPr>
          </a:p>
        </p:txBody>
      </p:sp>
      <p:sp>
        <p:nvSpPr>
          <p:cNvPr id="37427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42724" name="Rectangle 3"/>
          <p:cNvSpPr>
            <a:spLocks noGrp="1" noChangeArrowheads="1"/>
          </p:cNvSpPr>
          <p:nvPr>
            <p:ph type="body" idx="1"/>
          </p:nvPr>
        </p:nvSpPr>
        <p:spPr/>
        <p:txBody>
          <a:bodyPr/>
          <a:lstStyle/>
          <a:p>
            <a:pPr eaLnBrk="1" hangingPunct="1">
              <a:defRPr/>
            </a:pPr>
            <a:r>
              <a:rPr lang="en-US" sz="1200" kern="1200" dirty="0" smtClean="0">
                <a:solidFill>
                  <a:schemeClr val="tx1"/>
                </a:solidFill>
                <a:latin typeface="Arial" charset="0"/>
                <a:ea typeface="ＭＳ Ｐゴシック" charset="0"/>
                <a:cs typeface="ＭＳ Ｐゴシック" charset="0"/>
              </a:rPr>
              <a:t>The old-earth geologist beckons the Christian</a:t>
            </a:r>
            <a:r>
              <a:rPr lang="en-US" sz="1200" kern="1200" baseline="0" dirty="0" smtClean="0">
                <a:solidFill>
                  <a:schemeClr val="tx1"/>
                </a:solidFill>
                <a:latin typeface="Arial" charset="0"/>
                <a:ea typeface="ＭＳ Ｐゴシック" charset="0"/>
                <a:cs typeface="ＭＳ Ｐゴシック" charset="0"/>
              </a:rPr>
              <a:t> to come to what he deems "neutral territory."</a:t>
            </a:r>
            <a:endParaRPr lang="en-US"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183E03-DEF7-8744-9967-B050C9BCF0C7}" type="slidenum">
              <a:rPr lang="en-US"/>
              <a:pPr>
                <a:defRPr/>
              </a:pPr>
              <a:t>6</a:t>
            </a:fld>
            <a:endParaRPr lang="en-US"/>
          </a:p>
        </p:txBody>
      </p:sp>
      <p:sp>
        <p:nvSpPr>
          <p:cNvPr id="211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7635"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We are in a battle of ideas!</a:t>
            </a:r>
            <a:endParaRPr lang="en-US" dirty="0"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E3C093D-3F03-934B-88AC-1E7F1A312121}" type="slidenum">
              <a:rPr lang="en-US"/>
              <a:pPr>
                <a:defRPr/>
              </a:pPr>
              <a:t>51</a:t>
            </a:fld>
            <a:endParaRPr lang="en-US"/>
          </a:p>
        </p:txBody>
      </p:sp>
      <p:sp>
        <p:nvSpPr>
          <p:cNvPr id="3744770"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EFC5D926-432D-2E43-BEB0-53CB296F9F55}" type="slidenum">
              <a:rPr lang="en-US" sz="1200" b="0" smtClean="0">
                <a:cs typeface="Arial" charset="0"/>
              </a:rPr>
              <a:pPr algn="r">
                <a:defRPr/>
              </a:pPr>
              <a:t>51</a:t>
            </a:fld>
            <a:endParaRPr lang="en-US" sz="1200" b="0" smtClean="0">
              <a:cs typeface="Arial" charset="0"/>
            </a:endParaRPr>
          </a:p>
        </p:txBody>
      </p:sp>
      <p:sp>
        <p:nvSpPr>
          <p:cNvPr id="37447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44772" name="Rectangle 3"/>
          <p:cNvSpPr>
            <a:spLocks noGrp="1" noChangeArrowheads="1"/>
          </p:cNvSpPr>
          <p:nvPr>
            <p:ph type="body" idx="1"/>
          </p:nvPr>
        </p:nvSpPr>
        <p:spPr/>
        <p:txBody>
          <a:bodyPr/>
          <a:lstStyle/>
          <a:p>
            <a:pPr eaLnBrk="1" hangingPunct="1">
              <a:defRPr/>
            </a:pPr>
            <a:r>
              <a:rPr lang="en-US" dirty="0" smtClean="0">
                <a:cs typeface="+mn-cs"/>
              </a:rPr>
              <a:t>Christians</a:t>
            </a:r>
            <a:r>
              <a:rPr lang="en-US" baseline="0" dirty="0" smtClean="0">
                <a:cs typeface="+mn-cs"/>
              </a:rPr>
              <a:t> often fall for this by tossing aside what Scripture says in order to be seen as being objective.</a:t>
            </a:r>
          </a:p>
          <a:p>
            <a:pPr eaLnBrk="1" hangingPunct="1">
              <a:defRPr/>
            </a:pPr>
            <a:r>
              <a:rPr lang="en-US" baseline="0" dirty="0" smtClean="0">
                <a:cs typeface="+mn-cs"/>
              </a:rPr>
              <a:t>However, the </a:t>
            </a:r>
            <a:r>
              <a:rPr lang="en-US" sz="1200" kern="1200" dirty="0" smtClean="0">
                <a:solidFill>
                  <a:schemeClr val="tx1"/>
                </a:solidFill>
                <a:latin typeface="Arial" charset="0"/>
                <a:ea typeface="ＭＳ Ｐゴシック" charset="0"/>
                <a:cs typeface="ＭＳ Ｐゴシック" charset="0"/>
              </a:rPr>
              <a:t>old-earth geologist </a:t>
            </a:r>
            <a:r>
              <a:rPr lang="en-US" sz="1200" kern="1200" dirty="0" err="1" smtClean="0">
                <a:solidFill>
                  <a:schemeClr val="tx1"/>
                </a:solidFill>
                <a:latin typeface="Arial" charset="0"/>
                <a:ea typeface="ＭＳ Ｐゴシック" charset="0"/>
                <a:cs typeface="ＭＳ Ｐゴシック" charset="0"/>
              </a:rPr>
              <a:t>doesn</a:t>
            </a:r>
            <a:r>
              <a:rPr lang="fr-FR" sz="1200" kern="1200" dirty="0" smtClean="0">
                <a:solidFill>
                  <a:schemeClr val="tx1"/>
                </a:solidFill>
                <a:latin typeface="Arial" charset="0"/>
                <a:ea typeface="ＭＳ Ｐゴシック" charset="0"/>
                <a:cs typeface="ＭＳ Ｐゴシック" charset="0"/>
              </a:rPr>
              <a:t>'</a:t>
            </a:r>
            <a:r>
              <a:rPr lang="en-US" sz="1200" kern="1200" dirty="0" smtClean="0">
                <a:solidFill>
                  <a:schemeClr val="tx1"/>
                </a:solidFill>
                <a:latin typeface="Arial" charset="0"/>
                <a:ea typeface="ＭＳ Ｐゴシック" charset="0"/>
                <a:cs typeface="ＭＳ Ｐゴシック" charset="0"/>
              </a:rPr>
              <a:t>t budge, never considering that the Bible could be trusted.</a:t>
            </a:r>
          </a:p>
          <a:p>
            <a:pPr eaLnBrk="1" hangingPunct="1">
              <a:defRPr/>
            </a:pPr>
            <a:r>
              <a:rPr lang="en-US" sz="1200" kern="1200" dirty="0" smtClean="0">
                <a:solidFill>
                  <a:schemeClr val="tx1"/>
                </a:solidFill>
                <a:latin typeface="Arial" charset="0"/>
                <a:ea typeface="ＭＳ Ｐゴシック" charset="0"/>
                <a:cs typeface="ＭＳ Ｐゴシック" charset="0"/>
              </a:rPr>
              <a:t>He rejects</a:t>
            </a:r>
            <a:r>
              <a:rPr lang="en-US" sz="1200" kern="1200" baseline="0" dirty="0" smtClean="0">
                <a:solidFill>
                  <a:schemeClr val="tx1"/>
                </a:solidFill>
                <a:latin typeface="Arial" charset="0"/>
                <a:ea typeface="ＭＳ Ｐゴシック" charset="0"/>
                <a:cs typeface="ＭＳ Ｐゴシック" charset="0"/>
              </a:rPr>
              <a:t> the only</a:t>
            </a:r>
            <a:r>
              <a:rPr lang="en-US" sz="1200" kern="1200" dirty="0" smtClean="0">
                <a:solidFill>
                  <a:schemeClr val="tx1"/>
                </a:solidFill>
                <a:latin typeface="Arial" charset="0"/>
                <a:ea typeface="ＭＳ Ｐゴシック" charset="0"/>
                <a:cs typeface="ＭＳ Ｐゴシック" charset="0"/>
              </a:rPr>
              <a:t> eyewitness testimony—that</a:t>
            </a:r>
            <a:r>
              <a:rPr lang="en-US" sz="1200" kern="1200" baseline="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of</a:t>
            </a:r>
            <a:r>
              <a:rPr lang="en-US" sz="1200" kern="1200" baseline="0" dirty="0" smtClean="0">
                <a:solidFill>
                  <a:schemeClr val="tx1"/>
                </a:solidFill>
                <a:latin typeface="Arial" charset="0"/>
                <a:ea typeface="ＭＳ Ｐゴシック" charset="0"/>
                <a:cs typeface="ＭＳ Ｐゴシック" charset="0"/>
              </a:rPr>
              <a:t> the Creator—and maintains his assumption that the earth came into being without any intelligence or design.</a:t>
            </a:r>
            <a:endParaRPr lang="en-US" dirty="0"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BF5AC5-0B75-004A-9A7E-E35205A6131F}" type="slidenum">
              <a:rPr lang="en-US"/>
              <a:pPr>
                <a:defRPr/>
              </a:pPr>
              <a:t>52</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3267" name="Rectangle 3"/>
          <p:cNvSpPr>
            <a:spLocks noGrp="1" noChangeArrowheads="1"/>
          </p:cNvSpPr>
          <p:nvPr>
            <p:ph type="body" idx="1"/>
          </p:nvPr>
        </p:nvSpPr>
        <p:spPr/>
        <p:txBody>
          <a:bodyPr/>
          <a:lstStyle/>
          <a:p>
            <a:pPr eaLnBrk="1" hangingPunct="1">
              <a:defRPr/>
            </a:pPr>
            <a:r>
              <a:rPr lang="en-US" dirty="0" smtClean="0">
                <a:cs typeface="+mn-cs"/>
              </a:rPr>
              <a:t>Remember that operation</a:t>
            </a:r>
            <a:r>
              <a:rPr lang="en-US" baseline="0" dirty="0" smtClean="0">
                <a:cs typeface="+mn-cs"/>
              </a:rPr>
              <a:t> science is repeatable and testable—which cannot be applied to origins.</a:t>
            </a:r>
          </a:p>
          <a:p>
            <a:pPr eaLnBrk="1" hangingPunct="1">
              <a:defRPr/>
            </a:pPr>
            <a:r>
              <a:rPr lang="en-US" baseline="0" dirty="0" smtClean="0">
                <a:cs typeface="+mn-cs"/>
              </a:rPr>
              <a:t>Only origin science can be used to find our where we came from.</a:t>
            </a:r>
            <a:endParaRPr lang="en-US" dirty="0"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CB81FA-E8BD-F24B-BD50-6D053B084E9C}" type="slidenum">
              <a:rPr lang="en-US"/>
              <a:pPr>
                <a:defRPr/>
              </a:pPr>
              <a:t>53</a:t>
            </a:fld>
            <a:endParaRPr lang="en-US"/>
          </a:p>
        </p:txBody>
      </p:sp>
      <p:sp>
        <p:nvSpPr>
          <p:cNvPr id="3746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46819" name="Rectangle 3"/>
          <p:cNvSpPr>
            <a:spLocks noGrp="1" noChangeArrowheads="1"/>
          </p:cNvSpPr>
          <p:nvPr>
            <p:ph type="body" idx="1"/>
          </p:nvPr>
        </p:nvSpPr>
        <p:spPr/>
        <p:txBody>
          <a:bodyPr/>
          <a:lstStyle/>
          <a:p>
            <a:pPr eaLnBrk="1" hangingPunct="1">
              <a:defRPr/>
            </a:pPr>
            <a:r>
              <a:rPr lang="en-US" dirty="0" smtClean="0">
                <a:cs typeface="+mn-cs"/>
              </a:rPr>
              <a:t>Naturalistic</a:t>
            </a:r>
            <a:r>
              <a:rPr lang="en-US" baseline="0" dirty="0" smtClean="0">
                <a:cs typeface="+mn-cs"/>
              </a:rPr>
              <a:t> assumptions lead us to an old earth with no global Flood.</a:t>
            </a:r>
          </a:p>
          <a:p>
            <a:pPr eaLnBrk="1" hangingPunct="1">
              <a:defRPr/>
            </a:pPr>
            <a:r>
              <a:rPr lang="en-US" baseline="0" dirty="0" smtClean="0">
                <a:cs typeface="+mn-cs"/>
              </a:rPr>
              <a:t>• Biblical </a:t>
            </a:r>
            <a:r>
              <a:rPr lang="en-US" sz="1200" kern="1200" baseline="0" dirty="0" smtClean="0">
                <a:solidFill>
                  <a:schemeClr val="tx1"/>
                </a:solidFill>
                <a:latin typeface="Arial" charset="0"/>
                <a:ea typeface="ＭＳ Ｐゴシック" charset="0"/>
                <a:cs typeface="ＭＳ Ｐゴシック" charset="0"/>
              </a:rPr>
              <a:t>assumptions lead us to a young earth with Noah</a:t>
            </a:r>
            <a:r>
              <a:rPr lang="fr-FR" sz="1200" kern="1200" baseline="0" dirty="0" smtClean="0">
                <a:solidFill>
                  <a:schemeClr val="tx1"/>
                </a:solidFill>
                <a:latin typeface="Arial" charset="0"/>
                <a:ea typeface="ＭＳ Ｐゴシック" charset="0"/>
                <a:cs typeface="ＭＳ Ｐゴシック" charset="0"/>
              </a:rPr>
              <a:t>'</a:t>
            </a:r>
            <a:r>
              <a:rPr lang="en-US" sz="1200" kern="1200" baseline="0" dirty="0" smtClean="0">
                <a:solidFill>
                  <a:schemeClr val="tx1"/>
                </a:solidFill>
                <a:latin typeface="Arial" charset="0"/>
                <a:ea typeface="ＭＳ Ｐゴシック" charset="0"/>
                <a:cs typeface="ＭＳ Ｐゴシック" charset="0"/>
              </a:rPr>
              <a:t>s global Flood.</a:t>
            </a:r>
          </a:p>
          <a:p>
            <a:pPr eaLnBrk="1" hangingPunct="1">
              <a:defRPr/>
            </a:pPr>
            <a:r>
              <a:rPr lang="en-US" sz="1200" kern="1200" baseline="0" dirty="0" smtClean="0">
                <a:solidFill>
                  <a:schemeClr val="tx1"/>
                </a:solidFill>
                <a:latin typeface="Arial" charset="0"/>
                <a:ea typeface="ＭＳ Ｐゴシック" charset="0"/>
                <a:cs typeface="ＭＳ Ｐゴシック" charset="0"/>
              </a:rPr>
              <a:t>• It</a:t>
            </a:r>
            <a:r>
              <a:rPr lang="fr-FR" sz="1200" kern="1200" baseline="0" dirty="0" smtClean="0">
                <a:solidFill>
                  <a:schemeClr val="tx1"/>
                </a:solidFill>
                <a:latin typeface="Arial" charset="0"/>
                <a:ea typeface="ＭＳ Ｐゴシック" charset="0"/>
                <a:cs typeface="ＭＳ Ｐゴシック" charset="0"/>
              </a:rPr>
              <a:t>'</a:t>
            </a:r>
            <a:r>
              <a:rPr lang="en-US" sz="1200" kern="1200" baseline="0" dirty="0" smtClean="0">
                <a:solidFill>
                  <a:schemeClr val="tx1"/>
                </a:solidFill>
                <a:latin typeface="Arial" charset="0"/>
                <a:ea typeface="ＭＳ Ｐゴシック" charset="0"/>
                <a:cs typeface="ＭＳ Ｐゴシック" charset="0"/>
              </a:rPr>
              <a:t>s a battle of worldviews.</a:t>
            </a:r>
            <a:endParaRPr lang="en-US" dirty="0"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92B2-9056-814A-BE8F-4E2991CA94A3}" type="slidenum">
              <a:rPr lang="en-US"/>
              <a:pPr>
                <a:defRPr/>
              </a:pPr>
              <a:t>54</a:t>
            </a:fld>
            <a:endParaRPr lang="en-US"/>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4227" name="Rectangle 3"/>
          <p:cNvSpPr>
            <a:spLocks noGrp="1" noChangeArrowheads="1"/>
          </p:cNvSpPr>
          <p:nvPr>
            <p:ph type="body" idx="1"/>
          </p:nvPr>
        </p:nvSpPr>
        <p:spPr/>
        <p:txBody>
          <a:bodyPr/>
          <a:lstStyle/>
          <a:p>
            <a:pPr eaLnBrk="1" hangingPunct="1">
              <a:defRPr/>
            </a:pPr>
            <a:r>
              <a:rPr lang="en-US" dirty="0" smtClean="0">
                <a:cs typeface="+mn-cs"/>
              </a:rPr>
              <a:t>So</a:t>
            </a:r>
            <a:r>
              <a:rPr lang="en-US" baseline="0" dirty="0" smtClean="0">
                <a:cs typeface="+mn-cs"/>
              </a:rPr>
              <a:t> h</a:t>
            </a:r>
            <a:r>
              <a:rPr lang="en-US" dirty="0" smtClean="0">
                <a:cs typeface="+mn-cs"/>
              </a:rPr>
              <a:t>ow did pastors</a:t>
            </a:r>
            <a:r>
              <a:rPr lang="en-US" baseline="0" dirty="0" smtClean="0">
                <a:cs typeface="+mn-cs"/>
              </a:rPr>
              <a:t> and theologians in the latter 1800s respond to these claims of millions of years?  The situation did not get any better.  The voice of the Scriptural Geologists was drowned out and many influential Christian leaders compromised with the millions of years idea.</a:t>
            </a:r>
          </a:p>
          <a:p>
            <a:pPr eaLnBrk="1" hangingPunct="1">
              <a:defRPr/>
            </a:pPr>
            <a:r>
              <a:rPr lang="en-US" baseline="0" dirty="0" smtClean="0">
                <a:cs typeface="+mn-cs"/>
              </a:rPr>
              <a:t>_________</a:t>
            </a:r>
          </a:p>
          <a:p>
            <a:pPr eaLnBrk="1" hangingPunct="1">
              <a:defRPr/>
            </a:pPr>
            <a:endParaRPr lang="en-US" baseline="0" dirty="0" smtClean="0">
              <a:cs typeface="+mn-cs"/>
            </a:endParaRPr>
          </a:p>
          <a:p>
            <a:pPr eaLnBrk="1" hangingPunct="1">
              <a:defRPr/>
            </a:pPr>
            <a:r>
              <a:rPr lang="en-US" baseline="0" dirty="0" smtClean="0">
                <a:cs typeface="+mn-cs"/>
              </a:rPr>
              <a:t>Center picture from http://</a:t>
            </a:r>
            <a:r>
              <a:rPr lang="en-US" baseline="0" dirty="0" err="1" smtClean="0">
                <a:cs typeface="+mn-cs"/>
              </a:rPr>
              <a:t>theappendix.net</a:t>
            </a:r>
            <a:r>
              <a:rPr lang="en-US" baseline="0" dirty="0" smtClean="0">
                <a:cs typeface="+mn-cs"/>
              </a:rPr>
              <a:t>/issues/2014/7/the-lying-pen-of-the-scribes-a-nineteenth-century-dead-sea-scroll accessed 9 August 2015</a:t>
            </a:r>
          </a:p>
          <a:p>
            <a:pPr eaLnBrk="1" hangingPunct="1">
              <a:defRPr/>
            </a:pPr>
            <a:endParaRPr lang="en-US" baseline="0" dirty="0" smtClean="0">
              <a:cs typeface="+mn-cs"/>
            </a:endParaRPr>
          </a:p>
          <a:p>
            <a:pPr eaLnBrk="1" hangingPunct="1">
              <a:defRPr/>
            </a:pPr>
            <a:r>
              <a:rPr lang="en-US" baseline="0" dirty="0" smtClean="0">
                <a:cs typeface="+mn-cs"/>
              </a:rPr>
              <a:t>Four men at http://</a:t>
            </a:r>
            <a:r>
              <a:rPr lang="en-US" baseline="0" dirty="0" err="1" smtClean="0">
                <a:cs typeface="+mn-cs"/>
              </a:rPr>
              <a:t>www.bible-researcher.com</a:t>
            </a:r>
            <a:r>
              <a:rPr lang="en-US" baseline="0" dirty="0" smtClean="0">
                <a:cs typeface="+mn-cs"/>
              </a:rPr>
              <a:t>/armitage1.html</a:t>
            </a:r>
          </a:p>
          <a:p>
            <a:pPr eaLnBrk="1" hangingPunct="1">
              <a:defRPr/>
            </a:pPr>
            <a:endParaRPr lang="en-US" baseline="0" dirty="0" smtClean="0">
              <a:cs typeface="+mn-cs"/>
            </a:endParaRPr>
          </a:p>
          <a:p>
            <a:pPr eaLnBrk="1" hangingPunct="1">
              <a:defRPr/>
            </a:pPr>
            <a:endParaRPr lang="en-US" baseline="0" dirty="0"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0C62E8-1E74-2041-91AF-D9504D85416D}" type="slidenum">
              <a:rPr lang="en-US"/>
              <a:pPr>
                <a:defRPr/>
              </a:pPr>
              <a:t>55</a:t>
            </a:fld>
            <a:endParaRPr lang="en-US"/>
          </a:p>
        </p:txBody>
      </p:sp>
      <p:sp>
        <p:nvSpPr>
          <p:cNvPr id="229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0691"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They were warned in 1 Timothy 6:20-21…</a:t>
            </a:r>
          </a:p>
          <a:p>
            <a:pPr eaLnBrk="1" hangingPunct="1">
              <a:defRPr/>
            </a:pPr>
            <a:endParaRPr lang="en-US" altLang="ja-JP" sz="1200" kern="1200" dirty="0" smtClean="0">
              <a:solidFill>
                <a:schemeClr val="tx1"/>
              </a:solidFill>
              <a:effectLst/>
              <a:latin typeface="Arial" charset="0"/>
              <a:ea typeface="ＭＳ Ｐゴシック" charset="0"/>
              <a:cs typeface="ＭＳ Ｐゴシック" charset="0"/>
            </a:endParaRPr>
          </a:p>
          <a:p>
            <a:pPr eaLnBrk="1" hangingPunct="1">
              <a:defRPr/>
            </a:pPr>
            <a:r>
              <a:rPr lang="en-US" altLang="ja-JP" dirty="0" smtClean="0">
                <a:latin typeface="Arial"/>
                <a:cs typeface="+mn-cs"/>
              </a:rPr>
              <a:t>"</a:t>
            </a:r>
            <a:r>
              <a:rPr lang="en-US" dirty="0" smtClean="0">
                <a:cs typeface="+mn-cs"/>
              </a:rPr>
              <a:t>Science</a:t>
            </a:r>
            <a:r>
              <a:rPr lang="en-US" altLang="ja-JP" dirty="0" smtClean="0">
                <a:latin typeface="Arial"/>
                <a:cs typeface="+mn-cs"/>
              </a:rPr>
              <a:t>"</a:t>
            </a:r>
            <a:r>
              <a:rPr lang="en-US" dirty="0" smtClean="0">
                <a:cs typeface="+mn-cs"/>
              </a:rPr>
              <a:t> (from the Latin, </a:t>
            </a:r>
            <a:r>
              <a:rPr lang="en-US" i="1" dirty="0" err="1" smtClean="0">
                <a:cs typeface="+mn-cs"/>
              </a:rPr>
              <a:t>scientia</a:t>
            </a:r>
            <a:r>
              <a:rPr lang="en-US" dirty="0" smtClean="0">
                <a:cs typeface="+mn-cs"/>
              </a:rPr>
              <a:t>, meaning "knowledge") is the Greek </a:t>
            </a:r>
            <a:r>
              <a:rPr lang="en-US" i="1" dirty="0" smtClean="0">
                <a:cs typeface="+mn-cs"/>
              </a:rPr>
              <a:t>gnosis</a:t>
            </a:r>
            <a:r>
              <a:rPr lang="en-US" dirty="0" smtClean="0">
                <a:cs typeface="+mn-cs"/>
              </a:rPr>
              <a:t>, also meaning "knowledge."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692B2-9056-814A-BE8F-4E2991CA94A3}" type="slidenum">
              <a:rPr lang="en-US"/>
              <a:pPr>
                <a:defRPr/>
              </a:pPr>
              <a:t>56</a:t>
            </a:fld>
            <a:endParaRPr lang="en-US"/>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4227" name="Rectangle 3"/>
          <p:cNvSpPr>
            <a:spLocks noGrp="1" noChangeArrowheads="1"/>
          </p:cNvSpPr>
          <p:nvPr>
            <p:ph type="body" idx="1"/>
          </p:nvPr>
        </p:nvSpPr>
        <p:spPr/>
        <p:txBody>
          <a:bodyPr/>
          <a:lstStyle/>
          <a:p>
            <a:pPr eaLnBrk="1" hangingPunct="1">
              <a:defRPr/>
            </a:pPr>
            <a:r>
              <a:rPr lang="en-SG" sz="1200" kern="1200" dirty="0" smtClean="0">
                <a:solidFill>
                  <a:schemeClr val="tx1"/>
                </a:solidFill>
                <a:effectLst/>
                <a:latin typeface="Arial" charset="0"/>
                <a:ea typeface="ＭＳ Ｐゴシック" charset="0"/>
                <a:cs typeface="ＭＳ Ｐゴシック" charset="0"/>
              </a:rPr>
              <a:t>Sadly, instead of standing on the authority of the Word of God, believers of the latter half of the 19th century continued believing in millions of years.  By the time Darwin published his work in 1859, the biblical opposition had already been neutralized, as biblical scholars were characterized by</a:t>
            </a:r>
            <a:r>
              <a:rPr lang="en-SG" dirty="0" smtClean="0">
                <a:effectLst/>
              </a:rPr>
              <a:t> Post-1850 Compromise.</a:t>
            </a:r>
          </a:p>
          <a:p>
            <a:pPr eaLnBrk="1" hangingPunct="1">
              <a:defRPr/>
            </a:pPr>
            <a:r>
              <a:rPr lang="en-SG" dirty="0" smtClean="0">
                <a:effectLst/>
                <a:cs typeface="+mn-cs"/>
              </a:rPr>
              <a:t>_________</a:t>
            </a:r>
          </a:p>
          <a:p>
            <a:pPr eaLnBrk="1" hangingPunct="1">
              <a:defRPr/>
            </a:pPr>
            <a:endParaRPr lang="en-US" sz="1200" kern="1200" baseline="0" dirty="0" smtClean="0">
              <a:solidFill>
                <a:schemeClr val="tx1"/>
              </a:solidFill>
              <a:latin typeface="Arial" charset="0"/>
              <a:ea typeface="ＭＳ Ｐゴシック" charset="0"/>
              <a:cs typeface="ＭＳ Ｐゴシック" charset="0"/>
            </a:endParaRPr>
          </a:p>
          <a:p>
            <a:pPr eaLnBrk="1" hangingPunct="1">
              <a:defRPr/>
            </a:pPr>
            <a:r>
              <a:rPr lang="en-US" sz="1200" kern="1200" baseline="0" dirty="0" smtClean="0">
                <a:solidFill>
                  <a:schemeClr val="tx1"/>
                </a:solidFill>
                <a:latin typeface="Arial" charset="0"/>
                <a:ea typeface="ＭＳ Ｐゴシック" charset="0"/>
                <a:cs typeface="ＭＳ Ｐゴシック" charset="0"/>
              </a:rPr>
              <a:t>Darwin picture http://</a:t>
            </a:r>
            <a:r>
              <a:rPr lang="en-US" sz="1200" kern="1200" baseline="0" dirty="0" err="1" smtClean="0">
                <a:solidFill>
                  <a:schemeClr val="tx1"/>
                </a:solidFill>
                <a:latin typeface="Arial" charset="0"/>
                <a:ea typeface="ＭＳ Ｐゴシック" charset="0"/>
                <a:cs typeface="ＭＳ Ｐゴシック" charset="0"/>
              </a:rPr>
              <a:t>static.hwpi.harvard.edu</a:t>
            </a:r>
            <a:r>
              <a:rPr lang="en-US" sz="1200" kern="1200" baseline="0" dirty="0" smtClean="0">
                <a:solidFill>
                  <a:schemeClr val="tx1"/>
                </a:solidFill>
                <a:latin typeface="Arial" charset="0"/>
                <a:ea typeface="ＭＳ Ｐゴシック" charset="0"/>
                <a:cs typeface="ＭＳ Ｐゴシック" charset="0"/>
              </a:rPr>
              <a:t>/files/styles/</a:t>
            </a:r>
            <a:r>
              <a:rPr lang="en-US" sz="1200" kern="1200" baseline="0" dirty="0" err="1" smtClean="0">
                <a:solidFill>
                  <a:schemeClr val="tx1"/>
                </a:solidFill>
                <a:latin typeface="Arial" charset="0"/>
                <a:ea typeface="ＭＳ Ｐゴシック" charset="0"/>
                <a:cs typeface="ＭＳ Ｐゴシック" charset="0"/>
              </a:rPr>
              <a:t>os_files_medium</a:t>
            </a:r>
            <a:r>
              <a:rPr lang="en-US" sz="1200" kern="1200" baseline="0" dirty="0" smtClean="0">
                <a:solidFill>
                  <a:schemeClr val="tx1"/>
                </a:solidFill>
                <a:latin typeface="Arial" charset="0"/>
                <a:ea typeface="ＭＳ Ｐゴシック" charset="0"/>
                <a:cs typeface="ＭＳ Ｐゴシック" charset="0"/>
              </a:rPr>
              <a:t>/public/</a:t>
            </a:r>
            <a:r>
              <a:rPr lang="en-US" sz="1200" kern="1200" baseline="0" dirty="0" err="1" smtClean="0">
                <a:solidFill>
                  <a:schemeClr val="tx1"/>
                </a:solidFill>
                <a:latin typeface="Arial" charset="0"/>
                <a:ea typeface="ＭＳ Ｐゴシック" charset="0"/>
                <a:cs typeface="ＭＳ Ｐゴシック" charset="0"/>
              </a:rPr>
              <a:t>hds-rlp</a:t>
            </a:r>
            <a:r>
              <a:rPr lang="en-US" sz="1200" kern="1200" baseline="0" dirty="0" smtClean="0">
                <a:solidFill>
                  <a:schemeClr val="tx1"/>
                </a:solidFill>
                <a:latin typeface="Arial" charset="0"/>
                <a:ea typeface="ＭＳ Ｐゴシック" charset="0"/>
                <a:cs typeface="ＭＳ Ｐゴシック" charset="0"/>
              </a:rPr>
              <a:t>/files/editorial_cartoon_depicting_charles_darwin_as_an_ape_1871.jpg?itok=V78EN0HR</a:t>
            </a:r>
          </a:p>
          <a:p>
            <a:pPr eaLnBrk="1" hangingPunct="1">
              <a:defRPr/>
            </a:pPr>
            <a:endParaRPr lang="en-US" dirty="0"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79B429-190C-4745-B881-4061CB5FD792}" type="slidenum">
              <a:rPr lang="en-US"/>
              <a:pPr>
                <a:defRPr/>
              </a:pPr>
              <a:t>57</a:t>
            </a:fld>
            <a:endParaRPr lang="en-US"/>
          </a:p>
        </p:txBody>
      </p:sp>
      <p:sp>
        <p:nvSpPr>
          <p:cNvPr id="3589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9123" name="Rectangle 3"/>
          <p:cNvSpPr>
            <a:spLocks noGrp="1" noChangeArrowheads="1"/>
          </p:cNvSpPr>
          <p:nvPr>
            <p:ph type="body" idx="1"/>
          </p:nvPr>
        </p:nvSpPr>
        <p:spPr/>
        <p:txBody>
          <a:bodyPr/>
          <a:lstStyle/>
          <a:p>
            <a:pPr eaLnBrk="1" hangingPunct="1">
              <a:defRPr/>
            </a:pPr>
            <a:r>
              <a:rPr lang="en-US" b="0" dirty="0" smtClean="0">
                <a:solidFill>
                  <a:srgbClr val="000000"/>
                </a:solidFill>
                <a:cs typeface="+mn-cs"/>
              </a:rPr>
              <a:t>At age 21, Spurgeon argued…</a:t>
            </a:r>
          </a:p>
          <a:p>
            <a:pPr eaLnBrk="1" hangingPunct="1">
              <a:defRPr/>
            </a:pPr>
            <a:endParaRPr lang="en-US" b="0" dirty="0" smtClean="0">
              <a:solidFill>
                <a:srgbClr val="000000"/>
              </a:solidFill>
              <a:cs typeface="+mn-cs"/>
            </a:endParaRPr>
          </a:p>
          <a:p>
            <a:pPr eaLnBrk="1" hangingPunct="1">
              <a:defRPr/>
            </a:pPr>
            <a:r>
              <a:rPr lang="en-US" b="0" dirty="0" smtClean="0">
                <a:solidFill>
                  <a:srgbClr val="000000"/>
                </a:solidFill>
                <a:cs typeface="+mn-cs"/>
              </a:rPr>
              <a:t>____</a:t>
            </a:r>
          </a:p>
          <a:p>
            <a:pPr eaLnBrk="1" hangingPunct="1">
              <a:defRPr/>
            </a:pPr>
            <a:endParaRPr lang="en-US" b="0" dirty="0" smtClean="0">
              <a:solidFill>
                <a:srgbClr val="000000"/>
              </a:solidFill>
              <a:cs typeface="+mn-cs"/>
            </a:endParaRPr>
          </a:p>
          <a:p>
            <a:pPr eaLnBrk="1" hangingPunct="1">
              <a:defRPr/>
            </a:pPr>
            <a:r>
              <a:rPr lang="en-US" b="0" dirty="0" smtClean="0">
                <a:solidFill>
                  <a:srgbClr val="000000"/>
                </a:solidFill>
                <a:cs typeface="+mn-cs"/>
              </a:rPr>
              <a:t>This is at the beginning of his point that divine election is eternal.</a:t>
            </a:r>
          </a:p>
          <a:p>
            <a:pPr eaLnBrk="1" hangingPunct="1">
              <a:defRPr/>
            </a:pPr>
            <a:r>
              <a:rPr lang="en-US" b="0" i="1" dirty="0" smtClean="0">
                <a:solidFill>
                  <a:srgbClr val="000000"/>
                </a:solidFill>
                <a:cs typeface="+mn-cs"/>
              </a:rPr>
              <a:t>Charles Haddon Spurgeon</a:t>
            </a:r>
            <a:r>
              <a:rPr lang="en-US" b="0" dirty="0" smtClean="0">
                <a:solidFill>
                  <a:srgbClr val="000000"/>
                </a:solidFill>
                <a:cs typeface="+mn-cs"/>
              </a:rPr>
              <a:t> (1834-92) was 21 years old at this time.</a:t>
            </a:r>
          </a:p>
          <a:p>
            <a:pPr eaLnBrk="1" hangingPunct="1">
              <a:defRPr/>
            </a:pPr>
            <a:r>
              <a:rPr lang="en-US" altLang="ja-JP" b="0" dirty="0" smtClean="0">
                <a:solidFill>
                  <a:srgbClr val="000000"/>
                </a:solidFill>
                <a:ea typeface="MS PGothic" charset="0"/>
                <a:cs typeface="MS PGothic" charset="0"/>
              </a:rPr>
              <a:t>http://</a:t>
            </a:r>
            <a:r>
              <a:rPr lang="en-US" altLang="ja-JP" b="0" dirty="0" err="1" smtClean="0">
                <a:solidFill>
                  <a:srgbClr val="000000"/>
                </a:solidFill>
                <a:ea typeface="MS PGothic" charset="0"/>
                <a:cs typeface="MS PGothic" charset="0"/>
              </a:rPr>
              <a:t>www.spurgeon.org</a:t>
            </a:r>
            <a:r>
              <a:rPr lang="en-US" altLang="ja-JP" b="0" dirty="0" smtClean="0">
                <a:solidFill>
                  <a:srgbClr val="000000"/>
                </a:solidFill>
                <a:ea typeface="MS PGothic" charset="0"/>
                <a:cs typeface="MS PGothic" charset="0"/>
              </a:rPr>
              <a:t>/sermons/0041.htm, p. 10. </a:t>
            </a:r>
          </a:p>
          <a:p>
            <a:pPr eaLnBrk="1" hangingPunct="1">
              <a:defRPr/>
            </a:pPr>
            <a:r>
              <a:rPr lang="en-US" b="0" dirty="0" smtClean="0">
                <a:solidFill>
                  <a:srgbClr val="000000"/>
                </a:solidFill>
                <a:cs typeface="+mn-cs"/>
              </a:rPr>
              <a:t>Sermon was preached on 2 Sept. 1855.</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E1626-6A61-8C4A-8C71-7D84C131AEC7}" type="slidenum">
              <a:rPr lang="en-US"/>
              <a:pPr>
                <a:defRPr/>
              </a:pPr>
              <a:t>58</a:t>
            </a:fld>
            <a:endParaRPr lang="en-US"/>
          </a:p>
        </p:txBody>
      </p:sp>
      <p:sp>
        <p:nvSpPr>
          <p:cNvPr id="35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91171" name="Rectangle 3"/>
          <p:cNvSpPr>
            <a:spLocks noGrp="1" noChangeArrowheads="1"/>
          </p:cNvSpPr>
          <p:nvPr>
            <p:ph type="body" idx="1"/>
          </p:nvPr>
        </p:nvSpPr>
        <p:spPr/>
        <p:txBody>
          <a:bodyPr/>
          <a:lstStyle/>
          <a:p>
            <a:pPr eaLnBrk="1" hangingPunct="1">
              <a:defRPr/>
            </a:pPr>
            <a:r>
              <a:rPr lang="en-US" b="0" dirty="0" smtClean="0">
                <a:solidFill>
                  <a:srgbClr val="000000"/>
                </a:solidFill>
                <a:cs typeface="+mn-cs"/>
              </a:rPr>
              <a:t>By 1845 all the commentaries were arguing for the Gap theory or the Day-Age theory.</a:t>
            </a:r>
          </a:p>
          <a:p>
            <a:pPr eaLnBrk="1" hangingPunct="1">
              <a:defRPr/>
            </a:pPr>
            <a:r>
              <a:rPr lang="en-US" b="0" dirty="0" smtClean="0">
                <a:solidFill>
                  <a:srgbClr val="000000"/>
                </a:solidFill>
                <a:cs typeface="+mn-cs"/>
              </a:rPr>
              <a:t>_________</a:t>
            </a:r>
          </a:p>
          <a:p>
            <a:pPr eaLnBrk="1" hangingPunct="1">
              <a:defRPr/>
            </a:pPr>
            <a:endParaRPr lang="en-US" b="0" dirty="0" smtClean="0">
              <a:solidFill>
                <a:srgbClr val="000000"/>
              </a:solidFill>
              <a:cs typeface="+mn-cs"/>
            </a:endParaRPr>
          </a:p>
          <a:p>
            <a:pPr eaLnBrk="1" hangingPunct="1">
              <a:defRPr/>
            </a:pPr>
            <a:r>
              <a:rPr lang="en-US" b="0" dirty="0" smtClean="0">
                <a:solidFill>
                  <a:srgbClr val="000000"/>
                </a:solidFill>
                <a:cs typeface="+mn-cs"/>
              </a:rPr>
              <a:t>This is at the beginning of his point that divine election is eternal.</a:t>
            </a:r>
          </a:p>
          <a:p>
            <a:pPr eaLnBrk="1" hangingPunct="1">
              <a:defRPr/>
            </a:pPr>
            <a:r>
              <a:rPr lang="en-US" altLang="ja-JP" b="0" dirty="0" smtClean="0">
                <a:solidFill>
                  <a:srgbClr val="000000"/>
                </a:solidFill>
                <a:ea typeface="MS PGothic" charset="0"/>
                <a:cs typeface="MS PGothic" charset="0"/>
              </a:rPr>
              <a:t>http://</a:t>
            </a:r>
            <a:r>
              <a:rPr lang="en-US" altLang="ja-JP" b="0" dirty="0" err="1" smtClean="0">
                <a:solidFill>
                  <a:srgbClr val="000000"/>
                </a:solidFill>
                <a:ea typeface="MS PGothic" charset="0"/>
                <a:cs typeface="MS PGothic" charset="0"/>
              </a:rPr>
              <a:t>www.spurgeon.org</a:t>
            </a:r>
            <a:r>
              <a:rPr lang="en-US" altLang="ja-JP" b="0" dirty="0" smtClean="0">
                <a:solidFill>
                  <a:srgbClr val="000000"/>
                </a:solidFill>
                <a:ea typeface="MS PGothic" charset="0"/>
                <a:cs typeface="MS PGothic" charset="0"/>
              </a:rPr>
              <a:t>/sermons/0041.htm, p. 10. </a:t>
            </a:r>
          </a:p>
          <a:p>
            <a:pPr eaLnBrk="1" hangingPunct="1">
              <a:defRPr/>
            </a:pPr>
            <a:r>
              <a:rPr lang="en-US" b="0" dirty="0" smtClean="0">
                <a:solidFill>
                  <a:srgbClr val="000000"/>
                </a:solidFill>
                <a:cs typeface="+mn-cs"/>
              </a:rPr>
              <a:t>Sermon was preached on 2 Sept. 1855.</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B4B349-A92F-E349-95D7-70CB03A8CDAE}" type="slidenum">
              <a:rPr lang="en-US"/>
              <a:pPr>
                <a:defRPr/>
              </a:pPr>
              <a:t>59</a:t>
            </a:fld>
            <a:endParaRPr lang="en-US"/>
          </a:p>
        </p:txBody>
      </p:sp>
      <p:sp>
        <p:nvSpPr>
          <p:cNvPr id="2317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17315" name="Rectangle 3"/>
          <p:cNvSpPr>
            <a:spLocks noGrp="1" noChangeArrowheads="1"/>
          </p:cNvSpPr>
          <p:nvPr>
            <p:ph type="body" idx="1"/>
          </p:nvPr>
        </p:nvSpPr>
        <p:spPr/>
        <p:txBody>
          <a:bodyPr/>
          <a:lstStyle/>
          <a:p>
            <a:pPr eaLnBrk="1" hangingPunct="1">
              <a:defRPr/>
            </a:pPr>
            <a:r>
              <a:rPr lang="en-US" dirty="0" smtClean="0">
                <a:cs typeface="+mn-cs"/>
              </a:rPr>
              <a:t>That statement is all </a:t>
            </a:r>
            <a:r>
              <a:rPr lang="en-US" dirty="0" err="1" smtClean="0">
                <a:cs typeface="+mn-cs"/>
              </a:rPr>
              <a:t>Scofield</a:t>
            </a:r>
            <a:r>
              <a:rPr lang="en-US" dirty="0" smtClean="0">
                <a:cs typeface="+mn-cs"/>
              </a:rPr>
              <a:t> said about the gap (1917 edition).  No argument, nothing.  Just a bald assertion.  The 1967 edition said at v. 1, </a:t>
            </a:r>
            <a:r>
              <a:rPr lang="en-US" altLang="ja-JP" dirty="0" smtClean="0">
                <a:latin typeface="Arial"/>
                <a:cs typeface="+mn-cs"/>
              </a:rPr>
              <a:t>"</a:t>
            </a:r>
            <a:r>
              <a:rPr lang="en-US" dirty="0" smtClean="0">
                <a:cs typeface="+mn-cs"/>
              </a:rPr>
              <a:t>Scripture gives no data for determining how long ago the universe was created.</a:t>
            </a:r>
            <a:r>
              <a:rPr lang="en-US" altLang="ja-JP" dirty="0" smtClean="0">
                <a:latin typeface="Arial"/>
                <a:cs typeface="+mn-cs"/>
              </a:rPr>
              <a:t>"</a:t>
            </a:r>
            <a:r>
              <a:rPr lang="en-US" dirty="0" smtClean="0">
                <a:cs typeface="+mn-cs"/>
              </a:rPr>
              <a:t>  At v. 2, it gives two weak statements for the gap theory.</a:t>
            </a:r>
          </a:p>
          <a:p>
            <a:pPr eaLnBrk="1" hangingPunct="1">
              <a:defRPr/>
            </a:pPr>
            <a:r>
              <a:rPr lang="en-US" i="1" dirty="0" smtClean="0">
                <a:cs typeface="+mn-cs"/>
              </a:rPr>
              <a:t>Scofield Reference Bible</a:t>
            </a:r>
            <a:r>
              <a:rPr lang="en-US" dirty="0" smtClean="0">
                <a:cs typeface="+mn-cs"/>
              </a:rPr>
              <a:t> (revised in 1967 and still in print) has been used by tens of millions of Christians worldwide, many of whom act as if Scofield</a:t>
            </a:r>
            <a:r>
              <a:rPr lang="fr-FR" altLang="ja-JP" dirty="0" smtClean="0">
                <a:latin typeface="Arial"/>
                <a:cs typeface="+mn-cs"/>
              </a:rPr>
              <a:t>'</a:t>
            </a:r>
            <a:r>
              <a:rPr lang="en-US" dirty="0" smtClean="0">
                <a:cs typeface="+mn-cs"/>
              </a:rPr>
              <a:t>s notes are as inspired as the biblical text.</a:t>
            </a:r>
          </a:p>
          <a:p>
            <a:pPr eaLnBrk="1" hangingPunct="1">
              <a:defRPr/>
            </a:pPr>
            <a:r>
              <a:rPr lang="en-US" dirty="0" smtClean="0">
                <a:cs typeface="+mn-cs"/>
              </a:rPr>
              <a:t>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The man -- http://</a:t>
            </a:r>
            <a:r>
              <a:rPr lang="en-US" sz="1200" kern="1200" dirty="0" err="1" smtClean="0">
                <a:solidFill>
                  <a:schemeClr val="tx1"/>
                </a:solidFill>
                <a:latin typeface="Arial" charset="0"/>
                <a:ea typeface="ＭＳ Ｐゴシック" charset="0"/>
                <a:cs typeface="ＭＳ Ｐゴシック" charset="0"/>
              </a:rPr>
              <a:t>www.higherpraise.com</a:t>
            </a:r>
            <a:r>
              <a:rPr lang="en-US" sz="1200" kern="1200" dirty="0" smtClean="0">
                <a:solidFill>
                  <a:schemeClr val="tx1"/>
                </a:solidFill>
                <a:latin typeface="Arial" charset="0"/>
                <a:ea typeface="ＭＳ Ｐゴシック" charset="0"/>
                <a:cs typeface="ＭＳ Ｐゴシック" charset="0"/>
              </a:rPr>
              <a:t>/preachers/images/</a:t>
            </a:r>
            <a:r>
              <a:rPr lang="en-US" sz="1200" kern="1200" dirty="0" err="1" smtClean="0">
                <a:solidFill>
                  <a:schemeClr val="tx1"/>
                </a:solidFill>
                <a:latin typeface="Arial" charset="0"/>
                <a:ea typeface="ＭＳ Ｐゴシック" charset="0"/>
                <a:cs typeface="ＭＳ Ｐゴシック" charset="0"/>
              </a:rPr>
              <a:t>scofield.jpg</a:t>
            </a:r>
            <a:endParaRPr lang="en-US" dirty="0" smtClean="0">
              <a:cs typeface="+mn-cs"/>
            </a:endParaRPr>
          </a:p>
          <a:p>
            <a:pPr eaLnBrk="1" hangingPunct="1">
              <a:defRPr/>
            </a:pPr>
            <a:endParaRPr lang="en-US" dirty="0"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5047D2-1820-B643-8E30-0581713072B0}" type="slidenum">
              <a:rPr lang="en-US"/>
              <a:pPr>
                <a:defRPr/>
              </a:pPr>
              <a:t>60</a:t>
            </a:fld>
            <a:endParaRPr lang="en-US"/>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2115" name="Rectangle 3"/>
          <p:cNvSpPr>
            <a:spLocks noGrp="1" noChangeArrowheads="1"/>
          </p:cNvSpPr>
          <p:nvPr>
            <p:ph type="body" idx="1"/>
          </p:nvPr>
        </p:nvSpPr>
        <p:spPr/>
        <p:txBody>
          <a:bodyPr/>
          <a:lstStyle/>
          <a:p>
            <a:pPr marL="228600" indent="-228600" eaLnBrk="1" hangingPunct="1">
              <a:defRPr/>
            </a:pPr>
            <a:r>
              <a:rPr lang="en-US" sz="1200" kern="1200" dirty="0" smtClean="0">
                <a:solidFill>
                  <a:schemeClr val="tx1"/>
                </a:solidFill>
                <a:effectLst/>
                <a:latin typeface="Arial" charset="0"/>
                <a:ea typeface="ＭＳ Ｐゴシック" charset="0"/>
                <a:cs typeface="ＭＳ Ｐゴシック" charset="0"/>
              </a:rPr>
              <a:t>Charles Hodge (1779-1878) </a:t>
            </a:r>
            <a:r>
              <a:rPr lang="en-SG" sz="1200" kern="1200" dirty="0" smtClean="0">
                <a:solidFill>
                  <a:schemeClr val="tx1"/>
                </a:solidFill>
                <a:effectLst/>
                <a:latin typeface="Arial" charset="0"/>
                <a:ea typeface="ＭＳ Ｐゴシック" charset="0"/>
                <a:cs typeface="ＭＳ Ｐゴシック" charset="0"/>
              </a:rPr>
              <a:t>initially favored the gap theory, then by 1860 the day-age.  He was adamantly opposed to Darwinism, but not theistic evolution!</a:t>
            </a:r>
            <a:r>
              <a:rPr lang="en-SG" dirty="0" smtClean="0">
                <a:effectLst/>
              </a:rPr>
              <a:t> </a:t>
            </a:r>
            <a:endParaRPr lang="en-US" dirty="0" smtClean="0">
              <a:cs typeface="+mn-cs"/>
            </a:endParaRPr>
          </a:p>
          <a:p>
            <a:pPr marL="228600" indent="-228600" eaLnBrk="1" hangingPunct="1">
              <a:defRPr/>
            </a:pPr>
            <a:r>
              <a:rPr lang="en-US" dirty="0" smtClean="0">
                <a:cs typeface="+mn-cs"/>
              </a:rPr>
              <a:t>	In his 25-page chapter on the doctrine of creation (1871, 1:550–74),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28600" indent="-228600" eaLnBrk="1" hangingPunct="1">
              <a:defRPr/>
            </a:pPr>
            <a:r>
              <a:rPr lang="en-US" dirty="0" smtClean="0">
                <a:cs typeface="+mn-cs"/>
              </a:rPr>
              <a:t>His son, A. A. Hodge, toyed with belief in evolution, was open to the gap or day-age theories but not sure if Gen. 1-11 was history.</a:t>
            </a:r>
          </a:p>
          <a:p>
            <a:pPr marL="228600" indent="-228600" eaLnBrk="1" hangingPunct="1">
              <a:defRPr/>
            </a:pPr>
            <a:r>
              <a:rPr lang="en-US" dirty="0" smtClean="0">
                <a:cs typeface="+mn-cs"/>
              </a:rPr>
              <a:t>B. B. Warfield (1851-1921) was open to theistic evolution, but not of man, but not sure about origins.</a:t>
            </a:r>
          </a:p>
          <a:p>
            <a:pPr marL="228600" indent="-228600" eaLnBrk="1" hangingPunct="1">
              <a:defRPr/>
            </a:pPr>
            <a:endParaRPr lang="en-US" dirty="0" smtClean="0">
              <a:cs typeface="+mn-cs"/>
            </a:endParaRPr>
          </a:p>
          <a:p>
            <a:pPr marL="228600" indent="-228600" eaLnBrk="1" hangingPunct="1">
              <a:defRPr/>
            </a:pPr>
            <a:r>
              <a:rPr lang="en-US" dirty="0" smtClean="0">
                <a:cs typeface="+mn-cs"/>
              </a:rPr>
              <a:t>Based on Joseph </a:t>
            </a:r>
            <a:r>
              <a:rPr lang="en-US" dirty="0" err="1" smtClean="0">
                <a:cs typeface="+mn-cs"/>
              </a:rPr>
              <a:t>Pipa</a:t>
            </a:r>
            <a:r>
              <a:rPr lang="en-US" dirty="0" smtClean="0">
                <a:cs typeface="+mn-cs"/>
              </a:rPr>
              <a:t> &amp; David Hall, </a:t>
            </a:r>
            <a:r>
              <a:rPr lang="en-US" i="1" dirty="0" smtClean="0">
                <a:cs typeface="+mn-cs"/>
              </a:rPr>
              <a:t>Did God Create in Six Days?</a:t>
            </a:r>
            <a:r>
              <a:rPr lang="en-US" dirty="0" smtClean="0">
                <a:cs typeface="+mn-cs"/>
              </a:rPr>
              <a:t> (Taylor, SC: Southern Presbyterian Press, 1999), 5-15.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57CEBB-C7F0-E349-914C-3971BE716569}" type="slidenum">
              <a:rPr lang="en-US"/>
              <a:pPr>
                <a:defRPr/>
              </a:pPr>
              <a:t>7</a:t>
            </a:fld>
            <a:endParaRPr lang="en-US"/>
          </a:p>
        </p:txBody>
      </p:sp>
      <p:sp>
        <p:nvSpPr>
          <p:cNvPr id="211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DCCC56-A77F-F047-806C-C31F1C34D879}" type="slidenum">
              <a:rPr lang="en-US"/>
              <a:pPr>
                <a:defRPr/>
              </a:pPr>
              <a:t>61</a:t>
            </a:fld>
            <a:endParaRPr lang="en-US"/>
          </a:p>
        </p:txBody>
      </p:sp>
      <p:sp>
        <p:nvSpPr>
          <p:cNvPr id="3628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8035" name="Rectangle 3"/>
          <p:cNvSpPr>
            <a:spLocks noGrp="1" noChangeArrowheads="1"/>
          </p:cNvSpPr>
          <p:nvPr>
            <p:ph type="body" idx="1"/>
          </p:nvPr>
        </p:nvSpPr>
        <p:spPr/>
        <p:txBody>
          <a:bodyPr/>
          <a:lstStyle/>
          <a:p>
            <a:pPr eaLnBrk="1" hangingPunct="1">
              <a:defRPr/>
            </a:pPr>
            <a:r>
              <a:rPr lang="en-US" altLang="ja-JP" dirty="0" smtClean="0">
                <a:ea typeface="MS PGothic" charset="0"/>
                <a:cs typeface="MS PGothic" charset="0"/>
              </a:rPr>
              <a:t>6 of 90 articles dealt with Genesis and science. 2 clearly rejected evolution as unbiblical.  2 opposed atheistic evolution and human evolution, but </a:t>
            </a:r>
            <a:r>
              <a:rPr lang="en-US" altLang="ja-JP" dirty="0" err="1" smtClean="0">
                <a:ea typeface="MS PGothic" charset="0"/>
                <a:cs typeface="MS PGothic" charset="0"/>
              </a:rPr>
              <a:t>didn</a:t>
            </a:r>
            <a:r>
              <a:rPr lang="fr-FR" altLang="ja-JP" dirty="0" smtClean="0">
                <a:ea typeface="MS PGothic" charset="0"/>
                <a:cs typeface="MS PGothic" charset="0"/>
              </a:rPr>
              <a:t>'</a:t>
            </a:r>
            <a:r>
              <a:rPr lang="en-US" altLang="ja-JP" dirty="0" smtClean="0">
                <a:ea typeface="MS PGothic" charset="0"/>
                <a:cs typeface="MS PGothic" charset="0"/>
              </a:rPr>
              <a:t>t clearly reject theistic evolution of animals and plants.  3 of the 6 clearly accepted millions of years and none of the other 3 clearly affirmed the Bible</a:t>
            </a:r>
            <a:r>
              <a:rPr lang="fr-FR" altLang="ja-JP" dirty="0" smtClean="0">
                <a:ea typeface="MS PGothic" charset="0"/>
                <a:cs typeface="MS PGothic" charset="0"/>
              </a:rPr>
              <a:t>'</a:t>
            </a:r>
            <a:r>
              <a:rPr lang="en-US" altLang="ja-JP" dirty="0" smtClean="0">
                <a:ea typeface="MS PGothic" charset="0"/>
                <a:cs typeface="MS PGothic" charset="0"/>
              </a:rPr>
              <a:t>s teaching on the age of the creation. </a:t>
            </a:r>
            <a:endParaRPr lang="en-US" dirty="0" smtClean="0">
              <a:cs typeface="+mn-cs"/>
            </a:endParaRPr>
          </a:p>
          <a:p>
            <a:pPr eaLnBrk="1" hangingPunct="1">
              <a:defRPr/>
            </a:pPr>
            <a:r>
              <a:rPr lang="en-US" dirty="0" smtClean="0">
                <a:cs typeface="+mn-cs"/>
              </a:rPr>
              <a:t>R. A. (Reuben Archer) Torrey (1856-1928) was an American evangelist, pastor, educator, and writer. Held evangelistic meetings around the world; called by D.L. Moody to head the Bible Institute of the Chicago Evangelization Society (now Moody Bible Institute); Dean of Bible Institute of Los Angeles (BIOLA); pastorates included Chicago Avenue Church (now Moody Memorial Church) and Church of the Open Door, Los Angeles. Wrote more than forty books.</a:t>
            </a:r>
          </a:p>
          <a:p>
            <a:pPr eaLnBrk="1" hangingPunct="1">
              <a:defRPr/>
            </a:pPr>
            <a:r>
              <a:rPr lang="en-US" dirty="0" smtClean="0">
                <a:cs typeface="+mn-cs"/>
              </a:rPr>
              <a:t>In 1909 Lyman and Milton Stewart, two wealthy Presbyterian businessmen, financed the publication and mailing of 12 volumes of 68 articles, collectively called </a:t>
            </a:r>
            <a:r>
              <a:rPr lang="en-US" i="1" dirty="0" smtClean="0">
                <a:cs typeface="+mn-cs"/>
              </a:rPr>
              <a:t>The Fundamentals</a:t>
            </a:r>
            <a:r>
              <a:rPr lang="en-US" dirty="0" smtClean="0">
                <a:cs typeface="+mn-cs"/>
              </a:rPr>
              <a:t>.  They were written by some of the leading godly Bible-believing pastors and scholars of the day (from Amer., Can., UK, Germany and from Anglican, </a:t>
            </a:r>
            <a:r>
              <a:rPr lang="en-US" dirty="0" err="1" smtClean="0">
                <a:cs typeface="+mn-cs"/>
              </a:rPr>
              <a:t>Presbyt</a:t>
            </a:r>
            <a:r>
              <a:rPr lang="en-US" dirty="0" smtClean="0">
                <a:cs typeface="+mn-cs"/>
              </a:rPr>
              <a:t>., Method., Baptist and non-denom. --several were editors of </a:t>
            </a:r>
            <a:r>
              <a:rPr lang="en-US" dirty="0" err="1" smtClean="0">
                <a:cs typeface="+mn-cs"/>
              </a:rPr>
              <a:t>Scofield</a:t>
            </a:r>
            <a:r>
              <a:rPr lang="en-US" dirty="0" smtClean="0">
                <a:cs typeface="+mn-cs"/>
              </a:rPr>
              <a:t> Bible) and edited by Dr. R.A. Torrey.  These articles defended the Christian faith against the onslaught of rationalism and liberal theology invading the churches. </a:t>
            </a:r>
          </a:p>
          <a:p>
            <a:pPr eaLnBrk="1" hangingPunct="1">
              <a:defRPr/>
            </a:pPr>
            <a:r>
              <a:rPr lang="en-US" dirty="0" smtClean="0">
                <a:cs typeface="+mn-cs"/>
              </a:rPr>
              <a:t>Three million individual volumes of </a:t>
            </a:r>
            <a:r>
              <a:rPr lang="en-US" i="1" dirty="0" smtClean="0">
                <a:cs typeface="+mn-cs"/>
              </a:rPr>
              <a:t>The Fundamentals</a:t>
            </a:r>
            <a:r>
              <a:rPr lang="en-US" dirty="0" smtClean="0">
                <a:cs typeface="+mn-cs"/>
              </a:rPr>
              <a:t> were sent free of charge to pastors, missionaries, Sunday School superintendents and other Christian workers throughout the English-speaking world.  All but a few of the articles were republished in 4 volumes in 1917.</a:t>
            </a:r>
          </a:p>
          <a:p>
            <a:pPr eaLnBrk="1" hangingPunct="1">
              <a:defRPr/>
            </a:pPr>
            <a:r>
              <a:rPr lang="en-US" dirty="0" smtClean="0">
                <a:cs typeface="+mn-cs"/>
              </a:rPr>
              <a:t>64 of the 68 articles are great defenses of orthodox Christian doctrines.  But the 4 articles dealing with science were all compromised with millions of years.</a:t>
            </a:r>
          </a:p>
          <a:p>
            <a:pPr eaLnBrk="1" hangingPunct="1">
              <a:defRPr/>
            </a:pPr>
            <a:r>
              <a:rPr lang="en-US" dirty="0" smtClean="0">
                <a:cs typeface="+mn-cs"/>
              </a:rPr>
              <a:t>Picture: http://</a:t>
            </a:r>
            <a:r>
              <a:rPr lang="en-US" dirty="0" err="1" smtClean="0">
                <a:cs typeface="+mn-cs"/>
              </a:rPr>
              <a:t>www.freewebs.com</a:t>
            </a:r>
            <a:r>
              <a:rPr lang="en-US" dirty="0" smtClean="0">
                <a:cs typeface="+mn-cs"/>
              </a:rPr>
              <a:t>/</a:t>
            </a:r>
            <a:r>
              <a:rPr lang="en-US" dirty="0" err="1" smtClean="0">
                <a:cs typeface="+mn-cs"/>
              </a:rPr>
              <a:t>ratorrey</a:t>
            </a:r>
            <a:r>
              <a:rPr lang="en-US" dirty="0" smtClean="0">
                <a:cs typeface="+mn-cs"/>
              </a:rPr>
              <a:t>/Torrey%202.jpg</a:t>
            </a:r>
          </a:p>
          <a:p>
            <a:pPr eaLnBrk="1" hangingPunct="1">
              <a:defRPr/>
            </a:pPr>
            <a:endParaRPr lang="en-US" dirty="0"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F1A015-F4FE-F040-A667-1E2D4DC4B4F3}" type="slidenum">
              <a:rPr lang="en-US"/>
              <a:pPr>
                <a:defRPr/>
              </a:pPr>
              <a:t>62</a:t>
            </a:fld>
            <a:endParaRPr lang="en-US"/>
          </a:p>
        </p:txBody>
      </p:sp>
      <p:sp>
        <p:nvSpPr>
          <p:cNvPr id="2325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5507" name="Rectangle 3"/>
          <p:cNvSpPr>
            <a:spLocks noGrp="1" noChangeArrowheads="1"/>
          </p:cNvSpPr>
          <p:nvPr>
            <p:ph type="body" idx="1"/>
          </p:nvPr>
        </p:nvSpPr>
        <p:spPr>
          <a:xfrm>
            <a:off x="938213" y="4421188"/>
            <a:ext cx="5159375" cy="4189412"/>
          </a:xfrm>
        </p:spPr>
        <p:txBody>
          <a:bodyPr/>
          <a:lstStyle/>
          <a:p>
            <a:pPr eaLnBrk="1" hangingPunct="1">
              <a:defRPr/>
            </a:pPr>
            <a:r>
              <a:rPr lang="en-US" dirty="0" smtClean="0">
                <a:cs typeface="+mn-cs"/>
              </a:rPr>
              <a:t>Started and pastored a church in Toronto</a:t>
            </a:r>
          </a:p>
          <a:p>
            <a:pPr eaLnBrk="1" hangingPunct="1">
              <a:defRPr/>
            </a:pPr>
            <a:r>
              <a:rPr lang="en-US" dirty="0" smtClean="0">
                <a:cs typeface="+mn-cs"/>
              </a:rPr>
              <a:t>1945—became VP of Youth for Christ</a:t>
            </a:r>
          </a:p>
          <a:p>
            <a:pPr eaLnBrk="1" hangingPunct="1">
              <a:defRPr/>
            </a:pPr>
            <a:r>
              <a:rPr lang="en-US" dirty="0" smtClean="0">
                <a:cs typeface="+mn-cs"/>
              </a:rPr>
              <a:t>1946—designated </a:t>
            </a:r>
            <a:r>
              <a:rPr lang="en-US" altLang="ja-JP" dirty="0" smtClean="0">
                <a:latin typeface="Arial"/>
                <a:cs typeface="+mn-cs"/>
              </a:rPr>
              <a:t>"</a:t>
            </a:r>
            <a:r>
              <a:rPr lang="en-US" dirty="0" smtClean="0">
                <a:cs typeface="+mn-cs"/>
              </a:rPr>
              <a:t>best used of God</a:t>
            </a:r>
            <a:r>
              <a:rPr lang="en-US" altLang="ja-JP" dirty="0" smtClean="0">
                <a:latin typeface="Arial"/>
                <a:cs typeface="+mn-cs"/>
              </a:rPr>
              <a:t>"</a:t>
            </a:r>
            <a:r>
              <a:rPr lang="en-US" dirty="0" smtClean="0">
                <a:cs typeface="+mn-cs"/>
              </a:rPr>
              <a:t> by Nat. Assoc. of Evang.</a:t>
            </a:r>
          </a:p>
          <a:p>
            <a:pPr eaLnBrk="1" hangingPunct="1">
              <a:defRPr/>
            </a:pPr>
            <a:r>
              <a:rPr lang="en-US" dirty="0" smtClean="0">
                <a:cs typeface="+mn-cs"/>
              </a:rPr>
              <a:t>During these years growing doubts about Gen. 1-11 because of accepting millions of years and evolution</a:t>
            </a:r>
          </a:p>
          <a:p>
            <a:pPr eaLnBrk="1" hangingPunct="1">
              <a:defRPr/>
            </a:pPr>
            <a:r>
              <a:rPr lang="en-US" dirty="0" smtClean="0">
                <a:cs typeface="+mn-cs"/>
              </a:rPr>
              <a:t>1948—began studies at Princeton seminary, which only increased his doubts about the authority of Scripture, the historical accuracy of Genesis and the deity of Christ.</a:t>
            </a:r>
          </a:p>
          <a:p>
            <a:pPr eaLnBrk="1" hangingPunct="1">
              <a:defRPr/>
            </a:pPr>
            <a:r>
              <a:rPr lang="en-US" dirty="0" smtClean="0">
                <a:cs typeface="+mn-cs"/>
              </a:rP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eaLnBrk="1" hangingPunct="1">
              <a:defRPr/>
            </a:pPr>
            <a:r>
              <a:rPr lang="en-US" dirty="0" smtClean="0">
                <a:cs typeface="+mn-cs"/>
              </a:rPr>
              <a:t>• 1957—</a:t>
            </a:r>
            <a:r>
              <a:rPr lang="en-US" sz="1200" kern="1200" dirty="0" smtClean="0">
                <a:solidFill>
                  <a:schemeClr val="tx1"/>
                </a:solidFill>
                <a:effectLst/>
                <a:latin typeface="Arial" charset="0"/>
                <a:ea typeface="ＭＳ Ｐゴシック" charset="0"/>
                <a:cs typeface="ＭＳ Ｐゴシック" charset="0"/>
              </a:rPr>
              <a:t>left the ministry to be a secular journalist and author, resulting in </a:t>
            </a:r>
            <a:r>
              <a:rPr lang="en-US" sz="1200" i="1" kern="1200" dirty="0" smtClean="0">
                <a:solidFill>
                  <a:schemeClr val="tx1"/>
                </a:solidFill>
                <a:effectLst/>
                <a:latin typeface="Arial" charset="0"/>
                <a:ea typeface="ＭＳ Ｐゴシック" charset="0"/>
                <a:cs typeface="ＭＳ Ｐゴシック" charset="0"/>
              </a:rPr>
              <a:t>Farewell to God</a:t>
            </a:r>
            <a:r>
              <a:rPr lang="en-SG" dirty="0" smtClean="0">
                <a:effectLst/>
              </a:rPr>
              <a:t> </a:t>
            </a:r>
            <a:endParaRPr lang="en-US" dirty="0"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51DD23-C639-9347-A867-1515C6039863}" type="slidenum">
              <a:rPr lang="en-US"/>
              <a:pPr>
                <a:defRPr/>
              </a:pPr>
              <a:t>63</a:t>
            </a:fld>
            <a:endParaRPr lang="en-US"/>
          </a:p>
        </p:txBody>
      </p:sp>
      <p:sp>
        <p:nvSpPr>
          <p:cNvPr id="232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7555" name="Rectangle 3"/>
          <p:cNvSpPr>
            <a:spLocks noGrp="1" noChangeArrowheads="1"/>
          </p:cNvSpPr>
          <p:nvPr>
            <p:ph type="body" idx="1"/>
          </p:nvPr>
        </p:nvSpPr>
        <p:spPr/>
        <p:txBody>
          <a:bodyPr/>
          <a:lstStyle/>
          <a:p>
            <a:pPr eaLnBrk="1" hangingPunct="1">
              <a:defRPr/>
            </a:pPr>
            <a:r>
              <a:rPr lang="en-SG" sz="1200" kern="1200" dirty="0" smtClean="0">
                <a:solidFill>
                  <a:schemeClr val="tx1"/>
                </a:solidFill>
                <a:effectLst/>
                <a:latin typeface="Arial" charset="0"/>
                <a:ea typeface="ＭＳ Ｐゴシック" charset="0"/>
                <a:cs typeface="ＭＳ Ｐゴシック" charset="0"/>
              </a:rPr>
              <a:t>1996 in </a:t>
            </a:r>
            <a:r>
              <a:rPr lang="en-SG" sz="1200" i="1" kern="1200" dirty="0" smtClean="0">
                <a:solidFill>
                  <a:schemeClr val="tx1"/>
                </a:solidFill>
                <a:effectLst/>
                <a:latin typeface="Arial" charset="0"/>
                <a:ea typeface="ＭＳ Ｐゴシック" charset="0"/>
                <a:cs typeface="ＭＳ Ｐゴシック" charset="0"/>
              </a:rPr>
              <a:t>Farewell to God</a:t>
            </a:r>
            <a:r>
              <a:rPr lang="en-SG" dirty="0" smtClean="0">
                <a:effectLst/>
              </a:rPr>
              <a:t> (read above quote)</a:t>
            </a:r>
            <a:endParaRPr lang="en-US" dirty="0" smtClean="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2001—died as an atheist after suffering from Alzheimer</a:t>
            </a:r>
            <a:r>
              <a:rPr lang="fr-FR" altLang="ja-JP" sz="1200" kern="1200" dirty="0" smtClean="0">
                <a:solidFill>
                  <a:schemeClr val="tx1"/>
                </a:solidFill>
                <a:latin typeface="Arial"/>
                <a:ea typeface="ＭＳ Ｐゴシック" charset="0"/>
                <a:cs typeface="ＭＳ Ｐゴシック" charset="0"/>
              </a:rPr>
              <a:t>'</a:t>
            </a:r>
            <a:r>
              <a:rPr lang="en-US" sz="1200" kern="1200" dirty="0" smtClean="0">
                <a:solidFill>
                  <a:schemeClr val="tx1"/>
                </a:solidFill>
                <a:latin typeface="Arial" charset="0"/>
                <a:ea typeface="ＭＳ Ｐゴシック" charset="0"/>
                <a:cs typeface="ＭＳ Ｐゴシック" charset="0"/>
              </a:rPr>
              <a:t>s disease.</a:t>
            </a:r>
          </a:p>
          <a:p>
            <a:pPr eaLnBrk="1" hangingPunct="1">
              <a:defRPr/>
            </a:pPr>
            <a:endParaRPr lang="en-US" dirty="0"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27707F-F769-1F49-BE0C-82CE51581E96}" type="slidenum">
              <a:rPr lang="en-US"/>
              <a:pPr>
                <a:defRPr/>
              </a:pPr>
              <a:t>64</a:t>
            </a:fld>
            <a:endParaRPr lang="en-US"/>
          </a:p>
        </p:txBody>
      </p:sp>
      <p:sp>
        <p:nvSpPr>
          <p:cNvPr id="232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9603" name="Rectangle 3"/>
          <p:cNvSpPr>
            <a:spLocks noGrp="1" noChangeArrowheads="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Do you see the downward slide?  Old earth to wondering about theistic evolution to accepting it to apostate</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Arial" charset="0"/>
                <a:ea typeface="ＭＳ Ｐゴシック" charset="0"/>
                <a:cs typeface="ＭＳ Ｐゴシック" charset="0"/>
              </a:rPr>
              <a:t>OT prof at Covenant Theological Seminary</a:t>
            </a:r>
          </a:p>
          <a:p>
            <a:r>
              <a:rPr lang="en-US" sz="1200" u="none" kern="1200" baseline="0" dirty="0" smtClean="0">
                <a:solidFill>
                  <a:schemeClr val="tx1"/>
                </a:solidFill>
                <a:latin typeface="Arial" charset="0"/>
                <a:ea typeface="ＭＳ Ｐゴシック" charset="0"/>
                <a:cs typeface="ＭＳ Ｐゴシック" charset="0"/>
              </a:rPr>
              <a:t>Editor of the OT notes for the ESV Study Bible </a:t>
            </a:r>
          </a:p>
          <a:p>
            <a:endParaRPr lang="en-US" sz="1200" u="none" kern="1200" baseline="30000" dirty="0" smtClean="0">
              <a:solidFill>
                <a:schemeClr val="tx1"/>
              </a:solidFill>
              <a:latin typeface="Arial" charset="0"/>
              <a:ea typeface="ＭＳ Ｐゴシック" charset="0"/>
              <a:cs typeface="ＭＳ Ｐゴシック" charset="0"/>
            </a:endParaRPr>
          </a:p>
          <a:p>
            <a:r>
              <a:rPr lang="en-US" sz="1200" u="none" kern="1200" baseline="30000" dirty="0" smtClean="0">
                <a:solidFill>
                  <a:schemeClr val="tx1"/>
                </a:solidFill>
                <a:latin typeface="Arial" charset="0"/>
                <a:ea typeface="ＭＳ Ｐゴシック" charset="0"/>
                <a:cs typeface="ＭＳ Ｐゴシック" charset="0"/>
              </a:rPr>
              <a:t>Picture: </a:t>
            </a:r>
            <a:r>
              <a:rPr lang="en-US" sz="1200" u="sng" kern="1200" baseline="30000" dirty="0" smtClean="0">
                <a:solidFill>
                  <a:schemeClr val="tx1"/>
                </a:solidFill>
                <a:latin typeface="Arial" charset="0"/>
                <a:ea typeface="ＭＳ Ｐゴシック" charset="0"/>
                <a:cs typeface="ＭＳ Ｐゴシック" charset="0"/>
                <a:hlinkClick r:id="rId3"/>
              </a:rPr>
              <a:t>http://www.wts.edu/stayinformed/view.html?id=1225</a:t>
            </a:r>
            <a:r>
              <a:rPr lang="en-US" sz="1200" u="none" kern="1200" baseline="30000" dirty="0" smtClean="0">
                <a:solidFill>
                  <a:schemeClr val="tx1"/>
                </a:solidFill>
                <a:latin typeface="Arial" charset="0"/>
                <a:ea typeface="ＭＳ Ｐゴシック" charset="0"/>
                <a:cs typeface="ＭＳ Ｐゴシック" charset="0"/>
                <a:hlinkClick r:id="rId3"/>
              </a:rPr>
              <a:t>, accessed 2013 Mar 4</a:t>
            </a:r>
          </a:p>
          <a:p>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65</a:t>
            </a:fld>
            <a:endParaRPr lang="en-US"/>
          </a:p>
        </p:txBody>
      </p:sp>
    </p:spTree>
    <p:extLst>
      <p:ext uri="{BB962C8B-B14F-4D97-AF65-F5344CB8AC3E}">
        <p14:creationId xmlns:p14="http://schemas.microsoft.com/office/powerpoint/2010/main" val="2699952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Arial" charset="0"/>
                <a:ea typeface="ＭＳ Ｐゴシック" charset="0"/>
                <a:cs typeface="ＭＳ Ｐゴシック" charset="0"/>
              </a:rPr>
              <a:t>Prolific author of over 60 books, seminary professor of philosophy and theology, former president of the Evangelical Theological Society</a:t>
            </a:r>
          </a:p>
          <a:p>
            <a:r>
              <a:rPr lang="en-US" sz="1200" u="none" kern="1200" baseline="0" dirty="0" smtClean="0">
                <a:solidFill>
                  <a:schemeClr val="tx1"/>
                </a:solidFill>
                <a:latin typeface="Arial" charset="0"/>
                <a:ea typeface="ＭＳ Ｐゴシック" charset="0"/>
                <a:cs typeface="ＭＳ Ｐゴシック" charset="0"/>
              </a:rPr>
              <a:t>_________</a:t>
            </a:r>
          </a:p>
          <a:p>
            <a:endParaRPr lang="en-US" sz="1200" u="none" kern="1200" baseline="0" dirty="0" smtClean="0">
              <a:solidFill>
                <a:schemeClr val="tx1"/>
              </a:solidFill>
              <a:latin typeface="Arial" charset="0"/>
              <a:ea typeface="ＭＳ Ｐゴシック" charset="0"/>
              <a:cs typeface="ＭＳ Ｐゴシック" charset="0"/>
            </a:endParaRPr>
          </a:p>
          <a:p>
            <a:r>
              <a:rPr lang="en-US" sz="1200" i="1" u="none" kern="1200" baseline="0" dirty="0" smtClean="0">
                <a:solidFill>
                  <a:schemeClr val="tx1"/>
                </a:solidFill>
                <a:latin typeface="Arial" charset="0"/>
                <a:ea typeface="ＭＳ Ｐゴシック" charset="0"/>
                <a:cs typeface="ＭＳ Ｐゴシック" charset="0"/>
              </a:rPr>
              <a:t>prima facie</a:t>
            </a:r>
            <a:r>
              <a:rPr lang="en-US" sz="1200" u="none" kern="1200" baseline="0" dirty="0" smtClean="0">
                <a:solidFill>
                  <a:schemeClr val="tx1"/>
                </a:solidFill>
                <a:latin typeface="Arial" charset="0"/>
                <a:ea typeface="ＭＳ Ｐゴシック" charset="0"/>
                <a:cs typeface="ＭＳ Ｐゴシック" charset="0"/>
              </a:rPr>
              <a:t> means: at first view/appearance, or before investigation or self-evident/obvious</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66</a:t>
            </a:fld>
            <a:endParaRPr lang="en-US"/>
          </a:p>
        </p:txBody>
      </p:sp>
    </p:spTree>
    <p:extLst>
      <p:ext uri="{BB962C8B-B14F-4D97-AF65-F5344CB8AC3E}">
        <p14:creationId xmlns:p14="http://schemas.microsoft.com/office/powerpoint/2010/main" val="2699952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Professor at Phoenix Seminary</a:t>
            </a:r>
          </a:p>
          <a:p>
            <a:r>
              <a:rPr lang="en-US" baseline="0" dirty="0" smtClean="0"/>
              <a:t>__________</a:t>
            </a:r>
          </a:p>
          <a:p>
            <a:endParaRPr lang="en-US" baseline="0" dirty="0" smtClean="0"/>
          </a:p>
          <a:p>
            <a:r>
              <a:rPr lang="en-US" dirty="0" smtClean="0"/>
              <a:t>“Grudem holds a </a:t>
            </a:r>
            <a:r>
              <a:rPr lang="en-US" dirty="0" smtClean="0">
                <a:hlinkClick r:id="rId3" tooltip="B.A."/>
              </a:rPr>
              <a:t>B.A.</a:t>
            </a:r>
            <a:r>
              <a:rPr lang="en-US" dirty="0" smtClean="0"/>
              <a:t> in </a:t>
            </a:r>
            <a:r>
              <a:rPr lang="en-US" dirty="0" smtClean="0">
                <a:hlinkClick r:id="rId4" tooltip="Economics"/>
              </a:rPr>
              <a:t>Economics</a:t>
            </a:r>
            <a:r>
              <a:rPr lang="en-US" dirty="0" smtClean="0"/>
              <a:t> from </a:t>
            </a:r>
            <a:r>
              <a:rPr lang="en-US" dirty="0" smtClean="0">
                <a:hlinkClick r:id="rId5" tooltip="Harvard University"/>
              </a:rPr>
              <a:t>Harvard University</a:t>
            </a:r>
            <a:r>
              <a:rPr lang="en-US" dirty="0" smtClean="0"/>
              <a:t>, an </a:t>
            </a:r>
            <a:r>
              <a:rPr lang="en-US" dirty="0" smtClean="0">
                <a:hlinkClick r:id="rId6" tooltip="M.Div"/>
              </a:rPr>
              <a:t>M.Div</a:t>
            </a:r>
            <a:r>
              <a:rPr lang="en-US" dirty="0" smtClean="0"/>
              <a:t> and </a:t>
            </a:r>
            <a:r>
              <a:rPr lang="en-US" dirty="0" smtClean="0">
                <a:hlinkClick r:id="rId7" tooltip="D.D."/>
              </a:rPr>
              <a:t>D.D.</a:t>
            </a:r>
            <a:r>
              <a:rPr lang="en-US" dirty="0" smtClean="0"/>
              <a:t> from </a:t>
            </a:r>
            <a:r>
              <a:rPr lang="en-US" dirty="0" smtClean="0">
                <a:hlinkClick r:id="rId8" tooltip="Westminster Theological Seminary"/>
              </a:rPr>
              <a:t>Westminster Theological Seminary</a:t>
            </a:r>
            <a:r>
              <a:rPr lang="en-US" dirty="0" smtClean="0"/>
              <a:t>, and a </a:t>
            </a:r>
            <a:r>
              <a:rPr lang="en-US" dirty="0" smtClean="0">
                <a:hlinkClick r:id="rId9" tooltip="Ph.D"/>
              </a:rPr>
              <a:t>Ph.D</a:t>
            </a:r>
            <a:r>
              <a:rPr lang="en-US" dirty="0" smtClean="0"/>
              <a:t> in New Testament studies from the </a:t>
            </a:r>
            <a:r>
              <a:rPr lang="en-US" dirty="0" smtClean="0">
                <a:hlinkClick r:id="rId10" tooltip="University of Cambridge"/>
              </a:rPr>
              <a:t>University of Cambridge</a:t>
            </a:r>
            <a:r>
              <a:rPr lang="en-US" dirty="0" smtClean="0"/>
              <a:t>. In 2001, Grudem became Research Professor of </a:t>
            </a:r>
            <a:r>
              <a:rPr lang="en-US" dirty="0" smtClean="0">
                <a:hlinkClick r:id="rId11" tooltip="Theology"/>
              </a:rPr>
              <a:t>Theology</a:t>
            </a:r>
            <a:r>
              <a:rPr lang="en-US" dirty="0" smtClean="0"/>
              <a:t> and </a:t>
            </a:r>
            <a:r>
              <a:rPr lang="en-US" dirty="0" smtClean="0">
                <a:hlinkClick r:id="rId12" tooltip="Biblical Studies"/>
              </a:rPr>
              <a:t>Biblical Studies</a:t>
            </a:r>
            <a:r>
              <a:rPr lang="en-US" dirty="0" smtClean="0"/>
              <a:t> at </a:t>
            </a:r>
            <a:r>
              <a:rPr lang="en-US" dirty="0" smtClean="0">
                <a:hlinkClick r:id="rId13" tooltip="Phoenix Seminary"/>
              </a:rPr>
              <a:t>Phoenix Seminary</a:t>
            </a:r>
            <a:r>
              <a:rPr lang="en-US" dirty="0" smtClean="0"/>
              <a:t>. Prior to that, he had taught for 20 years at </a:t>
            </a:r>
            <a:r>
              <a:rPr lang="en-US" dirty="0" smtClean="0">
                <a:hlinkClick r:id="rId14" tooltip="Trinity Evangelical Divinity School"/>
              </a:rPr>
              <a:t>Trinity Evangelical Divinity School</a:t>
            </a:r>
            <a:r>
              <a:rPr lang="en-US" dirty="0" smtClean="0"/>
              <a:t>, where he was chairman of the department of </a:t>
            </a:r>
            <a:r>
              <a:rPr lang="en-US" dirty="0" smtClean="0">
                <a:hlinkClick r:id="rId15" tooltip="Biblical Theology"/>
              </a:rPr>
              <a:t>Biblical</a:t>
            </a:r>
            <a:r>
              <a:rPr lang="en-US" dirty="0" smtClean="0"/>
              <a:t> and </a:t>
            </a:r>
            <a:r>
              <a:rPr lang="en-US" dirty="0" smtClean="0">
                <a:hlinkClick r:id="rId16" tooltip="Systematic Theology"/>
              </a:rPr>
              <a:t>Systematic Theology</a:t>
            </a:r>
            <a:r>
              <a:rPr lang="en-US" dirty="0" smtClean="0"/>
              <a:t>.</a:t>
            </a:r>
          </a:p>
          <a:p>
            <a:r>
              <a:rPr lang="en-US" dirty="0" smtClean="0"/>
              <a:t>Grudem served on the committee overseeing the </a:t>
            </a:r>
            <a:r>
              <a:rPr lang="en-US" dirty="0" smtClean="0">
                <a:hlinkClick r:id="rId17" tooltip="English Standard Version"/>
              </a:rPr>
              <a:t>English Standard Version</a:t>
            </a:r>
            <a:r>
              <a:rPr lang="en-US" dirty="0" smtClean="0"/>
              <a:t> translation of the </a:t>
            </a:r>
            <a:r>
              <a:rPr lang="en-US" dirty="0" smtClean="0">
                <a:hlinkClick r:id="rId18" tooltip="Bible"/>
              </a:rPr>
              <a:t>Bible</a:t>
            </a:r>
            <a:r>
              <a:rPr lang="en-US" dirty="0" smtClean="0"/>
              <a:t>, and from 2005 to 2008 he served as General Editor for the 2.1 million-word </a:t>
            </a:r>
            <a:r>
              <a:rPr lang="en-US" i="1" dirty="0" smtClean="0">
                <a:hlinkClick r:id="rId19" tooltip="ESV Study Bible"/>
              </a:rPr>
              <a:t>ESV Study Bible</a:t>
            </a:r>
            <a:r>
              <a:rPr lang="en-US" dirty="0" smtClean="0"/>
              <a:t> (which was named "2009 Christian Book of the Year" by the </a:t>
            </a:r>
            <a:r>
              <a:rPr lang="en-US" dirty="0" smtClean="0">
                <a:hlinkClick r:id="rId20" tooltip="Evangelical Christian Publishers Association"/>
              </a:rPr>
              <a:t>Evangelical Christian Publishers Association</a:t>
            </a:r>
            <a:r>
              <a:rPr lang="en-US" dirty="0" smtClean="0"/>
              <a:t>). In 1999 he was the president of the </a:t>
            </a:r>
            <a:r>
              <a:rPr lang="en-US" dirty="0" smtClean="0">
                <a:hlinkClick r:id="rId21" tooltip="Evangelical Theological Society"/>
              </a:rPr>
              <a:t>Evangelical Theological Society</a:t>
            </a:r>
            <a:r>
              <a:rPr lang="en-US" dirty="0" smtClean="0"/>
              <a:t>.”</a:t>
            </a:r>
          </a:p>
          <a:p>
            <a:endParaRPr lang="en-US" dirty="0" smtClean="0"/>
          </a:p>
          <a:p>
            <a:r>
              <a:rPr lang="en-US" dirty="0" smtClean="0"/>
              <a:t>https://</a:t>
            </a:r>
            <a:r>
              <a:rPr lang="en-US" dirty="0" err="1" smtClean="0"/>
              <a:t>en.wikipedia.org</a:t>
            </a:r>
            <a:r>
              <a:rPr lang="en-US" dirty="0" smtClean="0"/>
              <a:t>/wiki/</a:t>
            </a:r>
            <a:r>
              <a:rPr lang="en-US" dirty="0" err="1" smtClean="0"/>
              <a:t>Wayne_Grudem</a:t>
            </a:r>
            <a:r>
              <a:rPr lang="en-US" dirty="0" smtClean="0"/>
              <a:t> accessed 9 Aug 2015</a:t>
            </a:r>
          </a:p>
          <a:p>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67</a:t>
            </a:fld>
            <a:endParaRPr lang="en-US"/>
          </a:p>
        </p:txBody>
      </p:sp>
    </p:spTree>
    <p:extLst>
      <p:ext uri="{BB962C8B-B14F-4D97-AF65-F5344CB8AC3E}">
        <p14:creationId xmlns:p14="http://schemas.microsoft.com/office/powerpoint/2010/main" val="2699952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DD6EF5-D5E2-E345-B3BB-B84E5E553B56}" type="slidenum">
              <a:rPr lang="en-US"/>
              <a:pPr>
                <a:defRPr/>
              </a:pPr>
              <a:t>68</a:t>
            </a:fld>
            <a:endParaRPr lang="en-US"/>
          </a:p>
        </p:txBody>
      </p:sp>
      <p:sp>
        <p:nvSpPr>
          <p:cNvPr id="3056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56643" name="Rectangle 3"/>
          <p:cNvSpPr>
            <a:spLocks noGrp="1" noChangeArrowheads="1"/>
          </p:cNvSpPr>
          <p:nvPr>
            <p:ph type="body" idx="1"/>
          </p:nvPr>
        </p:nvSpPr>
        <p:spPr/>
        <p:txBody>
          <a:bodyPr/>
          <a:lstStyle/>
          <a:p>
            <a:pPr eaLnBrk="1" hangingPunct="1">
              <a:defRPr/>
            </a:pPr>
            <a:r>
              <a:rPr lang="en-US" b="0" dirty="0" smtClean="0">
                <a:solidFill>
                  <a:schemeClr val="bg1"/>
                </a:solidFill>
                <a:cs typeface="+mn-cs"/>
              </a:rPr>
              <a:t>Waltke</a:t>
            </a:r>
            <a:r>
              <a:rPr lang="en-US" b="0" baseline="0" dirty="0" smtClean="0">
                <a:solidFill>
                  <a:schemeClr val="bg1"/>
                </a:solidFill>
                <a:cs typeface="+mn-cs"/>
              </a:rPr>
              <a:t> was </a:t>
            </a:r>
            <a:r>
              <a:rPr lang="en-US" b="0" dirty="0" smtClean="0">
                <a:solidFill>
                  <a:schemeClr val="bg1"/>
                </a:solidFill>
                <a:cs typeface="+mn-cs"/>
              </a:rPr>
              <a:t>Professor of OT at Reformed Theological Seminary in Orlando, FL.  He resigned in 2010 after advocating</a:t>
            </a:r>
            <a:r>
              <a:rPr lang="en-US" b="0" baseline="0" dirty="0" smtClean="0">
                <a:solidFill>
                  <a:schemeClr val="bg1"/>
                </a:solidFill>
                <a:cs typeface="+mn-cs"/>
              </a:rPr>
              <a:t> theistic evolution.</a:t>
            </a:r>
            <a:endParaRPr lang="en-US" b="0" dirty="0" smtClean="0">
              <a:solidFill>
                <a:schemeClr val="bg1"/>
              </a:solidFill>
              <a:cs typeface="+mn-cs"/>
            </a:endParaRPr>
          </a:p>
          <a:p>
            <a:pPr eaLnBrk="1" hangingPunct="1">
              <a:defRPr/>
            </a:pPr>
            <a:endParaRPr lang="en-US" b="0" dirty="0" smtClean="0">
              <a:solidFill>
                <a:schemeClr val="bg1"/>
              </a:solidFill>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solidFill>
                  <a:schemeClr val="bg1"/>
                </a:solidFill>
                <a:cs typeface="+mn-cs"/>
              </a:rPr>
              <a:t>Before that he was at Dallas TS, Regent College and Westminster TS.  After that he taught at Knox Theological Seminary in Ft. Lauderdale, Florida.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smtClean="0">
              <a:solidFill>
                <a:schemeClr val="bg1"/>
              </a:solidFill>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solidFill>
                  <a:schemeClr val="bg1"/>
                </a:solidFill>
                <a:cs typeface="+mn-cs"/>
              </a:rPr>
              <a:t>As of 2015, he was an Anglican priest at a Advent Anglican Church</a:t>
            </a:r>
            <a:r>
              <a:rPr lang="en-US" b="0" baseline="0" dirty="0" smtClean="0">
                <a:solidFill>
                  <a:schemeClr val="bg1"/>
                </a:solidFill>
                <a:cs typeface="+mn-cs"/>
              </a:rPr>
              <a:t> </a:t>
            </a:r>
            <a:r>
              <a:rPr lang="en-US" b="0" dirty="0" smtClean="0">
                <a:solidFill>
                  <a:schemeClr val="bg1"/>
                </a:solidFill>
                <a:cs typeface="+mn-cs"/>
              </a:rPr>
              <a:t>in Washington DC</a:t>
            </a:r>
            <a:r>
              <a:rPr lang="en-US" b="0" baseline="0" dirty="0" smtClean="0">
                <a:solidFill>
                  <a:schemeClr val="bg1"/>
                </a:solidFill>
                <a:cs typeface="+mn-cs"/>
              </a:rPr>
              <a:t> (http://</a:t>
            </a:r>
            <a:r>
              <a:rPr lang="en-US" b="0" baseline="0" dirty="0" err="1" smtClean="0">
                <a:solidFill>
                  <a:schemeClr val="bg1"/>
                </a:solidFill>
                <a:cs typeface="+mn-cs"/>
              </a:rPr>
              <a:t>www.advent.church</a:t>
            </a:r>
            <a:r>
              <a:rPr lang="en-US" b="0" baseline="0" dirty="0" smtClean="0">
                <a:solidFill>
                  <a:schemeClr val="bg1"/>
                </a:solidFill>
                <a:cs typeface="+mn-cs"/>
              </a:rPr>
              <a:t>/#leadership accessed 8 August 2015).</a:t>
            </a:r>
            <a:endParaRPr lang="en-US" b="0" dirty="0" smtClean="0">
              <a:solidFill>
                <a:schemeClr val="bg1"/>
              </a:solidFill>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where we started today—do you know the answer now?</a:t>
            </a:r>
            <a:endParaRPr lang="en-US" dirty="0"/>
          </a:p>
        </p:txBody>
      </p:sp>
      <p:sp>
        <p:nvSpPr>
          <p:cNvPr id="4" name="Slide Number Placeholder 3"/>
          <p:cNvSpPr>
            <a:spLocks noGrp="1"/>
          </p:cNvSpPr>
          <p:nvPr>
            <p:ph type="sldNum" sz="quarter" idx="10"/>
          </p:nvPr>
        </p:nvSpPr>
        <p:spPr/>
        <p:txBody>
          <a:bodyPr/>
          <a:lstStyle/>
          <a:p>
            <a:pPr>
              <a:defRPr/>
            </a:pPr>
            <a:fld id="{27B3FDC8-D894-DE42-BE87-303763731EE0}" type="slidenum">
              <a:rPr lang="en-US" smtClean="0"/>
              <a:pPr>
                <a:defRPr/>
              </a:pPr>
              <a:t>69</a:t>
            </a:fld>
            <a:endParaRPr lang="en-US"/>
          </a:p>
        </p:txBody>
      </p:sp>
    </p:spTree>
    <p:extLst>
      <p:ext uri="{BB962C8B-B14F-4D97-AF65-F5344CB8AC3E}">
        <p14:creationId xmlns:p14="http://schemas.microsoft.com/office/powerpoint/2010/main" val="3649425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0BBF06-7D30-1440-9B96-153CBE669F04}" type="slidenum">
              <a:rPr lang="en-US"/>
              <a:pPr>
                <a:defRPr/>
              </a:pPr>
              <a:t>70</a:t>
            </a:fld>
            <a:endParaRPr lang="en-US"/>
          </a:p>
        </p:txBody>
      </p:sp>
      <p:sp>
        <p:nvSpPr>
          <p:cNvPr id="3597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97315" name="Rectangle 3"/>
          <p:cNvSpPr>
            <a:spLocks noGrp="1" noChangeArrowheads="1"/>
          </p:cNvSpPr>
          <p:nvPr>
            <p:ph type="body" idx="1"/>
          </p:nvPr>
        </p:nvSpPr>
        <p:spPr/>
        <p:txBody>
          <a:bodyPr/>
          <a:lstStyle/>
          <a:p>
            <a:pPr eaLnBrk="1" hangingPunct="1">
              <a:defRPr/>
            </a:pPr>
            <a:r>
              <a:rPr lang="en-US" dirty="0" smtClean="0">
                <a:cs typeface="+mn-cs"/>
              </a:rPr>
              <a:t>We preach the gospel, and rightly so.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05152F-8667-2D45-AC6D-78EF3B5D93AD}" type="slidenum">
              <a:rPr lang="en-US"/>
              <a:pPr>
                <a:defRPr/>
              </a:pPr>
              <a:t>8</a:t>
            </a:fld>
            <a:endParaRPr lang="en-US"/>
          </a:p>
        </p:txBody>
      </p:sp>
      <p:sp>
        <p:nvSpPr>
          <p:cNvPr id="3678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8211"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We must distinguish operation science and origin science.</a:t>
            </a:r>
            <a:endParaRPr lang="en-US" dirty="0"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B814FB-5AF3-B542-9CD4-027A697E7540}" type="slidenum">
              <a:rPr lang="en-US"/>
              <a:pPr>
                <a:defRPr/>
              </a:pPr>
              <a:t>71</a:t>
            </a:fld>
            <a:endParaRPr lang="en-US"/>
          </a:p>
        </p:txBody>
      </p:sp>
      <p:sp>
        <p:nvSpPr>
          <p:cNvPr id="3599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99363" name="Rectangle 3"/>
          <p:cNvSpPr>
            <a:spLocks noGrp="1" noChangeArrowheads="1"/>
          </p:cNvSpPr>
          <p:nvPr>
            <p:ph type="body" idx="1"/>
          </p:nvPr>
        </p:nvSpPr>
        <p:spPr/>
        <p:txBody>
          <a:bodyPr/>
          <a:lstStyle/>
          <a:p>
            <a:pPr eaLnBrk="1" hangingPunct="1">
              <a:defRPr/>
            </a:pPr>
            <a:r>
              <a:rPr lang="en-US" dirty="0" smtClean="0">
                <a:cs typeface="+mn-cs"/>
              </a:rPr>
              <a:t>But</a:t>
            </a:r>
            <a:r>
              <a:rPr lang="en-US" baseline="0" dirty="0" smtClean="0">
                <a:cs typeface="+mn-cs"/>
              </a:rPr>
              <a:t> the millions of years idea attacks.</a:t>
            </a:r>
            <a:endParaRPr lang="en-US" dirty="0"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29815B-5016-D541-9C73-2213E53D8056}" type="slidenum">
              <a:rPr lang="en-US"/>
              <a:pPr>
                <a:defRPr/>
              </a:pPr>
              <a:t>72</a:t>
            </a:fld>
            <a:endParaRPr lang="en-US"/>
          </a:p>
        </p:txBody>
      </p:sp>
      <p:sp>
        <p:nvSpPr>
          <p:cNvPr id="360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1411" name="Rectangle 3"/>
          <p:cNvSpPr>
            <a:spLocks noGrp="1" noChangeArrowheads="1"/>
          </p:cNvSpPr>
          <p:nvPr>
            <p:ph type="body" idx="1"/>
          </p:nvPr>
        </p:nvSpPr>
        <p:spPr/>
        <p:txBody>
          <a:bodyPr/>
          <a:lstStyle/>
          <a:p>
            <a:pPr eaLnBrk="1" hangingPunct="1">
              <a:defRPr/>
            </a:pPr>
            <a:r>
              <a:rPr lang="en-US" dirty="0" smtClean="0">
                <a:cs typeface="+mn-cs"/>
              </a:rPr>
              <a:t>We’re comforted that it doesn’t hit the cross.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7C6177-8C97-3E40-86F4-B77CA52FB673}" type="slidenum">
              <a:rPr lang="en-US"/>
              <a:pPr>
                <a:defRPr/>
              </a:pPr>
              <a:t>73</a:t>
            </a:fld>
            <a:endParaRPr lang="en-US"/>
          </a:p>
        </p:txBody>
      </p:sp>
      <p:sp>
        <p:nvSpPr>
          <p:cNvPr id="3603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3459" name="Rectangle 3"/>
          <p:cNvSpPr>
            <a:spLocks noGrp="1" noChangeArrowheads="1"/>
          </p:cNvSpPr>
          <p:nvPr>
            <p:ph type="body" idx="1"/>
          </p:nvPr>
        </p:nvSpPr>
        <p:spPr/>
        <p:txBody>
          <a:bodyPr/>
          <a:lstStyle/>
          <a:p>
            <a:pPr eaLnBrk="1" hangingPunct="1">
              <a:defRPr/>
            </a:pPr>
            <a:r>
              <a:rPr lang="en-US" dirty="0" smtClean="0">
                <a:cs typeface="+mn-cs"/>
              </a:rPr>
              <a:t>We would be worried about the cross being in the crosshairs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959C5F-0BC4-494E-9BFF-D856A4BBCB1A}" type="slidenum">
              <a:rPr lang="en-US"/>
              <a:pPr>
                <a:defRPr/>
              </a:pPr>
              <a:t>74</a:t>
            </a:fld>
            <a:endParaRPr lang="en-US"/>
          </a:p>
        </p:txBody>
      </p:sp>
      <p:sp>
        <p:nvSpPr>
          <p:cNvPr id="363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32131" name="Rectangle 3"/>
          <p:cNvSpPr>
            <a:spLocks noGrp="1" noChangeArrowheads="1"/>
          </p:cNvSpPr>
          <p:nvPr>
            <p:ph type="body" idx="1"/>
          </p:nvPr>
        </p:nvSpPr>
        <p:spPr/>
        <p:txBody>
          <a:bodyPr/>
          <a:lstStyle/>
          <a:p>
            <a:pPr eaLnBrk="1" hangingPunct="1">
              <a:defRPr/>
            </a:pPr>
            <a:r>
              <a:rPr lang="en-US" dirty="0" smtClean="0">
                <a:cs typeface="+mn-cs"/>
              </a:rPr>
              <a:t>But</a:t>
            </a:r>
            <a:r>
              <a:rPr lang="en-US" baseline="0" dirty="0" smtClean="0">
                <a:cs typeface="+mn-cs"/>
              </a:rPr>
              <a:t> t</a:t>
            </a:r>
            <a:r>
              <a:rPr lang="en-US" dirty="0" smtClean="0">
                <a:cs typeface="+mn-cs"/>
              </a:rPr>
              <a:t>oo often Christians think that attacks against Genesis are peripheral matters that do not affect the cross.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24D78A-05E8-E64D-AD04-22B5727E4B1C}" type="slidenum">
              <a:rPr lang="en-US"/>
              <a:pPr>
                <a:defRPr/>
              </a:pPr>
              <a:t>75</a:t>
            </a:fld>
            <a:endParaRPr lang="en-US"/>
          </a:p>
        </p:txBody>
      </p:sp>
      <p:sp>
        <p:nvSpPr>
          <p:cNvPr id="36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36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417264-4139-D14D-BCE5-D28B7D801B1C}" type="slidenum">
              <a:rPr lang="en-US"/>
              <a:pPr>
                <a:defRPr/>
              </a:pPr>
              <a:t>76</a:t>
            </a:fld>
            <a:endParaRPr lang="en-US"/>
          </a:p>
        </p:txBody>
      </p:sp>
      <p:sp>
        <p:nvSpPr>
          <p:cNvPr id="36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7555" name="Rectangle 3"/>
          <p:cNvSpPr>
            <a:spLocks noGrp="1" noChangeArrowheads="1"/>
          </p:cNvSpPr>
          <p:nvPr>
            <p:ph type="body" idx="1"/>
          </p:nvPr>
        </p:nvSpPr>
        <p:spPr/>
        <p:txBody>
          <a:bodyPr/>
          <a:lstStyle/>
          <a:p>
            <a:pPr eaLnBrk="1" hangingPunct="1">
              <a:defRPr/>
            </a:pPr>
            <a:r>
              <a:rPr lang="en-US" dirty="0" smtClean="0">
                <a:cs typeface="+mn-cs"/>
              </a:rPr>
              <a:t>All of these issues continually attach Genesis.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293E8-724C-6046-9EB7-1197922B134F}" type="slidenum">
              <a:rPr lang="en-US"/>
              <a:pPr>
                <a:defRPr/>
              </a:pPr>
              <a:t>77</a:t>
            </a:fld>
            <a:endParaRPr lang="en-US"/>
          </a:p>
        </p:txBody>
      </p:sp>
      <p:sp>
        <p:nvSpPr>
          <p:cNvPr id="360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9603" name="Rectangle 3"/>
          <p:cNvSpPr>
            <a:spLocks noGrp="1" noChangeArrowheads="1"/>
          </p:cNvSpPr>
          <p:nvPr>
            <p:ph type="body" idx="1"/>
          </p:nvPr>
        </p:nvSpPr>
        <p:spPr/>
        <p:txBody>
          <a:bodyPr/>
          <a:lstStyle/>
          <a:p>
            <a:pPr eaLnBrk="1" hangingPunct="1">
              <a:defRPr/>
            </a:pPr>
            <a:r>
              <a:rPr lang="en-US" dirty="0" smtClean="0">
                <a:cs typeface="+mn-cs"/>
              </a:rPr>
              <a:t>We may think these</a:t>
            </a:r>
            <a:r>
              <a:rPr lang="en-US" baseline="0" dirty="0" smtClean="0">
                <a:cs typeface="+mn-cs"/>
              </a:rPr>
              <a:t> attacks do not affect the gospel</a:t>
            </a:r>
            <a:endParaRPr lang="en-US" dirty="0"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09A330-7AD6-0344-A143-E34DCAD0EB7F}" type="slidenum">
              <a:rPr lang="en-US"/>
              <a:pPr>
                <a:defRPr/>
              </a:pPr>
              <a:t>78</a:t>
            </a:fld>
            <a:endParaRPr lang="en-US"/>
          </a:p>
        </p:txBody>
      </p:sp>
      <p:sp>
        <p:nvSpPr>
          <p:cNvPr id="372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8387" name="Rectangle 3"/>
          <p:cNvSpPr>
            <a:spLocks noGrp="1" noChangeArrowheads="1"/>
          </p:cNvSpPr>
          <p:nvPr>
            <p:ph type="body" idx="1"/>
          </p:nvPr>
        </p:nvSpPr>
        <p:spPr/>
        <p:txBody>
          <a:bodyPr/>
          <a:lstStyle/>
          <a:p>
            <a:pPr eaLnBrk="1" hangingPunct="1">
              <a:defRPr/>
            </a:pPr>
            <a:r>
              <a:rPr lang="en-US" dirty="0" smtClean="0">
                <a:cs typeface="+mn-cs"/>
              </a:rPr>
              <a:t>But Satan’s lie from the beginning has</a:t>
            </a:r>
            <a:r>
              <a:rPr lang="en-US" baseline="0" dirty="0" smtClean="0">
                <a:cs typeface="+mn-cs"/>
              </a:rPr>
              <a:t> been to doubt what God has said.</a:t>
            </a:r>
            <a:endParaRPr lang="en-US" dirty="0"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43BC27-EDB6-0F4B-849E-6F60A3036F52}" type="slidenum">
              <a:rPr lang="en-US"/>
              <a:pPr>
                <a:defRPr/>
              </a:pPr>
              <a:t>79</a:t>
            </a:fld>
            <a:endParaRPr lang="en-US"/>
          </a:p>
        </p:txBody>
      </p:sp>
      <p:sp>
        <p:nvSpPr>
          <p:cNvPr id="372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8387" name="Rectangle 3"/>
          <p:cNvSpPr>
            <a:spLocks noGrp="1" noChangeArrowheads="1"/>
          </p:cNvSpPr>
          <p:nvPr>
            <p:ph type="body" idx="1"/>
          </p:nvPr>
        </p:nvSpPr>
        <p:spPr/>
        <p:txBody>
          <a:bodyPr/>
          <a:lstStyle/>
          <a:p>
            <a:pPr eaLnBrk="1" hangingPunct="1">
              <a:defRPr/>
            </a:pPr>
            <a:r>
              <a:rPr lang="en-US" dirty="0" smtClean="0">
                <a:cs typeface="+mn-cs"/>
              </a:rPr>
              <a:t>His lie is the same—we can doubt God and not die.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EEC8E3-4A02-094F-8799-AED1ED328438}" type="slidenum">
              <a:rPr lang="en-US"/>
              <a:pPr>
                <a:defRPr/>
              </a:pPr>
              <a:t>80</a:t>
            </a:fld>
            <a:endParaRPr lang="en-US"/>
          </a:p>
        </p:txBody>
      </p:sp>
      <p:sp>
        <p:nvSpPr>
          <p:cNvPr id="3611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11651" name="Rectangle 3"/>
          <p:cNvSpPr>
            <a:spLocks noGrp="1" noChangeArrowheads="1"/>
          </p:cNvSpPr>
          <p:nvPr>
            <p:ph type="body" idx="1"/>
          </p:nvPr>
        </p:nvSpPr>
        <p:spPr/>
        <p:txBody>
          <a:bodyPr/>
          <a:lstStyle/>
          <a:p>
            <a:pPr eaLnBrk="1" hangingPunct="1">
              <a:defRPr/>
            </a:pPr>
            <a:r>
              <a:rPr lang="en-US" dirty="0" smtClean="0">
                <a:cs typeface="+mn-cs"/>
              </a:rPr>
              <a:t>Disbelieving</a:t>
            </a:r>
            <a:r>
              <a:rPr lang="en-US" baseline="0" dirty="0" smtClean="0">
                <a:cs typeface="+mn-cs"/>
              </a:rPr>
              <a:t> Genesis DOES in fact affect the cross.</a:t>
            </a:r>
            <a:endParaRPr lang="en-US" dirty="0"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A964AD-8EE2-FE45-860B-5125B0A8995B}" type="slidenum">
              <a:rPr lang="en-US"/>
              <a:pPr>
                <a:defRPr/>
              </a:pPr>
              <a:t>9</a:t>
            </a:fld>
            <a:endParaRPr lang="en-US"/>
          </a:p>
        </p:txBody>
      </p:sp>
      <p:sp>
        <p:nvSpPr>
          <p:cNvPr id="3680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0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7F3182-FA45-8948-8FBD-ED9309AA605E}" type="slidenum">
              <a:rPr lang="en-US"/>
              <a:pPr>
                <a:defRPr/>
              </a:pPr>
              <a:t>81</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62851" name="Rectangle 3"/>
          <p:cNvSpPr>
            <a:spLocks noGrp="1" noChangeArrowheads="1"/>
          </p:cNvSpPr>
          <p:nvPr>
            <p:ph type="body" idx="1"/>
          </p:nvPr>
        </p:nvSpPr>
        <p:spPr/>
        <p:txBody>
          <a:bodyPr/>
          <a:lstStyle/>
          <a:p>
            <a:pPr eaLnBrk="1" hangingPunct="1">
              <a:defRPr/>
            </a:pPr>
            <a:r>
              <a:rPr lang="en-US" dirty="0" smtClean="0">
                <a:cs typeface="+mn-cs"/>
              </a:rPr>
              <a:t>We are naïve to think that 200 years of attacks</a:t>
            </a:r>
            <a:r>
              <a:rPr lang="en-US" baseline="0" dirty="0" smtClean="0">
                <a:cs typeface="+mn-cs"/>
              </a:rPr>
              <a:t> against Genesis in varying forms will have no effect.</a:t>
            </a:r>
            <a:endParaRPr lang="en-US" dirty="0"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C894ED-CA21-1143-A75F-4BFD60C8B8B3}" type="slidenum">
              <a:rPr lang="en-US"/>
              <a:pPr>
                <a:defRPr/>
              </a:pPr>
              <a:t>82</a:t>
            </a:fld>
            <a:endParaRPr lang="en-US"/>
          </a:p>
        </p:txBody>
      </p:sp>
      <p:sp>
        <p:nvSpPr>
          <p:cNvPr id="36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17795" name="Rectangle 3"/>
          <p:cNvSpPr>
            <a:spLocks noGrp="1" noChangeArrowheads="1"/>
          </p:cNvSpPr>
          <p:nvPr>
            <p:ph type="body" idx="1"/>
          </p:nvPr>
        </p:nvSpPr>
        <p:spPr>
          <a:xfrm>
            <a:off x="938213" y="4421188"/>
            <a:ext cx="5159375" cy="4189412"/>
          </a:xfrm>
        </p:spPr>
        <p:txBody>
          <a:bodyPr/>
          <a:lstStyle/>
          <a:p>
            <a:pPr eaLnBrk="1" hangingPunct="1">
              <a:defRPr/>
            </a:pPr>
            <a:r>
              <a:rPr lang="en-US" dirty="0" smtClean="0">
                <a:cs typeface="+mn-cs"/>
              </a:rPr>
              <a:t>So we need to repair our understanding of Genesis.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047BAE-99F7-D441-B7B9-5A8D2C2B56CC}" type="slidenum">
              <a:rPr lang="en-US"/>
              <a:pPr>
                <a:defRPr/>
              </a:pPr>
              <a:t>83</a:t>
            </a:fld>
            <a:endParaRPr lang="en-US"/>
          </a:p>
        </p:txBody>
      </p:sp>
      <p:sp>
        <p:nvSpPr>
          <p:cNvPr id="3619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19843" name="Rectangle 3"/>
          <p:cNvSpPr>
            <a:spLocks noGrp="1" noChangeArrowheads="1"/>
          </p:cNvSpPr>
          <p:nvPr>
            <p:ph type="body" idx="1"/>
          </p:nvPr>
        </p:nvSpPr>
        <p:spPr>
          <a:xfrm>
            <a:off x="938213" y="4421188"/>
            <a:ext cx="5159375" cy="4189412"/>
          </a:xfrm>
        </p:spPr>
        <p:txBody>
          <a:bodyPr/>
          <a:lstStyle/>
          <a:p>
            <a:pPr eaLnBrk="1" hangingPunct="1">
              <a:defRPr/>
            </a:pPr>
            <a:r>
              <a:rPr lang="en-US" dirty="0" smtClean="0">
                <a:cs typeface="+mn-cs"/>
              </a:rPr>
              <a:t>Destroy these</a:t>
            </a:r>
            <a:r>
              <a:rPr lang="en-US" baseline="0" dirty="0" smtClean="0">
                <a:cs typeface="+mn-cs"/>
              </a:rPr>
              <a:t> speculations against God</a:t>
            </a:r>
            <a:r>
              <a:rPr lang="en-US" dirty="0" smtClean="0">
                <a:cs typeface="+mn-cs"/>
              </a:rPr>
              <a:t> by providing answers based on the authority of Scripture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6E5B43-1774-6D44-B7CE-DD91AFFA2B3C}" type="slidenum">
              <a:rPr lang="en-US"/>
              <a:pPr>
                <a:defRPr/>
              </a:pPr>
              <a:t>84</a:t>
            </a:fld>
            <a:endParaRPr lang="en-US"/>
          </a:p>
        </p:txBody>
      </p:sp>
      <p:sp>
        <p:nvSpPr>
          <p:cNvPr id="3621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1891" name="Rectangle 3"/>
          <p:cNvSpPr>
            <a:spLocks noGrp="1" noChangeArrowheads="1"/>
          </p:cNvSpPr>
          <p:nvPr>
            <p:ph type="body" idx="1"/>
          </p:nvPr>
        </p:nvSpPr>
        <p:spPr>
          <a:xfrm>
            <a:off x="938213" y="4421188"/>
            <a:ext cx="5159375" cy="4189412"/>
          </a:xfrm>
        </p:spPr>
        <p:txBody>
          <a:bodyPr/>
          <a:lstStyle/>
          <a:p>
            <a:pPr eaLnBrk="1" hangingPunct="1">
              <a:defRPr/>
            </a:pPr>
            <a:r>
              <a:rPr lang="en-US" dirty="0" smtClean="0">
                <a:cs typeface="+mn-cs"/>
              </a:rPr>
              <a:t>Only then will we</a:t>
            </a:r>
            <a:r>
              <a:rPr lang="en-US" baseline="0" dirty="0" smtClean="0">
                <a:cs typeface="+mn-cs"/>
              </a:rPr>
              <a:t> be </a:t>
            </a:r>
            <a:r>
              <a:rPr lang="en-US" dirty="0" smtClean="0">
                <a:cs typeface="+mn-cs"/>
              </a:rPr>
              <a:t>able to demolish every argument, provide an answer to everyone, because we are standing on the proper foundation—the authority of Scripture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8684C5-2605-3845-9EE9-4A328D01730E}" type="slidenum">
              <a:rPr lang="en-US"/>
              <a:pPr>
                <a:defRPr/>
              </a:pPr>
              <a:t>85</a:t>
            </a:fld>
            <a:endParaRPr lang="en-US"/>
          </a:p>
        </p:txBody>
      </p:sp>
      <p:sp>
        <p:nvSpPr>
          <p:cNvPr id="362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3939" name="Rectangle 3"/>
          <p:cNvSpPr>
            <a:spLocks noGrp="1" noChangeArrowheads="1"/>
          </p:cNvSpPr>
          <p:nvPr>
            <p:ph type="body" idx="1"/>
          </p:nvPr>
        </p:nvSpPr>
        <p:spPr>
          <a:xfrm>
            <a:off x="938213" y="4421188"/>
            <a:ext cx="5159375" cy="4189412"/>
          </a:xfrm>
        </p:spPr>
        <p:txBody>
          <a:bodyPr/>
          <a:lstStyle/>
          <a:p>
            <a:pPr eaLnBrk="1" hangingPunct="1">
              <a:defRPr/>
            </a:pPr>
            <a:r>
              <a:rPr lang="en-US" smtClean="0">
                <a:cs typeface="+mn-cs"/>
              </a:rPr>
              <a:t>Now the church has a proper foundation, help people understand what sin is and why Jesus died on the cross, the Gospel message is no longer compromised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183E03-DEF7-8744-9967-B050C9BCF0C7}" type="slidenum">
              <a:rPr lang="en-US"/>
              <a:pPr>
                <a:defRPr/>
              </a:pPr>
              <a:t>86</a:t>
            </a:fld>
            <a:endParaRPr lang="en-US"/>
          </a:p>
        </p:txBody>
      </p:sp>
      <p:sp>
        <p:nvSpPr>
          <p:cNvPr id="211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7635" name="Rectangle 3"/>
          <p:cNvSpPr>
            <a:spLocks noGrp="1" noChangeArrowheads="1"/>
          </p:cNvSpPr>
          <p:nvPr>
            <p:ph type="body" idx="1"/>
          </p:nvPr>
        </p:nvSpPr>
        <p:spPr/>
        <p:txBody>
          <a:bodyPr/>
          <a:lstStyle/>
          <a:p>
            <a:pPr eaLnBrk="1" hangingPunct="1">
              <a:defRPr/>
            </a:pPr>
            <a:r>
              <a:rPr lang="en-US" dirty="0" smtClean="0">
                <a:cs typeface="+mn-cs"/>
              </a:rPr>
              <a:t>It’s a worldview battle—a spiritual battle!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6920A3-60F8-BD47-BBB6-66E6982950C1}" type="slidenum">
              <a:rPr lang="en-US"/>
              <a:pPr>
                <a:defRPr/>
              </a:pPr>
              <a:t>87</a:t>
            </a:fld>
            <a:endParaRPr lang="en-US"/>
          </a:p>
        </p:txBody>
      </p:sp>
      <p:sp>
        <p:nvSpPr>
          <p:cNvPr id="3129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9347" name="Rectangle 3"/>
          <p:cNvSpPr>
            <a:spLocks noGrp="1" noChangeArrowheads="1"/>
          </p:cNvSpPr>
          <p:nvPr>
            <p:ph type="body" idx="1"/>
          </p:nvPr>
        </p:nvSpPr>
        <p:spPr/>
        <p:txBody>
          <a:bodyPr/>
          <a:lstStyle/>
          <a:p>
            <a:pPr eaLnBrk="1" hangingPunct="1">
              <a:defRPr/>
            </a:pPr>
            <a:r>
              <a:rPr lang="en-US" smtClean="0">
                <a:cs typeface="+mn-cs"/>
              </a:rPr>
              <a:t>Denton is medical doctor and PhD molecular biologist.</a:t>
            </a:r>
          </a:p>
          <a:p>
            <a:pPr eaLnBrk="1" hangingPunct="1">
              <a:defRPr/>
            </a:pPr>
            <a:r>
              <a:rPr lang="en-US" smtClean="0">
                <a:cs typeface="+mn-cs"/>
              </a:rPr>
              <a:t>At the time of his book, he was an agnostic regarding the existence of God.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E2DBBD-40C3-F640-BFA9-DDA718969D5F}" type="slidenum">
              <a:rPr lang="en-US"/>
              <a:pPr>
                <a:defRPr/>
              </a:pPr>
              <a:t>88</a:t>
            </a:fld>
            <a:endParaRPr lang="en-US"/>
          </a:p>
        </p:txBody>
      </p:sp>
      <p:sp>
        <p:nvSpPr>
          <p:cNvPr id="311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18083" name="Rectangle 3"/>
          <p:cNvSpPr>
            <a:spLocks noGrp="1" noChangeArrowheads="1"/>
          </p:cNvSpPr>
          <p:nvPr>
            <p:ph type="body" idx="1"/>
          </p:nvPr>
        </p:nvSpPr>
        <p:spPr/>
        <p:txBody>
          <a:bodyPr/>
          <a:lstStyle/>
          <a:p>
            <a:pPr eaLnBrk="1" hangingPunct="1">
              <a:defRPr/>
            </a:pPr>
            <a:r>
              <a:rPr lang="en-US" dirty="0" err="1" smtClean="0">
                <a:cs typeface="+mn-cs"/>
              </a:rPr>
              <a:t>Mayr</a:t>
            </a:r>
            <a:r>
              <a:rPr lang="en-US" dirty="0" smtClean="0">
                <a:cs typeface="+mn-cs"/>
              </a:rPr>
              <a:t> (1904-2005, died at age 100), Harvard zoologist</a:t>
            </a:r>
          </a:p>
          <a:p>
            <a:pPr eaLnBrk="1" hangingPunct="1">
              <a:defRPr/>
            </a:pPr>
            <a:endParaRPr lang="en-US" dirty="0" smtClean="0">
              <a:cs typeface="+mn-cs"/>
            </a:endParaRPr>
          </a:p>
          <a:p>
            <a:pPr eaLnBrk="1" hangingPunct="1">
              <a:defRPr/>
            </a:pPr>
            <a:r>
              <a:rPr lang="en-US" dirty="0" smtClean="0">
                <a:cs typeface="+mn-cs"/>
              </a:rPr>
              <a:t>_______</a:t>
            </a:r>
          </a:p>
          <a:p>
            <a:pPr eaLnBrk="1" hangingPunct="1">
              <a:defRPr/>
            </a:pPr>
            <a:endParaRPr lang="en-US" dirty="0" smtClean="0">
              <a:cs typeface="+mn-cs"/>
            </a:endParaRPr>
          </a:p>
          <a:p>
            <a:pPr eaLnBrk="1" hangingPunct="1">
              <a:defRPr/>
            </a:pPr>
            <a:r>
              <a:rPr lang="en-US" dirty="0" smtClean="0">
                <a:cs typeface="+mn-cs"/>
              </a:rPr>
              <a:t>Picture from http://</a:t>
            </a:r>
            <a:r>
              <a:rPr lang="en-US" dirty="0" err="1" smtClean="0">
                <a:cs typeface="+mn-cs"/>
              </a:rPr>
              <a:t>library.mcz.harvard.edu</a:t>
            </a:r>
            <a:r>
              <a:rPr lang="en-US" dirty="0" smtClean="0">
                <a:cs typeface="+mn-cs"/>
              </a:rPr>
              <a:t>/history/images/</a:t>
            </a:r>
            <a:r>
              <a:rPr lang="en-US" dirty="0" err="1" smtClean="0">
                <a:cs typeface="+mn-cs"/>
              </a:rPr>
              <a:t>mayr.jpg</a:t>
            </a:r>
            <a:r>
              <a:rPr lang="en-US" dirty="0" smtClean="0">
                <a:cs typeface="+mn-cs"/>
              </a:rPr>
              <a:t>, accessed 19 Feb. 2004</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070B4F-EC97-A447-BC22-4E24B6058707}" type="slidenum">
              <a:rPr lang="en-US"/>
              <a:pPr>
                <a:defRPr/>
              </a:pPr>
              <a:t>89</a:t>
            </a:fld>
            <a:endParaRPr lang="en-US"/>
          </a:p>
        </p:txBody>
      </p:sp>
      <p:sp>
        <p:nvSpPr>
          <p:cNvPr id="247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78083"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The bottom line: Do we fear God or fear man</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52FAE-CEC2-6648-AD8B-B6A6133B3EEC}" type="slidenum">
              <a:rPr lang="en-US"/>
              <a:pPr>
                <a:defRPr/>
              </a:pPr>
              <a:t>90</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Don</a:t>
            </a:r>
            <a:r>
              <a:rPr lang="fr-FR" sz="1200" kern="1200" dirty="0" smtClean="0">
                <a:solidFill>
                  <a:schemeClr val="tx1"/>
                </a:solidFill>
                <a:effectLst/>
                <a:latin typeface="Arial" charset="0"/>
                <a:ea typeface="ＭＳ Ｐゴシック" charset="0"/>
                <a:cs typeface="ＭＳ Ｐゴシック" charset="0"/>
              </a:rPr>
              <a:t>'</a:t>
            </a:r>
            <a:r>
              <a:rPr lang="en-US" sz="1200" kern="1200" dirty="0" smtClean="0">
                <a:solidFill>
                  <a:schemeClr val="tx1"/>
                </a:solidFill>
                <a:effectLst/>
                <a:latin typeface="Arial" charset="0"/>
                <a:ea typeface="ＭＳ Ｐゴシック" charset="0"/>
                <a:cs typeface="ＭＳ Ｐゴシック" charset="0"/>
              </a:rPr>
              <a:t>t have any evangelical popes</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Like Martin Luther who nailed his 95 theses to the wall of the Church of Wittenberg in 1517 upholding Scripture against the teachings of his day, so we must do the same today in a different arena</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AEF985-550C-3A4E-8789-1E0D94F1722C}" type="slidenum">
              <a:rPr lang="en-US"/>
              <a:pPr>
                <a:defRPr/>
              </a:pPr>
              <a:t>10</a:t>
            </a:fld>
            <a:endParaRPr lang="en-US"/>
          </a:p>
        </p:txBody>
      </p:sp>
      <p:sp>
        <p:nvSpPr>
          <p:cNvPr id="3683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3331"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Arial" charset="0"/>
                <a:ea typeface="ＭＳ Ｐゴシック" charset="0"/>
                <a:cs typeface="ＭＳ Ｐゴシック" charset="0"/>
              </a:rPr>
              <a:t>Operation science (defined) is also called experimental science</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4D0C8B-BF45-EC41-AB61-197DADA9EBEE}" type="slidenum">
              <a:rPr lang="en-US">
                <a:solidFill>
                  <a:prstClr val="black"/>
                </a:solidFill>
              </a:rPr>
              <a:pPr>
                <a:defRPr/>
              </a:pPr>
              <a:t>91</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1411" name="Rectangle 3"/>
          <p:cNvSpPr>
            <a:spLocks noGrp="1" noChangeArrowheads="1"/>
          </p:cNvSpPr>
          <p:nvPr>
            <p:ph type="body" idx="1"/>
          </p:nvPr>
        </p:nvSpPr>
        <p:spPr>
          <a:xfrm>
            <a:off x="939737" y="4423439"/>
            <a:ext cx="5156329" cy="4187478"/>
          </a:xfrm>
        </p:spPr>
        <p:txBody>
          <a:bodyPr/>
          <a:lstStyle/>
          <a:p>
            <a:pPr defTabSz="933968" eaLnBrk="1" hangingPunct="1">
              <a:defRPr/>
            </a:pPr>
            <a:r>
              <a:rPr lang="en-US" sz="1200" kern="1200" dirty="0" smtClean="0">
                <a:solidFill>
                  <a:schemeClr val="tx1"/>
                </a:solidFill>
                <a:effectLst/>
                <a:latin typeface="Arial" charset="0"/>
                <a:ea typeface="ＭＳ Ｐゴシック" charset="0"/>
                <a:cs typeface="ＭＳ Ｐゴシック" charset="0"/>
              </a:rPr>
              <a:t>That arena is to adopt the "Seven Cs of History" where the first four stages of history stem from Genesis, not evolution and its millions of years</a:t>
            </a:r>
            <a:r>
              <a:rPr lang="en-SG" sz="1200" kern="1200" dirty="0" smtClean="0">
                <a:solidFill>
                  <a:schemeClr val="tx1"/>
                </a:solidFill>
                <a:effectLst/>
                <a:latin typeface="Arial" charset="0"/>
                <a:ea typeface="ＭＳ Ｐゴシック" charset="0"/>
                <a:cs typeface="ＭＳ Ｐゴシック" charset="0"/>
              </a:rPr>
              <a:t>.</a:t>
            </a:r>
          </a:p>
          <a:p>
            <a:pPr defTabSz="933968" eaLnBrk="1" hangingPunct="1">
              <a:defRPr/>
            </a:pPr>
            <a:endParaRPr lang="en-SG" sz="1200" kern="1200" dirty="0" smtClean="0">
              <a:solidFill>
                <a:schemeClr val="tx1"/>
              </a:solidFill>
              <a:effectLst/>
              <a:latin typeface="Arial" charset="0"/>
              <a:ea typeface="ＭＳ Ｐゴシック" charset="0"/>
              <a:cs typeface="ＭＳ Ｐゴシック" charset="0"/>
            </a:endParaRPr>
          </a:p>
          <a:p>
            <a:pPr defTabSz="933968" eaLnBrk="1" hangingPunct="1">
              <a:defRPr/>
            </a:pPr>
            <a:r>
              <a:rPr lang="en-US" dirty="0" smtClean="0"/>
              <a:t>The 7 Cs of history state that Creation was soon followed by Corruption at the Fall, which God judged with the Catastrophe of the Flood and Confusion of languages at Babel.  Yet Christ was born so that on the Cross he would atone for sin and ultimately bring us to the Consummation of God</a:t>
            </a:r>
            <a:r>
              <a:rPr lang="fr-FR" dirty="0" smtClean="0"/>
              <a:t>'</a:t>
            </a:r>
            <a:r>
              <a:rPr lang="en-US" dirty="0" smtClean="0"/>
              <a:t>s plan in the new heavens and new earth.</a:t>
            </a:r>
          </a:p>
          <a:p>
            <a:pPr defTabSz="914355" eaLnBrk="1" hangingPunct="1">
              <a:defRPr/>
            </a:pPr>
            <a:endParaRPr lang="en-US" dirty="0" smtClean="0"/>
          </a:p>
          <a:p>
            <a:pPr defTabSz="914355" eaLnBrk="1" hangingPunct="1">
              <a:defRPr/>
            </a:pPr>
            <a:r>
              <a:rPr lang="en-US" dirty="0" smtClean="0"/>
              <a:t>____________</a:t>
            </a:r>
          </a:p>
          <a:p>
            <a:pPr defTabSz="914355" eaLnBrk="1" hangingPunct="1">
              <a:defRPr/>
            </a:pPr>
            <a:r>
              <a:rPr lang="en-US" dirty="0" smtClean="0"/>
              <a:t>Same</a:t>
            </a:r>
            <a:r>
              <a:rPr lang="en-US" baseline="0" dirty="0" smtClean="0"/>
              <a:t> image as in:</a:t>
            </a:r>
          </a:p>
          <a:p>
            <a:pPr defTabSz="914355" eaLnBrk="1" hangingPunct="1">
              <a:defRPr/>
            </a:pPr>
            <a:r>
              <a:rPr lang="en-US" baseline="0" dirty="0" smtClean="0"/>
              <a:t>06-Millions of Years slide 91</a:t>
            </a:r>
          </a:p>
          <a:p>
            <a:pPr defTabSz="914355" eaLnBrk="1" hangingPunct="1">
              <a:defRPr/>
            </a:pPr>
            <a:r>
              <a:rPr lang="en-US" baseline="0" dirty="0" smtClean="0"/>
              <a:t>05-Ape-Men slide 96</a:t>
            </a:r>
          </a:p>
          <a:p>
            <a:pPr defTabSz="914355" eaLnBrk="1" hangingPunct="1">
              <a:defRPr/>
            </a:pPr>
            <a:r>
              <a:rPr lang="en-US" smtClean="0"/>
              <a:t>10_Seven Cs slide 07 and throughout</a:t>
            </a:r>
            <a:endParaRPr lang="en-US" dirty="0" smtClean="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300ECA-1F7E-A24C-A27F-AF30AC172F8D}" type="slidenum">
              <a:rPr lang="en-US"/>
              <a:pPr>
                <a:defRPr/>
              </a:pPr>
              <a:t>92</a:t>
            </a:fld>
            <a:endParaRPr lang="en-US"/>
          </a:p>
        </p:txBody>
      </p:sp>
      <p:sp>
        <p:nvSpPr>
          <p:cNvPr id="24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97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58849" indent="-291865" eaLnBrk="0" hangingPunct="0">
              <a:defRPr sz="2500">
                <a:solidFill>
                  <a:schemeClr val="tx1"/>
                </a:solidFill>
                <a:latin typeface="Times New Roman" charset="0"/>
                <a:ea typeface="ＭＳ Ｐゴシック" charset="0"/>
              </a:defRPr>
            </a:lvl2pPr>
            <a:lvl3pPr marL="1167460" indent="-233492" eaLnBrk="0" hangingPunct="0">
              <a:defRPr sz="2500">
                <a:solidFill>
                  <a:schemeClr val="tx1"/>
                </a:solidFill>
                <a:latin typeface="Times New Roman" charset="0"/>
                <a:ea typeface="ＭＳ Ｐゴシック" charset="0"/>
              </a:defRPr>
            </a:lvl3pPr>
            <a:lvl4pPr marL="1634444" indent="-233492" eaLnBrk="0" hangingPunct="0">
              <a:defRPr sz="2500">
                <a:solidFill>
                  <a:schemeClr val="tx1"/>
                </a:solidFill>
                <a:latin typeface="Times New Roman" charset="0"/>
                <a:ea typeface="ＭＳ Ｐゴシック" charset="0"/>
              </a:defRPr>
            </a:lvl4pPr>
            <a:lvl5pPr marL="2101428" indent="-233492" eaLnBrk="0" hangingPunct="0">
              <a:defRPr sz="2500">
                <a:solidFill>
                  <a:schemeClr val="tx1"/>
                </a:solidFill>
                <a:latin typeface="Times New Roman" charset="0"/>
                <a:ea typeface="ＭＳ Ｐゴシック" charset="0"/>
              </a:defRPr>
            </a:lvl5pPr>
            <a:lvl6pPr marL="2568412" indent="-233492" eaLnBrk="0" fontAlgn="base" hangingPunct="0">
              <a:spcBef>
                <a:spcPct val="0"/>
              </a:spcBef>
              <a:spcAft>
                <a:spcPct val="0"/>
              </a:spcAft>
              <a:defRPr sz="2500">
                <a:solidFill>
                  <a:schemeClr val="tx1"/>
                </a:solidFill>
                <a:latin typeface="Times New Roman" charset="0"/>
                <a:ea typeface="ＭＳ Ｐゴシック" charset="0"/>
              </a:defRPr>
            </a:lvl6pPr>
            <a:lvl7pPr marL="3035397" indent="-233492" eaLnBrk="0" fontAlgn="base" hangingPunct="0">
              <a:spcBef>
                <a:spcPct val="0"/>
              </a:spcBef>
              <a:spcAft>
                <a:spcPct val="0"/>
              </a:spcAft>
              <a:defRPr sz="2500">
                <a:solidFill>
                  <a:schemeClr val="tx1"/>
                </a:solidFill>
                <a:latin typeface="Times New Roman" charset="0"/>
                <a:ea typeface="ＭＳ Ｐゴシック" charset="0"/>
              </a:defRPr>
            </a:lvl7pPr>
            <a:lvl8pPr marL="3502381" indent="-233492" eaLnBrk="0" fontAlgn="base" hangingPunct="0">
              <a:spcBef>
                <a:spcPct val="0"/>
              </a:spcBef>
              <a:spcAft>
                <a:spcPct val="0"/>
              </a:spcAft>
              <a:defRPr sz="2500">
                <a:solidFill>
                  <a:schemeClr val="tx1"/>
                </a:solidFill>
                <a:latin typeface="Times New Roman" charset="0"/>
                <a:ea typeface="ＭＳ Ｐゴシック" charset="0"/>
              </a:defRPr>
            </a:lvl8pPr>
            <a:lvl9pPr marL="3969365" indent="-233492"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defRPr/>
            </a:pPr>
            <a:fld id="{0258AB1E-B56E-2646-A205-1448C33FFE82}" type="slidenum">
              <a:rPr lang="en-US" sz="1200">
                <a:solidFill>
                  <a:srgbClr val="000000"/>
                </a:solidFill>
              </a:rPr>
              <a:pPr eaLnBrk="1" hangingPunct="1">
                <a:defRPr/>
              </a:pPr>
              <a:t>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636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81102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5265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646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462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4617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41393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6688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057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1544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7164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17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635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771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7614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14019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74896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8744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1616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8181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7698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98266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56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446509-B39F-9540-8D2A-9C3BD702F374}" type="slidenum">
              <a:rPr lang="en-US"/>
              <a:pPr>
                <a:defRPr/>
              </a:pPr>
              <a:t>‹#›</a:t>
            </a:fld>
            <a:endParaRPr lang="en-US"/>
          </a:p>
        </p:txBody>
      </p:sp>
    </p:spTree>
    <p:extLst>
      <p:ext uri="{BB962C8B-B14F-4D97-AF65-F5344CB8AC3E}">
        <p14:creationId xmlns:p14="http://schemas.microsoft.com/office/powerpoint/2010/main" val="1009734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5110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18798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4951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7738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2344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8827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6146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70925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9511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2322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F1729C-544F-CB48-AC24-7CC65174687C}" type="slidenum">
              <a:rPr lang="en-US"/>
              <a:pPr>
                <a:defRPr/>
              </a:pPr>
              <a:t>‹#›</a:t>
            </a:fld>
            <a:endParaRPr lang="en-US"/>
          </a:p>
        </p:txBody>
      </p:sp>
    </p:spTree>
    <p:extLst>
      <p:ext uri="{BB962C8B-B14F-4D97-AF65-F5344CB8AC3E}">
        <p14:creationId xmlns:p14="http://schemas.microsoft.com/office/powerpoint/2010/main" val="31004397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1743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52780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6619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7301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73752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10283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76453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9996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5007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166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252072-8DD4-8248-B272-181D0ACBB83D}" type="slidenum">
              <a:rPr lang="en-US"/>
              <a:pPr>
                <a:defRPr/>
              </a:pPr>
              <a:t>‹#›</a:t>
            </a:fld>
            <a:endParaRPr lang="en-US"/>
          </a:p>
        </p:txBody>
      </p:sp>
    </p:spTree>
    <p:extLst>
      <p:ext uri="{BB962C8B-B14F-4D97-AF65-F5344CB8AC3E}">
        <p14:creationId xmlns:p14="http://schemas.microsoft.com/office/powerpoint/2010/main" val="16464316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8305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37324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5151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0579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3821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1231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175269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10436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4107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8772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507894-008B-8D4A-8225-2211ADCCE918}" type="slidenum">
              <a:rPr lang="en-US"/>
              <a:pPr>
                <a:defRPr/>
              </a:pPr>
              <a:t>‹#›</a:t>
            </a:fld>
            <a:endParaRPr lang="en-US"/>
          </a:p>
        </p:txBody>
      </p:sp>
    </p:spTree>
    <p:extLst>
      <p:ext uri="{BB962C8B-B14F-4D97-AF65-F5344CB8AC3E}">
        <p14:creationId xmlns:p14="http://schemas.microsoft.com/office/powerpoint/2010/main" val="6303834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933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69446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64814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358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43490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314A14-4358-DE4B-95A3-4B38477BBA4D}" type="slidenum">
              <a:rPr lang="en-US"/>
              <a:pPr>
                <a:defRPr/>
              </a:pPr>
              <a:t>‹#›</a:t>
            </a:fld>
            <a:endParaRPr lang="en-US"/>
          </a:p>
        </p:txBody>
      </p:sp>
    </p:spTree>
    <p:extLst>
      <p:ext uri="{BB962C8B-B14F-4D97-AF65-F5344CB8AC3E}">
        <p14:creationId xmlns:p14="http://schemas.microsoft.com/office/powerpoint/2010/main" val="12350131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3FFD90-EFC0-AC4F-9D27-FA0F83411D01}" type="slidenum">
              <a:rPr lang="en-US"/>
              <a:pPr>
                <a:defRPr/>
              </a:pPr>
              <a:t>‹#›</a:t>
            </a:fld>
            <a:endParaRPr lang="en-US"/>
          </a:p>
        </p:txBody>
      </p:sp>
    </p:spTree>
    <p:extLst>
      <p:ext uri="{BB962C8B-B14F-4D97-AF65-F5344CB8AC3E}">
        <p14:creationId xmlns:p14="http://schemas.microsoft.com/office/powerpoint/2010/main" val="205441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C17664-2EB3-B349-842C-2AC2084D43D4}" type="slidenum">
              <a:rPr lang="en-US"/>
              <a:pPr>
                <a:defRPr/>
              </a:pPr>
              <a:t>‹#›</a:t>
            </a:fld>
            <a:endParaRPr lang="en-US"/>
          </a:p>
        </p:txBody>
      </p:sp>
    </p:spTree>
    <p:extLst>
      <p:ext uri="{BB962C8B-B14F-4D97-AF65-F5344CB8AC3E}">
        <p14:creationId xmlns:p14="http://schemas.microsoft.com/office/powerpoint/2010/main" val="9520177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95CCA3-D03F-154A-B625-5F98B76C2DFC}" type="slidenum">
              <a:rPr lang="en-US"/>
              <a:pPr>
                <a:defRPr/>
              </a:pPr>
              <a:t>‹#›</a:t>
            </a:fld>
            <a:endParaRPr lang="en-US"/>
          </a:p>
        </p:txBody>
      </p:sp>
    </p:spTree>
    <p:extLst>
      <p:ext uri="{BB962C8B-B14F-4D97-AF65-F5344CB8AC3E}">
        <p14:creationId xmlns:p14="http://schemas.microsoft.com/office/powerpoint/2010/main" val="20404206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0C0740-69C5-1647-95E0-2066E6D192FE}" type="slidenum">
              <a:rPr lang="en-US"/>
              <a:pPr>
                <a:defRPr/>
              </a:pPr>
              <a:t>‹#›</a:t>
            </a:fld>
            <a:endParaRPr lang="en-US"/>
          </a:p>
        </p:txBody>
      </p:sp>
    </p:spTree>
    <p:extLst>
      <p:ext uri="{BB962C8B-B14F-4D97-AF65-F5344CB8AC3E}">
        <p14:creationId xmlns:p14="http://schemas.microsoft.com/office/powerpoint/2010/main" val="2512352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E87204-6448-3D49-AA7C-CB0E643A0919}" type="slidenum">
              <a:rPr lang="en-US"/>
              <a:pPr>
                <a:defRPr/>
              </a:pPr>
              <a:t>‹#›</a:t>
            </a:fld>
            <a:endParaRPr lang="en-US"/>
          </a:p>
        </p:txBody>
      </p:sp>
    </p:spTree>
    <p:extLst>
      <p:ext uri="{BB962C8B-B14F-4D97-AF65-F5344CB8AC3E}">
        <p14:creationId xmlns:p14="http://schemas.microsoft.com/office/powerpoint/2010/main" val="35177708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C34648-3091-A34E-8A59-25FB60B5DF22}" type="slidenum">
              <a:rPr lang="en-US"/>
              <a:pPr>
                <a:defRPr/>
              </a:pPr>
              <a:t>‹#›</a:t>
            </a:fld>
            <a:endParaRPr lang="en-US"/>
          </a:p>
        </p:txBody>
      </p:sp>
    </p:spTree>
    <p:extLst>
      <p:ext uri="{BB962C8B-B14F-4D97-AF65-F5344CB8AC3E}">
        <p14:creationId xmlns:p14="http://schemas.microsoft.com/office/powerpoint/2010/main" val="18498898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A6E7C6-D503-6A4E-9A16-DF0FF10F84F1}" type="slidenum">
              <a:rPr lang="en-US"/>
              <a:pPr>
                <a:defRPr/>
              </a:pPr>
              <a:t>‹#›</a:t>
            </a:fld>
            <a:endParaRPr lang="en-US"/>
          </a:p>
        </p:txBody>
      </p:sp>
    </p:spTree>
    <p:extLst>
      <p:ext uri="{BB962C8B-B14F-4D97-AF65-F5344CB8AC3E}">
        <p14:creationId xmlns:p14="http://schemas.microsoft.com/office/powerpoint/2010/main" val="8578221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E35955-CD25-9C4F-9F76-83667E8C7DC4}" type="slidenum">
              <a:rPr lang="en-US"/>
              <a:pPr>
                <a:defRPr/>
              </a:pPr>
              <a:t>‹#›</a:t>
            </a:fld>
            <a:endParaRPr lang="en-US"/>
          </a:p>
        </p:txBody>
      </p:sp>
    </p:spTree>
    <p:extLst>
      <p:ext uri="{BB962C8B-B14F-4D97-AF65-F5344CB8AC3E}">
        <p14:creationId xmlns:p14="http://schemas.microsoft.com/office/powerpoint/2010/main" val="1887957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17BE3C-B249-D247-B82D-AA604B4F6321}" type="slidenum">
              <a:rPr lang="en-US"/>
              <a:pPr>
                <a:defRPr/>
              </a:pPr>
              <a:t>‹#›</a:t>
            </a:fld>
            <a:endParaRPr lang="en-US"/>
          </a:p>
        </p:txBody>
      </p:sp>
    </p:spTree>
    <p:extLst>
      <p:ext uri="{BB962C8B-B14F-4D97-AF65-F5344CB8AC3E}">
        <p14:creationId xmlns:p14="http://schemas.microsoft.com/office/powerpoint/2010/main" val="1680577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039DA7-F5E0-FC4F-8C2F-98DCFD60E845}" type="slidenum">
              <a:rPr lang="en-US"/>
              <a:pPr>
                <a:defRPr/>
              </a:pPr>
              <a:t>‹#›</a:t>
            </a:fld>
            <a:endParaRPr lang="en-US"/>
          </a:p>
        </p:txBody>
      </p:sp>
    </p:spTree>
    <p:extLst>
      <p:ext uri="{BB962C8B-B14F-4D97-AF65-F5344CB8AC3E}">
        <p14:creationId xmlns:p14="http://schemas.microsoft.com/office/powerpoint/2010/main" val="16740083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A61430-987A-F04F-843D-2E6EB8C848B8}" type="slidenum">
              <a:rPr lang="en-US"/>
              <a:pPr>
                <a:defRPr/>
              </a:pPr>
              <a:t>‹#›</a:t>
            </a:fld>
            <a:endParaRPr lang="en-US"/>
          </a:p>
        </p:txBody>
      </p:sp>
    </p:spTree>
    <p:extLst>
      <p:ext uri="{BB962C8B-B14F-4D97-AF65-F5344CB8AC3E}">
        <p14:creationId xmlns:p14="http://schemas.microsoft.com/office/powerpoint/2010/main" val="3762144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94006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420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96818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67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794762-F1A7-9B44-B0F9-08CC16EBB373}" type="slidenum">
              <a:rPr lang="en-US"/>
              <a:pPr>
                <a:defRPr/>
              </a:pPr>
              <a:t>‹#›</a:t>
            </a:fld>
            <a:endParaRPr lang="en-US"/>
          </a:p>
        </p:txBody>
      </p:sp>
    </p:spTree>
    <p:extLst>
      <p:ext uri="{BB962C8B-B14F-4D97-AF65-F5344CB8AC3E}">
        <p14:creationId xmlns:p14="http://schemas.microsoft.com/office/powerpoint/2010/main" val="35240105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7226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89966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3791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5579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7748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03808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79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715152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97291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4048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042591-24B2-F94E-8753-9A3B7894098F}" type="slidenum">
              <a:rPr lang="en-US"/>
              <a:pPr>
                <a:defRPr/>
              </a:pPr>
              <a:t>‹#›</a:t>
            </a:fld>
            <a:endParaRPr lang="en-US"/>
          </a:p>
        </p:txBody>
      </p:sp>
    </p:spTree>
    <p:extLst>
      <p:ext uri="{BB962C8B-B14F-4D97-AF65-F5344CB8AC3E}">
        <p14:creationId xmlns:p14="http://schemas.microsoft.com/office/powerpoint/2010/main" val="651999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8851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97857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36798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618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56245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95047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47229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901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5866181"/>
      </p:ext>
    </p:extLst>
  </p:cSld>
  <p:clrMapOvr>
    <a:masterClrMapping/>
  </p:clrMapOvr>
  <p:transition xmlns:p14="http://schemas.microsoft.com/office/powerpoint/2010/mai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1893220"/>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EFDAF3-0B1E-9141-B638-5B5D795DC6DF}" type="slidenum">
              <a:rPr lang="en-US"/>
              <a:pPr>
                <a:defRPr/>
              </a:pPr>
              <a:t>‹#›</a:t>
            </a:fld>
            <a:endParaRPr lang="en-US"/>
          </a:p>
        </p:txBody>
      </p:sp>
    </p:spTree>
    <p:extLst>
      <p:ext uri="{BB962C8B-B14F-4D97-AF65-F5344CB8AC3E}">
        <p14:creationId xmlns:p14="http://schemas.microsoft.com/office/powerpoint/2010/main" val="2252722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8164617"/>
      </p:ext>
    </p:extLst>
  </p:cSld>
  <p:clrMapOvr>
    <a:masterClrMapping/>
  </p:clrMapOvr>
  <p:transition xmlns:p14="http://schemas.microsoft.com/office/powerpoint/2010/mai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725339"/>
      </p:ext>
    </p:extLst>
  </p:cSld>
  <p:clrMapOvr>
    <a:masterClrMapping/>
  </p:clrMapOvr>
  <p:transition xmlns:p14="http://schemas.microsoft.com/office/powerpoint/2010/mai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213647"/>
      </p:ext>
    </p:extLst>
  </p:cSld>
  <p:clrMapOvr>
    <a:masterClrMapping/>
  </p:clrMapOvr>
  <p:transition xmlns:p14="http://schemas.microsoft.com/office/powerpoint/2010/mai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1862479"/>
      </p:ext>
    </p:extLst>
  </p:cSld>
  <p:clrMapOvr>
    <a:masterClrMapping/>
  </p:clrMapOvr>
  <p:transition xmlns:p14="http://schemas.microsoft.com/office/powerpoint/2010/mai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291658"/>
      </p:ext>
    </p:extLst>
  </p:cSld>
  <p:clrMapOvr>
    <a:masterClrMapping/>
  </p:clrMapOvr>
  <p:transition xmlns:p14="http://schemas.microsoft.com/office/powerpoint/2010/mai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9459803"/>
      </p:ext>
    </p:extLst>
  </p:cSld>
  <p:clrMapOvr>
    <a:masterClrMapping/>
  </p:clrMapOvr>
  <p:transition xmlns:p14="http://schemas.microsoft.com/office/powerpoint/2010/mai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5197130"/>
      </p:ext>
    </p:extLst>
  </p:cSld>
  <p:clrMapOvr>
    <a:masterClrMapping/>
  </p:clrMapOvr>
  <p:transition xmlns:p14="http://schemas.microsoft.com/office/powerpoint/2010/mai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3019735"/>
      </p:ext>
    </p:extLst>
  </p:cSld>
  <p:clrMapOvr>
    <a:masterClrMapping/>
  </p:clrMapOvr>
  <p:transition xmlns:p14="http://schemas.microsoft.com/office/powerpoint/2010/mai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585940"/>
      </p:ext>
    </p:extLst>
  </p:cSld>
  <p:clrMapOvr>
    <a:masterClrMapping/>
  </p:clrMapOvr>
  <p:transition xmlns:p14="http://schemas.microsoft.com/office/powerpoint/2010/mai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D35A17-AD89-D041-B925-7BC1E5577184}" type="slidenum">
              <a:rPr lang="en-US"/>
              <a:pPr>
                <a:defRPr/>
              </a:pPr>
              <a:t>‹#›</a:t>
            </a:fld>
            <a:endParaRPr lang="en-US"/>
          </a:p>
        </p:txBody>
      </p:sp>
    </p:spTree>
    <p:extLst>
      <p:ext uri="{BB962C8B-B14F-4D97-AF65-F5344CB8AC3E}">
        <p14:creationId xmlns:p14="http://schemas.microsoft.com/office/powerpoint/2010/main" val="290816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108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287A6F-ED40-8B4B-AAF3-8FA5C7BD8D0B}" type="slidenum">
              <a:rPr lang="en-US"/>
              <a:pPr>
                <a:defRPr/>
              </a:pPr>
              <a:t>‹#›</a:t>
            </a:fld>
            <a:endParaRPr lang="en-US"/>
          </a:p>
        </p:txBody>
      </p:sp>
    </p:spTree>
    <p:extLst>
      <p:ext uri="{BB962C8B-B14F-4D97-AF65-F5344CB8AC3E}">
        <p14:creationId xmlns:p14="http://schemas.microsoft.com/office/powerpoint/2010/main" val="3530912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490375-C16B-7742-B5ED-6EE11E253708}" type="slidenum">
              <a:rPr lang="en-US"/>
              <a:pPr>
                <a:defRPr/>
              </a:pPr>
              <a:t>‹#›</a:t>
            </a:fld>
            <a:endParaRPr lang="en-US"/>
          </a:p>
        </p:txBody>
      </p:sp>
    </p:spTree>
    <p:extLst>
      <p:ext uri="{BB962C8B-B14F-4D97-AF65-F5344CB8AC3E}">
        <p14:creationId xmlns:p14="http://schemas.microsoft.com/office/powerpoint/2010/main" val="397197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AA83F3-2780-C94C-807B-CE5CF9B7105C}" type="slidenum">
              <a:rPr lang="en-US"/>
              <a:pPr>
                <a:defRPr/>
              </a:pPr>
              <a:t>‹#›</a:t>
            </a:fld>
            <a:endParaRPr lang="en-US"/>
          </a:p>
        </p:txBody>
      </p:sp>
    </p:spTree>
    <p:extLst>
      <p:ext uri="{BB962C8B-B14F-4D97-AF65-F5344CB8AC3E}">
        <p14:creationId xmlns:p14="http://schemas.microsoft.com/office/powerpoint/2010/main" val="717440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8476D2-07B5-894F-B915-83E202B262FC}" type="slidenum">
              <a:rPr lang="en-US"/>
              <a:pPr>
                <a:defRPr/>
              </a:pPr>
              <a:t>‹#›</a:t>
            </a:fld>
            <a:endParaRPr lang="en-US"/>
          </a:p>
        </p:txBody>
      </p:sp>
    </p:spTree>
    <p:extLst>
      <p:ext uri="{BB962C8B-B14F-4D97-AF65-F5344CB8AC3E}">
        <p14:creationId xmlns:p14="http://schemas.microsoft.com/office/powerpoint/2010/main" val="39850555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02FC1-1E4C-D944-A5DD-25D0FC74871D}" type="slidenum">
              <a:rPr lang="en-US"/>
              <a:pPr>
                <a:defRPr/>
              </a:pPr>
              <a:t>‹#›</a:t>
            </a:fld>
            <a:endParaRPr lang="en-US"/>
          </a:p>
        </p:txBody>
      </p:sp>
    </p:spTree>
    <p:extLst>
      <p:ext uri="{BB962C8B-B14F-4D97-AF65-F5344CB8AC3E}">
        <p14:creationId xmlns:p14="http://schemas.microsoft.com/office/powerpoint/2010/main" val="40320100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E1A8E2-6E07-1F46-A856-70F54AC9EDD9}" type="slidenum">
              <a:rPr lang="en-US"/>
              <a:pPr>
                <a:defRPr/>
              </a:pPr>
              <a:t>‹#›</a:t>
            </a:fld>
            <a:endParaRPr lang="en-US"/>
          </a:p>
        </p:txBody>
      </p:sp>
    </p:spTree>
    <p:extLst>
      <p:ext uri="{BB962C8B-B14F-4D97-AF65-F5344CB8AC3E}">
        <p14:creationId xmlns:p14="http://schemas.microsoft.com/office/powerpoint/2010/main" val="38122860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6DB09B-94FF-C344-9933-A699D9DB3B1A}" type="slidenum">
              <a:rPr lang="en-US"/>
              <a:pPr>
                <a:defRPr/>
              </a:pPr>
              <a:t>‹#›</a:t>
            </a:fld>
            <a:endParaRPr lang="en-US"/>
          </a:p>
        </p:txBody>
      </p:sp>
    </p:spTree>
    <p:extLst>
      <p:ext uri="{BB962C8B-B14F-4D97-AF65-F5344CB8AC3E}">
        <p14:creationId xmlns:p14="http://schemas.microsoft.com/office/powerpoint/2010/main" val="6177390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9B512-327B-2C43-BC27-A68C4E7C2C41}" type="slidenum">
              <a:rPr lang="en-US"/>
              <a:pPr>
                <a:defRPr/>
              </a:pPr>
              <a:t>‹#›</a:t>
            </a:fld>
            <a:endParaRPr lang="en-US"/>
          </a:p>
        </p:txBody>
      </p:sp>
    </p:spTree>
    <p:extLst>
      <p:ext uri="{BB962C8B-B14F-4D97-AF65-F5344CB8AC3E}">
        <p14:creationId xmlns:p14="http://schemas.microsoft.com/office/powerpoint/2010/main" val="20156705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EB11B-B7D8-D649-9847-394C6D005C4B}" type="slidenum">
              <a:rPr lang="en-US"/>
              <a:pPr>
                <a:defRPr/>
              </a:pPr>
              <a:t>‹#›</a:t>
            </a:fld>
            <a:endParaRPr lang="en-US"/>
          </a:p>
        </p:txBody>
      </p:sp>
    </p:spTree>
    <p:extLst>
      <p:ext uri="{BB962C8B-B14F-4D97-AF65-F5344CB8AC3E}">
        <p14:creationId xmlns:p14="http://schemas.microsoft.com/office/powerpoint/2010/main" val="6685554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E8685-5E65-1E43-97A3-1F2DC5F333B1}" type="slidenum">
              <a:rPr lang="en-US"/>
              <a:pPr>
                <a:defRPr/>
              </a:pPr>
              <a:t>‹#›</a:t>
            </a:fld>
            <a:endParaRPr lang="en-US"/>
          </a:p>
        </p:txBody>
      </p:sp>
    </p:spTree>
    <p:extLst>
      <p:ext uri="{BB962C8B-B14F-4D97-AF65-F5344CB8AC3E}">
        <p14:creationId xmlns:p14="http://schemas.microsoft.com/office/powerpoint/2010/main" val="36615069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83511D-2353-DF48-8411-484BB6828866}" type="slidenum">
              <a:rPr lang="en-US"/>
              <a:pPr>
                <a:defRPr/>
              </a:pPr>
              <a:t>‹#›</a:t>
            </a:fld>
            <a:endParaRPr lang="en-US"/>
          </a:p>
        </p:txBody>
      </p:sp>
    </p:spTree>
    <p:extLst>
      <p:ext uri="{BB962C8B-B14F-4D97-AF65-F5344CB8AC3E}">
        <p14:creationId xmlns:p14="http://schemas.microsoft.com/office/powerpoint/2010/main" val="3351820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B15527-8E9E-7741-B0D7-BBADB23BDBCA}" type="slidenum">
              <a:rPr lang="en-US"/>
              <a:pPr>
                <a:defRPr/>
              </a:pPr>
              <a:t>‹#›</a:t>
            </a:fld>
            <a:endParaRPr lang="en-US"/>
          </a:p>
        </p:txBody>
      </p:sp>
    </p:spTree>
    <p:extLst>
      <p:ext uri="{BB962C8B-B14F-4D97-AF65-F5344CB8AC3E}">
        <p14:creationId xmlns:p14="http://schemas.microsoft.com/office/powerpoint/2010/main" val="4378841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A777A2-E840-1543-8642-7528837013DD}" type="slidenum">
              <a:rPr lang="en-US"/>
              <a:pPr>
                <a:defRPr/>
              </a:pPr>
              <a:t>‹#›</a:t>
            </a:fld>
            <a:endParaRPr lang="en-US"/>
          </a:p>
        </p:txBody>
      </p:sp>
    </p:spTree>
    <p:extLst>
      <p:ext uri="{BB962C8B-B14F-4D97-AF65-F5344CB8AC3E}">
        <p14:creationId xmlns:p14="http://schemas.microsoft.com/office/powerpoint/2010/main" val="9751718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CE8D2-3DAF-4E41-B5D7-260D191A6EEC}" type="slidenum">
              <a:rPr lang="en-US"/>
              <a:pPr>
                <a:defRPr/>
              </a:pPr>
              <a:t>‹#›</a:t>
            </a:fld>
            <a:endParaRPr lang="en-US"/>
          </a:p>
        </p:txBody>
      </p:sp>
    </p:spTree>
    <p:extLst>
      <p:ext uri="{BB962C8B-B14F-4D97-AF65-F5344CB8AC3E}">
        <p14:creationId xmlns:p14="http://schemas.microsoft.com/office/powerpoint/2010/main" val="29922348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46A064-236F-D540-A079-733FDC72059F}" type="slidenum">
              <a:rPr lang="en-US"/>
              <a:pPr>
                <a:defRPr/>
              </a:pPr>
              <a:t>‹#›</a:t>
            </a:fld>
            <a:endParaRPr lang="en-US"/>
          </a:p>
        </p:txBody>
      </p:sp>
    </p:spTree>
    <p:extLst>
      <p:ext uri="{BB962C8B-B14F-4D97-AF65-F5344CB8AC3E}">
        <p14:creationId xmlns:p14="http://schemas.microsoft.com/office/powerpoint/2010/main" val="12614504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6C010D-8185-9743-8A54-EE633093500C}" type="slidenum">
              <a:rPr lang="en-US"/>
              <a:pPr>
                <a:defRPr/>
              </a:pPr>
              <a:t>‹#›</a:t>
            </a:fld>
            <a:endParaRPr lang="en-US"/>
          </a:p>
        </p:txBody>
      </p:sp>
    </p:spTree>
    <p:extLst>
      <p:ext uri="{BB962C8B-B14F-4D97-AF65-F5344CB8AC3E}">
        <p14:creationId xmlns:p14="http://schemas.microsoft.com/office/powerpoint/2010/main" val="2033716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F47288-33DB-474E-9945-FE274249F875}" type="slidenum">
              <a:rPr lang="en-US"/>
              <a:pPr>
                <a:defRPr/>
              </a:pPr>
              <a:t>‹#›</a:t>
            </a:fld>
            <a:endParaRPr lang="en-US"/>
          </a:p>
        </p:txBody>
      </p:sp>
    </p:spTree>
    <p:extLst>
      <p:ext uri="{BB962C8B-B14F-4D97-AF65-F5344CB8AC3E}">
        <p14:creationId xmlns:p14="http://schemas.microsoft.com/office/powerpoint/2010/main" val="41342264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09C595-410A-2147-B87C-68E31B8C0BF3}" type="slidenum">
              <a:rPr lang="en-US"/>
              <a:pPr>
                <a:defRPr/>
              </a:pPr>
              <a:t>‹#›</a:t>
            </a:fld>
            <a:endParaRPr lang="en-US"/>
          </a:p>
        </p:txBody>
      </p:sp>
    </p:spTree>
    <p:extLst>
      <p:ext uri="{BB962C8B-B14F-4D97-AF65-F5344CB8AC3E}">
        <p14:creationId xmlns:p14="http://schemas.microsoft.com/office/powerpoint/2010/main" val="4884768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36CB19-B803-514B-B0F3-8222BBA07965}" type="slidenum">
              <a:rPr lang="en-US"/>
              <a:pPr>
                <a:defRPr/>
              </a:pPr>
              <a:t>‹#›</a:t>
            </a:fld>
            <a:endParaRPr lang="en-US"/>
          </a:p>
        </p:txBody>
      </p:sp>
    </p:spTree>
    <p:extLst>
      <p:ext uri="{BB962C8B-B14F-4D97-AF65-F5344CB8AC3E}">
        <p14:creationId xmlns:p14="http://schemas.microsoft.com/office/powerpoint/2010/main" val="38363548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F8C1-82A0-AA4E-84D0-CCF60AA7DC83}" type="slidenum">
              <a:rPr lang="en-US"/>
              <a:pPr>
                <a:defRPr/>
              </a:pPr>
              <a:t>‹#›</a:t>
            </a:fld>
            <a:endParaRPr lang="en-US"/>
          </a:p>
        </p:txBody>
      </p:sp>
    </p:spTree>
    <p:extLst>
      <p:ext uri="{BB962C8B-B14F-4D97-AF65-F5344CB8AC3E}">
        <p14:creationId xmlns:p14="http://schemas.microsoft.com/office/powerpoint/2010/main" val="26668540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F69CBE-8B37-D641-84EB-09D565E1D902}" type="slidenum">
              <a:rPr lang="en-US"/>
              <a:pPr>
                <a:defRPr/>
              </a:pPr>
              <a:t>‹#›</a:t>
            </a:fld>
            <a:endParaRPr lang="en-US"/>
          </a:p>
        </p:txBody>
      </p:sp>
    </p:spTree>
    <p:extLst>
      <p:ext uri="{BB962C8B-B14F-4D97-AF65-F5344CB8AC3E}">
        <p14:creationId xmlns:p14="http://schemas.microsoft.com/office/powerpoint/2010/main" val="7684934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EF87B-9029-0E4F-8CA8-B1ACCAD6D9B4}" type="slidenum">
              <a:rPr lang="en-US"/>
              <a:pPr>
                <a:defRPr/>
              </a:pPr>
              <a:t>‹#›</a:t>
            </a:fld>
            <a:endParaRPr lang="en-US"/>
          </a:p>
        </p:txBody>
      </p:sp>
    </p:spTree>
    <p:extLst>
      <p:ext uri="{BB962C8B-B14F-4D97-AF65-F5344CB8AC3E}">
        <p14:creationId xmlns:p14="http://schemas.microsoft.com/office/powerpoint/2010/main" val="2192522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C63CD-7264-1B45-923A-23FE33BF6C61}" type="slidenum">
              <a:rPr lang="en-US"/>
              <a:pPr>
                <a:defRPr/>
              </a:pPr>
              <a:t>‹#›</a:t>
            </a:fld>
            <a:endParaRPr lang="en-US"/>
          </a:p>
        </p:txBody>
      </p:sp>
    </p:spTree>
    <p:extLst>
      <p:ext uri="{BB962C8B-B14F-4D97-AF65-F5344CB8AC3E}">
        <p14:creationId xmlns:p14="http://schemas.microsoft.com/office/powerpoint/2010/main" val="30797423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EEFE68-02F9-DE45-A2C4-D24AA08C4C5E}" type="slidenum">
              <a:rPr lang="en-US"/>
              <a:pPr>
                <a:defRPr/>
              </a:pPr>
              <a:t>‹#›</a:t>
            </a:fld>
            <a:endParaRPr lang="en-US"/>
          </a:p>
        </p:txBody>
      </p:sp>
    </p:spTree>
    <p:extLst>
      <p:ext uri="{BB962C8B-B14F-4D97-AF65-F5344CB8AC3E}">
        <p14:creationId xmlns:p14="http://schemas.microsoft.com/office/powerpoint/2010/main" val="17633975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20EF0-BDF5-D246-938E-028523894C68}" type="slidenum">
              <a:rPr lang="en-US"/>
              <a:pPr>
                <a:defRPr/>
              </a:pPr>
              <a:t>‹#›</a:t>
            </a:fld>
            <a:endParaRPr lang="en-US"/>
          </a:p>
        </p:txBody>
      </p:sp>
    </p:spTree>
    <p:extLst>
      <p:ext uri="{BB962C8B-B14F-4D97-AF65-F5344CB8AC3E}">
        <p14:creationId xmlns:p14="http://schemas.microsoft.com/office/powerpoint/2010/main" val="24361656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945C10-768E-A049-8999-D771158452D4}" type="slidenum">
              <a:rPr lang="en-US"/>
              <a:pPr>
                <a:defRPr/>
              </a:pPr>
              <a:t>‹#›</a:t>
            </a:fld>
            <a:endParaRPr lang="en-US"/>
          </a:p>
        </p:txBody>
      </p:sp>
    </p:spTree>
    <p:extLst>
      <p:ext uri="{BB962C8B-B14F-4D97-AF65-F5344CB8AC3E}">
        <p14:creationId xmlns:p14="http://schemas.microsoft.com/office/powerpoint/2010/main" val="33990516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74DAA0-4C53-C046-82BD-BC530DAB8A2A}" type="slidenum">
              <a:rPr lang="en-US"/>
              <a:pPr>
                <a:defRPr/>
              </a:pPr>
              <a:t>‹#›</a:t>
            </a:fld>
            <a:endParaRPr lang="en-US"/>
          </a:p>
        </p:txBody>
      </p:sp>
    </p:spTree>
    <p:extLst>
      <p:ext uri="{BB962C8B-B14F-4D97-AF65-F5344CB8AC3E}">
        <p14:creationId xmlns:p14="http://schemas.microsoft.com/office/powerpoint/2010/main" val="18633786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903EC-3F27-B541-865C-12DFA0F76AF7}" type="slidenum">
              <a:rPr lang="en-US"/>
              <a:pPr>
                <a:defRPr/>
              </a:pPr>
              <a:t>‹#›</a:t>
            </a:fld>
            <a:endParaRPr lang="en-US"/>
          </a:p>
        </p:txBody>
      </p:sp>
    </p:spTree>
    <p:extLst>
      <p:ext uri="{BB962C8B-B14F-4D97-AF65-F5344CB8AC3E}">
        <p14:creationId xmlns:p14="http://schemas.microsoft.com/office/powerpoint/2010/main" val="3160724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0654A9-0923-D046-B83F-95CEAD1ACC76}" type="slidenum">
              <a:rPr lang="en-US"/>
              <a:pPr>
                <a:defRPr/>
              </a:pPr>
              <a:t>‹#›</a:t>
            </a:fld>
            <a:endParaRPr lang="en-US"/>
          </a:p>
        </p:txBody>
      </p:sp>
    </p:spTree>
    <p:extLst>
      <p:ext uri="{BB962C8B-B14F-4D97-AF65-F5344CB8AC3E}">
        <p14:creationId xmlns:p14="http://schemas.microsoft.com/office/powerpoint/2010/main" val="2276774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D18455-D1D4-0D4D-8D71-612BF2D71994}" type="slidenum">
              <a:rPr lang="en-US"/>
              <a:pPr>
                <a:defRPr/>
              </a:pPr>
              <a:t>‹#›</a:t>
            </a:fld>
            <a:endParaRPr lang="en-US"/>
          </a:p>
        </p:txBody>
      </p:sp>
    </p:spTree>
    <p:extLst>
      <p:ext uri="{BB962C8B-B14F-4D97-AF65-F5344CB8AC3E}">
        <p14:creationId xmlns:p14="http://schemas.microsoft.com/office/powerpoint/2010/main" val="122179895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F50FC5-B7AB-CD4B-B497-FE46C873F328}" type="slidenum">
              <a:rPr lang="en-US"/>
              <a:pPr>
                <a:defRPr/>
              </a:pPr>
              <a:t>‹#›</a:t>
            </a:fld>
            <a:endParaRPr lang="en-US"/>
          </a:p>
        </p:txBody>
      </p:sp>
    </p:spTree>
    <p:extLst>
      <p:ext uri="{BB962C8B-B14F-4D97-AF65-F5344CB8AC3E}">
        <p14:creationId xmlns:p14="http://schemas.microsoft.com/office/powerpoint/2010/main" val="12840064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4E8CA5-1330-124A-9CD6-F233161DBEF5}" type="slidenum">
              <a:rPr lang="en-US"/>
              <a:pPr>
                <a:defRPr/>
              </a:pPr>
              <a:t>‹#›</a:t>
            </a:fld>
            <a:endParaRPr lang="en-US"/>
          </a:p>
        </p:txBody>
      </p:sp>
    </p:spTree>
    <p:extLst>
      <p:ext uri="{BB962C8B-B14F-4D97-AF65-F5344CB8AC3E}">
        <p14:creationId xmlns:p14="http://schemas.microsoft.com/office/powerpoint/2010/main" val="11187394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C11A0-008B-D24E-9F3E-3953F1CB0FEC}" type="slidenum">
              <a:rPr lang="en-US"/>
              <a:pPr>
                <a:defRPr/>
              </a:pPr>
              <a:t>‹#›</a:t>
            </a:fld>
            <a:endParaRPr lang="en-US"/>
          </a:p>
        </p:txBody>
      </p:sp>
    </p:spTree>
    <p:extLst>
      <p:ext uri="{BB962C8B-B14F-4D97-AF65-F5344CB8AC3E}">
        <p14:creationId xmlns:p14="http://schemas.microsoft.com/office/powerpoint/2010/main" val="2944232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9402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14940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1BEDD43-C5FF-244B-AB39-4D4E595C5334}" type="slidenum">
              <a:rPr lang="en-US"/>
              <a:pPr>
                <a:defRPr/>
              </a:pPr>
              <a:t>‹#›</a:t>
            </a:fld>
            <a:endParaRPr lang="en-US"/>
          </a:p>
        </p:txBody>
      </p:sp>
    </p:spTree>
    <p:extLst>
      <p:ext uri="{BB962C8B-B14F-4D97-AF65-F5344CB8AC3E}">
        <p14:creationId xmlns:p14="http://schemas.microsoft.com/office/powerpoint/2010/main" val="37732405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1DD481-F1DE-CD44-8811-806BD28792C5}" type="slidenum">
              <a:rPr lang="en-US"/>
              <a:pPr>
                <a:defRPr/>
              </a:pPr>
              <a:t>‹#›</a:t>
            </a:fld>
            <a:endParaRPr lang="en-US"/>
          </a:p>
        </p:txBody>
      </p:sp>
    </p:spTree>
    <p:extLst>
      <p:ext uri="{BB962C8B-B14F-4D97-AF65-F5344CB8AC3E}">
        <p14:creationId xmlns:p14="http://schemas.microsoft.com/office/powerpoint/2010/main" val="29223370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C75F57-A3FC-E140-A7CC-5E4357244A47}" type="slidenum">
              <a:rPr lang="en-US"/>
              <a:pPr>
                <a:defRPr/>
              </a:pPr>
              <a:t>‹#›</a:t>
            </a:fld>
            <a:endParaRPr lang="en-US"/>
          </a:p>
        </p:txBody>
      </p:sp>
    </p:spTree>
    <p:extLst>
      <p:ext uri="{BB962C8B-B14F-4D97-AF65-F5344CB8AC3E}">
        <p14:creationId xmlns:p14="http://schemas.microsoft.com/office/powerpoint/2010/main" val="28018712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37442809"/>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257622"/>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3060325"/>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3536950"/>
            <a:ext cx="3602037"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536950"/>
            <a:ext cx="3603625"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381706"/>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3679660"/>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3446255"/>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456659"/>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723469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71D8B9B-9F80-854F-9AFC-3D9DE5098C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10178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4852802"/>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2419375"/>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152525"/>
            <a:ext cx="1838325" cy="3178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1152525"/>
            <a:ext cx="5367337" cy="3178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707834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16856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9685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56752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0696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7281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92640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912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700476E-409D-A848-A4C2-0E8A26B5E7B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13967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1995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59240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34162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5416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47A0E-4FC9-8A44-91EB-6D252C32FA98}" type="slidenum">
              <a:rPr lang="en-US"/>
              <a:pPr>
                <a:defRPr/>
              </a:pPr>
              <a:t>‹#›</a:t>
            </a:fld>
            <a:endParaRPr lang="en-US"/>
          </a:p>
        </p:txBody>
      </p:sp>
    </p:spTree>
    <p:extLst>
      <p:ext uri="{BB962C8B-B14F-4D97-AF65-F5344CB8AC3E}">
        <p14:creationId xmlns:p14="http://schemas.microsoft.com/office/powerpoint/2010/main" val="31461286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02328A-B7CD-5842-B6F0-D643C0E193D4}" type="slidenum">
              <a:rPr lang="en-US"/>
              <a:pPr>
                <a:defRPr/>
              </a:pPr>
              <a:t>‹#›</a:t>
            </a:fld>
            <a:endParaRPr lang="en-US"/>
          </a:p>
        </p:txBody>
      </p:sp>
    </p:spTree>
    <p:extLst>
      <p:ext uri="{BB962C8B-B14F-4D97-AF65-F5344CB8AC3E}">
        <p14:creationId xmlns:p14="http://schemas.microsoft.com/office/powerpoint/2010/main" val="20359856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C7ED9-A9A1-5440-885F-34ABFB29D3C6}" type="slidenum">
              <a:rPr lang="en-US"/>
              <a:pPr>
                <a:defRPr/>
              </a:pPr>
              <a:t>‹#›</a:t>
            </a:fld>
            <a:endParaRPr lang="en-US"/>
          </a:p>
        </p:txBody>
      </p:sp>
    </p:spTree>
    <p:extLst>
      <p:ext uri="{BB962C8B-B14F-4D97-AF65-F5344CB8AC3E}">
        <p14:creationId xmlns:p14="http://schemas.microsoft.com/office/powerpoint/2010/main" val="37201378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7A496-BB6D-9141-8FA6-3C724C012C25}" type="slidenum">
              <a:rPr lang="en-US"/>
              <a:pPr>
                <a:defRPr/>
              </a:pPr>
              <a:t>‹#›</a:t>
            </a:fld>
            <a:endParaRPr lang="en-US"/>
          </a:p>
        </p:txBody>
      </p:sp>
    </p:spTree>
    <p:extLst>
      <p:ext uri="{BB962C8B-B14F-4D97-AF65-F5344CB8AC3E}">
        <p14:creationId xmlns:p14="http://schemas.microsoft.com/office/powerpoint/2010/main" val="6271051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AABAD8-2A5D-0D42-A348-F4C118119285}" type="slidenum">
              <a:rPr lang="en-US"/>
              <a:pPr>
                <a:defRPr/>
              </a:pPr>
              <a:t>‹#›</a:t>
            </a:fld>
            <a:endParaRPr lang="en-US"/>
          </a:p>
        </p:txBody>
      </p:sp>
    </p:spTree>
    <p:extLst>
      <p:ext uri="{BB962C8B-B14F-4D97-AF65-F5344CB8AC3E}">
        <p14:creationId xmlns:p14="http://schemas.microsoft.com/office/powerpoint/2010/main" val="22671775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5CCFDA-3FDA-0D49-AE66-0410A8AF4B5E}" type="slidenum">
              <a:rPr lang="en-US"/>
              <a:pPr>
                <a:defRPr/>
              </a:pPr>
              <a:t>‹#›</a:t>
            </a:fld>
            <a:endParaRPr lang="en-US"/>
          </a:p>
        </p:txBody>
      </p:sp>
    </p:spTree>
    <p:extLst>
      <p:ext uri="{BB962C8B-B14F-4D97-AF65-F5344CB8AC3E}">
        <p14:creationId xmlns:p14="http://schemas.microsoft.com/office/powerpoint/2010/main" val="1810694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BCB1D36-02D3-D046-82C5-88D94D8992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88849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A76AE1-F550-7C4C-869B-4E8817149719}" type="slidenum">
              <a:rPr lang="en-US"/>
              <a:pPr>
                <a:defRPr/>
              </a:pPr>
              <a:t>‹#›</a:t>
            </a:fld>
            <a:endParaRPr lang="en-US"/>
          </a:p>
        </p:txBody>
      </p:sp>
    </p:spTree>
    <p:extLst>
      <p:ext uri="{BB962C8B-B14F-4D97-AF65-F5344CB8AC3E}">
        <p14:creationId xmlns:p14="http://schemas.microsoft.com/office/powerpoint/2010/main" val="23977818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201D3-F913-784E-9AF2-991043A99C38}" type="slidenum">
              <a:rPr lang="en-US"/>
              <a:pPr>
                <a:defRPr/>
              </a:pPr>
              <a:t>‹#›</a:t>
            </a:fld>
            <a:endParaRPr lang="en-US"/>
          </a:p>
        </p:txBody>
      </p:sp>
    </p:spTree>
    <p:extLst>
      <p:ext uri="{BB962C8B-B14F-4D97-AF65-F5344CB8AC3E}">
        <p14:creationId xmlns:p14="http://schemas.microsoft.com/office/powerpoint/2010/main" val="7661465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AD07F-046A-2140-B09E-2F47FA39B4CA}" type="slidenum">
              <a:rPr lang="en-US"/>
              <a:pPr>
                <a:defRPr/>
              </a:pPr>
              <a:t>‹#›</a:t>
            </a:fld>
            <a:endParaRPr lang="en-US"/>
          </a:p>
        </p:txBody>
      </p:sp>
    </p:spTree>
    <p:extLst>
      <p:ext uri="{BB962C8B-B14F-4D97-AF65-F5344CB8AC3E}">
        <p14:creationId xmlns:p14="http://schemas.microsoft.com/office/powerpoint/2010/main" val="31157732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F0FA6-CF52-7447-8288-E427FC4823E6}" type="slidenum">
              <a:rPr lang="en-US"/>
              <a:pPr>
                <a:defRPr/>
              </a:pPr>
              <a:t>‹#›</a:t>
            </a:fld>
            <a:endParaRPr lang="en-US"/>
          </a:p>
        </p:txBody>
      </p:sp>
    </p:spTree>
    <p:extLst>
      <p:ext uri="{BB962C8B-B14F-4D97-AF65-F5344CB8AC3E}">
        <p14:creationId xmlns:p14="http://schemas.microsoft.com/office/powerpoint/2010/main" val="288313079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AEA60-1C5B-1441-A5ED-2B3769895AF7}" type="slidenum">
              <a:rPr lang="en-US"/>
              <a:pPr>
                <a:defRPr/>
              </a:pPr>
              <a:t>‹#›</a:t>
            </a:fld>
            <a:endParaRPr lang="en-US"/>
          </a:p>
        </p:txBody>
      </p:sp>
    </p:spTree>
    <p:extLst>
      <p:ext uri="{BB962C8B-B14F-4D97-AF65-F5344CB8AC3E}">
        <p14:creationId xmlns:p14="http://schemas.microsoft.com/office/powerpoint/2010/main" val="36836934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35346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0519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41742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0901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3423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C0BE320-3C4D-444C-B701-99759CE50BA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51726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56961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6741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29840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17817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7206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04614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3977891-2CCE-064E-8BFD-15CA625AEF87}" type="slidenum">
              <a:rPr lang="en-US"/>
              <a:pPr>
                <a:defRPr/>
              </a:pPr>
              <a:t>‹#›</a:t>
            </a:fld>
            <a:endParaRPr lang="en-US"/>
          </a:p>
        </p:txBody>
      </p:sp>
    </p:spTree>
    <p:extLst>
      <p:ext uri="{BB962C8B-B14F-4D97-AF65-F5344CB8AC3E}">
        <p14:creationId xmlns:p14="http://schemas.microsoft.com/office/powerpoint/2010/main" val="304521749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491C894-EAF1-954F-B55C-E48083A06BE0}" type="slidenum">
              <a:rPr lang="en-US"/>
              <a:pPr>
                <a:defRPr/>
              </a:pPr>
              <a:t>‹#›</a:t>
            </a:fld>
            <a:endParaRPr lang="en-US"/>
          </a:p>
        </p:txBody>
      </p:sp>
    </p:spTree>
    <p:extLst>
      <p:ext uri="{BB962C8B-B14F-4D97-AF65-F5344CB8AC3E}">
        <p14:creationId xmlns:p14="http://schemas.microsoft.com/office/powerpoint/2010/main" val="9906439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2F7ADA79-EBB8-D843-BDDD-E020C47F4109}" type="slidenum">
              <a:rPr lang="en-US"/>
              <a:pPr>
                <a:defRPr/>
              </a:pPr>
              <a:t>‹#›</a:t>
            </a:fld>
            <a:endParaRPr lang="en-US"/>
          </a:p>
        </p:txBody>
      </p:sp>
    </p:spTree>
    <p:extLst>
      <p:ext uri="{BB962C8B-B14F-4D97-AF65-F5344CB8AC3E}">
        <p14:creationId xmlns:p14="http://schemas.microsoft.com/office/powerpoint/2010/main" val="2598945743"/>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FE3A7B39-895C-C344-A294-82C5443A8858}" type="slidenum">
              <a:rPr lang="en-US"/>
              <a:pPr>
                <a:defRPr/>
              </a:pPr>
              <a:t>‹#›</a:t>
            </a:fld>
            <a:endParaRPr lang="en-US"/>
          </a:p>
        </p:txBody>
      </p:sp>
    </p:spTree>
    <p:extLst>
      <p:ext uri="{BB962C8B-B14F-4D97-AF65-F5344CB8AC3E}">
        <p14:creationId xmlns:p14="http://schemas.microsoft.com/office/powerpoint/2010/main" val="93893825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8841121-1FB6-104B-9037-175C734CB78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83564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AF2B951-8005-C04C-8029-AEE692899FC7}" type="slidenum">
              <a:rPr lang="en-US"/>
              <a:pPr>
                <a:defRPr/>
              </a:pPr>
              <a:t>‹#›</a:t>
            </a:fld>
            <a:endParaRPr lang="en-US"/>
          </a:p>
        </p:txBody>
      </p:sp>
    </p:spTree>
    <p:extLst>
      <p:ext uri="{BB962C8B-B14F-4D97-AF65-F5344CB8AC3E}">
        <p14:creationId xmlns:p14="http://schemas.microsoft.com/office/powerpoint/2010/main" val="380257408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12B4CA8-E4F7-6D40-A1EA-0A9B7BFAA374}" type="slidenum">
              <a:rPr lang="en-US"/>
              <a:pPr>
                <a:defRPr/>
              </a:pPr>
              <a:t>‹#›</a:t>
            </a:fld>
            <a:endParaRPr lang="en-US"/>
          </a:p>
        </p:txBody>
      </p:sp>
    </p:spTree>
    <p:extLst>
      <p:ext uri="{BB962C8B-B14F-4D97-AF65-F5344CB8AC3E}">
        <p14:creationId xmlns:p14="http://schemas.microsoft.com/office/powerpoint/2010/main" val="3214679618"/>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6930E1E-C6D0-2C47-949E-2362CE22209E}" type="slidenum">
              <a:rPr lang="en-US"/>
              <a:pPr>
                <a:defRPr/>
              </a:pPr>
              <a:t>‹#›</a:t>
            </a:fld>
            <a:endParaRPr lang="en-US"/>
          </a:p>
        </p:txBody>
      </p:sp>
    </p:spTree>
    <p:extLst>
      <p:ext uri="{BB962C8B-B14F-4D97-AF65-F5344CB8AC3E}">
        <p14:creationId xmlns:p14="http://schemas.microsoft.com/office/powerpoint/2010/main" val="34596863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75226242-E928-7E41-BF7E-E3C68A70D70E}" type="slidenum">
              <a:rPr lang="en-US"/>
              <a:pPr>
                <a:defRPr/>
              </a:pPr>
              <a:t>‹#›</a:t>
            </a:fld>
            <a:endParaRPr lang="en-US"/>
          </a:p>
        </p:txBody>
      </p:sp>
    </p:spTree>
    <p:extLst>
      <p:ext uri="{BB962C8B-B14F-4D97-AF65-F5344CB8AC3E}">
        <p14:creationId xmlns:p14="http://schemas.microsoft.com/office/powerpoint/2010/main" val="2896564524"/>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E40A542-82A9-5C44-894F-6B7FA546E372}" type="slidenum">
              <a:rPr lang="en-US"/>
              <a:pPr>
                <a:defRPr/>
              </a:pPr>
              <a:t>‹#›</a:t>
            </a:fld>
            <a:endParaRPr lang="en-US"/>
          </a:p>
        </p:txBody>
      </p:sp>
    </p:spTree>
    <p:extLst>
      <p:ext uri="{BB962C8B-B14F-4D97-AF65-F5344CB8AC3E}">
        <p14:creationId xmlns:p14="http://schemas.microsoft.com/office/powerpoint/2010/main" val="389354093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01B26ED-F66C-BB44-A966-8572A1833A94}" type="slidenum">
              <a:rPr lang="en-US"/>
              <a:pPr>
                <a:defRPr/>
              </a:pPr>
              <a:t>‹#›</a:t>
            </a:fld>
            <a:endParaRPr lang="en-US"/>
          </a:p>
        </p:txBody>
      </p:sp>
    </p:spTree>
    <p:extLst>
      <p:ext uri="{BB962C8B-B14F-4D97-AF65-F5344CB8AC3E}">
        <p14:creationId xmlns:p14="http://schemas.microsoft.com/office/powerpoint/2010/main" val="359480981"/>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5093CDD-BEE3-8E42-9517-05CEA10552E5}" type="slidenum">
              <a:rPr lang="en-US"/>
              <a:pPr>
                <a:defRPr/>
              </a:pPr>
              <a:t>‹#›</a:t>
            </a:fld>
            <a:endParaRPr lang="en-US"/>
          </a:p>
        </p:txBody>
      </p:sp>
    </p:spTree>
    <p:extLst>
      <p:ext uri="{BB962C8B-B14F-4D97-AF65-F5344CB8AC3E}">
        <p14:creationId xmlns:p14="http://schemas.microsoft.com/office/powerpoint/2010/main" val="375869700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3E99E-7046-CC48-9465-22A767FBF5C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526934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1EC0B0-2467-A640-A0BD-C28AC2CC6F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452169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B96214-B563-0649-BE66-07848FDE930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20720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DD06B74-6198-0740-9B67-8751F5FF9F0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5820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81779-1A67-0840-9F87-B65A412E78D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8425735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155179-4FB5-0647-AD56-F486E8D675E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661152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74E023-FE44-084D-BF3B-876D5732181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571635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0E604B-19CA-C14D-850C-96D9CB5B745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724507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0F4B21-7760-4549-A3AD-66C15544BC3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67303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A060E3-77F0-0D43-B5AA-E3233AFC24F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889106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FCB0F-044A-364B-885D-6691E75425D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203608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142739-C8DF-BD42-ACAA-79C729FA59C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1104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grpSp>
      <p:sp>
        <p:nvSpPr>
          <p:cNvPr id="149402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14940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cs typeface="Aria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cs typeface="Aria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1BEDD43-C5FF-244B-AB39-4D4E595C5334}" type="slidenum">
              <a:rPr lang="en-US">
                <a:solidFill>
                  <a:srgbClr val="FFFFFF"/>
                </a:solidFill>
                <a:cs typeface="Arial"/>
              </a:rPr>
              <a:pPr>
                <a:defRPr/>
              </a:pPr>
              <a:t>‹#›</a:t>
            </a:fld>
            <a:endParaRPr lang="en-US">
              <a:solidFill>
                <a:srgbClr val="FFFFFF"/>
              </a:solidFill>
              <a:cs typeface="Arial"/>
            </a:endParaRPr>
          </a:p>
        </p:txBody>
      </p:sp>
    </p:spTree>
    <p:extLst>
      <p:ext uri="{BB962C8B-B14F-4D97-AF65-F5344CB8AC3E}">
        <p14:creationId xmlns:p14="http://schemas.microsoft.com/office/powerpoint/2010/main" val="16301432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71D8B9B-9F80-854F-9AFC-3D9DE5098C07}" type="slidenum">
              <a:rPr lang="en-US">
                <a:solidFill>
                  <a:srgbClr val="FFFFFF"/>
                </a:solidFill>
                <a:cs typeface="Arial"/>
              </a:rPr>
              <a:pPr>
                <a:defRPr/>
              </a:pPr>
              <a:t>‹#›</a:t>
            </a:fld>
            <a:endParaRPr lang="en-US">
              <a:solidFill>
                <a:srgbClr val="FFFFFF"/>
              </a:solidFill>
              <a:cs typeface="Aria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405006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7548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6EF001F-7B5B-FC45-91D6-BB062B2ED89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58997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700476E-409D-A848-A4C2-0E8A26B5E7B3}" type="slidenum">
              <a:rPr lang="en-US">
                <a:solidFill>
                  <a:srgbClr val="FFFFFF"/>
                </a:solidFill>
                <a:cs typeface="Arial"/>
              </a:rPr>
              <a:pPr>
                <a:defRPr/>
              </a:pPr>
              <a:t>‹#›</a:t>
            </a:fld>
            <a:endParaRPr lang="en-US">
              <a:solidFill>
                <a:srgbClr val="FFFFFF"/>
              </a:solidFill>
              <a:cs typeface="Aria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24316207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BCB1D36-02D3-D046-82C5-88D94D8992D8}" type="slidenum">
              <a:rPr lang="en-US">
                <a:solidFill>
                  <a:srgbClr val="FFFFFF"/>
                </a:solidFill>
                <a:cs typeface="Arial"/>
              </a:rPr>
              <a:pPr>
                <a:defRPr/>
              </a:pPr>
              <a:t>‹#›</a:t>
            </a:fld>
            <a:endParaRPr lang="en-US">
              <a:solidFill>
                <a:srgbClr val="FFFFFF"/>
              </a:solidFill>
              <a:cs typeface="Aria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26963842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C0BE320-3C4D-444C-B701-99759CE50BA1}" type="slidenum">
              <a:rPr lang="en-US">
                <a:solidFill>
                  <a:srgbClr val="FFFFFF"/>
                </a:solidFill>
                <a:cs typeface="Arial"/>
              </a:rPr>
              <a:pPr>
                <a:defRPr/>
              </a:pPr>
              <a:t>‹#›</a:t>
            </a:fld>
            <a:endParaRPr lang="en-US">
              <a:solidFill>
                <a:srgbClr val="FFFFFF"/>
              </a:solidFill>
              <a:cs typeface="Aria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34654479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8841121-1FB6-104B-9037-175C734CB787}" type="slidenum">
              <a:rPr lang="en-US">
                <a:solidFill>
                  <a:srgbClr val="FFFFFF"/>
                </a:solidFill>
                <a:cs typeface="Arial"/>
              </a:rPr>
              <a:pPr>
                <a:defRPr/>
              </a:pPr>
              <a:t>‹#›</a:t>
            </a:fld>
            <a:endParaRPr lang="en-US">
              <a:solidFill>
                <a:srgbClr val="FFFFFF"/>
              </a:solidFill>
              <a:cs typeface="Aria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11543330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DD06B74-6198-0740-9B67-8751F5FF9F0B}" type="slidenum">
              <a:rPr lang="en-US">
                <a:solidFill>
                  <a:srgbClr val="FFFFFF"/>
                </a:solidFill>
                <a:cs typeface="Arial"/>
              </a:rPr>
              <a:pPr>
                <a:defRPr/>
              </a:pPr>
              <a:t>‹#›</a:t>
            </a:fld>
            <a:endParaRPr lang="en-US">
              <a:solidFill>
                <a:srgbClr val="FFFFFF"/>
              </a:solidFill>
              <a:cs typeface="Aria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39035490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6EF001F-7B5B-FC45-91D6-BB062B2ED89E}" type="slidenum">
              <a:rPr lang="en-US">
                <a:solidFill>
                  <a:srgbClr val="FFFFFF"/>
                </a:solidFill>
                <a:cs typeface="Arial"/>
              </a:rPr>
              <a:pPr>
                <a:defRPr/>
              </a:pPr>
              <a:t>‹#›</a:t>
            </a:fld>
            <a:endParaRPr lang="en-US">
              <a:solidFill>
                <a:srgbClr val="FFFFFF"/>
              </a:solidFill>
              <a:cs typeface="Aria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31602925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2F3A4A0-BB42-DF42-A60C-E37D17873B79}" type="slidenum">
              <a:rPr lang="en-US">
                <a:solidFill>
                  <a:srgbClr val="FFFFFF"/>
                </a:solidFill>
                <a:cs typeface="Arial"/>
              </a:rPr>
              <a:pPr>
                <a:defRPr/>
              </a:pPr>
              <a:t>‹#›</a:t>
            </a:fld>
            <a:endParaRPr lang="en-US">
              <a:solidFill>
                <a:srgbClr val="FFFFFF"/>
              </a:solidFill>
              <a:cs typeface="Aria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22320418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0636EF2-EDA0-034A-81F0-253AA3C5CBBE}" type="slidenum">
              <a:rPr lang="en-US">
                <a:solidFill>
                  <a:srgbClr val="FFFFFF"/>
                </a:solidFill>
                <a:cs typeface="Arial"/>
              </a:rPr>
              <a:pPr>
                <a:defRPr/>
              </a:pPr>
              <a:t>‹#›</a:t>
            </a:fld>
            <a:endParaRPr lang="en-US">
              <a:solidFill>
                <a:srgbClr val="FFFFFF"/>
              </a:solidFill>
              <a:cs typeface="Aria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24281727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cs typeface="Aria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D053DE-E5E3-0F4C-9CA8-3E4F2A2D185D}" type="slidenum">
              <a:rPr lang="en-US">
                <a:solidFill>
                  <a:srgbClr val="FFFFFF"/>
                </a:solidFill>
                <a:cs typeface="Arial"/>
              </a:rPr>
              <a:pPr>
                <a:defRPr/>
              </a:pPr>
              <a:t>‹#›</a:t>
            </a:fld>
            <a:endParaRPr lang="en-US">
              <a:solidFill>
                <a:srgbClr val="FFFFFF"/>
              </a:solidFill>
              <a:cs typeface="Aria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cs typeface="Arial"/>
            </a:endParaRPr>
          </a:p>
        </p:txBody>
      </p:sp>
    </p:spTree>
    <p:extLst>
      <p:ext uri="{BB962C8B-B14F-4D97-AF65-F5344CB8AC3E}">
        <p14:creationId xmlns:p14="http://schemas.microsoft.com/office/powerpoint/2010/main" val="27190866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7174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F3A4A0-BB42-DF42-A60C-E37D17873B7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51329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63584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42094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8576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061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517470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506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23755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31951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50633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7937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0636EF2-EDA0-034A-81F0-253AA3C5CB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47523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F99183-0DDC-994F-9915-C50179AB463F}"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6041952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A344A3-FFC6-1E4E-886B-06AF206CB773}"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9740781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2A7E3-F929-3544-B970-C1B8A8A7C50B}"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3601909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0389CF-C765-8846-B8BF-D72F3EEB23B9}"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2922461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A4975C-77F3-BE4D-90C9-524F7F418348}"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6841662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35EB0A-2813-EF4C-BA4B-6754748E8C96}"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2134516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4E1130-B5F5-0640-A8EE-EA6F4684C70F}"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3197231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8BD85F-25FE-4447-9BB6-2352AD484E92}"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9526957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FF8B5E-44D9-A04E-87D9-DA39B9690EA5}"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20681887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FDF761-A6E3-5A40-B6C9-32A0D8D1BF27}"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406770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4D053DE-E5E3-0F4C-9CA8-3E4F2A2D185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45793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B1A22A-C883-8241-895B-3E47BCCD3B5C}"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82641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808D1-AA4D-6D4F-98A9-F72E4A5A01A3}" type="slidenum">
              <a:rPr lang="en-US"/>
              <a:pPr>
                <a:defRPr/>
              </a:pPr>
              <a:t>‹#›</a:t>
            </a:fld>
            <a:endParaRPr lang="en-US"/>
          </a:p>
        </p:txBody>
      </p:sp>
    </p:spTree>
    <p:extLst>
      <p:ext uri="{BB962C8B-B14F-4D97-AF65-F5344CB8AC3E}">
        <p14:creationId xmlns:p14="http://schemas.microsoft.com/office/powerpoint/2010/main" val="964279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A6B01-3CE7-1C45-893F-CEA82AB4764F}" type="slidenum">
              <a:rPr lang="en-US"/>
              <a:pPr>
                <a:defRPr/>
              </a:pPr>
              <a:t>‹#›</a:t>
            </a:fld>
            <a:endParaRPr lang="en-US"/>
          </a:p>
        </p:txBody>
      </p:sp>
    </p:spTree>
    <p:extLst>
      <p:ext uri="{BB962C8B-B14F-4D97-AF65-F5344CB8AC3E}">
        <p14:creationId xmlns:p14="http://schemas.microsoft.com/office/powerpoint/2010/main" val="943135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C83930-D1D9-5545-9768-821057BFAA9C}" type="slidenum">
              <a:rPr lang="en-US"/>
              <a:pPr>
                <a:defRPr/>
              </a:pPr>
              <a:t>‹#›</a:t>
            </a:fld>
            <a:endParaRPr lang="en-US"/>
          </a:p>
        </p:txBody>
      </p:sp>
    </p:spTree>
    <p:extLst>
      <p:ext uri="{BB962C8B-B14F-4D97-AF65-F5344CB8AC3E}">
        <p14:creationId xmlns:p14="http://schemas.microsoft.com/office/powerpoint/2010/main" val="1566659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B67C04-2C59-604E-80E4-9B87EEB4A95F}" type="slidenum">
              <a:rPr lang="en-US"/>
              <a:pPr>
                <a:defRPr/>
              </a:pPr>
              <a:t>‹#›</a:t>
            </a:fld>
            <a:endParaRPr lang="en-US"/>
          </a:p>
        </p:txBody>
      </p:sp>
    </p:spTree>
    <p:extLst>
      <p:ext uri="{BB962C8B-B14F-4D97-AF65-F5344CB8AC3E}">
        <p14:creationId xmlns:p14="http://schemas.microsoft.com/office/powerpoint/2010/main" val="3554922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AB68AC-A494-7E4D-BF47-F70218CE2A68}" type="slidenum">
              <a:rPr lang="en-US"/>
              <a:pPr>
                <a:defRPr/>
              </a:pPr>
              <a:t>‹#›</a:t>
            </a:fld>
            <a:endParaRPr lang="en-US"/>
          </a:p>
        </p:txBody>
      </p:sp>
    </p:spTree>
    <p:extLst>
      <p:ext uri="{BB962C8B-B14F-4D97-AF65-F5344CB8AC3E}">
        <p14:creationId xmlns:p14="http://schemas.microsoft.com/office/powerpoint/2010/main" val="2122122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40775E-F844-8A4D-A2EA-0A90A1B824E8}" type="slidenum">
              <a:rPr lang="en-US"/>
              <a:pPr>
                <a:defRPr/>
              </a:pPr>
              <a:t>‹#›</a:t>
            </a:fld>
            <a:endParaRPr lang="en-US"/>
          </a:p>
        </p:txBody>
      </p:sp>
    </p:spTree>
    <p:extLst>
      <p:ext uri="{BB962C8B-B14F-4D97-AF65-F5344CB8AC3E}">
        <p14:creationId xmlns:p14="http://schemas.microsoft.com/office/powerpoint/2010/main" val="63430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445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ACC907-848F-5549-BDD2-A442E584CAEE}" type="slidenum">
              <a:rPr lang="en-US"/>
              <a:pPr>
                <a:defRPr/>
              </a:pPr>
              <a:t>‹#›</a:t>
            </a:fld>
            <a:endParaRPr lang="en-US"/>
          </a:p>
        </p:txBody>
      </p:sp>
    </p:spTree>
    <p:extLst>
      <p:ext uri="{BB962C8B-B14F-4D97-AF65-F5344CB8AC3E}">
        <p14:creationId xmlns:p14="http://schemas.microsoft.com/office/powerpoint/2010/main" val="1814670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02E6DB-3D1D-804A-83E8-A8214246EDB1}" type="slidenum">
              <a:rPr lang="en-US"/>
              <a:pPr>
                <a:defRPr/>
              </a:pPr>
              <a:t>‹#›</a:t>
            </a:fld>
            <a:endParaRPr lang="en-US"/>
          </a:p>
        </p:txBody>
      </p:sp>
    </p:spTree>
    <p:extLst>
      <p:ext uri="{BB962C8B-B14F-4D97-AF65-F5344CB8AC3E}">
        <p14:creationId xmlns:p14="http://schemas.microsoft.com/office/powerpoint/2010/main" val="3463574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78532B-2F92-AD49-BAF9-00C642912029}" type="slidenum">
              <a:rPr lang="en-US"/>
              <a:pPr>
                <a:defRPr/>
              </a:pPr>
              <a:t>‹#›</a:t>
            </a:fld>
            <a:endParaRPr lang="en-US"/>
          </a:p>
        </p:txBody>
      </p:sp>
    </p:spTree>
    <p:extLst>
      <p:ext uri="{BB962C8B-B14F-4D97-AF65-F5344CB8AC3E}">
        <p14:creationId xmlns:p14="http://schemas.microsoft.com/office/powerpoint/2010/main" val="1614413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F15C93-97B1-284E-A153-6E5AAF4F86D7}" type="slidenum">
              <a:rPr lang="en-US"/>
              <a:pPr>
                <a:defRPr/>
              </a:pPr>
              <a:t>‹#›</a:t>
            </a:fld>
            <a:endParaRPr lang="en-US"/>
          </a:p>
        </p:txBody>
      </p:sp>
    </p:spTree>
    <p:extLst>
      <p:ext uri="{BB962C8B-B14F-4D97-AF65-F5344CB8AC3E}">
        <p14:creationId xmlns:p14="http://schemas.microsoft.com/office/powerpoint/2010/main" val="2249006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510D4-646F-6F47-9AED-4CA9EFCF03ED}" type="slidenum">
              <a:rPr lang="en-US"/>
              <a:pPr>
                <a:defRPr/>
              </a:pPr>
              <a:t>‹#›</a:t>
            </a:fld>
            <a:endParaRPr lang="en-US"/>
          </a:p>
        </p:txBody>
      </p:sp>
    </p:spTree>
    <p:extLst>
      <p:ext uri="{BB962C8B-B14F-4D97-AF65-F5344CB8AC3E}">
        <p14:creationId xmlns:p14="http://schemas.microsoft.com/office/powerpoint/2010/main" val="3144546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1686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231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85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4851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56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5288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23582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566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6744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6675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940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95827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8416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088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5470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2483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7057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6094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4211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73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143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2951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7948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791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2533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776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159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237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718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0675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5850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424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0990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3705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834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6852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12EFF3-8838-2E46-9009-ACC3B80E2921}" type="slidenum">
              <a:rPr lang="en-US"/>
              <a:pPr>
                <a:defRPr/>
              </a:pPr>
              <a:t>‹#›</a:t>
            </a:fld>
            <a:endParaRPr lang="en-US"/>
          </a:p>
        </p:txBody>
      </p:sp>
    </p:spTree>
    <p:extLst>
      <p:ext uri="{BB962C8B-B14F-4D97-AF65-F5344CB8AC3E}">
        <p14:creationId xmlns:p14="http://schemas.microsoft.com/office/powerpoint/2010/main" val="4095592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14FB69-FF6E-2347-8627-3C8EC4FB6BC2}" type="slidenum">
              <a:rPr lang="en-US"/>
              <a:pPr>
                <a:defRPr/>
              </a:pPr>
              <a:t>‹#›</a:t>
            </a:fld>
            <a:endParaRPr lang="en-US"/>
          </a:p>
        </p:txBody>
      </p:sp>
    </p:spTree>
    <p:extLst>
      <p:ext uri="{BB962C8B-B14F-4D97-AF65-F5344CB8AC3E}">
        <p14:creationId xmlns:p14="http://schemas.microsoft.com/office/powerpoint/2010/main" val="224946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9594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8ACD4A-3090-1A45-BD5B-DF96C48353BD}" type="slidenum">
              <a:rPr lang="en-US"/>
              <a:pPr>
                <a:defRPr/>
              </a:pPr>
              <a:t>‹#›</a:t>
            </a:fld>
            <a:endParaRPr lang="en-US"/>
          </a:p>
        </p:txBody>
      </p:sp>
    </p:spTree>
    <p:extLst>
      <p:ext uri="{BB962C8B-B14F-4D97-AF65-F5344CB8AC3E}">
        <p14:creationId xmlns:p14="http://schemas.microsoft.com/office/powerpoint/2010/main" val="3242015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EFA1B2-9A7E-C540-9BEF-0703647672C6}" type="slidenum">
              <a:rPr lang="en-US"/>
              <a:pPr>
                <a:defRPr/>
              </a:pPr>
              <a:t>‹#›</a:t>
            </a:fld>
            <a:endParaRPr lang="en-US"/>
          </a:p>
        </p:txBody>
      </p:sp>
    </p:spTree>
    <p:extLst>
      <p:ext uri="{BB962C8B-B14F-4D97-AF65-F5344CB8AC3E}">
        <p14:creationId xmlns:p14="http://schemas.microsoft.com/office/powerpoint/2010/main" val="2646361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4BB967-9000-9E41-9936-80D513074EEF}" type="slidenum">
              <a:rPr lang="en-US"/>
              <a:pPr>
                <a:defRPr/>
              </a:pPr>
              <a:t>‹#›</a:t>
            </a:fld>
            <a:endParaRPr lang="en-US"/>
          </a:p>
        </p:txBody>
      </p:sp>
    </p:spTree>
    <p:extLst>
      <p:ext uri="{BB962C8B-B14F-4D97-AF65-F5344CB8AC3E}">
        <p14:creationId xmlns:p14="http://schemas.microsoft.com/office/powerpoint/2010/main" val="17958356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B7A63D-B1F0-4E4E-827F-A217F1395F49}" type="slidenum">
              <a:rPr lang="en-US"/>
              <a:pPr>
                <a:defRPr/>
              </a:pPr>
              <a:t>‹#›</a:t>
            </a:fld>
            <a:endParaRPr lang="en-US"/>
          </a:p>
        </p:txBody>
      </p:sp>
    </p:spTree>
    <p:extLst>
      <p:ext uri="{BB962C8B-B14F-4D97-AF65-F5344CB8AC3E}">
        <p14:creationId xmlns:p14="http://schemas.microsoft.com/office/powerpoint/2010/main" val="1081897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779488E-8BCD-7A43-957C-265B05833A09}" type="slidenum">
              <a:rPr lang="en-US"/>
              <a:pPr>
                <a:defRPr/>
              </a:pPr>
              <a:t>‹#›</a:t>
            </a:fld>
            <a:endParaRPr lang="en-US"/>
          </a:p>
        </p:txBody>
      </p:sp>
    </p:spTree>
    <p:extLst>
      <p:ext uri="{BB962C8B-B14F-4D97-AF65-F5344CB8AC3E}">
        <p14:creationId xmlns:p14="http://schemas.microsoft.com/office/powerpoint/2010/main" val="3632569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B174BC-CB04-DE4E-B486-A6F2C29D7BFA}" type="slidenum">
              <a:rPr lang="en-US"/>
              <a:pPr>
                <a:defRPr/>
              </a:pPr>
              <a:t>‹#›</a:t>
            </a:fld>
            <a:endParaRPr lang="en-US"/>
          </a:p>
        </p:txBody>
      </p:sp>
    </p:spTree>
    <p:extLst>
      <p:ext uri="{BB962C8B-B14F-4D97-AF65-F5344CB8AC3E}">
        <p14:creationId xmlns:p14="http://schemas.microsoft.com/office/powerpoint/2010/main" val="1652736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8A3C1D-38CA-B54D-8468-FBC747052D03}" type="slidenum">
              <a:rPr lang="en-US"/>
              <a:pPr>
                <a:defRPr/>
              </a:pPr>
              <a:t>‹#›</a:t>
            </a:fld>
            <a:endParaRPr lang="en-US"/>
          </a:p>
        </p:txBody>
      </p:sp>
    </p:spTree>
    <p:extLst>
      <p:ext uri="{BB962C8B-B14F-4D97-AF65-F5344CB8AC3E}">
        <p14:creationId xmlns:p14="http://schemas.microsoft.com/office/powerpoint/2010/main" val="3233509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29B8F5-CEAB-4745-A0F1-403E73938D09}" type="slidenum">
              <a:rPr lang="en-US"/>
              <a:pPr>
                <a:defRPr/>
              </a:pPr>
              <a:t>‹#›</a:t>
            </a:fld>
            <a:endParaRPr lang="en-US"/>
          </a:p>
        </p:txBody>
      </p:sp>
    </p:spTree>
    <p:extLst>
      <p:ext uri="{BB962C8B-B14F-4D97-AF65-F5344CB8AC3E}">
        <p14:creationId xmlns:p14="http://schemas.microsoft.com/office/powerpoint/2010/main" val="1904002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1B4A78-707F-BF44-A532-1A749D020D84}" type="slidenum">
              <a:rPr lang="en-US"/>
              <a:pPr>
                <a:defRPr/>
              </a:pPr>
              <a:t>‹#›</a:t>
            </a:fld>
            <a:endParaRPr lang="en-US"/>
          </a:p>
        </p:txBody>
      </p:sp>
    </p:spTree>
    <p:extLst>
      <p:ext uri="{BB962C8B-B14F-4D97-AF65-F5344CB8AC3E}">
        <p14:creationId xmlns:p14="http://schemas.microsoft.com/office/powerpoint/2010/main" val="21730131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700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0714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145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89041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74614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54588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2792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4267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6756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0034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44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85326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6.jpeg"/><Relationship Id="rId14" Type="http://schemas.openxmlformats.org/officeDocument/2006/relationships/image" Target="../media/image8.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6.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2.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3.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6.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56" r:id="rId1"/>
    <p:sldLayoutId id="2147486757" r:id="rId2"/>
    <p:sldLayoutId id="2147486758" r:id="rId3"/>
    <p:sldLayoutId id="2147486759" r:id="rId4"/>
    <p:sldLayoutId id="2147486760" r:id="rId5"/>
    <p:sldLayoutId id="2147486761" r:id="rId6"/>
    <p:sldLayoutId id="2147486762" r:id="rId7"/>
    <p:sldLayoutId id="2147486763" r:id="rId8"/>
    <p:sldLayoutId id="2147486764" r:id="rId9"/>
    <p:sldLayoutId id="2147486765" r:id="rId10"/>
    <p:sldLayoutId id="21474867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632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educational books</a:t>
            </a:r>
          </a:p>
        </p:txBody>
      </p:sp>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smtClean="0">
                <a:solidFill>
                  <a:srgbClr val="8B999C"/>
                </a:solidFill>
                <a:latin typeface="Candara" charset="0"/>
                <a:cs typeface="+mn-cs"/>
              </a:rPr>
              <a:t>children</a:t>
            </a:r>
            <a:r>
              <a:rPr lang="fr-FR" altLang="ja-JP" sz="3800" dirty="0" smtClean="0">
                <a:solidFill>
                  <a:srgbClr val="8B999C"/>
                </a:solidFill>
                <a:latin typeface="Candara" charset="0"/>
                <a:cs typeface="+mn-cs"/>
              </a:rPr>
              <a:t>'</a:t>
            </a:r>
            <a:r>
              <a:rPr lang="en-US" sz="3800" dirty="0" smtClean="0">
                <a:solidFill>
                  <a:srgbClr val="8B999C"/>
                </a:solidFill>
                <a:latin typeface="Candara" charset="0"/>
                <a:cs typeface="+mn-cs"/>
              </a:rPr>
              <a:t>s books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78"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videos</a:t>
            </a:r>
          </a:p>
        </p:txBody>
      </p:sp>
      <p:pic>
        <p:nvPicPr>
          <p:cNvPr id="583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videos</a:t>
            </a:r>
          </a:p>
        </p:txBody>
      </p:sp>
      <p:pic>
        <p:nvPicPr>
          <p:cNvPr id="5939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mn-lt"/>
                <a:cs typeface="+mn-cs"/>
              </a:defRPr>
            </a:lvl1pPr>
          </a:lstStyle>
          <a:p>
            <a:pPr>
              <a:defRPr/>
            </a:pPr>
            <a:fld id="{90CF3352-40BD-0042-BEBA-0C8A4C9B15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270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2" r:id="rId1"/>
    <p:sldLayoutId id="2147486823" r:id="rId2"/>
    <p:sldLayoutId id="2147486824" r:id="rId3"/>
    <p:sldLayoutId id="2147486825" r:id="rId4"/>
    <p:sldLayoutId id="2147486826" r:id="rId5"/>
    <p:sldLayoutId id="2147486827" r:id="rId6"/>
    <p:sldLayoutId id="2147486828" r:id="rId7"/>
    <p:sldLayoutId id="2147486829" r:id="rId8"/>
    <p:sldLayoutId id="2147486830" r:id="rId9"/>
    <p:sldLayoutId id="2147486831" r:id="rId10"/>
    <p:sldLayoutId id="214748683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373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 id="2147486839" r:id="rId7"/>
    <p:sldLayoutId id="2147486840" r:id="rId8"/>
    <p:sldLayoutId id="2147486841" r:id="rId9"/>
    <p:sldLayoutId id="2147486842" r:id="rId10"/>
    <p:sldLayoutId id="214748684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761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761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761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761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761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9A27ABA9-5920-814A-A1FE-2CEEC03591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55" r:id="rId1"/>
    <p:sldLayoutId id="2147486856" r:id="rId2"/>
    <p:sldLayoutId id="2147486857" r:id="rId3"/>
    <p:sldLayoutId id="2147486858" r:id="rId4"/>
    <p:sldLayoutId id="2147486859" r:id="rId5"/>
    <p:sldLayoutId id="2147486860" r:id="rId6"/>
    <p:sldLayoutId id="2147486861" r:id="rId7"/>
    <p:sldLayoutId id="2147486862" r:id="rId8"/>
    <p:sldLayoutId id="2147486863" r:id="rId9"/>
    <p:sldLayoutId id="2147486864" r:id="rId10"/>
    <p:sldLayoutId id="2147486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73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0CBE8751-E458-124F-8064-B604E05340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812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12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12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812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812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728DDAD8-E38A-F142-A9E7-83BDE2C21E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8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8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8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88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88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A46667B4-E59D-7C4D-8DD7-14139BC670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01762" name="Rectangle 2"/>
          <p:cNvSpPr>
            <a:spLocks noGrp="1" noChangeArrowheads="1"/>
          </p:cNvSpPr>
          <p:nvPr>
            <p:ph type="title"/>
          </p:nvPr>
        </p:nvSpPr>
        <p:spPr bwMode="auto">
          <a:xfrm>
            <a:off x="893763" y="1152525"/>
            <a:ext cx="7358062"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b" anchorCtr="0" compatLnSpc="1">
            <a:prstTxWarp prst="textNoShape">
              <a:avLst/>
            </a:prstTxWarp>
          </a:bodyPr>
          <a:lstStyle/>
          <a:p>
            <a:pPr lvl="0"/>
            <a:r>
              <a:rPr lang="en-US">
                <a:sym typeface="Gill Sans" charset="0"/>
              </a:rPr>
              <a:t>Click to edit Master title style</a:t>
            </a:r>
          </a:p>
        </p:txBody>
      </p:sp>
      <p:sp>
        <p:nvSpPr>
          <p:cNvPr id="3701763" name="Rectangle 3"/>
          <p:cNvSpPr>
            <a:spLocks noGrp="1" noChangeArrowheads="1"/>
          </p:cNvSpPr>
          <p:nvPr>
            <p:ph type="body" idx="1"/>
          </p:nvPr>
        </p:nvSpPr>
        <p:spPr bwMode="auto">
          <a:xfrm>
            <a:off x="893763" y="3536950"/>
            <a:ext cx="7358062"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p:titleStyle>
    <p:bodyStyle>
      <a:lvl1pPr marL="342900" indent="-342900" algn="ctr" defTabSz="642938" rtl="0" eaLnBrk="0" fontAlgn="base" hangingPunct="0">
        <a:spcBef>
          <a:spcPct val="0"/>
        </a:spcBef>
        <a:spcAft>
          <a:spcPct val="0"/>
        </a:spcAft>
        <a:defRPr sz="2500">
          <a:solidFill>
            <a:schemeClr val="tx1"/>
          </a:solidFill>
          <a:latin typeface="+mn-lt"/>
          <a:ea typeface="+mn-ea"/>
          <a:cs typeface="+mn-cs"/>
          <a:sym typeface="Gill Sans" charset="0"/>
        </a:defRPr>
      </a:lvl1pPr>
      <a:lvl2pPr marL="742950" indent="-28575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2pPr>
      <a:lvl3pPr marL="11430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3pPr>
      <a:lvl4pPr marL="16002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4pPr>
      <a:lvl5pPr marL="20574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5pPr>
      <a:lvl6pPr marL="457200" algn="ctr" defTabSz="642938" rtl="0" fontAlgn="base">
        <a:spcBef>
          <a:spcPct val="0"/>
        </a:spcBef>
        <a:spcAft>
          <a:spcPct val="0"/>
        </a:spcAft>
        <a:defRPr sz="2500">
          <a:solidFill>
            <a:schemeClr val="tx1"/>
          </a:solidFill>
          <a:latin typeface="+mn-lt"/>
          <a:ea typeface="Arial" charset="0"/>
          <a:cs typeface="+mn-cs"/>
          <a:sym typeface="Gill Sans" charset="0"/>
        </a:defRPr>
      </a:lvl6pPr>
      <a:lvl7pPr marL="914400" algn="ctr" defTabSz="642938" rtl="0" fontAlgn="base">
        <a:spcBef>
          <a:spcPct val="0"/>
        </a:spcBef>
        <a:spcAft>
          <a:spcPct val="0"/>
        </a:spcAft>
        <a:defRPr sz="2500">
          <a:solidFill>
            <a:schemeClr val="tx1"/>
          </a:solidFill>
          <a:latin typeface="+mn-lt"/>
          <a:ea typeface="Arial" charset="0"/>
          <a:cs typeface="+mn-cs"/>
          <a:sym typeface="Gill Sans" charset="0"/>
        </a:defRPr>
      </a:lvl7pPr>
      <a:lvl8pPr marL="1371600" algn="ctr" defTabSz="642938" rtl="0" fontAlgn="base">
        <a:spcBef>
          <a:spcPct val="0"/>
        </a:spcBef>
        <a:spcAft>
          <a:spcPct val="0"/>
        </a:spcAft>
        <a:defRPr sz="2500">
          <a:solidFill>
            <a:schemeClr val="tx1"/>
          </a:solidFill>
          <a:latin typeface="+mn-lt"/>
          <a:ea typeface="Arial" charset="0"/>
          <a:cs typeface="+mn-cs"/>
          <a:sym typeface="Gill Sans" charset="0"/>
        </a:defRPr>
      </a:lvl8pPr>
      <a:lvl9pPr marL="1828800" algn="ctr" defTabSz="642938" rtl="0" fontAlgn="base">
        <a:spcBef>
          <a:spcPct val="0"/>
        </a:spcBef>
        <a:spcAft>
          <a:spcPct val="0"/>
        </a:spcAft>
        <a:defRPr sz="25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04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899" r:id="rId1"/>
    <p:sldLayoutId id="2147486900" r:id="rId2"/>
    <p:sldLayoutId id="2147486901" r:id="rId3"/>
    <p:sldLayoutId id="2147486902" r:id="rId4"/>
    <p:sldLayoutId id="2147486903" r:id="rId5"/>
    <p:sldLayoutId id="2147486904" r:id="rId6"/>
    <p:sldLayoutId id="2147486905" r:id="rId7"/>
    <p:sldLayoutId id="2147486906" r:id="rId8"/>
    <p:sldLayoutId id="2147486907" r:id="rId9"/>
    <p:sldLayoutId id="2147486908" r:id="rId10"/>
    <p:sldLayoutId id="214748690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6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26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a typeface="+mn-ea"/>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a typeface="+mn-ea"/>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9AC47932-2998-7141-8FA3-C4C1C491CA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406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921" r:id="rId1"/>
    <p:sldLayoutId id="2147486922" r:id="rId2"/>
    <p:sldLayoutId id="2147486923" r:id="rId3"/>
    <p:sldLayoutId id="2147486924" r:id="rId4"/>
    <p:sldLayoutId id="2147486925" r:id="rId5"/>
    <p:sldLayoutId id="2147486926" r:id="rId6"/>
    <p:sldLayoutId id="2147486927" r:id="rId7"/>
    <p:sldLayoutId id="2147486928" r:id="rId8"/>
    <p:sldLayoutId id="2147486929" r:id="rId9"/>
    <p:sldLayoutId id="2147486930" r:id="rId10"/>
    <p:sldLayoutId id="214748693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bg1"/>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bg1"/>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bg1"/>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1280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1280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1280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F02D643-376A-5C46-B3EC-E47D72C9812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33" r:id="rId1"/>
    <p:sldLayoutId id="2147486934" r:id="rId2"/>
    <p:sldLayoutId id="2147486935" r:id="rId3"/>
    <p:sldLayoutId id="2147486936" r:id="rId4"/>
    <p:sldLayoutId id="2147486937" r:id="rId5"/>
    <p:sldLayoutId id="2147486938" r:id="rId6"/>
    <p:sldLayoutId id="2147486939" r:id="rId7"/>
    <p:sldLayoutId id="2147486940" r:id="rId8"/>
    <p:sldLayoutId id="2147486941" r:id="rId9"/>
    <p:sldLayoutId id="2147486942" r:id="rId10"/>
    <p:sldLayoutId id="21474869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b="0">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b="0">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807F8D4-BB56-CE48-A773-803237C0937C}" type="slidenum">
              <a:rPr lang="en-US" b="0">
                <a:solidFill>
                  <a:srgbClr val="000000"/>
                </a:solidFill>
                <a:cs typeface="Arial"/>
              </a:rPr>
              <a:pPr>
                <a:defRPr/>
              </a:pPr>
              <a:t>‹#›</a:t>
            </a:fld>
            <a:endParaRPr lang="en-US" b="0">
              <a:solidFill>
                <a:srgbClr val="000000"/>
              </a:solidFill>
              <a:cs typeface="Arial"/>
            </a:endParaRPr>
          </a:p>
        </p:txBody>
      </p:sp>
    </p:spTree>
    <p:extLst>
      <p:ext uri="{BB962C8B-B14F-4D97-AF65-F5344CB8AC3E}">
        <p14:creationId xmlns:p14="http://schemas.microsoft.com/office/powerpoint/2010/main" val="3917670936"/>
      </p:ext>
    </p:extLst>
  </p:cSld>
  <p:clrMap bg1="lt1" tx1="dk1" bg2="lt2" tx2="dk2" accent1="accent1" accent2="accent2" accent3="accent3" accent4="accent4" accent5="accent5" accent6="accent6" hlink="hlink" folHlink="folHlink"/>
  <p:sldLayoutIdLst>
    <p:sldLayoutId id="2147486956" r:id="rId1"/>
    <p:sldLayoutId id="2147486957" r:id="rId2"/>
    <p:sldLayoutId id="2147486958" r:id="rId3"/>
    <p:sldLayoutId id="2147486959" r:id="rId4"/>
    <p:sldLayoutId id="2147486960" r:id="rId5"/>
    <p:sldLayoutId id="2147486961" r:id="rId6"/>
    <p:sldLayoutId id="2147486962" r:id="rId7"/>
    <p:sldLayoutId id="2147486963" r:id="rId8"/>
    <p:sldLayoutId id="2147486964" r:id="rId9"/>
    <p:sldLayoutId id="2147486965" r:id="rId10"/>
    <p:sldLayoutId id="2147486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299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solidFill>
                  <a:schemeClr val="tx1"/>
                </a:solidFill>
                <a:cs typeface="+mn-cs"/>
              </a:defRPr>
            </a:lvl1pPr>
          </a:lstStyle>
          <a:p>
            <a:pPr>
              <a:defRPr/>
            </a:pPr>
            <a:endParaRPr lang="en-US">
              <a:solidFill>
                <a:srgbClr val="FFFFFF"/>
              </a:solidFill>
              <a:cs typeface="Arial"/>
            </a:endParaRPr>
          </a:p>
        </p:txBody>
      </p:sp>
      <p:sp>
        <p:nvSpPr>
          <p:cNvPr id="149299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0B7D5D36-CFC7-9641-BC1C-DCD04946000C}" type="slidenum">
              <a:rPr lang="en-US">
                <a:solidFill>
                  <a:srgbClr val="FFFFFF"/>
                </a:solidFill>
                <a:cs typeface="Arial"/>
              </a:rPr>
              <a:pPr>
                <a:defRPr/>
              </a:pPr>
              <a:t>‹#›</a:t>
            </a:fld>
            <a:endParaRPr lang="en-US">
              <a:solidFill>
                <a:srgbClr val="FFFFFF"/>
              </a:solidFill>
              <a:cs typeface="Arial"/>
            </a:endParaRPr>
          </a:p>
        </p:txBody>
      </p:sp>
      <p:grpSp>
        <p:nvGrpSpPr>
          <p:cNvPr id="14340" name="Group 4"/>
          <p:cNvGrpSpPr>
            <a:grpSpLocks/>
          </p:cNvGrpSpPr>
          <p:nvPr/>
        </p:nvGrpSpPr>
        <p:grpSpPr bwMode="auto">
          <a:xfrm>
            <a:off x="0" y="0"/>
            <a:ext cx="9140825" cy="6850063"/>
            <a:chOff x="0" y="0"/>
            <a:chExt cx="5758" cy="4315"/>
          </a:xfrm>
        </p:grpSpPr>
        <p:grpSp>
          <p:nvGrpSpPr>
            <p:cNvPr id="14344" name="Group 5"/>
            <p:cNvGrpSpPr>
              <a:grpSpLocks/>
            </p:cNvGrpSpPr>
            <p:nvPr userDrawn="1"/>
          </p:nvGrpSpPr>
          <p:grpSpPr bwMode="auto">
            <a:xfrm>
              <a:off x="1728" y="2230"/>
              <a:ext cx="4027" cy="2085"/>
              <a:chOff x="1728" y="2230"/>
              <a:chExt cx="4027" cy="2085"/>
            </a:xfrm>
          </p:grpSpPr>
          <p:sp>
            <p:nvSpPr>
              <p:cNvPr id="149299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49299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49300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4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149300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grpSp>
        <p:sp>
          <p:nvSpPr>
            <p:cNvPr id="149300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003399"/>
                </a:solidFill>
                <a:cs typeface="Arial"/>
              </a:endParaRPr>
            </a:p>
          </p:txBody>
        </p:sp>
        <p:sp>
          <p:nvSpPr>
            <p:cNvPr id="14346" name="Freeform 12"/>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grpSp>
      <p:sp>
        <p:nvSpPr>
          <p:cNvPr id="149300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300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b="0">
                <a:solidFill>
                  <a:schemeClr val="tx1"/>
                </a:solidFill>
                <a:cs typeface="+mn-cs"/>
              </a:defRPr>
            </a:lvl1pPr>
          </a:lstStyle>
          <a:p>
            <a:pPr>
              <a:defRPr/>
            </a:pPr>
            <a:endParaRPr lang="en-US">
              <a:solidFill>
                <a:srgbClr val="FFFFFF"/>
              </a:solidFill>
              <a:cs typeface="Arial"/>
            </a:endParaRPr>
          </a:p>
        </p:txBody>
      </p:sp>
      <p:sp>
        <p:nvSpPr>
          <p:cNvPr id="149300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982802"/>
      </p:ext>
    </p:extLst>
  </p:cSld>
  <p:clrMap bg1="dk2" tx1="lt1" bg2="dk1" tx2="lt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2426526"/>
      </p:ext>
    </p:extLst>
  </p:cSld>
  <p:clrMap bg1="dk2" tx1="lt1" bg2="dk1" tx2="lt2" accent1="accent1" accent2="accent2" accent3="accent3" accent4="accent4" accent5="accent5" accent6="accent6" hlink="hlink" folHlink="folHlink"/>
  <p:sldLayoutIdLst>
    <p:sldLayoutId id="2147486980" r:id="rId1"/>
    <p:sldLayoutId id="2147486981" r:id="rId2"/>
    <p:sldLayoutId id="2147486982" r:id="rId3"/>
    <p:sldLayoutId id="2147486983" r:id="rId4"/>
    <p:sldLayoutId id="2147486984" r:id="rId5"/>
    <p:sldLayoutId id="2147486985" r:id="rId6"/>
    <p:sldLayoutId id="2147486986" r:id="rId7"/>
    <p:sldLayoutId id="2147486987" r:id="rId8"/>
    <p:sldLayoutId id="2147486988" r:id="rId9"/>
    <p:sldLayoutId id="2147486989" r:id="rId10"/>
    <p:sldLayoutId id="21474869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299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solidFill>
                  <a:schemeClr val="tx1"/>
                </a:solidFill>
                <a:cs typeface="+mn-cs"/>
              </a:defRPr>
            </a:lvl1pPr>
          </a:lstStyle>
          <a:p>
            <a:pPr>
              <a:defRPr/>
            </a:pPr>
            <a:endParaRPr lang="en-US"/>
          </a:p>
        </p:txBody>
      </p:sp>
      <p:sp>
        <p:nvSpPr>
          <p:cNvPr id="149299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0B7D5D36-CFC7-9641-BC1C-DCD04946000C}" type="slidenum">
              <a:rPr lang="en-US"/>
              <a:pPr>
                <a:defRPr/>
              </a:pPr>
              <a:t>‹#›</a:t>
            </a:fld>
            <a:endParaRPr lang="en-US"/>
          </a:p>
        </p:txBody>
      </p:sp>
      <p:grpSp>
        <p:nvGrpSpPr>
          <p:cNvPr id="14340" name="Group 4"/>
          <p:cNvGrpSpPr>
            <a:grpSpLocks/>
          </p:cNvGrpSpPr>
          <p:nvPr/>
        </p:nvGrpSpPr>
        <p:grpSpPr bwMode="auto">
          <a:xfrm>
            <a:off x="0" y="0"/>
            <a:ext cx="9140825" cy="6850063"/>
            <a:chOff x="0" y="0"/>
            <a:chExt cx="5758" cy="4315"/>
          </a:xfrm>
        </p:grpSpPr>
        <p:grpSp>
          <p:nvGrpSpPr>
            <p:cNvPr id="14344" name="Group 5"/>
            <p:cNvGrpSpPr>
              <a:grpSpLocks/>
            </p:cNvGrpSpPr>
            <p:nvPr userDrawn="1"/>
          </p:nvGrpSpPr>
          <p:grpSpPr bwMode="auto">
            <a:xfrm>
              <a:off x="1728" y="2230"/>
              <a:ext cx="4027" cy="2085"/>
              <a:chOff x="1728" y="2230"/>
              <a:chExt cx="4027" cy="2085"/>
            </a:xfrm>
          </p:grpSpPr>
          <p:sp>
            <p:nvSpPr>
              <p:cNvPr id="149299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9299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9300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300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149300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346" name="Freeform 12"/>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9300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300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b="0">
                <a:solidFill>
                  <a:schemeClr val="tx1"/>
                </a:solidFill>
                <a:cs typeface="+mn-cs"/>
              </a:defRPr>
            </a:lvl1pPr>
          </a:lstStyle>
          <a:p>
            <a:pPr>
              <a:defRPr/>
            </a:pPr>
            <a:endParaRPr lang="en-US"/>
          </a:p>
        </p:txBody>
      </p:sp>
      <p:sp>
        <p:nvSpPr>
          <p:cNvPr id="149300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32" r:id="rId1"/>
    <p:sldLayoutId id="2147486680" r:id="rId2"/>
    <p:sldLayoutId id="2147486681" r:id="rId3"/>
    <p:sldLayoutId id="2147486682" r:id="rId4"/>
    <p:sldLayoutId id="2147486683" r:id="rId5"/>
    <p:sldLayoutId id="2147486684" r:id="rId6"/>
    <p:sldLayoutId id="2147486685" r:id="rId7"/>
    <p:sldLayoutId id="2147486686" r:id="rId8"/>
    <p:sldLayoutId id="2147486687" r:id="rId9"/>
    <p:sldLayoutId id="2147486688" r:id="rId10"/>
    <p:sldLayoutId id="214748668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latin typeface="+mn-lt"/>
                <a:ea typeface="+mn-ea"/>
                <a:cs typeface="+mn-cs"/>
              </a:defRPr>
            </a:lvl1pPr>
          </a:lstStyle>
          <a:p>
            <a:pPr>
              <a:defRPr/>
            </a:pPr>
            <a:endParaRPr lang="en-US" b="0">
              <a:solidFill>
                <a:srgbClr val="000000"/>
              </a:solidFill>
              <a:latin typeface="Arial"/>
              <a:ea typeface="ＭＳ Ｐゴシック"/>
              <a:cs typeface="Arial"/>
            </a:endParaRPr>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latin typeface="+mn-lt"/>
                <a:ea typeface="+mn-ea"/>
                <a:cs typeface="+mn-cs"/>
              </a:defRPr>
            </a:lvl1pPr>
          </a:lstStyle>
          <a:p>
            <a:pPr>
              <a:defRPr/>
            </a:pPr>
            <a:endParaRPr lang="en-US" b="0">
              <a:solidFill>
                <a:srgbClr val="000000"/>
              </a:solidFill>
              <a:latin typeface="Arial"/>
              <a:ea typeface="ＭＳ Ｐゴシック"/>
              <a:cs typeface="Arial"/>
            </a:endParaRPr>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latin typeface="+mn-lt"/>
                <a:cs typeface="+mn-cs"/>
              </a:defRPr>
            </a:lvl1pPr>
          </a:lstStyle>
          <a:p>
            <a:pPr>
              <a:defRPr/>
            </a:pPr>
            <a:fld id="{A614C822-591A-4A48-A7CB-F7D77C8D8B0D}" type="slidenum">
              <a:rPr lang="en-US" b="0">
                <a:solidFill>
                  <a:srgbClr val="000000"/>
                </a:solidFill>
                <a:latin typeface="Arial"/>
                <a:cs typeface="Arial"/>
              </a:rPr>
              <a:pPr>
                <a:defRPr/>
              </a:pPr>
              <a:t>‹#›</a:t>
            </a:fld>
            <a:endParaRPr lang="en-US" b="0">
              <a:solidFill>
                <a:srgbClr val="000000"/>
              </a:solidFill>
              <a:latin typeface="Arial"/>
              <a:cs typeface="Arial"/>
            </a:endParaRPr>
          </a:p>
        </p:txBody>
      </p:sp>
    </p:spTree>
    <p:extLst>
      <p:ext uri="{BB962C8B-B14F-4D97-AF65-F5344CB8AC3E}">
        <p14:creationId xmlns:p14="http://schemas.microsoft.com/office/powerpoint/2010/main" val="2166446810"/>
      </p:ext>
    </p:extLst>
  </p:cSld>
  <p:clrMap bg1="lt1" tx1="dk1" bg2="lt2" tx2="dk2" accent1="accent1" accent2="accent2" accent3="accent3" accent4="accent4" accent5="accent5" accent6="accent6" hlink="hlink" folHlink="folHlink"/>
  <p:sldLayoutIdLst>
    <p:sldLayoutId id="2147486992" r:id="rId1"/>
    <p:sldLayoutId id="2147486993" r:id="rId2"/>
    <p:sldLayoutId id="2147486994" r:id="rId3"/>
    <p:sldLayoutId id="2147486995" r:id="rId4"/>
    <p:sldLayoutId id="2147486996" r:id="rId5"/>
    <p:sldLayoutId id="2147486997" r:id="rId6"/>
    <p:sldLayoutId id="2147486998" r:id="rId7"/>
    <p:sldLayoutId id="2147486999" r:id="rId8"/>
    <p:sldLayoutId id="2147487000" r:id="rId9"/>
    <p:sldLayoutId id="2147487001" r:id="rId10"/>
    <p:sldLayoutId id="214748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54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4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54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2954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2954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88C64462-2C0E-8445-9F80-1EF566D9AD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90" r:id="rId1"/>
    <p:sldLayoutId id="2147486691" r:id="rId2"/>
    <p:sldLayoutId id="2147486692" r:id="rId3"/>
    <p:sldLayoutId id="2147486693" r:id="rId4"/>
    <p:sldLayoutId id="2147486694" r:id="rId5"/>
    <p:sldLayoutId id="2147486695" r:id="rId6"/>
    <p:sldLayoutId id="2147486696" r:id="rId7"/>
    <p:sldLayoutId id="2147486697" r:id="rId8"/>
    <p:sldLayoutId id="2147486698" r:id="rId9"/>
    <p:sldLayoutId id="2147486699" r:id="rId10"/>
    <p:sldLayoutId id="21474867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01" r:id="rId1"/>
    <p:sldLayoutId id="2147486702" r:id="rId2"/>
    <p:sldLayoutId id="2147486703" r:id="rId3"/>
    <p:sldLayoutId id="2147486704" r:id="rId4"/>
    <p:sldLayoutId id="2147486705" r:id="rId5"/>
    <p:sldLayoutId id="2147486706" r:id="rId6"/>
    <p:sldLayoutId id="2147486707" r:id="rId7"/>
    <p:sldLayoutId id="2147486708" r:id="rId8"/>
    <p:sldLayoutId id="2147486709" r:id="rId9"/>
    <p:sldLayoutId id="2147486710" r:id="rId10"/>
    <p:sldLayoutId id="21474867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12" r:id="rId1"/>
    <p:sldLayoutId id="2147486713" r:id="rId2"/>
    <p:sldLayoutId id="2147486714" r:id="rId3"/>
    <p:sldLayoutId id="2147486715" r:id="rId4"/>
    <p:sldLayoutId id="2147486716" r:id="rId5"/>
    <p:sldLayoutId id="2147486717" r:id="rId6"/>
    <p:sldLayoutId id="2147486718" r:id="rId7"/>
    <p:sldLayoutId id="2147486719" r:id="rId8"/>
    <p:sldLayoutId id="2147486720" r:id="rId9"/>
    <p:sldLayoutId id="2147486721" r:id="rId10"/>
    <p:sldLayoutId id="21474867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23" r:id="rId1"/>
    <p:sldLayoutId id="2147486724" r:id="rId2"/>
    <p:sldLayoutId id="2147486725" r:id="rId3"/>
    <p:sldLayoutId id="2147486726" r:id="rId4"/>
    <p:sldLayoutId id="2147486727" r:id="rId5"/>
    <p:sldLayoutId id="2147486728" r:id="rId6"/>
    <p:sldLayoutId id="2147486729" r:id="rId7"/>
    <p:sldLayoutId id="2147486730" r:id="rId8"/>
    <p:sldLayoutId id="2147486731" r:id="rId9"/>
    <p:sldLayoutId id="2147486732" r:id="rId10"/>
    <p:sldLayoutId id="21474867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effectLst>
                  <a:outerShdw blurRad="38100" dist="38100" dir="2700000" algn="tl">
                    <a:srgbClr val="000000"/>
                  </a:outerShdw>
                </a:effectLst>
                <a:latin typeface="+mn-lt"/>
                <a:cs typeface="+mn-cs"/>
              </a:defRPr>
            </a:lvl1pPr>
          </a:lstStyle>
          <a:p>
            <a:pPr>
              <a:defRPr/>
            </a:pPr>
            <a:fld id="{C7EBBFB2-274F-2D4D-8803-ED345F29A53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34" r:id="rId1"/>
    <p:sldLayoutId id="2147486735" r:id="rId2"/>
    <p:sldLayoutId id="2147486736" r:id="rId3"/>
    <p:sldLayoutId id="2147486737" r:id="rId4"/>
    <p:sldLayoutId id="2147486738" r:id="rId5"/>
    <p:sldLayoutId id="2147486739" r:id="rId6"/>
    <p:sldLayoutId id="2147486740" r:id="rId7"/>
    <p:sldLayoutId id="2147486741" r:id="rId8"/>
    <p:sldLayoutId id="2147486742" r:id="rId9"/>
    <p:sldLayoutId id="2147486743" r:id="rId10"/>
    <p:sldLayoutId id="214748674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smtClean="0">
                <a:solidFill>
                  <a:srgbClr val="8B999C"/>
                </a:solidFill>
                <a:latin typeface="Candara" charset="0"/>
              </a:rPr>
              <a:t>general audio</a:t>
            </a:r>
          </a:p>
        </p:txBody>
      </p:sp>
      <p:pic>
        <p:nvPicPr>
          <p:cNvPr id="542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45" r:id="rId1"/>
    <p:sldLayoutId id="2147486746" r:id="rId2"/>
    <p:sldLayoutId id="2147486747" r:id="rId3"/>
    <p:sldLayoutId id="2147486748" r:id="rId4"/>
    <p:sldLayoutId id="2147486749" r:id="rId5"/>
    <p:sldLayoutId id="2147486750" r:id="rId6"/>
    <p:sldLayoutId id="2147486751" r:id="rId7"/>
    <p:sldLayoutId id="2147486752" r:id="rId8"/>
    <p:sldLayoutId id="2147486753" r:id="rId9"/>
    <p:sldLayoutId id="2147486754" r:id="rId10"/>
    <p:sldLayoutId id="21474867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2.jpeg"/><Relationship Id="rId1" Type="http://schemas.openxmlformats.org/officeDocument/2006/relationships/tags" Target="../tags/tag6.xml"/><Relationship Id="rId2"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3.jpeg"/><Relationship Id="rId1" Type="http://schemas.openxmlformats.org/officeDocument/2006/relationships/tags" Target="../tags/tag7.xml"/><Relationship Id="rId2" Type="http://schemas.openxmlformats.org/officeDocument/2006/relationships/slideLayout" Target="../slideLayouts/slideLayout2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8.png"/><Relationship Id="rId1" Type="http://schemas.openxmlformats.org/officeDocument/2006/relationships/themeOverride" Target="../theme/themeOverride1.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51.png"/><Relationship Id="rId1" Type="http://schemas.openxmlformats.org/officeDocument/2006/relationships/themeOverride" Target="../theme/themeOverride2.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6.xml"/><Relationship Id="rId4" Type="http://schemas.openxmlformats.org/officeDocument/2006/relationships/notesSlide" Target="../notesSlides/notesSlide4.xml"/><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tags" Target="../tags/tag3.xml"/><Relationship Id="rId2"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3.jpe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3.jpe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43.xml"/><Relationship Id="rId3"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44.xml"/><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48.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49.xml"/><Relationship Id="rId3"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21.jpeg"/><Relationship Id="rId1" Type="http://schemas.openxmlformats.org/officeDocument/2006/relationships/tags" Target="../tags/tag8.xml"/><Relationship Id="rId2" Type="http://schemas.openxmlformats.org/officeDocument/2006/relationships/slideLayout" Target="../slideLayouts/slideLayout2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52.xml"/><Relationship Id="rId3"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0.jpe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28.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71.jpeg"/><Relationship Id="rId1" Type="http://schemas.openxmlformats.org/officeDocument/2006/relationships/slideLayout" Target="../slideLayouts/slideLayout1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64.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65.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66.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76.png"/><Relationship Id="rId1" Type="http://schemas.openxmlformats.org/officeDocument/2006/relationships/slideLayout" Target="../slideLayouts/slideLayout39.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image" Target="../media/image7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image" Target="../media/image7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1" Type="http://schemas.openxmlformats.org/officeDocument/2006/relationships/slideLayout" Target="../slideLayouts/slideLayout18.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2.png"/><Relationship Id="rId1" Type="http://schemas.openxmlformats.org/officeDocument/2006/relationships/slideLayout" Target="../slideLayouts/slideLayout18.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6.xml"/><Relationship Id="rId3" Type="http://schemas.openxmlformats.org/officeDocument/2006/relationships/image" Target="../media/image8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77.xml"/><Relationship Id="rId3" Type="http://schemas.openxmlformats.org/officeDocument/2006/relationships/image" Target="../media/image8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78.xml"/><Relationship Id="rId3"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1.jpeg"/><Relationship Id="rId1" Type="http://schemas.openxmlformats.org/officeDocument/2006/relationships/tags" Target="../tags/tag5.xml"/><Relationship Id="rId2" Type="http://schemas.openxmlformats.org/officeDocument/2006/relationships/slideLayout" Target="../slideLayouts/slideLayout20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18.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89.jpeg"/><Relationship Id="rId1" Type="http://schemas.openxmlformats.org/officeDocument/2006/relationships/tags" Target="../tags/tag9.xml"/><Relationship Id="rId2"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90.jpeg"/><Relationship Id="rId1" Type="http://schemas.openxmlformats.org/officeDocument/2006/relationships/tags" Target="../tags/tag10.xml"/><Relationship Id="rId2"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83.xml"/><Relationship Id="rId5" Type="http://schemas.openxmlformats.org/officeDocument/2006/relationships/image" Target="../media/image91.jpeg"/><Relationship Id="rId1" Type="http://schemas.openxmlformats.org/officeDocument/2006/relationships/tags" Target="../tags/tag11.xml"/><Relationship Id="rId2" Type="http://schemas.openxmlformats.org/officeDocument/2006/relationships/tags" Target="../tags/tag1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92.jpeg"/><Relationship Id="rId1" Type="http://schemas.openxmlformats.org/officeDocument/2006/relationships/tags" Target="../tags/tag13.xml"/><Relationship Id="rId2"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20.jpeg"/></Relationships>
</file>

<file path=ppt/slides/_rels/slide8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93.jpe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94.jpe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 Type="http://schemas.openxmlformats.org/officeDocument/2006/relationships/slideLayout" Target="../slideLayouts/slideLayout29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notesSlide" Target="../notesSlides/notesSlide92.xml"/><Relationship Id="rId3"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529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15299" name="Rectangle 3" hidden="1"/>
          <p:cNvSpPr>
            <a:spLocks noGrp="1" noChangeArrowheads="1"/>
          </p:cNvSpPr>
          <p:nvPr>
            <p:ph type="ctrTitle"/>
          </p:nvPr>
        </p:nvSpPr>
        <p:spPr/>
        <p:txBody>
          <a:bodyPr/>
          <a:lstStyle/>
          <a:p>
            <a:pPr eaLnBrk="1" hangingPunct="1">
              <a:defRPr/>
            </a:pPr>
            <a:r>
              <a:rPr lang="en-US" dirty="0" smtClean="0"/>
              <a:t>Template Suite 1-Title 01359</a:t>
            </a:r>
          </a:p>
        </p:txBody>
      </p:sp>
      <p:sp>
        <p:nvSpPr>
          <p:cNvPr id="2615302" name="Text Box 6"/>
          <p:cNvSpPr txBox="1">
            <a:spLocks noChangeArrowheads="1"/>
          </p:cNvSpPr>
          <p:nvPr>
            <p:custDataLst>
              <p:tags r:id="rId2"/>
            </p:custDataLst>
          </p:nvPr>
        </p:nvSpPr>
        <p:spPr bwMode="auto">
          <a:xfrm>
            <a:off x="762000" y="2133600"/>
            <a:ext cx="6553200" cy="255905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5400" i="1">
                <a:cs typeface="Arial" charset="0"/>
              </a:rPr>
              <a:t>Millions of Years: Where did the idea come from?</a:t>
            </a:r>
          </a:p>
        </p:txBody>
      </p:sp>
      <p:sp>
        <p:nvSpPr>
          <p:cNvPr id="7" name="Text Box 6"/>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dirty="0">
                <a:solidFill>
                  <a:srgbClr val="FFFF00"/>
                </a:solidFill>
                <a:cs typeface="Arial" charset="0"/>
              </a:rPr>
              <a:t>Dr. Terry Mortenson</a:t>
            </a:r>
          </a:p>
        </p:txBody>
      </p:sp>
      <p:pic>
        <p:nvPicPr>
          <p:cNvPr id="153605" name="Picture 9" descr="AiG 2007 URL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813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962400" y="990600"/>
            <a:ext cx="44196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i="1" dirty="0">
                <a:solidFill>
                  <a:srgbClr val="FFFF00"/>
                </a:solidFill>
                <a:cs typeface="Arial" charset="0"/>
              </a:rPr>
              <a:t>Adapted and expanded by Dr. Rick Griffith</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Dr. Rick Griffith, Crossroads International Church</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cicfamily.com &amp; 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2306"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2307" name="Rectangle 3" hidden="1"/>
          <p:cNvSpPr>
            <a:spLocks noGrp="1" noChangeArrowheads="1"/>
          </p:cNvSpPr>
          <p:nvPr>
            <p:ph type="title"/>
          </p:nvPr>
        </p:nvSpPr>
        <p:spPr/>
        <p:txBody>
          <a:bodyPr/>
          <a:lstStyle/>
          <a:p>
            <a:pPr eaLnBrk="1" hangingPunct="1">
              <a:defRPr/>
            </a:pPr>
            <a:r>
              <a:rPr lang="en-US" smtClean="0"/>
              <a:t>Observational Science 01160</a:t>
            </a:r>
          </a:p>
        </p:txBody>
      </p:sp>
      <p:sp>
        <p:nvSpPr>
          <p:cNvPr id="3682308" name="Text Box 4"/>
          <p:cNvSpPr txBox="1">
            <a:spLocks noChangeArrowheads="1"/>
          </p:cNvSpPr>
          <p:nvPr/>
        </p:nvSpPr>
        <p:spPr bwMode="auto">
          <a:xfrm>
            <a:off x="457200" y="228600"/>
            <a:ext cx="8382000" cy="1463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75000"/>
              </a:lnSpc>
              <a:defRPr/>
            </a:pPr>
            <a:r>
              <a:rPr lang="en-US" sz="6000">
                <a:solidFill>
                  <a:srgbClr val="FFFF00"/>
                </a:solidFill>
                <a:cs typeface="Arial" charset="0"/>
              </a:rPr>
              <a:t>EXPERIMENTAL</a:t>
            </a:r>
          </a:p>
          <a:p>
            <a:pPr algn="r">
              <a:lnSpc>
                <a:spcPct val="75000"/>
              </a:lnSpc>
              <a:defRPr/>
            </a:pPr>
            <a:r>
              <a:rPr lang="en-US" sz="6000">
                <a:cs typeface="Arial" charset="0"/>
              </a:rPr>
              <a:t>SCIENCE</a:t>
            </a:r>
            <a:endParaRPr lang="en-US" sz="6000">
              <a:solidFill>
                <a:schemeClr val="tx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684354" name="Rectangle 2"/>
          <p:cNvSpPr>
            <a:spLocks noGrp="1" noChangeArrowheads="1"/>
          </p:cNvSpPr>
          <p:nvPr>
            <p:ph type="title"/>
          </p:nvPr>
        </p:nvSpPr>
        <p:spPr>
          <a:xfrm>
            <a:off x="457200" y="-914400"/>
            <a:ext cx="8229600" cy="1143000"/>
          </a:xfrm>
        </p:spPr>
        <p:txBody>
          <a:bodyPr/>
          <a:lstStyle/>
          <a:p>
            <a:pPr eaLnBrk="1" hangingPunct="1">
              <a:defRPr/>
            </a:pPr>
            <a:r>
              <a:rPr lang="en-US" dirty="0" smtClean="0">
                <a:solidFill>
                  <a:srgbClr val="663300"/>
                </a:solidFill>
              </a:rPr>
              <a:t>Origin science defined</a:t>
            </a:r>
          </a:p>
        </p:txBody>
      </p:sp>
      <p:sp>
        <p:nvSpPr>
          <p:cNvPr id="3684355" name="Text Box 3"/>
          <p:cNvSpPr txBox="1">
            <a:spLocks noChangeArrowheads="1"/>
          </p:cNvSpPr>
          <p:nvPr/>
        </p:nvSpPr>
        <p:spPr bwMode="auto">
          <a:xfrm>
            <a:off x="609600" y="893763"/>
            <a:ext cx="7924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5000"/>
              </a:lnSpc>
              <a:defRPr/>
            </a:pPr>
            <a:r>
              <a:rPr lang="en-US" sz="5400" dirty="0">
                <a:solidFill>
                  <a:srgbClr val="FFFF00"/>
                </a:solidFill>
                <a:effectLst>
                  <a:outerShdw blurRad="38100" dist="38100" dir="2700000" algn="tl">
                    <a:srgbClr val="000000">
                      <a:alpha val="43137"/>
                    </a:srgbClr>
                  </a:outerShdw>
                </a:effectLst>
                <a:cs typeface="+mn-cs"/>
              </a:rPr>
              <a:t>ORIGIN</a:t>
            </a:r>
            <a:r>
              <a:rPr lang="en-US" sz="5400" dirty="0">
                <a:solidFill>
                  <a:schemeClr val="accent1"/>
                </a:solidFill>
                <a:effectLst>
                  <a:outerShdw blurRad="38100" dist="38100" dir="2700000" algn="tl">
                    <a:srgbClr val="000000">
                      <a:alpha val="43137"/>
                    </a:srgbClr>
                  </a:outerShdw>
                </a:effectLst>
                <a:cs typeface="+mn-cs"/>
              </a:rPr>
              <a:t> </a:t>
            </a:r>
            <a:r>
              <a:rPr lang="en-US" sz="5400" dirty="0">
                <a:effectLst>
                  <a:outerShdw blurRad="38100" dist="38100" dir="2700000" algn="tl">
                    <a:srgbClr val="000000">
                      <a:alpha val="43137"/>
                    </a:srgbClr>
                  </a:outerShdw>
                </a:effectLst>
                <a:cs typeface="+mn-cs"/>
              </a:rPr>
              <a:t>SCIENCE</a:t>
            </a:r>
          </a:p>
          <a:p>
            <a:pPr algn="ctr">
              <a:lnSpc>
                <a:spcPct val="95000"/>
              </a:lnSpc>
              <a:defRPr/>
            </a:pPr>
            <a:endParaRPr lang="en-US" sz="3200" dirty="0">
              <a:solidFill>
                <a:srgbClr val="663300"/>
              </a:solidFill>
              <a:effectLst>
                <a:outerShdw blurRad="38100" dist="38100" dir="2700000" algn="tl">
                  <a:srgbClr val="000000">
                    <a:alpha val="43137"/>
                  </a:srgbClr>
                </a:outerShdw>
              </a:effectLst>
              <a:cs typeface="+mn-cs"/>
            </a:endParaRPr>
          </a:p>
          <a:p>
            <a:pPr algn="ctr">
              <a:lnSpc>
                <a:spcPct val="95000"/>
              </a:lnSpc>
              <a:defRPr/>
            </a:pPr>
            <a:endParaRPr lang="en-US" sz="3200" dirty="0">
              <a:solidFill>
                <a:srgbClr val="663300"/>
              </a:solidFill>
              <a:effectLst>
                <a:outerShdw blurRad="38100" dist="38100" dir="2700000" algn="tl">
                  <a:srgbClr val="000000">
                    <a:alpha val="43137"/>
                  </a:srgbClr>
                </a:outerShdw>
              </a:effectLst>
              <a:cs typeface="+mn-cs"/>
            </a:endParaRPr>
          </a:p>
          <a:p>
            <a:pPr algn="ctr">
              <a:lnSpc>
                <a:spcPct val="95000"/>
              </a:lnSpc>
              <a:defRPr/>
            </a:pPr>
            <a:r>
              <a:rPr lang="en-US" sz="3600" dirty="0">
                <a:effectLst>
                  <a:outerShdw blurRad="38100" dist="38100" dir="2700000" algn="tl">
                    <a:srgbClr val="000000">
                      <a:alpha val="43137"/>
                    </a:srgbClr>
                  </a:outerShdw>
                </a:effectLst>
                <a:cs typeface="+mn-cs"/>
              </a:rPr>
              <a:t>The use of reliable, </a:t>
            </a:r>
            <a:r>
              <a:rPr lang="en-US" sz="3600" dirty="0">
                <a:solidFill>
                  <a:srgbClr val="FFFF00"/>
                </a:solidFill>
                <a:effectLst>
                  <a:outerShdw blurRad="38100" dist="38100" dir="2700000" algn="tl">
                    <a:srgbClr val="000000">
                      <a:alpha val="43137"/>
                    </a:srgbClr>
                  </a:outerShdw>
                </a:effectLst>
                <a:cs typeface="+mn-cs"/>
              </a:rPr>
              <a:t>eyewitness testimony</a:t>
            </a:r>
            <a:r>
              <a:rPr lang="en-US" sz="3600" dirty="0">
                <a:effectLst>
                  <a:outerShdw blurRad="38100" dist="38100" dir="2700000" algn="tl">
                    <a:srgbClr val="000000">
                      <a:alpha val="43137"/>
                    </a:srgbClr>
                  </a:outerShdw>
                </a:effectLst>
                <a:cs typeface="+mn-cs"/>
              </a:rPr>
              <a:t> (if available) and </a:t>
            </a:r>
            <a:r>
              <a:rPr lang="en-US" sz="3600" dirty="0">
                <a:solidFill>
                  <a:srgbClr val="FFFF00"/>
                </a:solidFill>
                <a:effectLst>
                  <a:outerShdw blurRad="38100" dist="38100" dir="2700000" algn="tl">
                    <a:srgbClr val="000000">
                      <a:alpha val="43137"/>
                    </a:srgbClr>
                  </a:outerShdw>
                </a:effectLst>
                <a:cs typeface="+mn-cs"/>
              </a:rPr>
              <a:t>circumstantial evidence</a:t>
            </a:r>
            <a:r>
              <a:rPr lang="en-US" sz="3600" dirty="0">
                <a:effectLst>
                  <a:outerShdw blurRad="38100" dist="38100" dir="2700000" algn="tl">
                    <a:srgbClr val="000000">
                      <a:alpha val="43137"/>
                    </a:srgbClr>
                  </a:outerShdw>
                </a:effectLst>
                <a:cs typeface="+mn-cs"/>
              </a:rPr>
              <a:t> to determine the cause(s) of some </a:t>
            </a:r>
            <a:r>
              <a:rPr lang="en-US" sz="3600" dirty="0">
                <a:solidFill>
                  <a:srgbClr val="FFFF00"/>
                </a:solidFill>
                <a:effectLst>
                  <a:outerShdw blurRad="38100" dist="38100" dir="2700000" algn="tl">
                    <a:srgbClr val="000000">
                      <a:alpha val="43137"/>
                    </a:srgbClr>
                  </a:outerShdw>
                </a:effectLst>
                <a:cs typeface="+mn-cs"/>
              </a:rPr>
              <a:t>past, unobservable, singular </a:t>
            </a:r>
            <a:r>
              <a:rPr lang="en-US" sz="3600" dirty="0" smtClean="0">
                <a:solidFill>
                  <a:srgbClr val="FFFF00"/>
                </a:solidFill>
                <a:effectLst>
                  <a:outerShdw blurRad="38100" dist="38100" dir="2700000" algn="tl">
                    <a:srgbClr val="000000">
                      <a:alpha val="43137"/>
                    </a:srgbClr>
                  </a:outerShdw>
                </a:effectLst>
                <a:cs typeface="+mn-cs"/>
              </a:rPr>
              <a:t>event</a:t>
            </a:r>
            <a:endParaRPr lang="en-US" sz="3600" dirty="0">
              <a:effectLst>
                <a:outerShdw blurRad="38100" dist="38100" dir="2700000" algn="tl">
                  <a:srgbClr val="000000">
                    <a:alpha val="43137"/>
                  </a:srgbClr>
                </a:outerShdw>
              </a:effectLst>
              <a:cs typeface="+mn-cs"/>
            </a:endParaRPr>
          </a:p>
        </p:txBody>
      </p:sp>
      <p:sp>
        <p:nvSpPr>
          <p:cNvPr id="3684356" name="Text Box 4"/>
          <p:cNvSpPr txBox="1">
            <a:spLocks noChangeArrowheads="1"/>
          </p:cNvSpPr>
          <p:nvPr/>
        </p:nvSpPr>
        <p:spPr bwMode="auto">
          <a:xfrm>
            <a:off x="381000" y="1676400"/>
            <a:ext cx="8305800" cy="682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5000"/>
              </a:lnSpc>
              <a:defRPr/>
            </a:pPr>
            <a:r>
              <a:rPr lang="en-US" altLang="ja-JP" sz="4000" dirty="0" smtClean="0">
                <a:solidFill>
                  <a:schemeClr val="accent1"/>
                </a:solidFill>
                <a:latin typeface="Arial"/>
                <a:cs typeface="+mn-cs"/>
              </a:rPr>
              <a:t>"</a:t>
            </a:r>
            <a:r>
              <a:rPr lang="en-US" sz="4000" dirty="0" smtClean="0">
                <a:solidFill>
                  <a:schemeClr val="accent1"/>
                </a:solidFill>
                <a:cs typeface="+mn-cs"/>
              </a:rPr>
              <a:t>Legal</a:t>
            </a:r>
            <a:r>
              <a:rPr lang="en-US" sz="4000" dirty="0">
                <a:solidFill>
                  <a:schemeClr val="accent1"/>
                </a:solidFill>
                <a:cs typeface="+mn-cs"/>
              </a:rPr>
              <a:t>-Historical </a:t>
            </a:r>
            <a:r>
              <a:rPr lang="en-US" sz="4000" dirty="0" smtClean="0">
                <a:solidFill>
                  <a:schemeClr val="accent1"/>
                </a:solidFill>
                <a:cs typeface="+mn-cs"/>
              </a:rPr>
              <a:t>Method</a:t>
            </a:r>
            <a:r>
              <a:rPr lang="en-US" altLang="ja-JP" sz="4000" dirty="0" smtClean="0">
                <a:solidFill>
                  <a:schemeClr val="accent1"/>
                </a:solidFill>
                <a:latin typeface="Arial"/>
                <a:cs typeface="+mn-cs"/>
              </a:rPr>
              <a:t>"</a:t>
            </a:r>
            <a:endParaRPr lang="en-US" sz="4000" dirty="0">
              <a:solidFill>
                <a:schemeClr val="accent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84356"/>
                                        </p:tgtEl>
                                        <p:attrNameLst>
                                          <p:attrName>style.visibility</p:attrName>
                                        </p:attrNameLst>
                                      </p:cBhvr>
                                      <p:to>
                                        <p:strVal val="visible"/>
                                      </p:to>
                                    </p:set>
                                    <p:anim calcmode="lin" valueType="num">
                                      <p:cBhvr>
                                        <p:cTn id="7" dur="500" fill="hold"/>
                                        <p:tgtEl>
                                          <p:spTgt spid="3684356"/>
                                        </p:tgtEl>
                                        <p:attrNameLst>
                                          <p:attrName>ppt_w</p:attrName>
                                        </p:attrNameLst>
                                      </p:cBhvr>
                                      <p:tavLst>
                                        <p:tav tm="0">
                                          <p:val>
                                            <p:fltVal val="0"/>
                                          </p:val>
                                        </p:tav>
                                        <p:tav tm="100000">
                                          <p:val>
                                            <p:strVal val="#ppt_w"/>
                                          </p:val>
                                        </p:tav>
                                      </p:tavLst>
                                    </p:anim>
                                    <p:anim calcmode="lin" valueType="num">
                                      <p:cBhvr>
                                        <p:cTn id="8" dur="500" fill="hold"/>
                                        <p:tgtEl>
                                          <p:spTgt spid="3684356"/>
                                        </p:tgtEl>
                                        <p:attrNameLst>
                                          <p:attrName>ppt_h</p:attrName>
                                        </p:attrNameLst>
                                      </p:cBhvr>
                                      <p:tavLst>
                                        <p:tav tm="0">
                                          <p:val>
                                            <p:fltVal val="0"/>
                                          </p:val>
                                        </p:tav>
                                        <p:tav tm="100000">
                                          <p:val>
                                            <p:strVal val="#ppt_h"/>
                                          </p:val>
                                        </p:tav>
                                      </p:tavLst>
                                    </p:anim>
                                    <p:animEffect transition="in" filter="fade">
                                      <p:cBhvr>
                                        <p:cTn id="9" dur="500"/>
                                        <p:tgtEl>
                                          <p:spTgt spid="3684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84355">
                                            <p:txEl>
                                              <p:pRg st="3" end="3"/>
                                            </p:txEl>
                                          </p:spTgt>
                                        </p:tgtEl>
                                        <p:attrNameLst>
                                          <p:attrName>style.visibility</p:attrName>
                                        </p:attrNameLst>
                                      </p:cBhvr>
                                      <p:to>
                                        <p:strVal val="visible"/>
                                      </p:to>
                                    </p:set>
                                    <p:anim calcmode="lin" valueType="num">
                                      <p:cBhvr>
                                        <p:cTn id="14" dur="500" fill="hold"/>
                                        <p:tgtEl>
                                          <p:spTgt spid="368435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8435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84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43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02"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6403" name="Rectangle 3" hidden="1"/>
          <p:cNvSpPr>
            <a:spLocks noGrp="1" noChangeArrowheads="1"/>
          </p:cNvSpPr>
          <p:nvPr>
            <p:ph type="title"/>
          </p:nvPr>
        </p:nvSpPr>
        <p:spPr/>
        <p:txBody>
          <a:bodyPr/>
          <a:lstStyle/>
          <a:p>
            <a:pPr eaLnBrk="1" hangingPunct="1">
              <a:defRPr/>
            </a:pPr>
            <a:r>
              <a:rPr lang="en-US" smtClean="0"/>
              <a:t>Historical Science painter 01159</a:t>
            </a:r>
          </a:p>
        </p:txBody>
      </p:sp>
      <p:sp>
        <p:nvSpPr>
          <p:cNvPr id="3686404" name="Text Box 4"/>
          <p:cNvSpPr txBox="1">
            <a:spLocks noChangeArrowheads="1"/>
          </p:cNvSpPr>
          <p:nvPr/>
        </p:nvSpPr>
        <p:spPr bwMode="auto">
          <a:xfrm>
            <a:off x="2971800" y="493713"/>
            <a:ext cx="5867400" cy="1600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80000"/>
              </a:lnSpc>
              <a:defRPr/>
            </a:pPr>
            <a:r>
              <a:rPr lang="en-US" sz="6000" dirty="0">
                <a:solidFill>
                  <a:srgbClr val="FFFF00"/>
                </a:solidFill>
                <a:cs typeface="Arial" charset="0"/>
              </a:rPr>
              <a:t>HISTORICAL</a:t>
            </a:r>
          </a:p>
          <a:p>
            <a:pPr algn="r">
              <a:lnSpc>
                <a:spcPct val="80000"/>
              </a:lnSpc>
              <a:defRPr/>
            </a:pPr>
            <a:r>
              <a:rPr lang="en-US" sz="6000" dirty="0">
                <a:cs typeface="Arial" charset="0"/>
              </a:rPr>
              <a:t>SCIENCE</a:t>
            </a:r>
            <a:endParaRPr lang="en-US" sz="6000" dirty="0">
              <a:solidFill>
                <a:schemeClr val="tx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9474" name="Rectangle 2"/>
          <p:cNvSpPr>
            <a:spLocks noGrp="1" noChangeArrowheads="1"/>
          </p:cNvSpPr>
          <p:nvPr>
            <p:ph type="title" idx="4294967295"/>
          </p:nvPr>
        </p:nvSpPr>
        <p:spPr>
          <a:xfrm>
            <a:off x="457200" y="-838200"/>
            <a:ext cx="8229600" cy="1143000"/>
          </a:xfrm>
        </p:spPr>
        <p:txBody>
          <a:bodyPr/>
          <a:lstStyle/>
          <a:p>
            <a:pPr eaLnBrk="1" hangingPunct="1">
              <a:defRPr/>
            </a:pPr>
            <a:r>
              <a:rPr lang="en-US" sz="2800" smtClean="0">
                <a:solidFill>
                  <a:schemeClr val="tx1"/>
                </a:solidFill>
              </a:rPr>
              <a:t>Car—origin vs operation</a:t>
            </a:r>
          </a:p>
        </p:txBody>
      </p:sp>
      <p:pic>
        <p:nvPicPr>
          <p:cNvPr id="172035" name="Picture 3" descr="Oper + Orig Sci-car no w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614045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476" name="Text Box 4"/>
          <p:cNvSpPr txBox="1">
            <a:spLocks noChangeArrowheads="1"/>
          </p:cNvSpPr>
          <p:nvPr/>
        </p:nvSpPr>
        <p:spPr bwMode="auto">
          <a:xfrm>
            <a:off x="228600" y="577850"/>
            <a:ext cx="464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defRPr/>
            </a:pPr>
            <a:r>
              <a:rPr lang="en-US" sz="3200">
                <a:cs typeface="Arial" charset="0"/>
              </a:rPr>
              <a:t>Car Mechanic</a:t>
            </a:r>
          </a:p>
          <a:p>
            <a:pPr algn="ctr">
              <a:defRPr/>
            </a:pPr>
            <a:r>
              <a:rPr lang="en-US" sz="3200">
                <a:cs typeface="Arial" charset="0"/>
              </a:rPr>
              <a:t>(Operation Scientist)</a:t>
            </a:r>
          </a:p>
        </p:txBody>
      </p:sp>
      <p:sp>
        <p:nvSpPr>
          <p:cNvPr id="3689477" name="Text Box 5"/>
          <p:cNvSpPr txBox="1">
            <a:spLocks noChangeArrowheads="1"/>
          </p:cNvSpPr>
          <p:nvPr/>
        </p:nvSpPr>
        <p:spPr bwMode="auto">
          <a:xfrm>
            <a:off x="4800600" y="577850"/>
            <a:ext cx="3902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defRPr/>
            </a:pPr>
            <a:r>
              <a:rPr lang="en-US" sz="3200">
                <a:solidFill>
                  <a:srgbClr val="FFFF00"/>
                </a:solidFill>
                <a:cs typeface="Arial" charset="0"/>
              </a:rPr>
              <a:t>Car Manufacturer</a:t>
            </a:r>
          </a:p>
          <a:p>
            <a:pPr algn="ctr">
              <a:defRPr/>
            </a:pPr>
            <a:r>
              <a:rPr lang="en-US" sz="3200">
                <a:solidFill>
                  <a:srgbClr val="FFFF00"/>
                </a:solidFill>
                <a:cs typeface="Arial" charset="0"/>
              </a:rPr>
              <a:t>(Origin Scientist)</a:t>
            </a:r>
          </a:p>
        </p:txBody>
      </p:sp>
      <p:sp>
        <p:nvSpPr>
          <p:cNvPr id="3689478" name="Line 6"/>
          <p:cNvSpPr>
            <a:spLocks noChangeShapeType="1"/>
          </p:cNvSpPr>
          <p:nvPr/>
        </p:nvSpPr>
        <p:spPr bwMode="auto">
          <a:xfrm>
            <a:off x="2514600" y="1600200"/>
            <a:ext cx="457200" cy="990600"/>
          </a:xfrm>
          <a:prstGeom prst="line">
            <a:avLst/>
          </a:prstGeom>
          <a:noFill/>
          <a:ln w="152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lstStyle/>
          <a:p>
            <a:pPr>
              <a:defRPr/>
            </a:pPr>
            <a:endParaRPr lang="en-US">
              <a:cs typeface="+mn-cs"/>
            </a:endParaRPr>
          </a:p>
        </p:txBody>
      </p:sp>
      <p:sp>
        <p:nvSpPr>
          <p:cNvPr id="3689479" name="Line 7"/>
          <p:cNvSpPr>
            <a:spLocks noChangeShapeType="1"/>
          </p:cNvSpPr>
          <p:nvPr/>
        </p:nvSpPr>
        <p:spPr bwMode="auto">
          <a:xfrm flipH="1">
            <a:off x="6035675" y="1600200"/>
            <a:ext cx="457200" cy="9906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9477"/>
                                        </p:tgtEl>
                                        <p:attrNameLst>
                                          <p:attrName>style.visibility</p:attrName>
                                        </p:attrNameLst>
                                      </p:cBhvr>
                                      <p:to>
                                        <p:strVal val="visible"/>
                                      </p:to>
                                    </p:set>
                                    <p:animEffect transition="in" filter="wipe(up)">
                                      <p:cBhvr>
                                        <p:cTn id="7" dur="500"/>
                                        <p:tgtEl>
                                          <p:spTgt spid="368947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89479"/>
                                        </p:tgtEl>
                                        <p:attrNameLst>
                                          <p:attrName>style.visibility</p:attrName>
                                        </p:attrNameLst>
                                      </p:cBhvr>
                                      <p:to>
                                        <p:strVal val="visible"/>
                                      </p:to>
                                    </p:set>
                                    <p:animEffect transition="in" filter="wipe(up)">
                                      <p:cBhvr>
                                        <p:cTn id="11" dur="500"/>
                                        <p:tgtEl>
                                          <p:spTgt spid="3689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672" b="3574"/>
          <a:stretch/>
        </p:blipFill>
        <p:spPr>
          <a:xfrm>
            <a:off x="0" y="457200"/>
            <a:ext cx="3856868" cy="5791200"/>
          </a:xfrm>
          <a:prstGeom prst="rect">
            <a:avLst/>
          </a:prstGeom>
        </p:spPr>
      </p:pic>
      <p:sp>
        <p:nvSpPr>
          <p:cNvPr id="2" name="Title 1"/>
          <p:cNvSpPr>
            <a:spLocks noGrp="1"/>
          </p:cNvSpPr>
          <p:nvPr>
            <p:ph type="title"/>
          </p:nvPr>
        </p:nvSpPr>
        <p:spPr>
          <a:xfrm>
            <a:off x="3962400" y="386348"/>
            <a:ext cx="5181600" cy="2280652"/>
          </a:xfrm>
        </p:spPr>
        <p:txBody>
          <a:bodyPr/>
          <a:lstStyle/>
          <a:p>
            <a:r>
              <a:rPr lang="en-US" sz="3600" dirty="0">
                <a:latin typeface="Arial"/>
              </a:rPr>
              <a:t>W</a:t>
            </a:r>
            <a:r>
              <a:rPr lang="en-US" sz="3600" dirty="0" smtClean="0">
                <a:latin typeface="Arial"/>
              </a:rPr>
              <a:t>here </a:t>
            </a:r>
            <a:r>
              <a:rPr lang="en-US" sz="3600" dirty="0">
                <a:latin typeface="Arial"/>
              </a:rPr>
              <a:t>did the idea of </a:t>
            </a:r>
            <a:r>
              <a:rPr lang="en-US" sz="3600" dirty="0" smtClean="0">
                <a:latin typeface="Arial"/>
              </a:rPr>
              <a:t/>
            </a:r>
            <a:br>
              <a:rPr lang="en-US" sz="3600" dirty="0" smtClean="0">
                <a:latin typeface="Arial"/>
              </a:rPr>
            </a:br>
            <a:r>
              <a:rPr lang="en-US" i="1" dirty="0" smtClean="0">
                <a:solidFill>
                  <a:srgbClr val="FFFF00"/>
                </a:solidFill>
                <a:latin typeface="Arial"/>
              </a:rPr>
              <a:t>millions </a:t>
            </a:r>
            <a:r>
              <a:rPr lang="en-US" i="1" dirty="0">
                <a:solidFill>
                  <a:srgbClr val="FFFF00"/>
                </a:solidFill>
                <a:latin typeface="Arial"/>
              </a:rPr>
              <a:t>of years</a:t>
            </a:r>
            <a:r>
              <a:rPr lang="en-US" sz="3200" i="1" dirty="0">
                <a:latin typeface="Arial"/>
              </a:rPr>
              <a:t> </a:t>
            </a:r>
            <a:r>
              <a:rPr lang="en-US" sz="3200" i="1" dirty="0" smtClean="0">
                <a:latin typeface="Arial"/>
              </a:rPr>
              <a:t/>
            </a:r>
            <a:br>
              <a:rPr lang="en-US" sz="3200" i="1" dirty="0" smtClean="0">
                <a:latin typeface="Arial"/>
              </a:rPr>
            </a:br>
            <a:r>
              <a:rPr lang="en-US" dirty="0" smtClean="0">
                <a:latin typeface="Arial"/>
              </a:rPr>
              <a:t>come </a:t>
            </a:r>
            <a:r>
              <a:rPr lang="en-US" dirty="0">
                <a:latin typeface="Arial"/>
              </a:rPr>
              <a:t>from</a:t>
            </a:r>
            <a:r>
              <a:rPr lang="en-US" dirty="0" smtClean="0">
                <a:latin typeface="Arial"/>
              </a:rPr>
              <a:t>?</a:t>
            </a:r>
            <a:endParaRPr lang="en-US" dirty="0">
              <a:latin typeface="Arial"/>
              <a:cs typeface="Arial"/>
            </a:endParaRPr>
          </a:p>
        </p:txBody>
      </p:sp>
      <p:sp>
        <p:nvSpPr>
          <p:cNvPr id="6" name="Rectangle 5"/>
          <p:cNvSpPr/>
          <p:nvPr/>
        </p:nvSpPr>
        <p:spPr>
          <a:xfrm>
            <a:off x="0" y="6248400"/>
            <a:ext cx="9144000" cy="646331"/>
          </a:xfrm>
          <a:prstGeom prst="rect">
            <a:avLst/>
          </a:prstGeom>
          <a:solidFill>
            <a:schemeClr val="bg2"/>
          </a:solidFill>
        </p:spPr>
        <p:txBody>
          <a:bodyPr wrap="square">
            <a:spAutoFit/>
          </a:bodyPr>
          <a:lstStyle/>
          <a:p>
            <a:pPr algn="ctr"/>
            <a:r>
              <a:rPr lang="en-US" sz="3600" dirty="0" smtClean="0">
                <a:solidFill>
                  <a:srgbClr val="FFFFFF"/>
                </a:solidFill>
              </a:rPr>
              <a:t>Our Subject Today</a:t>
            </a:r>
            <a:endParaRPr lang="en-US" sz="3600" dirty="0">
              <a:solidFill>
                <a:srgbClr val="FFFFFF"/>
              </a:solidFill>
            </a:endParaRPr>
          </a:p>
        </p:txBody>
      </p:sp>
    </p:spTree>
    <p:extLst>
      <p:ext uri="{BB962C8B-B14F-4D97-AF65-F5344CB8AC3E}">
        <p14:creationId xmlns:p14="http://schemas.microsoft.com/office/powerpoint/2010/main" val="15161861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1" y="1219935"/>
            <a:ext cx="9144000" cy="5652655"/>
          </a:xfrm>
          <a:prstGeom prst="rect">
            <a:avLst/>
          </a:prstGeom>
        </p:spPr>
      </p:pic>
      <p:sp>
        <p:nvSpPr>
          <p:cNvPr id="3083266" name="Rectangle 2"/>
          <p:cNvSpPr>
            <a:spLocks noGrp="1" noChangeArrowheads="1"/>
          </p:cNvSpPr>
          <p:nvPr>
            <p:ph type="title"/>
          </p:nvPr>
        </p:nvSpPr>
        <p:spPr>
          <a:xfrm>
            <a:off x="457200" y="-76200"/>
            <a:ext cx="8229600" cy="3535362"/>
          </a:xfrm>
        </p:spPr>
        <p:txBody>
          <a:bodyPr/>
          <a:lstStyle/>
          <a:p>
            <a:pPr eaLnBrk="1" hangingPunct="1">
              <a:defRPr/>
            </a:pPr>
            <a:r>
              <a:rPr lang="en-US" sz="8000" b="1" dirty="0">
                <a:effectLst>
                  <a:glow rad="228600">
                    <a:schemeClr val="tx1"/>
                  </a:glow>
                </a:effectLst>
              </a:rPr>
              <a:t>1770-1830</a:t>
            </a:r>
            <a:br>
              <a:rPr lang="en-US" sz="8000" b="1" dirty="0">
                <a:effectLst>
                  <a:glow rad="228600">
                    <a:schemeClr val="tx1"/>
                  </a:glow>
                </a:effectLst>
              </a:rPr>
            </a:br>
            <a:r>
              <a:rPr lang="en-US" sz="6600" b="1" dirty="0">
                <a:effectLst>
                  <a:glow rad="228600">
                    <a:schemeClr val="tx1"/>
                  </a:glow>
                </a:effectLst>
              </a:rPr>
              <a:t>New Theories of Earth History</a:t>
            </a:r>
          </a:p>
        </p:txBody>
      </p:sp>
    </p:spTree>
    <p:extLst>
      <p:ext uri="{BB962C8B-B14F-4D97-AF65-F5344CB8AC3E}">
        <p14:creationId xmlns:p14="http://schemas.microsoft.com/office/powerpoint/2010/main" val="24172842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smtClean="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smtClean="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smtClean="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smtClean="0">
                <a:effectLst>
                  <a:outerShdw blurRad="38100" dist="38100" dir="2700000" algn="tl">
                    <a:srgbClr val="000000"/>
                  </a:outerShdw>
                </a:effectLst>
              </a:rPr>
              <a:t>edited by Dr. Terry Mortenson </a:t>
            </a:r>
            <a:br>
              <a:rPr lang="en-US" sz="2200" i="1" smtClean="0">
                <a:effectLst>
                  <a:outerShdw blurRad="38100" dist="38100" dir="2700000" algn="tl">
                    <a:srgbClr val="000000"/>
                  </a:outerShdw>
                </a:effectLst>
              </a:rPr>
            </a:br>
            <a:r>
              <a:rPr lang="en-US" sz="2200" i="1" smtClean="0">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b="0" smtClean="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59455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90000"/>
              </a:lnSpc>
              <a:defRPr/>
            </a:pPr>
            <a:r>
              <a:rPr lang="en-US" sz="3600" dirty="0">
                <a:solidFill>
                  <a:srgbClr val="FFFF00"/>
                </a:solidFill>
                <a:cs typeface="Arial" charset="0"/>
              </a:rPr>
              <a:t>14 scholars give a careful </a:t>
            </a:r>
            <a:r>
              <a:rPr lang="en-US" sz="3600" dirty="0" smtClean="0">
                <a:solidFill>
                  <a:srgbClr val="FFFF00"/>
                </a:solidFill>
                <a:cs typeface="Arial" charset="0"/>
              </a:rPr>
              <a:t>biblical </a:t>
            </a:r>
            <a:r>
              <a:rPr lang="en-US" sz="3600" dirty="0">
                <a:solidFill>
                  <a:srgbClr val="FFFF00"/>
                </a:solidFill>
                <a:cs typeface="Arial" charset="0"/>
              </a:rPr>
              <a:t>&amp; historical defense of </a:t>
            </a:r>
          </a:p>
          <a:p>
            <a:pPr algn="r">
              <a:lnSpc>
                <a:spcPct val="90000"/>
              </a:lnSpc>
              <a:defRPr/>
            </a:pPr>
            <a:r>
              <a:rPr lang="en-US" sz="3600" dirty="0">
                <a:solidFill>
                  <a:srgbClr val="FFFF00"/>
                </a:solidFill>
                <a:cs typeface="Arial" charset="0"/>
              </a:rPr>
              <a:t>young-earth creationism</a:t>
            </a:r>
          </a:p>
        </p:txBody>
      </p:sp>
    </p:spTree>
    <p:extLst>
      <p:ext uri="{BB962C8B-B14F-4D97-AF65-F5344CB8AC3E}">
        <p14:creationId xmlns:p14="http://schemas.microsoft.com/office/powerpoint/2010/main" val="4118673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8930" name="Rectangle 2"/>
          <p:cNvSpPr>
            <a:spLocks noGrp="1" noChangeArrowheads="1"/>
          </p:cNvSpPr>
          <p:nvPr>
            <p:ph type="title"/>
          </p:nvPr>
        </p:nvSpPr>
        <p:spPr/>
        <p:txBody>
          <a:bodyPr/>
          <a:lstStyle/>
          <a:p>
            <a:pPr eaLnBrk="1" hangingPunct="1">
              <a:defRPr/>
            </a:pPr>
            <a:r>
              <a:rPr lang="en-US" smtClean="0"/>
              <a:t>Purple blank</a:t>
            </a:r>
          </a:p>
        </p:txBody>
      </p:sp>
      <p:pic>
        <p:nvPicPr>
          <p:cNvPr id="306893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68932" name="Text Box 4"/>
          <p:cNvSpPr txBox="1">
            <a:spLocks noChangeArrowheads="1"/>
          </p:cNvSpPr>
          <p:nvPr/>
        </p:nvSpPr>
        <p:spPr bwMode="auto">
          <a:xfrm>
            <a:off x="76200" y="1050925"/>
            <a:ext cx="3962400" cy="4076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3400" dirty="0">
                <a:cs typeface="+mn-cs"/>
              </a:rPr>
              <a:t>Comte de Buffon</a:t>
            </a:r>
          </a:p>
          <a:p>
            <a:pPr algn="ctr">
              <a:spcBef>
                <a:spcPct val="20000"/>
              </a:spcBef>
              <a:defRPr/>
            </a:pPr>
            <a:r>
              <a:rPr lang="en-US" sz="3400" dirty="0">
                <a:cs typeface="+mn-cs"/>
              </a:rPr>
              <a:t>(1707-1788)</a:t>
            </a:r>
          </a:p>
          <a:p>
            <a:pPr algn="ctr">
              <a:spcBef>
                <a:spcPct val="50000"/>
              </a:spcBef>
              <a:defRPr/>
            </a:pPr>
            <a:r>
              <a:rPr lang="en-US" sz="3400" dirty="0">
                <a:cs typeface="+mn-cs"/>
              </a:rPr>
              <a:t>Naturalist</a:t>
            </a:r>
          </a:p>
          <a:p>
            <a:pPr algn="ctr">
              <a:spcBef>
                <a:spcPct val="50000"/>
              </a:spcBef>
              <a:defRPr/>
            </a:pPr>
            <a:endParaRPr lang="en-US" sz="3400" dirty="0">
              <a:cs typeface="+mn-cs"/>
            </a:endParaRPr>
          </a:p>
          <a:p>
            <a:pPr algn="ctr">
              <a:spcBef>
                <a:spcPct val="50000"/>
              </a:spcBef>
              <a:defRPr/>
            </a:pPr>
            <a:r>
              <a:rPr lang="en-US" sz="3400" i="1" dirty="0">
                <a:cs typeface="+mn-cs"/>
              </a:rPr>
              <a:t>Epochs of Nature</a:t>
            </a:r>
            <a:r>
              <a:rPr lang="en-US" sz="3400" dirty="0">
                <a:cs typeface="+mn-cs"/>
              </a:rPr>
              <a:t> (1778)</a:t>
            </a:r>
          </a:p>
        </p:txBody>
      </p:sp>
      <p:pic>
        <p:nvPicPr>
          <p:cNvPr id="3068933" name="Picture 5" descr="Taylor-Buffon"/>
          <p:cNvPicPr>
            <a:picLocks noGrp="1" noChangeAspect="1" noChangeArrowheads="1"/>
          </p:cNvPicPr>
          <p:nvPr/>
        </p:nvPicPr>
        <p:blipFill>
          <a:blip r:embed="rId4">
            <a:extLst>
              <a:ext uri="{28A0092B-C50C-407E-A947-70E740481C1C}">
                <a14:useLocalDpi xmlns:a14="http://schemas.microsoft.com/office/drawing/2010/main" val="0"/>
              </a:ext>
            </a:extLst>
          </a:blip>
          <a:srcRect l="4921" r="4457"/>
          <a:stretch>
            <a:fillRect/>
          </a:stretch>
        </p:blipFill>
        <p:spPr bwMode="auto">
          <a:xfrm>
            <a:off x="4191000" y="0"/>
            <a:ext cx="49530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9954" name="Rectangle 2"/>
          <p:cNvSpPr>
            <a:spLocks noGrp="1" noChangeArrowheads="1"/>
          </p:cNvSpPr>
          <p:nvPr>
            <p:ph type="title"/>
          </p:nvPr>
        </p:nvSpPr>
        <p:spPr/>
        <p:txBody>
          <a:bodyPr/>
          <a:lstStyle/>
          <a:p>
            <a:pPr eaLnBrk="1" hangingPunct="1">
              <a:defRPr/>
            </a:pPr>
            <a:r>
              <a:rPr lang="en-US" smtClean="0"/>
              <a:t>Purple blank</a:t>
            </a:r>
          </a:p>
        </p:txBody>
      </p:sp>
      <p:pic>
        <p:nvPicPr>
          <p:cNvPr id="30699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69956" name="Text Box 4"/>
          <p:cNvSpPr txBox="1">
            <a:spLocks noChangeArrowheads="1"/>
          </p:cNvSpPr>
          <p:nvPr/>
        </p:nvSpPr>
        <p:spPr bwMode="auto">
          <a:xfrm>
            <a:off x="4876800" y="914400"/>
            <a:ext cx="4267200" cy="4695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10000"/>
              </a:spcBef>
              <a:defRPr/>
            </a:pPr>
            <a:r>
              <a:rPr lang="en-US" sz="3400" dirty="0">
                <a:cs typeface="+mn-cs"/>
              </a:rPr>
              <a:t>Pierre Laplace</a:t>
            </a:r>
          </a:p>
          <a:p>
            <a:pPr algn="ctr">
              <a:spcBef>
                <a:spcPct val="10000"/>
              </a:spcBef>
              <a:defRPr/>
            </a:pPr>
            <a:r>
              <a:rPr lang="en-US" sz="3400" dirty="0">
                <a:cs typeface="+mn-cs"/>
              </a:rPr>
              <a:t>(1749-1827)</a:t>
            </a:r>
          </a:p>
          <a:p>
            <a:pPr algn="ctr">
              <a:spcBef>
                <a:spcPct val="50000"/>
              </a:spcBef>
              <a:defRPr/>
            </a:pPr>
            <a:r>
              <a:rPr lang="en-US" sz="3400" dirty="0">
                <a:cs typeface="+mn-cs"/>
              </a:rPr>
              <a:t>Astronomer</a:t>
            </a:r>
          </a:p>
          <a:p>
            <a:pPr algn="ctr">
              <a:spcBef>
                <a:spcPct val="50000"/>
              </a:spcBef>
              <a:defRPr/>
            </a:pPr>
            <a:endParaRPr lang="en-US" sz="3400" i="1" dirty="0">
              <a:cs typeface="+mn-cs"/>
            </a:endParaRPr>
          </a:p>
          <a:p>
            <a:pPr algn="ctr">
              <a:spcBef>
                <a:spcPct val="50000"/>
              </a:spcBef>
              <a:defRPr/>
            </a:pPr>
            <a:r>
              <a:rPr lang="en-US" sz="3400" i="1" dirty="0">
                <a:cs typeface="+mn-cs"/>
              </a:rPr>
              <a:t>Exposition of the System of the Universe</a:t>
            </a:r>
            <a:r>
              <a:rPr lang="en-US" sz="3400" dirty="0">
                <a:cs typeface="+mn-cs"/>
              </a:rPr>
              <a:t> (1796)</a:t>
            </a:r>
          </a:p>
        </p:txBody>
      </p:sp>
      <p:pic>
        <p:nvPicPr>
          <p:cNvPr id="3069957" name="Picture 5" descr="Laplace"/>
          <p:cNvPicPr>
            <a:picLocks noChangeAspect="1" noChangeArrowheads="1"/>
          </p:cNvPicPr>
          <p:nvPr/>
        </p:nvPicPr>
        <p:blipFill>
          <a:blip r:embed="rId4">
            <a:extLst>
              <a:ext uri="{28A0092B-C50C-407E-A947-70E740481C1C}">
                <a14:useLocalDpi xmlns:a14="http://schemas.microsoft.com/office/drawing/2010/main" val="0"/>
              </a:ext>
            </a:extLst>
          </a:blip>
          <a:srcRect l="1602" r="8647"/>
          <a:stretch>
            <a:fillRect/>
          </a:stretch>
        </p:blipFill>
        <p:spPr bwMode="auto">
          <a:xfrm>
            <a:off x="30163" y="12700"/>
            <a:ext cx="4770437"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smtClean="0"/>
              <a:t>Nebular hypothesis</a:t>
            </a:r>
          </a:p>
        </p:txBody>
      </p:sp>
      <p:sp>
        <p:nvSpPr>
          <p:cNvPr id="2130947" name="Text Box 3"/>
          <p:cNvSpPr txBox="1">
            <a:spLocks noChangeArrowheads="1"/>
          </p:cNvSpPr>
          <p:nvPr/>
        </p:nvSpPr>
        <p:spPr bwMode="auto">
          <a:xfrm>
            <a:off x="1143000" y="3048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400">
              <a:cs typeface="+mn-cs"/>
            </a:endParaRPr>
          </a:p>
        </p:txBody>
      </p:sp>
      <p:pic>
        <p:nvPicPr>
          <p:cNvPr id="180227" name="Picture 4" descr="Solar System Evol2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0"/>
            <a:ext cx="55403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949" name="Text Box 5"/>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i="1">
                <a:solidFill>
                  <a:srgbClr val="FFFF00"/>
                </a:solidFill>
                <a:cs typeface="+mn-cs"/>
              </a:rPr>
              <a:t>Nebular Hypothesis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51161"/>
            <a:ext cx="8229600" cy="1143000"/>
          </a:xfrm>
        </p:spPr>
        <p:txBody>
          <a:bodyPr/>
          <a:lstStyle/>
          <a:p>
            <a:r>
              <a:rPr lang="en-US" dirty="0" smtClean="0"/>
              <a:t>SG50</a:t>
            </a:r>
            <a:endParaRPr lang="en-US" dirty="0"/>
          </a:p>
        </p:txBody>
      </p:sp>
      <p:pic>
        <p:nvPicPr>
          <p:cNvPr id="3" name="Picture 2"/>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6754259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0978" name="Rectangle 2"/>
          <p:cNvSpPr>
            <a:spLocks noGrp="1" noChangeArrowheads="1"/>
          </p:cNvSpPr>
          <p:nvPr>
            <p:ph type="title"/>
          </p:nvPr>
        </p:nvSpPr>
        <p:spPr/>
        <p:txBody>
          <a:bodyPr/>
          <a:lstStyle/>
          <a:p>
            <a:pPr eaLnBrk="1" hangingPunct="1">
              <a:defRPr/>
            </a:pPr>
            <a:r>
              <a:rPr lang="en-US" smtClean="0"/>
              <a:t>Purple blank</a:t>
            </a:r>
          </a:p>
        </p:txBody>
      </p:sp>
      <p:pic>
        <p:nvPicPr>
          <p:cNvPr id="307097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0980" name="Text Box 4"/>
          <p:cNvSpPr txBox="1">
            <a:spLocks noChangeArrowheads="1"/>
          </p:cNvSpPr>
          <p:nvPr/>
        </p:nvSpPr>
        <p:spPr bwMode="auto">
          <a:xfrm>
            <a:off x="304800" y="1155700"/>
            <a:ext cx="3429000" cy="4025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10000"/>
              </a:spcBef>
              <a:defRPr/>
            </a:pPr>
            <a:r>
              <a:rPr lang="en-US" sz="3400" dirty="0">
                <a:cs typeface="+mn-cs"/>
              </a:rPr>
              <a:t>Jean Lamarck</a:t>
            </a:r>
          </a:p>
          <a:p>
            <a:pPr algn="ctr">
              <a:spcBef>
                <a:spcPct val="10000"/>
              </a:spcBef>
              <a:defRPr/>
            </a:pPr>
            <a:r>
              <a:rPr lang="en-US" sz="3400" dirty="0">
                <a:cs typeface="+mn-cs"/>
              </a:rPr>
              <a:t>(1744-1829)</a:t>
            </a:r>
          </a:p>
          <a:p>
            <a:pPr algn="ctr">
              <a:spcBef>
                <a:spcPct val="50000"/>
              </a:spcBef>
              <a:defRPr/>
            </a:pPr>
            <a:r>
              <a:rPr lang="en-US" sz="3400" dirty="0">
                <a:cs typeface="+mn-cs"/>
              </a:rPr>
              <a:t>Naturalist</a:t>
            </a:r>
          </a:p>
          <a:p>
            <a:pPr algn="ctr">
              <a:spcBef>
                <a:spcPct val="50000"/>
              </a:spcBef>
              <a:defRPr/>
            </a:pPr>
            <a:endParaRPr lang="en-US" sz="3400" dirty="0">
              <a:cs typeface="+mn-cs"/>
            </a:endParaRPr>
          </a:p>
          <a:p>
            <a:pPr algn="ctr">
              <a:spcBef>
                <a:spcPct val="50000"/>
              </a:spcBef>
              <a:defRPr/>
            </a:pPr>
            <a:r>
              <a:rPr lang="en-US" sz="3400" i="1" dirty="0">
                <a:cs typeface="+mn-cs"/>
              </a:rPr>
              <a:t>Philosophy of Zoology</a:t>
            </a:r>
            <a:r>
              <a:rPr lang="en-US" sz="3400" dirty="0">
                <a:cs typeface="+mn-cs"/>
              </a:rPr>
              <a:t> (1809)</a:t>
            </a:r>
          </a:p>
        </p:txBody>
      </p:sp>
      <p:pic>
        <p:nvPicPr>
          <p:cNvPr id="3070981" name="Picture 5" descr="Taylor-Lamarck"/>
          <p:cNvPicPr>
            <a:picLocks noChangeAspect="1" noChangeArrowheads="1"/>
          </p:cNvPicPr>
          <p:nvPr/>
        </p:nvPicPr>
        <p:blipFill>
          <a:blip r:embed="rId4">
            <a:extLst>
              <a:ext uri="{28A0092B-C50C-407E-A947-70E740481C1C}">
                <a14:useLocalDpi xmlns:a14="http://schemas.microsoft.com/office/drawing/2010/main" val="0"/>
              </a:ext>
            </a:extLst>
          </a:blip>
          <a:srcRect b="9085"/>
          <a:stretch>
            <a:fillRect/>
          </a:stretch>
        </p:blipFill>
        <p:spPr bwMode="auto">
          <a:xfrm>
            <a:off x="4038600" y="3175"/>
            <a:ext cx="51054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02" name="Rectangle 2"/>
          <p:cNvSpPr>
            <a:spLocks noGrp="1" noChangeArrowheads="1"/>
          </p:cNvSpPr>
          <p:nvPr>
            <p:ph type="title"/>
          </p:nvPr>
        </p:nvSpPr>
        <p:spPr/>
        <p:txBody>
          <a:bodyPr/>
          <a:lstStyle/>
          <a:p>
            <a:pPr eaLnBrk="1" hangingPunct="1">
              <a:defRPr/>
            </a:pPr>
            <a:r>
              <a:rPr lang="en-US" smtClean="0"/>
              <a:t>Purple blank</a:t>
            </a:r>
          </a:p>
        </p:txBody>
      </p:sp>
      <p:pic>
        <p:nvPicPr>
          <p:cNvPr id="30720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004" name="Text Box 4"/>
          <p:cNvSpPr txBox="1">
            <a:spLocks noChangeArrowheads="1"/>
          </p:cNvSpPr>
          <p:nvPr/>
        </p:nvSpPr>
        <p:spPr bwMode="auto">
          <a:xfrm>
            <a:off x="5181600" y="811213"/>
            <a:ext cx="3962400" cy="52085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defRPr/>
            </a:pPr>
            <a:r>
              <a:rPr lang="en-US" sz="3400" dirty="0">
                <a:cs typeface="+mn-cs"/>
              </a:rPr>
              <a:t>Abraham Werner</a:t>
            </a:r>
          </a:p>
          <a:p>
            <a:pPr algn="ctr">
              <a:lnSpc>
                <a:spcPct val="90000"/>
              </a:lnSpc>
              <a:defRPr/>
            </a:pPr>
            <a:r>
              <a:rPr lang="en-US" sz="3400" dirty="0">
                <a:cs typeface="+mn-cs"/>
              </a:rPr>
              <a:t>(1749-1817)</a:t>
            </a:r>
          </a:p>
          <a:p>
            <a:pPr algn="ctr">
              <a:lnSpc>
                <a:spcPct val="90000"/>
              </a:lnSpc>
              <a:defRPr/>
            </a:pPr>
            <a:endParaRPr lang="en-US" sz="3400" dirty="0">
              <a:cs typeface="+mn-cs"/>
            </a:endParaRPr>
          </a:p>
          <a:p>
            <a:pPr algn="ctr">
              <a:lnSpc>
                <a:spcPct val="90000"/>
              </a:lnSpc>
              <a:defRPr/>
            </a:pPr>
            <a:r>
              <a:rPr lang="en-US" sz="3400" dirty="0">
                <a:cs typeface="+mn-cs"/>
              </a:rPr>
              <a:t>Mineralogy Professor</a:t>
            </a:r>
          </a:p>
          <a:p>
            <a:pPr algn="ctr">
              <a:lnSpc>
                <a:spcPct val="90000"/>
              </a:lnSpc>
              <a:defRPr/>
            </a:pPr>
            <a:endParaRPr lang="en-US" sz="3400" dirty="0">
              <a:cs typeface="+mn-cs"/>
            </a:endParaRPr>
          </a:p>
          <a:p>
            <a:pPr algn="ctr">
              <a:lnSpc>
                <a:spcPct val="90000"/>
              </a:lnSpc>
              <a:defRPr/>
            </a:pPr>
            <a:r>
              <a:rPr lang="en-US" sz="3400" i="1" dirty="0">
                <a:cs typeface="+mn-cs"/>
              </a:rPr>
              <a:t>Short Classification &amp; Description of the Various Rocks</a:t>
            </a:r>
            <a:r>
              <a:rPr lang="en-US" sz="3400" dirty="0">
                <a:cs typeface="+mn-cs"/>
              </a:rPr>
              <a:t> (1786)</a:t>
            </a:r>
          </a:p>
        </p:txBody>
      </p:sp>
      <p:pic>
        <p:nvPicPr>
          <p:cNvPr id="3072005" name="Picture 5" descr="Taylor-Werner"/>
          <p:cNvPicPr>
            <a:picLocks noChangeAspect="1" noChangeArrowheads="1"/>
          </p:cNvPicPr>
          <p:nvPr/>
        </p:nvPicPr>
        <p:blipFill rotWithShape="1">
          <a:blip r:embed="rId4">
            <a:extLst>
              <a:ext uri="{28A0092B-C50C-407E-A947-70E740481C1C}">
                <a14:useLocalDpi xmlns:a14="http://schemas.microsoft.com/office/drawing/2010/main" val="0"/>
              </a:ext>
            </a:extLst>
          </a:blip>
          <a:srcRect l="4660" t="4453" r="4466" b="16106"/>
          <a:stretch/>
        </p:blipFill>
        <p:spPr bwMode="auto">
          <a:xfrm>
            <a:off x="0" y="0"/>
            <a:ext cx="51816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6" name="Rectangle 2"/>
          <p:cNvSpPr>
            <a:spLocks noGrp="1" noChangeArrowheads="1"/>
          </p:cNvSpPr>
          <p:nvPr>
            <p:ph type="title"/>
          </p:nvPr>
        </p:nvSpPr>
        <p:spPr/>
        <p:txBody>
          <a:bodyPr/>
          <a:lstStyle/>
          <a:p>
            <a:pPr eaLnBrk="1" hangingPunct="1">
              <a:defRPr/>
            </a:pPr>
            <a:r>
              <a:rPr lang="en-US" smtClean="0"/>
              <a:t>Purple blank</a:t>
            </a:r>
          </a:p>
        </p:txBody>
      </p:sp>
      <p:pic>
        <p:nvPicPr>
          <p:cNvPr id="30730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6371" name="Picture 4" descr="Hutton"/>
          <p:cNvPicPr>
            <a:picLocks noChangeAspect="1" noChangeArrowheads="1"/>
          </p:cNvPicPr>
          <p:nvPr/>
        </p:nvPicPr>
        <p:blipFill>
          <a:blip r:embed="rId4">
            <a:extLst>
              <a:ext uri="{28A0092B-C50C-407E-A947-70E740481C1C}">
                <a14:useLocalDpi xmlns:a14="http://schemas.microsoft.com/office/drawing/2010/main" val="0"/>
              </a:ext>
            </a:extLst>
          </a:blip>
          <a:srcRect l="3113" r="6615" b="4597"/>
          <a:stretch>
            <a:fillRect/>
          </a:stretch>
        </p:blipFill>
        <p:spPr bwMode="auto">
          <a:xfrm>
            <a:off x="4729163" y="533400"/>
            <a:ext cx="4186237"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29" name="Text Box 5"/>
          <p:cNvSpPr txBox="1">
            <a:spLocks noChangeArrowheads="1"/>
          </p:cNvSpPr>
          <p:nvPr/>
        </p:nvSpPr>
        <p:spPr bwMode="auto">
          <a:xfrm>
            <a:off x="685800" y="838200"/>
            <a:ext cx="3962400" cy="5008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10000"/>
              </a:spcBef>
              <a:spcAft>
                <a:spcPct val="50000"/>
              </a:spcAft>
              <a:defRPr/>
            </a:pPr>
            <a:r>
              <a:rPr lang="en-US" sz="3400">
                <a:cs typeface="+mn-cs"/>
              </a:rPr>
              <a:t>James Hutton (1726-1797)</a:t>
            </a:r>
          </a:p>
          <a:p>
            <a:pPr algn="ctr">
              <a:defRPr/>
            </a:pPr>
            <a:r>
              <a:rPr lang="en-US" sz="3400">
                <a:cs typeface="+mn-cs"/>
              </a:rPr>
              <a:t>Doctor,</a:t>
            </a:r>
          </a:p>
          <a:p>
            <a:pPr algn="ctr">
              <a:defRPr/>
            </a:pPr>
            <a:r>
              <a:rPr lang="en-US" sz="3400">
                <a:cs typeface="+mn-cs"/>
              </a:rPr>
              <a:t>Agriculturalist, Geologist</a:t>
            </a:r>
          </a:p>
          <a:p>
            <a:pPr algn="ctr">
              <a:spcBef>
                <a:spcPct val="50000"/>
              </a:spcBef>
              <a:defRPr/>
            </a:pPr>
            <a:endParaRPr lang="en-US" sz="3400">
              <a:cs typeface="+mn-cs"/>
            </a:endParaRPr>
          </a:p>
          <a:p>
            <a:pPr algn="ctr">
              <a:spcBef>
                <a:spcPct val="50000"/>
              </a:spcBef>
              <a:defRPr/>
            </a:pPr>
            <a:r>
              <a:rPr lang="en-US" sz="3400" i="1">
                <a:cs typeface="+mn-cs"/>
              </a:rPr>
              <a:t>Theory of the Earth</a:t>
            </a:r>
            <a:r>
              <a:rPr lang="en-US" sz="3400">
                <a:cs typeface="+mn-cs"/>
              </a:rPr>
              <a:t> (1788, 1795)</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050" name="Rectangle 2"/>
          <p:cNvSpPr>
            <a:spLocks noGrp="1" noChangeArrowheads="1"/>
          </p:cNvSpPr>
          <p:nvPr>
            <p:ph type="title"/>
          </p:nvPr>
        </p:nvSpPr>
        <p:spPr/>
        <p:txBody>
          <a:bodyPr/>
          <a:lstStyle/>
          <a:p>
            <a:pPr eaLnBrk="1" hangingPunct="1">
              <a:defRPr/>
            </a:pPr>
            <a:r>
              <a:rPr lang="en-US" smtClean="0"/>
              <a:t>Purple blank</a:t>
            </a:r>
          </a:p>
        </p:txBody>
      </p:sp>
      <p:pic>
        <p:nvPicPr>
          <p:cNvPr id="307405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8419" name="Picture 4" descr="Curvier"/>
          <p:cNvPicPr>
            <a:picLocks noChangeAspect="1" noChangeArrowheads="1"/>
          </p:cNvPicPr>
          <p:nvPr/>
        </p:nvPicPr>
        <p:blipFill>
          <a:blip r:embed="rId4">
            <a:extLst>
              <a:ext uri="{28A0092B-C50C-407E-A947-70E740481C1C}">
                <a14:useLocalDpi xmlns:a14="http://schemas.microsoft.com/office/drawing/2010/main" val="0"/>
              </a:ext>
            </a:extLst>
          </a:blip>
          <a:srcRect l="15956" r="21277" b="4089"/>
          <a:stretch>
            <a:fillRect/>
          </a:stretch>
        </p:blipFill>
        <p:spPr bwMode="auto">
          <a:xfrm>
            <a:off x="1035050" y="806450"/>
            <a:ext cx="360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53" name="Text Box 5"/>
          <p:cNvSpPr txBox="1">
            <a:spLocks noChangeArrowheads="1"/>
          </p:cNvSpPr>
          <p:nvPr/>
        </p:nvSpPr>
        <p:spPr bwMode="auto">
          <a:xfrm>
            <a:off x="4800600" y="831850"/>
            <a:ext cx="3581400" cy="5111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3400">
                <a:cs typeface="+mn-cs"/>
              </a:rPr>
              <a:t>Georges Cuvier</a:t>
            </a:r>
          </a:p>
          <a:p>
            <a:pPr algn="ctr">
              <a:spcBef>
                <a:spcPct val="20000"/>
              </a:spcBef>
              <a:defRPr/>
            </a:pPr>
            <a:r>
              <a:rPr lang="en-US" sz="3400">
                <a:cs typeface="+mn-cs"/>
              </a:rPr>
              <a:t>(1769-1832)</a:t>
            </a:r>
          </a:p>
          <a:p>
            <a:pPr algn="ctr">
              <a:spcBef>
                <a:spcPct val="50000"/>
              </a:spcBef>
              <a:defRPr/>
            </a:pPr>
            <a:r>
              <a:rPr lang="en-US" sz="3400">
                <a:cs typeface="+mn-cs"/>
              </a:rPr>
              <a:t>Comparative Anatomist, Paleontologist</a:t>
            </a:r>
          </a:p>
          <a:p>
            <a:pPr algn="ctr">
              <a:spcBef>
                <a:spcPct val="50000"/>
              </a:spcBef>
              <a:defRPr/>
            </a:pPr>
            <a:endParaRPr lang="en-US" sz="3400">
              <a:cs typeface="+mn-cs"/>
            </a:endParaRPr>
          </a:p>
          <a:p>
            <a:pPr algn="ctr">
              <a:spcBef>
                <a:spcPct val="50000"/>
              </a:spcBef>
              <a:defRPr/>
            </a:pPr>
            <a:r>
              <a:rPr lang="en-US" sz="3400" i="1">
                <a:cs typeface="+mn-cs"/>
              </a:rPr>
              <a:t>Theory of the Earth</a:t>
            </a:r>
            <a:r>
              <a:rPr lang="en-US" sz="3400">
                <a:cs typeface="+mn-cs"/>
              </a:rPr>
              <a:t> (1812)</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074" name="Rectangle 2"/>
          <p:cNvSpPr>
            <a:spLocks noGrp="1" noChangeArrowheads="1"/>
          </p:cNvSpPr>
          <p:nvPr>
            <p:ph type="title"/>
          </p:nvPr>
        </p:nvSpPr>
        <p:spPr/>
        <p:txBody>
          <a:bodyPr/>
          <a:lstStyle/>
          <a:p>
            <a:pPr eaLnBrk="1" hangingPunct="1">
              <a:defRPr/>
            </a:pPr>
            <a:r>
              <a:rPr lang="en-US" smtClean="0"/>
              <a:t>Purple blank</a:t>
            </a:r>
          </a:p>
        </p:txBody>
      </p:sp>
      <p:pic>
        <p:nvPicPr>
          <p:cNvPr id="30750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5076" name="Text Box 4"/>
          <p:cNvSpPr txBox="1">
            <a:spLocks noChangeArrowheads="1"/>
          </p:cNvSpPr>
          <p:nvPr/>
        </p:nvSpPr>
        <p:spPr bwMode="auto">
          <a:xfrm>
            <a:off x="838200" y="1335088"/>
            <a:ext cx="3886200" cy="36020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3200">
                <a:cs typeface="+mn-cs"/>
              </a:rPr>
              <a:t>William Smith</a:t>
            </a:r>
          </a:p>
          <a:p>
            <a:pPr algn="ctr">
              <a:spcBef>
                <a:spcPct val="20000"/>
              </a:spcBef>
              <a:defRPr/>
            </a:pPr>
            <a:r>
              <a:rPr lang="en-US" sz="3200">
                <a:cs typeface="+mn-cs"/>
              </a:rPr>
              <a:t>(1769-1839)</a:t>
            </a:r>
          </a:p>
          <a:p>
            <a:pPr algn="ctr">
              <a:spcBef>
                <a:spcPct val="50000"/>
              </a:spcBef>
              <a:defRPr/>
            </a:pPr>
            <a:endParaRPr lang="en-US" sz="3200">
              <a:cs typeface="+mn-cs"/>
            </a:endParaRPr>
          </a:p>
          <a:p>
            <a:pPr algn="ctr">
              <a:spcBef>
                <a:spcPct val="50000"/>
              </a:spcBef>
              <a:defRPr/>
            </a:pPr>
            <a:r>
              <a:rPr lang="en-US" sz="3200">
                <a:cs typeface="+mn-cs"/>
              </a:rPr>
              <a:t>Drainage Engineer, Surveyor, Geologist</a:t>
            </a:r>
          </a:p>
        </p:txBody>
      </p:sp>
      <p:pic>
        <p:nvPicPr>
          <p:cNvPr id="3075077" name="Picture 5" descr="William Smith-Color"/>
          <p:cNvPicPr>
            <a:picLocks noChangeAspect="1" noChangeArrowheads="1"/>
          </p:cNvPicPr>
          <p:nvPr/>
        </p:nvPicPr>
        <p:blipFill>
          <a:blip r:embed="rId4">
            <a:extLst>
              <a:ext uri="{28A0092B-C50C-407E-A947-70E740481C1C}">
                <a14:useLocalDpi xmlns:a14="http://schemas.microsoft.com/office/drawing/2010/main" val="0"/>
              </a:ext>
            </a:extLst>
          </a:blip>
          <a:srcRect l="12196" r="17332"/>
          <a:stretch>
            <a:fillRect/>
          </a:stretch>
        </p:blipFill>
        <p:spPr bwMode="auto">
          <a:xfrm>
            <a:off x="4908550" y="1028700"/>
            <a:ext cx="3200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5078" name="Text Box 6"/>
          <p:cNvSpPr txBox="1">
            <a:spLocks noChangeArrowheads="1"/>
          </p:cNvSpPr>
          <p:nvPr/>
        </p:nvSpPr>
        <p:spPr bwMode="auto">
          <a:xfrm>
            <a:off x="0" y="5364163"/>
            <a:ext cx="91440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ja-JP" sz="3200" dirty="0" smtClean="0">
                <a:latin typeface="Arial"/>
                <a:cs typeface="+mn-cs"/>
              </a:rPr>
              <a:t>"</a:t>
            </a:r>
            <a:r>
              <a:rPr lang="en-US" sz="3200" dirty="0" smtClean="0">
                <a:cs typeface="+mn-cs"/>
              </a:rPr>
              <a:t>Father </a:t>
            </a:r>
            <a:r>
              <a:rPr lang="en-US" sz="3200" dirty="0">
                <a:cs typeface="+mn-cs"/>
              </a:rPr>
              <a:t>of English </a:t>
            </a:r>
            <a:r>
              <a:rPr lang="en-US" sz="3200" dirty="0" smtClean="0">
                <a:cs typeface="+mn-cs"/>
              </a:rPr>
              <a:t>Stratigraphy</a:t>
            </a:r>
            <a:r>
              <a:rPr lang="en-US" altLang="ja-JP" sz="3200" dirty="0" smtClean="0">
                <a:latin typeface="Arial"/>
                <a:cs typeface="+mn-cs"/>
              </a:rPr>
              <a:t>"</a:t>
            </a:r>
            <a:endParaRPr lang="en-US" sz="3200" dirty="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098" name="Rectangle 2"/>
          <p:cNvSpPr>
            <a:spLocks noGrp="1" noChangeArrowheads="1"/>
          </p:cNvSpPr>
          <p:nvPr>
            <p:ph type="title"/>
          </p:nvPr>
        </p:nvSpPr>
        <p:spPr/>
        <p:txBody>
          <a:bodyPr/>
          <a:lstStyle/>
          <a:p>
            <a:pPr eaLnBrk="1" hangingPunct="1">
              <a:defRPr/>
            </a:pPr>
            <a:r>
              <a:rPr lang="en-US" smtClean="0"/>
              <a:t>Purple blank</a:t>
            </a:r>
          </a:p>
        </p:txBody>
      </p:sp>
      <p:pic>
        <p:nvPicPr>
          <p:cNvPr id="30760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6100" name="Text Box 4"/>
          <p:cNvSpPr txBox="1">
            <a:spLocks noChangeArrowheads="1"/>
          </p:cNvSpPr>
          <p:nvPr/>
        </p:nvSpPr>
        <p:spPr bwMode="auto">
          <a:xfrm>
            <a:off x="5105400" y="1600200"/>
            <a:ext cx="3962400" cy="48752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50000"/>
              </a:spcAft>
              <a:defRPr/>
            </a:pPr>
            <a:r>
              <a:rPr lang="en-US" sz="3300" dirty="0">
                <a:cs typeface="+mn-cs"/>
              </a:rPr>
              <a:t>Charles Lyell (1797-1875)</a:t>
            </a:r>
          </a:p>
          <a:p>
            <a:pPr algn="ctr">
              <a:defRPr/>
            </a:pPr>
            <a:r>
              <a:rPr lang="en-US" sz="3300" dirty="0">
                <a:cs typeface="+mn-cs"/>
              </a:rPr>
              <a:t>Lawyer, </a:t>
            </a:r>
          </a:p>
          <a:p>
            <a:pPr algn="ctr">
              <a:defRPr/>
            </a:pPr>
            <a:r>
              <a:rPr lang="en-US" sz="3300" dirty="0">
                <a:cs typeface="+mn-cs"/>
              </a:rPr>
              <a:t>Geologist</a:t>
            </a:r>
          </a:p>
          <a:p>
            <a:pPr algn="ctr">
              <a:spcBef>
                <a:spcPct val="50000"/>
              </a:spcBef>
              <a:defRPr/>
            </a:pPr>
            <a:endParaRPr lang="en-US" sz="3300" dirty="0">
              <a:cs typeface="+mn-cs"/>
            </a:endParaRPr>
          </a:p>
          <a:p>
            <a:pPr algn="ctr">
              <a:spcBef>
                <a:spcPct val="50000"/>
              </a:spcBef>
              <a:defRPr/>
            </a:pPr>
            <a:r>
              <a:rPr lang="en-US" sz="3300" i="1" dirty="0">
                <a:cs typeface="+mn-cs"/>
              </a:rPr>
              <a:t>Principles of Geology</a:t>
            </a:r>
            <a:r>
              <a:rPr lang="en-US" sz="3300" dirty="0">
                <a:cs typeface="+mn-cs"/>
              </a:rPr>
              <a:t> (3 </a:t>
            </a:r>
            <a:r>
              <a:rPr lang="en-US" sz="3300" dirty="0" smtClean="0">
                <a:cs typeface="+mn-cs"/>
              </a:rPr>
              <a:t>vols.</a:t>
            </a:r>
            <a:r>
              <a:rPr lang="en-US" sz="3300" dirty="0">
                <a:cs typeface="+mn-cs"/>
              </a:rPr>
              <a:t>, 1830-33)</a:t>
            </a:r>
          </a:p>
        </p:txBody>
      </p:sp>
      <p:pic>
        <p:nvPicPr>
          <p:cNvPr id="3076101" name="Picture 5" descr="Taylor-Lyell 1"/>
          <p:cNvPicPr>
            <a:picLocks noChangeAspect="1" noChangeArrowheads="1"/>
          </p:cNvPicPr>
          <p:nvPr/>
        </p:nvPicPr>
        <p:blipFill>
          <a:blip r:embed="rId4">
            <a:extLst>
              <a:ext uri="{28A0092B-C50C-407E-A947-70E740481C1C}">
                <a14:useLocalDpi xmlns:a14="http://schemas.microsoft.com/office/drawing/2010/main" val="0"/>
              </a:ext>
            </a:extLst>
          </a:blip>
          <a:srcRect l="5002" t="5234" r="8301" b="7697"/>
          <a:stretch>
            <a:fillRect/>
          </a:stretch>
        </p:blipFill>
        <p:spPr bwMode="auto">
          <a:xfrm>
            <a:off x="0" y="0"/>
            <a:ext cx="5005388"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4562" name="Rectangle 12"/>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145282" name="Rectangle 2"/>
          <p:cNvSpPr>
            <a:spLocks noGrp="1" noChangeArrowheads="1"/>
          </p:cNvSpPr>
          <p:nvPr>
            <p:ph type="title"/>
          </p:nvPr>
        </p:nvSpPr>
        <p:spPr>
          <a:xfrm>
            <a:off x="457200" y="-685800"/>
            <a:ext cx="8229600" cy="715963"/>
          </a:xfrm>
        </p:spPr>
        <p:txBody>
          <a:bodyPr/>
          <a:lstStyle/>
          <a:p>
            <a:pPr eaLnBrk="1" hangingPunct="1">
              <a:defRPr/>
            </a:pPr>
            <a:r>
              <a:rPr lang="en-US" dirty="0" smtClean="0">
                <a:solidFill>
                  <a:schemeClr val="accent2"/>
                </a:solidFill>
              </a:rPr>
              <a:t>Old-earth theories (1778-1833)</a:t>
            </a:r>
          </a:p>
        </p:txBody>
      </p:sp>
      <p:sp>
        <p:nvSpPr>
          <p:cNvPr id="2145283" name="Text Box 3"/>
          <p:cNvSpPr txBox="1">
            <a:spLocks noChangeArrowheads="1"/>
          </p:cNvSpPr>
          <p:nvPr/>
        </p:nvSpPr>
        <p:spPr bwMode="auto">
          <a:xfrm>
            <a:off x="0" y="304800"/>
            <a:ext cx="9144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000" dirty="0">
                <a:solidFill>
                  <a:srgbClr val="FFFF00"/>
                </a:solidFill>
                <a:cs typeface="+mn-cs"/>
              </a:rPr>
              <a:t>Old-Earth Theories (1778-1833)</a:t>
            </a:r>
          </a:p>
        </p:txBody>
      </p:sp>
      <p:sp>
        <p:nvSpPr>
          <p:cNvPr id="2145284" name="Text Box 4"/>
          <p:cNvSpPr txBox="1">
            <a:spLocks noChangeArrowheads="1"/>
          </p:cNvSpPr>
          <p:nvPr/>
        </p:nvSpPr>
        <p:spPr bwMode="auto">
          <a:xfrm>
            <a:off x="762000" y="1023938"/>
            <a:ext cx="1989138" cy="5159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130000"/>
              </a:lnSpc>
              <a:defRPr/>
            </a:pPr>
            <a:r>
              <a:rPr lang="en-US" sz="3200" dirty="0">
                <a:cs typeface="+mn-cs"/>
              </a:rPr>
              <a:t>Buffon:</a:t>
            </a:r>
          </a:p>
          <a:p>
            <a:pPr>
              <a:lnSpc>
                <a:spcPct val="130000"/>
              </a:lnSpc>
              <a:defRPr/>
            </a:pPr>
            <a:r>
              <a:rPr lang="en-US" sz="3200" dirty="0">
                <a:cs typeface="+mn-cs"/>
              </a:rPr>
              <a:t>Laplace:</a:t>
            </a:r>
          </a:p>
          <a:p>
            <a:pPr>
              <a:lnSpc>
                <a:spcPct val="130000"/>
              </a:lnSpc>
              <a:defRPr/>
            </a:pPr>
            <a:r>
              <a:rPr lang="en-US" sz="3200" dirty="0">
                <a:cs typeface="+mn-cs"/>
              </a:rPr>
              <a:t>Lamarck:</a:t>
            </a:r>
          </a:p>
          <a:p>
            <a:pPr>
              <a:lnSpc>
                <a:spcPct val="130000"/>
              </a:lnSpc>
              <a:defRPr/>
            </a:pPr>
            <a:r>
              <a:rPr lang="en-US" sz="3200" dirty="0">
                <a:cs typeface="+mn-cs"/>
              </a:rPr>
              <a:t>Werner:</a:t>
            </a:r>
          </a:p>
          <a:p>
            <a:pPr>
              <a:lnSpc>
                <a:spcPct val="130000"/>
              </a:lnSpc>
              <a:defRPr/>
            </a:pPr>
            <a:r>
              <a:rPr lang="en-US" sz="3200" dirty="0">
                <a:cs typeface="+mn-cs"/>
              </a:rPr>
              <a:t>Hutton:</a:t>
            </a:r>
          </a:p>
          <a:p>
            <a:pPr>
              <a:lnSpc>
                <a:spcPct val="130000"/>
              </a:lnSpc>
              <a:defRPr/>
            </a:pPr>
            <a:r>
              <a:rPr lang="en-US" sz="3200" dirty="0">
                <a:cs typeface="+mn-cs"/>
              </a:rPr>
              <a:t>Cuvier:</a:t>
            </a:r>
          </a:p>
          <a:p>
            <a:pPr>
              <a:lnSpc>
                <a:spcPct val="130000"/>
              </a:lnSpc>
              <a:defRPr/>
            </a:pPr>
            <a:r>
              <a:rPr lang="en-US" sz="3200" dirty="0">
                <a:cs typeface="+mn-cs"/>
              </a:rPr>
              <a:t>Smith:</a:t>
            </a:r>
          </a:p>
          <a:p>
            <a:pPr>
              <a:lnSpc>
                <a:spcPct val="130000"/>
              </a:lnSpc>
              <a:defRPr/>
            </a:pPr>
            <a:r>
              <a:rPr lang="en-US" sz="3200" dirty="0">
                <a:cs typeface="+mn-cs"/>
              </a:rPr>
              <a:t>Lyell:</a:t>
            </a:r>
          </a:p>
        </p:txBody>
      </p:sp>
      <p:sp>
        <p:nvSpPr>
          <p:cNvPr id="2145285" name="Text Box 5"/>
          <p:cNvSpPr txBox="1">
            <a:spLocks noChangeArrowheads="1"/>
          </p:cNvSpPr>
          <p:nvPr/>
        </p:nvSpPr>
        <p:spPr bwMode="auto">
          <a:xfrm>
            <a:off x="2714625" y="1138238"/>
            <a:ext cx="509905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dirty="0">
                <a:cs typeface="+mn-cs"/>
              </a:rPr>
              <a:t>Cooling earth, 75,000 yrs.</a:t>
            </a:r>
          </a:p>
        </p:txBody>
      </p:sp>
      <p:sp>
        <p:nvSpPr>
          <p:cNvPr id="2145286" name="Text Box 6"/>
          <p:cNvSpPr txBox="1">
            <a:spLocks noChangeArrowheads="1"/>
          </p:cNvSpPr>
          <p:nvPr/>
        </p:nvSpPr>
        <p:spPr bwMode="auto">
          <a:xfrm>
            <a:off x="2714625" y="1782763"/>
            <a:ext cx="6135688"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dirty="0">
                <a:cs typeface="+mn-cs"/>
              </a:rPr>
              <a:t>Nebular hypothesis, long ages</a:t>
            </a:r>
          </a:p>
        </p:txBody>
      </p:sp>
      <p:sp>
        <p:nvSpPr>
          <p:cNvPr id="2145287" name="Text Box 7"/>
          <p:cNvSpPr txBox="1">
            <a:spLocks noChangeArrowheads="1"/>
          </p:cNvSpPr>
          <p:nvPr/>
        </p:nvSpPr>
        <p:spPr bwMode="auto">
          <a:xfrm>
            <a:off x="2714625" y="2438400"/>
            <a:ext cx="52768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a:cs typeface="+mn-cs"/>
              </a:rPr>
              <a:t>Biological evol., long ages</a:t>
            </a:r>
          </a:p>
        </p:txBody>
      </p:sp>
      <p:sp>
        <p:nvSpPr>
          <p:cNvPr id="2145288" name="Text Box 8"/>
          <p:cNvSpPr txBox="1">
            <a:spLocks noChangeArrowheads="1"/>
          </p:cNvSpPr>
          <p:nvPr/>
        </p:nvSpPr>
        <p:spPr bwMode="auto">
          <a:xfrm>
            <a:off x="2714625" y="3048000"/>
            <a:ext cx="55054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a:cs typeface="+mn-cs"/>
              </a:rPr>
              <a:t>Receding ocean, 1 mill. yrs.</a:t>
            </a:r>
          </a:p>
        </p:txBody>
      </p:sp>
      <p:sp>
        <p:nvSpPr>
          <p:cNvPr id="2145289" name="Text Box 9"/>
          <p:cNvSpPr txBox="1">
            <a:spLocks noChangeArrowheads="1"/>
          </p:cNvSpPr>
          <p:nvPr/>
        </p:nvSpPr>
        <p:spPr bwMode="auto">
          <a:xfrm>
            <a:off x="2714625" y="3687763"/>
            <a:ext cx="6581775"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dirty="0">
                <a:cs typeface="+mn-cs"/>
              </a:rPr>
              <a:t>Uniformitarian, no beginning</a:t>
            </a:r>
          </a:p>
        </p:txBody>
      </p:sp>
      <p:sp>
        <p:nvSpPr>
          <p:cNvPr id="2145290" name="Text Box 10"/>
          <p:cNvSpPr txBox="1">
            <a:spLocks noChangeArrowheads="1"/>
          </p:cNvSpPr>
          <p:nvPr/>
        </p:nvSpPr>
        <p:spPr bwMode="auto">
          <a:xfrm>
            <a:off x="2714625" y="4343400"/>
            <a:ext cx="4916488"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a:cs typeface="+mn-cs"/>
              </a:rPr>
              <a:t>Catastrophist, long ages</a:t>
            </a:r>
          </a:p>
        </p:txBody>
      </p:sp>
      <p:sp>
        <p:nvSpPr>
          <p:cNvPr id="2145291" name="Text Box 11"/>
          <p:cNvSpPr txBox="1">
            <a:spLocks noChangeArrowheads="1"/>
          </p:cNvSpPr>
          <p:nvPr/>
        </p:nvSpPr>
        <p:spPr bwMode="auto">
          <a:xfrm>
            <a:off x="2714625" y="4953000"/>
            <a:ext cx="5840413"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a:cs typeface="+mn-cs"/>
              </a:rPr>
              <a:t>Fossils date rocks, long ages</a:t>
            </a:r>
          </a:p>
        </p:txBody>
      </p:sp>
      <p:sp>
        <p:nvSpPr>
          <p:cNvPr id="2145292" name="Text Box 12"/>
          <p:cNvSpPr txBox="1">
            <a:spLocks noChangeArrowheads="1"/>
          </p:cNvSpPr>
          <p:nvPr/>
        </p:nvSpPr>
        <p:spPr bwMode="auto">
          <a:xfrm>
            <a:off x="2667000" y="5592763"/>
            <a:ext cx="5076825"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3200">
                <a:cs typeface="+mn-cs"/>
              </a:rPr>
              <a:t>Uniformitarian, long ages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45285"/>
                                        </p:tgtEl>
                                        <p:attrNameLst>
                                          <p:attrName>style.visibility</p:attrName>
                                        </p:attrNameLst>
                                      </p:cBhvr>
                                      <p:to>
                                        <p:strVal val="visible"/>
                                      </p:to>
                                    </p:set>
                                    <p:anim calcmode="lin" valueType="num">
                                      <p:cBhvr>
                                        <p:cTn id="7" dur="500" fill="hold"/>
                                        <p:tgtEl>
                                          <p:spTgt spid="2145285"/>
                                        </p:tgtEl>
                                        <p:attrNameLst>
                                          <p:attrName>ppt_w</p:attrName>
                                        </p:attrNameLst>
                                      </p:cBhvr>
                                      <p:tavLst>
                                        <p:tav tm="0">
                                          <p:val>
                                            <p:fltVal val="0"/>
                                          </p:val>
                                        </p:tav>
                                        <p:tav tm="100000">
                                          <p:val>
                                            <p:strVal val="#ppt_w"/>
                                          </p:val>
                                        </p:tav>
                                      </p:tavLst>
                                    </p:anim>
                                    <p:anim calcmode="lin" valueType="num">
                                      <p:cBhvr>
                                        <p:cTn id="8" dur="500" fill="hold"/>
                                        <p:tgtEl>
                                          <p:spTgt spid="2145285"/>
                                        </p:tgtEl>
                                        <p:attrNameLst>
                                          <p:attrName>ppt_h</p:attrName>
                                        </p:attrNameLst>
                                      </p:cBhvr>
                                      <p:tavLst>
                                        <p:tav tm="0">
                                          <p:val>
                                            <p:fltVal val="0"/>
                                          </p:val>
                                        </p:tav>
                                        <p:tav tm="100000">
                                          <p:val>
                                            <p:strVal val="#ppt_h"/>
                                          </p:val>
                                        </p:tav>
                                      </p:tavLst>
                                    </p:anim>
                                    <p:animEffect transition="in" filter="fade">
                                      <p:cBhvr>
                                        <p:cTn id="9" dur="500"/>
                                        <p:tgtEl>
                                          <p:spTgt spid="214528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45286"/>
                                        </p:tgtEl>
                                        <p:attrNameLst>
                                          <p:attrName>style.visibility</p:attrName>
                                        </p:attrNameLst>
                                      </p:cBhvr>
                                      <p:to>
                                        <p:strVal val="visible"/>
                                      </p:to>
                                    </p:set>
                                    <p:anim calcmode="lin" valueType="num">
                                      <p:cBhvr>
                                        <p:cTn id="14" dur="500" fill="hold"/>
                                        <p:tgtEl>
                                          <p:spTgt spid="2145286"/>
                                        </p:tgtEl>
                                        <p:attrNameLst>
                                          <p:attrName>ppt_w</p:attrName>
                                        </p:attrNameLst>
                                      </p:cBhvr>
                                      <p:tavLst>
                                        <p:tav tm="0">
                                          <p:val>
                                            <p:fltVal val="0"/>
                                          </p:val>
                                        </p:tav>
                                        <p:tav tm="100000">
                                          <p:val>
                                            <p:strVal val="#ppt_w"/>
                                          </p:val>
                                        </p:tav>
                                      </p:tavLst>
                                    </p:anim>
                                    <p:anim calcmode="lin" valueType="num">
                                      <p:cBhvr>
                                        <p:cTn id="15" dur="500" fill="hold"/>
                                        <p:tgtEl>
                                          <p:spTgt spid="2145286"/>
                                        </p:tgtEl>
                                        <p:attrNameLst>
                                          <p:attrName>ppt_h</p:attrName>
                                        </p:attrNameLst>
                                      </p:cBhvr>
                                      <p:tavLst>
                                        <p:tav tm="0">
                                          <p:val>
                                            <p:fltVal val="0"/>
                                          </p:val>
                                        </p:tav>
                                        <p:tav tm="100000">
                                          <p:val>
                                            <p:strVal val="#ppt_h"/>
                                          </p:val>
                                        </p:tav>
                                      </p:tavLst>
                                    </p:anim>
                                    <p:animEffect transition="in" filter="fade">
                                      <p:cBhvr>
                                        <p:cTn id="16" dur="500"/>
                                        <p:tgtEl>
                                          <p:spTgt spid="21452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45287"/>
                                        </p:tgtEl>
                                        <p:attrNameLst>
                                          <p:attrName>style.visibility</p:attrName>
                                        </p:attrNameLst>
                                      </p:cBhvr>
                                      <p:to>
                                        <p:strVal val="visible"/>
                                      </p:to>
                                    </p:set>
                                    <p:anim calcmode="lin" valueType="num">
                                      <p:cBhvr>
                                        <p:cTn id="21" dur="500" fill="hold"/>
                                        <p:tgtEl>
                                          <p:spTgt spid="2145287"/>
                                        </p:tgtEl>
                                        <p:attrNameLst>
                                          <p:attrName>ppt_w</p:attrName>
                                        </p:attrNameLst>
                                      </p:cBhvr>
                                      <p:tavLst>
                                        <p:tav tm="0">
                                          <p:val>
                                            <p:fltVal val="0"/>
                                          </p:val>
                                        </p:tav>
                                        <p:tav tm="100000">
                                          <p:val>
                                            <p:strVal val="#ppt_w"/>
                                          </p:val>
                                        </p:tav>
                                      </p:tavLst>
                                    </p:anim>
                                    <p:anim calcmode="lin" valueType="num">
                                      <p:cBhvr>
                                        <p:cTn id="22" dur="500" fill="hold"/>
                                        <p:tgtEl>
                                          <p:spTgt spid="2145287"/>
                                        </p:tgtEl>
                                        <p:attrNameLst>
                                          <p:attrName>ppt_h</p:attrName>
                                        </p:attrNameLst>
                                      </p:cBhvr>
                                      <p:tavLst>
                                        <p:tav tm="0">
                                          <p:val>
                                            <p:fltVal val="0"/>
                                          </p:val>
                                        </p:tav>
                                        <p:tav tm="100000">
                                          <p:val>
                                            <p:strVal val="#ppt_h"/>
                                          </p:val>
                                        </p:tav>
                                      </p:tavLst>
                                    </p:anim>
                                    <p:animEffect transition="in" filter="fade">
                                      <p:cBhvr>
                                        <p:cTn id="23" dur="500"/>
                                        <p:tgtEl>
                                          <p:spTgt spid="21452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45288"/>
                                        </p:tgtEl>
                                        <p:attrNameLst>
                                          <p:attrName>style.visibility</p:attrName>
                                        </p:attrNameLst>
                                      </p:cBhvr>
                                      <p:to>
                                        <p:strVal val="visible"/>
                                      </p:to>
                                    </p:set>
                                    <p:anim calcmode="lin" valueType="num">
                                      <p:cBhvr>
                                        <p:cTn id="28" dur="500" fill="hold"/>
                                        <p:tgtEl>
                                          <p:spTgt spid="2145288"/>
                                        </p:tgtEl>
                                        <p:attrNameLst>
                                          <p:attrName>ppt_w</p:attrName>
                                        </p:attrNameLst>
                                      </p:cBhvr>
                                      <p:tavLst>
                                        <p:tav tm="0">
                                          <p:val>
                                            <p:fltVal val="0"/>
                                          </p:val>
                                        </p:tav>
                                        <p:tav tm="100000">
                                          <p:val>
                                            <p:strVal val="#ppt_w"/>
                                          </p:val>
                                        </p:tav>
                                      </p:tavLst>
                                    </p:anim>
                                    <p:anim calcmode="lin" valueType="num">
                                      <p:cBhvr>
                                        <p:cTn id="29" dur="500" fill="hold"/>
                                        <p:tgtEl>
                                          <p:spTgt spid="2145288"/>
                                        </p:tgtEl>
                                        <p:attrNameLst>
                                          <p:attrName>ppt_h</p:attrName>
                                        </p:attrNameLst>
                                      </p:cBhvr>
                                      <p:tavLst>
                                        <p:tav tm="0">
                                          <p:val>
                                            <p:fltVal val="0"/>
                                          </p:val>
                                        </p:tav>
                                        <p:tav tm="100000">
                                          <p:val>
                                            <p:strVal val="#ppt_h"/>
                                          </p:val>
                                        </p:tav>
                                      </p:tavLst>
                                    </p:anim>
                                    <p:animEffect transition="in" filter="fade">
                                      <p:cBhvr>
                                        <p:cTn id="30" dur="500"/>
                                        <p:tgtEl>
                                          <p:spTgt spid="21452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145289"/>
                                        </p:tgtEl>
                                        <p:attrNameLst>
                                          <p:attrName>style.visibility</p:attrName>
                                        </p:attrNameLst>
                                      </p:cBhvr>
                                      <p:to>
                                        <p:strVal val="visible"/>
                                      </p:to>
                                    </p:set>
                                    <p:anim calcmode="lin" valueType="num">
                                      <p:cBhvr>
                                        <p:cTn id="35" dur="500" fill="hold"/>
                                        <p:tgtEl>
                                          <p:spTgt spid="2145289"/>
                                        </p:tgtEl>
                                        <p:attrNameLst>
                                          <p:attrName>ppt_w</p:attrName>
                                        </p:attrNameLst>
                                      </p:cBhvr>
                                      <p:tavLst>
                                        <p:tav tm="0">
                                          <p:val>
                                            <p:fltVal val="0"/>
                                          </p:val>
                                        </p:tav>
                                        <p:tav tm="100000">
                                          <p:val>
                                            <p:strVal val="#ppt_w"/>
                                          </p:val>
                                        </p:tav>
                                      </p:tavLst>
                                    </p:anim>
                                    <p:anim calcmode="lin" valueType="num">
                                      <p:cBhvr>
                                        <p:cTn id="36" dur="500" fill="hold"/>
                                        <p:tgtEl>
                                          <p:spTgt spid="2145289"/>
                                        </p:tgtEl>
                                        <p:attrNameLst>
                                          <p:attrName>ppt_h</p:attrName>
                                        </p:attrNameLst>
                                      </p:cBhvr>
                                      <p:tavLst>
                                        <p:tav tm="0">
                                          <p:val>
                                            <p:fltVal val="0"/>
                                          </p:val>
                                        </p:tav>
                                        <p:tav tm="100000">
                                          <p:val>
                                            <p:strVal val="#ppt_h"/>
                                          </p:val>
                                        </p:tav>
                                      </p:tavLst>
                                    </p:anim>
                                    <p:animEffect transition="in" filter="fade">
                                      <p:cBhvr>
                                        <p:cTn id="37" dur="500"/>
                                        <p:tgtEl>
                                          <p:spTgt spid="21452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145290"/>
                                        </p:tgtEl>
                                        <p:attrNameLst>
                                          <p:attrName>style.visibility</p:attrName>
                                        </p:attrNameLst>
                                      </p:cBhvr>
                                      <p:to>
                                        <p:strVal val="visible"/>
                                      </p:to>
                                    </p:set>
                                    <p:anim calcmode="lin" valueType="num">
                                      <p:cBhvr>
                                        <p:cTn id="42" dur="500" fill="hold"/>
                                        <p:tgtEl>
                                          <p:spTgt spid="2145290"/>
                                        </p:tgtEl>
                                        <p:attrNameLst>
                                          <p:attrName>ppt_w</p:attrName>
                                        </p:attrNameLst>
                                      </p:cBhvr>
                                      <p:tavLst>
                                        <p:tav tm="0">
                                          <p:val>
                                            <p:fltVal val="0"/>
                                          </p:val>
                                        </p:tav>
                                        <p:tav tm="100000">
                                          <p:val>
                                            <p:strVal val="#ppt_w"/>
                                          </p:val>
                                        </p:tav>
                                      </p:tavLst>
                                    </p:anim>
                                    <p:anim calcmode="lin" valueType="num">
                                      <p:cBhvr>
                                        <p:cTn id="43" dur="500" fill="hold"/>
                                        <p:tgtEl>
                                          <p:spTgt spid="2145290"/>
                                        </p:tgtEl>
                                        <p:attrNameLst>
                                          <p:attrName>ppt_h</p:attrName>
                                        </p:attrNameLst>
                                      </p:cBhvr>
                                      <p:tavLst>
                                        <p:tav tm="0">
                                          <p:val>
                                            <p:fltVal val="0"/>
                                          </p:val>
                                        </p:tav>
                                        <p:tav tm="100000">
                                          <p:val>
                                            <p:strVal val="#ppt_h"/>
                                          </p:val>
                                        </p:tav>
                                      </p:tavLst>
                                    </p:anim>
                                    <p:animEffect transition="in" filter="fade">
                                      <p:cBhvr>
                                        <p:cTn id="44" dur="500"/>
                                        <p:tgtEl>
                                          <p:spTgt spid="214529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145291"/>
                                        </p:tgtEl>
                                        <p:attrNameLst>
                                          <p:attrName>style.visibility</p:attrName>
                                        </p:attrNameLst>
                                      </p:cBhvr>
                                      <p:to>
                                        <p:strVal val="visible"/>
                                      </p:to>
                                    </p:set>
                                    <p:anim calcmode="lin" valueType="num">
                                      <p:cBhvr>
                                        <p:cTn id="49" dur="500" fill="hold"/>
                                        <p:tgtEl>
                                          <p:spTgt spid="2145291"/>
                                        </p:tgtEl>
                                        <p:attrNameLst>
                                          <p:attrName>ppt_w</p:attrName>
                                        </p:attrNameLst>
                                      </p:cBhvr>
                                      <p:tavLst>
                                        <p:tav tm="0">
                                          <p:val>
                                            <p:fltVal val="0"/>
                                          </p:val>
                                        </p:tav>
                                        <p:tav tm="100000">
                                          <p:val>
                                            <p:strVal val="#ppt_w"/>
                                          </p:val>
                                        </p:tav>
                                      </p:tavLst>
                                    </p:anim>
                                    <p:anim calcmode="lin" valueType="num">
                                      <p:cBhvr>
                                        <p:cTn id="50" dur="500" fill="hold"/>
                                        <p:tgtEl>
                                          <p:spTgt spid="2145291"/>
                                        </p:tgtEl>
                                        <p:attrNameLst>
                                          <p:attrName>ppt_h</p:attrName>
                                        </p:attrNameLst>
                                      </p:cBhvr>
                                      <p:tavLst>
                                        <p:tav tm="0">
                                          <p:val>
                                            <p:fltVal val="0"/>
                                          </p:val>
                                        </p:tav>
                                        <p:tav tm="100000">
                                          <p:val>
                                            <p:strVal val="#ppt_h"/>
                                          </p:val>
                                        </p:tav>
                                      </p:tavLst>
                                    </p:anim>
                                    <p:animEffect transition="in" filter="fade">
                                      <p:cBhvr>
                                        <p:cTn id="51" dur="500"/>
                                        <p:tgtEl>
                                          <p:spTgt spid="214529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145292"/>
                                        </p:tgtEl>
                                        <p:attrNameLst>
                                          <p:attrName>style.visibility</p:attrName>
                                        </p:attrNameLst>
                                      </p:cBhvr>
                                      <p:to>
                                        <p:strVal val="visible"/>
                                      </p:to>
                                    </p:set>
                                    <p:anim calcmode="lin" valueType="num">
                                      <p:cBhvr>
                                        <p:cTn id="56" dur="500" fill="hold"/>
                                        <p:tgtEl>
                                          <p:spTgt spid="2145292"/>
                                        </p:tgtEl>
                                        <p:attrNameLst>
                                          <p:attrName>ppt_w</p:attrName>
                                        </p:attrNameLst>
                                      </p:cBhvr>
                                      <p:tavLst>
                                        <p:tav tm="0">
                                          <p:val>
                                            <p:fltVal val="0"/>
                                          </p:val>
                                        </p:tav>
                                        <p:tav tm="100000">
                                          <p:val>
                                            <p:strVal val="#ppt_w"/>
                                          </p:val>
                                        </p:tav>
                                      </p:tavLst>
                                    </p:anim>
                                    <p:anim calcmode="lin" valueType="num">
                                      <p:cBhvr>
                                        <p:cTn id="57" dur="500" fill="hold"/>
                                        <p:tgtEl>
                                          <p:spTgt spid="2145292"/>
                                        </p:tgtEl>
                                        <p:attrNameLst>
                                          <p:attrName>ppt_h</p:attrName>
                                        </p:attrNameLst>
                                      </p:cBhvr>
                                      <p:tavLst>
                                        <p:tav tm="0">
                                          <p:val>
                                            <p:fltVal val="0"/>
                                          </p:val>
                                        </p:tav>
                                        <p:tav tm="100000">
                                          <p:val>
                                            <p:strVal val="#ppt_h"/>
                                          </p:val>
                                        </p:tav>
                                      </p:tavLst>
                                    </p:anim>
                                    <p:animEffect transition="in" filter="fade">
                                      <p:cBhvr>
                                        <p:cTn id="58" dur="500"/>
                                        <p:tgtEl>
                                          <p:spTgt spid="2145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285" grpId="0"/>
      <p:bldP spid="2145286" grpId="0"/>
      <p:bldP spid="2145287" grpId="0"/>
      <p:bldP spid="2145288" grpId="0"/>
      <p:bldP spid="2145289" grpId="0"/>
      <p:bldP spid="2145290" grpId="0"/>
      <p:bldP spid="2145291" grpId="0"/>
      <p:bldP spid="214529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00" y="3606800"/>
            <a:ext cx="4876800" cy="3251200"/>
          </a:xfrm>
          <a:prstGeom prst="rect">
            <a:avLst/>
          </a:prstGeom>
        </p:spPr>
      </p:pic>
      <p:sp>
        <p:nvSpPr>
          <p:cNvPr id="2702338" name="Rectangle 2"/>
          <p:cNvSpPr>
            <a:spLocks noGrp="1" noChangeArrowheads="1"/>
          </p:cNvSpPr>
          <p:nvPr>
            <p:ph type="title"/>
          </p:nvPr>
        </p:nvSpPr>
        <p:spPr>
          <a:xfrm>
            <a:off x="0" y="-685800"/>
            <a:ext cx="9220200" cy="639762"/>
          </a:xfrm>
        </p:spPr>
        <p:txBody>
          <a:bodyPr/>
          <a:lstStyle/>
          <a:p>
            <a:pPr eaLnBrk="1" hangingPunct="1">
              <a:defRPr/>
            </a:pPr>
            <a:r>
              <a:rPr lang="en-US" dirty="0" smtClean="0">
                <a:solidFill>
                  <a:schemeClr val="accent2"/>
                </a:solidFill>
              </a:rPr>
              <a:t>Early 19C views of earth history new</a:t>
            </a:r>
          </a:p>
        </p:txBody>
      </p:sp>
      <p:sp>
        <p:nvSpPr>
          <p:cNvPr id="2702339" name="Text Box 3"/>
          <p:cNvSpPr txBox="1">
            <a:spLocks noChangeArrowheads="1"/>
          </p:cNvSpPr>
          <p:nvPr/>
        </p:nvSpPr>
        <p:spPr bwMode="auto">
          <a:xfrm>
            <a:off x="304800" y="381000"/>
            <a:ext cx="8534400" cy="120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ts val="4400"/>
              </a:lnSpc>
              <a:spcBef>
                <a:spcPct val="20000"/>
              </a:spcBef>
              <a:defRPr/>
            </a:pPr>
            <a:r>
              <a:rPr lang="en-US" sz="4200" dirty="0">
                <a:solidFill>
                  <a:srgbClr val="FFFF00"/>
                </a:solidFill>
                <a:cs typeface="+mn-cs"/>
              </a:rPr>
              <a:t>Early 19</a:t>
            </a:r>
            <a:r>
              <a:rPr lang="en-US" sz="4200" baseline="30000" dirty="0">
                <a:solidFill>
                  <a:srgbClr val="FFFF00"/>
                </a:solidFill>
                <a:cs typeface="+mn-cs"/>
              </a:rPr>
              <a:t>th</a:t>
            </a:r>
            <a:r>
              <a:rPr lang="en-US" sz="4200" dirty="0">
                <a:solidFill>
                  <a:srgbClr val="FFFF00"/>
                </a:solidFill>
                <a:cs typeface="+mn-cs"/>
              </a:rPr>
              <a:t> Century Views of Earth History</a:t>
            </a:r>
          </a:p>
        </p:txBody>
      </p:sp>
      <p:sp>
        <p:nvSpPr>
          <p:cNvPr id="2702340" name="Text Box 4"/>
          <p:cNvSpPr txBox="1">
            <a:spLocks noChangeArrowheads="1"/>
          </p:cNvSpPr>
          <p:nvPr/>
        </p:nvSpPr>
        <p:spPr bwMode="auto">
          <a:xfrm>
            <a:off x="804863" y="5029200"/>
            <a:ext cx="7076877"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dirty="0">
                <a:effectLst>
                  <a:glow rad="228600">
                    <a:schemeClr val="tx1"/>
                  </a:glow>
                </a:effectLst>
                <a:cs typeface="+mn-cs"/>
              </a:rPr>
              <a:t>Biblical/Traditional view (Scriptural </a:t>
            </a:r>
            <a:r>
              <a:rPr lang="en-US" dirty="0" smtClean="0">
                <a:effectLst>
                  <a:glow rad="228600">
                    <a:schemeClr val="tx1"/>
                  </a:glow>
                </a:effectLst>
                <a:cs typeface="+mn-cs"/>
              </a:rPr>
              <a:t>Geologists</a:t>
            </a:r>
            <a:r>
              <a:rPr lang="en-US" dirty="0">
                <a:effectLst>
                  <a:glow rad="228600">
                    <a:schemeClr val="tx1"/>
                  </a:glow>
                </a:effectLst>
                <a:cs typeface="+mn-cs"/>
              </a:rPr>
              <a:t>)</a:t>
            </a: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a:cs typeface="+mn-cs"/>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P</a:t>
            </a:r>
          </a:p>
        </p:txBody>
      </p:sp>
      <p:sp>
        <p:nvSpPr>
          <p:cNvPr id="2702346" name="Text Box 10"/>
          <p:cNvSpPr txBox="1">
            <a:spLocks noChangeArrowheads="1"/>
          </p:cNvSpPr>
          <p:nvPr/>
        </p:nvSpPr>
        <p:spPr bwMode="auto">
          <a:xfrm>
            <a:off x="5257800" y="5903913"/>
            <a:ext cx="2073275"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000">
                <a:cs typeface="+mn-cs"/>
              </a:rPr>
              <a:t>(ca. 6000 years)</a:t>
            </a: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9" name="Text Box 13"/>
          <p:cNvSpPr txBox="1">
            <a:spLocks noChangeArrowheads="1"/>
          </p:cNvSpPr>
          <p:nvPr/>
        </p:nvSpPr>
        <p:spPr bwMode="auto">
          <a:xfrm>
            <a:off x="784225" y="1752600"/>
            <a:ext cx="759777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cs typeface="+mn-cs"/>
              </a:rPr>
              <a:t>Catastrophist view (e.g., Cuvier, Smith)</a:t>
            </a: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SB?</a:t>
            </a:r>
          </a:p>
        </p:txBody>
      </p:sp>
      <p:sp>
        <p:nvSpPr>
          <p:cNvPr id="2702360" name="Text Box 24"/>
          <p:cNvSpPr txBox="1">
            <a:spLocks noChangeArrowheads="1"/>
          </p:cNvSpPr>
          <p:nvPr/>
        </p:nvSpPr>
        <p:spPr bwMode="auto">
          <a:xfrm>
            <a:off x="762000" y="3352800"/>
            <a:ext cx="8001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cs typeface="+mn-cs"/>
              </a:rPr>
              <a:t>Uniformitarian view (e.g., Hutton, Lyell)</a:t>
            </a: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cs typeface="+mn-cs"/>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1800">
                <a:cs typeface="+mn-cs"/>
              </a:rPr>
              <a:t>(millions of years)</a:t>
            </a: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1800">
                <a:cs typeface="+mn-cs"/>
              </a:rPr>
              <a:t>(millions of years)</a:t>
            </a: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02349"/>
                                        </p:tgtEl>
                                        <p:attrNameLst>
                                          <p:attrName>style.visibility</p:attrName>
                                        </p:attrNameLst>
                                      </p:cBhvr>
                                      <p:to>
                                        <p:strVal val="visible"/>
                                      </p:to>
                                    </p:set>
                                    <p:animEffect transition="in" filter="wipe(up)">
                                      <p:cBhvr>
                                        <p:cTn id="7" dur="500"/>
                                        <p:tgtEl>
                                          <p:spTgt spid="270234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02350"/>
                                        </p:tgtEl>
                                        <p:attrNameLst>
                                          <p:attrName>style.visibility</p:attrName>
                                        </p:attrNameLst>
                                      </p:cBhvr>
                                      <p:to>
                                        <p:strVal val="visible"/>
                                      </p:to>
                                    </p:set>
                                    <p:animEffect transition="in" filter="wipe(left)">
                                      <p:cBhvr>
                                        <p:cTn id="11" dur="500"/>
                                        <p:tgtEl>
                                          <p:spTgt spid="27023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702347"/>
                                        </p:tgtEl>
                                        <p:attrNameLst>
                                          <p:attrName>style.visibility</p:attrName>
                                        </p:attrNameLst>
                                      </p:cBhvr>
                                      <p:to>
                                        <p:strVal val="visible"/>
                                      </p:to>
                                    </p:set>
                                    <p:animEffect transition="in" filter="wipe(left)">
                                      <p:cBhvr>
                                        <p:cTn id="16" dur="500"/>
                                        <p:tgtEl>
                                          <p:spTgt spid="270234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02352"/>
                                        </p:tgtEl>
                                        <p:attrNameLst>
                                          <p:attrName>style.visibility</p:attrName>
                                        </p:attrNameLst>
                                      </p:cBhvr>
                                      <p:to>
                                        <p:strVal val="visible"/>
                                      </p:to>
                                    </p:set>
                                    <p:animEffect transition="in" filter="wipe(left)">
                                      <p:cBhvr>
                                        <p:cTn id="20" dur="500"/>
                                        <p:tgtEl>
                                          <p:spTgt spid="270235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702351"/>
                                        </p:tgtEl>
                                        <p:attrNameLst>
                                          <p:attrName>style.visibility</p:attrName>
                                        </p:attrNameLst>
                                      </p:cBhvr>
                                      <p:to>
                                        <p:strVal val="visible"/>
                                      </p:to>
                                    </p:set>
                                    <p:animEffect transition="in" filter="wipe(left)">
                                      <p:cBhvr>
                                        <p:cTn id="25" dur="500"/>
                                        <p:tgtEl>
                                          <p:spTgt spid="2702351"/>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02354"/>
                                        </p:tgtEl>
                                        <p:attrNameLst>
                                          <p:attrName>style.visibility</p:attrName>
                                        </p:attrNameLst>
                                      </p:cBhvr>
                                      <p:to>
                                        <p:strVal val="visible"/>
                                      </p:to>
                                    </p:set>
                                    <p:animEffect transition="in" filter="wipe(left)">
                                      <p:cBhvr>
                                        <p:cTn id="29" dur="500"/>
                                        <p:tgtEl>
                                          <p:spTgt spid="270235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702353"/>
                                        </p:tgtEl>
                                        <p:attrNameLst>
                                          <p:attrName>style.visibility</p:attrName>
                                        </p:attrNameLst>
                                      </p:cBhvr>
                                      <p:to>
                                        <p:strVal val="visible"/>
                                      </p:to>
                                    </p:set>
                                    <p:animEffect transition="in" filter="wipe(left)">
                                      <p:cBhvr>
                                        <p:cTn id="34" dur="500"/>
                                        <p:tgtEl>
                                          <p:spTgt spid="2702353"/>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02355"/>
                                        </p:tgtEl>
                                        <p:attrNameLst>
                                          <p:attrName>style.visibility</p:attrName>
                                        </p:attrNameLst>
                                      </p:cBhvr>
                                      <p:to>
                                        <p:strVal val="visible"/>
                                      </p:to>
                                    </p:set>
                                    <p:animEffect transition="in" filter="wipe(left)">
                                      <p:cBhvr>
                                        <p:cTn id="38" dur="500"/>
                                        <p:tgtEl>
                                          <p:spTgt spid="27023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702364"/>
                                        </p:tgtEl>
                                        <p:attrNameLst>
                                          <p:attrName>style.visibility</p:attrName>
                                        </p:attrNameLst>
                                      </p:cBhvr>
                                      <p:to>
                                        <p:strVal val="visible"/>
                                      </p:to>
                                    </p:set>
                                    <p:animEffect transition="in" filter="wipe(left)">
                                      <p:cBhvr>
                                        <p:cTn id="43" dur="500"/>
                                        <p:tgtEl>
                                          <p:spTgt spid="270236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02357"/>
                                        </p:tgtEl>
                                        <p:attrNameLst>
                                          <p:attrName>style.visibility</p:attrName>
                                        </p:attrNameLst>
                                      </p:cBhvr>
                                      <p:to>
                                        <p:strVal val="visible"/>
                                      </p:to>
                                    </p:set>
                                    <p:animEffect transition="in" filter="wipe(left)">
                                      <p:cBhvr>
                                        <p:cTn id="47" dur="500"/>
                                        <p:tgtEl>
                                          <p:spTgt spid="2702357"/>
                                        </p:tgtEl>
                                      </p:cBhvr>
                                    </p:animEffect>
                                  </p:childTnLst>
                                </p:cTn>
                              </p:par>
                            </p:childTnLst>
                          </p:cTn>
                        </p:par>
                        <p:par>
                          <p:cTn id="48" fill="hold" nodeType="afterGroup">
                            <p:stCondLst>
                              <p:cond delay="1000"/>
                            </p:stCondLst>
                            <p:childTnLst>
                              <p:par>
                                <p:cTn id="49" presetID="22" presetClass="entr" presetSubtype="8" fill="hold" nodeType="afterEffect">
                                  <p:stCondLst>
                                    <p:cond delay="0"/>
                                  </p:stCondLst>
                                  <p:childTnLst>
                                    <p:set>
                                      <p:cBhvr>
                                        <p:cTn id="50" dur="1" fill="hold">
                                          <p:stCondLst>
                                            <p:cond delay="0"/>
                                          </p:stCondLst>
                                        </p:cTn>
                                        <p:tgtEl>
                                          <p:spTgt spid="2702356"/>
                                        </p:tgtEl>
                                        <p:attrNameLst>
                                          <p:attrName>style.visibility</p:attrName>
                                        </p:attrNameLst>
                                      </p:cBhvr>
                                      <p:to>
                                        <p:strVal val="visible"/>
                                      </p:to>
                                    </p:set>
                                    <p:animEffect transition="in" filter="wipe(left)">
                                      <p:cBhvr>
                                        <p:cTn id="51" dur="500"/>
                                        <p:tgtEl>
                                          <p:spTgt spid="2702356"/>
                                        </p:tgtEl>
                                      </p:cBhvr>
                                    </p:animEffect>
                                  </p:childTnLst>
                                </p:cTn>
                              </p:par>
                            </p:childTnLst>
                          </p:cTn>
                        </p:par>
                        <p:par>
                          <p:cTn id="52" fill="hold" nodeType="afterGroup">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702358"/>
                                        </p:tgtEl>
                                        <p:attrNameLst>
                                          <p:attrName>style.visibility</p:attrName>
                                        </p:attrNameLst>
                                      </p:cBhvr>
                                      <p:to>
                                        <p:strVal val="visible"/>
                                      </p:to>
                                    </p:set>
                                    <p:animEffect transition="in" filter="wipe(left)">
                                      <p:cBhvr>
                                        <p:cTn id="55" dur="500"/>
                                        <p:tgtEl>
                                          <p:spTgt spid="2702358"/>
                                        </p:tgtEl>
                                      </p:cBhvr>
                                    </p:animEffect>
                                  </p:childTnLst>
                                </p:cTn>
                              </p:par>
                            </p:childTnLst>
                          </p:cTn>
                        </p:par>
                        <p:par>
                          <p:cTn id="56" fill="hold" nodeType="afterGroup">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2702362"/>
                                        </p:tgtEl>
                                        <p:attrNameLst>
                                          <p:attrName>style.visibility</p:attrName>
                                        </p:attrNameLst>
                                      </p:cBhvr>
                                      <p:to>
                                        <p:strVal val="visible"/>
                                      </p:to>
                                    </p:set>
                                    <p:animEffect transition="in" filter="wipe(up)">
                                      <p:cBhvr>
                                        <p:cTn id="59" dur="500"/>
                                        <p:tgtEl>
                                          <p:spTgt spid="270236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702360"/>
                                        </p:tgtEl>
                                        <p:attrNameLst>
                                          <p:attrName>style.visibility</p:attrName>
                                        </p:attrNameLst>
                                      </p:cBhvr>
                                      <p:to>
                                        <p:strVal val="visible"/>
                                      </p:to>
                                    </p:set>
                                    <p:animEffect transition="in" filter="wipe(up)">
                                      <p:cBhvr>
                                        <p:cTn id="64" dur="500"/>
                                        <p:tgtEl>
                                          <p:spTgt spid="2702360"/>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702359"/>
                                        </p:tgtEl>
                                        <p:attrNameLst>
                                          <p:attrName>style.visibility</p:attrName>
                                        </p:attrNameLst>
                                      </p:cBhvr>
                                      <p:to>
                                        <p:strVal val="visible"/>
                                      </p:to>
                                    </p:set>
                                    <p:animEffect transition="in" filter="wipe(left)">
                                      <p:cBhvr>
                                        <p:cTn id="68" dur="500"/>
                                        <p:tgtEl>
                                          <p:spTgt spid="270235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702348"/>
                                        </p:tgtEl>
                                        <p:attrNameLst>
                                          <p:attrName>style.visibility</p:attrName>
                                        </p:attrNameLst>
                                      </p:cBhvr>
                                      <p:to>
                                        <p:strVal val="visible"/>
                                      </p:to>
                                    </p:set>
                                    <p:animEffect transition="in" filter="wipe(left)">
                                      <p:cBhvr>
                                        <p:cTn id="73" dur="500"/>
                                        <p:tgtEl>
                                          <p:spTgt spid="2702348"/>
                                        </p:tgtEl>
                                      </p:cBhvr>
                                    </p:animEffect>
                                  </p:childTnLst>
                                </p:cTn>
                              </p:par>
                            </p:childTnLst>
                          </p:cTn>
                        </p:par>
                        <p:par>
                          <p:cTn id="74" fill="hold" nodeType="afterGroup">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702361"/>
                                        </p:tgtEl>
                                        <p:attrNameLst>
                                          <p:attrName>style.visibility</p:attrName>
                                        </p:attrNameLst>
                                      </p:cBhvr>
                                      <p:to>
                                        <p:strVal val="visible"/>
                                      </p:to>
                                    </p:set>
                                    <p:animEffect transition="in" filter="wipe(left)">
                                      <p:cBhvr>
                                        <p:cTn id="77" dur="500"/>
                                        <p:tgtEl>
                                          <p:spTgt spid="2702361"/>
                                        </p:tgtEl>
                                      </p:cBhvr>
                                    </p:animEffect>
                                  </p:childTnLst>
                                </p:cTn>
                              </p:par>
                            </p:childTnLst>
                          </p:cTn>
                        </p:par>
                        <p:par>
                          <p:cTn id="78" fill="hold" nodeType="afterGroup">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2702363"/>
                                        </p:tgtEl>
                                        <p:attrNameLst>
                                          <p:attrName>style.visibility</p:attrName>
                                        </p:attrNameLst>
                                      </p:cBhvr>
                                      <p:to>
                                        <p:strVal val="visible"/>
                                      </p:to>
                                    </p:set>
                                    <p:animEffect transition="in" filter="wipe(up)">
                                      <p:cBhvr>
                                        <p:cTn id="81" dur="500"/>
                                        <p:tgtEl>
                                          <p:spTgt spid="270236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702340"/>
                                        </p:tgtEl>
                                        <p:attrNameLst>
                                          <p:attrName>style.visibility</p:attrName>
                                        </p:attrNameLst>
                                      </p:cBhvr>
                                      <p:to>
                                        <p:strVal val="visible"/>
                                      </p:to>
                                    </p:set>
                                    <p:animEffect transition="in" filter="wipe(up)">
                                      <p:cBhvr>
                                        <p:cTn id="86" dur="500"/>
                                        <p:tgtEl>
                                          <p:spTgt spid="2702340"/>
                                        </p:tgtEl>
                                      </p:cBhvr>
                                    </p:animEffect>
                                  </p:childTnLst>
                                </p:cTn>
                              </p:par>
                            </p:childTnLst>
                          </p:cTn>
                        </p:par>
                        <p:par>
                          <p:cTn id="87" fill="hold" nodeType="afterGroup">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702342"/>
                                        </p:tgtEl>
                                        <p:attrNameLst>
                                          <p:attrName>style.visibility</p:attrName>
                                        </p:attrNameLst>
                                      </p:cBhvr>
                                      <p:to>
                                        <p:strVal val="visible"/>
                                      </p:to>
                                    </p:set>
                                    <p:animEffect transition="in" filter="wipe(left)">
                                      <p:cBhvr>
                                        <p:cTn id="90" dur="500"/>
                                        <p:tgtEl>
                                          <p:spTgt spid="270234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702341"/>
                                        </p:tgtEl>
                                        <p:attrNameLst>
                                          <p:attrName>style.visibility</p:attrName>
                                        </p:attrNameLst>
                                      </p:cBhvr>
                                      <p:to>
                                        <p:strVal val="visible"/>
                                      </p:to>
                                    </p:set>
                                    <p:animEffect transition="in" filter="wipe(left)">
                                      <p:cBhvr>
                                        <p:cTn id="95" dur="500"/>
                                        <p:tgtEl>
                                          <p:spTgt spid="2702341"/>
                                        </p:tgtEl>
                                      </p:cBhvr>
                                    </p:animEffect>
                                  </p:childTnLst>
                                </p:cTn>
                              </p:par>
                            </p:childTnLst>
                          </p:cTn>
                        </p:par>
                        <p:par>
                          <p:cTn id="96" fill="hold" nodeType="afterGroup">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702343"/>
                                        </p:tgtEl>
                                        <p:attrNameLst>
                                          <p:attrName>style.visibility</p:attrName>
                                        </p:attrNameLst>
                                      </p:cBhvr>
                                      <p:to>
                                        <p:strVal val="visible"/>
                                      </p:to>
                                    </p:set>
                                    <p:animEffect transition="in" filter="wipe(left)">
                                      <p:cBhvr>
                                        <p:cTn id="99" dur="500"/>
                                        <p:tgtEl>
                                          <p:spTgt spid="270234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2702344"/>
                                        </p:tgtEl>
                                        <p:attrNameLst>
                                          <p:attrName>style.visibility</p:attrName>
                                        </p:attrNameLst>
                                      </p:cBhvr>
                                      <p:to>
                                        <p:strVal val="visible"/>
                                      </p:to>
                                    </p:set>
                                    <p:animEffect transition="in" filter="wipe(left)">
                                      <p:cBhvr>
                                        <p:cTn id="104" dur="500"/>
                                        <p:tgtEl>
                                          <p:spTgt spid="2702344"/>
                                        </p:tgtEl>
                                      </p:cBhvr>
                                    </p:animEffect>
                                  </p:childTnLst>
                                </p:cTn>
                              </p:par>
                            </p:childTnLst>
                          </p:cTn>
                        </p:par>
                        <p:par>
                          <p:cTn id="105" fill="hold" nodeType="afterGroup">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702345"/>
                                        </p:tgtEl>
                                        <p:attrNameLst>
                                          <p:attrName>style.visibility</p:attrName>
                                        </p:attrNameLst>
                                      </p:cBhvr>
                                      <p:to>
                                        <p:strVal val="visible"/>
                                      </p:to>
                                    </p:set>
                                    <p:animEffect transition="in" filter="wipe(left)">
                                      <p:cBhvr>
                                        <p:cTn id="108" dur="500"/>
                                        <p:tgtEl>
                                          <p:spTgt spid="2702345"/>
                                        </p:tgtEl>
                                      </p:cBhvr>
                                    </p:animEffect>
                                  </p:childTnLst>
                                </p:cTn>
                              </p:par>
                            </p:childTnLst>
                          </p:cTn>
                        </p:par>
                        <p:par>
                          <p:cTn id="109" fill="hold" nodeType="afterGroup">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2702346"/>
                                        </p:tgtEl>
                                        <p:attrNameLst>
                                          <p:attrName>style.visibility</p:attrName>
                                        </p:attrNameLst>
                                      </p:cBhvr>
                                      <p:to>
                                        <p:strVal val="visible"/>
                                      </p:to>
                                    </p:set>
                                    <p:animEffect transition="in" filter="wipe(up)">
                                      <p:cBhvr>
                                        <p:cTn id="112" dur="500"/>
                                        <p:tgtEl>
                                          <p:spTgt spid="270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2340" grpId="0"/>
      <p:bldP spid="2702342" grpId="0"/>
      <p:bldP spid="2702343" grpId="0"/>
      <p:bldP spid="2702345" grpId="0"/>
      <p:bldP spid="2702346" grpId="0"/>
      <p:bldP spid="2702349" grpId="0"/>
      <p:bldP spid="2702350" grpId="0"/>
      <p:bldP spid="2702352" grpId="0"/>
      <p:bldP spid="2702354" grpId="0"/>
      <p:bldP spid="2702355" grpId="0"/>
      <p:bldP spid="2702357" grpId="0"/>
      <p:bldP spid="2702358" grpId="0"/>
      <p:bldP spid="2702359" grpId="0"/>
      <p:bldP spid="2702360" grpId="0"/>
      <p:bldP spid="2702361" grpId="0"/>
      <p:bldP spid="2702362" grpId="0"/>
      <p:bldP spid="27023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1914"/>
            <a:ext cx="9144000" cy="7339914"/>
          </a:xfrm>
          <a:prstGeom prst="rect">
            <a:avLst/>
          </a:prstGeom>
        </p:spPr>
      </p:pic>
      <p:sp>
        <p:nvSpPr>
          <p:cNvPr id="3083266" name="Rectangle 2"/>
          <p:cNvSpPr>
            <a:spLocks noGrp="1" noChangeArrowheads="1"/>
          </p:cNvSpPr>
          <p:nvPr>
            <p:ph type="title"/>
          </p:nvPr>
        </p:nvSpPr>
        <p:spPr>
          <a:xfrm>
            <a:off x="457200" y="274638"/>
            <a:ext cx="8229600" cy="4525962"/>
          </a:xfrm>
        </p:spPr>
        <p:txBody>
          <a:bodyPr/>
          <a:lstStyle/>
          <a:p>
            <a:pPr eaLnBrk="1" hangingPunct="1">
              <a:defRPr/>
            </a:pPr>
            <a:r>
              <a:rPr lang="en-US" sz="8000" b="1" dirty="0">
                <a:effectLst>
                  <a:glow rad="228600">
                    <a:schemeClr val="tx1"/>
                  </a:glow>
                </a:effectLst>
              </a:rPr>
              <a:t>Christian Responses in the Early 19th </a:t>
            </a:r>
            <a:r>
              <a:rPr lang="en-US" sz="8000" b="1" dirty="0" smtClean="0">
                <a:effectLst>
                  <a:glow rad="228600">
                    <a:schemeClr val="tx1"/>
                  </a:glow>
                </a:effectLst>
              </a:rPr>
              <a:t>Century</a:t>
            </a:r>
            <a:endParaRPr lang="en-US" sz="8000" b="1" dirty="0">
              <a:effectLst>
                <a:glow rad="228600">
                  <a:schemeClr val="tx1"/>
                </a:glow>
              </a:effectLst>
            </a:endParaRPr>
          </a:p>
        </p:txBody>
      </p:sp>
      <p:sp>
        <p:nvSpPr>
          <p:cNvPr id="5" name="Rectangle 2"/>
          <p:cNvSpPr txBox="1">
            <a:spLocks noChangeArrowheads="1"/>
          </p:cNvSpPr>
          <p:nvPr/>
        </p:nvSpPr>
        <p:spPr bwMode="auto">
          <a:xfrm>
            <a:off x="457200" y="5562599"/>
            <a:ext cx="8229600" cy="126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a:lstStyle>
          <a:p>
            <a:pPr eaLnBrk="1" hangingPunct="1">
              <a:defRPr/>
            </a:pPr>
            <a:r>
              <a:rPr lang="en-US" sz="5400" b="1" dirty="0" smtClean="0">
                <a:effectLst>
                  <a:glow rad="228600">
                    <a:schemeClr val="tx1"/>
                  </a:glow>
                </a:effectLst>
              </a:rPr>
              <a:t>First was compromise…</a:t>
            </a:r>
            <a:endParaRPr lang="en-US" sz="5400" b="1" dirty="0">
              <a:effectLst>
                <a:glow rad="228600">
                  <a:schemeClr val="tx1"/>
                </a:glow>
              </a:effectLst>
            </a:endParaRPr>
          </a:p>
        </p:txBody>
      </p:sp>
    </p:spTree>
    <p:extLst>
      <p:ext uri="{BB962C8B-B14F-4D97-AF65-F5344CB8AC3E}">
        <p14:creationId xmlns:p14="http://schemas.microsoft.com/office/powerpoint/2010/main" val="3830012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2" name="Rectangle 2"/>
          <p:cNvSpPr>
            <a:spLocks noGrp="1" noChangeArrowheads="1"/>
          </p:cNvSpPr>
          <p:nvPr>
            <p:ph type="title"/>
          </p:nvPr>
        </p:nvSpPr>
        <p:spPr/>
        <p:txBody>
          <a:bodyPr/>
          <a:lstStyle/>
          <a:p>
            <a:pPr eaLnBrk="1" hangingPunct="1">
              <a:defRPr/>
            </a:pPr>
            <a:r>
              <a:rPr lang="en-US" smtClean="0"/>
              <a:t>Purple blank</a:t>
            </a:r>
          </a:p>
        </p:txBody>
      </p:sp>
      <p:pic>
        <p:nvPicPr>
          <p:cNvPr id="307712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7124" name="Picture 4" descr="Taylor-Chalmers lg"/>
          <p:cNvPicPr>
            <a:picLocks noChangeAspect="1" noChangeArrowheads="1"/>
          </p:cNvPicPr>
          <p:nvPr/>
        </p:nvPicPr>
        <p:blipFill>
          <a:blip r:embed="rId4">
            <a:extLst>
              <a:ext uri="{28A0092B-C50C-407E-A947-70E740481C1C}">
                <a14:useLocalDpi xmlns:a14="http://schemas.microsoft.com/office/drawing/2010/main" val="0"/>
              </a:ext>
            </a:extLst>
          </a:blip>
          <a:srcRect l="5946" r="10101" b="15819"/>
          <a:stretch>
            <a:fillRect/>
          </a:stretch>
        </p:blipFill>
        <p:spPr bwMode="auto">
          <a:xfrm>
            <a:off x="3733800" y="71438"/>
            <a:ext cx="5410200" cy="676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7125" name="Text Box 5"/>
          <p:cNvSpPr txBox="1">
            <a:spLocks noChangeArrowheads="1"/>
          </p:cNvSpPr>
          <p:nvPr/>
        </p:nvSpPr>
        <p:spPr bwMode="auto">
          <a:xfrm>
            <a:off x="152400" y="762000"/>
            <a:ext cx="32004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50000"/>
              </a:spcAft>
              <a:defRPr/>
            </a:pPr>
            <a:r>
              <a:rPr lang="en-US" sz="3400" dirty="0">
                <a:effectLst>
                  <a:outerShdw blurRad="38100" dist="38100" dir="2700000" algn="tl">
                    <a:srgbClr val="000000">
                      <a:alpha val="43137"/>
                    </a:srgbClr>
                  </a:outerShdw>
                </a:effectLst>
                <a:cs typeface="+mn-cs"/>
              </a:rPr>
              <a:t>Thomas Chalmers (1780-1847)</a:t>
            </a:r>
          </a:p>
          <a:p>
            <a:pPr algn="ctr">
              <a:spcBef>
                <a:spcPct val="20000"/>
              </a:spcBef>
              <a:defRPr/>
            </a:pPr>
            <a:endParaRPr lang="en-US" sz="3400" dirty="0">
              <a:effectLst>
                <a:outerShdw blurRad="38100" dist="38100" dir="2700000" algn="tl">
                  <a:srgbClr val="000000">
                    <a:alpha val="43137"/>
                  </a:srgbClr>
                </a:outerShdw>
              </a:effectLst>
              <a:cs typeface="+mn-cs"/>
            </a:endParaRPr>
          </a:p>
          <a:p>
            <a:pPr algn="ctr">
              <a:spcBef>
                <a:spcPct val="20000"/>
              </a:spcBef>
              <a:defRPr/>
            </a:pPr>
            <a:r>
              <a:rPr lang="en-US" sz="3400" dirty="0">
                <a:effectLst>
                  <a:outerShdw blurRad="38100" dist="38100" dir="2700000" algn="tl">
                    <a:srgbClr val="000000">
                      <a:alpha val="43137"/>
                    </a:srgbClr>
                  </a:outerShdw>
                </a:effectLst>
                <a:cs typeface="+mn-cs"/>
              </a:rPr>
              <a:t>Presbyterian Minister &amp; Naturalist</a:t>
            </a:r>
          </a:p>
          <a:p>
            <a:pPr algn="ctr">
              <a:spcBef>
                <a:spcPct val="50000"/>
              </a:spcBef>
              <a:defRPr/>
            </a:pPr>
            <a:r>
              <a:rPr lang="en-US" sz="3400" dirty="0">
                <a:solidFill>
                  <a:srgbClr val="FFFF00"/>
                </a:solidFill>
                <a:effectLst>
                  <a:outerShdw blurRad="38100" dist="38100" dir="2700000" algn="tl">
                    <a:srgbClr val="000000">
                      <a:alpha val="43137"/>
                    </a:srgbClr>
                  </a:outerShdw>
                </a:effectLst>
                <a:cs typeface="+mn-cs"/>
              </a:rPr>
              <a:t>Gap Theory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7125">
                                            <p:txEl>
                                              <p:pRg st="3" end="3"/>
                                            </p:txEl>
                                          </p:spTgt>
                                        </p:tgtEl>
                                        <p:attrNameLst>
                                          <p:attrName>style.visibility</p:attrName>
                                        </p:attrNameLst>
                                      </p:cBhvr>
                                      <p:to>
                                        <p:strVal val="visible"/>
                                      </p:to>
                                    </p:set>
                                    <p:animEffect transition="in" filter="fade">
                                      <p:cBhvr>
                                        <p:cTn id="7" dur="500"/>
                                        <p:tgtEl>
                                          <p:spTgt spid="30771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51161"/>
            <a:ext cx="8229600" cy="1143000"/>
          </a:xfrm>
        </p:spPr>
        <p:txBody>
          <a:bodyPr/>
          <a:lstStyle/>
          <a:p>
            <a:r>
              <a:rPr lang="en-US" dirty="0" smtClean="0"/>
              <a:t>SG50</a:t>
            </a:r>
            <a:endParaRPr lang="en-US" dirty="0"/>
          </a:p>
        </p:txBody>
      </p:sp>
      <p:pic>
        <p:nvPicPr>
          <p:cNvPr id="4" name="Picture 3"/>
          <p:cNvPicPr>
            <a:picLocks noChangeAspect="1"/>
          </p:cNvPicPr>
          <p:nvPr/>
        </p:nvPicPr>
        <p:blipFill>
          <a:blip r:embed="rId3"/>
          <a:stretch>
            <a:fillRect/>
          </a:stretch>
        </p:blipFill>
        <p:spPr>
          <a:xfrm>
            <a:off x="0" y="876300"/>
            <a:ext cx="9144000" cy="5081588"/>
          </a:xfrm>
          <a:prstGeom prst="rect">
            <a:avLst/>
          </a:prstGeom>
        </p:spPr>
      </p:pic>
    </p:spTree>
    <p:extLst>
      <p:ext uri="{BB962C8B-B14F-4D97-AF65-F5344CB8AC3E}">
        <p14:creationId xmlns:p14="http://schemas.microsoft.com/office/powerpoint/2010/main" val="36275587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146" name="Rectangle 2"/>
          <p:cNvSpPr>
            <a:spLocks noGrp="1" noChangeArrowheads="1"/>
          </p:cNvSpPr>
          <p:nvPr>
            <p:ph type="title"/>
          </p:nvPr>
        </p:nvSpPr>
        <p:spPr/>
        <p:txBody>
          <a:bodyPr/>
          <a:lstStyle/>
          <a:p>
            <a:pPr eaLnBrk="1" hangingPunct="1">
              <a:defRPr/>
            </a:pPr>
            <a:r>
              <a:rPr lang="en-US" smtClean="0"/>
              <a:t>Purple blank</a:t>
            </a:r>
          </a:p>
        </p:txBody>
      </p:sp>
      <p:pic>
        <p:nvPicPr>
          <p:cNvPr id="30781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8148" name="Text Box 4"/>
          <p:cNvSpPr txBox="1">
            <a:spLocks noChangeArrowheads="1"/>
          </p:cNvSpPr>
          <p:nvPr/>
        </p:nvSpPr>
        <p:spPr bwMode="auto">
          <a:xfrm>
            <a:off x="12700" y="1295400"/>
            <a:ext cx="5473700" cy="414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3600" dirty="0" smtClean="0">
                <a:effectLst>
                  <a:outerShdw blurRad="38100" dist="38100" dir="2700000" algn="tl">
                    <a:srgbClr val="000000">
                      <a:alpha val="43137"/>
                    </a:srgbClr>
                  </a:outerShdw>
                </a:effectLst>
                <a:cs typeface="+mn-cs"/>
              </a:rPr>
              <a:t>George Stanley Faber</a:t>
            </a:r>
            <a:endParaRPr lang="en-US" sz="3600" dirty="0">
              <a:effectLst>
                <a:outerShdw blurRad="38100" dist="38100" dir="2700000" algn="tl">
                  <a:srgbClr val="000000">
                    <a:alpha val="43137"/>
                  </a:srgbClr>
                </a:outerShdw>
              </a:effectLst>
              <a:cs typeface="+mn-cs"/>
            </a:endParaRPr>
          </a:p>
          <a:p>
            <a:pPr algn="ctr">
              <a:spcBef>
                <a:spcPct val="20000"/>
              </a:spcBef>
              <a:defRPr/>
            </a:pPr>
            <a:r>
              <a:rPr lang="en-US" sz="3600" dirty="0">
                <a:effectLst>
                  <a:outerShdw blurRad="38100" dist="38100" dir="2700000" algn="tl">
                    <a:srgbClr val="000000">
                      <a:alpha val="43137"/>
                    </a:srgbClr>
                  </a:outerShdw>
                </a:effectLst>
                <a:cs typeface="+mn-cs"/>
              </a:rPr>
              <a:t>(1773-1854)</a:t>
            </a:r>
          </a:p>
          <a:p>
            <a:pPr algn="ctr">
              <a:spcBef>
                <a:spcPct val="50000"/>
              </a:spcBef>
              <a:defRPr/>
            </a:pPr>
            <a:endParaRPr lang="en-US" sz="3600" dirty="0">
              <a:effectLst>
                <a:outerShdw blurRad="38100" dist="38100" dir="2700000" algn="tl">
                  <a:srgbClr val="000000">
                    <a:alpha val="43137"/>
                  </a:srgbClr>
                </a:outerShdw>
              </a:effectLst>
              <a:cs typeface="+mn-cs"/>
            </a:endParaRPr>
          </a:p>
          <a:p>
            <a:pPr algn="ctr">
              <a:spcBef>
                <a:spcPct val="50000"/>
              </a:spcBef>
              <a:defRPr/>
            </a:pPr>
            <a:r>
              <a:rPr lang="en-US" sz="3600" dirty="0">
                <a:effectLst>
                  <a:outerShdw blurRad="38100" dist="38100" dir="2700000" algn="tl">
                    <a:srgbClr val="000000">
                      <a:alpha val="43137"/>
                    </a:srgbClr>
                  </a:outerShdw>
                </a:effectLst>
                <a:cs typeface="+mn-cs"/>
              </a:rPr>
              <a:t>Anglican Theologian</a:t>
            </a:r>
          </a:p>
          <a:p>
            <a:pPr algn="ctr">
              <a:spcBef>
                <a:spcPct val="50000"/>
              </a:spcBef>
              <a:defRPr/>
            </a:pPr>
            <a:r>
              <a:rPr lang="en-US" sz="4800" dirty="0">
                <a:solidFill>
                  <a:srgbClr val="FFFF00"/>
                </a:solidFill>
                <a:effectLst>
                  <a:outerShdw blurRad="38100" dist="38100" dir="2700000" algn="tl">
                    <a:srgbClr val="000000">
                      <a:alpha val="43137"/>
                    </a:srgbClr>
                  </a:outerShdw>
                </a:effectLst>
                <a:cs typeface="+mn-cs"/>
              </a:rPr>
              <a:t>Day-Age Theory</a:t>
            </a:r>
          </a:p>
        </p:txBody>
      </p:sp>
      <p:pic>
        <p:nvPicPr>
          <p:cNvPr id="2007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990600"/>
            <a:ext cx="37084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8148">
                                            <p:txEl>
                                              <p:pRg st="4" end="4"/>
                                            </p:txEl>
                                          </p:spTgt>
                                        </p:tgtEl>
                                        <p:attrNameLst>
                                          <p:attrName>style.visibility</p:attrName>
                                        </p:attrNameLst>
                                      </p:cBhvr>
                                      <p:to>
                                        <p:strVal val="visible"/>
                                      </p:to>
                                    </p:set>
                                    <p:animEffect transition="in" filter="fade">
                                      <p:cBhvr>
                                        <p:cTn id="7" dur="500"/>
                                        <p:tgtEl>
                                          <p:spTgt spid="3078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170" name="Rectangle 2"/>
          <p:cNvSpPr>
            <a:spLocks noGrp="1" noChangeArrowheads="1"/>
          </p:cNvSpPr>
          <p:nvPr>
            <p:ph type="title"/>
          </p:nvPr>
        </p:nvSpPr>
        <p:spPr/>
        <p:txBody>
          <a:bodyPr/>
          <a:lstStyle/>
          <a:p>
            <a:pPr eaLnBrk="1" hangingPunct="1">
              <a:defRPr/>
            </a:pPr>
            <a:r>
              <a:rPr lang="en-US" smtClean="0"/>
              <a:t>Purple blank</a:t>
            </a:r>
          </a:p>
        </p:txBody>
      </p:sp>
      <p:pic>
        <p:nvPicPr>
          <p:cNvPr id="30791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9172" name="Picture 4" descr="Taylor-Mi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025"/>
            <a:ext cx="4754563" cy="693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9173" name="Text Box 5"/>
          <p:cNvSpPr txBox="1">
            <a:spLocks noChangeArrowheads="1"/>
          </p:cNvSpPr>
          <p:nvPr/>
        </p:nvSpPr>
        <p:spPr bwMode="auto">
          <a:xfrm>
            <a:off x="4876800" y="944563"/>
            <a:ext cx="3429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50000"/>
              </a:spcAft>
              <a:defRPr/>
            </a:pPr>
            <a:r>
              <a:rPr lang="en-US" sz="3400" dirty="0">
                <a:effectLst>
                  <a:outerShdw blurRad="38100" dist="38100" dir="2700000" algn="tl">
                    <a:srgbClr val="000000">
                      <a:alpha val="43137"/>
                    </a:srgbClr>
                  </a:outerShdw>
                </a:effectLst>
                <a:cs typeface="+mn-cs"/>
              </a:rPr>
              <a:t>Hugh Miller (1802-1856)</a:t>
            </a:r>
          </a:p>
          <a:p>
            <a:pPr algn="ctr">
              <a:spcAft>
                <a:spcPct val="50000"/>
              </a:spcAft>
              <a:defRPr/>
            </a:pPr>
            <a:r>
              <a:rPr lang="en-US" sz="3400" dirty="0">
                <a:effectLst>
                  <a:outerShdw blurRad="38100" dist="38100" dir="2700000" algn="tl">
                    <a:srgbClr val="000000">
                      <a:alpha val="43137"/>
                    </a:srgbClr>
                  </a:outerShdw>
                </a:effectLst>
                <a:cs typeface="+mn-cs"/>
              </a:rPr>
              <a:t>Geologist</a:t>
            </a:r>
          </a:p>
          <a:p>
            <a:pPr algn="ctr">
              <a:spcAft>
                <a:spcPct val="50000"/>
              </a:spcAft>
              <a:defRPr/>
            </a:pPr>
            <a:endParaRPr lang="en-US" sz="3400" dirty="0">
              <a:solidFill>
                <a:srgbClr val="FFFF00"/>
              </a:solidFill>
              <a:effectLst>
                <a:outerShdw blurRad="38100" dist="38100" dir="2700000" algn="tl">
                  <a:srgbClr val="000000">
                    <a:alpha val="43137"/>
                  </a:srgbClr>
                </a:outerShdw>
              </a:effectLst>
              <a:cs typeface="+mn-cs"/>
            </a:endParaRPr>
          </a:p>
          <a:p>
            <a:pPr algn="ctr">
              <a:spcAft>
                <a:spcPct val="50000"/>
              </a:spcAft>
              <a:defRPr/>
            </a:pPr>
            <a:r>
              <a:rPr lang="en-US" sz="3400" dirty="0">
                <a:solidFill>
                  <a:srgbClr val="FFFF00"/>
                </a:solidFill>
                <a:effectLst>
                  <a:outerShdw blurRad="38100" dist="38100" dir="2700000" algn="tl">
                    <a:srgbClr val="000000">
                      <a:alpha val="43137"/>
                    </a:srgbClr>
                  </a:outerShdw>
                </a:effectLst>
                <a:cs typeface="+mn-cs"/>
              </a:rPr>
              <a:t>Gap theory</a:t>
            </a:r>
          </a:p>
          <a:p>
            <a:pPr algn="ctr">
              <a:spcBef>
                <a:spcPct val="20000"/>
              </a:spcBef>
              <a:defRPr/>
            </a:pPr>
            <a:r>
              <a:rPr lang="en-US" sz="3400" dirty="0">
                <a:solidFill>
                  <a:srgbClr val="00FFFF"/>
                </a:solidFill>
                <a:effectLst>
                  <a:outerShdw blurRad="38100" dist="38100" dir="2700000" algn="tl">
                    <a:srgbClr val="000000">
                      <a:alpha val="43137"/>
                    </a:srgbClr>
                  </a:outerShdw>
                </a:effectLst>
                <a:cs typeface="+mn-cs"/>
              </a:rPr>
              <a:t>then Day-age theory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9173">
                                            <p:txEl>
                                              <p:pRg st="3" end="3"/>
                                            </p:txEl>
                                          </p:spTgt>
                                        </p:tgtEl>
                                        <p:attrNameLst>
                                          <p:attrName>style.visibility</p:attrName>
                                        </p:attrNameLst>
                                      </p:cBhvr>
                                      <p:to>
                                        <p:strVal val="visible"/>
                                      </p:to>
                                    </p:set>
                                    <p:animEffect transition="in" filter="fade">
                                      <p:cBhvr>
                                        <p:cTn id="7" dur="500"/>
                                        <p:tgtEl>
                                          <p:spTgt spid="307917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9173">
                                            <p:txEl>
                                              <p:pRg st="4" end="4"/>
                                            </p:txEl>
                                          </p:spTgt>
                                        </p:tgtEl>
                                        <p:attrNameLst>
                                          <p:attrName>style.visibility</p:attrName>
                                        </p:attrNameLst>
                                      </p:cBhvr>
                                      <p:to>
                                        <p:strVal val="visible"/>
                                      </p:to>
                                    </p:set>
                                    <p:animEffect transition="in" filter="fade">
                                      <p:cBhvr>
                                        <p:cTn id="12" dur="500"/>
                                        <p:tgtEl>
                                          <p:spTgt spid="30791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94" name="Rectangle 2"/>
          <p:cNvSpPr>
            <a:spLocks noGrp="1" noChangeArrowheads="1"/>
          </p:cNvSpPr>
          <p:nvPr>
            <p:ph type="title"/>
          </p:nvPr>
        </p:nvSpPr>
        <p:spPr/>
        <p:txBody>
          <a:bodyPr/>
          <a:lstStyle/>
          <a:p>
            <a:pPr eaLnBrk="1" hangingPunct="1">
              <a:defRPr/>
            </a:pPr>
            <a:r>
              <a:rPr lang="en-US" smtClean="0"/>
              <a:t>Purple blank</a:t>
            </a:r>
          </a:p>
        </p:txBody>
      </p:sp>
      <p:pic>
        <p:nvPicPr>
          <p:cNvPr id="308019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0196" name="Text Box 4"/>
          <p:cNvSpPr txBox="1">
            <a:spLocks noChangeArrowheads="1"/>
          </p:cNvSpPr>
          <p:nvPr/>
        </p:nvSpPr>
        <p:spPr bwMode="auto">
          <a:xfrm>
            <a:off x="914400" y="4997450"/>
            <a:ext cx="3581400" cy="94615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800" dirty="0">
                <a:cs typeface="+mn-cs"/>
              </a:rPr>
              <a:t>William Buckland</a:t>
            </a:r>
          </a:p>
          <a:p>
            <a:pPr algn="ctr">
              <a:defRPr/>
            </a:pPr>
            <a:r>
              <a:rPr lang="en-US" sz="2800" dirty="0">
                <a:cs typeface="+mn-cs"/>
              </a:rPr>
              <a:t>(1784-1856)</a:t>
            </a:r>
          </a:p>
        </p:txBody>
      </p:sp>
      <p:sp>
        <p:nvSpPr>
          <p:cNvPr id="3080199" name="Text Box 7"/>
          <p:cNvSpPr txBox="1">
            <a:spLocks noChangeArrowheads="1"/>
          </p:cNvSpPr>
          <p:nvPr/>
        </p:nvSpPr>
        <p:spPr bwMode="auto">
          <a:xfrm>
            <a:off x="4800600" y="4997450"/>
            <a:ext cx="3581400" cy="94615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800" dirty="0">
                <a:cs typeface="+mn-cs"/>
              </a:rPr>
              <a:t>Adam Sedgwick</a:t>
            </a:r>
          </a:p>
          <a:p>
            <a:pPr algn="ctr">
              <a:defRPr/>
            </a:pPr>
            <a:r>
              <a:rPr lang="en-US" sz="2800" dirty="0">
                <a:cs typeface="+mn-cs"/>
              </a:rPr>
              <a:t>(1785-1873)</a:t>
            </a:r>
          </a:p>
        </p:txBody>
      </p:sp>
      <p:sp>
        <p:nvSpPr>
          <p:cNvPr id="3080200" name="Text Box 8"/>
          <p:cNvSpPr txBox="1">
            <a:spLocks noChangeArrowheads="1"/>
          </p:cNvSpPr>
          <p:nvPr/>
        </p:nvSpPr>
        <p:spPr bwMode="auto">
          <a:xfrm>
            <a:off x="914400" y="6096000"/>
            <a:ext cx="7315200" cy="6096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400" dirty="0">
                <a:solidFill>
                  <a:srgbClr val="FFFF00"/>
                </a:solidFill>
                <a:cs typeface="+mn-cs"/>
              </a:rPr>
              <a:t>Global, geologically limited Flood</a:t>
            </a:r>
          </a:p>
        </p:txBody>
      </p:sp>
      <p:pic>
        <p:nvPicPr>
          <p:cNvPr id="2" name="Picture 1"/>
          <p:cNvPicPr>
            <a:picLocks noChangeAspect="1"/>
          </p:cNvPicPr>
          <p:nvPr/>
        </p:nvPicPr>
        <p:blipFill>
          <a:blip r:embed="rId4"/>
          <a:stretch>
            <a:fillRect/>
          </a:stretch>
        </p:blipFill>
        <p:spPr>
          <a:xfrm>
            <a:off x="5181600" y="1219200"/>
            <a:ext cx="3022600" cy="3615821"/>
          </a:xfrm>
          <a:prstGeom prst="rect">
            <a:avLst/>
          </a:prstGeom>
        </p:spPr>
      </p:pic>
      <p:pic>
        <p:nvPicPr>
          <p:cNvPr id="3" name="Picture 2"/>
          <p:cNvPicPr>
            <a:picLocks noChangeAspect="1"/>
          </p:cNvPicPr>
          <p:nvPr/>
        </p:nvPicPr>
        <p:blipFill rotWithShape="1">
          <a:blip r:embed="rId5"/>
          <a:srcRect b="15429"/>
          <a:stretch/>
        </p:blipFill>
        <p:spPr>
          <a:xfrm>
            <a:off x="1447800" y="1219200"/>
            <a:ext cx="2696133" cy="3581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80200"/>
                                        </p:tgtEl>
                                        <p:attrNameLst>
                                          <p:attrName>style.visibility</p:attrName>
                                        </p:attrNameLst>
                                      </p:cBhvr>
                                      <p:to>
                                        <p:strVal val="visible"/>
                                      </p:to>
                                    </p:set>
                                    <p:anim calcmode="lin" valueType="num">
                                      <p:cBhvr>
                                        <p:cTn id="7" dur="500" fill="hold"/>
                                        <p:tgtEl>
                                          <p:spTgt spid="3080200"/>
                                        </p:tgtEl>
                                        <p:attrNameLst>
                                          <p:attrName>ppt_w</p:attrName>
                                        </p:attrNameLst>
                                      </p:cBhvr>
                                      <p:tavLst>
                                        <p:tav tm="0">
                                          <p:val>
                                            <p:fltVal val="0"/>
                                          </p:val>
                                        </p:tav>
                                        <p:tav tm="100000">
                                          <p:val>
                                            <p:strVal val="#ppt_w"/>
                                          </p:val>
                                        </p:tav>
                                      </p:tavLst>
                                    </p:anim>
                                    <p:anim calcmode="lin" valueType="num">
                                      <p:cBhvr>
                                        <p:cTn id="8" dur="500" fill="hold"/>
                                        <p:tgtEl>
                                          <p:spTgt spid="3080200"/>
                                        </p:tgtEl>
                                        <p:attrNameLst>
                                          <p:attrName>ppt_h</p:attrName>
                                        </p:attrNameLst>
                                      </p:cBhvr>
                                      <p:tavLst>
                                        <p:tav tm="0">
                                          <p:val>
                                            <p:fltVal val="0"/>
                                          </p:val>
                                        </p:tav>
                                        <p:tav tm="100000">
                                          <p:val>
                                            <p:strVal val="#ppt_h"/>
                                          </p:val>
                                        </p:tav>
                                      </p:tavLst>
                                    </p:anim>
                                    <p:animEffect transition="in" filter="fade">
                                      <p:cBhvr>
                                        <p:cTn id="9" dur="500"/>
                                        <p:tgtEl>
                                          <p:spTgt spid="3080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218" name="Rectangle 2"/>
          <p:cNvSpPr>
            <a:spLocks noGrp="1" noChangeArrowheads="1"/>
          </p:cNvSpPr>
          <p:nvPr>
            <p:ph type="title"/>
          </p:nvPr>
        </p:nvSpPr>
        <p:spPr/>
        <p:txBody>
          <a:bodyPr/>
          <a:lstStyle/>
          <a:p>
            <a:pPr algn="l" eaLnBrk="1" hangingPunct="1">
              <a:defRPr/>
            </a:pPr>
            <a:r>
              <a:rPr lang="en-US" dirty="0" smtClean="0"/>
              <a:t>Purple blank</a:t>
            </a:r>
          </a:p>
        </p:txBody>
      </p:sp>
      <p:pic>
        <p:nvPicPr>
          <p:cNvPr id="308121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5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53070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220" name="Text Box 4"/>
          <p:cNvSpPr txBox="1">
            <a:spLocks noChangeArrowheads="1"/>
          </p:cNvSpPr>
          <p:nvPr/>
        </p:nvSpPr>
        <p:spPr bwMode="auto">
          <a:xfrm>
            <a:off x="2590800" y="1295400"/>
            <a:ext cx="6553200"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4400" dirty="0">
                <a:effectLst>
                  <a:outerShdw blurRad="38100" dist="38100" dir="2700000" algn="tl">
                    <a:srgbClr val="000000">
                      <a:alpha val="43137"/>
                    </a:srgbClr>
                  </a:outerShdw>
                </a:effectLst>
                <a:cs typeface="+mn-cs"/>
              </a:rPr>
              <a:t>John Fleming</a:t>
            </a:r>
          </a:p>
          <a:p>
            <a:pPr algn="ctr">
              <a:spcBef>
                <a:spcPct val="20000"/>
              </a:spcBef>
              <a:defRPr/>
            </a:pPr>
            <a:r>
              <a:rPr lang="en-US" sz="3600" dirty="0">
                <a:effectLst>
                  <a:outerShdw blurRad="38100" dist="38100" dir="2700000" algn="tl">
                    <a:srgbClr val="000000">
                      <a:alpha val="43137"/>
                    </a:srgbClr>
                  </a:outerShdw>
                </a:effectLst>
                <a:cs typeface="+mn-cs"/>
              </a:rPr>
              <a:t>(1785-1857)</a:t>
            </a:r>
          </a:p>
          <a:p>
            <a:pPr algn="ctr">
              <a:spcBef>
                <a:spcPct val="50000"/>
              </a:spcBef>
              <a:defRPr/>
            </a:pPr>
            <a:r>
              <a:rPr lang="en-US" sz="3600" dirty="0">
                <a:effectLst>
                  <a:outerShdw blurRad="38100" dist="38100" dir="2700000" algn="tl">
                    <a:srgbClr val="000000">
                      <a:alpha val="43137"/>
                    </a:srgbClr>
                  </a:outerShdw>
                </a:effectLst>
                <a:cs typeface="+mn-cs"/>
              </a:rPr>
              <a:t>Presbyterian Minister &amp; Zoologist</a:t>
            </a:r>
          </a:p>
          <a:p>
            <a:pPr algn="ctr">
              <a:spcBef>
                <a:spcPct val="50000"/>
              </a:spcBef>
              <a:defRPr/>
            </a:pPr>
            <a:endParaRPr lang="en-US" sz="4400" dirty="0">
              <a:effectLst>
                <a:outerShdw blurRad="38100" dist="38100" dir="2700000" algn="tl">
                  <a:srgbClr val="000000">
                    <a:alpha val="43137"/>
                  </a:srgbClr>
                </a:outerShdw>
              </a:effectLst>
              <a:cs typeface="+mn-cs"/>
            </a:endParaRPr>
          </a:p>
          <a:p>
            <a:pPr algn="ctr">
              <a:spcBef>
                <a:spcPct val="50000"/>
              </a:spcBef>
              <a:defRPr/>
            </a:pPr>
            <a:r>
              <a:rPr lang="en-US" sz="4400" dirty="0">
                <a:solidFill>
                  <a:srgbClr val="FFFF00"/>
                </a:solidFill>
                <a:effectLst>
                  <a:outerShdw blurRad="38100" dist="38100" dir="2700000" algn="tl">
                    <a:srgbClr val="000000">
                      <a:alpha val="43137"/>
                    </a:srgbClr>
                  </a:outerShdw>
                </a:effectLst>
                <a:cs typeface="+mn-cs"/>
              </a:rPr>
              <a:t>Tranquil flood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1220">
                                            <p:txEl>
                                              <p:pRg st="4" end="4"/>
                                            </p:txEl>
                                          </p:spTgt>
                                        </p:tgtEl>
                                        <p:attrNameLst>
                                          <p:attrName>style.visibility</p:attrName>
                                        </p:attrNameLst>
                                      </p:cBhvr>
                                      <p:to>
                                        <p:strVal val="visible"/>
                                      </p:to>
                                    </p:set>
                                    <p:animEffect transition="in" filter="fade">
                                      <p:cBhvr>
                                        <p:cTn id="7" dur="500"/>
                                        <p:tgtEl>
                                          <p:spTgt spid="3081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42" name="Rectangle 2"/>
          <p:cNvSpPr>
            <a:spLocks noGrp="1" noChangeArrowheads="1"/>
          </p:cNvSpPr>
          <p:nvPr>
            <p:ph type="title"/>
          </p:nvPr>
        </p:nvSpPr>
        <p:spPr/>
        <p:txBody>
          <a:bodyPr/>
          <a:lstStyle/>
          <a:p>
            <a:pPr eaLnBrk="1" hangingPunct="1">
              <a:defRPr/>
            </a:pPr>
            <a:r>
              <a:rPr lang="en-US" smtClean="0"/>
              <a:t>Purple blank</a:t>
            </a:r>
          </a:p>
        </p:txBody>
      </p:sp>
      <p:pic>
        <p:nvPicPr>
          <p:cNvPr id="30822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82244" name="Picture 4" descr="Pye Smith"/>
          <p:cNvPicPr>
            <a:picLocks noChangeAspect="1" noChangeArrowheads="1"/>
          </p:cNvPicPr>
          <p:nvPr/>
        </p:nvPicPr>
        <p:blipFill>
          <a:blip r:embed="rId4">
            <a:extLst>
              <a:ext uri="{28A0092B-C50C-407E-A947-70E740481C1C}">
                <a14:useLocalDpi xmlns:a14="http://schemas.microsoft.com/office/drawing/2010/main" val="0"/>
              </a:ext>
            </a:extLst>
          </a:blip>
          <a:srcRect l="10405" r="6358" b="26988"/>
          <a:stretch>
            <a:fillRect/>
          </a:stretch>
        </p:blipFill>
        <p:spPr bwMode="auto">
          <a:xfrm>
            <a:off x="4114800" y="0"/>
            <a:ext cx="50292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2245" name="Text Box 5"/>
          <p:cNvSpPr txBox="1">
            <a:spLocks noChangeArrowheads="1"/>
          </p:cNvSpPr>
          <p:nvPr/>
        </p:nvSpPr>
        <p:spPr bwMode="auto">
          <a:xfrm>
            <a:off x="152400" y="990600"/>
            <a:ext cx="3810000"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Aft>
                <a:spcPct val="50000"/>
              </a:spcAft>
              <a:defRPr/>
            </a:pPr>
            <a:r>
              <a:rPr lang="en-US" sz="3300" dirty="0">
                <a:effectLst>
                  <a:outerShdw blurRad="38100" dist="38100" dir="2700000" algn="tl">
                    <a:srgbClr val="000000">
                      <a:alpha val="43137"/>
                    </a:srgbClr>
                  </a:outerShdw>
                </a:effectLst>
                <a:cs typeface="+mn-cs"/>
              </a:rPr>
              <a:t>John </a:t>
            </a:r>
            <a:r>
              <a:rPr lang="en-US" sz="3300" dirty="0" err="1">
                <a:effectLst>
                  <a:outerShdw blurRad="38100" dist="38100" dir="2700000" algn="tl">
                    <a:srgbClr val="000000">
                      <a:alpha val="43137"/>
                    </a:srgbClr>
                  </a:outerShdw>
                </a:effectLst>
                <a:cs typeface="+mn-cs"/>
              </a:rPr>
              <a:t>Pye</a:t>
            </a:r>
            <a:r>
              <a:rPr lang="en-US" sz="3300" dirty="0">
                <a:effectLst>
                  <a:outerShdw blurRad="38100" dist="38100" dir="2700000" algn="tl">
                    <a:srgbClr val="000000">
                      <a:alpha val="43137"/>
                    </a:srgbClr>
                  </a:outerShdw>
                </a:effectLst>
                <a:cs typeface="+mn-cs"/>
              </a:rPr>
              <a:t> Smith (1774-1851)</a:t>
            </a:r>
          </a:p>
          <a:p>
            <a:pPr algn="ctr">
              <a:spcBef>
                <a:spcPct val="50000"/>
              </a:spcBef>
              <a:defRPr/>
            </a:pPr>
            <a:r>
              <a:rPr lang="en-US" sz="3300" dirty="0">
                <a:effectLst>
                  <a:outerShdw blurRad="38100" dist="38100" dir="2700000" algn="tl">
                    <a:srgbClr val="000000">
                      <a:alpha val="43137"/>
                    </a:srgbClr>
                  </a:outerShdw>
                </a:effectLst>
                <a:cs typeface="+mn-cs"/>
              </a:rPr>
              <a:t>Congregational Theologian</a:t>
            </a:r>
          </a:p>
          <a:p>
            <a:pPr algn="ctr">
              <a:spcBef>
                <a:spcPct val="50000"/>
              </a:spcBef>
              <a:defRPr/>
            </a:pPr>
            <a:endParaRPr lang="en-US" sz="3300" dirty="0">
              <a:effectLst>
                <a:outerShdw blurRad="38100" dist="38100" dir="2700000" algn="tl">
                  <a:srgbClr val="000000">
                    <a:alpha val="43137"/>
                  </a:srgbClr>
                </a:outerShdw>
              </a:effectLst>
              <a:cs typeface="+mn-cs"/>
            </a:endParaRPr>
          </a:p>
          <a:p>
            <a:pPr algn="ctr">
              <a:spcBef>
                <a:spcPct val="20000"/>
              </a:spcBef>
              <a:defRPr/>
            </a:pPr>
            <a:r>
              <a:rPr lang="en-US" sz="3300" dirty="0">
                <a:solidFill>
                  <a:srgbClr val="FFFF00"/>
                </a:solidFill>
                <a:effectLst>
                  <a:outerShdw blurRad="38100" dist="38100" dir="2700000" algn="tl">
                    <a:srgbClr val="000000">
                      <a:alpha val="43137"/>
                    </a:srgbClr>
                  </a:outerShdw>
                </a:effectLst>
                <a:cs typeface="+mn-cs"/>
              </a:rPr>
              <a:t>Local Creation &amp; Local Flood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2245">
                                            <p:txEl>
                                              <p:pRg st="3" end="3"/>
                                            </p:txEl>
                                          </p:spTgt>
                                        </p:tgtEl>
                                        <p:attrNameLst>
                                          <p:attrName>style.visibility</p:attrName>
                                        </p:attrNameLst>
                                      </p:cBhvr>
                                      <p:to>
                                        <p:strVal val="visible"/>
                                      </p:to>
                                    </p:set>
                                    <p:animEffect transition="in" filter="fade">
                                      <p:cBhvr>
                                        <p:cTn id="7" dur="500"/>
                                        <p:tgtEl>
                                          <p:spTgt spid="30822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10886"/>
            <a:ext cx="12039600" cy="6879772"/>
          </a:xfrm>
          <a:prstGeom prst="rect">
            <a:avLst/>
          </a:prstGeom>
        </p:spPr>
      </p:pic>
      <p:sp>
        <p:nvSpPr>
          <p:cNvPr id="3083266" name="Rectangle 2"/>
          <p:cNvSpPr>
            <a:spLocks noGrp="1" noChangeArrowheads="1"/>
          </p:cNvSpPr>
          <p:nvPr>
            <p:ph type="title"/>
          </p:nvPr>
        </p:nvSpPr>
        <p:spPr/>
        <p:txBody>
          <a:bodyPr/>
          <a:lstStyle/>
          <a:p>
            <a:pPr>
              <a:spcBef>
                <a:spcPct val="20000"/>
              </a:spcBef>
              <a:defRPr/>
            </a:pPr>
            <a:r>
              <a:rPr lang="en-US" sz="5400" b="1" dirty="0">
                <a:effectLst>
                  <a:outerShdw blurRad="38100" dist="38100" dir="2700000" algn="tl">
                    <a:srgbClr val="000000">
                      <a:alpha val="43137"/>
                    </a:srgbClr>
                  </a:outerShdw>
                </a:effectLst>
              </a:rPr>
              <a:t>Liberal Theologians</a:t>
            </a:r>
          </a:p>
        </p:txBody>
      </p:sp>
      <p:sp>
        <p:nvSpPr>
          <p:cNvPr id="3083268" name="Text Box 4"/>
          <p:cNvSpPr txBox="1">
            <a:spLocks noChangeArrowheads="1"/>
          </p:cNvSpPr>
          <p:nvPr/>
        </p:nvSpPr>
        <p:spPr bwMode="auto">
          <a:xfrm>
            <a:off x="762000" y="4419600"/>
            <a:ext cx="7239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20000"/>
              </a:spcBef>
              <a:defRPr/>
            </a:pPr>
            <a:r>
              <a:rPr lang="en-US" sz="6600" dirty="0" smtClean="0">
                <a:solidFill>
                  <a:srgbClr val="FFFFFF"/>
                </a:solidFill>
                <a:effectLst>
                  <a:outerShdw blurRad="38100" dist="38100" dir="2700000" algn="tl">
                    <a:srgbClr val="000000">
                      <a:alpha val="43137"/>
                    </a:srgbClr>
                  </a:outerShdw>
                </a:effectLst>
                <a:cs typeface="+mn-cs"/>
              </a:rPr>
              <a:t>Genesis </a:t>
            </a:r>
            <a:r>
              <a:rPr lang="en-US" sz="6600" dirty="0">
                <a:solidFill>
                  <a:srgbClr val="FFFFFF"/>
                </a:solidFill>
                <a:effectLst>
                  <a:outerShdw blurRad="38100" dist="38100" dir="2700000" algn="tl">
                    <a:srgbClr val="000000">
                      <a:alpha val="43137"/>
                    </a:srgbClr>
                  </a:outerShdw>
                </a:effectLst>
                <a:cs typeface="+mn-cs"/>
              </a:rPr>
              <a:t>1–11 is mythology.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3268">
                                            <p:txEl>
                                              <p:pRg st="0" end="0"/>
                                            </p:txEl>
                                          </p:spTgt>
                                        </p:tgtEl>
                                        <p:attrNameLst>
                                          <p:attrName>style.visibility</p:attrName>
                                        </p:attrNameLst>
                                      </p:cBhvr>
                                      <p:to>
                                        <p:strVal val="visible"/>
                                      </p:to>
                                    </p:set>
                                    <p:animEffect transition="in" filter="fade">
                                      <p:cBhvr>
                                        <p:cTn id="7" dur="500"/>
                                        <p:tgtEl>
                                          <p:spTgt spid="30832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163714" name="Rectangle 2"/>
          <p:cNvSpPr>
            <a:spLocks noGrp="1" noChangeArrowheads="1"/>
          </p:cNvSpPr>
          <p:nvPr>
            <p:ph type="title"/>
          </p:nvPr>
        </p:nvSpPr>
        <p:spPr>
          <a:xfrm>
            <a:off x="533400" y="-914400"/>
            <a:ext cx="8229600" cy="1143000"/>
          </a:xfrm>
        </p:spPr>
        <p:txBody>
          <a:bodyPr/>
          <a:lstStyle/>
          <a:p>
            <a:pPr eaLnBrk="1" hangingPunct="1">
              <a:defRPr/>
            </a:pPr>
            <a:r>
              <a:rPr lang="en-US" dirty="0" smtClean="0">
                <a:solidFill>
                  <a:schemeClr val="accent2"/>
                </a:solidFill>
              </a:rPr>
              <a:t>Genesis &amp; Geology: 19C #1</a:t>
            </a:r>
          </a:p>
        </p:txBody>
      </p:sp>
      <p:sp>
        <p:nvSpPr>
          <p:cNvPr id="2163715" name="Text Box 3"/>
          <p:cNvSpPr txBox="1">
            <a:spLocks noChangeArrowheads="1"/>
          </p:cNvSpPr>
          <p:nvPr/>
        </p:nvSpPr>
        <p:spPr bwMode="auto">
          <a:xfrm>
            <a:off x="609600" y="320675"/>
            <a:ext cx="7848600" cy="1431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400" dirty="0">
                <a:solidFill>
                  <a:srgbClr val="FFFF00"/>
                </a:solidFill>
                <a:cs typeface="+mn-cs"/>
              </a:rPr>
              <a:t>Early 1800s: Compromises with Old-Earth Geology</a:t>
            </a:r>
          </a:p>
        </p:txBody>
      </p:sp>
      <p:sp>
        <p:nvSpPr>
          <p:cNvPr id="2163716" name="Text Box 4"/>
          <p:cNvSpPr txBox="1">
            <a:spLocks noChangeArrowheads="1"/>
          </p:cNvSpPr>
          <p:nvPr/>
        </p:nvSpPr>
        <p:spPr bwMode="auto">
          <a:xfrm>
            <a:off x="685800" y="2036763"/>
            <a:ext cx="73914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a:cs typeface="+mn-cs"/>
              </a:rPr>
              <a:t>1810s   Gap theory (Chalmers)</a:t>
            </a:r>
          </a:p>
        </p:txBody>
      </p:sp>
      <p:sp>
        <p:nvSpPr>
          <p:cNvPr id="2163717" name="Text Box 5"/>
          <p:cNvSpPr txBox="1">
            <a:spLocks noChangeArrowheads="1"/>
          </p:cNvSpPr>
          <p:nvPr/>
        </p:nvSpPr>
        <p:spPr bwMode="auto">
          <a:xfrm>
            <a:off x="685800" y="3103563"/>
            <a:ext cx="8382000" cy="1163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defRPr/>
            </a:pPr>
            <a:r>
              <a:rPr lang="en-US" sz="3200">
                <a:cs typeface="+mn-cs"/>
              </a:rPr>
              <a:t>1820s   Day-age theory (Faber)</a:t>
            </a:r>
          </a:p>
          <a:p>
            <a:pPr>
              <a:spcBef>
                <a:spcPct val="20000"/>
              </a:spcBef>
              <a:defRPr/>
            </a:pPr>
            <a:r>
              <a:rPr lang="en-US" sz="3200">
                <a:cs typeface="+mn-cs"/>
              </a:rPr>
              <a:t>             Tranquil flood theory (Fleming)</a:t>
            </a:r>
          </a:p>
        </p:txBody>
      </p:sp>
      <p:sp>
        <p:nvSpPr>
          <p:cNvPr id="2163718" name="Text Box 6"/>
          <p:cNvSpPr txBox="1">
            <a:spLocks noChangeArrowheads="1"/>
          </p:cNvSpPr>
          <p:nvPr/>
        </p:nvSpPr>
        <p:spPr bwMode="auto">
          <a:xfrm>
            <a:off x="685800" y="4779963"/>
            <a:ext cx="8382000" cy="1163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defRPr/>
            </a:pPr>
            <a:r>
              <a:rPr lang="en-US" sz="3200">
                <a:cs typeface="+mn-cs"/>
              </a:rPr>
              <a:t>1830s   Local Flood theory (Pye Smith)</a:t>
            </a:r>
          </a:p>
          <a:p>
            <a:pPr>
              <a:spcBef>
                <a:spcPct val="20000"/>
              </a:spcBef>
              <a:defRPr/>
            </a:pPr>
            <a:r>
              <a:rPr lang="en-US" sz="3200">
                <a:cs typeface="+mn-cs"/>
              </a:rPr>
              <a:t>             Genesis is myth (liberals)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716"/>
                                        </p:tgtEl>
                                        <p:attrNameLst>
                                          <p:attrName>style.visibility</p:attrName>
                                        </p:attrNameLst>
                                      </p:cBhvr>
                                      <p:to>
                                        <p:strVal val="visible"/>
                                      </p:to>
                                    </p:set>
                                    <p:animEffect transition="in" filter="fade">
                                      <p:cBhvr>
                                        <p:cTn id="7" dur="500"/>
                                        <p:tgtEl>
                                          <p:spTgt spid="216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3717"/>
                                        </p:tgtEl>
                                        <p:attrNameLst>
                                          <p:attrName>style.visibility</p:attrName>
                                        </p:attrNameLst>
                                      </p:cBhvr>
                                      <p:to>
                                        <p:strVal val="visible"/>
                                      </p:to>
                                    </p:set>
                                    <p:animEffect transition="in" filter="fade">
                                      <p:cBhvr>
                                        <p:cTn id="12" dur="500"/>
                                        <p:tgtEl>
                                          <p:spTgt spid="2163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63718"/>
                                        </p:tgtEl>
                                        <p:attrNameLst>
                                          <p:attrName>style.visibility</p:attrName>
                                        </p:attrNameLst>
                                      </p:cBhvr>
                                      <p:to>
                                        <p:strVal val="visible"/>
                                      </p:to>
                                    </p:set>
                                    <p:animEffect transition="in" filter="fade">
                                      <p:cBhvr>
                                        <p:cTn id="17" dur="500"/>
                                        <p:tgtEl>
                                          <p:spTgt spid="216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716" grpId="0"/>
      <p:bldP spid="2163717" grpId="0"/>
      <p:bldP spid="21637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06440"/>
          </a:xfrm>
          <a:prstGeom prst="rect">
            <a:avLst/>
          </a:prstGeom>
        </p:spPr>
      </p:pic>
      <p:sp>
        <p:nvSpPr>
          <p:cNvPr id="2959362" name="Rectangle 2"/>
          <p:cNvSpPr>
            <a:spLocks noGrp="1" noChangeArrowheads="1"/>
          </p:cNvSpPr>
          <p:nvPr>
            <p:ph type="title"/>
          </p:nvPr>
        </p:nvSpPr>
        <p:spPr>
          <a:xfrm>
            <a:off x="457200" y="-762000"/>
            <a:ext cx="8229600" cy="715962"/>
          </a:xfrm>
        </p:spPr>
        <p:txBody>
          <a:bodyPr/>
          <a:lstStyle/>
          <a:p>
            <a:pPr eaLnBrk="1" hangingPunct="1">
              <a:defRPr/>
            </a:pPr>
            <a:r>
              <a:rPr lang="en-US" dirty="0" smtClean="0">
                <a:solidFill>
                  <a:srgbClr val="663300"/>
                </a:solidFill>
              </a:rPr>
              <a:t>Genesis &amp; Geology: 19C #2</a:t>
            </a:r>
          </a:p>
        </p:txBody>
      </p:sp>
      <p:sp>
        <p:nvSpPr>
          <p:cNvPr id="2959363" name="Text Box 3"/>
          <p:cNvSpPr txBox="1">
            <a:spLocks noChangeArrowheads="1"/>
          </p:cNvSpPr>
          <p:nvPr/>
        </p:nvSpPr>
        <p:spPr bwMode="auto">
          <a:xfrm>
            <a:off x="990600" y="685800"/>
            <a:ext cx="7162800" cy="1298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4400">
                <a:solidFill>
                  <a:srgbClr val="FFFF00"/>
                </a:solidFill>
                <a:cs typeface="+mn-cs"/>
              </a:rPr>
              <a:t>Early 1800s: Faithfulness to Scripture</a:t>
            </a:r>
          </a:p>
        </p:txBody>
      </p:sp>
      <p:sp>
        <p:nvSpPr>
          <p:cNvPr id="2959364" name="Text Box 4"/>
          <p:cNvSpPr txBox="1">
            <a:spLocks noChangeArrowheads="1"/>
          </p:cNvSpPr>
          <p:nvPr/>
        </p:nvSpPr>
        <p:spPr bwMode="auto">
          <a:xfrm>
            <a:off x="0" y="4267200"/>
            <a:ext cx="9144000" cy="13111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20000"/>
              </a:spcBef>
              <a:defRPr/>
            </a:pPr>
            <a:r>
              <a:rPr lang="en-US" sz="3600" dirty="0">
                <a:cs typeface="+mn-cs"/>
              </a:rPr>
              <a:t>1820-50    Young-earth creationism </a:t>
            </a:r>
          </a:p>
          <a:p>
            <a:pPr algn="ctr">
              <a:spcBef>
                <a:spcPct val="20000"/>
              </a:spcBef>
              <a:defRPr/>
            </a:pPr>
            <a:r>
              <a:rPr lang="en-US" sz="3600" dirty="0">
                <a:cs typeface="+mn-cs"/>
              </a:rPr>
              <a:t>		  </a:t>
            </a:r>
            <a:r>
              <a:rPr lang="en-US" sz="3600" dirty="0" smtClean="0">
                <a:cs typeface="+mn-cs"/>
              </a:rPr>
              <a:t>(</a:t>
            </a:r>
            <a:r>
              <a:rPr lang="en-US" altLang="ja-JP" sz="3600" dirty="0" smtClean="0">
                <a:latin typeface="Arial"/>
                <a:cs typeface="+mn-cs"/>
              </a:rPr>
              <a:t>"</a:t>
            </a:r>
            <a:r>
              <a:rPr lang="en-US" sz="3600" dirty="0" smtClean="0">
                <a:cs typeface="+mn-cs"/>
              </a:rPr>
              <a:t>Scriptural Geologists</a:t>
            </a:r>
            <a:r>
              <a:rPr lang="en-US" altLang="ja-JP" sz="3600" dirty="0" smtClean="0">
                <a:latin typeface="Arial"/>
                <a:cs typeface="+mn-cs"/>
              </a:rPr>
              <a:t>"</a:t>
            </a:r>
            <a:r>
              <a:rPr lang="en-US" sz="3600" dirty="0" smtClean="0">
                <a:cs typeface="+mn-cs"/>
              </a:rPr>
              <a:t>)</a:t>
            </a:r>
            <a:endParaRPr lang="en-US" sz="3600" dirty="0">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124200" y="1676400"/>
            <a:ext cx="6019800" cy="1797728"/>
          </a:xfrm>
          <a:prstGeom prst="rect">
            <a:avLst/>
          </a:prstGeom>
        </p:spPr>
      </p:pic>
      <p:sp>
        <p:nvSpPr>
          <p:cNvPr id="6" name="Title 1"/>
          <p:cNvSpPr txBox="1">
            <a:spLocks/>
          </p:cNvSpPr>
          <p:nvPr/>
        </p:nvSpPr>
        <p:spPr bwMode="auto">
          <a:xfrm>
            <a:off x="3276599" y="1676400"/>
            <a:ext cx="585805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r"/>
            <a:r>
              <a:rPr lang="en-US" sz="3200" dirty="0"/>
              <a:t>The </a:t>
            </a:r>
            <a:r>
              <a:rPr lang="en-US" sz="3200" dirty="0" smtClean="0"/>
              <a:t>Church</a:t>
            </a:r>
            <a:r>
              <a:rPr lang="fr-FR" sz="3200" dirty="0" smtClean="0"/>
              <a:t>'</a:t>
            </a:r>
            <a:r>
              <a:rPr lang="en-US" sz="3200" dirty="0" smtClean="0"/>
              <a:t>s </a:t>
            </a:r>
            <a:r>
              <a:rPr lang="en-US" sz="3200" dirty="0"/>
              <a:t>Catastrophic Mistake on </a:t>
            </a:r>
            <a:r>
              <a:rPr lang="en-US" sz="3200" dirty="0" smtClean="0"/>
              <a:t>Geology</a:t>
            </a:r>
            <a:br>
              <a:rPr lang="en-US" sz="3200" dirty="0" smtClean="0"/>
            </a:br>
            <a:r>
              <a:rPr lang="en-US" sz="3200" dirty="0" smtClean="0"/>
              <a:t>—Before </a:t>
            </a:r>
            <a:r>
              <a:rPr lang="en-US" sz="3200" dirty="0"/>
              <a:t>Darwin</a:t>
            </a:r>
            <a:endParaRPr lang="en-US" sz="3200" dirty="0">
              <a:solidFill>
                <a:schemeClr val="bg1"/>
              </a:solidFill>
            </a:endParaRPr>
          </a:p>
        </p:txBody>
      </p:sp>
      <p:sp>
        <p:nvSpPr>
          <p:cNvPr id="2" name="Title 1"/>
          <p:cNvSpPr>
            <a:spLocks noGrp="1"/>
          </p:cNvSpPr>
          <p:nvPr>
            <p:ph type="title"/>
          </p:nvPr>
        </p:nvSpPr>
        <p:spPr>
          <a:xfrm>
            <a:off x="0" y="152400"/>
            <a:ext cx="9144000" cy="1143000"/>
          </a:xfrm>
        </p:spPr>
        <p:txBody>
          <a:bodyPr/>
          <a:lstStyle/>
          <a:p>
            <a:r>
              <a:rPr lang="en-US" b="1" dirty="0">
                <a:solidFill>
                  <a:schemeClr val="bg1"/>
                </a:solidFill>
              </a:rPr>
              <a:t>The Great Turning Point</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3124200" y="4191000"/>
            <a:ext cx="6019800" cy="914400"/>
          </a:xfrm>
          <a:prstGeom prst="rect">
            <a:avLst/>
          </a:prstGeom>
        </p:spPr>
      </p:pic>
      <p:sp>
        <p:nvSpPr>
          <p:cNvPr id="9" name="Title 1"/>
          <p:cNvSpPr txBox="1">
            <a:spLocks/>
          </p:cNvSpPr>
          <p:nvPr/>
        </p:nvSpPr>
        <p:spPr bwMode="auto">
          <a:xfrm>
            <a:off x="3276599" y="4191000"/>
            <a:ext cx="585805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r"/>
            <a:r>
              <a:rPr lang="en-US" sz="3200" dirty="0"/>
              <a:t>by Dr. Terry Mortenson</a:t>
            </a:r>
            <a:endParaRPr lang="en-US" sz="3200" dirty="0">
              <a:solidFill>
                <a:schemeClr val="bg1"/>
              </a:solidFill>
            </a:endParaRPr>
          </a:p>
        </p:txBody>
      </p:sp>
      <p:pic>
        <p:nvPicPr>
          <p:cNvPr id="11" name="Picture 10"/>
          <p:cNvPicPr>
            <a:picLocks noChangeAspect="1"/>
          </p:cNvPicPr>
          <p:nvPr/>
        </p:nvPicPr>
        <p:blipFill>
          <a:blip r:embed="rId4"/>
          <a:stretch>
            <a:fillRect/>
          </a:stretch>
        </p:blipFill>
        <p:spPr>
          <a:xfrm>
            <a:off x="-1905000" y="304800"/>
            <a:ext cx="6858000" cy="6858000"/>
          </a:xfrm>
          <a:prstGeom prst="rect">
            <a:avLst/>
          </a:prstGeom>
        </p:spPr>
      </p:pic>
    </p:spTree>
    <p:extLst>
      <p:ext uri="{BB962C8B-B14F-4D97-AF65-F5344CB8AC3E}">
        <p14:creationId xmlns:p14="http://schemas.microsoft.com/office/powerpoint/2010/main" val="34723442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70" y="1833824"/>
            <a:ext cx="9144000" cy="5024176"/>
          </a:xfrm>
          <a:prstGeom prst="rect">
            <a:avLst/>
          </a:prstGeom>
        </p:spPr>
      </p:pic>
      <p:sp>
        <p:nvSpPr>
          <p:cNvPr id="2971650" name="Text Box 2"/>
          <p:cNvSpPr txBox="1">
            <a:spLocks noChangeArrowheads="1"/>
          </p:cNvSpPr>
          <p:nvPr/>
        </p:nvSpPr>
        <p:spPr bwMode="auto">
          <a:xfrm>
            <a:off x="1143000" y="1981200"/>
            <a:ext cx="6934200" cy="21050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6600" dirty="0">
                <a:solidFill>
                  <a:srgbClr val="FFFF00"/>
                </a:solidFill>
                <a:effectLst>
                  <a:glow rad="228600">
                    <a:schemeClr val="tx1"/>
                  </a:glow>
                  <a:outerShdw blurRad="38100" dist="38100" dir="2700000" algn="tl">
                    <a:srgbClr val="000000">
                      <a:alpha val="43137"/>
                    </a:srgbClr>
                  </a:outerShdw>
                </a:effectLst>
                <a:cs typeface="+mn-cs"/>
              </a:rPr>
              <a:t>Philosophical and Religious</a:t>
            </a:r>
          </a:p>
        </p:txBody>
      </p:sp>
      <p:sp>
        <p:nvSpPr>
          <p:cNvPr id="2971651" name="Rectangle 3"/>
          <p:cNvSpPr>
            <a:spLocks noGrp="1" noRot="1" noChangeArrowheads="1"/>
          </p:cNvSpPr>
          <p:nvPr>
            <p:ph type="title"/>
          </p:nvPr>
        </p:nvSpPr>
        <p:spPr>
          <a:xfrm>
            <a:off x="990600" y="6935"/>
            <a:ext cx="7315200" cy="1981200"/>
          </a:xfrm>
          <a:effectLst>
            <a:outerShdw blurRad="63500" dist="38099" dir="2700000" algn="ctr" rotWithShape="0">
              <a:srgbClr val="040808">
                <a:alpha val="74998"/>
              </a:srgbClr>
            </a:outerShdw>
          </a:effectLst>
        </p:spPr>
        <p:txBody>
          <a:bodyPr/>
          <a:lstStyle/>
          <a:p>
            <a:pPr eaLnBrk="1" hangingPunct="1">
              <a:defRPr/>
            </a:pPr>
            <a:r>
              <a:rPr lang="en-US" sz="6000" b="1" dirty="0" smtClean="0"/>
              <a:t>The Real Nature of the Debate:</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71650">
                                            <p:txEl>
                                              <p:pRg st="0" end="0"/>
                                            </p:txEl>
                                          </p:spTgt>
                                        </p:tgtEl>
                                        <p:attrNameLst>
                                          <p:attrName>style.visibility</p:attrName>
                                        </p:attrNameLst>
                                      </p:cBhvr>
                                      <p:to>
                                        <p:strVal val="visible"/>
                                      </p:to>
                                    </p:set>
                                    <p:anim calcmode="lin" valueType="num">
                                      <p:cBhvr>
                                        <p:cTn id="7" dur="500" fill="hold"/>
                                        <p:tgtEl>
                                          <p:spTgt spid="29716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16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71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Geologic Timescale 0008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601200" y="-1447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descr="Geologic Timescale 00089"/>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smtClean="0"/>
              <a:t>Geologic Timescale 00089</a:t>
            </a:r>
          </a:p>
        </p:txBody>
      </p:sp>
      <p:sp>
        <p:nvSpPr>
          <p:cNvPr id="208900" name="Rectangle 1"/>
          <p:cNvSpPr>
            <a:spLocks noChangeArrowheads="1"/>
          </p:cNvSpPr>
          <p:nvPr/>
        </p:nvSpPr>
        <p:spPr bwMode="auto">
          <a:xfrm>
            <a:off x="304800" y="1588"/>
            <a:ext cx="8534400" cy="53181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fontAlgn="t">
              <a:lnSpc>
                <a:spcPct val="150000"/>
              </a:lnSpc>
            </a:pPr>
            <a:r>
              <a:rPr lang="en-US" altLang="zh-TW" sz="3200">
                <a:solidFill>
                  <a:srgbClr val="000000"/>
                </a:solidFill>
                <a:cs typeface="Arial" charset="0"/>
              </a:rPr>
              <a:t>GEOLOGIC TIMESCALE</a:t>
            </a:r>
            <a:endParaRPr lang="en-US" sz="3200">
              <a:solidFill>
                <a:srgbClr val="000000"/>
              </a:solidFill>
              <a:cs typeface="Arial" charset="0"/>
            </a:endParaRPr>
          </a:p>
        </p:txBody>
      </p:sp>
      <p:sp>
        <p:nvSpPr>
          <p:cNvPr id="208901"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QUATERNARY</a:t>
            </a:r>
            <a:br>
              <a:rPr lang="en-US" altLang="zh-CN" sz="1200">
                <a:solidFill>
                  <a:srgbClr val="000000"/>
                </a:solidFill>
                <a:cs typeface="Arial" charset="0"/>
              </a:rPr>
            </a:br>
            <a:r>
              <a:rPr lang="en-US" altLang="zh-CN" sz="1200">
                <a:solidFill>
                  <a:srgbClr val="000000"/>
                </a:solidFill>
                <a:cs typeface="Arial" charset="0"/>
              </a:rPr>
              <a:t>0-1 Million Years</a:t>
            </a:r>
            <a:endParaRPr lang="en-US" sz="1200">
              <a:solidFill>
                <a:srgbClr val="000000"/>
              </a:solidFill>
              <a:cs typeface="Arial" charset="0"/>
            </a:endParaRPr>
          </a:p>
        </p:txBody>
      </p:sp>
      <p:sp>
        <p:nvSpPr>
          <p:cNvPr id="208902"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TERTIARY</a:t>
            </a:r>
            <a:br>
              <a:rPr lang="en-US" altLang="zh-CN" sz="1200">
                <a:solidFill>
                  <a:srgbClr val="000000"/>
                </a:solidFill>
                <a:cs typeface="Arial" charset="0"/>
              </a:rPr>
            </a:br>
            <a:r>
              <a:rPr lang="en-US" altLang="zh-CN" sz="1200">
                <a:solidFill>
                  <a:srgbClr val="000000"/>
                </a:solidFill>
                <a:cs typeface="Arial" charset="0"/>
              </a:rPr>
              <a:t>62 Million Years</a:t>
            </a:r>
            <a:endParaRPr lang="en-US" sz="1200">
              <a:solidFill>
                <a:srgbClr val="000000"/>
              </a:solidFill>
              <a:cs typeface="Arial" charset="0"/>
            </a:endParaRPr>
          </a:p>
        </p:txBody>
      </p:sp>
      <p:sp>
        <p:nvSpPr>
          <p:cNvPr id="208903"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CRETACEOUS</a:t>
            </a:r>
            <a:br>
              <a:rPr lang="en-US" altLang="zh-CN" sz="1200">
                <a:solidFill>
                  <a:srgbClr val="000000"/>
                </a:solidFill>
                <a:cs typeface="Arial" charset="0"/>
              </a:rPr>
            </a:br>
            <a:r>
              <a:rPr lang="en-US" altLang="zh-CN" sz="1200">
                <a:solidFill>
                  <a:srgbClr val="000000"/>
                </a:solidFill>
                <a:cs typeface="Arial" charset="0"/>
              </a:rPr>
              <a:t>72 Million Years</a:t>
            </a:r>
            <a:endParaRPr lang="en-US" sz="1200">
              <a:solidFill>
                <a:srgbClr val="000000"/>
              </a:solidFill>
              <a:cs typeface="Arial" charset="0"/>
            </a:endParaRPr>
          </a:p>
        </p:txBody>
      </p:sp>
      <p:sp>
        <p:nvSpPr>
          <p:cNvPr id="208904"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JURASSIC</a:t>
            </a:r>
            <a:br>
              <a:rPr lang="en-US" altLang="zh-CN" sz="1200">
                <a:solidFill>
                  <a:srgbClr val="000000"/>
                </a:solidFill>
                <a:cs typeface="Arial" charset="0"/>
              </a:rPr>
            </a:br>
            <a:r>
              <a:rPr lang="en-US" altLang="zh-CN" sz="1200">
                <a:solidFill>
                  <a:srgbClr val="000000"/>
                </a:solidFill>
                <a:cs typeface="Arial" charset="0"/>
              </a:rPr>
              <a:t>46 Million Years</a:t>
            </a:r>
            <a:endParaRPr lang="en-US" sz="1800" b="0">
              <a:solidFill>
                <a:srgbClr val="000000"/>
              </a:solidFill>
              <a:cs typeface="Arial" charset="0"/>
            </a:endParaRPr>
          </a:p>
        </p:txBody>
      </p:sp>
      <p:sp>
        <p:nvSpPr>
          <p:cNvPr id="208905"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TRIASSIC</a:t>
            </a:r>
            <a:br>
              <a:rPr lang="en-US" altLang="zh-CN" sz="1200">
                <a:solidFill>
                  <a:srgbClr val="000000"/>
                </a:solidFill>
                <a:cs typeface="Arial" charset="0"/>
              </a:rPr>
            </a:br>
            <a:r>
              <a:rPr lang="en-US" altLang="zh-CN" sz="1200">
                <a:solidFill>
                  <a:srgbClr val="000000"/>
                </a:solidFill>
                <a:cs typeface="Arial" charset="0"/>
              </a:rPr>
              <a:t>49 Million Years</a:t>
            </a:r>
            <a:endParaRPr lang="en-US" sz="1600" b="0">
              <a:solidFill>
                <a:srgbClr val="000000"/>
              </a:solidFill>
              <a:cs typeface="Arial" charset="0"/>
            </a:endParaRPr>
          </a:p>
        </p:txBody>
      </p:sp>
      <p:sp>
        <p:nvSpPr>
          <p:cNvPr id="208906"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nchor="ctr"/>
          <a:lstStyle/>
          <a:p>
            <a:pPr algn="ctr"/>
            <a:r>
              <a:rPr lang="en-US" altLang="zh-CN" sz="1200">
                <a:solidFill>
                  <a:srgbClr val="000000"/>
                </a:solidFill>
                <a:cs typeface="Arial" charset="0"/>
              </a:rPr>
              <a:t>PERMIAN</a:t>
            </a:r>
            <a:br>
              <a:rPr lang="en-US" altLang="zh-CN" sz="1200">
                <a:solidFill>
                  <a:srgbClr val="000000"/>
                </a:solidFill>
                <a:cs typeface="Arial" charset="0"/>
              </a:rPr>
            </a:br>
            <a:r>
              <a:rPr lang="en-US" altLang="zh-CN" sz="1200">
                <a:solidFill>
                  <a:srgbClr val="000000"/>
                </a:solidFill>
                <a:cs typeface="Arial" charset="0"/>
              </a:rPr>
              <a:t>50 Million Years</a:t>
            </a:r>
            <a:endParaRPr lang="en-US" sz="1600" b="0">
              <a:solidFill>
                <a:srgbClr val="000000"/>
              </a:solidFill>
              <a:cs typeface="Arial" charset="0"/>
            </a:endParaRPr>
          </a:p>
        </p:txBody>
      </p:sp>
      <p:sp>
        <p:nvSpPr>
          <p:cNvPr id="208907"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a:r>
              <a:rPr lang="en-US" sz="1200">
                <a:solidFill>
                  <a:srgbClr val="000000"/>
                </a:solidFill>
                <a:cs typeface="Arial" charset="0"/>
              </a:rPr>
              <a:t>DEVONIAN</a:t>
            </a:r>
            <a:br>
              <a:rPr lang="en-US" sz="1200">
                <a:solidFill>
                  <a:srgbClr val="000000"/>
                </a:solidFill>
                <a:cs typeface="Arial" charset="0"/>
              </a:rPr>
            </a:br>
            <a:r>
              <a:rPr lang="en-US" sz="1200">
                <a:solidFill>
                  <a:srgbClr val="000000"/>
                </a:solidFill>
                <a:cs typeface="Arial" charset="0"/>
              </a:rPr>
              <a:t>60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08"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nchor="ctr"/>
          <a:lstStyle/>
          <a:p>
            <a:pPr algn="ctr"/>
            <a:r>
              <a:rPr lang="en-US" sz="1200">
                <a:solidFill>
                  <a:srgbClr val="000000"/>
                </a:solidFill>
                <a:cs typeface="Arial" charset="0"/>
              </a:rPr>
              <a:t>SILURIAN</a:t>
            </a:r>
            <a:br>
              <a:rPr lang="en-US" sz="1200">
                <a:solidFill>
                  <a:srgbClr val="000000"/>
                </a:solidFill>
                <a:cs typeface="Arial" charset="0"/>
              </a:rPr>
            </a:br>
            <a:r>
              <a:rPr lang="en-US" sz="1200">
                <a:solidFill>
                  <a:srgbClr val="000000"/>
                </a:solidFill>
                <a:cs typeface="Arial" charset="0"/>
              </a:rPr>
              <a:t>20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09" name="Rectangle 25"/>
          <p:cNvSpPr>
            <a:spLocks noChangeArrowheads="1"/>
          </p:cNvSpPr>
          <p:nvPr/>
        </p:nvSpPr>
        <p:spPr bwMode="auto">
          <a:xfrm>
            <a:off x="762000" y="5334000"/>
            <a:ext cx="2247900" cy="377825"/>
          </a:xfrm>
          <a:prstGeom prst="rect">
            <a:avLst/>
          </a:prstGeom>
          <a:solidFill>
            <a:srgbClr val="FFFFFF"/>
          </a:solidFill>
          <a:ln w="9525">
            <a:solidFill>
              <a:schemeClr val="tx1"/>
            </a:solidFill>
            <a:round/>
            <a:headEnd/>
            <a:tailEnd/>
          </a:ln>
        </p:spPr>
        <p:txBody>
          <a:bodyPr anchor="ctr"/>
          <a:lstStyle/>
          <a:p>
            <a:pPr algn="ctr"/>
            <a:r>
              <a:rPr lang="en-US" sz="1200">
                <a:solidFill>
                  <a:srgbClr val="000000"/>
                </a:solidFill>
                <a:cs typeface="Arial" charset="0"/>
              </a:rPr>
              <a:t>ORDOVICIAN</a:t>
            </a:r>
            <a:br>
              <a:rPr lang="en-US" sz="1200">
                <a:solidFill>
                  <a:srgbClr val="000000"/>
                </a:solidFill>
                <a:cs typeface="Arial" charset="0"/>
              </a:rPr>
            </a:br>
            <a:r>
              <a:rPr lang="en-US" sz="1200">
                <a:solidFill>
                  <a:srgbClr val="000000"/>
                </a:solidFill>
                <a:cs typeface="Arial" charset="0"/>
              </a:rPr>
              <a:t>75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10"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lstStyle/>
          <a:p>
            <a:pPr algn="ctr"/>
            <a:r>
              <a:rPr lang="en-US" sz="1200">
                <a:solidFill>
                  <a:srgbClr val="000000"/>
                </a:solidFill>
                <a:cs typeface="Arial" charset="0"/>
              </a:rPr>
              <a:t>CAMBRIAN</a:t>
            </a:r>
            <a:br>
              <a:rPr lang="en-US" sz="1200">
                <a:solidFill>
                  <a:srgbClr val="000000"/>
                </a:solidFill>
                <a:cs typeface="Arial" charset="0"/>
              </a:rPr>
            </a:br>
            <a:r>
              <a:rPr lang="en-US" sz="1200">
                <a:solidFill>
                  <a:srgbClr val="000000"/>
                </a:solidFill>
                <a:cs typeface="Arial" charset="0"/>
              </a:rPr>
              <a:t>100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11"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a:r>
              <a:rPr lang="en-US" sz="1200">
                <a:solidFill>
                  <a:srgbClr val="000000"/>
                </a:solidFill>
                <a:cs typeface="Arial" charset="0"/>
              </a:rPr>
              <a:t>PRECAMBRIAN</a:t>
            </a:r>
          </a:p>
        </p:txBody>
      </p:sp>
      <p:sp>
        <p:nvSpPr>
          <p:cNvPr id="208912"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a:r>
              <a:rPr lang="en-US" sz="1200">
                <a:solidFill>
                  <a:srgbClr val="000000"/>
                </a:solidFill>
                <a:cs typeface="Arial" charset="0"/>
              </a:rPr>
              <a:t>PENNSYLVANIAN</a:t>
            </a:r>
            <a:br>
              <a:rPr lang="en-US" sz="1200">
                <a:solidFill>
                  <a:srgbClr val="000000"/>
                </a:solidFill>
                <a:cs typeface="Arial" charset="0"/>
              </a:rPr>
            </a:br>
            <a:r>
              <a:rPr lang="en-US" sz="1200">
                <a:solidFill>
                  <a:srgbClr val="000000"/>
                </a:solidFill>
                <a:cs typeface="Arial" charset="0"/>
              </a:rPr>
              <a:t>30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13"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a:r>
              <a:rPr lang="en-US" sz="1200">
                <a:solidFill>
                  <a:srgbClr val="000000"/>
                </a:solidFill>
                <a:cs typeface="Arial" charset="0"/>
              </a:rPr>
              <a:t>MISSISSIPPIAN</a:t>
            </a:r>
            <a:br>
              <a:rPr lang="en-US" sz="1200">
                <a:solidFill>
                  <a:srgbClr val="000000"/>
                </a:solidFill>
                <a:cs typeface="Arial" charset="0"/>
              </a:rPr>
            </a:br>
            <a:r>
              <a:rPr lang="en-US" sz="1200">
                <a:solidFill>
                  <a:srgbClr val="000000"/>
                </a:solidFill>
                <a:cs typeface="Arial" charset="0"/>
              </a:rPr>
              <a:t>35 </a:t>
            </a:r>
            <a:r>
              <a:rPr lang="en-US" altLang="zh-CN" sz="1200">
                <a:solidFill>
                  <a:srgbClr val="000000"/>
                </a:solidFill>
                <a:cs typeface="Arial" charset="0"/>
              </a:rPr>
              <a:t>Million Years</a:t>
            </a:r>
            <a:endParaRPr lang="en-US" sz="1200">
              <a:solidFill>
                <a:srgbClr val="000000"/>
              </a:solidFill>
              <a:cs typeface="Arial" charset="0"/>
            </a:endParaRPr>
          </a:p>
        </p:txBody>
      </p:sp>
      <p:sp>
        <p:nvSpPr>
          <p:cNvPr id="208914"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lIns="0" bIns="0" anchor="ctr"/>
          <a:lstStyle/>
          <a:p>
            <a:pPr algn="ctr" fontAlgn="t"/>
            <a:r>
              <a:rPr lang="en-US" altLang="zh-TW" sz="800">
                <a:solidFill>
                  <a:srgbClr val="000000"/>
                </a:solidFill>
                <a:cs typeface="Arial" charset="0"/>
              </a:rPr>
              <a:t>Carboniferous</a:t>
            </a:r>
            <a:endParaRPr lang="en-US" sz="800">
              <a:solidFill>
                <a:srgbClr val="000000"/>
              </a:solidFill>
              <a:cs typeface="Arial" charset="0"/>
            </a:endParaRPr>
          </a:p>
        </p:txBody>
      </p:sp>
      <p:sp>
        <p:nvSpPr>
          <p:cNvPr id="34" name="Rectangle 33"/>
          <p:cNvSpPr/>
          <p:nvPr/>
        </p:nvSpPr>
        <p:spPr>
          <a:xfrm>
            <a:off x="2971800" y="1219200"/>
            <a:ext cx="10668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dirty="0">
                <a:solidFill>
                  <a:srgbClr val="000000"/>
                </a:solidFill>
                <a:latin typeface="Arial"/>
                <a:ea typeface="ＭＳ Ｐゴシック" charset="0"/>
                <a:cs typeface="Arial"/>
              </a:rPr>
              <a:t>Pliocene</a:t>
            </a:r>
            <a:br>
              <a:rPr lang="en-US" sz="700" dirty="0">
                <a:solidFill>
                  <a:srgbClr val="000000"/>
                </a:solidFill>
                <a:latin typeface="Arial"/>
                <a:ea typeface="ＭＳ Ｐゴシック" charset="0"/>
                <a:cs typeface="Arial"/>
              </a:rPr>
            </a:br>
            <a:r>
              <a:rPr lang="en-US" sz="700" dirty="0" err="1">
                <a:solidFill>
                  <a:srgbClr val="000000"/>
                </a:solidFill>
                <a:latin typeface="Arial"/>
                <a:ea typeface="ＭＳ Ｐゴシック" charset="0"/>
                <a:cs typeface="Arial"/>
              </a:rPr>
              <a:t>Milosene</a:t>
            </a:r>
            <a:r>
              <a:rPr lang="en-US" sz="700" dirty="0">
                <a:solidFill>
                  <a:srgbClr val="000000"/>
                </a:solidFill>
                <a:latin typeface="Arial"/>
                <a:ea typeface="ＭＳ Ｐゴシック" charset="0"/>
                <a:cs typeface="Arial"/>
              </a:rPr>
              <a:t/>
            </a:r>
            <a:br>
              <a:rPr lang="en-US" sz="700" dirty="0">
                <a:solidFill>
                  <a:srgbClr val="000000"/>
                </a:solidFill>
                <a:latin typeface="Arial"/>
                <a:ea typeface="ＭＳ Ｐゴシック" charset="0"/>
                <a:cs typeface="Arial"/>
              </a:rPr>
            </a:br>
            <a:r>
              <a:rPr lang="en-US" sz="700" dirty="0">
                <a:solidFill>
                  <a:srgbClr val="000000"/>
                </a:solidFill>
                <a:latin typeface="Arial"/>
                <a:ea typeface="ＭＳ Ｐゴシック" charset="0"/>
                <a:cs typeface="Arial"/>
              </a:rPr>
              <a:t>Oligocene</a:t>
            </a:r>
            <a:br>
              <a:rPr lang="en-US" sz="700" dirty="0">
                <a:solidFill>
                  <a:srgbClr val="000000"/>
                </a:solidFill>
                <a:latin typeface="Arial"/>
                <a:ea typeface="ＭＳ Ｐゴシック" charset="0"/>
                <a:cs typeface="Arial"/>
              </a:rPr>
            </a:br>
            <a:r>
              <a:rPr lang="en-US" sz="700" dirty="0">
                <a:solidFill>
                  <a:srgbClr val="000000"/>
                </a:solidFill>
                <a:latin typeface="Arial"/>
                <a:ea typeface="ＭＳ Ｐゴシック" charset="0"/>
                <a:cs typeface="Arial"/>
              </a:rPr>
              <a:t>Eocene</a:t>
            </a: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ltLang="zh-CN" sz="1050" dirty="0">
                <a:solidFill>
                  <a:srgbClr val="000000"/>
                </a:solidFill>
                <a:latin typeface="Arial"/>
                <a:ea typeface="ＭＳ Ｐゴシック" charset="0"/>
                <a:cs typeface="Arial"/>
              </a:rPr>
              <a:t>CENOZOIC</a:t>
            </a:r>
            <a:br>
              <a:rPr lang="en-US" altLang="zh-CN" sz="1050" dirty="0">
                <a:solidFill>
                  <a:srgbClr val="000000"/>
                </a:solidFill>
                <a:latin typeface="Arial"/>
                <a:ea typeface="ＭＳ Ｐゴシック" charset="0"/>
                <a:cs typeface="Arial"/>
              </a:rPr>
            </a:br>
            <a:r>
              <a:rPr lang="en-US" altLang="zh-CN" sz="1050" dirty="0">
                <a:solidFill>
                  <a:srgbClr val="000000"/>
                </a:solidFill>
                <a:latin typeface="Arial"/>
                <a:ea typeface="ＭＳ Ｐゴシック" charset="0"/>
                <a:cs typeface="Arial"/>
              </a:rPr>
              <a:t>(recent life)</a:t>
            </a:r>
            <a:endParaRPr lang="en-US" sz="1050" dirty="0">
              <a:solidFill>
                <a:srgbClr val="000000"/>
              </a:solidFill>
              <a:latin typeface="Arial"/>
              <a:ea typeface="ＭＳ Ｐゴシック" charset="0"/>
              <a:cs typeface="Arial"/>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ltLang="zh-CN" sz="1050" dirty="0">
                <a:solidFill>
                  <a:srgbClr val="000000"/>
                </a:solidFill>
                <a:latin typeface="Arial"/>
                <a:ea typeface="ＭＳ Ｐゴシック" charset="0"/>
                <a:cs typeface="Arial"/>
              </a:rPr>
              <a:t>MESOZOIC</a:t>
            </a:r>
            <a:br>
              <a:rPr lang="en-US" altLang="zh-CN" sz="1050" dirty="0">
                <a:solidFill>
                  <a:srgbClr val="000000"/>
                </a:solidFill>
                <a:latin typeface="Arial"/>
                <a:ea typeface="ＭＳ Ｐゴシック" charset="0"/>
                <a:cs typeface="Arial"/>
              </a:rPr>
            </a:br>
            <a:r>
              <a:rPr lang="en-US" altLang="zh-CN" sz="1050" dirty="0">
                <a:solidFill>
                  <a:srgbClr val="000000"/>
                </a:solidFill>
                <a:latin typeface="Arial"/>
                <a:ea typeface="ＭＳ Ｐゴシック" charset="0"/>
                <a:cs typeface="Arial"/>
              </a:rPr>
              <a:t>(middle life)</a:t>
            </a:r>
            <a:endParaRPr lang="en-US" sz="1050" dirty="0">
              <a:solidFill>
                <a:srgbClr val="000000"/>
              </a:solidFill>
              <a:latin typeface="Arial"/>
              <a:ea typeface="ＭＳ Ｐゴシック" charset="0"/>
              <a:cs typeface="Arial"/>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1050" dirty="0">
                <a:solidFill>
                  <a:srgbClr val="000000"/>
                </a:solidFill>
                <a:latin typeface="Arial"/>
                <a:ea typeface="ＭＳ Ｐゴシック" charset="0"/>
                <a:cs typeface="Arial"/>
              </a:rPr>
              <a:t>PALEOZOIC</a:t>
            </a:r>
            <a:br>
              <a:rPr lang="en-US" sz="1050" dirty="0">
                <a:solidFill>
                  <a:srgbClr val="000000"/>
                </a:solidFill>
                <a:latin typeface="Arial"/>
                <a:ea typeface="ＭＳ Ｐゴシック" charset="0"/>
                <a:cs typeface="Arial"/>
              </a:rPr>
            </a:br>
            <a:r>
              <a:rPr lang="en-US" sz="1050" dirty="0">
                <a:solidFill>
                  <a:srgbClr val="000000"/>
                </a:solidFill>
                <a:latin typeface="Arial"/>
                <a:ea typeface="ＭＳ Ｐゴシック" charset="0"/>
                <a:cs typeface="Arial"/>
              </a:rPr>
              <a:t>(ancient life)</a:t>
            </a:r>
          </a:p>
        </p:txBody>
      </p:sp>
      <p:sp>
        <p:nvSpPr>
          <p:cNvPr id="4" name="Rectangle 3"/>
          <p:cNvSpPr/>
          <p:nvPr/>
        </p:nvSpPr>
        <p:spPr bwMode="auto">
          <a:xfrm>
            <a:off x="0" y="533400"/>
            <a:ext cx="9170988" cy="3048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a:extLst/>
        </p:spPr>
        <p:txBody>
          <a:bodyPr/>
          <a:lstStyle/>
          <a:p>
            <a:pPr fontAlgn="t">
              <a:lnSpc>
                <a:spcPct val="120000"/>
              </a:lnSpc>
              <a:defRPr/>
            </a:pPr>
            <a:endParaRPr 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208920" name="TextBox 2"/>
          <p:cNvSpPr txBox="1">
            <a:spLocks noChangeArrowheads="1"/>
          </p:cNvSpPr>
          <p:nvPr/>
        </p:nvSpPr>
        <p:spPr bwMode="auto">
          <a:xfrm>
            <a:off x="-49213" y="457200"/>
            <a:ext cx="71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a:solidFill>
                  <a:srgbClr val="FFFFFF"/>
                </a:solidFill>
                <a:latin typeface="Arial" charset="0"/>
              </a:rPr>
              <a:t>ERA</a:t>
            </a:r>
          </a:p>
        </p:txBody>
      </p:sp>
      <p:sp>
        <p:nvSpPr>
          <p:cNvPr id="208921" name="TextBox 37"/>
          <p:cNvSpPr txBox="1">
            <a:spLocks noChangeArrowheads="1"/>
          </p:cNvSpPr>
          <p:nvPr/>
        </p:nvSpPr>
        <p:spPr bwMode="auto">
          <a:xfrm>
            <a:off x="762000" y="4572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a:solidFill>
                  <a:srgbClr val="FFFFFF"/>
                </a:solidFill>
                <a:latin typeface="Arial" charset="0"/>
              </a:rPr>
              <a:t>PERIOD</a:t>
            </a:r>
          </a:p>
        </p:txBody>
      </p:sp>
      <p:sp>
        <p:nvSpPr>
          <p:cNvPr id="208922" name="TextBox 38"/>
          <p:cNvSpPr txBox="1">
            <a:spLocks noChangeArrowheads="1"/>
          </p:cNvSpPr>
          <p:nvPr/>
        </p:nvSpPr>
        <p:spPr bwMode="auto">
          <a:xfrm>
            <a:off x="2960688" y="457200"/>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a:solidFill>
                  <a:srgbClr val="FFFFFF"/>
                </a:solidFill>
                <a:latin typeface="Arial" charset="0"/>
              </a:rPr>
              <a:t>EPOCH</a:t>
            </a:r>
          </a:p>
        </p:txBody>
      </p:sp>
      <p:sp>
        <p:nvSpPr>
          <p:cNvPr id="208923" name="TextBox 39"/>
          <p:cNvSpPr txBox="1">
            <a:spLocks noChangeArrowheads="1"/>
          </p:cNvSpPr>
          <p:nvPr/>
        </p:nvSpPr>
        <p:spPr bwMode="auto">
          <a:xfrm>
            <a:off x="3962400" y="457200"/>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a:solidFill>
                  <a:srgbClr val="FFFFFF"/>
                </a:solidFill>
                <a:latin typeface="Arial" charset="0"/>
              </a:rPr>
              <a:t>SUCCESSION OF LIFE</a:t>
            </a:r>
          </a:p>
        </p:txBody>
      </p:sp>
      <p:sp>
        <p:nvSpPr>
          <p:cNvPr id="33" name="Rectangle 32"/>
          <p:cNvSpPr/>
          <p:nvPr/>
        </p:nvSpPr>
        <p:spPr>
          <a:xfrm>
            <a:off x="2971800" y="838200"/>
            <a:ext cx="10668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dirty="0">
                <a:solidFill>
                  <a:srgbClr val="000000"/>
                </a:solidFill>
                <a:latin typeface="Arial"/>
                <a:ea typeface="ＭＳ Ｐゴシック" charset="0"/>
                <a:cs typeface="Arial"/>
              </a:rPr>
              <a:t>Recent Pleistocene</a:t>
            </a:r>
          </a:p>
        </p:txBody>
      </p:sp>
      <p:pic>
        <p:nvPicPr>
          <p:cNvPr id="208925" name="Picture 3" descr="Geologic Timescale 000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59080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
          <p:cNvSpPr>
            <a:spLocks noChangeArrowheads="1"/>
          </p:cNvSpPr>
          <p:nvPr/>
        </p:nvSpPr>
        <p:spPr bwMode="auto">
          <a:xfrm>
            <a:off x="-136525" y="838200"/>
            <a:ext cx="3140075" cy="60198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sz="1800" b="0" kern="0">
              <a:solidFill>
                <a:sysClr val="windowText" lastClr="000000"/>
              </a:solidFill>
              <a:latin typeface="Arial Black" charset="0"/>
              <a:cs typeface="Arial"/>
            </a:endParaRPr>
          </a:p>
        </p:txBody>
      </p:sp>
      <p:sp>
        <p:nvSpPr>
          <p:cNvPr id="41"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sz="1800" b="0" kern="0">
              <a:solidFill>
                <a:sysClr val="windowText" lastClr="000000"/>
              </a:solidFill>
              <a:latin typeface="Arial Black" charset="0"/>
              <a:cs typeface="Arial"/>
            </a:endParaRPr>
          </a:p>
        </p:txBody>
      </p:sp>
      <p:sp>
        <p:nvSpPr>
          <p:cNvPr id="42" name="Text Box 6"/>
          <p:cNvSpPr txBox="1">
            <a:spLocks noChangeArrowheads="1"/>
          </p:cNvSpPr>
          <p:nvPr/>
        </p:nvSpPr>
        <p:spPr bwMode="auto">
          <a:xfrm>
            <a:off x="228600" y="777875"/>
            <a:ext cx="2057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FFFF00"/>
                </a:solidFill>
                <a:cs typeface="Arial"/>
              </a:rPr>
              <a:t>1.9—3.8 Billion Years: single cell to man</a:t>
            </a:r>
          </a:p>
        </p:txBody>
      </p:sp>
      <p:sp>
        <p:nvSpPr>
          <p:cNvPr id="43" name="Text Box 7"/>
          <p:cNvSpPr txBox="1">
            <a:spLocks noChangeArrowheads="1"/>
          </p:cNvSpPr>
          <p:nvPr/>
        </p:nvSpPr>
        <p:spPr bwMode="auto">
          <a:xfrm>
            <a:off x="209550" y="5303838"/>
            <a:ext cx="22098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defRPr/>
            </a:pPr>
            <a:r>
              <a:rPr lang="en-US" sz="3200">
                <a:solidFill>
                  <a:srgbClr val="FFFF00"/>
                </a:solidFill>
                <a:cs typeface="Arial" charset="0"/>
              </a:rPr>
              <a:t>According to Evolution</a:t>
            </a:r>
          </a:p>
        </p:txBody>
      </p:sp>
    </p:spTree>
    <p:extLst>
      <p:ext uri="{BB962C8B-B14F-4D97-AF65-F5344CB8AC3E}">
        <p14:creationId xmlns:p14="http://schemas.microsoft.com/office/powerpoint/2010/main" val="17307889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8" name="Rectangle 2"/>
          <p:cNvSpPr>
            <a:spLocks noGrp="1" noChangeArrowheads="1"/>
          </p:cNvSpPr>
          <p:nvPr>
            <p:ph type="title" idx="4294967295"/>
          </p:nvPr>
        </p:nvSpPr>
        <p:spPr/>
        <p:txBody>
          <a:bodyPr/>
          <a:lstStyle/>
          <a:p>
            <a:pPr eaLnBrk="1" hangingPunct="1">
              <a:defRPr/>
            </a:pPr>
            <a:r>
              <a:rPr lang="en-US" dirty="0" smtClean="0">
                <a:solidFill>
                  <a:schemeClr val="tx1"/>
                </a:solidFill>
              </a:rPr>
              <a:t>Deism &amp; Atheism</a:t>
            </a:r>
          </a:p>
        </p:txBody>
      </p:sp>
      <p:sp>
        <p:nvSpPr>
          <p:cNvPr id="219138" name="Rectangle 1"/>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3695619" name="Oval 3"/>
          <p:cNvSpPr>
            <a:spLocks noChangeArrowheads="1"/>
          </p:cNvSpPr>
          <p:nvPr/>
        </p:nvSpPr>
        <p:spPr bwMode="auto">
          <a:xfrm>
            <a:off x="609600" y="685800"/>
            <a:ext cx="2209800" cy="2209800"/>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6600">
                <a:cs typeface="Arial" charset="0"/>
              </a:rPr>
              <a:t>God</a:t>
            </a:r>
          </a:p>
        </p:txBody>
      </p:sp>
      <p:sp>
        <p:nvSpPr>
          <p:cNvPr id="3695620" name="Text Box 4"/>
          <p:cNvSpPr txBox="1">
            <a:spLocks noChangeArrowheads="1"/>
          </p:cNvSpPr>
          <p:nvPr/>
        </p:nvSpPr>
        <p:spPr bwMode="auto">
          <a:xfrm>
            <a:off x="-76200" y="5486400"/>
            <a:ext cx="358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smtClean="0">
                <a:solidFill>
                  <a:schemeClr val="bg1"/>
                </a:solidFill>
                <a:cs typeface="Arial" charset="0"/>
              </a:rPr>
              <a:t>Deism</a:t>
            </a:r>
          </a:p>
        </p:txBody>
      </p:sp>
      <p:sp>
        <p:nvSpPr>
          <p:cNvPr id="3695621" name="Text Box 5"/>
          <p:cNvSpPr txBox="1">
            <a:spLocks noChangeArrowheads="1"/>
          </p:cNvSpPr>
          <p:nvPr/>
        </p:nvSpPr>
        <p:spPr bwMode="auto">
          <a:xfrm>
            <a:off x="7924800" y="6629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endParaRPr lang="en-US" smtClean="0">
              <a:solidFill>
                <a:schemeClr val="bg1"/>
              </a:solidFill>
              <a:cs typeface="Arial" charset="0"/>
            </a:endParaRPr>
          </a:p>
        </p:txBody>
      </p:sp>
      <p:sp>
        <p:nvSpPr>
          <p:cNvPr id="2186246" name="Oval 6"/>
          <p:cNvSpPr>
            <a:spLocks noChangeArrowheads="1"/>
          </p:cNvSpPr>
          <p:nvPr/>
        </p:nvSpPr>
        <p:spPr bwMode="auto">
          <a:xfrm>
            <a:off x="3352800" y="2209800"/>
            <a:ext cx="2171700" cy="2171700"/>
          </a:xfrm>
          <a:prstGeom prst="ellipse">
            <a:avLst/>
          </a:prstGeom>
          <a:pattFill prst="pct5">
            <a:fgClr>
              <a:prstClr val="black"/>
            </a:fgClr>
            <a:bgClr>
              <a:schemeClr val="accent6"/>
            </a:bgClr>
          </a:pattFill>
          <a:ln w="57150">
            <a:solidFill>
              <a:schemeClr val="bg1"/>
            </a:solidFill>
            <a:round/>
            <a:headEnd/>
            <a:tailEnd/>
          </a:ln>
          <a:effectLst/>
          <a:extLst/>
        </p:spPr>
        <p:txBody>
          <a:bodyPr wrap="none" anchor="ctr"/>
          <a:lstStyle/>
          <a:p>
            <a:pPr algn="ctr">
              <a:defRPr/>
            </a:pPr>
            <a:r>
              <a:rPr lang="en-US" sz="3000">
                <a:cs typeface="Arial" charset="0"/>
              </a:rPr>
              <a:t>THE </a:t>
            </a:r>
          </a:p>
          <a:p>
            <a:pPr algn="ctr">
              <a:defRPr/>
            </a:pPr>
            <a:r>
              <a:rPr lang="en-US" sz="3000">
                <a:cs typeface="Arial" charset="0"/>
              </a:rPr>
              <a:t>UNIVERSE</a:t>
            </a:r>
          </a:p>
        </p:txBody>
      </p:sp>
      <p:sp>
        <p:nvSpPr>
          <p:cNvPr id="2186247" name="Text Box 7"/>
          <p:cNvSpPr txBox="1">
            <a:spLocks noChangeArrowheads="1"/>
          </p:cNvSpPr>
          <p:nvPr/>
        </p:nvSpPr>
        <p:spPr bwMode="auto">
          <a:xfrm>
            <a:off x="2667000" y="5486400"/>
            <a:ext cx="358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smtClean="0">
                <a:solidFill>
                  <a:schemeClr val="bg1"/>
                </a:solidFill>
                <a:cs typeface="Arial" charset="0"/>
              </a:rPr>
              <a:t>Atheism</a:t>
            </a:r>
          </a:p>
        </p:txBody>
      </p:sp>
      <p:sp>
        <p:nvSpPr>
          <p:cNvPr id="3695624" name="Oval 8"/>
          <p:cNvSpPr>
            <a:spLocks noChangeArrowheads="1"/>
          </p:cNvSpPr>
          <p:nvPr/>
        </p:nvSpPr>
        <p:spPr bwMode="auto">
          <a:xfrm>
            <a:off x="609600" y="3314700"/>
            <a:ext cx="2171700" cy="2171700"/>
          </a:xfrm>
          <a:prstGeom prst="ellipse">
            <a:avLst/>
          </a:prstGeom>
          <a:pattFill prst="pct5">
            <a:fgClr>
              <a:prstClr val="black"/>
            </a:fgClr>
            <a:bgClr>
              <a:schemeClr val="accent6"/>
            </a:bgClr>
          </a:pattFill>
          <a:ln w="57150">
            <a:solidFill>
              <a:schemeClr val="bg1"/>
            </a:solidFill>
            <a:round/>
            <a:headEnd/>
            <a:tailEnd/>
          </a:ln>
          <a:effectLst/>
          <a:extLst/>
        </p:spPr>
        <p:txBody>
          <a:bodyPr wrap="none" anchor="ctr"/>
          <a:lstStyle/>
          <a:p>
            <a:pPr algn="ctr">
              <a:defRPr/>
            </a:pPr>
            <a:r>
              <a:rPr lang="en-US" sz="3000" dirty="0">
                <a:cs typeface="Arial" charset="0"/>
              </a:rPr>
              <a:t>THE </a:t>
            </a:r>
          </a:p>
          <a:p>
            <a:pPr algn="ctr">
              <a:defRPr/>
            </a:pPr>
            <a:r>
              <a:rPr lang="en-US" sz="3000" dirty="0">
                <a:cs typeface="Arial" charset="0"/>
              </a:rPr>
              <a:t>UNIVERSE</a:t>
            </a:r>
          </a:p>
        </p:txBody>
      </p:sp>
      <p:sp>
        <p:nvSpPr>
          <p:cNvPr id="3695625" name="Oval 3"/>
          <p:cNvSpPr>
            <a:spLocks noChangeArrowheads="1"/>
          </p:cNvSpPr>
          <p:nvPr/>
        </p:nvSpPr>
        <p:spPr bwMode="auto">
          <a:xfrm>
            <a:off x="6248400" y="685800"/>
            <a:ext cx="2209800" cy="2209800"/>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6600">
                <a:cs typeface="Arial" charset="0"/>
              </a:rPr>
              <a:t>God</a:t>
            </a:r>
          </a:p>
        </p:txBody>
      </p:sp>
      <p:sp>
        <p:nvSpPr>
          <p:cNvPr id="3695626" name="Text Box 4"/>
          <p:cNvSpPr txBox="1">
            <a:spLocks noChangeArrowheads="1"/>
          </p:cNvSpPr>
          <p:nvPr/>
        </p:nvSpPr>
        <p:spPr bwMode="auto">
          <a:xfrm>
            <a:off x="5562600" y="5486400"/>
            <a:ext cx="358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smtClean="0">
                <a:solidFill>
                  <a:schemeClr val="bg1"/>
                </a:solidFill>
                <a:cs typeface="Arial" charset="0"/>
              </a:rPr>
              <a:t>Christianity</a:t>
            </a:r>
          </a:p>
        </p:txBody>
      </p:sp>
      <p:sp>
        <p:nvSpPr>
          <p:cNvPr id="3695628" name="Oval 6"/>
          <p:cNvSpPr>
            <a:spLocks noChangeArrowheads="1"/>
          </p:cNvSpPr>
          <p:nvPr/>
        </p:nvSpPr>
        <p:spPr bwMode="auto">
          <a:xfrm>
            <a:off x="6286500" y="3276600"/>
            <a:ext cx="2171700" cy="2171700"/>
          </a:xfrm>
          <a:prstGeom prst="ellipse">
            <a:avLst/>
          </a:prstGeom>
          <a:pattFill prst="pct5">
            <a:fgClr>
              <a:prstClr val="black"/>
            </a:fgClr>
            <a:bgClr>
              <a:schemeClr val="accent6"/>
            </a:bgClr>
          </a:pattFill>
          <a:ln w="57150">
            <a:solidFill>
              <a:schemeClr val="bg1"/>
            </a:solidFill>
            <a:round/>
            <a:headEnd/>
            <a:tailEnd/>
          </a:ln>
          <a:effectLst/>
          <a:extLst/>
        </p:spPr>
        <p:txBody>
          <a:bodyPr wrap="none" anchor="ctr"/>
          <a:lstStyle/>
          <a:p>
            <a:pPr algn="ctr">
              <a:defRPr/>
            </a:pPr>
            <a:r>
              <a:rPr lang="en-US" sz="3000">
                <a:cs typeface="Arial" charset="0"/>
              </a:rPr>
              <a:t>THE </a:t>
            </a:r>
          </a:p>
          <a:p>
            <a:pPr algn="ctr">
              <a:defRPr/>
            </a:pPr>
            <a:r>
              <a:rPr lang="en-US" sz="3000">
                <a:cs typeface="Arial" charset="0"/>
              </a:rPr>
              <a:t>UNIVERSE</a:t>
            </a:r>
          </a:p>
        </p:txBody>
      </p:sp>
      <p:sp>
        <p:nvSpPr>
          <p:cNvPr id="2188293" name="Line 5"/>
          <p:cNvSpPr>
            <a:spLocks noChangeShapeType="1"/>
          </p:cNvSpPr>
          <p:nvPr/>
        </p:nvSpPr>
        <p:spPr bwMode="auto">
          <a:xfrm>
            <a:off x="7391400" y="2209800"/>
            <a:ext cx="0" cy="1676400"/>
          </a:xfrm>
          <a:prstGeom prst="line">
            <a:avLst/>
          </a:prstGeom>
          <a:noFill/>
          <a:ln w="13335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86246"/>
                                        </p:tgtEl>
                                        <p:attrNameLst>
                                          <p:attrName>style.visibility</p:attrName>
                                        </p:attrNameLst>
                                      </p:cBhvr>
                                      <p:to>
                                        <p:strVal val="visible"/>
                                      </p:to>
                                    </p:set>
                                    <p:animEffect transition="in" filter="wipe(up)">
                                      <p:cBhvr>
                                        <p:cTn id="7" dur="500"/>
                                        <p:tgtEl>
                                          <p:spTgt spid="218624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86247"/>
                                        </p:tgtEl>
                                        <p:attrNameLst>
                                          <p:attrName>style.visibility</p:attrName>
                                        </p:attrNameLst>
                                      </p:cBhvr>
                                      <p:to>
                                        <p:strVal val="visible"/>
                                      </p:to>
                                    </p:set>
                                    <p:animEffect transition="in" filter="wipe(up)">
                                      <p:cBhvr>
                                        <p:cTn id="11" dur="500"/>
                                        <p:tgtEl>
                                          <p:spTgt spid="21862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95625"/>
                                        </p:tgtEl>
                                        <p:attrNameLst>
                                          <p:attrName>style.visibility</p:attrName>
                                        </p:attrNameLst>
                                      </p:cBhvr>
                                      <p:to>
                                        <p:strVal val="visible"/>
                                      </p:to>
                                    </p:set>
                                    <p:animEffect transition="in" filter="wipe(up)">
                                      <p:cBhvr>
                                        <p:cTn id="16" dur="500"/>
                                        <p:tgtEl>
                                          <p:spTgt spid="369562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695628"/>
                                        </p:tgtEl>
                                        <p:attrNameLst>
                                          <p:attrName>style.visibility</p:attrName>
                                        </p:attrNameLst>
                                      </p:cBhvr>
                                      <p:to>
                                        <p:strVal val="visible"/>
                                      </p:to>
                                    </p:set>
                                    <p:animEffect transition="in" filter="wipe(up)">
                                      <p:cBhvr>
                                        <p:cTn id="20" dur="500"/>
                                        <p:tgtEl>
                                          <p:spTgt spid="3695628"/>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695626"/>
                                        </p:tgtEl>
                                        <p:attrNameLst>
                                          <p:attrName>style.visibility</p:attrName>
                                        </p:attrNameLst>
                                      </p:cBhvr>
                                      <p:to>
                                        <p:strVal val="visible"/>
                                      </p:to>
                                    </p:set>
                                    <p:animEffect transition="in" filter="wipe(up)">
                                      <p:cBhvr>
                                        <p:cTn id="24" dur="500"/>
                                        <p:tgtEl>
                                          <p:spTgt spid="3695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2188293"/>
                                        </p:tgtEl>
                                        <p:attrNameLst>
                                          <p:attrName>style.visibility</p:attrName>
                                        </p:attrNameLst>
                                      </p:cBhvr>
                                      <p:to>
                                        <p:strVal val="visible"/>
                                      </p:to>
                                    </p:set>
                                    <p:animEffect transition="in" filter="wipe(up)">
                                      <p:cBhvr>
                                        <p:cTn id="29" dur="500"/>
                                        <p:tgtEl>
                                          <p:spTgt spid="218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6246" grpId="0" animBg="1"/>
      <p:bldP spid="2186247" grpId="0"/>
      <p:bldP spid="3695625" grpId="0" animBg="1"/>
      <p:bldP spid="3695626" grpId="0"/>
      <p:bldP spid="36956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1186" name="Rectangle 5"/>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211845" name="Text Box 5"/>
          <p:cNvSpPr txBox="1">
            <a:spLocks noChangeArrowheads="1"/>
          </p:cNvSpPr>
          <p:nvPr/>
        </p:nvSpPr>
        <p:spPr bwMode="auto">
          <a:xfrm>
            <a:off x="831850" y="1430338"/>
            <a:ext cx="2673350" cy="4894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900" dirty="0">
                <a:cs typeface="+mn-cs"/>
              </a:rPr>
              <a:t>Buffon:</a:t>
            </a:r>
          </a:p>
          <a:p>
            <a:pPr>
              <a:defRPr/>
            </a:pPr>
            <a:r>
              <a:rPr lang="en-US" sz="3900" dirty="0">
                <a:cs typeface="+mn-cs"/>
              </a:rPr>
              <a:t>Laplace:</a:t>
            </a:r>
          </a:p>
          <a:p>
            <a:pPr>
              <a:defRPr/>
            </a:pPr>
            <a:r>
              <a:rPr lang="en-US" sz="3900" dirty="0">
                <a:cs typeface="+mn-cs"/>
              </a:rPr>
              <a:t>Lamarck:</a:t>
            </a:r>
          </a:p>
          <a:p>
            <a:pPr>
              <a:defRPr/>
            </a:pPr>
            <a:r>
              <a:rPr lang="en-US" sz="3900" dirty="0">
                <a:cs typeface="+mn-cs"/>
              </a:rPr>
              <a:t>Werner:</a:t>
            </a:r>
          </a:p>
          <a:p>
            <a:pPr>
              <a:defRPr/>
            </a:pPr>
            <a:r>
              <a:rPr lang="en-US" sz="3900" dirty="0">
                <a:cs typeface="+mn-cs"/>
              </a:rPr>
              <a:t>Hutton:</a:t>
            </a:r>
          </a:p>
          <a:p>
            <a:pPr>
              <a:defRPr/>
            </a:pPr>
            <a:r>
              <a:rPr lang="en-US" sz="3900" dirty="0">
                <a:cs typeface="+mn-cs"/>
              </a:rPr>
              <a:t>Cuvier:</a:t>
            </a:r>
          </a:p>
          <a:p>
            <a:pPr>
              <a:defRPr/>
            </a:pPr>
            <a:r>
              <a:rPr lang="en-US" sz="3900" dirty="0">
                <a:cs typeface="+mn-cs"/>
              </a:rPr>
              <a:t>Smith:</a:t>
            </a:r>
          </a:p>
          <a:p>
            <a:pPr>
              <a:defRPr/>
            </a:pPr>
            <a:r>
              <a:rPr lang="en-US" sz="3900" dirty="0">
                <a:cs typeface="+mn-cs"/>
              </a:rPr>
              <a:t>Lyell:</a:t>
            </a:r>
          </a:p>
        </p:txBody>
      </p:sp>
      <p:sp>
        <p:nvSpPr>
          <p:cNvPr id="2211842" name="Text Box 2"/>
          <p:cNvSpPr txBox="1">
            <a:spLocks noChangeArrowheads="1"/>
          </p:cNvSpPr>
          <p:nvPr/>
        </p:nvSpPr>
        <p:spPr bwMode="auto">
          <a:xfrm>
            <a:off x="3200400" y="1447800"/>
            <a:ext cx="5638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open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deist or </a:t>
            </a:r>
            <a:r>
              <a:rPr lang="en-US" sz="3900" dirty="0" err="1">
                <a:effectLst>
                  <a:outerShdw blurRad="38100" dist="38100" dir="2700000" algn="tl">
                    <a:srgbClr val="000000">
                      <a:alpha val="43137"/>
                    </a:srgbClr>
                  </a:outerShdw>
                </a:effectLst>
                <a:cs typeface="+mn-cs"/>
              </a:rPr>
              <a:t>unitarian</a:t>
            </a:r>
            <a:endParaRPr lang="en-US" sz="3900" dirty="0">
              <a:effectLst>
                <a:outerShdw blurRad="38100" dist="38100" dir="2700000" algn="tl">
                  <a:srgbClr val="000000">
                    <a:alpha val="43137"/>
                  </a:srgbClr>
                </a:outerShdw>
              </a:effectLst>
              <a:cs typeface="+mn-cs"/>
            </a:endParaRPr>
          </a:p>
        </p:txBody>
      </p:sp>
      <p:sp>
        <p:nvSpPr>
          <p:cNvPr id="2211843" name="Rectangle 3"/>
          <p:cNvSpPr>
            <a:spLocks noGrp="1" noChangeArrowheads="1"/>
          </p:cNvSpPr>
          <p:nvPr>
            <p:ph type="title"/>
          </p:nvPr>
        </p:nvSpPr>
        <p:spPr>
          <a:xfrm>
            <a:off x="457200" y="-914400"/>
            <a:ext cx="8229600" cy="1143000"/>
          </a:xfrm>
        </p:spPr>
        <p:txBody>
          <a:bodyPr/>
          <a:lstStyle/>
          <a:p>
            <a:pPr eaLnBrk="1" hangingPunct="1">
              <a:defRPr/>
            </a:pPr>
            <a:r>
              <a:rPr lang="en-US" dirty="0" smtClean="0">
                <a:solidFill>
                  <a:schemeClr val="accent2"/>
                </a:solidFill>
              </a:rPr>
              <a:t>Old-earth theology (1778-1833)</a:t>
            </a:r>
          </a:p>
        </p:txBody>
      </p:sp>
      <p:sp>
        <p:nvSpPr>
          <p:cNvPr id="2211844" name="Text Box 4"/>
          <p:cNvSpPr txBox="1">
            <a:spLocks noChangeArrowheads="1"/>
          </p:cNvSpPr>
          <p:nvPr/>
        </p:nvSpPr>
        <p:spPr bwMode="auto">
          <a:xfrm>
            <a:off x="-7938" y="304800"/>
            <a:ext cx="9144001" cy="823913"/>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800" dirty="0">
                <a:solidFill>
                  <a:schemeClr val="accent1"/>
                </a:solidFill>
                <a:cs typeface="+mn-cs"/>
              </a:rPr>
              <a:t>Old-Earth Theology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11842">
                                            <p:txEl>
                                              <p:pRg st="0" end="0"/>
                                            </p:txEl>
                                          </p:spTgt>
                                        </p:tgtEl>
                                        <p:attrNameLst>
                                          <p:attrName>style.visibility</p:attrName>
                                        </p:attrNameLst>
                                      </p:cBhvr>
                                      <p:to>
                                        <p:strVal val="visible"/>
                                      </p:to>
                                    </p:set>
                                    <p:animEffect transition="in" filter="wipe(left)">
                                      <p:cBhvr>
                                        <p:cTn id="7" dur="500"/>
                                        <p:tgtEl>
                                          <p:spTgt spid="2211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211842">
                                            <p:txEl>
                                              <p:pRg st="1" end="1"/>
                                            </p:txEl>
                                          </p:spTgt>
                                        </p:tgtEl>
                                        <p:attrNameLst>
                                          <p:attrName>style.visibility</p:attrName>
                                        </p:attrNameLst>
                                      </p:cBhvr>
                                      <p:to>
                                        <p:strVal val="visible"/>
                                      </p:to>
                                    </p:set>
                                    <p:animEffect transition="in" filter="wipe(left)">
                                      <p:cBhvr>
                                        <p:cTn id="12" dur="500"/>
                                        <p:tgtEl>
                                          <p:spTgt spid="22118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11842">
                                            <p:txEl>
                                              <p:pRg st="2" end="2"/>
                                            </p:txEl>
                                          </p:spTgt>
                                        </p:tgtEl>
                                        <p:attrNameLst>
                                          <p:attrName>style.visibility</p:attrName>
                                        </p:attrNameLst>
                                      </p:cBhvr>
                                      <p:to>
                                        <p:strVal val="visible"/>
                                      </p:to>
                                    </p:set>
                                    <p:animEffect transition="in" filter="wipe(left)">
                                      <p:cBhvr>
                                        <p:cTn id="17" dur="500"/>
                                        <p:tgtEl>
                                          <p:spTgt spid="22118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211842">
                                            <p:txEl>
                                              <p:pRg st="3" end="3"/>
                                            </p:txEl>
                                          </p:spTgt>
                                        </p:tgtEl>
                                        <p:attrNameLst>
                                          <p:attrName>style.visibility</p:attrName>
                                        </p:attrNameLst>
                                      </p:cBhvr>
                                      <p:to>
                                        <p:strVal val="visible"/>
                                      </p:to>
                                    </p:set>
                                    <p:animEffect transition="in" filter="wipe(left)">
                                      <p:cBhvr>
                                        <p:cTn id="22" dur="500"/>
                                        <p:tgtEl>
                                          <p:spTgt spid="22118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211842">
                                            <p:txEl>
                                              <p:pRg st="4" end="4"/>
                                            </p:txEl>
                                          </p:spTgt>
                                        </p:tgtEl>
                                        <p:attrNameLst>
                                          <p:attrName>style.visibility</p:attrName>
                                        </p:attrNameLst>
                                      </p:cBhvr>
                                      <p:to>
                                        <p:strVal val="visible"/>
                                      </p:to>
                                    </p:set>
                                    <p:animEffect transition="in" filter="wipe(left)">
                                      <p:cBhvr>
                                        <p:cTn id="27" dur="500"/>
                                        <p:tgtEl>
                                          <p:spTgt spid="22118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11842">
                                            <p:txEl>
                                              <p:pRg st="5" end="5"/>
                                            </p:txEl>
                                          </p:spTgt>
                                        </p:tgtEl>
                                        <p:attrNameLst>
                                          <p:attrName>style.visibility</p:attrName>
                                        </p:attrNameLst>
                                      </p:cBhvr>
                                      <p:to>
                                        <p:strVal val="visible"/>
                                      </p:to>
                                    </p:set>
                                    <p:animEffect transition="in" filter="wipe(left)">
                                      <p:cBhvr>
                                        <p:cTn id="32" dur="500"/>
                                        <p:tgtEl>
                                          <p:spTgt spid="221184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211842">
                                            <p:txEl>
                                              <p:pRg st="6" end="6"/>
                                            </p:txEl>
                                          </p:spTgt>
                                        </p:tgtEl>
                                        <p:attrNameLst>
                                          <p:attrName>style.visibility</p:attrName>
                                        </p:attrNameLst>
                                      </p:cBhvr>
                                      <p:to>
                                        <p:strVal val="visible"/>
                                      </p:to>
                                    </p:set>
                                    <p:animEffect transition="in" filter="wipe(left)">
                                      <p:cBhvr>
                                        <p:cTn id="37" dur="500"/>
                                        <p:tgtEl>
                                          <p:spTgt spid="221184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211842">
                                            <p:txEl>
                                              <p:pRg st="7" end="7"/>
                                            </p:txEl>
                                          </p:spTgt>
                                        </p:tgtEl>
                                        <p:attrNameLst>
                                          <p:attrName>style.visibility</p:attrName>
                                        </p:attrNameLst>
                                      </p:cBhvr>
                                      <p:to>
                                        <p:strVal val="visible"/>
                                      </p:to>
                                    </p:set>
                                    <p:animEffect transition="in" filter="wipe(left)">
                                      <p:cBhvr>
                                        <p:cTn id="42" dur="500"/>
                                        <p:tgtEl>
                                          <p:spTgt spid="2211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9042" name="Rectangle 2"/>
          <p:cNvSpPr>
            <a:spLocks noGrp="1" noChangeArrowheads="1"/>
          </p:cNvSpPr>
          <p:nvPr>
            <p:ph type="title"/>
          </p:nvPr>
        </p:nvSpPr>
        <p:spPr/>
        <p:txBody>
          <a:bodyPr/>
          <a:lstStyle/>
          <a:p>
            <a:pPr eaLnBrk="1" hangingPunct="1">
              <a:defRPr/>
            </a:pPr>
            <a:r>
              <a:rPr lang="en-US" smtClean="0"/>
              <a:t>Hutton 1795—past history</a:t>
            </a:r>
          </a:p>
        </p:txBody>
      </p:sp>
      <p:pic>
        <p:nvPicPr>
          <p:cNvPr id="31590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159044" name="Text Box 4"/>
          <p:cNvSpPr txBox="1">
            <a:spLocks noChangeArrowheads="1"/>
          </p:cNvSpPr>
          <p:nvPr/>
        </p:nvSpPr>
        <p:spPr bwMode="auto">
          <a:xfrm>
            <a:off x="838200" y="609600"/>
            <a:ext cx="73152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ja-JP" sz="3200" dirty="0" smtClean="0">
                <a:latin typeface="Arial"/>
                <a:cs typeface="+mn-cs"/>
              </a:rPr>
              <a:t>"</a:t>
            </a:r>
            <a:r>
              <a:rPr lang="en-US" sz="3200" dirty="0" smtClean="0">
                <a:cs typeface="+mn-cs"/>
              </a:rPr>
              <a:t>The </a:t>
            </a:r>
            <a:r>
              <a:rPr lang="en-US" sz="3200" dirty="0">
                <a:cs typeface="+mn-cs"/>
              </a:rPr>
              <a:t>past history of our </a:t>
            </a:r>
          </a:p>
          <a:p>
            <a:pPr>
              <a:defRPr/>
            </a:pPr>
            <a:r>
              <a:rPr lang="en-US" sz="3200" dirty="0">
                <a:cs typeface="+mn-cs"/>
              </a:rPr>
              <a:t>globe must be explained </a:t>
            </a:r>
          </a:p>
          <a:p>
            <a:pPr>
              <a:defRPr/>
            </a:pPr>
            <a:r>
              <a:rPr lang="en-US" sz="3200" dirty="0">
                <a:cs typeface="+mn-cs"/>
              </a:rPr>
              <a:t>by what can be seen to </a:t>
            </a:r>
          </a:p>
          <a:p>
            <a:pPr>
              <a:defRPr/>
            </a:pPr>
            <a:r>
              <a:rPr lang="en-US" sz="3200" dirty="0">
                <a:cs typeface="+mn-cs"/>
              </a:rPr>
              <a:t>be happening </a:t>
            </a:r>
            <a:r>
              <a:rPr lang="en-US" sz="3200" dirty="0">
                <a:solidFill>
                  <a:srgbClr val="FFFF00"/>
                </a:solidFill>
                <a:cs typeface="+mn-cs"/>
              </a:rPr>
              <a:t>now</a:t>
            </a:r>
            <a:r>
              <a:rPr lang="en-US" sz="3200" dirty="0">
                <a:cs typeface="+mn-cs"/>
              </a:rPr>
              <a:t>. </a:t>
            </a:r>
            <a:br>
              <a:rPr lang="en-US" sz="3200" dirty="0">
                <a:cs typeface="+mn-cs"/>
              </a:rPr>
            </a:br>
            <a:r>
              <a:rPr lang="en-US" sz="3200" dirty="0">
                <a:cs typeface="+mn-cs"/>
              </a:rPr>
              <a:t>... No powers are to be </a:t>
            </a:r>
          </a:p>
          <a:p>
            <a:pPr>
              <a:defRPr/>
            </a:pPr>
            <a:r>
              <a:rPr lang="en-US" sz="3200" dirty="0">
                <a:cs typeface="+mn-cs"/>
              </a:rPr>
              <a:t>employed that are not </a:t>
            </a:r>
          </a:p>
          <a:p>
            <a:pPr>
              <a:defRPr/>
            </a:pPr>
            <a:r>
              <a:rPr lang="en-US" sz="3200" dirty="0">
                <a:solidFill>
                  <a:srgbClr val="FFFF00"/>
                </a:solidFill>
                <a:cs typeface="+mn-cs"/>
              </a:rPr>
              <a:t>natural</a:t>
            </a:r>
            <a:r>
              <a:rPr lang="en-US" sz="3200" dirty="0">
                <a:cs typeface="+mn-cs"/>
              </a:rPr>
              <a:t> to the globe, no action to be admitted except those of which we know the principle</a:t>
            </a:r>
            <a:r>
              <a:rPr lang="en-US" sz="3200" dirty="0" smtClean="0">
                <a:cs typeface="+mn-cs"/>
              </a:rPr>
              <a:t>.</a:t>
            </a:r>
            <a:r>
              <a:rPr lang="en-US" altLang="ja-JP" sz="3200" dirty="0" smtClean="0">
                <a:latin typeface="Arial"/>
                <a:cs typeface="+mn-cs"/>
              </a:rPr>
              <a:t>"</a:t>
            </a:r>
            <a:r>
              <a:rPr lang="en-US" sz="3200" dirty="0" smtClean="0">
                <a:cs typeface="+mn-cs"/>
              </a:rPr>
              <a:t> </a:t>
            </a:r>
            <a:endParaRPr lang="en-US" sz="3200" dirty="0">
              <a:cs typeface="+mn-cs"/>
            </a:endParaRPr>
          </a:p>
        </p:txBody>
      </p:sp>
      <p:sp>
        <p:nvSpPr>
          <p:cNvPr id="3159045" name="Text Box 5"/>
          <p:cNvSpPr txBox="1">
            <a:spLocks noChangeArrowheads="1"/>
          </p:cNvSpPr>
          <p:nvPr/>
        </p:nvSpPr>
        <p:spPr bwMode="auto">
          <a:xfrm>
            <a:off x="838200" y="5429250"/>
            <a:ext cx="7467600" cy="1200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a:cs typeface="+mn-cs"/>
              </a:rPr>
              <a:t>James Hutton, quoted in Arthur Holmes, </a:t>
            </a:r>
            <a:r>
              <a:rPr lang="en-US" i="1" dirty="0">
                <a:cs typeface="+mn-cs"/>
              </a:rPr>
              <a:t>Principles of Physical Geology</a:t>
            </a:r>
            <a:r>
              <a:rPr lang="en-US" dirty="0">
                <a:cs typeface="+mn-cs"/>
              </a:rPr>
              <a:t> (UK: Thomas Nelson &amp; Sons Ltd., 1965), pp. 43–44. </a:t>
            </a:r>
          </a:p>
        </p:txBody>
      </p:sp>
      <p:sp>
        <p:nvSpPr>
          <p:cNvPr id="3159046" name="Rectangle 6"/>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23238" name="Picture 7" descr="Hutton"/>
          <p:cNvPicPr>
            <a:picLocks noChangeAspect="1" noChangeArrowheads="1"/>
          </p:cNvPicPr>
          <p:nvPr/>
        </p:nvPicPr>
        <p:blipFill>
          <a:blip r:embed="rId4">
            <a:extLst>
              <a:ext uri="{28A0092B-C50C-407E-A947-70E740481C1C}">
                <a14:useLocalDpi xmlns:a14="http://schemas.microsoft.com/office/drawing/2010/main" val="0"/>
              </a:ext>
            </a:extLst>
          </a:blip>
          <a:srcRect l="3113" r="6615" b="23871"/>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090" name="Rectangle 2"/>
          <p:cNvSpPr>
            <a:spLocks noGrp="1" noChangeArrowheads="1"/>
          </p:cNvSpPr>
          <p:nvPr>
            <p:ph type="title"/>
          </p:nvPr>
        </p:nvSpPr>
        <p:spPr/>
        <p:txBody>
          <a:bodyPr/>
          <a:lstStyle/>
          <a:p>
            <a:pPr eaLnBrk="1" hangingPunct="1">
              <a:defRPr/>
            </a:pPr>
            <a:r>
              <a:rPr lang="en-US" smtClean="0"/>
              <a:t>Hutton 1795—no global floods</a:t>
            </a:r>
          </a:p>
        </p:txBody>
      </p:sp>
      <p:pic>
        <p:nvPicPr>
          <p:cNvPr id="316109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161092" name="Rectangle 4"/>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25284" name="Picture 5" descr="Hutton"/>
          <p:cNvPicPr>
            <a:picLocks noChangeAspect="1" noChangeArrowheads="1"/>
          </p:cNvPicPr>
          <p:nvPr/>
        </p:nvPicPr>
        <p:blipFill>
          <a:blip r:embed="rId4">
            <a:extLst>
              <a:ext uri="{28A0092B-C50C-407E-A947-70E740481C1C}">
                <a14:useLocalDpi xmlns:a14="http://schemas.microsoft.com/office/drawing/2010/main" val="0"/>
              </a:ext>
            </a:extLst>
          </a:blip>
          <a:srcRect l="3113" r="6615" b="23871"/>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1094" name="Text Box 6"/>
          <p:cNvSpPr txBox="1">
            <a:spLocks noChangeArrowheads="1"/>
          </p:cNvSpPr>
          <p:nvPr/>
        </p:nvSpPr>
        <p:spPr bwMode="auto">
          <a:xfrm>
            <a:off x="533400" y="762000"/>
            <a:ext cx="8610600" cy="3970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ja-JP" sz="3600" dirty="0" smtClean="0">
                <a:latin typeface="Arial"/>
                <a:cs typeface="+mn-cs"/>
              </a:rPr>
              <a:t>"</a:t>
            </a:r>
            <a:r>
              <a:rPr lang="en-US" sz="3600" dirty="0" smtClean="0">
                <a:cs typeface="+mn-cs"/>
              </a:rPr>
              <a:t>But</a:t>
            </a:r>
            <a:r>
              <a:rPr lang="en-US" sz="3600" dirty="0">
                <a:cs typeface="+mn-cs"/>
              </a:rPr>
              <a:t>, surely, general </a:t>
            </a:r>
          </a:p>
          <a:p>
            <a:pPr>
              <a:defRPr/>
            </a:pPr>
            <a:r>
              <a:rPr lang="en-US" sz="3600" dirty="0">
                <a:cs typeface="+mn-cs"/>
              </a:rPr>
              <a:t>deluges form </a:t>
            </a:r>
            <a:r>
              <a:rPr lang="en-US" sz="3600" dirty="0">
                <a:solidFill>
                  <a:srgbClr val="FFFF00"/>
                </a:solidFill>
                <a:cs typeface="+mn-cs"/>
              </a:rPr>
              <a:t>no part</a:t>
            </a:r>
            <a:r>
              <a:rPr lang="en-US" sz="3600" dirty="0">
                <a:cs typeface="+mn-cs"/>
              </a:rPr>
              <a:t> of </a:t>
            </a:r>
          </a:p>
          <a:p>
            <a:pPr>
              <a:defRPr/>
            </a:pPr>
            <a:r>
              <a:rPr lang="en-US" sz="3600" dirty="0">
                <a:cs typeface="+mn-cs"/>
              </a:rPr>
              <a:t>the theory of the earth; </a:t>
            </a:r>
          </a:p>
          <a:p>
            <a:pPr>
              <a:defRPr/>
            </a:pPr>
            <a:r>
              <a:rPr lang="en-US" sz="3600" dirty="0">
                <a:cs typeface="+mn-cs"/>
              </a:rPr>
              <a:t>for, the purpose of this </a:t>
            </a:r>
          </a:p>
          <a:p>
            <a:pPr>
              <a:defRPr/>
            </a:pPr>
            <a:r>
              <a:rPr lang="en-US" sz="3600" dirty="0">
                <a:cs typeface="+mn-cs"/>
              </a:rPr>
              <a:t>earth is evidently to </a:t>
            </a:r>
          </a:p>
          <a:p>
            <a:pPr>
              <a:defRPr/>
            </a:pPr>
            <a:r>
              <a:rPr lang="en-US" sz="3600" dirty="0">
                <a:cs typeface="+mn-cs"/>
              </a:rPr>
              <a:t>maintain vegetable and </a:t>
            </a:r>
          </a:p>
          <a:p>
            <a:pPr>
              <a:defRPr/>
            </a:pPr>
            <a:r>
              <a:rPr lang="en-US" sz="3600" dirty="0">
                <a:cs typeface="+mn-cs"/>
              </a:rPr>
              <a:t>animal life, and not to destroy them</a:t>
            </a:r>
            <a:r>
              <a:rPr lang="en-US" sz="3600" dirty="0" smtClean="0">
                <a:cs typeface="+mn-cs"/>
              </a:rPr>
              <a:t>.</a:t>
            </a:r>
            <a:r>
              <a:rPr lang="en-US" altLang="ja-JP" sz="3600" dirty="0" smtClean="0">
                <a:latin typeface="Arial"/>
                <a:cs typeface="+mn-cs"/>
              </a:rPr>
              <a:t>"</a:t>
            </a:r>
            <a:endParaRPr lang="en-US" sz="3600" dirty="0">
              <a:cs typeface="+mn-cs"/>
            </a:endParaRPr>
          </a:p>
        </p:txBody>
      </p:sp>
      <p:sp>
        <p:nvSpPr>
          <p:cNvPr id="3161095" name="Text Box 7"/>
          <p:cNvSpPr txBox="1">
            <a:spLocks noChangeArrowheads="1"/>
          </p:cNvSpPr>
          <p:nvPr/>
        </p:nvSpPr>
        <p:spPr bwMode="auto">
          <a:xfrm>
            <a:off x="914400" y="5410200"/>
            <a:ext cx="73152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a:cs typeface="+mn-cs"/>
              </a:rPr>
              <a:t>James Hutton, </a:t>
            </a:r>
            <a:r>
              <a:rPr lang="en-US" i="1" dirty="0">
                <a:cs typeface="+mn-cs"/>
              </a:rPr>
              <a:t>Theory of the Earth</a:t>
            </a:r>
            <a:r>
              <a:rPr lang="en-US" dirty="0">
                <a:cs typeface="+mn-cs"/>
              </a:rPr>
              <a:t> (Edinburgh: William Creech, 1795), 1:273.</a:t>
            </a:r>
            <a:endParaRPr lang="en-US" b="0" dirty="0">
              <a:solidFill>
                <a:schemeClr val="tx1"/>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525"/>
            <a:ext cx="9278938"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7330" name="Rectangle 3"/>
          <p:cNvSpPr>
            <a:spLocks/>
          </p:cNvSpPr>
          <p:nvPr/>
        </p:nvSpPr>
        <p:spPr bwMode="auto">
          <a:xfrm>
            <a:off x="4884738" y="4857750"/>
            <a:ext cx="184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lnSpc>
                <a:spcPct val="90000"/>
              </a:lnSpc>
            </a:pPr>
            <a:r>
              <a:rPr lang="en-US" sz="3000">
                <a:solidFill>
                  <a:srgbClr val="001445"/>
                </a:solidFill>
                <a:sym typeface="Gill Sans" charset="0"/>
              </a:rPr>
              <a:t>PRESENT WORLD</a:t>
            </a:r>
          </a:p>
        </p:txBody>
      </p:sp>
      <p:sp>
        <p:nvSpPr>
          <p:cNvPr id="227331" name="Rectangle 4"/>
          <p:cNvSpPr>
            <a:spLocks/>
          </p:cNvSpPr>
          <p:nvPr/>
        </p:nvSpPr>
        <p:spPr bwMode="auto">
          <a:xfrm>
            <a:off x="5081588" y="111125"/>
            <a:ext cx="35528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2500">
                <a:sym typeface="Gill Sans" charset="0"/>
              </a:rPr>
              <a:t>The PRESENT is </a:t>
            </a:r>
            <a:r>
              <a:rPr lang="en-US" sz="2500" i="1">
                <a:latin typeface="Arial Rounded MT Bold" charset="0"/>
                <a:sym typeface="Gill Sans" charset="0"/>
              </a:rPr>
              <a:t>NOT</a:t>
            </a:r>
            <a:r>
              <a:rPr lang="en-US" sz="2500">
                <a:sym typeface="Gill Sans" charset="0"/>
              </a:rPr>
              <a:t> </a:t>
            </a:r>
          </a:p>
          <a:p>
            <a:pPr algn="ctr" defTabSz="642938"/>
            <a:r>
              <a:rPr lang="en-US" sz="2500">
                <a:sym typeface="Gill Sans" charset="0"/>
              </a:rPr>
              <a:t>the key to the PAST.</a:t>
            </a:r>
          </a:p>
        </p:txBody>
      </p:sp>
      <p:sp>
        <p:nvSpPr>
          <p:cNvPr id="227332" name="Rectangle 5"/>
          <p:cNvSpPr>
            <a:spLocks/>
          </p:cNvSpPr>
          <p:nvPr/>
        </p:nvSpPr>
        <p:spPr bwMode="auto">
          <a:xfrm>
            <a:off x="7173913" y="1489075"/>
            <a:ext cx="13462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3200">
                <a:solidFill>
                  <a:srgbClr val="001445"/>
                </a:solidFill>
                <a:sym typeface="Gill Sans" charset="0"/>
              </a:rPr>
              <a:t>PAST?</a:t>
            </a:r>
          </a:p>
        </p:txBody>
      </p:sp>
      <p:sp>
        <p:nvSpPr>
          <p:cNvPr id="3702791" name="Rectangle 7"/>
          <p:cNvSpPr>
            <a:spLocks noGrp="1" noChangeArrowheads="1"/>
          </p:cNvSpPr>
          <p:nvPr>
            <p:ph type="title"/>
          </p:nvPr>
        </p:nvSpPr>
        <p:spPr>
          <a:xfrm>
            <a:off x="893763" y="-2303463"/>
            <a:ext cx="7358062" cy="2320926"/>
          </a:xfrm>
        </p:spPr>
        <p:txBody>
          <a:bodyPr/>
          <a:lstStyle/>
          <a:p>
            <a:pPr eaLnBrk="1" hangingPunct="1">
              <a:defRPr/>
            </a:pPr>
            <a:r>
              <a:rPr lang="en-US" sz="1000" smtClean="0"/>
              <a:t>Present not key to past</a:t>
            </a:r>
          </a:p>
        </p:txBody>
      </p:sp>
      <p:sp>
        <p:nvSpPr>
          <p:cNvPr id="8" name="Rectangle 6"/>
          <p:cNvSpPr>
            <a:spLocks/>
          </p:cNvSpPr>
          <p:nvPr/>
        </p:nvSpPr>
        <p:spPr bwMode="auto">
          <a:xfrm>
            <a:off x="1123950" y="4852988"/>
            <a:ext cx="1847850" cy="9461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lnSpc>
                <a:spcPct val="90000"/>
              </a:lnSpc>
              <a:defRPr/>
            </a:pPr>
            <a:r>
              <a:rPr lang="en-US" sz="3000" dirty="0">
                <a:solidFill>
                  <a:srgbClr val="FFFFFF"/>
                </a:solidFill>
                <a:cs typeface="Arial" charset="0"/>
                <a:sym typeface="Gill Sans" charset="0"/>
              </a:rPr>
              <a:t>PAST WORLD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76200"/>
            <a:ext cx="9336088"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03811" name="Rectangle 3"/>
          <p:cNvSpPr>
            <a:spLocks/>
          </p:cNvSpPr>
          <p:nvPr/>
        </p:nvSpPr>
        <p:spPr bwMode="auto">
          <a:xfrm>
            <a:off x="125413" y="125413"/>
            <a:ext cx="4606925" cy="963612"/>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a:extLst>
            <a:ext uri="{91240B29-F687-4f45-9708-019B960494DF}">
              <a14:hiddenLine xmlns:a14="http://schemas.microsoft.com/office/drawing/2010/main" w="12700">
                <a:solidFill>
                  <a:srgbClr val="2F3946">
                    <a:alpha val="84999"/>
                  </a:srgbClr>
                </a:solidFill>
                <a:miter lim="800000"/>
                <a:headEnd/>
                <a:tailEnd/>
              </a14:hiddenLine>
            </a:ext>
          </a:extLst>
        </p:spPr>
        <p:txBody>
          <a:bodyPr lIns="0" tIns="0" rIns="0" bIns="0"/>
          <a:lstStyle/>
          <a:p>
            <a:pPr algn="ctr" defTabSz="642938">
              <a:defRPr/>
            </a:pPr>
            <a:endParaRPr lang="en-US" sz="3000">
              <a:solidFill>
                <a:srgbClr val="FFFFFF"/>
              </a:solidFill>
              <a:latin typeface="Gill Sans" charset="0"/>
              <a:cs typeface="+mn-cs"/>
              <a:sym typeface="Gill Sans" charset="0"/>
            </a:endParaRPr>
          </a:p>
        </p:txBody>
      </p:sp>
      <p:sp>
        <p:nvSpPr>
          <p:cNvPr id="3703812" name="Rectangle 4"/>
          <p:cNvSpPr>
            <a:spLocks/>
          </p:cNvSpPr>
          <p:nvPr/>
        </p:nvSpPr>
        <p:spPr bwMode="auto">
          <a:xfrm>
            <a:off x="169863" y="219075"/>
            <a:ext cx="4473575" cy="768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defRPr/>
            </a:pPr>
            <a:r>
              <a:rPr lang="en-US" sz="2200" dirty="0">
                <a:solidFill>
                  <a:schemeClr val="tx1"/>
                </a:solidFill>
                <a:cs typeface="Arial" charset="0"/>
                <a:sym typeface="Gill Sans" charset="0"/>
              </a:rPr>
              <a:t>100% Infallible Account of the All-knowing </a:t>
            </a:r>
            <a:r>
              <a:rPr lang="en-US" sz="2200" i="1" dirty="0">
                <a:solidFill>
                  <a:srgbClr val="FFFF00"/>
                </a:solidFill>
                <a:cs typeface="Arial" charset="0"/>
                <a:sym typeface="Gill Sans" charset="0"/>
              </a:rPr>
              <a:t>Eyewitness</a:t>
            </a:r>
            <a:r>
              <a:rPr lang="en-US" sz="2200" dirty="0">
                <a:solidFill>
                  <a:schemeClr val="tx1"/>
                </a:solidFill>
                <a:cs typeface="Arial" charset="0"/>
                <a:sym typeface="Gill Sans" charset="0"/>
              </a:rPr>
              <a:t> Creator!</a:t>
            </a:r>
          </a:p>
        </p:txBody>
      </p:sp>
      <p:sp>
        <p:nvSpPr>
          <p:cNvPr id="228356" name="Rectangle 5"/>
          <p:cNvSpPr>
            <a:spLocks/>
          </p:cNvSpPr>
          <p:nvPr/>
        </p:nvSpPr>
        <p:spPr bwMode="auto">
          <a:xfrm>
            <a:off x="6589713" y="1120775"/>
            <a:ext cx="26352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3000">
                <a:solidFill>
                  <a:srgbClr val="001445"/>
                </a:solidFill>
                <a:sym typeface="Gill Sans" charset="0"/>
              </a:rPr>
              <a:t>PAST and PRESENT!</a:t>
            </a:r>
          </a:p>
        </p:txBody>
      </p:sp>
      <p:sp>
        <p:nvSpPr>
          <p:cNvPr id="3703814" name="Rectangle 6"/>
          <p:cNvSpPr>
            <a:spLocks/>
          </p:cNvSpPr>
          <p:nvPr/>
        </p:nvSpPr>
        <p:spPr bwMode="auto">
          <a:xfrm>
            <a:off x="1123950" y="4852988"/>
            <a:ext cx="1847850" cy="9461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lnSpc>
                <a:spcPct val="90000"/>
              </a:lnSpc>
              <a:defRPr/>
            </a:pPr>
            <a:r>
              <a:rPr lang="en-US" sz="3000" dirty="0">
                <a:solidFill>
                  <a:srgbClr val="FFFFFF"/>
                </a:solidFill>
                <a:cs typeface="Arial" charset="0"/>
                <a:sym typeface="Gill Sans" charset="0"/>
              </a:rPr>
              <a:t>PAST WORLD</a:t>
            </a:r>
          </a:p>
        </p:txBody>
      </p:sp>
      <p:sp>
        <p:nvSpPr>
          <p:cNvPr id="228358" name="Rectangle 7"/>
          <p:cNvSpPr>
            <a:spLocks/>
          </p:cNvSpPr>
          <p:nvPr/>
        </p:nvSpPr>
        <p:spPr bwMode="auto">
          <a:xfrm>
            <a:off x="4884738" y="4857750"/>
            <a:ext cx="184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lnSpc>
                <a:spcPct val="90000"/>
              </a:lnSpc>
            </a:pPr>
            <a:r>
              <a:rPr lang="en-US" sz="3000">
                <a:solidFill>
                  <a:srgbClr val="001445"/>
                </a:solidFill>
                <a:sym typeface="Gill Sans" charset="0"/>
              </a:rPr>
              <a:t>PRESENT WORLD</a:t>
            </a:r>
          </a:p>
        </p:txBody>
      </p:sp>
      <p:sp>
        <p:nvSpPr>
          <p:cNvPr id="3703816" name="Rectangle 8"/>
          <p:cNvSpPr>
            <a:spLocks/>
          </p:cNvSpPr>
          <p:nvPr/>
        </p:nvSpPr>
        <p:spPr bwMode="auto">
          <a:xfrm>
            <a:off x="241300" y="5803900"/>
            <a:ext cx="8777288" cy="965200"/>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a:extLst>
            <a:ext uri="{91240B29-F687-4f45-9708-019B960494DF}">
              <a14:hiddenLine xmlns:a14="http://schemas.microsoft.com/office/drawing/2010/main" w="12700">
                <a:solidFill>
                  <a:srgbClr val="2F3946">
                    <a:alpha val="84999"/>
                  </a:srgbClr>
                </a:solidFill>
                <a:miter lim="800000"/>
                <a:headEnd/>
                <a:tailEnd/>
              </a14:hiddenLine>
            </a:ext>
          </a:extLst>
        </p:spPr>
        <p:txBody>
          <a:bodyPr lIns="0" tIns="0" rIns="0" bIns="0"/>
          <a:lstStyle/>
          <a:p>
            <a:pPr>
              <a:defRPr/>
            </a:pPr>
            <a:endParaRPr lang="en-US">
              <a:cs typeface="+mn-cs"/>
            </a:endParaRPr>
          </a:p>
        </p:txBody>
      </p:sp>
      <p:sp>
        <p:nvSpPr>
          <p:cNvPr id="3703817" name="Rectangle 9"/>
          <p:cNvSpPr>
            <a:spLocks/>
          </p:cNvSpPr>
          <p:nvPr/>
        </p:nvSpPr>
        <p:spPr bwMode="auto">
          <a:xfrm>
            <a:off x="714375" y="6045200"/>
            <a:ext cx="7831138" cy="4921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lnSpc>
                <a:spcPct val="90000"/>
              </a:lnSpc>
              <a:defRPr/>
            </a:pPr>
            <a:r>
              <a:rPr lang="en-US" sz="3100">
                <a:solidFill>
                  <a:schemeClr val="tx1"/>
                </a:solidFill>
                <a:cs typeface="Arial" charset="0"/>
                <a:sym typeface="Gill Sans" charset="0"/>
              </a:rPr>
              <a:t>REVELATION is the key to the PAST and the PRESENT!</a:t>
            </a:r>
          </a:p>
        </p:txBody>
      </p:sp>
      <p:sp>
        <p:nvSpPr>
          <p:cNvPr id="228361" name="Rectangle 10"/>
          <p:cNvSpPr>
            <a:spLocks/>
          </p:cNvSpPr>
          <p:nvPr/>
        </p:nvSpPr>
        <p:spPr bwMode="auto">
          <a:xfrm rot="-127263">
            <a:off x="4962525" y="701675"/>
            <a:ext cx="977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1700" b="0">
                <a:solidFill>
                  <a:schemeClr val="tx1"/>
                </a:solidFill>
                <a:latin typeface="Gill Sans" charset="0"/>
                <a:sym typeface="Gill Sans" charset="0"/>
              </a:rPr>
              <a:t>Holy Bible</a:t>
            </a:r>
          </a:p>
        </p:txBody>
      </p:sp>
      <p:sp>
        <p:nvSpPr>
          <p:cNvPr id="3703819" name="Rectangle 11"/>
          <p:cNvSpPr>
            <a:spLocks noGrp="1" noChangeArrowheads="1"/>
          </p:cNvSpPr>
          <p:nvPr>
            <p:ph type="title"/>
          </p:nvPr>
        </p:nvSpPr>
        <p:spPr>
          <a:xfrm>
            <a:off x="893763" y="-2303463"/>
            <a:ext cx="7358062" cy="2320926"/>
          </a:xfrm>
        </p:spPr>
        <p:txBody>
          <a:bodyPr/>
          <a:lstStyle/>
          <a:p>
            <a:pPr eaLnBrk="1" hangingPunct="1">
              <a:defRPr/>
            </a:pPr>
            <a:r>
              <a:rPr lang="en-US" sz="1000" smtClean="0"/>
              <a:t>Revelation is key to past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05858" name="Rectangle 2"/>
          <p:cNvSpPr>
            <a:spLocks noGrp="1" noChangeArrowheads="1"/>
          </p:cNvSpPr>
          <p:nvPr>
            <p:ph type="title" idx="4294967295"/>
          </p:nvPr>
        </p:nvSpPr>
        <p:spPr>
          <a:xfrm>
            <a:off x="-152400" y="-914400"/>
            <a:ext cx="9372600" cy="1143000"/>
          </a:xfrm>
        </p:spPr>
        <p:txBody>
          <a:bodyPr/>
          <a:lstStyle/>
          <a:p>
            <a:pPr eaLnBrk="1" hangingPunct="1">
              <a:defRPr/>
            </a:pPr>
            <a:r>
              <a:rPr lang="en-US" dirty="0" smtClean="0">
                <a:solidFill>
                  <a:schemeClr val="accent2"/>
                </a:solidFill>
              </a:rPr>
              <a:t>Early 19C views of earth history new</a:t>
            </a:r>
          </a:p>
        </p:txBody>
      </p:sp>
      <p:sp>
        <p:nvSpPr>
          <p:cNvPr id="3705859" name="Text Box 3"/>
          <p:cNvSpPr txBox="1">
            <a:spLocks noChangeArrowheads="1"/>
          </p:cNvSpPr>
          <p:nvPr/>
        </p:nvSpPr>
        <p:spPr bwMode="auto">
          <a:xfrm>
            <a:off x="304800" y="381000"/>
            <a:ext cx="8534400" cy="120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ts val="4400"/>
              </a:lnSpc>
              <a:spcBef>
                <a:spcPct val="20000"/>
              </a:spcBef>
              <a:defRPr/>
            </a:pPr>
            <a:r>
              <a:rPr lang="en-US" sz="4200" dirty="0" smtClean="0">
                <a:solidFill>
                  <a:srgbClr val="FFFF00"/>
                </a:solidFill>
                <a:cs typeface="Arial" charset="0"/>
              </a:rPr>
              <a:t>Early 19</a:t>
            </a:r>
            <a:r>
              <a:rPr lang="en-US" sz="4200" baseline="30000" dirty="0" smtClean="0">
                <a:solidFill>
                  <a:srgbClr val="FFFF00"/>
                </a:solidFill>
                <a:cs typeface="Arial" charset="0"/>
              </a:rPr>
              <a:t>th</a:t>
            </a:r>
            <a:r>
              <a:rPr lang="en-US" sz="4200" dirty="0" smtClean="0">
                <a:solidFill>
                  <a:srgbClr val="FFFF00"/>
                </a:solidFill>
                <a:cs typeface="Arial" charset="0"/>
              </a:rPr>
              <a:t> Century Views of Earth History</a:t>
            </a:r>
          </a:p>
        </p:txBody>
      </p:sp>
      <p:sp>
        <p:nvSpPr>
          <p:cNvPr id="2702340" name="Text Box 4"/>
          <p:cNvSpPr txBox="1">
            <a:spLocks noChangeArrowheads="1"/>
          </p:cNvSpPr>
          <p:nvPr/>
        </p:nvSpPr>
        <p:spPr bwMode="auto">
          <a:xfrm>
            <a:off x="804863" y="5029200"/>
            <a:ext cx="7076877"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dirty="0" smtClean="0">
                <a:solidFill>
                  <a:schemeClr val="bg1"/>
                </a:solidFill>
                <a:cs typeface="Arial" charset="0"/>
              </a:rPr>
              <a:t>Biblical/Traditional view (Scriptural Geologists)</a:t>
            </a: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mtClean="0">
                <a:solidFill>
                  <a:schemeClr val="bg1"/>
                </a:solidFill>
                <a:cs typeface="Arial" charset="0"/>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P</a:t>
            </a:r>
          </a:p>
        </p:txBody>
      </p:sp>
      <p:sp>
        <p:nvSpPr>
          <p:cNvPr id="2702346" name="Text Box 10"/>
          <p:cNvSpPr txBox="1">
            <a:spLocks noChangeArrowheads="1"/>
          </p:cNvSpPr>
          <p:nvPr/>
        </p:nvSpPr>
        <p:spPr bwMode="auto">
          <a:xfrm>
            <a:off x="5257800" y="5903913"/>
            <a:ext cx="2073275"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smtClean="0">
                <a:solidFill>
                  <a:schemeClr val="bg1"/>
                </a:solidFill>
                <a:cs typeface="Arial" charset="0"/>
              </a:rPr>
              <a:t>(ca. 6000 years)</a:t>
            </a: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49" name="Text Box 13"/>
          <p:cNvSpPr txBox="1">
            <a:spLocks noChangeArrowheads="1"/>
          </p:cNvSpPr>
          <p:nvPr/>
        </p:nvSpPr>
        <p:spPr bwMode="auto">
          <a:xfrm>
            <a:off x="784225" y="1752600"/>
            <a:ext cx="759777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mtClean="0">
                <a:solidFill>
                  <a:schemeClr val="bg1"/>
                </a:solidFill>
                <a:cs typeface="Arial" charset="0"/>
              </a:rPr>
              <a:t>Catastrophist view (e.g., Cuvier, Smith)</a:t>
            </a: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SB?</a:t>
            </a:r>
          </a:p>
        </p:txBody>
      </p:sp>
      <p:sp>
        <p:nvSpPr>
          <p:cNvPr id="2702360" name="Text Box 24"/>
          <p:cNvSpPr txBox="1">
            <a:spLocks noChangeArrowheads="1"/>
          </p:cNvSpPr>
          <p:nvPr/>
        </p:nvSpPr>
        <p:spPr bwMode="auto">
          <a:xfrm>
            <a:off x="762000" y="3352800"/>
            <a:ext cx="8001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mtClean="0">
                <a:solidFill>
                  <a:schemeClr val="bg1"/>
                </a:solidFill>
                <a:cs typeface="Arial" charset="0"/>
              </a:rPr>
              <a:t>Uniformitarian view (e.g., Hutton, Lyell)</a:t>
            </a: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mtClean="0">
                <a:solidFill>
                  <a:schemeClr val="bg1"/>
                </a:solidFill>
                <a:cs typeface="Arial" charset="0"/>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800" smtClean="0">
                <a:solidFill>
                  <a:schemeClr val="bg1"/>
                </a:solidFill>
                <a:cs typeface="Arial" charset="0"/>
              </a:rPr>
              <a:t>(millions of years)</a:t>
            </a: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800" smtClean="0">
                <a:solidFill>
                  <a:schemeClr val="bg1"/>
                </a:solidFill>
                <a:cs typeface="Arial" charset="0"/>
              </a:rPr>
              <a:t>(millions of years)</a:t>
            </a: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705885" name="Line 29"/>
          <p:cNvSpPr>
            <a:spLocks noChangeShapeType="1"/>
          </p:cNvSpPr>
          <p:nvPr/>
        </p:nvSpPr>
        <p:spPr bwMode="auto">
          <a:xfrm>
            <a:off x="457200" y="4724400"/>
            <a:ext cx="8153400" cy="0"/>
          </a:xfrm>
          <a:prstGeom prst="line">
            <a:avLst/>
          </a:prstGeom>
          <a:noFill/>
          <a:ln w="254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05886" name="Text Box 30"/>
          <p:cNvSpPr txBox="1">
            <a:spLocks noChangeArrowheads="1"/>
          </p:cNvSpPr>
          <p:nvPr/>
        </p:nvSpPr>
        <p:spPr bwMode="auto">
          <a:xfrm>
            <a:off x="838200" y="2681288"/>
            <a:ext cx="7467600" cy="65087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solidFill>
                  <a:srgbClr val="0000CC"/>
                </a:solidFill>
                <a:cs typeface="+mn-cs"/>
              </a:rPr>
              <a:t>Present is the Key to the Past</a:t>
            </a:r>
          </a:p>
        </p:txBody>
      </p:sp>
      <p:sp>
        <p:nvSpPr>
          <p:cNvPr id="3705887" name="Text Box 31"/>
          <p:cNvSpPr txBox="1">
            <a:spLocks noChangeArrowheads="1"/>
          </p:cNvSpPr>
          <p:nvPr/>
        </p:nvSpPr>
        <p:spPr bwMode="auto">
          <a:xfrm>
            <a:off x="838200" y="5668963"/>
            <a:ext cx="7467600" cy="6508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solidFill>
                  <a:schemeClr val="tx1"/>
                </a:solidFill>
                <a:cs typeface="+mn-cs"/>
              </a:rPr>
              <a:t>Past is the Key to the Present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05885"/>
                                        </p:tgtEl>
                                        <p:attrNameLst>
                                          <p:attrName>style.visibility</p:attrName>
                                        </p:attrNameLst>
                                      </p:cBhvr>
                                      <p:to>
                                        <p:strVal val="visible"/>
                                      </p:to>
                                    </p:set>
                                    <p:animEffect transition="in" filter="wipe(left)">
                                      <p:cBhvr>
                                        <p:cTn id="7" dur="500"/>
                                        <p:tgtEl>
                                          <p:spTgt spid="3705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05886"/>
                                        </p:tgtEl>
                                        <p:attrNameLst>
                                          <p:attrName>style.visibility</p:attrName>
                                        </p:attrNameLst>
                                      </p:cBhvr>
                                      <p:to>
                                        <p:strVal val="visible"/>
                                      </p:to>
                                    </p:set>
                                    <p:animEffect transition="in" filter="wipe(left)">
                                      <p:cBhvr>
                                        <p:cTn id="12" dur="500"/>
                                        <p:tgtEl>
                                          <p:spTgt spid="37058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05887"/>
                                        </p:tgtEl>
                                        <p:attrNameLst>
                                          <p:attrName>style.visibility</p:attrName>
                                        </p:attrNameLst>
                                      </p:cBhvr>
                                      <p:to>
                                        <p:strVal val="visible"/>
                                      </p:to>
                                    </p:set>
                                    <p:animEffect transition="in" filter="wipe(left)">
                                      <p:cBhvr>
                                        <p:cTn id="17" dur="500"/>
                                        <p:tgtEl>
                                          <p:spTgt spid="3705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5886" grpId="0" animBg="1"/>
      <p:bldP spid="37058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p:txBody>
          <a:bodyPr/>
          <a:lstStyle/>
          <a:p>
            <a:pPr eaLnBrk="1" hangingPunct="1">
              <a:defRPr/>
            </a:pPr>
            <a:r>
              <a:rPr lang="en-US" smtClean="0"/>
              <a:t>Lyell 1832—geology without Bible</a:t>
            </a:r>
          </a:p>
        </p:txBody>
      </p:sp>
      <p:pic>
        <p:nvPicPr>
          <p:cNvPr id="316313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163140" name="Text Box 4"/>
          <p:cNvSpPr txBox="1">
            <a:spLocks noChangeArrowheads="1"/>
          </p:cNvSpPr>
          <p:nvPr/>
        </p:nvSpPr>
        <p:spPr bwMode="auto">
          <a:xfrm>
            <a:off x="762000" y="593725"/>
            <a:ext cx="4953000" cy="2770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ja-JP" sz="2900" dirty="0" smtClean="0">
                <a:latin typeface="Arial"/>
                <a:cs typeface="+mn-cs"/>
              </a:rPr>
              <a:t>"</a:t>
            </a:r>
            <a:r>
              <a:rPr lang="en-US" sz="2900" dirty="0" smtClean="0">
                <a:cs typeface="+mn-cs"/>
              </a:rPr>
              <a:t>I </a:t>
            </a:r>
            <a:r>
              <a:rPr lang="en-US" sz="2900" dirty="0">
                <a:cs typeface="+mn-cs"/>
              </a:rPr>
              <a:t>have always been strongly impressed with the weight of an observation of an excellent writer and skillful geologist who said that </a:t>
            </a:r>
            <a:r>
              <a:rPr lang="fr-FR" altLang="ja-JP" sz="2900" dirty="0" smtClean="0">
                <a:latin typeface="Arial"/>
                <a:cs typeface="+mn-cs"/>
              </a:rPr>
              <a:t>'</a:t>
            </a:r>
            <a:r>
              <a:rPr lang="en-US" sz="2900" dirty="0" smtClean="0">
                <a:cs typeface="+mn-cs"/>
              </a:rPr>
              <a:t>for </a:t>
            </a:r>
            <a:r>
              <a:rPr lang="en-US" sz="2900" dirty="0">
                <a:cs typeface="+mn-cs"/>
              </a:rPr>
              <a:t>the sake</a:t>
            </a:r>
          </a:p>
        </p:txBody>
      </p:sp>
      <p:sp>
        <p:nvSpPr>
          <p:cNvPr id="3163141" name="Text Box 5"/>
          <p:cNvSpPr txBox="1">
            <a:spLocks noChangeArrowheads="1"/>
          </p:cNvSpPr>
          <p:nvPr/>
        </p:nvSpPr>
        <p:spPr bwMode="auto">
          <a:xfrm>
            <a:off x="762000" y="5181600"/>
            <a:ext cx="8153400"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200" dirty="0">
                <a:cs typeface="+mn-cs"/>
              </a:rPr>
              <a:t>Charles Lyell, quoted in M</a:t>
            </a:r>
            <a:r>
              <a:rPr lang="en-US" sz="2200" dirty="0" smtClean="0">
                <a:cs typeface="+mn-cs"/>
              </a:rPr>
              <a:t>. J. S</a:t>
            </a:r>
            <a:r>
              <a:rPr lang="en-US" sz="2200" dirty="0">
                <a:cs typeface="+mn-cs"/>
              </a:rPr>
              <a:t>. </a:t>
            </a:r>
            <a:r>
              <a:rPr lang="en-US" sz="2200" dirty="0" err="1">
                <a:cs typeface="+mn-cs"/>
              </a:rPr>
              <a:t>Rudwick</a:t>
            </a:r>
            <a:r>
              <a:rPr lang="en-US" sz="2200" dirty="0">
                <a:cs typeface="+mn-cs"/>
              </a:rPr>
              <a:t>, </a:t>
            </a:r>
            <a:r>
              <a:rPr lang="en-US" altLang="ja-JP" sz="2200" dirty="0" smtClean="0">
                <a:latin typeface="Arial"/>
                <a:cs typeface="+mn-cs"/>
              </a:rPr>
              <a:t>"</a:t>
            </a:r>
            <a:r>
              <a:rPr lang="en-US" sz="2200" dirty="0" smtClean="0">
                <a:cs typeface="+mn-cs"/>
              </a:rPr>
              <a:t>Charles </a:t>
            </a:r>
            <a:r>
              <a:rPr lang="en-US" sz="2200" dirty="0">
                <a:cs typeface="+mn-cs"/>
              </a:rPr>
              <a:t>Lyell Speaks in the Lecture Theatre</a:t>
            </a:r>
            <a:r>
              <a:rPr lang="en-US" sz="2200" dirty="0" smtClean="0">
                <a:cs typeface="+mn-cs"/>
              </a:rPr>
              <a:t>,</a:t>
            </a:r>
            <a:r>
              <a:rPr lang="en-US" altLang="ja-JP" sz="2200" dirty="0" smtClean="0">
                <a:latin typeface="Arial"/>
                <a:cs typeface="+mn-cs"/>
              </a:rPr>
              <a:t>"</a:t>
            </a:r>
            <a:r>
              <a:rPr lang="en-US" sz="2200" dirty="0" smtClean="0">
                <a:cs typeface="+mn-cs"/>
              </a:rPr>
              <a:t> </a:t>
            </a:r>
            <a:r>
              <a:rPr lang="en-US" sz="2200" i="1" dirty="0">
                <a:cs typeface="+mn-cs"/>
              </a:rPr>
              <a:t>Brit. J. Hist. Sci.</a:t>
            </a:r>
            <a:r>
              <a:rPr lang="en-US" sz="2200" dirty="0">
                <a:cs typeface="+mn-cs"/>
              </a:rPr>
              <a:t>, IX:2:32 (July 1976), p. 150. </a:t>
            </a:r>
          </a:p>
        </p:txBody>
      </p:sp>
      <p:pic>
        <p:nvPicPr>
          <p:cNvPr id="3163142" name="Picture 6" descr="Taylor-Lyell 1"/>
          <p:cNvPicPr>
            <a:picLocks noChangeAspect="1" noChangeArrowheads="1"/>
          </p:cNvPicPr>
          <p:nvPr/>
        </p:nvPicPr>
        <p:blipFill>
          <a:blip r:embed="rId4">
            <a:extLst>
              <a:ext uri="{28A0092B-C50C-407E-A947-70E740481C1C}">
                <a14:useLocalDpi xmlns:a14="http://schemas.microsoft.com/office/drawing/2010/main" val="0"/>
              </a:ext>
            </a:extLst>
          </a:blip>
          <a:srcRect l="15678" t="8344" r="13861" b="31018"/>
          <a:stretch>
            <a:fillRect/>
          </a:stretch>
        </p:blipFill>
        <p:spPr bwMode="auto">
          <a:xfrm>
            <a:off x="6096000" y="685800"/>
            <a:ext cx="219233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63143" name="Text Box 7"/>
          <p:cNvSpPr txBox="1">
            <a:spLocks noChangeArrowheads="1"/>
          </p:cNvSpPr>
          <p:nvPr/>
        </p:nvSpPr>
        <p:spPr bwMode="auto">
          <a:xfrm>
            <a:off x="762000" y="3248025"/>
            <a:ext cx="7924800" cy="18780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900" dirty="0">
                <a:cs typeface="+mn-cs"/>
              </a:rPr>
              <a:t>of revelation as well as of science—of truth in every form—the physical part of Geological inquiry ought to be conducted </a:t>
            </a:r>
            <a:r>
              <a:rPr lang="en-US" sz="2900" dirty="0">
                <a:solidFill>
                  <a:srgbClr val="FFFF00"/>
                </a:solidFill>
                <a:cs typeface="+mn-cs"/>
              </a:rPr>
              <a:t>as if the Scriptures were not in </a:t>
            </a:r>
            <a:r>
              <a:rPr lang="en-US" sz="2900" dirty="0" smtClean="0">
                <a:solidFill>
                  <a:srgbClr val="FFFF00"/>
                </a:solidFill>
                <a:cs typeface="+mn-cs"/>
              </a:rPr>
              <a:t>existence</a:t>
            </a:r>
            <a:r>
              <a:rPr lang="en-US" sz="2900" dirty="0" smtClean="0">
                <a:cs typeface="+mn-cs"/>
              </a:rPr>
              <a:t>.</a:t>
            </a:r>
            <a:r>
              <a:rPr lang="fr-FR" altLang="ja-JP" sz="2900" dirty="0" smtClean="0">
                <a:latin typeface="Arial"/>
                <a:cs typeface="+mn-cs"/>
              </a:rPr>
              <a:t>'"</a:t>
            </a:r>
            <a:endParaRPr lang="en-US" sz="2900" dirty="0">
              <a:cs typeface="+mn-cs"/>
            </a:endParaRPr>
          </a:p>
        </p:txBody>
      </p:sp>
      <p:sp>
        <p:nvSpPr>
          <p:cNvPr id="8" name="Text Box 7"/>
          <p:cNvSpPr txBox="1">
            <a:spLocks noChangeArrowheads="1"/>
          </p:cNvSpPr>
          <p:nvPr/>
        </p:nvSpPr>
        <p:spPr bwMode="auto">
          <a:xfrm rot="20771045">
            <a:off x="3083763" y="5449492"/>
            <a:ext cx="6096000" cy="1077218"/>
          </a:xfrm>
          <a:prstGeom prst="rect">
            <a:avLst/>
          </a:prstGeom>
          <a:solidFill>
            <a:srgbClr val="0000FF"/>
          </a:solidFill>
          <a:ln>
            <a:noFill/>
          </a:ln>
          <a:effectLst>
            <a:outerShdw blurRad="63500" dist="38099" dir="2700000" algn="ctr" rotWithShape="0">
              <a:schemeClr val="tx1">
                <a:alpha val="74998"/>
              </a:schemeClr>
            </a:outerShdw>
          </a:effectLst>
          <a:extLst/>
        </p:spPr>
        <p:txBody>
          <a:bodyPr wrap="square">
            <a:spAutoFit/>
          </a:bodyPr>
          <a:lstStyle/>
          <a:p>
            <a:pPr algn="r">
              <a:spcBef>
                <a:spcPct val="50000"/>
              </a:spcBef>
              <a:defRPr/>
            </a:pPr>
            <a:r>
              <a:rPr lang="en-US" sz="3200" dirty="0" smtClean="0"/>
              <a:t>"free </a:t>
            </a:r>
            <a:r>
              <a:rPr lang="en-US" sz="3200" dirty="0"/>
              <a:t>the science [of geology] from </a:t>
            </a:r>
            <a:r>
              <a:rPr lang="en-US" sz="3200" dirty="0" smtClean="0"/>
              <a:t>Moses" </a:t>
            </a:r>
            <a:endParaRPr lang="en-US" sz="2900" dirty="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43682" name="Rectangle 2"/>
          <p:cNvSpPr>
            <a:spLocks noGrp="1" noChangeArrowheads="1"/>
          </p:cNvSpPr>
          <p:nvPr>
            <p:ph type="title"/>
          </p:nvPr>
        </p:nvSpPr>
        <p:spPr>
          <a:xfrm>
            <a:off x="457200" y="-762000"/>
            <a:ext cx="8229600" cy="868363"/>
          </a:xfrm>
        </p:spPr>
        <p:txBody>
          <a:bodyPr/>
          <a:lstStyle/>
          <a:p>
            <a:pPr eaLnBrk="1" hangingPunct="1">
              <a:defRPr/>
            </a:pPr>
            <a:r>
              <a:rPr lang="en-US" dirty="0" smtClean="0">
                <a:solidFill>
                  <a:srgbClr val="663300"/>
                </a:solidFill>
              </a:rPr>
              <a:t>Philosophical naturalism defined</a:t>
            </a:r>
          </a:p>
        </p:txBody>
      </p:sp>
      <p:sp>
        <p:nvSpPr>
          <p:cNvPr id="3143683" name="Text Box 3"/>
          <p:cNvSpPr txBox="1">
            <a:spLocks noChangeArrowheads="1"/>
          </p:cNvSpPr>
          <p:nvPr/>
        </p:nvSpPr>
        <p:spPr bwMode="auto">
          <a:xfrm>
            <a:off x="-76200" y="457200"/>
            <a:ext cx="9144000"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800" dirty="0">
                <a:solidFill>
                  <a:srgbClr val="FFFF00"/>
                </a:solidFill>
                <a:cs typeface="+mn-cs"/>
              </a:rPr>
              <a:t>Uniformitarian Naturalism</a:t>
            </a:r>
          </a:p>
        </p:txBody>
      </p:sp>
      <p:sp>
        <p:nvSpPr>
          <p:cNvPr id="3143684" name="Text Box 4"/>
          <p:cNvSpPr txBox="1">
            <a:spLocks noChangeArrowheads="1"/>
          </p:cNvSpPr>
          <p:nvPr/>
        </p:nvSpPr>
        <p:spPr bwMode="auto">
          <a:xfrm>
            <a:off x="914400" y="1589088"/>
            <a:ext cx="7307263" cy="530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nSpc>
                <a:spcPct val="90000"/>
              </a:lnSpc>
              <a:spcBef>
                <a:spcPct val="50000"/>
              </a:spcBef>
              <a:buFontTx/>
              <a:buAutoNum type="arabicPeriod"/>
              <a:defRPr/>
            </a:pPr>
            <a:r>
              <a:rPr lang="en-US" sz="3200" smtClean="0">
                <a:solidFill>
                  <a:schemeClr val="bg1"/>
                </a:solidFill>
                <a:cs typeface="+mn-cs"/>
              </a:rPr>
              <a:t>  Nature or matter is all that exists.</a:t>
            </a:r>
          </a:p>
        </p:txBody>
      </p:sp>
      <p:sp>
        <p:nvSpPr>
          <p:cNvPr id="3143685" name="Text Box 5"/>
          <p:cNvSpPr txBox="1">
            <a:spLocks noChangeArrowheads="1"/>
          </p:cNvSpPr>
          <p:nvPr/>
        </p:nvSpPr>
        <p:spPr bwMode="auto">
          <a:xfrm>
            <a:off x="909638" y="2271713"/>
            <a:ext cx="7243762" cy="18732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marL="628650" indent="-628650">
              <a:lnSpc>
                <a:spcPct val="90000"/>
              </a:lnSpc>
              <a:spcBef>
                <a:spcPct val="50000"/>
              </a:spcBef>
              <a:defRPr/>
            </a:pPr>
            <a:r>
              <a:rPr lang="en-US" sz="3200" dirty="0" smtClean="0">
                <a:solidFill>
                  <a:schemeClr val="bg1"/>
                </a:solidFill>
                <a:cs typeface="+mn-cs"/>
              </a:rPr>
              <a:t>2.  Everything can, and indeed must, be explained by </a:t>
            </a:r>
            <a:r>
              <a:rPr lang="en-US" sz="3200" dirty="0" smtClean="0">
                <a:solidFill>
                  <a:srgbClr val="FFFF00"/>
                </a:solidFill>
                <a:cs typeface="+mn-cs"/>
              </a:rPr>
              <a:t>time</a:t>
            </a:r>
            <a:r>
              <a:rPr lang="en-US" sz="3200" dirty="0" smtClean="0">
                <a:solidFill>
                  <a:schemeClr val="bg1"/>
                </a:solidFill>
                <a:cs typeface="+mn-cs"/>
              </a:rPr>
              <a:t> plus </a:t>
            </a:r>
            <a:r>
              <a:rPr lang="en-US" sz="3200" dirty="0" smtClean="0">
                <a:solidFill>
                  <a:srgbClr val="FFFF00"/>
                </a:solidFill>
                <a:cs typeface="+mn-cs"/>
              </a:rPr>
              <a:t>chance</a:t>
            </a:r>
            <a:r>
              <a:rPr lang="en-US" sz="3200" dirty="0" smtClean="0">
                <a:solidFill>
                  <a:schemeClr val="bg1"/>
                </a:solidFill>
                <a:cs typeface="+mn-cs"/>
              </a:rPr>
              <a:t> plus the </a:t>
            </a:r>
            <a:r>
              <a:rPr lang="en-US" sz="3200" dirty="0" smtClean="0">
                <a:solidFill>
                  <a:srgbClr val="FFFF00"/>
                </a:solidFill>
                <a:cs typeface="+mn-cs"/>
              </a:rPr>
              <a:t>laws of nature</a:t>
            </a:r>
            <a:r>
              <a:rPr lang="en-US" sz="3200" dirty="0" smtClean="0">
                <a:solidFill>
                  <a:schemeClr val="bg1"/>
                </a:solidFill>
                <a:cs typeface="+mn-cs"/>
              </a:rPr>
              <a:t> working on matter.</a:t>
            </a:r>
          </a:p>
        </p:txBody>
      </p:sp>
      <p:sp>
        <p:nvSpPr>
          <p:cNvPr id="3143686" name="Text Box 6"/>
          <p:cNvSpPr txBox="1">
            <a:spLocks noChangeArrowheads="1"/>
          </p:cNvSpPr>
          <p:nvPr/>
        </p:nvSpPr>
        <p:spPr bwMode="auto">
          <a:xfrm>
            <a:off x="914400" y="4252913"/>
            <a:ext cx="7243763" cy="18732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marL="628650" indent="-628650">
              <a:lnSpc>
                <a:spcPct val="90000"/>
              </a:lnSpc>
              <a:spcBef>
                <a:spcPct val="50000"/>
              </a:spcBef>
              <a:defRPr/>
            </a:pPr>
            <a:r>
              <a:rPr lang="en-US" sz="3200" dirty="0" smtClean="0">
                <a:solidFill>
                  <a:schemeClr val="bg1"/>
                </a:solidFill>
                <a:cs typeface="+mn-cs"/>
              </a:rPr>
              <a:t>3.  Processes of geological change have always been operating in the past at </a:t>
            </a:r>
            <a:r>
              <a:rPr lang="en-US" sz="3200" dirty="0" smtClean="0">
                <a:solidFill>
                  <a:srgbClr val="FFFF00"/>
                </a:solidFill>
                <a:cs typeface="+mn-cs"/>
              </a:rPr>
              <a:t>the same rate, frequency and power</a:t>
            </a:r>
            <a:r>
              <a:rPr lang="en-US" sz="3200" dirty="0" smtClean="0">
                <a:solidFill>
                  <a:schemeClr val="bg1"/>
                </a:solidFill>
                <a:cs typeface="+mn-cs"/>
              </a:rPr>
              <a:t> as today.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43684"/>
                                        </p:tgtEl>
                                        <p:attrNameLst>
                                          <p:attrName>style.visibility</p:attrName>
                                        </p:attrNameLst>
                                      </p:cBhvr>
                                      <p:to>
                                        <p:strVal val="visible"/>
                                      </p:to>
                                    </p:set>
                                    <p:animEffect transition="in" filter="wipe(up)">
                                      <p:cBhvr>
                                        <p:cTn id="7" dur="500"/>
                                        <p:tgtEl>
                                          <p:spTgt spid="3143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43685"/>
                                        </p:tgtEl>
                                        <p:attrNameLst>
                                          <p:attrName>style.visibility</p:attrName>
                                        </p:attrNameLst>
                                      </p:cBhvr>
                                      <p:to>
                                        <p:strVal val="visible"/>
                                      </p:to>
                                    </p:set>
                                    <p:animEffect transition="in" filter="wipe(up)">
                                      <p:cBhvr>
                                        <p:cTn id="12" dur="500"/>
                                        <p:tgtEl>
                                          <p:spTgt spid="31436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43686"/>
                                        </p:tgtEl>
                                        <p:attrNameLst>
                                          <p:attrName>style.visibility</p:attrName>
                                        </p:attrNameLst>
                                      </p:cBhvr>
                                      <p:to>
                                        <p:strVal val="visible"/>
                                      </p:to>
                                    </p:set>
                                    <p:animEffect transition="in" filter="wipe(up)">
                                      <p:cBhvr>
                                        <p:cTn id="17" dur="500"/>
                                        <p:tgtEl>
                                          <p:spTgt spid="314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684" grpId="0"/>
      <p:bldP spid="3143685" grpId="0"/>
      <p:bldP spid="314368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eutral ground battle2 2NEW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6099" name="Rectangle 3"/>
          <p:cNvSpPr>
            <a:spLocks noChangeArrowheads="1"/>
          </p:cNvSpPr>
          <p:nvPr/>
        </p:nvSpPr>
        <p:spPr bwMode="auto">
          <a:xfrm>
            <a:off x="0" y="5638800"/>
            <a:ext cx="45720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16100" name="Rectangle 4"/>
          <p:cNvSpPr>
            <a:spLocks noChangeArrowheads="1"/>
          </p:cNvSpPr>
          <p:nvPr/>
        </p:nvSpPr>
        <p:spPr bwMode="auto">
          <a:xfrm>
            <a:off x="4572000" y="5638800"/>
            <a:ext cx="45720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16101" name="Text Box 5"/>
          <p:cNvSpPr txBox="1">
            <a:spLocks noChangeArrowheads="1"/>
          </p:cNvSpPr>
          <p:nvPr/>
        </p:nvSpPr>
        <p:spPr bwMode="auto">
          <a:xfrm>
            <a:off x="381000" y="54864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a:solidFill>
                  <a:schemeClr val="tx1"/>
                </a:solidFill>
                <a:cs typeface="+mn-cs"/>
              </a:rPr>
              <a:t>Naturalistic</a:t>
            </a:r>
          </a:p>
          <a:p>
            <a:pPr>
              <a:defRPr/>
            </a:pPr>
            <a:r>
              <a:rPr lang="en-US" sz="3200">
                <a:solidFill>
                  <a:schemeClr val="tx1"/>
                </a:solidFill>
                <a:cs typeface="+mn-cs"/>
              </a:rPr>
              <a:t>Assumptions</a:t>
            </a:r>
          </a:p>
        </p:txBody>
      </p:sp>
      <p:sp>
        <p:nvSpPr>
          <p:cNvPr id="3716102" name="Text Box 6"/>
          <p:cNvSpPr txBox="1">
            <a:spLocks noChangeArrowheads="1"/>
          </p:cNvSpPr>
          <p:nvPr/>
        </p:nvSpPr>
        <p:spPr bwMode="auto">
          <a:xfrm>
            <a:off x="6096000" y="54864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a:solidFill>
                  <a:schemeClr val="tx1"/>
                </a:solidFill>
                <a:cs typeface="+mn-cs"/>
              </a:rPr>
              <a:t>Biblical</a:t>
            </a:r>
          </a:p>
          <a:p>
            <a:pPr>
              <a:defRPr/>
            </a:pPr>
            <a:r>
              <a:rPr lang="en-US" sz="3200">
                <a:solidFill>
                  <a:schemeClr val="tx1"/>
                </a:solidFill>
                <a:cs typeface="+mn-cs"/>
              </a:rPr>
              <a:t>Assumptions</a:t>
            </a:r>
          </a:p>
        </p:txBody>
      </p:sp>
      <p:sp>
        <p:nvSpPr>
          <p:cNvPr id="3716103" name="Text Box 7"/>
          <p:cNvSpPr txBox="1">
            <a:spLocks noChangeArrowheads="1"/>
          </p:cNvSpPr>
          <p:nvPr/>
        </p:nvSpPr>
        <p:spPr bwMode="auto">
          <a:xfrm>
            <a:off x="228600" y="388938"/>
            <a:ext cx="37338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3200">
                <a:solidFill>
                  <a:schemeClr val="tx1"/>
                </a:solidFill>
                <a:cs typeface="+mn-cs"/>
              </a:rPr>
              <a:t>Old-earth geologist</a:t>
            </a:r>
          </a:p>
        </p:txBody>
      </p:sp>
      <p:sp>
        <p:nvSpPr>
          <p:cNvPr id="3716104" name="Text Box 8"/>
          <p:cNvSpPr txBox="1">
            <a:spLocks noChangeArrowheads="1"/>
          </p:cNvSpPr>
          <p:nvPr/>
        </p:nvSpPr>
        <p:spPr bwMode="auto">
          <a:xfrm>
            <a:off x="4876800" y="381000"/>
            <a:ext cx="40386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90000"/>
              </a:lnSpc>
              <a:defRPr/>
            </a:pPr>
            <a:r>
              <a:rPr lang="en-US" sz="3200">
                <a:solidFill>
                  <a:schemeClr val="tx1"/>
                </a:solidFill>
                <a:cs typeface="+mn-cs"/>
              </a:rPr>
              <a:t>Christian</a:t>
            </a:r>
          </a:p>
        </p:txBody>
      </p:sp>
      <p:sp>
        <p:nvSpPr>
          <p:cNvPr id="3716105" name="Line 9"/>
          <p:cNvSpPr>
            <a:spLocks noChangeShapeType="1"/>
          </p:cNvSpPr>
          <p:nvPr/>
        </p:nvSpPr>
        <p:spPr bwMode="auto">
          <a:xfrm>
            <a:off x="1266825" y="3657600"/>
            <a:ext cx="685800" cy="0"/>
          </a:xfrm>
          <a:prstGeom prst="line">
            <a:avLst/>
          </a:prstGeom>
          <a:noFill/>
          <a:ln w="254000">
            <a:solidFill>
              <a:srgbClr val="FAB40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6" name="Line 10"/>
          <p:cNvSpPr>
            <a:spLocks noChangeShapeType="1"/>
          </p:cNvSpPr>
          <p:nvPr/>
        </p:nvSpPr>
        <p:spPr bwMode="auto">
          <a:xfrm>
            <a:off x="1828800" y="3657600"/>
            <a:ext cx="0" cy="1828800"/>
          </a:xfrm>
          <a:prstGeom prst="line">
            <a:avLst/>
          </a:prstGeom>
          <a:noFill/>
          <a:ln w="254000">
            <a:solidFill>
              <a:srgbClr val="FAB4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7" name="Line 11"/>
          <p:cNvSpPr>
            <a:spLocks noChangeShapeType="1"/>
          </p:cNvSpPr>
          <p:nvPr/>
        </p:nvSpPr>
        <p:spPr bwMode="auto">
          <a:xfrm>
            <a:off x="7115175" y="3657600"/>
            <a:ext cx="0" cy="1828800"/>
          </a:xfrm>
          <a:prstGeom prst="line">
            <a:avLst/>
          </a:prstGeom>
          <a:noFill/>
          <a:ln w="2540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8" name="Line 12"/>
          <p:cNvSpPr>
            <a:spLocks noChangeShapeType="1"/>
          </p:cNvSpPr>
          <p:nvPr/>
        </p:nvSpPr>
        <p:spPr bwMode="auto">
          <a:xfrm>
            <a:off x="6996113" y="3781425"/>
            <a:ext cx="762000" cy="0"/>
          </a:xfrm>
          <a:prstGeom prst="line">
            <a:avLst/>
          </a:prstGeom>
          <a:noFill/>
          <a:ln w="2540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16105"/>
                                        </p:tgtEl>
                                        <p:attrNameLst>
                                          <p:attrName>style.visibility</p:attrName>
                                        </p:attrNameLst>
                                      </p:cBhvr>
                                      <p:to>
                                        <p:strVal val="visible"/>
                                      </p:to>
                                    </p:set>
                                    <p:animEffect transition="in" filter="wipe(left)">
                                      <p:cBhvr>
                                        <p:cTn id="7" dur="500"/>
                                        <p:tgtEl>
                                          <p:spTgt spid="371610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16106"/>
                                        </p:tgtEl>
                                        <p:attrNameLst>
                                          <p:attrName>style.visibility</p:attrName>
                                        </p:attrNameLst>
                                      </p:cBhvr>
                                      <p:to>
                                        <p:strVal val="visible"/>
                                      </p:to>
                                    </p:set>
                                    <p:animEffect transition="in" filter="wipe(up)">
                                      <p:cBhvr>
                                        <p:cTn id="11" dur="500"/>
                                        <p:tgtEl>
                                          <p:spTgt spid="371610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716101"/>
                                        </p:tgtEl>
                                        <p:attrNameLst>
                                          <p:attrName>style.visibility</p:attrName>
                                        </p:attrNameLst>
                                      </p:cBhvr>
                                      <p:to>
                                        <p:strVal val="visible"/>
                                      </p:to>
                                    </p:set>
                                    <p:animEffect transition="in" filter="wipe(up)">
                                      <p:cBhvr>
                                        <p:cTn id="15" dur="500"/>
                                        <p:tgtEl>
                                          <p:spTgt spid="37161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3716108"/>
                                        </p:tgtEl>
                                        <p:attrNameLst>
                                          <p:attrName>style.visibility</p:attrName>
                                        </p:attrNameLst>
                                      </p:cBhvr>
                                      <p:to>
                                        <p:strVal val="visible"/>
                                      </p:to>
                                    </p:set>
                                    <p:animEffect transition="in" filter="wipe(right)">
                                      <p:cBhvr>
                                        <p:cTn id="20" dur="500"/>
                                        <p:tgtEl>
                                          <p:spTgt spid="3716108"/>
                                        </p:tgtEl>
                                      </p:cBhvr>
                                    </p:animEffect>
                                  </p:childTnLst>
                                </p:cTn>
                              </p:par>
                            </p:childTnLst>
                          </p:cTn>
                        </p:par>
                        <p:par>
                          <p:cTn id="21" fill="hold" nodeType="afterGroup">
                            <p:stCondLst>
                              <p:cond delay="500"/>
                            </p:stCondLst>
                            <p:childTnLst>
                              <p:par>
                                <p:cTn id="22" presetID="22" presetClass="entr" presetSubtype="1" fill="hold" nodeType="afterEffect">
                                  <p:stCondLst>
                                    <p:cond delay="0"/>
                                  </p:stCondLst>
                                  <p:childTnLst>
                                    <p:set>
                                      <p:cBhvr>
                                        <p:cTn id="23" dur="1" fill="hold">
                                          <p:stCondLst>
                                            <p:cond delay="0"/>
                                          </p:stCondLst>
                                        </p:cTn>
                                        <p:tgtEl>
                                          <p:spTgt spid="3716107"/>
                                        </p:tgtEl>
                                        <p:attrNameLst>
                                          <p:attrName>style.visibility</p:attrName>
                                        </p:attrNameLst>
                                      </p:cBhvr>
                                      <p:to>
                                        <p:strVal val="visible"/>
                                      </p:to>
                                    </p:set>
                                    <p:animEffect transition="in" filter="wipe(up)">
                                      <p:cBhvr>
                                        <p:cTn id="24" dur="500"/>
                                        <p:tgtEl>
                                          <p:spTgt spid="3716107"/>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716102"/>
                                        </p:tgtEl>
                                        <p:attrNameLst>
                                          <p:attrName>style.visibility</p:attrName>
                                        </p:attrNameLst>
                                      </p:cBhvr>
                                      <p:to>
                                        <p:strVal val="visible"/>
                                      </p:to>
                                    </p:set>
                                    <p:animEffect transition="in" filter="wipe(up)">
                                      <p:cBhvr>
                                        <p:cTn id="28" dur="500"/>
                                        <p:tgtEl>
                                          <p:spTgt spid="371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6101" grpId="0"/>
      <p:bldP spid="3716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672" b="3574"/>
          <a:stretch/>
        </p:blipFill>
        <p:spPr>
          <a:xfrm>
            <a:off x="0" y="457200"/>
            <a:ext cx="3856868" cy="5791200"/>
          </a:xfrm>
          <a:prstGeom prst="rect">
            <a:avLst/>
          </a:prstGeom>
        </p:spPr>
      </p:pic>
      <p:sp>
        <p:nvSpPr>
          <p:cNvPr id="2" name="Title 1"/>
          <p:cNvSpPr>
            <a:spLocks noGrp="1"/>
          </p:cNvSpPr>
          <p:nvPr>
            <p:ph type="title"/>
          </p:nvPr>
        </p:nvSpPr>
        <p:spPr>
          <a:xfrm>
            <a:off x="3962400" y="386348"/>
            <a:ext cx="5181600" cy="2280652"/>
          </a:xfrm>
        </p:spPr>
        <p:txBody>
          <a:bodyPr/>
          <a:lstStyle/>
          <a:p>
            <a:r>
              <a:rPr lang="en-US" sz="3600" dirty="0">
                <a:latin typeface="Arial"/>
              </a:rPr>
              <a:t>W</a:t>
            </a:r>
            <a:r>
              <a:rPr lang="en-US" sz="3600" dirty="0" smtClean="0">
                <a:latin typeface="Arial"/>
              </a:rPr>
              <a:t>here </a:t>
            </a:r>
            <a:r>
              <a:rPr lang="en-US" sz="3600" dirty="0">
                <a:latin typeface="Arial"/>
              </a:rPr>
              <a:t>did the idea of </a:t>
            </a:r>
            <a:r>
              <a:rPr lang="en-US" sz="3600" dirty="0" smtClean="0">
                <a:latin typeface="Arial"/>
              </a:rPr>
              <a:t/>
            </a:r>
            <a:br>
              <a:rPr lang="en-US" sz="3600" dirty="0" smtClean="0">
                <a:latin typeface="Arial"/>
              </a:rPr>
            </a:br>
            <a:r>
              <a:rPr lang="en-US" i="1" dirty="0" smtClean="0">
                <a:solidFill>
                  <a:srgbClr val="FFFF00"/>
                </a:solidFill>
                <a:latin typeface="Arial"/>
              </a:rPr>
              <a:t>millions </a:t>
            </a:r>
            <a:r>
              <a:rPr lang="en-US" i="1" dirty="0">
                <a:solidFill>
                  <a:srgbClr val="FFFF00"/>
                </a:solidFill>
                <a:latin typeface="Arial"/>
              </a:rPr>
              <a:t>of years</a:t>
            </a:r>
            <a:r>
              <a:rPr lang="en-US" sz="3200" i="1" dirty="0">
                <a:latin typeface="Arial"/>
              </a:rPr>
              <a:t> </a:t>
            </a:r>
            <a:r>
              <a:rPr lang="en-US" sz="3200" i="1" dirty="0" smtClean="0">
                <a:latin typeface="Arial"/>
              </a:rPr>
              <a:t/>
            </a:r>
            <a:br>
              <a:rPr lang="en-US" sz="3200" i="1" dirty="0" smtClean="0">
                <a:latin typeface="Arial"/>
              </a:rPr>
            </a:br>
            <a:r>
              <a:rPr lang="en-US" dirty="0" smtClean="0">
                <a:latin typeface="Arial"/>
              </a:rPr>
              <a:t>come </a:t>
            </a:r>
            <a:r>
              <a:rPr lang="en-US" dirty="0">
                <a:latin typeface="Arial"/>
              </a:rPr>
              <a:t>from</a:t>
            </a:r>
            <a:r>
              <a:rPr lang="en-US" dirty="0" smtClean="0">
                <a:latin typeface="Arial"/>
              </a:rPr>
              <a:t>?</a:t>
            </a:r>
            <a:endParaRPr lang="en-US" dirty="0">
              <a:latin typeface="Arial"/>
              <a:cs typeface="Arial"/>
            </a:endParaRPr>
          </a:p>
        </p:txBody>
      </p:sp>
      <p:sp>
        <p:nvSpPr>
          <p:cNvPr id="6" name="Rectangle 5"/>
          <p:cNvSpPr/>
          <p:nvPr/>
        </p:nvSpPr>
        <p:spPr>
          <a:xfrm>
            <a:off x="0" y="6248400"/>
            <a:ext cx="9144000" cy="646331"/>
          </a:xfrm>
          <a:prstGeom prst="rect">
            <a:avLst/>
          </a:prstGeom>
          <a:solidFill>
            <a:schemeClr val="bg2"/>
          </a:solidFill>
        </p:spPr>
        <p:txBody>
          <a:bodyPr wrap="square">
            <a:spAutoFit/>
          </a:bodyPr>
          <a:lstStyle/>
          <a:p>
            <a:pPr algn="ctr"/>
            <a:r>
              <a:rPr lang="en-US" sz="3600" dirty="0" smtClean="0">
                <a:solidFill>
                  <a:srgbClr val="FFFFFF"/>
                </a:solidFill>
              </a:rPr>
              <a:t>Our Subject Today</a:t>
            </a:r>
            <a:endParaRPr lang="en-US" sz="3600" dirty="0">
              <a:solidFill>
                <a:srgbClr val="FFFFFF"/>
              </a:solidFill>
            </a:endParaRPr>
          </a:p>
        </p:txBody>
      </p:sp>
    </p:spTree>
    <p:extLst>
      <p:ext uri="{BB962C8B-B14F-4D97-AF65-F5344CB8AC3E}">
        <p14:creationId xmlns:p14="http://schemas.microsoft.com/office/powerpoint/2010/main" val="35266898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Neutral ground battle2 2 NEW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7570" name="Group 6"/>
          <p:cNvGrpSpPr>
            <a:grpSpLocks/>
          </p:cNvGrpSpPr>
          <p:nvPr/>
        </p:nvGrpSpPr>
        <p:grpSpPr bwMode="auto">
          <a:xfrm>
            <a:off x="2286000" y="2362200"/>
            <a:ext cx="1981200" cy="1068388"/>
            <a:chOff x="2286000" y="2362200"/>
            <a:chExt cx="1981200" cy="1067594"/>
          </a:xfrm>
        </p:grpSpPr>
        <p:sp>
          <p:nvSpPr>
            <p:cNvPr id="237572" name="Rectangle 1"/>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73" name="Oval 2"/>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74" name="Oval 4"/>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575" name="Oval 5"/>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7571" name="TextBox 3"/>
          <p:cNvSpPr txBox="1">
            <a:spLocks noChangeArrowheads="1"/>
          </p:cNvSpPr>
          <p:nvPr/>
        </p:nvSpPr>
        <p:spPr bwMode="auto">
          <a:xfrm>
            <a:off x="2362200" y="2409825"/>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dirty="0">
                <a:solidFill>
                  <a:srgbClr val="C00000"/>
                </a:solidFill>
                <a:latin typeface="Arial Black" charset="0"/>
              </a:rPr>
              <a:t>NEUTRAL</a:t>
            </a:r>
          </a:p>
          <a:p>
            <a:pPr eaLnBrk="1" hangingPunct="1"/>
            <a:r>
              <a:rPr lang="en-US" dirty="0">
                <a:solidFill>
                  <a:srgbClr val="C00000"/>
                </a:solidFill>
                <a:latin typeface="Arial Black" charset="0"/>
              </a:rPr>
              <a:t>GROUND</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Neutral ground battle2 2 NEW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8707" name="Text Box 3"/>
          <p:cNvSpPr txBox="1">
            <a:spLocks noChangeArrowheads="1"/>
          </p:cNvSpPr>
          <p:nvPr/>
        </p:nvSpPr>
        <p:spPr bwMode="auto">
          <a:xfrm>
            <a:off x="304800" y="304800"/>
            <a:ext cx="67056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3200" dirty="0" smtClean="0">
                <a:cs typeface="Arial" charset="0"/>
              </a:rPr>
              <a:t>But he</a:t>
            </a:r>
            <a:r>
              <a:rPr lang="fr-FR" altLang="ja-JP" sz="3200" dirty="0" smtClean="0">
                <a:cs typeface="Arial" charset="0"/>
              </a:rPr>
              <a:t>'</a:t>
            </a:r>
            <a:r>
              <a:rPr lang="en-US" sz="3200" dirty="0" smtClean="0">
                <a:cs typeface="Arial" charset="0"/>
              </a:rPr>
              <a:t>s still using his naturalistic assumptions!</a:t>
            </a:r>
          </a:p>
        </p:txBody>
      </p:sp>
      <p:sp>
        <p:nvSpPr>
          <p:cNvPr id="3528708" name="Line 4"/>
          <p:cNvSpPr>
            <a:spLocks noChangeShapeType="1"/>
          </p:cNvSpPr>
          <p:nvPr/>
        </p:nvSpPr>
        <p:spPr bwMode="auto">
          <a:xfrm flipH="1">
            <a:off x="1371600" y="1371600"/>
            <a:ext cx="838200" cy="1981200"/>
          </a:xfrm>
          <a:prstGeom prst="line">
            <a:avLst/>
          </a:prstGeom>
          <a:noFill/>
          <a:ln w="254000">
            <a:solidFill>
              <a:srgbClr val="FAB40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239620" name="Group 8"/>
          <p:cNvGrpSpPr>
            <a:grpSpLocks/>
          </p:cNvGrpSpPr>
          <p:nvPr/>
        </p:nvGrpSpPr>
        <p:grpSpPr bwMode="auto">
          <a:xfrm>
            <a:off x="2286000" y="2362200"/>
            <a:ext cx="1981200" cy="1068388"/>
            <a:chOff x="2286000" y="2362200"/>
            <a:chExt cx="1981200" cy="1067594"/>
          </a:xfrm>
        </p:grpSpPr>
        <p:sp>
          <p:nvSpPr>
            <p:cNvPr id="239622" name="Rectangle 9"/>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623" name="Oval 10"/>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624" name="Oval 11"/>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625" name="Oval 12"/>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9621" name="TextBox 13"/>
          <p:cNvSpPr txBox="1">
            <a:spLocks noChangeArrowheads="1"/>
          </p:cNvSpPr>
          <p:nvPr/>
        </p:nvSpPr>
        <p:spPr bwMode="auto">
          <a:xfrm>
            <a:off x="2400300" y="2409825"/>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a:solidFill>
                  <a:srgbClr val="C00000"/>
                </a:solidFill>
                <a:latin typeface="Arial Black" charset="0"/>
              </a:rPr>
              <a:t>NEUTRAL</a:t>
            </a:r>
          </a:p>
          <a:p>
            <a:pPr eaLnBrk="1" hangingPunct="1"/>
            <a:r>
              <a:rPr lang="en-US">
                <a:solidFill>
                  <a:srgbClr val="C00000"/>
                </a:solidFill>
                <a:latin typeface="Arial Black" charset="0"/>
              </a:rPr>
              <a:t>GROUND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28707"/>
                                        </p:tgtEl>
                                        <p:attrNameLst>
                                          <p:attrName>style.visibility</p:attrName>
                                        </p:attrNameLst>
                                      </p:cBhvr>
                                      <p:to>
                                        <p:strVal val="visible"/>
                                      </p:to>
                                    </p:set>
                                    <p:animEffect transition="in" filter="wipe(up)">
                                      <p:cBhvr>
                                        <p:cTn id="7" dur="500"/>
                                        <p:tgtEl>
                                          <p:spTgt spid="352870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528708"/>
                                        </p:tgtEl>
                                        <p:attrNameLst>
                                          <p:attrName>style.visibility</p:attrName>
                                        </p:attrNameLst>
                                      </p:cBhvr>
                                      <p:to>
                                        <p:strVal val="visible"/>
                                      </p:to>
                                    </p:set>
                                    <p:animEffect transition="in" filter="wipe(up)">
                                      <p:cBhvr>
                                        <p:cTn id="11" dur="500"/>
                                        <p:tgtEl>
                                          <p:spTgt spid="35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87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Operation vs Origin science</a:t>
            </a:r>
          </a:p>
        </p:txBody>
      </p:sp>
      <p:pic>
        <p:nvPicPr>
          <p:cNvPr id="37222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22244" name="Text Box 4"/>
          <p:cNvSpPr txBox="1">
            <a:spLocks noChangeArrowheads="1"/>
          </p:cNvSpPr>
          <p:nvPr/>
        </p:nvSpPr>
        <p:spPr bwMode="auto">
          <a:xfrm>
            <a:off x="685800" y="1276350"/>
            <a:ext cx="8001000" cy="3600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30000"/>
              </a:spcBef>
              <a:defRPr/>
            </a:pPr>
            <a:r>
              <a:rPr lang="en-US" sz="6400">
                <a:solidFill>
                  <a:srgbClr val="FFFF00"/>
                </a:solidFill>
                <a:cs typeface="+mn-cs"/>
              </a:rPr>
              <a:t>Operation</a:t>
            </a:r>
            <a:r>
              <a:rPr lang="en-US" sz="6400">
                <a:cs typeface="+mn-cs"/>
              </a:rPr>
              <a:t> Science</a:t>
            </a:r>
          </a:p>
          <a:p>
            <a:pPr algn="ctr">
              <a:spcBef>
                <a:spcPct val="30000"/>
              </a:spcBef>
              <a:defRPr/>
            </a:pPr>
            <a:r>
              <a:rPr lang="en-US" sz="6400">
                <a:cs typeface="+mn-cs"/>
              </a:rPr>
              <a:t>vs </a:t>
            </a:r>
          </a:p>
          <a:p>
            <a:pPr algn="ctr">
              <a:spcBef>
                <a:spcPct val="30000"/>
              </a:spcBef>
              <a:defRPr/>
            </a:pPr>
            <a:r>
              <a:rPr lang="en-US" sz="6400">
                <a:solidFill>
                  <a:srgbClr val="FFFF00"/>
                </a:solidFill>
                <a:cs typeface="+mn-cs"/>
              </a:rPr>
              <a:t>Origin</a:t>
            </a:r>
            <a:r>
              <a:rPr lang="en-US" sz="6400">
                <a:cs typeface="+mn-cs"/>
              </a:rPr>
              <a:t> Science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5794" name="Picture 2" descr="Bias look at facts A to I 1 01490_N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10" t="2029" r="2081" b="2994"/>
          <a:stretch>
            <a:fillRect/>
          </a:stretch>
        </p:blipFill>
        <p:spPr bwMode="auto">
          <a:xfrm>
            <a:off x="1778000" y="1866900"/>
            <a:ext cx="5562600" cy="3098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45795" name="Rectangle 3"/>
          <p:cNvSpPr>
            <a:spLocks noGrp="1" noChangeArrowheads="1"/>
          </p:cNvSpPr>
          <p:nvPr>
            <p:ph type="title"/>
          </p:nvPr>
        </p:nvSpPr>
        <p:spPr/>
        <p:txBody>
          <a:bodyPr/>
          <a:lstStyle/>
          <a:p>
            <a:pPr eaLnBrk="1" hangingPunct="1">
              <a:defRPr/>
            </a:pPr>
            <a:r>
              <a:rPr lang="en-US" smtClean="0">
                <a:solidFill>
                  <a:schemeClr val="tx1"/>
                </a:solidFill>
              </a:rPr>
              <a:t>Assumptions Facts-Interpretations astronomy</a:t>
            </a:r>
          </a:p>
        </p:txBody>
      </p:sp>
      <p:sp>
        <p:nvSpPr>
          <p:cNvPr id="3745796" name="Text Box 4"/>
          <p:cNvSpPr txBox="1">
            <a:spLocks noChangeArrowheads="1"/>
          </p:cNvSpPr>
          <p:nvPr/>
        </p:nvSpPr>
        <p:spPr bwMode="auto">
          <a:xfrm>
            <a:off x="1371600" y="220663"/>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600">
                <a:solidFill>
                  <a:schemeClr val="tx1"/>
                </a:solidFill>
                <a:cs typeface="Arial" charset="0"/>
              </a:rPr>
              <a:t>NATURALISTIC ASSUMPTIONS</a:t>
            </a:r>
          </a:p>
        </p:txBody>
      </p:sp>
      <p:sp>
        <p:nvSpPr>
          <p:cNvPr id="3745797"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a:solidFill>
                  <a:schemeClr val="tx1"/>
                </a:solidFill>
                <a:cs typeface="Arial" charset="0"/>
              </a:rPr>
              <a:t>OLD EARTH</a:t>
            </a:r>
          </a:p>
          <a:p>
            <a:pPr algn="ctr">
              <a:lnSpc>
                <a:spcPct val="90000"/>
              </a:lnSpc>
              <a:defRPr/>
            </a:pPr>
            <a:r>
              <a:rPr lang="en-US">
                <a:solidFill>
                  <a:schemeClr val="tx1"/>
                </a:solidFill>
                <a:cs typeface="Arial" charset="0"/>
              </a:rPr>
              <a:t>NO GLOBAL FLOOD</a:t>
            </a:r>
          </a:p>
        </p:txBody>
      </p:sp>
      <p:sp>
        <p:nvSpPr>
          <p:cNvPr id="3745798"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a:solidFill>
                  <a:schemeClr val="tx1"/>
                </a:solidFill>
                <a:cs typeface="Arial" charset="0"/>
              </a:rPr>
              <a:t>YOUNG EARTH</a:t>
            </a:r>
          </a:p>
          <a:p>
            <a:pPr algn="ctr">
              <a:lnSpc>
                <a:spcPct val="90000"/>
              </a:lnSpc>
              <a:defRPr/>
            </a:pPr>
            <a:r>
              <a:rPr lang="en-US">
                <a:solidFill>
                  <a:schemeClr val="tx1"/>
                </a:solidFill>
                <a:cs typeface="Arial" charset="0"/>
              </a:rPr>
              <a:t>GLOBAL FLOOD</a:t>
            </a:r>
          </a:p>
        </p:txBody>
      </p:sp>
      <p:sp>
        <p:nvSpPr>
          <p:cNvPr id="3745799" name="Text Box 7"/>
          <p:cNvSpPr txBox="1">
            <a:spLocks noChangeArrowheads="1"/>
          </p:cNvSpPr>
          <p:nvPr/>
        </p:nvSpPr>
        <p:spPr bwMode="auto">
          <a:xfrm>
            <a:off x="4876800" y="220663"/>
            <a:ext cx="28956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600">
                <a:solidFill>
                  <a:schemeClr val="tx1"/>
                </a:solidFill>
                <a:cs typeface="Arial" charset="0"/>
              </a:rPr>
              <a:t>BIBLICAL ASSUMPTIONS</a:t>
            </a:r>
          </a:p>
        </p:txBody>
      </p:sp>
      <p:cxnSp>
        <p:nvCxnSpPr>
          <p:cNvPr id="3745800"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45801"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45802" name="AutoShape 10"/>
          <p:cNvCxnSpPr>
            <a:cxnSpLocks noChangeShapeType="1"/>
            <a:stCxn id="3745799" idx="2"/>
          </p:cNvCxnSpPr>
          <p:nvPr/>
        </p:nvCxnSpPr>
        <p:spPr bwMode="auto">
          <a:xfrm rot="5400000">
            <a:off x="5511006" y="1472407"/>
            <a:ext cx="960437"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45803" name="AutoShape 11"/>
          <p:cNvCxnSpPr>
            <a:cxnSpLocks noChangeShapeType="1"/>
            <a:stCxn id="3745796" idx="2"/>
          </p:cNvCxnSpPr>
          <p:nvPr/>
        </p:nvCxnSpPr>
        <p:spPr bwMode="auto">
          <a:xfrm rot="16200000" flipH="1">
            <a:off x="2724150" y="1420813"/>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45804" name="Rectangle 12"/>
          <p:cNvSpPr>
            <a:spLocks noChangeArrowheads="1"/>
          </p:cNvSpPr>
          <p:nvPr/>
        </p:nvSpPr>
        <p:spPr bwMode="auto">
          <a:xfrm>
            <a:off x="914400" y="76200"/>
            <a:ext cx="7315200" cy="1524000"/>
          </a:xfrm>
          <a:prstGeom prst="rect">
            <a:avLst/>
          </a:prstGeom>
          <a:noFill/>
          <a:ln w="152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45805" name="Text Box 13"/>
          <p:cNvSpPr txBox="1">
            <a:spLocks noChangeArrowheads="1"/>
          </p:cNvSpPr>
          <p:nvPr/>
        </p:nvSpPr>
        <p:spPr bwMode="auto">
          <a:xfrm>
            <a:off x="685800" y="2133600"/>
            <a:ext cx="7620000" cy="2530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smtClean="0">
                <a:solidFill>
                  <a:srgbClr val="FFFF00"/>
                </a:solidFill>
                <a:cs typeface="+mn-cs"/>
              </a:rPr>
              <a:t>It</a:t>
            </a:r>
            <a:r>
              <a:rPr lang="fr-FR" altLang="ja-JP" sz="8000" dirty="0" smtClean="0">
                <a:solidFill>
                  <a:srgbClr val="FFFF00"/>
                </a:solidFill>
                <a:latin typeface="Arial"/>
                <a:cs typeface="+mn-cs"/>
              </a:rPr>
              <a:t>'</a:t>
            </a:r>
            <a:r>
              <a:rPr lang="en-US" sz="8000" dirty="0" smtClean="0">
                <a:solidFill>
                  <a:srgbClr val="FFFF00"/>
                </a:solidFill>
                <a:cs typeface="+mn-cs"/>
              </a:rPr>
              <a:t>s </a:t>
            </a:r>
            <a:r>
              <a:rPr lang="en-US" sz="8000" dirty="0">
                <a:solidFill>
                  <a:srgbClr val="FFFF00"/>
                </a:solidFill>
                <a:cs typeface="+mn-cs"/>
              </a:rPr>
              <a:t>a battle of worldviews.</a:t>
            </a:r>
          </a:p>
        </p:txBody>
      </p:sp>
      <p:sp>
        <p:nvSpPr>
          <p:cNvPr id="3745806" name="AutoShape 14"/>
          <p:cNvSpPr>
            <a:spLocks noChangeArrowheads="1"/>
          </p:cNvSpPr>
          <p:nvPr/>
        </p:nvSpPr>
        <p:spPr bwMode="auto">
          <a:xfrm>
            <a:off x="4114800" y="381000"/>
            <a:ext cx="914400" cy="533400"/>
          </a:xfrm>
          <a:prstGeom prst="leftRightArrow">
            <a:avLst>
              <a:gd name="adj1" fmla="val 50000"/>
              <a:gd name="adj2" fmla="val 3428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45796"/>
                                        </p:tgtEl>
                                        <p:attrNameLst>
                                          <p:attrName>style.visibility</p:attrName>
                                        </p:attrNameLst>
                                      </p:cBhvr>
                                      <p:to>
                                        <p:strVal val="visible"/>
                                      </p:to>
                                    </p:set>
                                    <p:animEffect transition="in" filter="wipe(up)">
                                      <p:cBhvr>
                                        <p:cTn id="7" dur="500"/>
                                        <p:tgtEl>
                                          <p:spTgt spid="374579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45803"/>
                                        </p:tgtEl>
                                        <p:attrNameLst>
                                          <p:attrName>style.visibility</p:attrName>
                                        </p:attrNameLst>
                                      </p:cBhvr>
                                      <p:to>
                                        <p:strVal val="visible"/>
                                      </p:to>
                                    </p:set>
                                    <p:animEffect transition="in" filter="wipe(up)">
                                      <p:cBhvr>
                                        <p:cTn id="11" dur="500"/>
                                        <p:tgtEl>
                                          <p:spTgt spid="3745803"/>
                                        </p:tgtEl>
                                      </p:cBhvr>
                                    </p:animEffect>
                                  </p:childTnLst>
                                </p:cTn>
                              </p:par>
                            </p:childTnLst>
                          </p:cTn>
                        </p:par>
                        <p:par>
                          <p:cTn id="12" fill="hold" nodeType="with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745801"/>
                                        </p:tgtEl>
                                        <p:attrNameLst>
                                          <p:attrName>style.visibility</p:attrName>
                                        </p:attrNameLst>
                                      </p:cBhvr>
                                      <p:to>
                                        <p:strVal val="visible"/>
                                      </p:to>
                                    </p:set>
                                    <p:animEffect transition="in" filter="wipe(up)">
                                      <p:cBhvr>
                                        <p:cTn id="15" dur="500"/>
                                        <p:tgtEl>
                                          <p:spTgt spid="3745801"/>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745797"/>
                                        </p:tgtEl>
                                        <p:attrNameLst>
                                          <p:attrName>style.visibility</p:attrName>
                                        </p:attrNameLst>
                                      </p:cBhvr>
                                      <p:to>
                                        <p:strVal val="visible"/>
                                      </p:to>
                                    </p:set>
                                    <p:animEffect transition="in" filter="wipe(up)">
                                      <p:cBhvr>
                                        <p:cTn id="19" dur="500"/>
                                        <p:tgtEl>
                                          <p:spTgt spid="3745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745799"/>
                                        </p:tgtEl>
                                        <p:attrNameLst>
                                          <p:attrName>style.visibility</p:attrName>
                                        </p:attrNameLst>
                                      </p:cBhvr>
                                      <p:to>
                                        <p:strVal val="visible"/>
                                      </p:to>
                                    </p:set>
                                    <p:animEffect transition="in" filter="wipe(up)">
                                      <p:cBhvr>
                                        <p:cTn id="24" dur="500"/>
                                        <p:tgtEl>
                                          <p:spTgt spid="3745799"/>
                                        </p:tgtEl>
                                      </p:cBhvr>
                                    </p:animEffect>
                                  </p:childTnLst>
                                </p:cTn>
                              </p:par>
                            </p:childTnLst>
                          </p:cTn>
                        </p:par>
                        <p:par>
                          <p:cTn id="25" fill="hold" nodeType="afterGroup">
                            <p:stCondLst>
                              <p:cond delay="500"/>
                            </p:stCondLst>
                            <p:childTnLst>
                              <p:par>
                                <p:cTn id="26" presetID="22" presetClass="entr" presetSubtype="1" fill="hold" nodeType="afterEffect">
                                  <p:stCondLst>
                                    <p:cond delay="0"/>
                                  </p:stCondLst>
                                  <p:childTnLst>
                                    <p:set>
                                      <p:cBhvr>
                                        <p:cTn id="27" dur="1" fill="hold">
                                          <p:stCondLst>
                                            <p:cond delay="0"/>
                                          </p:stCondLst>
                                        </p:cTn>
                                        <p:tgtEl>
                                          <p:spTgt spid="3745802"/>
                                        </p:tgtEl>
                                        <p:attrNameLst>
                                          <p:attrName>style.visibility</p:attrName>
                                        </p:attrNameLst>
                                      </p:cBhvr>
                                      <p:to>
                                        <p:strVal val="visible"/>
                                      </p:to>
                                    </p:set>
                                    <p:animEffect transition="in" filter="wipe(up)">
                                      <p:cBhvr>
                                        <p:cTn id="28" dur="500"/>
                                        <p:tgtEl>
                                          <p:spTgt spid="3745802"/>
                                        </p:tgtEl>
                                      </p:cBhvr>
                                    </p:animEffect>
                                  </p:childTnLst>
                                </p:cTn>
                              </p:par>
                            </p:childTnLst>
                          </p:cTn>
                        </p:par>
                        <p:par>
                          <p:cTn id="29" fill="hold" nodeType="with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3745800"/>
                                        </p:tgtEl>
                                        <p:attrNameLst>
                                          <p:attrName>style.visibility</p:attrName>
                                        </p:attrNameLst>
                                      </p:cBhvr>
                                      <p:to>
                                        <p:strVal val="visible"/>
                                      </p:to>
                                    </p:set>
                                    <p:animEffect transition="in" filter="wipe(up)">
                                      <p:cBhvr>
                                        <p:cTn id="32" dur="500"/>
                                        <p:tgtEl>
                                          <p:spTgt spid="3745800"/>
                                        </p:tgtEl>
                                      </p:cBhvr>
                                    </p:animEffect>
                                  </p:childTnLst>
                                </p:cTn>
                              </p:par>
                            </p:childTnLst>
                          </p:cTn>
                        </p:par>
                        <p:par>
                          <p:cTn id="33" fill="hold" nodeType="afterGroup">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3745798"/>
                                        </p:tgtEl>
                                        <p:attrNameLst>
                                          <p:attrName>style.visibility</p:attrName>
                                        </p:attrNameLst>
                                      </p:cBhvr>
                                      <p:to>
                                        <p:strVal val="visible"/>
                                      </p:to>
                                    </p:set>
                                    <p:animEffect transition="in" filter="wipe(up)">
                                      <p:cBhvr>
                                        <p:cTn id="36" dur="500"/>
                                        <p:tgtEl>
                                          <p:spTgt spid="374579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3745804"/>
                                        </p:tgtEl>
                                        <p:attrNameLst>
                                          <p:attrName>style.visibility</p:attrName>
                                        </p:attrNameLst>
                                      </p:cBhvr>
                                      <p:to>
                                        <p:strVal val="visible"/>
                                      </p:to>
                                    </p:set>
                                    <p:anim calcmode="lin" valueType="num">
                                      <p:cBhvr>
                                        <p:cTn id="41" dur="500" fill="hold"/>
                                        <p:tgtEl>
                                          <p:spTgt spid="3745804"/>
                                        </p:tgtEl>
                                        <p:attrNameLst>
                                          <p:attrName>ppt_w</p:attrName>
                                        </p:attrNameLst>
                                      </p:cBhvr>
                                      <p:tavLst>
                                        <p:tav tm="0">
                                          <p:val>
                                            <p:fltVal val="0"/>
                                          </p:val>
                                        </p:tav>
                                        <p:tav tm="100000">
                                          <p:val>
                                            <p:strVal val="#ppt_w"/>
                                          </p:val>
                                        </p:tav>
                                      </p:tavLst>
                                    </p:anim>
                                    <p:anim calcmode="lin" valueType="num">
                                      <p:cBhvr>
                                        <p:cTn id="42" dur="500" fill="hold"/>
                                        <p:tgtEl>
                                          <p:spTgt spid="3745804"/>
                                        </p:tgtEl>
                                        <p:attrNameLst>
                                          <p:attrName>ppt_h</p:attrName>
                                        </p:attrNameLst>
                                      </p:cBhvr>
                                      <p:tavLst>
                                        <p:tav tm="0">
                                          <p:val>
                                            <p:fltVal val="0"/>
                                          </p:val>
                                        </p:tav>
                                        <p:tav tm="100000">
                                          <p:val>
                                            <p:strVal val="#ppt_h"/>
                                          </p:val>
                                        </p:tav>
                                      </p:tavLst>
                                    </p:anim>
                                    <p:animEffect transition="in" filter="fade">
                                      <p:cBhvr>
                                        <p:cTn id="43" dur="500"/>
                                        <p:tgtEl>
                                          <p:spTgt spid="3745804"/>
                                        </p:tgtEl>
                                      </p:cBhvr>
                                    </p:animEffect>
                                  </p:childTnLst>
                                </p:cTn>
                              </p:par>
                            </p:childTnLst>
                          </p:cTn>
                        </p:par>
                        <p:par>
                          <p:cTn id="44" fill="hold" nodeType="withGroup">
                            <p:stCondLst>
                              <p:cond delay="500"/>
                            </p:stCondLst>
                            <p:childTnLst>
                              <p:par>
                                <p:cTn id="45" presetID="53" presetClass="entr" presetSubtype="0" fill="hold" grpId="0" nodeType="afterEffect">
                                  <p:stCondLst>
                                    <p:cond delay="0"/>
                                  </p:stCondLst>
                                  <p:childTnLst>
                                    <p:set>
                                      <p:cBhvr>
                                        <p:cTn id="46" dur="1" fill="hold">
                                          <p:stCondLst>
                                            <p:cond delay="0"/>
                                          </p:stCondLst>
                                        </p:cTn>
                                        <p:tgtEl>
                                          <p:spTgt spid="3745805"/>
                                        </p:tgtEl>
                                        <p:attrNameLst>
                                          <p:attrName>style.visibility</p:attrName>
                                        </p:attrNameLst>
                                      </p:cBhvr>
                                      <p:to>
                                        <p:strVal val="visible"/>
                                      </p:to>
                                    </p:set>
                                    <p:anim calcmode="lin" valueType="num">
                                      <p:cBhvr>
                                        <p:cTn id="47" dur="500" fill="hold"/>
                                        <p:tgtEl>
                                          <p:spTgt spid="3745805"/>
                                        </p:tgtEl>
                                        <p:attrNameLst>
                                          <p:attrName>ppt_w</p:attrName>
                                        </p:attrNameLst>
                                      </p:cBhvr>
                                      <p:tavLst>
                                        <p:tav tm="0">
                                          <p:val>
                                            <p:fltVal val="0"/>
                                          </p:val>
                                        </p:tav>
                                        <p:tav tm="100000">
                                          <p:val>
                                            <p:strVal val="#ppt_w"/>
                                          </p:val>
                                        </p:tav>
                                      </p:tavLst>
                                    </p:anim>
                                    <p:anim calcmode="lin" valueType="num">
                                      <p:cBhvr>
                                        <p:cTn id="48" dur="500" fill="hold"/>
                                        <p:tgtEl>
                                          <p:spTgt spid="3745805"/>
                                        </p:tgtEl>
                                        <p:attrNameLst>
                                          <p:attrName>ppt_h</p:attrName>
                                        </p:attrNameLst>
                                      </p:cBhvr>
                                      <p:tavLst>
                                        <p:tav tm="0">
                                          <p:val>
                                            <p:fltVal val="0"/>
                                          </p:val>
                                        </p:tav>
                                        <p:tav tm="100000">
                                          <p:val>
                                            <p:strVal val="#ppt_h"/>
                                          </p:val>
                                        </p:tav>
                                      </p:tavLst>
                                    </p:anim>
                                    <p:animEffect transition="in" filter="fade">
                                      <p:cBhvr>
                                        <p:cTn id="49" dur="500"/>
                                        <p:tgtEl>
                                          <p:spTgt spid="3745805"/>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3745806"/>
                                        </p:tgtEl>
                                        <p:attrNameLst>
                                          <p:attrName>style.visibility</p:attrName>
                                        </p:attrNameLst>
                                      </p:cBhvr>
                                      <p:to>
                                        <p:strVal val="visible"/>
                                      </p:to>
                                    </p:set>
                                    <p:anim calcmode="lin" valueType="num">
                                      <p:cBhvr>
                                        <p:cTn id="52" dur="500" fill="hold"/>
                                        <p:tgtEl>
                                          <p:spTgt spid="3745806"/>
                                        </p:tgtEl>
                                        <p:attrNameLst>
                                          <p:attrName>ppt_w</p:attrName>
                                        </p:attrNameLst>
                                      </p:cBhvr>
                                      <p:tavLst>
                                        <p:tav tm="0">
                                          <p:val>
                                            <p:fltVal val="0"/>
                                          </p:val>
                                        </p:tav>
                                        <p:tav tm="100000">
                                          <p:val>
                                            <p:strVal val="#ppt_w"/>
                                          </p:val>
                                        </p:tav>
                                      </p:tavLst>
                                    </p:anim>
                                    <p:anim calcmode="lin" valueType="num">
                                      <p:cBhvr>
                                        <p:cTn id="53" dur="500" fill="hold"/>
                                        <p:tgtEl>
                                          <p:spTgt spid="3745806"/>
                                        </p:tgtEl>
                                        <p:attrNameLst>
                                          <p:attrName>ppt_h</p:attrName>
                                        </p:attrNameLst>
                                      </p:cBhvr>
                                      <p:tavLst>
                                        <p:tav tm="0">
                                          <p:val>
                                            <p:fltVal val="0"/>
                                          </p:val>
                                        </p:tav>
                                        <p:tav tm="100000">
                                          <p:val>
                                            <p:strVal val="#ppt_h"/>
                                          </p:val>
                                        </p:tav>
                                      </p:tavLst>
                                    </p:anim>
                                    <p:animEffect transition="in" filter="fade">
                                      <p:cBhvr>
                                        <p:cTn id="54" dur="500"/>
                                        <p:tgtEl>
                                          <p:spTgt spid="3745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5796" grpId="0" animBg="1"/>
      <p:bldP spid="3745797" grpId="0" animBg="1"/>
      <p:bldP spid="3745798" grpId="0" animBg="1"/>
      <p:bldP spid="3745799" grpId="0" animBg="1"/>
      <p:bldP spid="3745804" grpId="0" animBg="1"/>
      <p:bldP spid="3745805" grpId="0" animBg="1"/>
      <p:bldP spid="374580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266" name="Rectangle 2"/>
          <p:cNvSpPr>
            <a:spLocks noGrp="1" noChangeArrowheads="1"/>
          </p:cNvSpPr>
          <p:nvPr>
            <p:ph type="title"/>
          </p:nvPr>
        </p:nvSpPr>
        <p:spPr>
          <a:xfrm>
            <a:off x="457200" y="274638"/>
            <a:ext cx="8229600" cy="4525962"/>
          </a:xfrm>
        </p:spPr>
        <p:txBody>
          <a:bodyPr/>
          <a:lstStyle/>
          <a:p>
            <a:pPr eaLnBrk="1" hangingPunct="1">
              <a:defRPr/>
            </a:pPr>
            <a:r>
              <a:rPr lang="en-US" sz="8000" b="1" dirty="0">
                <a:effectLst>
                  <a:glow rad="228600">
                    <a:schemeClr val="tx1"/>
                  </a:glow>
                </a:effectLst>
              </a:rPr>
              <a:t>Post-1850 </a:t>
            </a:r>
            <a:r>
              <a:rPr lang="en-US" sz="8000" b="1" dirty="0" smtClean="0">
                <a:effectLst>
                  <a:glow rad="228600">
                    <a:schemeClr val="tx1"/>
                  </a:glow>
                </a:effectLst>
              </a:rPr>
              <a:t>Compromise</a:t>
            </a:r>
            <a:endParaRPr lang="en-US" sz="80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761065" y="24782"/>
            <a:ext cx="8078135" cy="6858000"/>
          </a:xfrm>
          <a:prstGeom prst="rect">
            <a:avLst/>
          </a:prstGeom>
        </p:spPr>
      </p:pic>
      <p:pic>
        <p:nvPicPr>
          <p:cNvPr id="5" name="Picture 4"/>
          <p:cNvPicPr>
            <a:picLocks noChangeAspect="1"/>
          </p:cNvPicPr>
          <p:nvPr/>
        </p:nvPicPr>
        <p:blipFill>
          <a:blip r:embed="rId4"/>
          <a:stretch>
            <a:fillRect/>
          </a:stretch>
        </p:blipFill>
        <p:spPr>
          <a:xfrm>
            <a:off x="5638800" y="381000"/>
            <a:ext cx="3276600" cy="3722582"/>
          </a:xfrm>
          <a:prstGeom prst="rect">
            <a:avLst/>
          </a:prstGeom>
          <a:ln w="76200" cmpd="sng">
            <a:solidFill>
              <a:schemeClr val="tx1"/>
            </a:solidFill>
          </a:ln>
        </p:spPr>
      </p:pic>
    </p:spTree>
    <p:extLst>
      <p:ext uri="{BB962C8B-B14F-4D97-AF65-F5344CB8AC3E}">
        <p14:creationId xmlns:p14="http://schemas.microsoft.com/office/powerpoint/2010/main" val="22408185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666" name="Rectangle 2"/>
          <p:cNvSpPr>
            <a:spLocks noGrp="1" noChangeArrowheads="1"/>
          </p:cNvSpPr>
          <p:nvPr>
            <p:ph type="title"/>
          </p:nvPr>
        </p:nvSpPr>
        <p:spPr/>
        <p:txBody>
          <a:bodyPr/>
          <a:lstStyle/>
          <a:p>
            <a:pPr eaLnBrk="1" hangingPunct="1">
              <a:defRPr/>
            </a:pPr>
            <a:r>
              <a:rPr lang="en-US" smtClean="0"/>
              <a:t>I Tim. 6:20-21 NAS</a:t>
            </a:r>
          </a:p>
        </p:txBody>
      </p:sp>
      <p:pic>
        <p:nvPicPr>
          <p:cNvPr id="24576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9668" name="Text Box 4"/>
          <p:cNvSpPr txBox="1">
            <a:spLocks noChangeArrowheads="1"/>
          </p:cNvSpPr>
          <p:nvPr/>
        </p:nvSpPr>
        <p:spPr bwMode="auto">
          <a:xfrm>
            <a:off x="457200" y="6096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1 Timothy 6:20-21</a:t>
            </a:r>
          </a:p>
        </p:txBody>
      </p:sp>
      <p:sp>
        <p:nvSpPr>
          <p:cNvPr id="2289669" name="Text Box 5"/>
          <p:cNvSpPr txBox="1">
            <a:spLocks noChangeArrowheads="1"/>
          </p:cNvSpPr>
          <p:nvPr/>
        </p:nvSpPr>
        <p:spPr bwMode="auto">
          <a:xfrm>
            <a:off x="838200" y="1584325"/>
            <a:ext cx="73914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dirty="0" smtClean="0">
                <a:cs typeface="Arial" charset="0"/>
              </a:rPr>
              <a:t>"O </a:t>
            </a:r>
            <a:r>
              <a:rPr lang="en-US" sz="3600" dirty="0">
                <a:cs typeface="Arial" charset="0"/>
              </a:rPr>
              <a:t>Timothy, guard what has been entrusted to you, avoiding worldly and empty chatter, and the opposing arguments of what is </a:t>
            </a:r>
            <a:r>
              <a:rPr lang="en-US" sz="3600" dirty="0">
                <a:solidFill>
                  <a:srgbClr val="FFFF00"/>
                </a:solidFill>
                <a:cs typeface="Arial" charset="0"/>
              </a:rPr>
              <a:t>falsely called</a:t>
            </a:r>
            <a:r>
              <a:rPr lang="en-US" sz="3600" dirty="0">
                <a:cs typeface="Arial" charset="0"/>
              </a:rPr>
              <a:t> </a:t>
            </a:r>
            <a:r>
              <a:rPr lang="en-US" sz="3600" dirty="0">
                <a:solidFill>
                  <a:srgbClr val="FFFF00"/>
                </a:solidFill>
                <a:cs typeface="Arial" charset="0"/>
              </a:rPr>
              <a:t>knowledge</a:t>
            </a:r>
            <a:r>
              <a:rPr lang="en-US" sz="3600" dirty="0">
                <a:cs typeface="Arial" charset="0"/>
              </a:rPr>
              <a:t>, which some have professed and thus gone astray from the faith</a:t>
            </a:r>
            <a:r>
              <a:rPr lang="en-US" sz="3600" dirty="0" smtClean="0">
                <a:cs typeface="Arial" charset="0"/>
              </a:rPr>
              <a:t>."</a:t>
            </a:r>
            <a:endParaRPr lang="en-US" sz="36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9812" b="20944"/>
          <a:stretch/>
        </p:blipFill>
        <p:spPr>
          <a:xfrm>
            <a:off x="-5774" y="0"/>
            <a:ext cx="9149774" cy="6858000"/>
          </a:xfrm>
          <a:prstGeom prst="rect">
            <a:avLst/>
          </a:prstGeom>
        </p:spPr>
      </p:pic>
      <p:pic>
        <p:nvPicPr>
          <p:cNvPr id="4" name="Picture 3"/>
          <p:cNvPicPr>
            <a:picLocks noChangeAspect="1"/>
          </p:cNvPicPr>
          <p:nvPr/>
        </p:nvPicPr>
        <p:blipFill>
          <a:blip r:embed="rId4"/>
          <a:stretch>
            <a:fillRect/>
          </a:stretch>
        </p:blipFill>
        <p:spPr>
          <a:xfrm>
            <a:off x="136749" y="2819400"/>
            <a:ext cx="2911251" cy="3920877"/>
          </a:xfrm>
          <a:prstGeom prst="rect">
            <a:avLst/>
          </a:prstGeom>
          <a:ln w="76200" cmpd="sng">
            <a:solidFill>
              <a:schemeClr val="tx1"/>
            </a:solidFill>
          </a:ln>
        </p:spPr>
      </p:pic>
      <p:sp>
        <p:nvSpPr>
          <p:cNvPr id="3083266" name="Rectangle 2"/>
          <p:cNvSpPr>
            <a:spLocks noGrp="1" noChangeArrowheads="1"/>
          </p:cNvSpPr>
          <p:nvPr>
            <p:ph type="title"/>
          </p:nvPr>
        </p:nvSpPr>
        <p:spPr>
          <a:xfrm>
            <a:off x="533400" y="76200"/>
            <a:ext cx="8229600" cy="3001962"/>
          </a:xfrm>
        </p:spPr>
        <p:txBody>
          <a:bodyPr/>
          <a:lstStyle/>
          <a:p>
            <a:pPr eaLnBrk="1" hangingPunct="1">
              <a:defRPr/>
            </a:pPr>
            <a:r>
              <a:rPr lang="en-US" sz="8000" b="1" dirty="0">
                <a:effectLst>
                  <a:glow rad="228600">
                    <a:schemeClr val="tx1"/>
                  </a:glow>
                </a:effectLst>
              </a:rPr>
              <a:t>Post-1850 </a:t>
            </a:r>
            <a:r>
              <a:rPr lang="en-US" sz="8000" b="1" dirty="0" smtClean="0">
                <a:effectLst>
                  <a:glow rad="228600">
                    <a:schemeClr val="tx1"/>
                  </a:glow>
                </a:effectLst>
              </a:rPr>
              <a:t>Compromise</a:t>
            </a:r>
            <a:endParaRPr lang="en-US" sz="8000" b="1" dirty="0">
              <a:effectLst>
                <a:glow rad="228600">
                  <a:schemeClr val="tx1"/>
                </a:glow>
              </a:effectLst>
            </a:endParaRPr>
          </a:p>
        </p:txBody>
      </p:sp>
    </p:spTree>
    <p:extLst>
      <p:ext uri="{BB962C8B-B14F-4D97-AF65-F5344CB8AC3E}">
        <p14:creationId xmlns:p14="http://schemas.microsoft.com/office/powerpoint/2010/main" val="27480788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8098" name="Rectangle 2"/>
          <p:cNvSpPr>
            <a:spLocks noGrp="1" noChangeArrowheads="1"/>
          </p:cNvSpPr>
          <p:nvPr>
            <p:ph type="title"/>
          </p:nvPr>
        </p:nvSpPr>
        <p:spPr/>
        <p:txBody>
          <a:bodyPr/>
          <a:lstStyle/>
          <a:p>
            <a:pPr eaLnBrk="1" hangingPunct="1">
              <a:defRPr/>
            </a:pPr>
            <a:r>
              <a:rPr lang="en-US" smtClean="0"/>
              <a:t>Spurgeon 1855—old-earth (gap) #1</a:t>
            </a:r>
          </a:p>
        </p:txBody>
      </p:sp>
      <p:pic>
        <p:nvPicPr>
          <p:cNvPr id="247810"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100" name="Text Box 4"/>
          <p:cNvSpPr txBox="1">
            <a:spLocks noChangeArrowheads="1"/>
          </p:cNvSpPr>
          <p:nvPr/>
        </p:nvSpPr>
        <p:spPr bwMode="auto">
          <a:xfrm>
            <a:off x="381000" y="407988"/>
            <a:ext cx="3810000" cy="50784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ja-JP" sz="3600" dirty="0" smtClean="0">
                <a:latin typeface="Arial"/>
                <a:cs typeface="Arial" charset="0"/>
              </a:rPr>
              <a:t>"</a:t>
            </a:r>
            <a:r>
              <a:rPr lang="en-US" sz="3600" dirty="0" smtClean="0">
                <a:cs typeface="Arial" charset="0"/>
              </a:rPr>
              <a:t>Can </a:t>
            </a:r>
            <a:r>
              <a:rPr lang="en-US" sz="3600" dirty="0">
                <a:cs typeface="Arial" charset="0"/>
              </a:rPr>
              <a:t>any man tell me </a:t>
            </a:r>
            <a:r>
              <a:rPr lang="en-US" sz="3600" dirty="0">
                <a:solidFill>
                  <a:srgbClr val="FFFF00"/>
                </a:solidFill>
                <a:cs typeface="Arial" charset="0"/>
              </a:rPr>
              <a:t>when the beginning was?</a:t>
            </a:r>
            <a:r>
              <a:rPr lang="en-US" sz="3600" dirty="0">
                <a:cs typeface="Arial" charset="0"/>
              </a:rPr>
              <a:t> Years ago we thought the beginning of this world was when Adam came upon it</a:t>
            </a:r>
            <a:r>
              <a:rPr lang="en-US" sz="3600" dirty="0" smtClean="0">
                <a:cs typeface="Arial" charset="0"/>
              </a:rPr>
              <a:t>;</a:t>
            </a:r>
            <a:r>
              <a:rPr lang="en-US" altLang="ja-JP" sz="3600" dirty="0" smtClean="0">
                <a:latin typeface="Arial"/>
                <a:cs typeface="Arial" charset="0"/>
              </a:rPr>
              <a:t>"</a:t>
            </a:r>
            <a:endParaRPr lang="en-US" sz="3600" dirty="0">
              <a:cs typeface="Arial" charset="0"/>
            </a:endParaRPr>
          </a:p>
        </p:txBody>
      </p:sp>
      <p:sp>
        <p:nvSpPr>
          <p:cNvPr id="3588101" name="Text Box 5"/>
          <p:cNvSpPr txBox="1">
            <a:spLocks noChangeArrowheads="1"/>
          </p:cNvSpPr>
          <p:nvPr/>
        </p:nvSpPr>
        <p:spPr bwMode="auto">
          <a:xfrm>
            <a:off x="304800" y="5867400"/>
            <a:ext cx="83820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sz="2200" dirty="0">
                <a:cs typeface="Arial" charset="0"/>
              </a:rPr>
              <a:t>C</a:t>
            </a:r>
            <a:r>
              <a:rPr lang="en-US" sz="2200" dirty="0" smtClean="0">
                <a:cs typeface="Arial" charset="0"/>
              </a:rPr>
              <a:t>. H</a:t>
            </a:r>
            <a:r>
              <a:rPr lang="en-US" sz="2200" dirty="0">
                <a:cs typeface="Arial" charset="0"/>
              </a:rPr>
              <a:t>. Spurgeon, </a:t>
            </a:r>
            <a:r>
              <a:rPr lang="en-US" altLang="ja-JP" sz="2200" dirty="0" smtClean="0">
                <a:latin typeface="Arial"/>
                <a:cs typeface="Arial" charset="0"/>
              </a:rPr>
              <a:t>"</a:t>
            </a:r>
            <a:r>
              <a:rPr lang="en-US" sz="2200" dirty="0" smtClean="0">
                <a:cs typeface="Arial" charset="0"/>
              </a:rPr>
              <a:t>Election</a:t>
            </a:r>
            <a:r>
              <a:rPr lang="en-US" altLang="ja-JP" sz="2200" dirty="0" smtClean="0">
                <a:latin typeface="Arial"/>
                <a:cs typeface="Arial" charset="0"/>
              </a:rPr>
              <a:t>"</a:t>
            </a:r>
            <a:r>
              <a:rPr lang="en-US" sz="2200" dirty="0" smtClean="0">
                <a:cs typeface="Arial" charset="0"/>
              </a:rPr>
              <a:t> </a:t>
            </a:r>
            <a:r>
              <a:rPr lang="en-US" sz="2200" dirty="0">
                <a:cs typeface="Arial" charset="0"/>
              </a:rPr>
              <a:t>(1855),</a:t>
            </a:r>
            <a:r>
              <a:rPr lang="en-US" sz="2200" b="0" dirty="0">
                <a:solidFill>
                  <a:schemeClr val="tx1"/>
                </a:solidFill>
                <a:cs typeface="Arial" charset="0"/>
              </a:rPr>
              <a:t> </a:t>
            </a:r>
            <a:r>
              <a:rPr lang="en-US" sz="2200" i="1" dirty="0">
                <a:cs typeface="Arial" charset="0"/>
              </a:rPr>
              <a:t>The New Park Street Pulpit</a:t>
            </a:r>
            <a:r>
              <a:rPr lang="en-US" sz="2200" dirty="0">
                <a:cs typeface="Arial" charset="0"/>
              </a:rPr>
              <a:t> (Pasadena, TX: Pilgrim Publ. 1990), </a:t>
            </a:r>
            <a:r>
              <a:rPr lang="en-US" sz="2200" dirty="0" smtClean="0">
                <a:cs typeface="Arial" charset="0"/>
              </a:rPr>
              <a:t>1:318</a:t>
            </a:r>
            <a:r>
              <a:rPr lang="en-US" sz="2200" dirty="0">
                <a:cs typeface="Arial" charset="0"/>
              </a:rPr>
              <a:t>.</a:t>
            </a:r>
          </a:p>
        </p:txBody>
      </p:sp>
      <p:pic>
        <p:nvPicPr>
          <p:cNvPr id="247813" name="Picture 6" descr="spurgeon, Charles H #4"/>
          <p:cNvPicPr>
            <a:picLocks noChangeAspect="1" noChangeArrowheads="1"/>
          </p:cNvPicPr>
          <p:nvPr/>
        </p:nvPicPr>
        <p:blipFill>
          <a:blip r:embed="rId4">
            <a:extLst>
              <a:ext uri="{28A0092B-C50C-407E-A947-70E740481C1C}">
                <a14:useLocalDpi xmlns:a14="http://schemas.microsoft.com/office/drawing/2010/main" val="0"/>
              </a:ext>
            </a:extLst>
          </a:blip>
          <a:srcRect b="8009"/>
          <a:stretch>
            <a:fillRect/>
          </a:stretch>
        </p:blipFill>
        <p:spPr bwMode="auto">
          <a:xfrm>
            <a:off x="4495800" y="120650"/>
            <a:ext cx="37338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0146" name="Rectangle 2"/>
          <p:cNvSpPr>
            <a:spLocks noGrp="1" noChangeArrowheads="1"/>
          </p:cNvSpPr>
          <p:nvPr>
            <p:ph type="title"/>
          </p:nvPr>
        </p:nvSpPr>
        <p:spPr/>
        <p:txBody>
          <a:bodyPr/>
          <a:lstStyle/>
          <a:p>
            <a:pPr eaLnBrk="1" hangingPunct="1">
              <a:defRPr/>
            </a:pPr>
            <a:r>
              <a:rPr lang="en-US" smtClean="0"/>
              <a:t>Spurgeon 1855—old-earth (gap) #1</a:t>
            </a:r>
          </a:p>
        </p:txBody>
      </p:sp>
      <p:pic>
        <p:nvPicPr>
          <p:cNvPr id="249858"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0148" name="Text Box 4"/>
          <p:cNvSpPr txBox="1">
            <a:spLocks noChangeArrowheads="1"/>
          </p:cNvSpPr>
          <p:nvPr/>
        </p:nvSpPr>
        <p:spPr bwMode="auto">
          <a:xfrm>
            <a:off x="762000" y="517525"/>
            <a:ext cx="7620000" cy="477464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defRPr/>
            </a:pPr>
            <a:r>
              <a:rPr lang="en-US" altLang="ja-JP" sz="3200" dirty="0" smtClean="0">
                <a:latin typeface="Arial"/>
                <a:cs typeface="+mn-cs"/>
              </a:rPr>
              <a:t>"</a:t>
            </a:r>
            <a:r>
              <a:rPr lang="en-US" sz="3200" dirty="0" smtClean="0">
                <a:solidFill>
                  <a:srgbClr val="FFFF00"/>
                </a:solidFill>
                <a:cs typeface="+mn-cs"/>
              </a:rPr>
              <a:t>but </a:t>
            </a:r>
            <a:r>
              <a:rPr lang="en-US" sz="3200" dirty="0">
                <a:solidFill>
                  <a:srgbClr val="FFFF00"/>
                </a:solidFill>
                <a:cs typeface="+mn-cs"/>
              </a:rPr>
              <a:t>we have discovered </a:t>
            </a:r>
          </a:p>
          <a:p>
            <a:pPr>
              <a:lnSpc>
                <a:spcPct val="95000"/>
              </a:lnSpc>
              <a:defRPr/>
            </a:pPr>
            <a:r>
              <a:rPr lang="en-US" sz="3200" dirty="0">
                <a:solidFill>
                  <a:srgbClr val="FFFF00"/>
                </a:solidFill>
                <a:cs typeface="+mn-cs"/>
              </a:rPr>
              <a:t>that thousands of years </a:t>
            </a:r>
          </a:p>
          <a:p>
            <a:pPr>
              <a:lnSpc>
                <a:spcPct val="95000"/>
              </a:lnSpc>
              <a:defRPr/>
            </a:pPr>
            <a:r>
              <a:rPr lang="en-US" sz="3200" dirty="0">
                <a:solidFill>
                  <a:srgbClr val="FFFF00"/>
                </a:solidFill>
                <a:cs typeface="+mn-cs"/>
              </a:rPr>
              <a:t>before that</a:t>
            </a:r>
            <a:r>
              <a:rPr lang="en-US" sz="3200" dirty="0">
                <a:cs typeface="+mn-cs"/>
              </a:rPr>
              <a:t> God was </a:t>
            </a:r>
          </a:p>
          <a:p>
            <a:pPr>
              <a:lnSpc>
                <a:spcPct val="95000"/>
              </a:lnSpc>
              <a:defRPr/>
            </a:pPr>
            <a:r>
              <a:rPr lang="en-US" sz="3200" dirty="0">
                <a:cs typeface="+mn-cs"/>
              </a:rPr>
              <a:t>preparing chaotic matter </a:t>
            </a:r>
          </a:p>
          <a:p>
            <a:pPr>
              <a:lnSpc>
                <a:spcPct val="95000"/>
              </a:lnSpc>
              <a:defRPr/>
            </a:pPr>
            <a:r>
              <a:rPr lang="en-US" sz="3200" dirty="0">
                <a:cs typeface="+mn-cs"/>
              </a:rPr>
              <a:t>to make it a fit abode for </a:t>
            </a:r>
          </a:p>
          <a:p>
            <a:pPr>
              <a:lnSpc>
                <a:spcPct val="95000"/>
              </a:lnSpc>
              <a:defRPr/>
            </a:pPr>
            <a:r>
              <a:rPr lang="en-US" sz="3200" dirty="0">
                <a:cs typeface="+mn-cs"/>
              </a:rPr>
              <a:t>man, putting </a:t>
            </a:r>
            <a:r>
              <a:rPr lang="en-US" sz="3200" dirty="0">
                <a:solidFill>
                  <a:srgbClr val="FFFF00"/>
                </a:solidFill>
                <a:cs typeface="+mn-cs"/>
              </a:rPr>
              <a:t>races of </a:t>
            </a:r>
          </a:p>
          <a:p>
            <a:pPr>
              <a:lnSpc>
                <a:spcPct val="95000"/>
              </a:lnSpc>
              <a:defRPr/>
            </a:pPr>
            <a:r>
              <a:rPr lang="en-US" sz="3200" dirty="0">
                <a:solidFill>
                  <a:srgbClr val="FFFF00"/>
                </a:solidFill>
                <a:cs typeface="+mn-cs"/>
              </a:rPr>
              <a:t>creatures upon it, who </a:t>
            </a:r>
          </a:p>
          <a:p>
            <a:pPr>
              <a:lnSpc>
                <a:spcPct val="95000"/>
              </a:lnSpc>
              <a:defRPr/>
            </a:pPr>
            <a:r>
              <a:rPr lang="en-US" sz="3200" dirty="0">
                <a:solidFill>
                  <a:srgbClr val="FFFF00"/>
                </a:solidFill>
                <a:cs typeface="+mn-cs"/>
              </a:rPr>
              <a:t>might die and leave behind the marks</a:t>
            </a:r>
            <a:r>
              <a:rPr lang="en-US" sz="3200" dirty="0">
                <a:cs typeface="+mn-cs"/>
              </a:rPr>
              <a:t> of his handiwork and marvelous skill, before he tried his hand on man</a:t>
            </a:r>
            <a:r>
              <a:rPr lang="en-US" sz="3200" dirty="0" smtClean="0">
                <a:cs typeface="+mn-cs"/>
              </a:rPr>
              <a:t>.</a:t>
            </a:r>
            <a:r>
              <a:rPr lang="en-US" altLang="ja-JP" sz="3200" dirty="0" smtClean="0">
                <a:latin typeface="Arial"/>
                <a:cs typeface="+mn-cs"/>
              </a:rPr>
              <a:t>"</a:t>
            </a:r>
            <a:endParaRPr lang="en-US" sz="3200" dirty="0">
              <a:cs typeface="+mn-cs"/>
            </a:endParaRPr>
          </a:p>
        </p:txBody>
      </p:sp>
      <p:sp>
        <p:nvSpPr>
          <p:cNvPr id="3590149" name="Text Box 5"/>
          <p:cNvSpPr txBox="1">
            <a:spLocks noChangeArrowheads="1"/>
          </p:cNvSpPr>
          <p:nvPr/>
        </p:nvSpPr>
        <p:spPr bwMode="auto">
          <a:xfrm>
            <a:off x="838200" y="5638800"/>
            <a:ext cx="7543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200" dirty="0">
                <a:cs typeface="Arial" charset="0"/>
              </a:rPr>
              <a:t>C.H. Spurgeon, </a:t>
            </a:r>
            <a:r>
              <a:rPr lang="en-US" altLang="ja-JP" sz="2200" dirty="0" smtClean="0">
                <a:latin typeface="Arial"/>
                <a:cs typeface="Arial" charset="0"/>
              </a:rPr>
              <a:t>"</a:t>
            </a:r>
            <a:r>
              <a:rPr lang="en-US" sz="2200" dirty="0" smtClean="0">
                <a:cs typeface="Arial" charset="0"/>
              </a:rPr>
              <a:t>Election</a:t>
            </a:r>
            <a:r>
              <a:rPr lang="en-US" altLang="ja-JP" sz="2200" dirty="0" smtClean="0">
                <a:latin typeface="Arial"/>
                <a:cs typeface="Arial" charset="0"/>
              </a:rPr>
              <a:t>"</a:t>
            </a:r>
            <a:r>
              <a:rPr lang="en-US" sz="2200" dirty="0" smtClean="0">
                <a:cs typeface="Arial" charset="0"/>
              </a:rPr>
              <a:t> </a:t>
            </a:r>
            <a:r>
              <a:rPr lang="en-US" sz="2200" dirty="0">
                <a:cs typeface="Arial" charset="0"/>
              </a:rPr>
              <a:t>(1855),</a:t>
            </a:r>
            <a:r>
              <a:rPr lang="en-US" sz="2200" b="0" dirty="0">
                <a:solidFill>
                  <a:schemeClr val="tx1"/>
                </a:solidFill>
                <a:cs typeface="Arial" charset="0"/>
              </a:rPr>
              <a:t> </a:t>
            </a:r>
            <a:r>
              <a:rPr lang="en-US" sz="2200" i="1" dirty="0">
                <a:cs typeface="Arial" charset="0"/>
              </a:rPr>
              <a:t>The New Park Street Pulpit</a:t>
            </a:r>
            <a:r>
              <a:rPr lang="en-US" sz="2200" dirty="0">
                <a:cs typeface="Arial" charset="0"/>
              </a:rPr>
              <a:t> (Pasadena, TX: Pilgrim Publ. 1990), </a:t>
            </a:r>
            <a:r>
              <a:rPr lang="en-US" sz="2200" dirty="0" smtClean="0">
                <a:cs typeface="Arial" charset="0"/>
              </a:rPr>
              <a:t>1:318</a:t>
            </a:r>
            <a:r>
              <a:rPr lang="en-US" sz="2200" dirty="0">
                <a:cs typeface="Arial" charset="0"/>
              </a:rPr>
              <a:t>.</a:t>
            </a:r>
          </a:p>
        </p:txBody>
      </p:sp>
      <p:pic>
        <p:nvPicPr>
          <p:cNvPr id="249861" name="Picture 6" descr="spurgeon, Charles H #4"/>
          <p:cNvPicPr>
            <a:picLocks noChangeAspect="1" noChangeArrowheads="1"/>
          </p:cNvPicPr>
          <p:nvPr/>
        </p:nvPicPr>
        <p:blipFill>
          <a:blip r:embed="rId4">
            <a:extLst>
              <a:ext uri="{28A0092B-C50C-407E-A947-70E740481C1C}">
                <a14:useLocalDpi xmlns:a14="http://schemas.microsoft.com/office/drawing/2010/main" val="0"/>
              </a:ext>
            </a:extLst>
          </a:blip>
          <a:srcRect l="5734" t="3571" r="8244" b="35715"/>
          <a:stretch>
            <a:fillRect/>
          </a:stretch>
        </p:blipFill>
        <p:spPr bwMode="auto">
          <a:xfrm>
            <a:off x="5926138" y="685800"/>
            <a:ext cx="228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Text Box 2"/>
          <p:cNvSpPr txBox="1">
            <a:spLocks noChangeArrowheads="1"/>
          </p:cNvSpPr>
          <p:nvPr/>
        </p:nvSpPr>
        <p:spPr bwMode="auto">
          <a:xfrm>
            <a:off x="381000" y="4692650"/>
            <a:ext cx="3705225" cy="76358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defRPr/>
            </a:pPr>
            <a:r>
              <a:rPr lang="en-US" dirty="0">
                <a:solidFill>
                  <a:schemeClr val="tx1"/>
                </a:solidFill>
                <a:cs typeface="+mn-cs"/>
              </a:rPr>
              <a:t>C</a:t>
            </a:r>
            <a:r>
              <a:rPr lang="en-US" dirty="0" smtClean="0">
                <a:solidFill>
                  <a:schemeClr val="tx1"/>
                </a:solidFill>
                <a:cs typeface="+mn-cs"/>
              </a:rPr>
              <a:t>. I</a:t>
            </a:r>
            <a:r>
              <a:rPr lang="en-US" dirty="0">
                <a:solidFill>
                  <a:schemeClr val="tx1"/>
                </a:solidFill>
                <a:cs typeface="+mn-cs"/>
              </a:rPr>
              <a:t>. Scofield </a:t>
            </a:r>
          </a:p>
          <a:p>
            <a:pPr algn="ctr">
              <a:lnSpc>
                <a:spcPct val="90000"/>
              </a:lnSpc>
              <a:defRPr/>
            </a:pPr>
            <a:r>
              <a:rPr lang="en-US" dirty="0">
                <a:solidFill>
                  <a:schemeClr val="tx1"/>
                </a:solidFill>
                <a:cs typeface="+mn-cs"/>
              </a:rPr>
              <a:t>(1843-1921) </a:t>
            </a:r>
          </a:p>
        </p:txBody>
      </p:sp>
      <p:pic>
        <p:nvPicPr>
          <p:cNvPr id="251906" name="Picture 3" descr="Scofield, CI 2"/>
          <p:cNvPicPr>
            <a:picLocks noChangeAspect="1" noChangeArrowheads="1"/>
          </p:cNvPicPr>
          <p:nvPr/>
        </p:nvPicPr>
        <p:blipFill>
          <a:blip r:embed="rId3">
            <a:extLst>
              <a:ext uri="{28A0092B-C50C-407E-A947-70E740481C1C}">
                <a14:useLocalDpi xmlns:a14="http://schemas.microsoft.com/office/drawing/2010/main" val="0"/>
              </a:ext>
            </a:extLst>
          </a:blip>
          <a:srcRect l="3421"/>
          <a:stretch>
            <a:fillRect/>
          </a:stretch>
        </p:blipFill>
        <p:spPr bwMode="auto">
          <a:xfrm>
            <a:off x="989013" y="685800"/>
            <a:ext cx="2563812"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6292" name="Text Box 4"/>
          <p:cNvSpPr txBox="1">
            <a:spLocks noChangeArrowheads="1"/>
          </p:cNvSpPr>
          <p:nvPr/>
        </p:nvSpPr>
        <p:spPr bwMode="auto">
          <a:xfrm>
            <a:off x="4419600" y="533400"/>
            <a:ext cx="3352800" cy="280076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400" i="1" dirty="0">
                <a:solidFill>
                  <a:schemeClr val="tx1"/>
                </a:solidFill>
                <a:cs typeface="+mn-cs"/>
              </a:rPr>
              <a:t>Scofield Reference Bible</a:t>
            </a:r>
          </a:p>
          <a:p>
            <a:pPr algn="ctr">
              <a:defRPr/>
            </a:pPr>
            <a:r>
              <a:rPr lang="en-US" sz="4400" dirty="0">
                <a:solidFill>
                  <a:schemeClr val="tx1"/>
                </a:solidFill>
                <a:cs typeface="+mn-cs"/>
              </a:rPr>
              <a:t>(1909)</a:t>
            </a:r>
          </a:p>
        </p:txBody>
      </p:sp>
      <p:sp>
        <p:nvSpPr>
          <p:cNvPr id="2316293" name="Text Box 5"/>
          <p:cNvSpPr txBox="1">
            <a:spLocks noChangeArrowheads="1"/>
          </p:cNvSpPr>
          <p:nvPr/>
        </p:nvSpPr>
        <p:spPr bwMode="auto">
          <a:xfrm>
            <a:off x="4267200" y="3457575"/>
            <a:ext cx="3581400" cy="7620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400">
                <a:solidFill>
                  <a:srgbClr val="FFFF00"/>
                </a:solidFill>
                <a:cs typeface="+mn-cs"/>
              </a:rPr>
              <a:t>Gap Theory</a:t>
            </a:r>
          </a:p>
        </p:txBody>
      </p:sp>
      <p:sp>
        <p:nvSpPr>
          <p:cNvPr id="2316294" name="Rectangle 6"/>
          <p:cNvSpPr>
            <a:spLocks noGrp="1" noRot="1" noChangeArrowheads="1"/>
          </p:cNvSpPr>
          <p:nvPr>
            <p:ph type="title"/>
          </p:nvPr>
        </p:nvSpPr>
        <p:spPr>
          <a:xfrm>
            <a:off x="457200" y="-914400"/>
            <a:ext cx="8229600" cy="1143000"/>
          </a:xfrm>
        </p:spPr>
        <p:txBody>
          <a:bodyPr/>
          <a:lstStyle/>
          <a:p>
            <a:pPr eaLnBrk="1" hangingPunct="1">
              <a:defRPr/>
            </a:pPr>
            <a:r>
              <a:rPr lang="en-US" dirty="0" smtClean="0">
                <a:solidFill>
                  <a:schemeClr val="bg2"/>
                </a:solidFill>
              </a:rPr>
              <a:t>C. I. Scofield</a:t>
            </a:r>
          </a:p>
        </p:txBody>
      </p:sp>
      <p:sp>
        <p:nvSpPr>
          <p:cNvPr id="2316295" name="Text Box 7"/>
          <p:cNvSpPr txBox="1">
            <a:spLocks noChangeArrowheads="1"/>
          </p:cNvSpPr>
          <p:nvPr/>
        </p:nvSpPr>
        <p:spPr bwMode="auto">
          <a:xfrm>
            <a:off x="3657600" y="4343400"/>
            <a:ext cx="4800600" cy="19208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ja-JP" sz="3000" dirty="0" smtClean="0">
                <a:solidFill>
                  <a:schemeClr val="tx1"/>
                </a:solidFill>
                <a:latin typeface="Arial"/>
                <a:cs typeface="+mn-cs"/>
              </a:rPr>
              <a:t>"</a:t>
            </a:r>
            <a:r>
              <a:rPr lang="en-US" sz="3000" dirty="0" smtClean="0">
                <a:solidFill>
                  <a:schemeClr val="tx1"/>
                </a:solidFill>
                <a:cs typeface="+mn-cs"/>
              </a:rPr>
              <a:t>The </a:t>
            </a:r>
            <a:r>
              <a:rPr lang="en-US" sz="3000" dirty="0">
                <a:solidFill>
                  <a:schemeClr val="tx1"/>
                </a:solidFill>
                <a:cs typeface="+mn-cs"/>
              </a:rPr>
              <a:t>first creative act refers to the dateless past, and gives scope for all the geologic ages</a:t>
            </a:r>
            <a:r>
              <a:rPr lang="en-US" sz="3000" dirty="0" smtClean="0">
                <a:solidFill>
                  <a:schemeClr val="tx1"/>
                </a:solidFill>
                <a:cs typeface="+mn-cs"/>
              </a:rPr>
              <a:t>.</a:t>
            </a:r>
            <a:r>
              <a:rPr lang="en-US" altLang="ja-JP" sz="3000" dirty="0" smtClean="0">
                <a:solidFill>
                  <a:schemeClr val="tx1"/>
                </a:solidFill>
                <a:latin typeface="Arial"/>
                <a:cs typeface="+mn-cs"/>
              </a:rPr>
              <a:t>"</a:t>
            </a:r>
            <a:endParaRPr lang="en-US" sz="3000" dirty="0">
              <a:solidFill>
                <a:schemeClr val="tx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Rectangle 2"/>
          <p:cNvSpPr>
            <a:spLocks noGrp="1" noChangeArrowheads="1"/>
          </p:cNvSpPr>
          <p:nvPr>
            <p:ph type="title"/>
          </p:nvPr>
        </p:nvSpPr>
        <p:spPr/>
        <p:txBody>
          <a:bodyPr/>
          <a:lstStyle/>
          <a:p>
            <a:pPr eaLnBrk="1" hangingPunct="1">
              <a:defRPr/>
            </a:pPr>
            <a:r>
              <a:rPr lang="en-US" smtClean="0"/>
              <a:t>2 Corinthians 10:4-5 NAS</a:t>
            </a:r>
          </a:p>
        </p:txBody>
      </p:sp>
      <p:pic>
        <p:nvPicPr>
          <p:cNvPr id="15769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2 Corinthians 10:4-5</a:t>
            </a:r>
          </a:p>
        </p:txBody>
      </p:sp>
      <p:sp>
        <p:nvSpPr>
          <p:cNvPr id="2116613" name="Text Box 5"/>
          <p:cNvSpPr txBox="1">
            <a:spLocks noChangeArrowheads="1"/>
          </p:cNvSpPr>
          <p:nvPr/>
        </p:nvSpPr>
        <p:spPr bwMode="auto">
          <a:xfrm>
            <a:off x="838200" y="1528263"/>
            <a:ext cx="7848600" cy="433913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400" dirty="0" smtClean="0">
                <a:cs typeface="Arial" charset="0"/>
              </a:rPr>
              <a:t>"for </a:t>
            </a:r>
            <a:r>
              <a:rPr lang="en-US" sz="3400" dirty="0">
                <a:cs typeface="Arial" charset="0"/>
              </a:rPr>
              <a:t>the weapons of </a:t>
            </a:r>
            <a:r>
              <a:rPr lang="en-US" sz="3400" dirty="0">
                <a:solidFill>
                  <a:srgbClr val="FFFF00"/>
                </a:solidFill>
                <a:cs typeface="Arial" charset="0"/>
              </a:rPr>
              <a:t>our warfare</a:t>
            </a:r>
            <a:r>
              <a:rPr lang="en-US" sz="3400" dirty="0">
                <a:cs typeface="Arial" charset="0"/>
              </a:rPr>
              <a:t> are not of the flesh, but divinely powerful for the destruction of fortresses</a:t>
            </a:r>
            <a:r>
              <a:rPr lang="en-US" sz="3400" dirty="0" smtClean="0">
                <a:cs typeface="Arial" charset="0"/>
              </a:rPr>
              <a:t>.</a:t>
            </a:r>
          </a:p>
          <a:p>
            <a:pPr>
              <a:lnSpc>
                <a:spcPct val="90000"/>
              </a:lnSpc>
              <a:defRPr/>
            </a:pPr>
            <a:endParaRPr lang="en-US" sz="3400" dirty="0">
              <a:cs typeface="Arial" charset="0"/>
            </a:endParaRPr>
          </a:p>
          <a:p>
            <a:pPr>
              <a:lnSpc>
                <a:spcPct val="90000"/>
              </a:lnSpc>
              <a:defRPr/>
            </a:pPr>
            <a:r>
              <a:rPr lang="en-US" sz="3400" baseline="30000" dirty="0" smtClean="0">
                <a:cs typeface="Arial" charset="0"/>
              </a:rPr>
              <a:t>5</a:t>
            </a:r>
            <a:r>
              <a:rPr lang="en-US" sz="3400" dirty="0" smtClean="0">
                <a:cs typeface="Arial" charset="0"/>
              </a:rPr>
              <a:t>We </a:t>
            </a:r>
            <a:r>
              <a:rPr lang="en-US" sz="3400" dirty="0">
                <a:cs typeface="Arial" charset="0"/>
              </a:rPr>
              <a:t>are destroying </a:t>
            </a:r>
            <a:r>
              <a:rPr lang="en-US" sz="3400" dirty="0">
                <a:solidFill>
                  <a:srgbClr val="FFFF00"/>
                </a:solidFill>
                <a:cs typeface="Arial" charset="0"/>
              </a:rPr>
              <a:t>speculations</a:t>
            </a:r>
            <a:r>
              <a:rPr lang="en-US" sz="3400" dirty="0">
                <a:solidFill>
                  <a:srgbClr val="FF0000"/>
                </a:solidFill>
                <a:cs typeface="Arial" charset="0"/>
              </a:rPr>
              <a:t> </a:t>
            </a:r>
            <a:r>
              <a:rPr lang="en-US" sz="3400" dirty="0">
                <a:cs typeface="Arial" charset="0"/>
              </a:rPr>
              <a:t>and </a:t>
            </a:r>
            <a:r>
              <a:rPr lang="en-US" sz="3400" dirty="0">
                <a:solidFill>
                  <a:srgbClr val="FFFF00"/>
                </a:solidFill>
                <a:cs typeface="Arial" charset="0"/>
              </a:rPr>
              <a:t>every lofty thing raised up against the knowledge of God</a:t>
            </a:r>
            <a:r>
              <a:rPr lang="en-US" sz="3400" dirty="0">
                <a:cs typeface="Arial" charset="0"/>
              </a:rPr>
              <a:t>, and we are taking </a:t>
            </a:r>
            <a:r>
              <a:rPr lang="en-US" sz="3400" dirty="0">
                <a:solidFill>
                  <a:srgbClr val="FFFF00"/>
                </a:solidFill>
                <a:cs typeface="Arial" charset="0"/>
              </a:rPr>
              <a:t>every thought</a:t>
            </a:r>
            <a:r>
              <a:rPr lang="en-US" sz="3400" dirty="0">
                <a:cs typeface="Arial" charset="0"/>
              </a:rPr>
              <a:t> captive to the obedience of </a:t>
            </a:r>
            <a:r>
              <a:rPr lang="en-US" sz="3400" dirty="0" smtClean="0">
                <a:cs typeface="Arial" charset="0"/>
              </a:rPr>
              <a:t>Christ"</a:t>
            </a:r>
            <a:endParaRPr lang="en-US" sz="34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200"/>
            <a:ext cx="9144000" cy="6435554"/>
          </a:xfrm>
          <a:prstGeom prst="rect">
            <a:avLst/>
          </a:prstGeom>
        </p:spPr>
      </p:pic>
      <p:sp>
        <p:nvSpPr>
          <p:cNvPr id="2521090" name="Rectangle 2"/>
          <p:cNvSpPr>
            <a:spLocks noGrp="1" noChangeArrowheads="1"/>
          </p:cNvSpPr>
          <p:nvPr>
            <p:ph type="title"/>
          </p:nvPr>
        </p:nvSpPr>
        <p:spPr>
          <a:xfrm>
            <a:off x="0" y="76200"/>
            <a:ext cx="9144000" cy="715962"/>
          </a:xfrm>
          <a:solidFill>
            <a:schemeClr val="tx1"/>
          </a:solidFill>
        </p:spPr>
        <p:txBody>
          <a:bodyPr/>
          <a:lstStyle/>
          <a:p>
            <a:pPr eaLnBrk="1" hangingPunct="1">
              <a:defRPr/>
            </a:pPr>
            <a:r>
              <a:rPr lang="en-US" sz="4000" b="1" dirty="0">
                <a:solidFill>
                  <a:srgbClr val="FFFFFF"/>
                </a:solidFill>
              </a:rPr>
              <a:t>Princeton Seminary</a:t>
            </a:r>
          </a:p>
        </p:txBody>
      </p:sp>
      <p:sp>
        <p:nvSpPr>
          <p:cNvPr id="2521093" name="Text Box 5"/>
          <p:cNvSpPr txBox="1">
            <a:spLocks noChangeArrowheads="1"/>
          </p:cNvSpPr>
          <p:nvPr/>
        </p:nvSpPr>
        <p:spPr bwMode="auto">
          <a:xfrm>
            <a:off x="1676400" y="3870325"/>
            <a:ext cx="571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dirty="0">
                <a:effectLst>
                  <a:glow rad="228600">
                    <a:schemeClr val="tx1"/>
                  </a:glow>
                </a:effectLst>
                <a:cs typeface="Arial" charset="0"/>
              </a:rPr>
              <a:t>B</a:t>
            </a:r>
            <a:r>
              <a:rPr lang="en-US" sz="3000" dirty="0" smtClean="0">
                <a:effectLst>
                  <a:glow rad="228600">
                    <a:schemeClr val="tx1"/>
                  </a:glow>
                </a:effectLst>
                <a:cs typeface="Arial" charset="0"/>
              </a:rPr>
              <a:t>. B</a:t>
            </a:r>
            <a:r>
              <a:rPr lang="en-US" sz="3000" dirty="0">
                <a:effectLst>
                  <a:glow rad="228600">
                    <a:schemeClr val="tx1"/>
                  </a:glow>
                </a:effectLst>
                <a:cs typeface="Arial" charset="0"/>
              </a:rPr>
              <a:t>. Warfield (1851-1921)</a:t>
            </a:r>
          </a:p>
          <a:p>
            <a:pPr algn="ctr">
              <a:defRPr/>
            </a:pPr>
            <a:r>
              <a:rPr lang="en-US" sz="3000" dirty="0">
                <a:effectLst>
                  <a:glow rad="228600">
                    <a:schemeClr val="tx1"/>
                  </a:glow>
                </a:effectLst>
                <a:cs typeface="Arial" charset="0"/>
              </a:rPr>
              <a:t>  </a:t>
            </a:r>
            <a:r>
              <a:rPr lang="en-US" sz="3000" dirty="0">
                <a:solidFill>
                  <a:srgbClr val="FFFF00"/>
                </a:solidFill>
                <a:effectLst>
                  <a:glow rad="228600">
                    <a:schemeClr val="tx1"/>
                  </a:glow>
                </a:effectLst>
                <a:cs typeface="Arial" charset="0"/>
              </a:rPr>
              <a:t>Theistic Evolution?</a:t>
            </a:r>
          </a:p>
        </p:txBody>
      </p:sp>
      <p:sp>
        <p:nvSpPr>
          <p:cNvPr id="2521095" name="Line 7"/>
          <p:cNvSpPr>
            <a:spLocks noChangeShapeType="1"/>
          </p:cNvSpPr>
          <p:nvPr/>
        </p:nvSpPr>
        <p:spPr bwMode="auto">
          <a:xfrm>
            <a:off x="4572000" y="2041525"/>
            <a:ext cx="0" cy="533400"/>
          </a:xfrm>
          <a:prstGeom prst="line">
            <a:avLst/>
          </a:prstGeom>
          <a:noFill/>
          <a:ln w="114300">
            <a:solidFill>
              <a:srgbClr val="FF66FF"/>
            </a:solidFill>
            <a:round/>
            <a:headEnd/>
            <a:tailEnd type="triangle" w="med" len="med"/>
          </a:ln>
          <a:effectLst>
            <a:glow rad="228600">
              <a:schemeClr val="accent4">
                <a:satMod val="175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a:effectLst>
                <a:glow rad="228600">
                  <a:schemeClr val="tx1"/>
                </a:glow>
              </a:effectLst>
              <a:cs typeface="+mn-cs"/>
            </a:endParaRPr>
          </a:p>
        </p:txBody>
      </p:sp>
      <p:sp>
        <p:nvSpPr>
          <p:cNvPr id="2521096" name="Line 8"/>
          <p:cNvSpPr>
            <a:spLocks noChangeShapeType="1"/>
          </p:cNvSpPr>
          <p:nvPr/>
        </p:nvSpPr>
        <p:spPr bwMode="auto">
          <a:xfrm>
            <a:off x="4572000" y="3413125"/>
            <a:ext cx="0" cy="533400"/>
          </a:xfrm>
          <a:prstGeom prst="line">
            <a:avLst/>
          </a:prstGeom>
          <a:noFill/>
          <a:ln w="114300">
            <a:solidFill>
              <a:srgbClr val="FF66FF"/>
            </a:solidFill>
            <a:round/>
            <a:headEnd/>
            <a:tailEnd type="triangle" w="med" len="med"/>
          </a:ln>
          <a:effectLst>
            <a:glow rad="228600">
              <a:schemeClr val="accent4">
                <a:satMod val="175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a:effectLst>
                <a:glow rad="228600">
                  <a:schemeClr val="tx1"/>
                </a:glow>
              </a:effectLst>
              <a:cs typeface="+mn-cs"/>
            </a:endParaRPr>
          </a:p>
        </p:txBody>
      </p:sp>
      <p:pic>
        <p:nvPicPr>
          <p:cNvPr id="256008" name="Picture 9" descr="Hodge, Charles 2"/>
          <p:cNvPicPr>
            <a:picLocks noChangeAspect="1" noChangeArrowheads="1"/>
          </p:cNvPicPr>
          <p:nvPr/>
        </p:nvPicPr>
        <p:blipFill>
          <a:blip r:embed="rId4">
            <a:extLst>
              <a:ext uri="{28A0092B-C50C-407E-A947-70E740481C1C}">
                <a14:useLocalDpi xmlns:a14="http://schemas.microsoft.com/office/drawing/2010/main" val="0"/>
              </a:ext>
            </a:extLst>
          </a:blip>
          <a:srcRect l="26584" t="9694" r="22969" b="51318"/>
          <a:stretch>
            <a:fillRect/>
          </a:stretch>
        </p:blipFill>
        <p:spPr bwMode="auto">
          <a:xfrm>
            <a:off x="7239000" y="609600"/>
            <a:ext cx="1828800" cy="2133600"/>
          </a:xfrm>
          <a:prstGeom prst="rect">
            <a:avLst/>
          </a:prstGeom>
          <a:noFill/>
          <a:ln w="762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21098" name="Picture 10" descr="Hodge, AA"/>
          <p:cNvPicPr>
            <a:picLocks noChangeAspect="1" noChangeArrowheads="1"/>
          </p:cNvPicPr>
          <p:nvPr/>
        </p:nvPicPr>
        <p:blipFill>
          <a:blip r:embed="rId5">
            <a:extLst>
              <a:ext uri="{28A0092B-C50C-407E-A947-70E740481C1C}">
                <a14:useLocalDpi xmlns:a14="http://schemas.microsoft.com/office/drawing/2010/main" val="0"/>
              </a:ext>
            </a:extLst>
          </a:blip>
          <a:srcRect l="19345" t="5695" r="20201" b="35469"/>
          <a:stretch>
            <a:fillRect/>
          </a:stretch>
        </p:blipFill>
        <p:spPr bwMode="auto">
          <a:xfrm>
            <a:off x="76200" y="1752600"/>
            <a:ext cx="1905000" cy="2362200"/>
          </a:xfrm>
          <a:prstGeom prst="rect">
            <a:avLst/>
          </a:prstGeom>
          <a:noFill/>
          <a:ln w="762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21099" name="Picture 11" descr="Warfield, B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888" y="3276600"/>
            <a:ext cx="1966912" cy="2209800"/>
          </a:xfrm>
          <a:prstGeom prst="rect">
            <a:avLst/>
          </a:prstGeom>
          <a:noFill/>
          <a:ln w="762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21091" name="Text Box 3"/>
          <p:cNvSpPr txBox="1">
            <a:spLocks noChangeArrowheads="1"/>
          </p:cNvSpPr>
          <p:nvPr/>
        </p:nvSpPr>
        <p:spPr bwMode="auto">
          <a:xfrm>
            <a:off x="1676400" y="1111250"/>
            <a:ext cx="5791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dirty="0">
                <a:effectLst>
                  <a:glow rad="228600">
                    <a:schemeClr val="tx1"/>
                  </a:glow>
                </a:effectLst>
                <a:cs typeface="Arial" charset="0"/>
              </a:rPr>
              <a:t>Charles Hodge (1779- 1878)</a:t>
            </a:r>
          </a:p>
          <a:p>
            <a:pPr algn="ctr">
              <a:defRPr/>
            </a:pPr>
            <a:r>
              <a:rPr lang="en-US" sz="3000" dirty="0">
                <a:solidFill>
                  <a:srgbClr val="FFFF00"/>
                </a:solidFill>
                <a:effectLst>
                  <a:glow rad="228600">
                    <a:schemeClr val="tx1"/>
                  </a:glow>
                </a:effectLst>
                <a:cs typeface="Arial" charset="0"/>
              </a:rPr>
              <a:t>  Old-Earth</a:t>
            </a:r>
          </a:p>
        </p:txBody>
      </p:sp>
      <p:sp>
        <p:nvSpPr>
          <p:cNvPr id="2521092" name="Text Box 4"/>
          <p:cNvSpPr txBox="1">
            <a:spLocks noChangeArrowheads="1"/>
          </p:cNvSpPr>
          <p:nvPr/>
        </p:nvSpPr>
        <p:spPr bwMode="auto">
          <a:xfrm>
            <a:off x="2209800" y="2422525"/>
            <a:ext cx="472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dirty="0">
                <a:effectLst>
                  <a:glow rad="228600">
                    <a:schemeClr val="tx1"/>
                  </a:glow>
                </a:effectLst>
                <a:cs typeface="Arial" charset="0"/>
              </a:rPr>
              <a:t>A</a:t>
            </a:r>
            <a:r>
              <a:rPr lang="en-US" sz="3000" dirty="0" smtClean="0">
                <a:effectLst>
                  <a:glow rad="228600">
                    <a:schemeClr val="tx1"/>
                  </a:glow>
                </a:effectLst>
                <a:cs typeface="Arial" charset="0"/>
              </a:rPr>
              <a:t>. A</a:t>
            </a:r>
            <a:r>
              <a:rPr lang="en-US" sz="3000" dirty="0">
                <a:effectLst>
                  <a:glow rad="228600">
                    <a:schemeClr val="tx1"/>
                  </a:glow>
                </a:effectLst>
                <a:cs typeface="Arial" charset="0"/>
              </a:rPr>
              <a:t>. Hodge (1823-1886)</a:t>
            </a:r>
          </a:p>
          <a:p>
            <a:pPr algn="ctr">
              <a:defRPr/>
            </a:pPr>
            <a:r>
              <a:rPr lang="en-US" sz="3000" dirty="0">
                <a:effectLst>
                  <a:glow rad="228600">
                    <a:schemeClr val="tx1"/>
                  </a:glow>
                </a:effectLst>
                <a:cs typeface="Arial" charset="0"/>
              </a:rPr>
              <a:t>  </a:t>
            </a:r>
            <a:r>
              <a:rPr lang="en-US" sz="3000" dirty="0">
                <a:solidFill>
                  <a:srgbClr val="FFFF00"/>
                </a:solidFill>
                <a:effectLst>
                  <a:glow rad="228600">
                    <a:schemeClr val="tx1"/>
                  </a:glow>
                </a:effectLst>
                <a:cs typeface="Arial" charset="0"/>
              </a:rPr>
              <a:t>Theistic 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21095"/>
                                        </p:tgtEl>
                                        <p:attrNameLst>
                                          <p:attrName>style.visibility</p:attrName>
                                        </p:attrNameLst>
                                      </p:cBhvr>
                                      <p:to>
                                        <p:strVal val="visible"/>
                                      </p:to>
                                    </p:set>
                                    <p:animEffect transition="in" filter="wipe(up)">
                                      <p:cBhvr>
                                        <p:cTn id="7" dur="500"/>
                                        <p:tgtEl>
                                          <p:spTgt spid="252109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21092"/>
                                        </p:tgtEl>
                                        <p:attrNameLst>
                                          <p:attrName>style.visibility</p:attrName>
                                        </p:attrNameLst>
                                      </p:cBhvr>
                                      <p:to>
                                        <p:strVal val="visible"/>
                                      </p:to>
                                    </p:set>
                                    <p:animEffect transition="in" filter="wipe(up)">
                                      <p:cBhvr>
                                        <p:cTn id="11" dur="500"/>
                                        <p:tgtEl>
                                          <p:spTgt spid="2521092"/>
                                        </p:tgtEl>
                                      </p:cBhvr>
                                    </p:animEffec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2521098"/>
                                        </p:tgtEl>
                                        <p:attrNameLst>
                                          <p:attrName>style.visibility</p:attrName>
                                        </p:attrNameLst>
                                      </p:cBhvr>
                                      <p:to>
                                        <p:strVal val="visible"/>
                                      </p:to>
                                    </p:set>
                                    <p:anim calcmode="lin" valueType="num">
                                      <p:cBhvr>
                                        <p:cTn id="15" dur="500" fill="hold"/>
                                        <p:tgtEl>
                                          <p:spTgt spid="2521098"/>
                                        </p:tgtEl>
                                        <p:attrNameLst>
                                          <p:attrName>ppt_w</p:attrName>
                                        </p:attrNameLst>
                                      </p:cBhvr>
                                      <p:tavLst>
                                        <p:tav tm="0">
                                          <p:val>
                                            <p:fltVal val="0"/>
                                          </p:val>
                                        </p:tav>
                                        <p:tav tm="100000">
                                          <p:val>
                                            <p:strVal val="#ppt_w"/>
                                          </p:val>
                                        </p:tav>
                                      </p:tavLst>
                                    </p:anim>
                                    <p:anim calcmode="lin" valueType="num">
                                      <p:cBhvr>
                                        <p:cTn id="16" dur="500" fill="hold"/>
                                        <p:tgtEl>
                                          <p:spTgt spid="2521098"/>
                                        </p:tgtEl>
                                        <p:attrNameLst>
                                          <p:attrName>ppt_h</p:attrName>
                                        </p:attrNameLst>
                                      </p:cBhvr>
                                      <p:tavLst>
                                        <p:tav tm="0">
                                          <p:val>
                                            <p:fltVal val="0"/>
                                          </p:val>
                                        </p:tav>
                                        <p:tav tm="100000">
                                          <p:val>
                                            <p:strVal val="#ppt_h"/>
                                          </p:val>
                                        </p:tav>
                                      </p:tavLst>
                                    </p:anim>
                                    <p:animEffect transition="in" filter="fade">
                                      <p:cBhvr>
                                        <p:cTn id="17" dur="500"/>
                                        <p:tgtEl>
                                          <p:spTgt spid="25210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521096"/>
                                        </p:tgtEl>
                                        <p:attrNameLst>
                                          <p:attrName>style.visibility</p:attrName>
                                        </p:attrNameLst>
                                      </p:cBhvr>
                                      <p:to>
                                        <p:strVal val="visible"/>
                                      </p:to>
                                    </p:set>
                                    <p:animEffect transition="in" filter="wipe(up)">
                                      <p:cBhvr>
                                        <p:cTn id="22" dur="500"/>
                                        <p:tgtEl>
                                          <p:spTgt spid="2521096"/>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521093"/>
                                        </p:tgtEl>
                                        <p:attrNameLst>
                                          <p:attrName>style.visibility</p:attrName>
                                        </p:attrNameLst>
                                      </p:cBhvr>
                                      <p:to>
                                        <p:strVal val="visible"/>
                                      </p:to>
                                    </p:set>
                                    <p:animEffect transition="in" filter="wipe(up)">
                                      <p:cBhvr>
                                        <p:cTn id="26" dur="500"/>
                                        <p:tgtEl>
                                          <p:spTgt spid="2521093"/>
                                        </p:tgtEl>
                                      </p:cBhvr>
                                    </p:animEffect>
                                  </p:childTnLst>
                                </p:cTn>
                              </p:par>
                            </p:childTnLst>
                          </p:cTn>
                        </p:par>
                        <p:par>
                          <p:cTn id="27" fill="hold" nodeType="afterGroup">
                            <p:stCondLst>
                              <p:cond delay="1000"/>
                            </p:stCondLst>
                            <p:childTnLst>
                              <p:par>
                                <p:cTn id="28" presetID="53" presetClass="entr" presetSubtype="0" fill="hold" nodeType="afterEffect">
                                  <p:stCondLst>
                                    <p:cond delay="0"/>
                                  </p:stCondLst>
                                  <p:childTnLst>
                                    <p:set>
                                      <p:cBhvr>
                                        <p:cTn id="29" dur="1" fill="hold">
                                          <p:stCondLst>
                                            <p:cond delay="0"/>
                                          </p:stCondLst>
                                        </p:cTn>
                                        <p:tgtEl>
                                          <p:spTgt spid="2521099"/>
                                        </p:tgtEl>
                                        <p:attrNameLst>
                                          <p:attrName>style.visibility</p:attrName>
                                        </p:attrNameLst>
                                      </p:cBhvr>
                                      <p:to>
                                        <p:strVal val="visible"/>
                                      </p:to>
                                    </p:set>
                                    <p:anim calcmode="lin" valueType="num">
                                      <p:cBhvr>
                                        <p:cTn id="30" dur="500" fill="hold"/>
                                        <p:tgtEl>
                                          <p:spTgt spid="2521099"/>
                                        </p:tgtEl>
                                        <p:attrNameLst>
                                          <p:attrName>ppt_w</p:attrName>
                                        </p:attrNameLst>
                                      </p:cBhvr>
                                      <p:tavLst>
                                        <p:tav tm="0">
                                          <p:val>
                                            <p:fltVal val="0"/>
                                          </p:val>
                                        </p:tav>
                                        <p:tav tm="100000">
                                          <p:val>
                                            <p:strVal val="#ppt_w"/>
                                          </p:val>
                                        </p:tav>
                                      </p:tavLst>
                                    </p:anim>
                                    <p:anim calcmode="lin" valueType="num">
                                      <p:cBhvr>
                                        <p:cTn id="31" dur="500" fill="hold"/>
                                        <p:tgtEl>
                                          <p:spTgt spid="2521099"/>
                                        </p:tgtEl>
                                        <p:attrNameLst>
                                          <p:attrName>ppt_h</p:attrName>
                                        </p:attrNameLst>
                                      </p:cBhvr>
                                      <p:tavLst>
                                        <p:tav tm="0">
                                          <p:val>
                                            <p:fltVal val="0"/>
                                          </p:val>
                                        </p:tav>
                                        <p:tav tm="100000">
                                          <p:val>
                                            <p:strVal val="#ppt_h"/>
                                          </p:val>
                                        </p:tav>
                                      </p:tavLst>
                                    </p:anim>
                                    <p:animEffect transition="in" filter="fade">
                                      <p:cBhvr>
                                        <p:cTn id="32" dur="500"/>
                                        <p:tgtEl>
                                          <p:spTgt spid="252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1093" grpId="0"/>
      <p:bldP spid="252109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431"/>
            <a:ext cx="4724400" cy="4010714"/>
          </a:xfrm>
          <a:prstGeom prst="rect">
            <a:avLst/>
          </a:prstGeom>
        </p:spPr>
      </p:pic>
      <p:sp>
        <p:nvSpPr>
          <p:cNvPr id="3627010" name="Text Box 2"/>
          <p:cNvSpPr txBox="1">
            <a:spLocks noChangeArrowheads="1"/>
          </p:cNvSpPr>
          <p:nvPr/>
        </p:nvSpPr>
        <p:spPr bwMode="auto">
          <a:xfrm>
            <a:off x="5005387" y="5715000"/>
            <a:ext cx="3886200" cy="107721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sz="3200" dirty="0" smtClean="0">
                <a:solidFill>
                  <a:schemeClr val="tx1"/>
                </a:solidFill>
                <a:cs typeface="+mn-cs"/>
              </a:rPr>
              <a:t>R. A. Torrey</a:t>
            </a:r>
            <a:br>
              <a:rPr lang="en-US" sz="3200" dirty="0" smtClean="0">
                <a:solidFill>
                  <a:schemeClr val="tx1"/>
                </a:solidFill>
                <a:cs typeface="+mn-cs"/>
              </a:rPr>
            </a:br>
            <a:r>
              <a:rPr lang="en-US" sz="3200" dirty="0" smtClean="0">
                <a:solidFill>
                  <a:schemeClr val="tx1"/>
                </a:solidFill>
                <a:cs typeface="+mn-cs"/>
              </a:rPr>
              <a:t>(</a:t>
            </a:r>
            <a:r>
              <a:rPr lang="en-US" sz="3200" dirty="0">
                <a:solidFill>
                  <a:schemeClr val="tx1"/>
                </a:solidFill>
                <a:cs typeface="+mn-cs"/>
              </a:rPr>
              <a:t>1856-1928)</a:t>
            </a:r>
          </a:p>
        </p:txBody>
      </p:sp>
      <p:sp>
        <p:nvSpPr>
          <p:cNvPr id="3627011" name="Text Box 3"/>
          <p:cNvSpPr txBox="1">
            <a:spLocks noChangeArrowheads="1"/>
          </p:cNvSpPr>
          <p:nvPr/>
        </p:nvSpPr>
        <p:spPr bwMode="auto">
          <a:xfrm>
            <a:off x="457200" y="2971800"/>
            <a:ext cx="3581400" cy="1322413"/>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4400" dirty="0">
                <a:solidFill>
                  <a:srgbClr val="FFFF00"/>
                </a:solidFill>
                <a:effectLst>
                  <a:glow rad="228600">
                    <a:schemeClr val="bg2"/>
                  </a:glow>
                </a:effectLst>
                <a:cs typeface="+mn-cs"/>
              </a:rPr>
              <a:t>Old-earth views</a:t>
            </a:r>
          </a:p>
        </p:txBody>
      </p:sp>
      <p:pic>
        <p:nvPicPr>
          <p:cNvPr id="253955" name="Picture 4" descr="Torrey, RA"/>
          <p:cNvPicPr>
            <a:picLocks noChangeAspect="1" noChangeArrowheads="1"/>
          </p:cNvPicPr>
          <p:nvPr/>
        </p:nvPicPr>
        <p:blipFill>
          <a:blip r:embed="rId4">
            <a:extLst>
              <a:ext uri="{28A0092B-C50C-407E-A947-70E740481C1C}">
                <a14:useLocalDpi xmlns:a14="http://schemas.microsoft.com/office/drawing/2010/main" val="0"/>
              </a:ext>
            </a:extLst>
          </a:blip>
          <a:srcRect l="3690" t="2097" r="3107" b="7773"/>
          <a:stretch>
            <a:fillRect/>
          </a:stretch>
        </p:blipFill>
        <p:spPr bwMode="auto">
          <a:xfrm>
            <a:off x="4981575" y="0"/>
            <a:ext cx="39338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7013" name="Text Box 5"/>
          <p:cNvSpPr txBox="1">
            <a:spLocks noChangeArrowheads="1"/>
          </p:cNvSpPr>
          <p:nvPr/>
        </p:nvSpPr>
        <p:spPr bwMode="auto">
          <a:xfrm>
            <a:off x="0" y="838200"/>
            <a:ext cx="4572000" cy="1676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5000"/>
              </a:lnSpc>
              <a:defRPr/>
            </a:pPr>
            <a:r>
              <a:rPr lang="en-US" sz="3600" dirty="0">
                <a:solidFill>
                  <a:schemeClr val="tx1"/>
                </a:solidFill>
                <a:cs typeface="Arial" charset="0"/>
              </a:rPr>
              <a:t>R. A. Torrey, ed., </a:t>
            </a:r>
            <a:br>
              <a:rPr lang="en-US" sz="3600" dirty="0">
                <a:solidFill>
                  <a:schemeClr val="tx1"/>
                </a:solidFill>
                <a:cs typeface="Arial" charset="0"/>
              </a:rPr>
            </a:br>
            <a:r>
              <a:rPr lang="en-US" sz="3600" i="1" dirty="0">
                <a:solidFill>
                  <a:schemeClr val="tx1"/>
                </a:solidFill>
                <a:cs typeface="Arial" charset="0"/>
              </a:rPr>
              <a:t>The Fundamentals </a:t>
            </a:r>
            <a:br>
              <a:rPr lang="en-US" sz="3600" i="1" dirty="0">
                <a:solidFill>
                  <a:schemeClr val="tx1"/>
                </a:solidFill>
                <a:cs typeface="Arial" charset="0"/>
              </a:rPr>
            </a:br>
            <a:r>
              <a:rPr lang="en-US" sz="3600" dirty="0">
                <a:solidFill>
                  <a:schemeClr val="tx1"/>
                </a:solidFill>
                <a:cs typeface="Arial" charset="0"/>
              </a:rPr>
              <a:t>(12 </a:t>
            </a:r>
            <a:r>
              <a:rPr lang="en-US" sz="3600" dirty="0" smtClean="0">
                <a:solidFill>
                  <a:schemeClr val="tx1"/>
                </a:solidFill>
                <a:cs typeface="Arial" charset="0"/>
              </a:rPr>
              <a:t>vols.</a:t>
            </a:r>
            <a:r>
              <a:rPr lang="en-US" sz="3600" dirty="0">
                <a:solidFill>
                  <a:schemeClr val="tx1"/>
                </a:solidFill>
                <a:cs typeface="Arial" charset="0"/>
              </a:rPr>
              <a:t>, 1910)</a:t>
            </a:r>
          </a:p>
        </p:txBody>
      </p:sp>
      <p:sp>
        <p:nvSpPr>
          <p:cNvPr id="3627014" name="Rectangle 6"/>
          <p:cNvSpPr>
            <a:spLocks noGrp="1" noRot="1" noChangeArrowheads="1"/>
          </p:cNvSpPr>
          <p:nvPr>
            <p:ph type="title"/>
          </p:nvPr>
        </p:nvSpPr>
        <p:spPr>
          <a:xfrm>
            <a:off x="457200" y="-990600"/>
            <a:ext cx="8229600" cy="1143000"/>
          </a:xfrm>
        </p:spPr>
        <p:txBody>
          <a:bodyPr/>
          <a:lstStyle/>
          <a:p>
            <a:pPr eaLnBrk="1" hangingPunct="1">
              <a:defRPr/>
            </a:pPr>
            <a:r>
              <a:rPr lang="en-US" smtClean="0">
                <a:solidFill>
                  <a:schemeClr val="bg2"/>
                </a:solidFill>
              </a:rPr>
              <a:t>RA Torrey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Rectangle 2"/>
          <p:cNvSpPr>
            <a:spLocks noGrp="1" noChangeArrowheads="1"/>
          </p:cNvSpPr>
          <p:nvPr>
            <p:ph type="title"/>
          </p:nvPr>
        </p:nvSpPr>
        <p:spPr/>
        <p:txBody>
          <a:bodyPr/>
          <a:lstStyle/>
          <a:p>
            <a:pPr eaLnBrk="1" hangingPunct="1">
              <a:defRPr/>
            </a:pPr>
            <a:r>
              <a:rPr lang="en-AU" smtClean="0"/>
              <a:t>Farewell to God</a:t>
            </a:r>
          </a:p>
        </p:txBody>
      </p:sp>
      <p:pic>
        <p:nvPicPr>
          <p:cNvPr id="258050" name="Picture 3" descr="Farewell to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13787"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487" name="Text Box 7"/>
          <p:cNvSpPr txBox="1">
            <a:spLocks noChangeArrowheads="1"/>
          </p:cNvSpPr>
          <p:nvPr/>
        </p:nvSpPr>
        <p:spPr bwMode="auto">
          <a:xfrm>
            <a:off x="4191000" y="6172200"/>
            <a:ext cx="320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3600">
                <a:solidFill>
                  <a:schemeClr val="tx1"/>
                </a:solidFill>
                <a:cs typeface="+mn-cs"/>
              </a:rPr>
              <a:t>1915-2001</a:t>
            </a:r>
          </a:p>
        </p:txBody>
      </p:sp>
      <p:grpSp>
        <p:nvGrpSpPr>
          <p:cNvPr id="2324484" name="Group 4"/>
          <p:cNvGrpSpPr>
            <a:grpSpLocks/>
          </p:cNvGrpSpPr>
          <p:nvPr/>
        </p:nvGrpSpPr>
        <p:grpSpPr bwMode="auto">
          <a:xfrm>
            <a:off x="179388" y="-4763"/>
            <a:ext cx="5184775" cy="3357563"/>
            <a:chOff x="113" y="0"/>
            <a:chExt cx="3266" cy="2115"/>
          </a:xfrm>
        </p:grpSpPr>
        <p:sp>
          <p:nvSpPr>
            <p:cNvPr id="2324485" name="Rectangle 5"/>
            <p:cNvSpPr>
              <a:spLocks noChangeArrowheads="1"/>
            </p:cNvSpPr>
            <p:nvPr/>
          </p:nvSpPr>
          <p:spPr bwMode="auto">
            <a:xfrm>
              <a:off x="113" y="0"/>
              <a:ext cx="3266" cy="1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24486" name="Rectangle 6"/>
            <p:cNvSpPr>
              <a:spLocks noChangeArrowheads="1"/>
            </p:cNvSpPr>
            <p:nvPr/>
          </p:nvSpPr>
          <p:spPr bwMode="auto">
            <a:xfrm>
              <a:off x="113" y="1117"/>
              <a:ext cx="1179" cy="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2324484"/>
                                        </p:tgtEl>
                                      </p:cBhvr>
                                    </p:animEffect>
                                    <p:set>
                                      <p:cBhvr>
                                        <p:cTn id="7" dur="1" fill="hold">
                                          <p:stCondLst>
                                            <p:cond delay="499"/>
                                          </p:stCondLst>
                                        </p:cTn>
                                        <p:tgtEl>
                                          <p:spTgt spid="2324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p:txBody>
          <a:bodyPr/>
          <a:lstStyle/>
          <a:p>
            <a:pPr eaLnBrk="1" hangingPunct="1">
              <a:defRPr/>
            </a:pPr>
            <a:r>
              <a:rPr lang="en-US" smtClean="0"/>
              <a:t>Q 815 Templeton</a:t>
            </a:r>
          </a:p>
        </p:txBody>
      </p:sp>
      <p:pic>
        <p:nvPicPr>
          <p:cNvPr id="260098"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914400" y="304800"/>
            <a:ext cx="4800600" cy="45325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90000"/>
              </a:lnSpc>
              <a:defRPr/>
            </a:pPr>
            <a:r>
              <a:rPr lang="en-US" sz="3200" dirty="0" smtClean="0">
                <a:cs typeface="Arial" charset="0"/>
              </a:rPr>
              <a:t>"I </a:t>
            </a:r>
            <a:r>
              <a:rPr lang="en-US" sz="3200" dirty="0">
                <a:cs typeface="Arial" charset="0"/>
              </a:rPr>
              <a:t>believe that there is </a:t>
            </a:r>
            <a:r>
              <a:rPr lang="en-US" sz="3200" dirty="0" smtClean="0">
                <a:solidFill>
                  <a:srgbClr val="FFFF00"/>
                </a:solidFill>
                <a:cs typeface="Arial" charset="0"/>
              </a:rPr>
              <a:t>no </a:t>
            </a:r>
            <a:r>
              <a:rPr lang="en-US" sz="3200" dirty="0">
                <a:solidFill>
                  <a:srgbClr val="FFFF00"/>
                </a:solidFill>
                <a:cs typeface="Arial" charset="0"/>
              </a:rPr>
              <a:t>supreme being </a:t>
            </a:r>
            <a:r>
              <a:rPr lang="en-US" sz="3200" dirty="0" smtClean="0">
                <a:cs typeface="Arial" charset="0"/>
              </a:rPr>
              <a:t>with </a:t>
            </a:r>
            <a:r>
              <a:rPr lang="en-US" sz="3200" dirty="0">
                <a:cs typeface="Arial" charset="0"/>
              </a:rPr>
              <a:t>human </a:t>
            </a:r>
            <a:r>
              <a:rPr lang="en-US" sz="3200" dirty="0" smtClean="0">
                <a:cs typeface="Arial" charset="0"/>
              </a:rPr>
              <a:t>attributes—no </a:t>
            </a:r>
            <a:r>
              <a:rPr lang="en-US" sz="3200" dirty="0">
                <a:cs typeface="Arial" charset="0"/>
              </a:rPr>
              <a:t>God in the </a:t>
            </a:r>
            <a:r>
              <a:rPr lang="en-US" sz="3200" dirty="0" smtClean="0">
                <a:cs typeface="Arial" charset="0"/>
              </a:rPr>
              <a:t>biblical sense—but that </a:t>
            </a:r>
            <a:r>
              <a:rPr lang="en-US" sz="3200" dirty="0">
                <a:solidFill>
                  <a:srgbClr val="FFFF00"/>
                </a:solidFill>
                <a:cs typeface="Arial" charset="0"/>
              </a:rPr>
              <a:t>life is the result of timeless evolutionary forces</a:t>
            </a:r>
            <a:r>
              <a:rPr lang="en-US" sz="3200" dirty="0">
                <a:cs typeface="Arial" charset="0"/>
              </a:rPr>
              <a:t>, </a:t>
            </a:r>
            <a:r>
              <a:rPr lang="en-US" sz="3200" dirty="0" smtClean="0">
                <a:cs typeface="Arial" charset="0"/>
              </a:rPr>
              <a:t>having </a:t>
            </a:r>
            <a:r>
              <a:rPr lang="en-US" sz="3200" dirty="0">
                <a:cs typeface="Arial" charset="0"/>
              </a:rPr>
              <a:t>reached its present transient state over </a:t>
            </a:r>
            <a:r>
              <a:rPr lang="en-US" sz="3200" dirty="0">
                <a:solidFill>
                  <a:srgbClr val="FFFF00"/>
                </a:solidFill>
                <a:cs typeface="Arial" charset="0"/>
              </a:rPr>
              <a:t>millions of years</a:t>
            </a:r>
            <a:r>
              <a:rPr lang="en-US" sz="3200" dirty="0" smtClean="0">
                <a:cs typeface="Arial" charset="0"/>
              </a:rPr>
              <a:t>."</a:t>
            </a:r>
            <a:endParaRPr lang="en-US" sz="3200" dirty="0">
              <a:cs typeface="Arial" charset="0"/>
            </a:endParaRPr>
          </a:p>
        </p:txBody>
      </p:sp>
      <p:sp>
        <p:nvSpPr>
          <p:cNvPr id="2326533" name="Text Box 5"/>
          <p:cNvSpPr txBox="1">
            <a:spLocks noChangeArrowheads="1"/>
          </p:cNvSpPr>
          <p:nvPr/>
        </p:nvSpPr>
        <p:spPr bwMode="auto">
          <a:xfrm>
            <a:off x="914400" y="5394325"/>
            <a:ext cx="7315200" cy="7912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2500" dirty="0">
                <a:cs typeface="Arial" charset="0"/>
              </a:rPr>
              <a:t>Charles Templeton, </a:t>
            </a:r>
            <a:r>
              <a:rPr lang="en-US" sz="2500" i="1" dirty="0">
                <a:cs typeface="Arial" charset="0"/>
              </a:rPr>
              <a:t>Farewell to God </a:t>
            </a:r>
            <a:r>
              <a:rPr lang="en-US" sz="2500" dirty="0">
                <a:cs typeface="Arial" charset="0"/>
              </a:rPr>
              <a:t> (Toronto:</a:t>
            </a:r>
            <a:r>
              <a:rPr lang="en-US" sz="2500" b="0" dirty="0">
                <a:solidFill>
                  <a:schemeClr val="tx1"/>
                </a:solidFill>
                <a:cs typeface="Arial" charset="0"/>
              </a:rPr>
              <a:t> </a:t>
            </a:r>
            <a:r>
              <a:rPr lang="en-US" sz="2500" dirty="0">
                <a:cs typeface="Arial" charset="0"/>
              </a:rPr>
              <a:t>McClelland &amp; Stewart, 1996)</a:t>
            </a:r>
            <a:r>
              <a:rPr lang="en-US" sz="2500" dirty="0" smtClean="0">
                <a:cs typeface="Arial" charset="0"/>
              </a:rPr>
              <a:t>, </a:t>
            </a:r>
            <a:r>
              <a:rPr lang="en-US" sz="2500" dirty="0">
                <a:cs typeface="Arial" charset="0"/>
              </a:rPr>
              <a:t>232. </a:t>
            </a:r>
          </a:p>
        </p:txBody>
      </p:sp>
      <p:pic>
        <p:nvPicPr>
          <p:cNvPr id="260101" name="Picture 6" descr="Farewell to God"/>
          <p:cNvPicPr>
            <a:picLocks noChangeAspect="1" noChangeArrowheads="1"/>
          </p:cNvPicPr>
          <p:nvPr/>
        </p:nvPicPr>
        <p:blipFill>
          <a:blip r:embed="rId4">
            <a:extLst>
              <a:ext uri="{28A0092B-C50C-407E-A947-70E740481C1C}">
                <a14:useLocalDpi xmlns:a14="http://schemas.microsoft.com/office/drawing/2010/main" val="0"/>
              </a:ext>
            </a:extLst>
          </a:blip>
          <a:srcRect l="18929" t="26224" r="54837" b="37720"/>
          <a:stretch>
            <a:fillRect/>
          </a:stretch>
        </p:blipFill>
        <p:spPr bwMode="auto">
          <a:xfrm>
            <a:off x="5715000" y="990600"/>
            <a:ext cx="311727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0"/>
            <a:ext cx="9459310" cy="6858000"/>
          </a:xfrm>
          <a:prstGeom prst="rect">
            <a:avLst/>
          </a:prstGeom>
        </p:spPr>
      </p:pic>
      <p:sp>
        <p:nvSpPr>
          <p:cNvPr id="2328578" name="Rectangle 2"/>
          <p:cNvSpPr>
            <a:spLocks noGrp="1" noChangeArrowheads="1"/>
          </p:cNvSpPr>
          <p:nvPr>
            <p:ph type="title"/>
          </p:nvPr>
        </p:nvSpPr>
        <p:spPr/>
        <p:txBody>
          <a:bodyPr/>
          <a:lstStyle/>
          <a:p>
            <a:pPr eaLnBrk="1" hangingPunct="1">
              <a:defRPr/>
            </a:pPr>
            <a:r>
              <a:rPr lang="en-US" smtClean="0">
                <a:effectLst>
                  <a:glow rad="228600">
                    <a:schemeClr val="tx1"/>
                  </a:glow>
                </a:effectLst>
              </a:rPr>
              <a:t>Presbyterian slippery slide</a:t>
            </a:r>
          </a:p>
        </p:txBody>
      </p:sp>
      <p:sp>
        <p:nvSpPr>
          <p:cNvPr id="2328579" name="Text Box 3"/>
          <p:cNvSpPr txBox="1">
            <a:spLocks noChangeArrowheads="1"/>
          </p:cNvSpPr>
          <p:nvPr/>
        </p:nvSpPr>
        <p:spPr bwMode="auto">
          <a:xfrm>
            <a:off x="1676400" y="1111250"/>
            <a:ext cx="5791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dirty="0">
                <a:effectLst>
                  <a:glow rad="228600">
                    <a:schemeClr val="tx1"/>
                  </a:glow>
                </a:effectLst>
                <a:cs typeface="Arial" charset="0"/>
              </a:rPr>
              <a:t>Charles Hodge (1779- 1878)</a:t>
            </a:r>
          </a:p>
          <a:p>
            <a:pPr algn="ctr">
              <a:defRPr/>
            </a:pPr>
            <a:r>
              <a:rPr lang="en-US" sz="3000" dirty="0">
                <a:solidFill>
                  <a:srgbClr val="FFFF00"/>
                </a:solidFill>
                <a:effectLst>
                  <a:glow rad="228600">
                    <a:schemeClr val="tx1"/>
                  </a:glow>
                </a:effectLst>
                <a:cs typeface="Arial" charset="0"/>
              </a:rPr>
              <a:t>  Old-Earth</a:t>
            </a:r>
          </a:p>
        </p:txBody>
      </p:sp>
      <p:sp>
        <p:nvSpPr>
          <p:cNvPr id="2328580" name="Text Box 4"/>
          <p:cNvSpPr txBox="1">
            <a:spLocks noChangeArrowheads="1"/>
          </p:cNvSpPr>
          <p:nvPr/>
        </p:nvSpPr>
        <p:spPr bwMode="auto">
          <a:xfrm>
            <a:off x="2209800" y="2422525"/>
            <a:ext cx="472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effectLst>
                  <a:glow rad="228600">
                    <a:schemeClr val="tx1"/>
                  </a:glow>
                </a:effectLst>
                <a:cs typeface="Arial" charset="0"/>
              </a:rPr>
              <a:t>A.A. Hodge (1823-1886)</a:t>
            </a:r>
          </a:p>
          <a:p>
            <a:pPr algn="ctr">
              <a:defRPr/>
            </a:pPr>
            <a:r>
              <a:rPr lang="en-US" sz="3000">
                <a:effectLst>
                  <a:glow rad="228600">
                    <a:schemeClr val="tx1"/>
                  </a:glow>
                </a:effectLst>
                <a:cs typeface="Arial" charset="0"/>
              </a:rPr>
              <a:t>  </a:t>
            </a:r>
            <a:r>
              <a:rPr lang="en-US" sz="3000">
                <a:solidFill>
                  <a:srgbClr val="FFFF00"/>
                </a:solidFill>
                <a:effectLst>
                  <a:glow rad="228600">
                    <a:schemeClr val="tx1"/>
                  </a:glow>
                </a:effectLst>
                <a:cs typeface="Arial" charset="0"/>
              </a:rPr>
              <a:t>Theistic Evolution??</a:t>
            </a:r>
          </a:p>
        </p:txBody>
      </p:sp>
      <p:sp>
        <p:nvSpPr>
          <p:cNvPr id="2328581" name="Text Box 5"/>
          <p:cNvSpPr txBox="1">
            <a:spLocks noChangeArrowheads="1"/>
          </p:cNvSpPr>
          <p:nvPr/>
        </p:nvSpPr>
        <p:spPr bwMode="auto">
          <a:xfrm>
            <a:off x="1676400" y="3870325"/>
            <a:ext cx="571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effectLst>
                  <a:glow rad="228600">
                    <a:schemeClr val="tx1"/>
                  </a:glow>
                </a:effectLst>
                <a:cs typeface="Arial" charset="0"/>
              </a:rPr>
              <a:t>B.B. Warfield (1851-1921)</a:t>
            </a:r>
          </a:p>
          <a:p>
            <a:pPr algn="ctr">
              <a:defRPr/>
            </a:pPr>
            <a:r>
              <a:rPr lang="en-US" sz="3000">
                <a:effectLst>
                  <a:glow rad="228600">
                    <a:schemeClr val="tx1"/>
                  </a:glow>
                </a:effectLst>
                <a:cs typeface="Arial" charset="0"/>
              </a:rPr>
              <a:t>  </a:t>
            </a:r>
            <a:r>
              <a:rPr lang="en-US" sz="3000">
                <a:solidFill>
                  <a:srgbClr val="FFFF00"/>
                </a:solidFill>
                <a:effectLst>
                  <a:glow rad="228600">
                    <a:schemeClr val="tx1"/>
                  </a:glow>
                </a:effectLst>
                <a:cs typeface="Arial" charset="0"/>
              </a:rPr>
              <a:t>Theistic Evolution?</a:t>
            </a:r>
          </a:p>
        </p:txBody>
      </p:sp>
      <p:sp>
        <p:nvSpPr>
          <p:cNvPr id="2328582" name="Text Box 6"/>
          <p:cNvSpPr txBox="1">
            <a:spLocks noChangeArrowheads="1"/>
          </p:cNvSpPr>
          <p:nvPr/>
        </p:nvSpPr>
        <p:spPr bwMode="auto">
          <a:xfrm>
            <a:off x="0" y="762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dirty="0">
                <a:solidFill>
                  <a:srgbClr val="FFFFFF"/>
                </a:solidFill>
                <a:effectLst>
                  <a:glow rad="228600">
                    <a:schemeClr val="tx1"/>
                  </a:glow>
                </a:effectLst>
                <a:cs typeface="Arial" charset="0"/>
              </a:rPr>
              <a:t>Princeton </a:t>
            </a:r>
            <a:r>
              <a:rPr lang="en-US" sz="4000" dirty="0" smtClean="0">
                <a:solidFill>
                  <a:srgbClr val="FFFFFF"/>
                </a:solidFill>
                <a:effectLst>
                  <a:glow rad="228600">
                    <a:schemeClr val="tx1"/>
                  </a:glow>
                </a:effectLst>
                <a:cs typeface="Arial" charset="0"/>
              </a:rPr>
              <a:t>Seminary Slippery Slope</a:t>
            </a:r>
            <a:endParaRPr lang="en-US" sz="4000" dirty="0">
              <a:solidFill>
                <a:srgbClr val="FFFFFF"/>
              </a:solidFill>
              <a:effectLst>
                <a:glow rad="228600">
                  <a:schemeClr val="tx1"/>
                </a:glow>
              </a:effectLst>
              <a:cs typeface="Arial" charset="0"/>
            </a:endParaRPr>
          </a:p>
        </p:txBody>
      </p:sp>
      <p:sp>
        <p:nvSpPr>
          <p:cNvPr id="2328583" name="Line 7"/>
          <p:cNvSpPr>
            <a:spLocks noChangeShapeType="1"/>
          </p:cNvSpPr>
          <p:nvPr/>
        </p:nvSpPr>
        <p:spPr bwMode="auto">
          <a:xfrm>
            <a:off x="4572000" y="2041525"/>
            <a:ext cx="0" cy="533400"/>
          </a:xfrm>
          <a:prstGeom prst="line">
            <a:avLst/>
          </a:prstGeom>
          <a:noFill/>
          <a:ln w="114300">
            <a:solidFill>
              <a:srgbClr val="FF66FF"/>
            </a:solidFill>
            <a:round/>
            <a:headEnd/>
            <a:tailEnd type="triangle" w="med" len="med"/>
          </a:ln>
          <a:effectLst>
            <a:glow rad="228600">
              <a:schemeClr val="tx1"/>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a:effectLst>
                <a:glow rad="228600">
                  <a:schemeClr val="tx1"/>
                </a:glow>
              </a:effectLst>
              <a:cs typeface="+mn-cs"/>
            </a:endParaRPr>
          </a:p>
        </p:txBody>
      </p:sp>
      <p:sp>
        <p:nvSpPr>
          <p:cNvPr id="2328584" name="Line 8"/>
          <p:cNvSpPr>
            <a:spLocks noChangeShapeType="1"/>
          </p:cNvSpPr>
          <p:nvPr/>
        </p:nvSpPr>
        <p:spPr bwMode="auto">
          <a:xfrm>
            <a:off x="4572000" y="3413125"/>
            <a:ext cx="0" cy="533400"/>
          </a:xfrm>
          <a:prstGeom prst="line">
            <a:avLst/>
          </a:prstGeom>
          <a:noFill/>
          <a:ln w="114300">
            <a:solidFill>
              <a:srgbClr val="FF66FF"/>
            </a:solidFill>
            <a:round/>
            <a:headEnd/>
            <a:tailEnd type="triangle" w="med" len="med"/>
          </a:ln>
          <a:effectLst>
            <a:glow rad="228600">
              <a:schemeClr val="tx1"/>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a:effectLst>
                <a:glow rad="228600">
                  <a:schemeClr val="tx1"/>
                </a:glow>
              </a:effectLst>
              <a:cs typeface="+mn-cs"/>
            </a:endParaRPr>
          </a:p>
        </p:txBody>
      </p:sp>
      <p:sp>
        <p:nvSpPr>
          <p:cNvPr id="2328585" name="Text Box 9"/>
          <p:cNvSpPr txBox="1">
            <a:spLocks noChangeArrowheads="1"/>
          </p:cNvSpPr>
          <p:nvPr/>
        </p:nvSpPr>
        <p:spPr bwMode="auto">
          <a:xfrm>
            <a:off x="1143000" y="5241925"/>
            <a:ext cx="685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dirty="0">
                <a:effectLst>
                  <a:glow rad="228600">
                    <a:schemeClr val="tx1"/>
                  </a:glow>
                </a:effectLst>
                <a:cs typeface="Arial" charset="0"/>
              </a:rPr>
              <a:t>Charles Templeton </a:t>
            </a:r>
            <a:r>
              <a:rPr lang="en-US" sz="3000" dirty="0" smtClean="0">
                <a:effectLst>
                  <a:glow rad="228600">
                    <a:schemeClr val="tx1"/>
                  </a:glow>
                </a:effectLst>
                <a:cs typeface="Arial" charset="0"/>
              </a:rPr>
              <a:t>(1940s</a:t>
            </a:r>
            <a:r>
              <a:rPr lang="en-US" sz="3000" dirty="0">
                <a:effectLst>
                  <a:glow rad="228600">
                    <a:schemeClr val="tx1"/>
                  </a:glow>
                </a:effectLst>
                <a:cs typeface="Arial" charset="0"/>
              </a:rPr>
              <a:t>)</a:t>
            </a:r>
          </a:p>
          <a:p>
            <a:pPr algn="ctr">
              <a:defRPr/>
            </a:pPr>
            <a:r>
              <a:rPr lang="en-US" sz="3000" dirty="0">
                <a:effectLst>
                  <a:glow rad="228600">
                    <a:schemeClr val="tx1"/>
                  </a:glow>
                </a:effectLst>
                <a:cs typeface="Arial" charset="0"/>
              </a:rPr>
              <a:t>  </a:t>
            </a:r>
            <a:r>
              <a:rPr lang="en-US" sz="3000" dirty="0">
                <a:solidFill>
                  <a:srgbClr val="FFFF00"/>
                </a:solidFill>
                <a:effectLst>
                  <a:glow rad="228600">
                    <a:schemeClr val="tx1"/>
                  </a:glow>
                </a:effectLst>
                <a:cs typeface="Arial" charset="0"/>
              </a:rPr>
              <a:t>Apostate</a:t>
            </a:r>
          </a:p>
        </p:txBody>
      </p:sp>
      <p:sp>
        <p:nvSpPr>
          <p:cNvPr id="2328586" name="Line 10"/>
          <p:cNvSpPr>
            <a:spLocks noChangeShapeType="1"/>
          </p:cNvSpPr>
          <p:nvPr/>
        </p:nvSpPr>
        <p:spPr bwMode="auto">
          <a:xfrm>
            <a:off x="4572000" y="4784725"/>
            <a:ext cx="0" cy="533400"/>
          </a:xfrm>
          <a:prstGeom prst="line">
            <a:avLst/>
          </a:prstGeom>
          <a:noFill/>
          <a:ln w="114300">
            <a:solidFill>
              <a:srgbClr val="FF66FF"/>
            </a:solidFill>
            <a:round/>
            <a:headEnd/>
            <a:tailEnd type="triangle" w="med" len="med"/>
          </a:ln>
          <a:effectLst>
            <a:glow rad="228600">
              <a:schemeClr val="tx1"/>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a:effectLst>
                <a:glow rad="228600">
                  <a:schemeClr val="tx1"/>
                </a:glo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28583"/>
                                        </p:tgtEl>
                                        <p:attrNameLst>
                                          <p:attrName>style.visibility</p:attrName>
                                        </p:attrNameLst>
                                      </p:cBhvr>
                                      <p:to>
                                        <p:strVal val="visible"/>
                                      </p:to>
                                    </p:set>
                                    <p:animEffect transition="in" filter="wipe(up)">
                                      <p:cBhvr>
                                        <p:cTn id="7" dur="500"/>
                                        <p:tgtEl>
                                          <p:spTgt spid="232858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28580"/>
                                        </p:tgtEl>
                                        <p:attrNameLst>
                                          <p:attrName>style.visibility</p:attrName>
                                        </p:attrNameLst>
                                      </p:cBhvr>
                                      <p:to>
                                        <p:strVal val="visible"/>
                                      </p:to>
                                    </p:set>
                                    <p:animEffect transition="in" filter="wipe(up)">
                                      <p:cBhvr>
                                        <p:cTn id="11" dur="500"/>
                                        <p:tgtEl>
                                          <p:spTgt spid="232858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328584"/>
                                        </p:tgtEl>
                                        <p:attrNameLst>
                                          <p:attrName>style.visibility</p:attrName>
                                        </p:attrNameLst>
                                      </p:cBhvr>
                                      <p:to>
                                        <p:strVal val="visible"/>
                                      </p:to>
                                    </p:set>
                                    <p:animEffect transition="in" filter="wipe(up)">
                                      <p:cBhvr>
                                        <p:cTn id="16" dur="500"/>
                                        <p:tgtEl>
                                          <p:spTgt spid="2328584"/>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328581"/>
                                        </p:tgtEl>
                                        <p:attrNameLst>
                                          <p:attrName>style.visibility</p:attrName>
                                        </p:attrNameLst>
                                      </p:cBhvr>
                                      <p:to>
                                        <p:strVal val="visible"/>
                                      </p:to>
                                    </p:set>
                                    <p:animEffect transition="in" filter="wipe(up)">
                                      <p:cBhvr>
                                        <p:cTn id="20" dur="500"/>
                                        <p:tgtEl>
                                          <p:spTgt spid="23285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2328586"/>
                                        </p:tgtEl>
                                        <p:attrNameLst>
                                          <p:attrName>style.visibility</p:attrName>
                                        </p:attrNameLst>
                                      </p:cBhvr>
                                      <p:to>
                                        <p:strVal val="visible"/>
                                      </p:to>
                                    </p:set>
                                    <p:animEffect transition="in" filter="wipe(up)">
                                      <p:cBhvr>
                                        <p:cTn id="25" dur="500"/>
                                        <p:tgtEl>
                                          <p:spTgt spid="2328586"/>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2328585"/>
                                        </p:tgtEl>
                                        <p:attrNameLst>
                                          <p:attrName>style.visibility</p:attrName>
                                        </p:attrNameLst>
                                      </p:cBhvr>
                                      <p:to>
                                        <p:strVal val="visible"/>
                                      </p:to>
                                    </p:set>
                                    <p:animEffect transition="in" filter="wipe(up)">
                                      <p:cBhvr>
                                        <p:cTn id="29" dur="500"/>
                                        <p:tgtEl>
                                          <p:spTgt spid="2328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80" grpId="0"/>
      <p:bldP spid="2328581" grpId="0"/>
      <p:bldP spid="232858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4953000"/>
            <a:ext cx="4114800" cy="685800"/>
          </a:xfrm>
        </p:spPr>
        <p:txBody>
          <a:bodyPr/>
          <a:lstStyle/>
          <a:p>
            <a:r>
              <a:rPr lang="en-US" sz="4800" dirty="0" smtClean="0"/>
              <a:t>C. John Collins</a:t>
            </a:r>
            <a:endParaRPr lang="en-US" sz="4800" dirty="0"/>
          </a:p>
        </p:txBody>
      </p:sp>
      <p:pic>
        <p:nvPicPr>
          <p:cNvPr id="5" name="Picture 4"/>
          <p:cNvPicPr>
            <a:picLocks noChangeAspect="1"/>
          </p:cNvPicPr>
          <p:nvPr/>
        </p:nvPicPr>
        <p:blipFill>
          <a:blip r:embed="rId3"/>
          <a:stretch>
            <a:fillRect/>
          </a:stretch>
        </p:blipFill>
        <p:spPr>
          <a:xfrm>
            <a:off x="5257800" y="152400"/>
            <a:ext cx="3711460" cy="4856711"/>
          </a:xfrm>
          <a:prstGeom prst="rect">
            <a:avLst/>
          </a:prstGeom>
        </p:spPr>
      </p:pic>
      <p:sp>
        <p:nvSpPr>
          <p:cNvPr id="6" name="Title 1"/>
          <p:cNvSpPr txBox="1">
            <a:spLocks/>
          </p:cNvSpPr>
          <p:nvPr/>
        </p:nvSpPr>
        <p:spPr bwMode="auto">
          <a:xfrm>
            <a:off x="0" y="152400"/>
            <a:ext cx="53340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3200" dirty="0" smtClean="0">
                <a:solidFill>
                  <a:srgbClr val="F1EAA8"/>
                </a:solidFill>
                <a:latin typeface="Arial"/>
                <a:cs typeface="Arial"/>
              </a:rPr>
              <a:t>"I </a:t>
            </a:r>
            <a:r>
              <a:rPr lang="en-US" sz="3200" dirty="0">
                <a:solidFill>
                  <a:srgbClr val="F1EAA8"/>
                </a:solidFill>
                <a:latin typeface="Arial"/>
                <a:cs typeface="Arial"/>
              </a:rPr>
              <a:t>conclude, then that </a:t>
            </a:r>
            <a:r>
              <a:rPr lang="en-US" sz="3200" dirty="0" smtClean="0">
                <a:solidFill>
                  <a:srgbClr val="F1EAA8"/>
                </a:solidFill>
                <a:latin typeface="Arial"/>
                <a:cs typeface="Arial"/>
              </a:rPr>
              <a:t/>
            </a:r>
            <a:br>
              <a:rPr lang="en-US" sz="3200" dirty="0" smtClean="0">
                <a:solidFill>
                  <a:srgbClr val="F1EAA8"/>
                </a:solidFill>
                <a:latin typeface="Arial"/>
                <a:cs typeface="Arial"/>
              </a:rPr>
            </a:br>
            <a:r>
              <a:rPr lang="en-US" sz="3200" dirty="0" smtClean="0">
                <a:solidFill>
                  <a:srgbClr val="F28F20"/>
                </a:solidFill>
                <a:latin typeface="Arial"/>
                <a:cs typeface="Arial"/>
              </a:rPr>
              <a:t>I </a:t>
            </a:r>
            <a:r>
              <a:rPr lang="en-US" sz="3200" dirty="0">
                <a:solidFill>
                  <a:srgbClr val="F28F20"/>
                </a:solidFill>
                <a:latin typeface="Arial"/>
                <a:cs typeface="Arial"/>
              </a:rPr>
              <a:t>have no </a:t>
            </a:r>
            <a:r>
              <a:rPr lang="en-US" sz="3200" dirty="0" smtClean="0">
                <a:solidFill>
                  <a:srgbClr val="F28F20"/>
                </a:solidFill>
                <a:latin typeface="Arial"/>
                <a:cs typeface="Arial"/>
              </a:rPr>
              <a:t>reason </a:t>
            </a:r>
            <a:r>
              <a:rPr lang="en-US" sz="3200" dirty="0">
                <a:solidFill>
                  <a:srgbClr val="F28F20"/>
                </a:solidFill>
                <a:latin typeface="Arial"/>
                <a:cs typeface="Arial"/>
              </a:rPr>
              <a:t>to disbelieve the standard </a:t>
            </a:r>
            <a:r>
              <a:rPr lang="en-US" sz="3200" dirty="0" smtClean="0">
                <a:solidFill>
                  <a:srgbClr val="F28F20"/>
                </a:solidFill>
                <a:latin typeface="Arial"/>
                <a:cs typeface="Arial"/>
              </a:rPr>
              <a:t>theories </a:t>
            </a:r>
            <a:r>
              <a:rPr lang="en-US" sz="3200" dirty="0">
                <a:solidFill>
                  <a:srgbClr val="F28F20"/>
                </a:solidFill>
                <a:latin typeface="Arial"/>
                <a:cs typeface="Arial"/>
              </a:rPr>
              <a:t>of the geologists</a:t>
            </a:r>
            <a:r>
              <a:rPr lang="en-US" sz="3200" dirty="0">
                <a:solidFill>
                  <a:srgbClr val="F1EAA8"/>
                </a:solidFill>
                <a:latin typeface="Arial"/>
                <a:cs typeface="Arial"/>
              </a:rPr>
              <a:t>, </a:t>
            </a:r>
            <a:r>
              <a:rPr lang="en-US" sz="3200" dirty="0" smtClean="0">
                <a:solidFill>
                  <a:srgbClr val="F1EAA8"/>
                </a:solidFill>
                <a:latin typeface="Arial"/>
                <a:cs typeface="Arial"/>
              </a:rPr>
              <a:t>including </a:t>
            </a:r>
            <a:r>
              <a:rPr lang="en-US" sz="3200" dirty="0">
                <a:solidFill>
                  <a:srgbClr val="F1EAA8"/>
                </a:solidFill>
                <a:latin typeface="Arial"/>
                <a:cs typeface="Arial"/>
              </a:rPr>
              <a:t>their estimate for the age </a:t>
            </a:r>
            <a:r>
              <a:rPr lang="en-US" sz="3200" dirty="0" smtClean="0">
                <a:solidFill>
                  <a:srgbClr val="F1EAA8"/>
                </a:solidFill>
                <a:latin typeface="Arial"/>
                <a:cs typeface="Arial"/>
              </a:rPr>
              <a:t>of </a:t>
            </a:r>
            <a:r>
              <a:rPr lang="en-US" sz="3200" dirty="0">
                <a:solidFill>
                  <a:srgbClr val="F1EAA8"/>
                </a:solidFill>
                <a:latin typeface="Arial"/>
                <a:cs typeface="Arial"/>
              </a:rPr>
              <a:t>the earth.  </a:t>
            </a:r>
            <a:r>
              <a:rPr lang="en-US" sz="3200" dirty="0">
                <a:solidFill>
                  <a:srgbClr val="F28F20"/>
                </a:solidFill>
                <a:latin typeface="Arial"/>
                <a:cs typeface="Arial"/>
              </a:rPr>
              <a:t>They may be wrong, </a:t>
            </a:r>
            <a:r>
              <a:rPr lang="en-US" sz="3200" dirty="0" smtClean="0">
                <a:solidFill>
                  <a:srgbClr val="F28F20"/>
                </a:solidFill>
                <a:latin typeface="Arial"/>
                <a:cs typeface="Arial"/>
              </a:rPr>
              <a:t>for </a:t>
            </a:r>
            <a:r>
              <a:rPr lang="en-US" sz="3200" dirty="0">
                <a:solidFill>
                  <a:srgbClr val="F28F20"/>
                </a:solidFill>
                <a:latin typeface="Arial"/>
                <a:cs typeface="Arial"/>
              </a:rPr>
              <a:t>all I know</a:t>
            </a:r>
            <a:r>
              <a:rPr lang="en-US" sz="3200" dirty="0">
                <a:solidFill>
                  <a:srgbClr val="F1EAA8"/>
                </a:solidFill>
                <a:latin typeface="Arial"/>
                <a:cs typeface="Arial"/>
              </a:rPr>
              <a:t>; but if they are wrong, </a:t>
            </a:r>
            <a:r>
              <a:rPr lang="en-US" sz="3200" dirty="0" smtClean="0">
                <a:solidFill>
                  <a:srgbClr val="F1EAA8"/>
                </a:solidFill>
                <a:latin typeface="Arial"/>
                <a:cs typeface="Arial"/>
              </a:rPr>
              <a:t>it</a:t>
            </a:r>
            <a:r>
              <a:rPr lang="fr-FR" sz="3200" dirty="0" smtClean="0">
                <a:solidFill>
                  <a:srgbClr val="F1EAA8"/>
                </a:solidFill>
                <a:latin typeface="Arial"/>
                <a:cs typeface="Arial"/>
              </a:rPr>
              <a:t>'</a:t>
            </a:r>
            <a:r>
              <a:rPr lang="en-US" sz="3200" dirty="0" smtClean="0">
                <a:solidFill>
                  <a:srgbClr val="F1EAA8"/>
                </a:solidFill>
                <a:latin typeface="Arial"/>
                <a:cs typeface="Arial"/>
              </a:rPr>
              <a:t>s </a:t>
            </a:r>
            <a:r>
              <a:rPr lang="en-US" sz="3200" dirty="0">
                <a:solidFill>
                  <a:srgbClr val="F1EAA8"/>
                </a:solidFill>
                <a:latin typeface="Arial"/>
                <a:cs typeface="Arial"/>
              </a:rPr>
              <a:t>not </a:t>
            </a:r>
            <a:r>
              <a:rPr lang="en-US" sz="3200" dirty="0" smtClean="0">
                <a:solidFill>
                  <a:srgbClr val="F1EAA8"/>
                </a:solidFill>
                <a:latin typeface="Arial"/>
                <a:cs typeface="Arial"/>
              </a:rPr>
              <a:t>because </a:t>
            </a:r>
            <a:r>
              <a:rPr lang="en-US" sz="3200" dirty="0">
                <a:solidFill>
                  <a:srgbClr val="F1EAA8"/>
                </a:solidFill>
                <a:latin typeface="Arial"/>
                <a:cs typeface="Arial"/>
              </a:rPr>
              <a:t>they have improperly smuggled </a:t>
            </a:r>
            <a:r>
              <a:rPr lang="en-US" sz="3200" dirty="0">
                <a:solidFill>
                  <a:srgbClr val="FD7F08"/>
                </a:solidFill>
                <a:latin typeface="Arial"/>
                <a:cs typeface="Arial"/>
              </a:rPr>
              <a:t>philosophical assumptions</a:t>
            </a:r>
            <a:r>
              <a:rPr lang="en-US" sz="3200" dirty="0">
                <a:solidFill>
                  <a:srgbClr val="F1EAA8"/>
                </a:solidFill>
                <a:latin typeface="Arial"/>
                <a:cs typeface="Arial"/>
              </a:rPr>
              <a:t> into their work</a:t>
            </a:r>
            <a:r>
              <a:rPr lang="en-US" sz="3200" dirty="0" smtClean="0">
                <a:solidFill>
                  <a:srgbClr val="F1EAA8"/>
                </a:solidFill>
                <a:latin typeface="Arial"/>
                <a:cs typeface="Arial"/>
              </a:rPr>
              <a:t>."</a:t>
            </a:r>
            <a:endParaRPr lang="en-US" sz="3200" dirty="0">
              <a:latin typeface="Arial"/>
              <a:cs typeface="Arial"/>
            </a:endParaRPr>
          </a:p>
        </p:txBody>
      </p:sp>
      <p:sp>
        <p:nvSpPr>
          <p:cNvPr id="7" name="Title 1"/>
          <p:cNvSpPr txBox="1">
            <a:spLocks/>
          </p:cNvSpPr>
          <p:nvPr/>
        </p:nvSpPr>
        <p:spPr bwMode="auto">
          <a:xfrm>
            <a:off x="5029200" y="5715000"/>
            <a:ext cx="411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2800" i="1" baseline="30000" dirty="0" smtClean="0"/>
              <a:t>Science </a:t>
            </a:r>
            <a:r>
              <a:rPr lang="en-US" sz="2800" i="1" baseline="30000" dirty="0"/>
              <a:t>and Faith: Friends or Foes?</a:t>
            </a:r>
            <a:r>
              <a:rPr lang="en-US" sz="2800" baseline="30000" dirty="0"/>
              <a:t> (Wheaton: Crossways, 2003), </a:t>
            </a:r>
            <a:r>
              <a:rPr lang="en-US" sz="2800" baseline="30000" dirty="0" smtClean="0"/>
              <a:t>250</a:t>
            </a:r>
            <a:r>
              <a:rPr lang="en-US" sz="2800" baseline="30000" dirty="0"/>
              <a:t>.</a:t>
            </a:r>
            <a:endParaRPr lang="en-US" sz="2800" dirty="0"/>
          </a:p>
        </p:txBody>
      </p:sp>
    </p:spTree>
    <p:extLst>
      <p:ext uri="{BB962C8B-B14F-4D97-AF65-F5344CB8AC3E}">
        <p14:creationId xmlns:p14="http://schemas.microsoft.com/office/powerpoint/2010/main" val="523631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4953000"/>
            <a:ext cx="4114800" cy="685800"/>
          </a:xfrm>
        </p:spPr>
        <p:txBody>
          <a:bodyPr/>
          <a:lstStyle/>
          <a:p>
            <a:r>
              <a:rPr lang="en-US" sz="4800" dirty="0" smtClean="0"/>
              <a:t>Norm Geisler</a:t>
            </a:r>
            <a:endParaRPr lang="en-US" sz="4800" dirty="0"/>
          </a:p>
        </p:txBody>
      </p:sp>
      <p:sp>
        <p:nvSpPr>
          <p:cNvPr id="6" name="Title 1"/>
          <p:cNvSpPr txBox="1">
            <a:spLocks/>
          </p:cNvSpPr>
          <p:nvPr/>
        </p:nvSpPr>
        <p:spPr bwMode="auto">
          <a:xfrm>
            <a:off x="0" y="152400"/>
            <a:ext cx="53340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3200" dirty="0" smtClean="0">
                <a:solidFill>
                  <a:srgbClr val="F1EAA8"/>
                </a:solidFill>
                <a:latin typeface="Arial"/>
              </a:rPr>
              <a:t>"The </a:t>
            </a:r>
            <a:r>
              <a:rPr lang="en-US" sz="3200" dirty="0">
                <a:solidFill>
                  <a:srgbClr val="F1EAA8"/>
                </a:solidFill>
                <a:latin typeface="Arial"/>
              </a:rPr>
              <a:t>problem is deepened by the fact that there is </a:t>
            </a:r>
            <a:r>
              <a:rPr lang="en-US" sz="3200" i="1" dirty="0">
                <a:solidFill>
                  <a:srgbClr val="F1EAA8"/>
                </a:solidFill>
                <a:latin typeface="Arial"/>
              </a:rPr>
              <a:t>prima facie </a:t>
            </a:r>
            <a:r>
              <a:rPr lang="en-US" sz="3200" dirty="0">
                <a:solidFill>
                  <a:srgbClr val="F1EAA8"/>
                </a:solidFill>
                <a:latin typeface="Arial"/>
              </a:rPr>
              <a:t>[</a:t>
            </a:r>
            <a:r>
              <a:rPr lang="en-US" sz="3200" dirty="0" smtClean="0">
                <a:solidFill>
                  <a:srgbClr val="F1EAA8"/>
                </a:solidFill>
                <a:latin typeface="Arial"/>
              </a:rPr>
              <a:t>obvious] </a:t>
            </a:r>
            <a:r>
              <a:rPr lang="en-US" sz="3200" dirty="0">
                <a:solidFill>
                  <a:srgbClr val="FFFFFF"/>
                </a:solidFill>
                <a:latin typeface="Arial"/>
              </a:rPr>
              <a:t>evidence</a:t>
            </a:r>
            <a:r>
              <a:rPr lang="en-US" sz="3200" dirty="0">
                <a:solidFill>
                  <a:srgbClr val="F1EAA8"/>
                </a:solidFill>
                <a:latin typeface="Arial"/>
              </a:rPr>
              <a:t> to indicate that the days of </a:t>
            </a:r>
            <a:r>
              <a:rPr lang="en-US" sz="3200" dirty="0">
                <a:solidFill>
                  <a:srgbClr val="FFFFFF"/>
                </a:solidFill>
                <a:latin typeface="Arial"/>
              </a:rPr>
              <a:t>Genesis</a:t>
            </a:r>
            <a:r>
              <a:rPr lang="en-US" sz="3200" dirty="0">
                <a:solidFill>
                  <a:srgbClr val="F1EAA8"/>
                </a:solidFill>
                <a:latin typeface="Arial"/>
              </a:rPr>
              <a:t> are indeed </a:t>
            </a:r>
            <a:r>
              <a:rPr lang="en-US" sz="3200" dirty="0">
                <a:solidFill>
                  <a:srgbClr val="FFFFFF"/>
                </a:solidFill>
                <a:latin typeface="Arial"/>
              </a:rPr>
              <a:t>twenty-four-hour periods</a:t>
            </a:r>
            <a:r>
              <a:rPr lang="en-US" sz="3200" dirty="0" smtClean="0">
                <a:solidFill>
                  <a:srgbClr val="F1EAA8"/>
                </a:solidFill>
                <a:latin typeface="Arial"/>
              </a:rPr>
              <a:t>.…</a:t>
            </a:r>
          </a:p>
          <a:p>
            <a:endParaRPr lang="en-US" sz="3200" dirty="0">
              <a:solidFill>
                <a:srgbClr val="F1EAA8"/>
              </a:solidFill>
              <a:latin typeface="Arial"/>
            </a:endParaRPr>
          </a:p>
          <a:p>
            <a:r>
              <a:rPr lang="en-US" sz="3200" dirty="0" smtClean="0">
                <a:solidFill>
                  <a:srgbClr val="F1EAA8"/>
                </a:solidFill>
                <a:latin typeface="Arial"/>
              </a:rPr>
              <a:t>"Most </a:t>
            </a:r>
            <a:r>
              <a:rPr lang="en-US" sz="3200" dirty="0">
                <a:solidFill>
                  <a:srgbClr val="FFFFFF"/>
                </a:solidFill>
                <a:latin typeface="Arial"/>
              </a:rPr>
              <a:t>scientific evidence</a:t>
            </a:r>
            <a:r>
              <a:rPr lang="en-US" sz="3200" dirty="0">
                <a:solidFill>
                  <a:srgbClr val="F1EAA8"/>
                </a:solidFill>
                <a:latin typeface="Arial"/>
              </a:rPr>
              <a:t> sets the age of the world at </a:t>
            </a:r>
            <a:r>
              <a:rPr lang="en-US" sz="3200" dirty="0">
                <a:solidFill>
                  <a:srgbClr val="FFFFFF"/>
                </a:solidFill>
                <a:latin typeface="Arial"/>
              </a:rPr>
              <a:t>billions</a:t>
            </a:r>
            <a:r>
              <a:rPr lang="en-US" sz="3200" dirty="0">
                <a:solidFill>
                  <a:srgbClr val="F1EAA8"/>
                </a:solidFill>
                <a:latin typeface="Arial"/>
              </a:rPr>
              <a:t> of years</a:t>
            </a:r>
            <a:r>
              <a:rPr lang="en-US" sz="3200" dirty="0" smtClean="0">
                <a:solidFill>
                  <a:srgbClr val="F1EAA8"/>
                </a:solidFill>
                <a:latin typeface="Arial"/>
              </a:rPr>
              <a:t>."</a:t>
            </a:r>
            <a:endParaRPr lang="en-US" sz="3200" dirty="0">
              <a:solidFill>
                <a:srgbClr val="F1EAA8"/>
              </a:solidFill>
              <a:latin typeface="Arial"/>
            </a:endParaRPr>
          </a:p>
        </p:txBody>
      </p:sp>
      <p:sp>
        <p:nvSpPr>
          <p:cNvPr id="7" name="Title 1"/>
          <p:cNvSpPr txBox="1">
            <a:spLocks/>
          </p:cNvSpPr>
          <p:nvPr/>
        </p:nvSpPr>
        <p:spPr bwMode="auto">
          <a:xfrm>
            <a:off x="5029200" y="5715000"/>
            <a:ext cx="411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2800" i="1" baseline="30000" dirty="0"/>
              <a:t>Baker Encyclopedia of Christian Apologetics </a:t>
            </a:r>
            <a:r>
              <a:rPr lang="en-US" sz="2800" baseline="30000" dirty="0"/>
              <a:t>(Grand Rapids: Baker, 2000), 270, 272</a:t>
            </a:r>
            <a:endParaRPr lang="en-US" sz="2800" dirty="0"/>
          </a:p>
        </p:txBody>
      </p:sp>
      <p:pic>
        <p:nvPicPr>
          <p:cNvPr id="3" name="Picture 2"/>
          <p:cNvPicPr>
            <a:picLocks noChangeAspect="1"/>
          </p:cNvPicPr>
          <p:nvPr/>
        </p:nvPicPr>
        <p:blipFill>
          <a:blip r:embed="rId3"/>
          <a:stretch>
            <a:fillRect/>
          </a:stretch>
        </p:blipFill>
        <p:spPr>
          <a:xfrm>
            <a:off x="5634077" y="152400"/>
            <a:ext cx="3492974" cy="4622800"/>
          </a:xfrm>
          <a:prstGeom prst="rect">
            <a:avLst/>
          </a:prstGeom>
        </p:spPr>
      </p:pic>
    </p:spTree>
    <p:extLst>
      <p:ext uri="{BB962C8B-B14F-4D97-AF65-F5344CB8AC3E}">
        <p14:creationId xmlns:p14="http://schemas.microsoft.com/office/powerpoint/2010/main" val="191780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4953000"/>
            <a:ext cx="4114800" cy="685800"/>
          </a:xfrm>
        </p:spPr>
        <p:txBody>
          <a:bodyPr/>
          <a:lstStyle/>
          <a:p>
            <a:r>
              <a:rPr lang="en-US" sz="4800" dirty="0" smtClean="0"/>
              <a:t>Wayne Grudem</a:t>
            </a:r>
            <a:endParaRPr lang="en-US" sz="4800" dirty="0"/>
          </a:p>
        </p:txBody>
      </p:sp>
      <p:sp>
        <p:nvSpPr>
          <p:cNvPr id="7" name="Title 1"/>
          <p:cNvSpPr txBox="1">
            <a:spLocks/>
          </p:cNvSpPr>
          <p:nvPr/>
        </p:nvSpPr>
        <p:spPr bwMode="auto">
          <a:xfrm>
            <a:off x="5029200" y="5715000"/>
            <a:ext cx="411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2000" i="1" dirty="0">
                <a:solidFill>
                  <a:srgbClr val="FFFFFF"/>
                </a:solidFill>
                <a:latin typeface="Helvetica-Oblique"/>
              </a:rPr>
              <a:t>Systematic Theology</a:t>
            </a:r>
            <a:r>
              <a:rPr lang="en-US" sz="2000" dirty="0">
                <a:solidFill>
                  <a:srgbClr val="FFFFFF"/>
                </a:solidFill>
                <a:latin typeface="Helvetica"/>
              </a:rPr>
              <a:t> (Grand Rapids: Zondervan, 1994), 307</a:t>
            </a:r>
            <a:endParaRPr lang="en-US" sz="2000" dirty="0">
              <a:solidFill>
                <a:srgbClr val="FFFFFF"/>
              </a:solidFill>
            </a:endParaRPr>
          </a:p>
        </p:txBody>
      </p:sp>
      <p:sp>
        <p:nvSpPr>
          <p:cNvPr id="6" name="Title 1"/>
          <p:cNvSpPr txBox="1">
            <a:spLocks/>
          </p:cNvSpPr>
          <p:nvPr/>
        </p:nvSpPr>
        <p:spPr bwMode="auto">
          <a:xfrm>
            <a:off x="0" y="152400"/>
            <a:ext cx="4800600"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5" tIns="35715" rIns="35715" bIns="35715" numCol="1" anchor="t" anchorCtr="0" compatLnSpc="1">
            <a:prstTxWarp prst="textNoShape">
              <a:avLst/>
            </a:prstTxWarp>
          </a:bodyPr>
          <a:lst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a:lstStyle>
          <a:p>
            <a:r>
              <a:rPr lang="en-US" sz="3200" dirty="0" smtClean="0">
                <a:solidFill>
                  <a:srgbClr val="F1EAA8"/>
                </a:solidFill>
                <a:latin typeface="Arial"/>
              </a:rPr>
              <a:t>"Although </a:t>
            </a:r>
            <a:r>
              <a:rPr lang="en-US" sz="3200" dirty="0">
                <a:solidFill>
                  <a:srgbClr val="F1EAA8"/>
                </a:solidFill>
                <a:latin typeface="Arial"/>
              </a:rPr>
              <a:t>our conclusions are </a:t>
            </a:r>
            <a:r>
              <a:rPr lang="en-US" sz="3200" dirty="0" smtClean="0">
                <a:solidFill>
                  <a:srgbClr val="F1EAA8"/>
                </a:solidFill>
                <a:latin typeface="Arial"/>
              </a:rPr>
              <a:t>tentative</a:t>
            </a:r>
            <a:r>
              <a:rPr lang="en-US" sz="3200" dirty="0">
                <a:solidFill>
                  <a:srgbClr val="F1EAA8"/>
                </a:solidFill>
                <a:latin typeface="Arial"/>
              </a:rPr>
              <a:t>, at this point in our </a:t>
            </a:r>
            <a:r>
              <a:rPr lang="en-US" sz="3200" dirty="0" smtClean="0">
                <a:solidFill>
                  <a:srgbClr val="F1EAA8"/>
                </a:solidFill>
                <a:latin typeface="Arial"/>
              </a:rPr>
              <a:t>understanding</a:t>
            </a:r>
            <a:r>
              <a:rPr lang="en-US" sz="3200" dirty="0">
                <a:solidFill>
                  <a:srgbClr val="F1EAA8"/>
                </a:solidFill>
                <a:latin typeface="Arial"/>
              </a:rPr>
              <a:t>, Scripture seems to </a:t>
            </a:r>
            <a:r>
              <a:rPr lang="en-US" sz="3200" dirty="0" smtClean="0">
                <a:solidFill>
                  <a:srgbClr val="F1EAA8"/>
                </a:solidFill>
                <a:latin typeface="Arial"/>
              </a:rPr>
              <a:t>be </a:t>
            </a:r>
            <a:r>
              <a:rPr lang="en-US" sz="3200" dirty="0">
                <a:solidFill>
                  <a:srgbClr val="F1EAA8"/>
                </a:solidFill>
                <a:latin typeface="Arial"/>
              </a:rPr>
              <a:t>more easily understood to </a:t>
            </a:r>
            <a:r>
              <a:rPr lang="en-US" sz="3200" dirty="0" smtClean="0">
                <a:solidFill>
                  <a:srgbClr val="F1EAA8"/>
                </a:solidFill>
                <a:latin typeface="Arial"/>
              </a:rPr>
              <a:t>suggest </a:t>
            </a:r>
            <a:r>
              <a:rPr lang="en-US" sz="3200" dirty="0">
                <a:solidFill>
                  <a:srgbClr val="F1EAA8"/>
                </a:solidFill>
                <a:latin typeface="Arial"/>
              </a:rPr>
              <a:t>(but not to require) a </a:t>
            </a:r>
            <a:r>
              <a:rPr lang="en-US" sz="3200" dirty="0" smtClean="0">
                <a:solidFill>
                  <a:srgbClr val="F1EAA8"/>
                </a:solidFill>
                <a:latin typeface="Arial"/>
              </a:rPr>
              <a:t>young</a:t>
            </a:r>
            <a:r>
              <a:rPr lang="en-US" sz="3200" dirty="0">
                <a:solidFill>
                  <a:srgbClr val="F1EAA8"/>
                </a:solidFill>
                <a:latin typeface="Arial"/>
              </a:rPr>
              <a:t>-earth view</a:t>
            </a:r>
            <a:r>
              <a:rPr lang="en-US" sz="3200" dirty="0" smtClean="0">
                <a:solidFill>
                  <a:srgbClr val="F1EAA8"/>
                </a:solidFill>
                <a:latin typeface="Arial"/>
              </a:rPr>
              <a:t>, while </a:t>
            </a:r>
            <a:r>
              <a:rPr lang="en-US" sz="3200" dirty="0">
                <a:solidFill>
                  <a:srgbClr val="F1EAA8"/>
                </a:solidFill>
                <a:latin typeface="Arial"/>
              </a:rPr>
              <a:t>the </a:t>
            </a:r>
            <a:r>
              <a:rPr lang="en-US" sz="3200" dirty="0" smtClean="0">
                <a:solidFill>
                  <a:srgbClr val="FFFFFF"/>
                </a:solidFill>
                <a:latin typeface="Arial"/>
              </a:rPr>
              <a:t>observable </a:t>
            </a:r>
            <a:r>
              <a:rPr lang="en-US" sz="3200" dirty="0">
                <a:solidFill>
                  <a:srgbClr val="FFFFFF"/>
                </a:solidFill>
                <a:latin typeface="Arial"/>
              </a:rPr>
              <a:t>facts</a:t>
            </a:r>
            <a:r>
              <a:rPr lang="en-US" sz="3200" dirty="0">
                <a:solidFill>
                  <a:srgbClr val="F1EAA8"/>
                </a:solidFill>
                <a:latin typeface="Arial"/>
              </a:rPr>
              <a:t> of creation seem </a:t>
            </a:r>
            <a:r>
              <a:rPr lang="en-US" sz="3200" dirty="0" smtClean="0">
                <a:solidFill>
                  <a:srgbClr val="F1EAA8"/>
                </a:solidFill>
                <a:latin typeface="Arial"/>
              </a:rPr>
              <a:t>increasingly </a:t>
            </a:r>
            <a:r>
              <a:rPr lang="en-US" sz="3200" dirty="0">
                <a:solidFill>
                  <a:srgbClr val="F1EAA8"/>
                </a:solidFill>
                <a:latin typeface="Arial"/>
              </a:rPr>
              <a:t>to </a:t>
            </a:r>
            <a:r>
              <a:rPr lang="en-US" sz="3200" dirty="0">
                <a:solidFill>
                  <a:srgbClr val="FFFFFF"/>
                </a:solidFill>
                <a:latin typeface="Arial"/>
              </a:rPr>
              <a:t>favor an old-earth view</a:t>
            </a:r>
            <a:r>
              <a:rPr lang="en-US" sz="3200" dirty="0" smtClean="0">
                <a:solidFill>
                  <a:srgbClr val="F1EAA8"/>
                </a:solidFill>
                <a:latin typeface="Arial"/>
              </a:rPr>
              <a:t>."</a:t>
            </a:r>
            <a:endParaRPr lang="en-US" sz="3200" dirty="0">
              <a:solidFill>
                <a:srgbClr val="F1EAA8"/>
              </a:solidFill>
              <a:latin typeface="Arial"/>
            </a:endParaRPr>
          </a:p>
        </p:txBody>
      </p:sp>
      <p:pic>
        <p:nvPicPr>
          <p:cNvPr id="5" name="Picture 4"/>
          <p:cNvPicPr>
            <a:picLocks noChangeAspect="1"/>
          </p:cNvPicPr>
          <p:nvPr/>
        </p:nvPicPr>
        <p:blipFill>
          <a:blip r:embed="rId3"/>
          <a:stretch>
            <a:fillRect/>
          </a:stretch>
        </p:blipFill>
        <p:spPr>
          <a:xfrm>
            <a:off x="5221138" y="90576"/>
            <a:ext cx="3707598" cy="4862424"/>
          </a:xfrm>
          <a:prstGeom prst="rect">
            <a:avLst/>
          </a:prstGeom>
        </p:spPr>
      </p:pic>
    </p:spTree>
    <p:extLst>
      <p:ext uri="{BB962C8B-B14F-4D97-AF65-F5344CB8AC3E}">
        <p14:creationId xmlns:p14="http://schemas.microsoft.com/office/powerpoint/2010/main" val="3682044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5620" name="Text Box 4"/>
          <p:cNvSpPr txBox="1">
            <a:spLocks noChangeArrowheads="1"/>
          </p:cNvSpPr>
          <p:nvPr/>
        </p:nvSpPr>
        <p:spPr bwMode="auto">
          <a:xfrm>
            <a:off x="228600" y="228600"/>
            <a:ext cx="4953000" cy="62227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90000"/>
              </a:lnSpc>
              <a:spcBef>
                <a:spcPct val="50000"/>
              </a:spcBef>
              <a:defRPr/>
            </a:pPr>
            <a:r>
              <a:rPr lang="en-US" altLang="ja-JP" sz="3400" dirty="0" smtClean="0">
                <a:ea typeface="MS PGothic" charset="0"/>
                <a:cs typeface="MS PGothic" charset="0"/>
              </a:rPr>
              <a:t>"The </a:t>
            </a:r>
            <a:r>
              <a:rPr lang="en-US" altLang="ja-JP" sz="3400" dirty="0">
                <a:ea typeface="MS PGothic" charset="0"/>
                <a:cs typeface="MS PGothic" charset="0"/>
              </a:rPr>
              <a:t>days of creation may also pose difficulties for a strict historical account. Contemporary scientists almost unanimously discount the possibility of creation in one week, and we cannot summarily discount the </a:t>
            </a:r>
            <a:r>
              <a:rPr lang="en-US" altLang="ja-JP" sz="3400" dirty="0">
                <a:solidFill>
                  <a:srgbClr val="FFFF00"/>
                </a:solidFill>
                <a:ea typeface="MS PGothic" charset="0"/>
                <a:cs typeface="MS PGothic" charset="0"/>
              </a:rPr>
              <a:t>evidence</a:t>
            </a:r>
            <a:r>
              <a:rPr lang="en-US" altLang="ja-JP" sz="3400" dirty="0">
                <a:ea typeface="MS PGothic" charset="0"/>
                <a:cs typeface="MS PGothic" charset="0"/>
              </a:rPr>
              <a:t> of the earth sciences</a:t>
            </a:r>
            <a:r>
              <a:rPr lang="en-US" altLang="ja-JP" sz="3400" dirty="0" smtClean="0">
                <a:ea typeface="MS PGothic" charset="0"/>
                <a:cs typeface="MS PGothic" charset="0"/>
              </a:rPr>
              <a:t>."</a:t>
            </a:r>
            <a:r>
              <a:rPr lang="en-US" altLang="ja-JP" sz="3400" b="0" dirty="0" smtClean="0">
                <a:ea typeface="MS PGothic" charset="0"/>
                <a:cs typeface="MS PGothic" charset="0"/>
              </a:rPr>
              <a:t> </a:t>
            </a:r>
            <a:endParaRPr lang="en-US" sz="3400" b="0" dirty="0">
              <a:cs typeface="+mn-cs"/>
            </a:endParaRPr>
          </a:p>
        </p:txBody>
      </p:sp>
      <p:sp>
        <p:nvSpPr>
          <p:cNvPr id="3055621" name="Text Box 5"/>
          <p:cNvSpPr txBox="1">
            <a:spLocks noChangeArrowheads="1"/>
          </p:cNvSpPr>
          <p:nvPr/>
        </p:nvSpPr>
        <p:spPr bwMode="auto">
          <a:xfrm>
            <a:off x="5562600" y="5686115"/>
            <a:ext cx="3581400" cy="109568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90000"/>
              </a:lnSpc>
              <a:defRPr/>
            </a:pPr>
            <a:r>
              <a:rPr lang="en-US" i="1" dirty="0" smtClean="0">
                <a:cs typeface="+mn-cs"/>
              </a:rPr>
              <a:t>Genesis</a:t>
            </a:r>
            <a:r>
              <a:rPr lang="en-US" dirty="0" smtClean="0">
                <a:cs typeface="+mn-cs"/>
              </a:rPr>
              <a:t> </a:t>
            </a:r>
            <a:br>
              <a:rPr lang="en-US" dirty="0" smtClean="0">
                <a:cs typeface="+mn-cs"/>
              </a:rPr>
            </a:br>
            <a:r>
              <a:rPr lang="en-US" dirty="0" smtClean="0">
                <a:cs typeface="+mn-cs"/>
              </a:rPr>
              <a:t>(</a:t>
            </a:r>
            <a:r>
              <a:rPr lang="en-US" dirty="0">
                <a:cs typeface="+mn-cs"/>
              </a:rPr>
              <a:t>Grand Rapids: Zondervan, 2001), </a:t>
            </a:r>
            <a:r>
              <a:rPr lang="en-US" dirty="0" smtClean="0">
                <a:cs typeface="+mn-cs"/>
              </a:rPr>
              <a:t>77</a:t>
            </a:r>
            <a:endParaRPr lang="en-US" dirty="0">
              <a:cs typeface="+mn-cs"/>
            </a:endParaRPr>
          </a:p>
        </p:txBody>
      </p:sp>
      <p:pic>
        <p:nvPicPr>
          <p:cNvPr id="2" name="Picture 1"/>
          <p:cNvPicPr>
            <a:picLocks noChangeAspect="1"/>
          </p:cNvPicPr>
          <p:nvPr/>
        </p:nvPicPr>
        <p:blipFill>
          <a:blip r:embed="rId4"/>
          <a:stretch>
            <a:fillRect/>
          </a:stretch>
        </p:blipFill>
        <p:spPr>
          <a:xfrm>
            <a:off x="5298502" y="685800"/>
            <a:ext cx="3845498" cy="4343400"/>
          </a:xfrm>
          <a:prstGeom prst="rect">
            <a:avLst/>
          </a:prstGeom>
        </p:spPr>
      </p:pic>
      <p:sp>
        <p:nvSpPr>
          <p:cNvPr id="3055618" name="Rectangle 2"/>
          <p:cNvSpPr>
            <a:spLocks noGrp="1" noChangeArrowheads="1"/>
          </p:cNvSpPr>
          <p:nvPr>
            <p:ph type="title"/>
          </p:nvPr>
        </p:nvSpPr>
        <p:spPr>
          <a:xfrm>
            <a:off x="5333999" y="4953000"/>
            <a:ext cx="3798455" cy="533400"/>
          </a:xfrm>
        </p:spPr>
        <p:txBody>
          <a:bodyPr/>
          <a:lstStyle/>
          <a:p>
            <a:pPr eaLnBrk="1" hangingPunct="1">
              <a:defRPr/>
            </a:pPr>
            <a:r>
              <a:rPr lang="en-US" dirty="0" smtClean="0">
                <a:solidFill>
                  <a:srgbClr val="FFFFFF"/>
                </a:solidFill>
              </a:rPr>
              <a:t>Bruce Waltke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672" b="3574"/>
          <a:stretch/>
        </p:blipFill>
        <p:spPr>
          <a:xfrm>
            <a:off x="0" y="457200"/>
            <a:ext cx="3856868" cy="5791200"/>
          </a:xfrm>
          <a:prstGeom prst="rect">
            <a:avLst/>
          </a:prstGeom>
        </p:spPr>
      </p:pic>
      <p:sp>
        <p:nvSpPr>
          <p:cNvPr id="2" name="Title 1"/>
          <p:cNvSpPr>
            <a:spLocks noGrp="1"/>
          </p:cNvSpPr>
          <p:nvPr>
            <p:ph type="title"/>
          </p:nvPr>
        </p:nvSpPr>
        <p:spPr>
          <a:xfrm>
            <a:off x="3962400" y="386348"/>
            <a:ext cx="5181600" cy="2280652"/>
          </a:xfrm>
        </p:spPr>
        <p:txBody>
          <a:bodyPr/>
          <a:lstStyle/>
          <a:p>
            <a:r>
              <a:rPr lang="en-US" sz="3600" dirty="0">
                <a:latin typeface="Arial"/>
              </a:rPr>
              <a:t>W</a:t>
            </a:r>
            <a:r>
              <a:rPr lang="en-US" sz="3600" dirty="0" smtClean="0">
                <a:latin typeface="Arial"/>
              </a:rPr>
              <a:t>here </a:t>
            </a:r>
            <a:r>
              <a:rPr lang="en-US" sz="3600" dirty="0">
                <a:latin typeface="Arial"/>
              </a:rPr>
              <a:t>did the idea of </a:t>
            </a:r>
            <a:r>
              <a:rPr lang="en-US" sz="3600" dirty="0" smtClean="0">
                <a:latin typeface="Arial"/>
              </a:rPr>
              <a:t/>
            </a:r>
            <a:br>
              <a:rPr lang="en-US" sz="3600" dirty="0" smtClean="0">
                <a:latin typeface="Arial"/>
              </a:rPr>
            </a:br>
            <a:r>
              <a:rPr lang="en-US" i="1" dirty="0" smtClean="0">
                <a:solidFill>
                  <a:srgbClr val="FFFF00"/>
                </a:solidFill>
                <a:latin typeface="Arial"/>
              </a:rPr>
              <a:t>millions </a:t>
            </a:r>
            <a:r>
              <a:rPr lang="en-US" i="1" dirty="0">
                <a:solidFill>
                  <a:srgbClr val="FFFF00"/>
                </a:solidFill>
                <a:latin typeface="Arial"/>
              </a:rPr>
              <a:t>of years</a:t>
            </a:r>
            <a:r>
              <a:rPr lang="en-US" sz="3200" i="1" dirty="0">
                <a:latin typeface="Arial"/>
              </a:rPr>
              <a:t> </a:t>
            </a:r>
            <a:r>
              <a:rPr lang="en-US" sz="3200" i="1" dirty="0" smtClean="0">
                <a:latin typeface="Arial"/>
              </a:rPr>
              <a:t/>
            </a:r>
            <a:br>
              <a:rPr lang="en-US" sz="3200" i="1" dirty="0" smtClean="0">
                <a:latin typeface="Arial"/>
              </a:rPr>
            </a:br>
            <a:r>
              <a:rPr lang="en-US" dirty="0" smtClean="0">
                <a:latin typeface="Arial"/>
              </a:rPr>
              <a:t>come </a:t>
            </a:r>
            <a:r>
              <a:rPr lang="en-US" dirty="0">
                <a:latin typeface="Arial"/>
              </a:rPr>
              <a:t>from</a:t>
            </a:r>
            <a:r>
              <a:rPr lang="en-US" dirty="0" smtClean="0">
                <a:latin typeface="Arial"/>
              </a:rPr>
              <a:t>?</a:t>
            </a:r>
            <a:endParaRPr lang="en-US" dirty="0">
              <a:latin typeface="Arial"/>
              <a:cs typeface="Arial"/>
            </a:endParaRPr>
          </a:p>
        </p:txBody>
      </p:sp>
      <p:sp>
        <p:nvSpPr>
          <p:cNvPr id="4" name="Rectangle 3"/>
          <p:cNvSpPr/>
          <p:nvPr/>
        </p:nvSpPr>
        <p:spPr>
          <a:xfrm>
            <a:off x="3953306" y="2819400"/>
            <a:ext cx="5181600" cy="2862322"/>
          </a:xfrm>
          <a:prstGeom prst="rect">
            <a:avLst/>
          </a:prstGeom>
        </p:spPr>
        <p:txBody>
          <a:bodyPr wrap="square">
            <a:spAutoFit/>
          </a:bodyPr>
          <a:lstStyle/>
          <a:p>
            <a:pPr algn="ctr"/>
            <a:r>
              <a:rPr lang="en-US" sz="3600" dirty="0">
                <a:solidFill>
                  <a:srgbClr val="FFFFFF"/>
                </a:solidFill>
                <a:effectLst>
                  <a:glow rad="355600">
                    <a:schemeClr val="bg2"/>
                  </a:glow>
                </a:effectLst>
              </a:rPr>
              <a:t>The idea of millions of years </a:t>
            </a:r>
            <a:r>
              <a:rPr lang="en-US" sz="3600" dirty="0" smtClean="0">
                <a:solidFill>
                  <a:srgbClr val="FFFFFF"/>
                </a:solidFill>
                <a:effectLst>
                  <a:glow rad="355600">
                    <a:schemeClr val="bg2"/>
                  </a:glow>
                </a:effectLst>
              </a:rPr>
              <a:t>did not come </a:t>
            </a:r>
            <a:r>
              <a:rPr lang="en-US" sz="3600" dirty="0">
                <a:solidFill>
                  <a:srgbClr val="FFFFFF"/>
                </a:solidFill>
                <a:effectLst>
                  <a:glow rad="355600">
                    <a:schemeClr val="bg2"/>
                  </a:glow>
                </a:effectLst>
              </a:rPr>
              <a:t>from science or the Bible—but from anti-God </a:t>
            </a:r>
            <a:r>
              <a:rPr lang="en-US" sz="3600" dirty="0" smtClean="0">
                <a:solidFill>
                  <a:srgbClr val="FFFF00"/>
                </a:solidFill>
                <a:effectLst>
                  <a:glow rad="355600">
                    <a:schemeClr val="bg2"/>
                  </a:glow>
                </a:effectLst>
              </a:rPr>
              <a:t>philosophy </a:t>
            </a:r>
            <a:r>
              <a:rPr lang="en-US" sz="3600" dirty="0" smtClean="0">
                <a:solidFill>
                  <a:schemeClr val="tx1"/>
                </a:solidFill>
                <a:effectLst>
                  <a:glow rad="355600">
                    <a:schemeClr val="bg2"/>
                  </a:glow>
                </a:effectLst>
              </a:rPr>
              <a:t>!</a:t>
            </a:r>
            <a:r>
              <a:rPr lang="en-US" sz="3600" dirty="0" smtClean="0">
                <a:solidFill>
                  <a:srgbClr val="FFFF00"/>
                </a:solidFill>
                <a:effectLst>
                  <a:glow rad="355600">
                    <a:schemeClr val="bg2"/>
                  </a:glow>
                </a:effectLst>
              </a:rPr>
              <a:t> </a:t>
            </a:r>
            <a:endParaRPr lang="en-US" sz="3600" dirty="0">
              <a:solidFill>
                <a:srgbClr val="FFFF00"/>
              </a:solidFill>
              <a:effectLst>
                <a:glow rad="355600">
                  <a:schemeClr val="bg2"/>
                </a:glow>
              </a:effectLst>
            </a:endParaRPr>
          </a:p>
        </p:txBody>
      </p:sp>
      <p:sp>
        <p:nvSpPr>
          <p:cNvPr id="6" name="Rectangle 5"/>
          <p:cNvSpPr/>
          <p:nvPr/>
        </p:nvSpPr>
        <p:spPr>
          <a:xfrm>
            <a:off x="0" y="6248400"/>
            <a:ext cx="9144000" cy="646331"/>
          </a:xfrm>
          <a:prstGeom prst="rect">
            <a:avLst/>
          </a:prstGeom>
          <a:solidFill>
            <a:schemeClr val="bg2"/>
          </a:solidFill>
        </p:spPr>
        <p:txBody>
          <a:bodyPr wrap="square">
            <a:spAutoFit/>
          </a:bodyPr>
          <a:lstStyle/>
          <a:p>
            <a:pPr algn="ctr"/>
            <a:r>
              <a:rPr lang="en-US" sz="3600" dirty="0" smtClean="0">
                <a:solidFill>
                  <a:srgbClr val="FFFFFF"/>
                </a:solidFill>
              </a:rPr>
              <a:t>Our Main Idea Today</a:t>
            </a:r>
            <a:endParaRPr lang="en-US" sz="3600" dirty="0">
              <a:solidFill>
                <a:srgbClr val="FFFFFF"/>
              </a:solidFill>
            </a:endParaRPr>
          </a:p>
        </p:txBody>
      </p:sp>
    </p:spTree>
    <p:extLst>
      <p:ext uri="{BB962C8B-B14F-4D97-AF65-F5344CB8AC3E}">
        <p14:creationId xmlns:p14="http://schemas.microsoft.com/office/powerpoint/2010/main" val="287854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658" name="Rectangle 2"/>
          <p:cNvSpPr>
            <a:spLocks noGrp="1" noChangeArrowheads="1"/>
          </p:cNvSpPr>
          <p:nvPr>
            <p:ph type="title"/>
          </p:nvPr>
        </p:nvSpPr>
        <p:spPr/>
        <p:txBody>
          <a:bodyPr/>
          <a:lstStyle/>
          <a:p>
            <a:pPr eaLnBrk="1" hangingPunct="1">
              <a:defRPr/>
            </a:pPr>
            <a:r>
              <a:rPr lang="en-US" smtClean="0"/>
              <a:t>Col. 2:8 NAS</a:t>
            </a:r>
          </a:p>
        </p:txBody>
      </p:sp>
      <p:pic>
        <p:nvPicPr>
          <p:cNvPr id="1597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8660" name="Text Box 4"/>
          <p:cNvSpPr txBox="1">
            <a:spLocks noChangeArrowheads="1"/>
          </p:cNvSpPr>
          <p:nvPr/>
        </p:nvSpPr>
        <p:spPr bwMode="auto">
          <a:xfrm>
            <a:off x="457200" y="5334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mn-cs"/>
              </a:rPr>
              <a:t>Colossians 2:8</a:t>
            </a:r>
          </a:p>
        </p:txBody>
      </p:sp>
      <p:sp>
        <p:nvSpPr>
          <p:cNvPr id="2118661" name="Text Box 5"/>
          <p:cNvSpPr txBox="1">
            <a:spLocks noChangeArrowheads="1"/>
          </p:cNvSpPr>
          <p:nvPr/>
        </p:nvSpPr>
        <p:spPr bwMode="auto">
          <a:xfrm>
            <a:off x="990600" y="1771650"/>
            <a:ext cx="7543800" cy="32316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400" dirty="0" smtClean="0">
                <a:cs typeface="+mn-cs"/>
              </a:rPr>
              <a:t>"See </a:t>
            </a:r>
            <a:r>
              <a:rPr lang="en-US" sz="3400" dirty="0">
                <a:cs typeface="+mn-cs"/>
              </a:rPr>
              <a:t>to it that no one takes you captive through </a:t>
            </a:r>
            <a:r>
              <a:rPr lang="en-US" sz="3400" dirty="0">
                <a:solidFill>
                  <a:srgbClr val="FFFF00"/>
                </a:solidFill>
                <a:cs typeface="+mn-cs"/>
              </a:rPr>
              <a:t>philosophy</a:t>
            </a:r>
            <a:r>
              <a:rPr lang="en-US" sz="3400" dirty="0">
                <a:cs typeface="+mn-cs"/>
              </a:rPr>
              <a:t> and </a:t>
            </a:r>
            <a:r>
              <a:rPr lang="en-US" sz="3400" dirty="0">
                <a:solidFill>
                  <a:srgbClr val="FFFF00"/>
                </a:solidFill>
                <a:cs typeface="+mn-cs"/>
              </a:rPr>
              <a:t>empty deception</a:t>
            </a:r>
            <a:r>
              <a:rPr lang="en-US" sz="3400" dirty="0">
                <a:cs typeface="+mn-cs"/>
              </a:rPr>
              <a:t>, according to the </a:t>
            </a:r>
            <a:r>
              <a:rPr lang="en-US" sz="3400" dirty="0">
                <a:solidFill>
                  <a:srgbClr val="FFFF00"/>
                </a:solidFill>
                <a:cs typeface="+mn-cs"/>
              </a:rPr>
              <a:t>tradition of men</a:t>
            </a:r>
            <a:r>
              <a:rPr lang="en-US" sz="3400" dirty="0">
                <a:cs typeface="+mn-cs"/>
              </a:rPr>
              <a:t>, according to the elementary principles of the world, rather than according to Christ</a:t>
            </a:r>
            <a:r>
              <a:rPr lang="en-US" sz="3400" dirty="0" smtClean="0">
                <a:cs typeface="+mn-cs"/>
              </a:rPr>
              <a:t>."</a:t>
            </a:r>
            <a:endParaRPr lang="en-US" sz="3400"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6290" name="Rectangle 2"/>
          <p:cNvSpPr>
            <a:spLocks noGrp="1" noChangeArrowheads="1"/>
          </p:cNvSpPr>
          <p:nvPr>
            <p:ph type="title" idx="4294967295"/>
          </p:nvPr>
        </p:nvSpPr>
        <p:spPr/>
        <p:txBody>
          <a:bodyPr/>
          <a:lstStyle/>
          <a:p>
            <a:pPr eaLnBrk="1" hangingPunct="1">
              <a:defRPr/>
            </a:pPr>
            <a:r>
              <a:rPr lang="en-US" dirty="0" smtClean="0"/>
              <a:t>Cross Series 1</a:t>
            </a:r>
          </a:p>
        </p:txBody>
      </p:sp>
      <p:pic>
        <p:nvPicPr>
          <p:cNvPr id="268290" name="Picture 3" descr="Cros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715000" y="368300"/>
            <a:ext cx="3429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Come to Jesus! Come to the cross to be saved!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8338" name="Rectangle 2"/>
          <p:cNvSpPr>
            <a:spLocks noGrp="1" noChangeArrowheads="1"/>
          </p:cNvSpPr>
          <p:nvPr>
            <p:ph type="title" idx="4294967295"/>
          </p:nvPr>
        </p:nvSpPr>
        <p:spPr/>
        <p:txBody>
          <a:bodyPr/>
          <a:lstStyle/>
          <a:p>
            <a:pPr eaLnBrk="1" hangingPunct="1">
              <a:defRPr/>
            </a:pPr>
            <a:r>
              <a:rPr lang="en-US" smtClean="0"/>
              <a:t>Cross Series 2</a:t>
            </a:r>
          </a:p>
        </p:txBody>
      </p:sp>
      <p:pic>
        <p:nvPicPr>
          <p:cNvPr id="270338" name="Picture 3" descr="Cros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8340" name="Text Box 4"/>
          <p:cNvSpPr txBox="1">
            <a:spLocks noChangeArrowheads="1"/>
          </p:cNvSpPr>
          <p:nvPr/>
        </p:nvSpPr>
        <p:spPr bwMode="auto">
          <a:xfrm rot="2624626">
            <a:off x="203200" y="2667000"/>
            <a:ext cx="343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Millions of Years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0386" name="Rectangle 2"/>
          <p:cNvSpPr>
            <a:spLocks noGrp="1" noChangeArrowheads="1"/>
          </p:cNvSpPr>
          <p:nvPr>
            <p:ph type="title" idx="4294967295"/>
          </p:nvPr>
        </p:nvSpPr>
        <p:spPr/>
        <p:txBody>
          <a:bodyPr/>
          <a:lstStyle/>
          <a:p>
            <a:pPr eaLnBrk="1" hangingPunct="1">
              <a:defRPr/>
            </a:pPr>
            <a:r>
              <a:rPr lang="en-US" smtClean="0"/>
              <a:t>Cross Series 6</a:t>
            </a:r>
          </a:p>
        </p:txBody>
      </p:sp>
      <p:pic>
        <p:nvPicPr>
          <p:cNvPr id="272386" name="Picture 3" descr="MissileCrossSeri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6324600" y="598488"/>
            <a:ext cx="2576513"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tx1"/>
                </a:solidFill>
                <a:latin typeface="Arial Rounded MT Bold"/>
                <a:cs typeface="Arial Rounded MT Bold"/>
              </a:rPr>
              <a:t>It </a:t>
            </a:r>
            <a:r>
              <a:rPr lang="en-US" sz="3200" dirty="0" err="1" smtClean="0">
                <a:solidFill>
                  <a:schemeClr val="tx1"/>
                </a:solidFill>
                <a:latin typeface="Arial Rounded MT Bold"/>
                <a:cs typeface="Arial Rounded MT Bold"/>
              </a:rPr>
              <a:t>didn</a:t>
            </a:r>
            <a:r>
              <a:rPr lang="fr-FR" sz="3200" dirty="0" smtClean="0">
                <a:solidFill>
                  <a:schemeClr val="tx1"/>
                </a:solidFill>
                <a:latin typeface="Arial Rounded MT Bold"/>
                <a:cs typeface="Arial Rounded MT Bold"/>
              </a:rPr>
              <a:t>'</a:t>
            </a:r>
            <a:r>
              <a:rPr lang="en-US" sz="3200" dirty="0" smtClean="0">
                <a:solidFill>
                  <a:schemeClr val="tx1"/>
                </a:solidFill>
                <a:latin typeface="Arial Rounded MT Bold"/>
                <a:cs typeface="Arial Rounded MT Bold"/>
              </a:rPr>
              <a:t>t </a:t>
            </a:r>
            <a:r>
              <a:rPr lang="en-US" sz="3200" dirty="0">
                <a:solidFill>
                  <a:schemeClr val="tx1"/>
                </a:solidFill>
                <a:latin typeface="Arial Rounded MT Bold"/>
                <a:cs typeface="Arial Rounded MT Bold"/>
              </a:rPr>
              <a:t>hit the cross!</a:t>
            </a:r>
          </a:p>
        </p:txBody>
      </p:sp>
      <p:sp>
        <p:nvSpPr>
          <p:cNvPr id="10"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2434" name="Rectangle 2"/>
          <p:cNvSpPr>
            <a:spLocks noGrp="1" noChangeArrowheads="1"/>
          </p:cNvSpPr>
          <p:nvPr>
            <p:ph type="title" idx="4294967295"/>
          </p:nvPr>
        </p:nvSpPr>
        <p:spPr/>
        <p:txBody>
          <a:bodyPr/>
          <a:lstStyle/>
          <a:p>
            <a:pPr eaLnBrk="1" hangingPunct="1">
              <a:defRPr/>
            </a:pPr>
            <a:r>
              <a:rPr lang="en-US" smtClean="0"/>
              <a:t>Cross Series 7</a:t>
            </a:r>
          </a:p>
        </p:txBody>
      </p:sp>
      <p:pic>
        <p:nvPicPr>
          <p:cNvPr id="274434" name="Picture 3" descr="MissileCrossSeri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1106" name="Rectangle 2"/>
          <p:cNvSpPr>
            <a:spLocks noGrp="1" noChangeArrowheads="1"/>
          </p:cNvSpPr>
          <p:nvPr>
            <p:ph type="title" idx="4294967295"/>
          </p:nvPr>
        </p:nvSpPr>
        <p:spPr/>
        <p:txBody>
          <a:bodyPr/>
          <a:lstStyle/>
          <a:p>
            <a:pPr eaLnBrk="1" hangingPunct="1">
              <a:defRPr/>
            </a:pPr>
            <a:r>
              <a:rPr lang="en-US" smtClean="0"/>
              <a:t>Cross Series 8</a:t>
            </a:r>
          </a:p>
        </p:txBody>
      </p:sp>
      <p:pic>
        <p:nvPicPr>
          <p:cNvPr id="276482" name="Picture 3" descr="1-2-3 MISSILE CROSS SERIES layers 300 MASTER - NEW 00297-no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1108" name="Oval 4"/>
          <p:cNvSpPr>
            <a:spLocks noChangeArrowheads="1"/>
          </p:cNvSpPr>
          <p:nvPr/>
        </p:nvSpPr>
        <p:spPr bwMode="auto">
          <a:xfrm>
            <a:off x="6324600" y="381000"/>
            <a:ext cx="2514600" cy="1828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b="0">
              <a:solidFill>
                <a:schemeClr val="tx1"/>
              </a:solidFill>
              <a:cs typeface="Arial" charset="0"/>
            </a:endParaRPr>
          </a:p>
        </p:txBody>
      </p:sp>
      <p:sp>
        <p:nvSpPr>
          <p:cNvPr id="7" name="Text Box 5"/>
          <p:cNvSpPr txBox="1">
            <a:spLocks noChangeArrowheads="1"/>
          </p:cNvSpPr>
          <p:nvPr/>
        </p:nvSpPr>
        <p:spPr bwMode="auto">
          <a:xfrm>
            <a:off x="6172200" y="674688"/>
            <a:ext cx="28194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smtClean="0">
                <a:solidFill>
                  <a:schemeClr val="tx1"/>
                </a:solidFill>
                <a:latin typeface="Arial Rounded MT Bold"/>
                <a:cs typeface="Arial Rounded MT Bold"/>
              </a:rPr>
              <a:t>It</a:t>
            </a:r>
            <a:r>
              <a:rPr lang="fr-FR" sz="3200" dirty="0" smtClean="0">
                <a:solidFill>
                  <a:schemeClr val="tx1"/>
                </a:solidFill>
                <a:latin typeface="Arial Rounded MT Bold"/>
                <a:cs typeface="Arial Rounded MT Bold"/>
              </a:rPr>
              <a:t>'</a:t>
            </a:r>
            <a:r>
              <a:rPr lang="en-US" sz="3200" dirty="0" smtClean="0">
                <a:solidFill>
                  <a:schemeClr val="tx1"/>
                </a:solidFill>
                <a:latin typeface="Arial Rounded MT Bold"/>
                <a:cs typeface="Arial Rounded MT Bold"/>
              </a:rPr>
              <a:t>s </a:t>
            </a:r>
            <a:r>
              <a:rPr lang="en-US" sz="3200" dirty="0">
                <a:solidFill>
                  <a:schemeClr val="tx1"/>
                </a:solidFill>
                <a:latin typeface="Arial Rounded MT Bold"/>
                <a:cs typeface="Arial Rounded MT Bold"/>
              </a:rPr>
              <a:t>just a </a:t>
            </a:r>
            <a:r>
              <a:rPr lang="fr-FR" sz="3200" dirty="0" smtClean="0">
                <a:solidFill>
                  <a:schemeClr val="tx1"/>
                </a:solidFill>
                <a:latin typeface="Arial Rounded MT Bold"/>
                <a:cs typeface="Arial Rounded MT Bold"/>
              </a:rPr>
              <a:t>'</a:t>
            </a:r>
            <a:r>
              <a:rPr lang="en-US" sz="3200" dirty="0" smtClean="0">
                <a:solidFill>
                  <a:schemeClr val="tx1"/>
                </a:solidFill>
                <a:latin typeface="Arial Rounded MT Bold"/>
                <a:cs typeface="Arial Rounded MT Bold"/>
              </a:rPr>
              <a:t>side issue</a:t>
            </a:r>
            <a:r>
              <a:rPr lang="fr-FR" sz="3200" dirty="0" smtClean="0">
                <a:solidFill>
                  <a:schemeClr val="tx1"/>
                </a:solidFill>
                <a:latin typeface="Arial Rounded MT Bold"/>
                <a:cs typeface="Arial Rounded MT Bold"/>
              </a:rPr>
              <a:t>'</a:t>
            </a:r>
            <a:r>
              <a:rPr lang="en-US" sz="3200" dirty="0" smtClean="0">
                <a:solidFill>
                  <a:schemeClr val="tx1"/>
                </a:solidFill>
                <a:latin typeface="Arial Rounded MT Bold"/>
                <a:cs typeface="Arial Rounded MT Bold"/>
              </a:rPr>
              <a:t>!</a:t>
            </a:r>
            <a:endParaRPr lang="en-US" sz="3200" dirty="0">
              <a:solidFill>
                <a:schemeClr val="tx1"/>
              </a:solidFill>
              <a:latin typeface="Arial Rounded MT Bold"/>
              <a:cs typeface="Arial Rounded MT Bold"/>
            </a:endParaRPr>
          </a:p>
        </p:txBody>
      </p:sp>
      <p:sp>
        <p:nvSpPr>
          <p:cNvPr id="9"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76486" name="Picture 6" descr="gun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49434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eaLnBrk="1" hangingPunct="1">
              <a:defRPr/>
            </a:pPr>
            <a:r>
              <a:rPr lang="en-US" smtClean="0"/>
              <a:t>Psalm 11:3 NAS</a:t>
            </a:r>
          </a:p>
        </p:txBody>
      </p:sp>
      <p:pic>
        <p:nvPicPr>
          <p:cNvPr id="27853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04" name="Text Box 4"/>
          <p:cNvSpPr txBox="1">
            <a:spLocks noChangeArrowheads="1"/>
          </p:cNvSpPr>
          <p:nvPr/>
        </p:nvSpPr>
        <p:spPr bwMode="auto">
          <a:xfrm>
            <a:off x="457200" y="593725"/>
            <a:ext cx="8229600" cy="10064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6000">
                <a:solidFill>
                  <a:srgbClr val="00FF00"/>
                </a:solidFill>
                <a:cs typeface="Arial" charset="0"/>
              </a:rPr>
              <a:t>Psalm 11:3</a:t>
            </a:r>
          </a:p>
        </p:txBody>
      </p:sp>
      <p:sp>
        <p:nvSpPr>
          <p:cNvPr id="3635205" name="Text Box 5"/>
          <p:cNvSpPr txBox="1">
            <a:spLocks noChangeArrowheads="1"/>
          </p:cNvSpPr>
          <p:nvPr/>
        </p:nvSpPr>
        <p:spPr bwMode="auto">
          <a:xfrm>
            <a:off x="914400" y="1979613"/>
            <a:ext cx="7315200" cy="228758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800" dirty="0" smtClean="0">
                <a:cs typeface="Arial" charset="0"/>
              </a:rPr>
              <a:t>"If </a:t>
            </a:r>
            <a:r>
              <a:rPr lang="en-US" sz="4800" dirty="0">
                <a:cs typeface="Arial" charset="0"/>
              </a:rPr>
              <a:t>the foundations are destroyed, what can the righteous do</a:t>
            </a:r>
            <a:r>
              <a:rPr lang="en-US" sz="4800" dirty="0" smtClean="0">
                <a:cs typeface="Arial" charset="0"/>
              </a:rPr>
              <a:t>?"</a:t>
            </a:r>
            <a:endParaRPr lang="en-US" sz="4800" dirty="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6530" name="Rectangle 2"/>
          <p:cNvSpPr>
            <a:spLocks noGrp="1" noChangeArrowheads="1"/>
          </p:cNvSpPr>
          <p:nvPr>
            <p:ph type="title" idx="4294967295"/>
          </p:nvPr>
        </p:nvSpPr>
        <p:spPr/>
        <p:txBody>
          <a:bodyPr/>
          <a:lstStyle/>
          <a:p>
            <a:pPr eaLnBrk="1" hangingPunct="1">
              <a:defRPr/>
            </a:pPr>
            <a:r>
              <a:rPr lang="en-US" smtClean="0"/>
              <a:t>Cross Series 9</a:t>
            </a:r>
          </a:p>
        </p:txBody>
      </p:sp>
      <p:pic>
        <p:nvPicPr>
          <p:cNvPr id="280578" name="Picture 3" descr="MissileCrossSeri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rot="2624626">
            <a:off x="320675" y="2667000"/>
            <a:ext cx="2425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err="1">
                <a:cs typeface="+mn-cs"/>
              </a:rPr>
              <a:t>Apemen</a:t>
            </a:r>
            <a:endParaRPr lang="en-US" sz="1800" dirty="0">
              <a:cs typeface="+mn-cs"/>
            </a:endParaRPr>
          </a:p>
        </p:txBody>
      </p:sp>
      <p:sp>
        <p:nvSpPr>
          <p:cNvPr id="9" name="Text Box 4"/>
          <p:cNvSpPr txBox="1">
            <a:spLocks noChangeArrowheads="1"/>
          </p:cNvSpPr>
          <p:nvPr/>
        </p:nvSpPr>
        <p:spPr bwMode="auto">
          <a:xfrm rot="2624626">
            <a:off x="987425" y="4208463"/>
            <a:ext cx="27749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Millions of Years</a:t>
            </a:r>
          </a:p>
        </p:txBody>
      </p:sp>
      <p:sp>
        <p:nvSpPr>
          <p:cNvPr id="10" name="Text Box 4"/>
          <p:cNvSpPr txBox="1">
            <a:spLocks noChangeArrowheads="1"/>
          </p:cNvSpPr>
          <p:nvPr/>
        </p:nvSpPr>
        <p:spPr bwMode="auto">
          <a:xfrm rot="2624626">
            <a:off x="123825" y="4108450"/>
            <a:ext cx="27749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No Global Flood</a:t>
            </a:r>
          </a:p>
        </p:txBody>
      </p:sp>
      <p:sp>
        <p:nvSpPr>
          <p:cNvPr id="11" name="Text Box 4"/>
          <p:cNvSpPr txBox="1">
            <a:spLocks noChangeArrowheads="1"/>
          </p:cNvSpPr>
          <p:nvPr/>
        </p:nvSpPr>
        <p:spPr bwMode="auto">
          <a:xfrm rot="2624626">
            <a:off x="1058863" y="2576513"/>
            <a:ext cx="24272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Evolution</a:t>
            </a:r>
          </a:p>
        </p:txBody>
      </p:sp>
      <p:sp>
        <p:nvSpPr>
          <p:cNvPr id="12" name="Text Box 4"/>
          <p:cNvSpPr txBox="1">
            <a:spLocks noChangeArrowheads="1"/>
          </p:cNvSpPr>
          <p:nvPr/>
        </p:nvSpPr>
        <p:spPr bwMode="auto">
          <a:xfrm rot="2624626">
            <a:off x="525463" y="1357313"/>
            <a:ext cx="24272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Age Dating Methods</a:t>
            </a:r>
          </a:p>
        </p:txBody>
      </p:sp>
      <p:sp>
        <p:nvSpPr>
          <p:cNvPr id="13"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80585" name="Picture 6" descr="gun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895600"/>
            <a:ext cx="49434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8578" name="Rectangle 2"/>
          <p:cNvSpPr>
            <a:spLocks noGrp="1" noChangeArrowheads="1"/>
          </p:cNvSpPr>
          <p:nvPr>
            <p:ph type="title" idx="4294967295"/>
          </p:nvPr>
        </p:nvSpPr>
        <p:spPr/>
        <p:txBody>
          <a:bodyPr/>
          <a:lstStyle/>
          <a:p>
            <a:pPr eaLnBrk="1" hangingPunct="1">
              <a:defRPr/>
            </a:pPr>
            <a:r>
              <a:rPr lang="en-US" smtClean="0"/>
              <a:t>Cross Series 11</a:t>
            </a:r>
          </a:p>
        </p:txBody>
      </p:sp>
      <p:pic>
        <p:nvPicPr>
          <p:cNvPr id="282626" name="Picture 3" descr="MissileCrossSeries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6324600" y="598488"/>
            <a:ext cx="2576513"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tx1"/>
                </a:solidFill>
                <a:latin typeface="Arial Rounded MT Bold"/>
                <a:cs typeface="Arial Rounded MT Bold"/>
              </a:rPr>
              <a:t>It </a:t>
            </a:r>
            <a:r>
              <a:rPr lang="en-US" sz="3200" dirty="0" err="1" smtClean="0">
                <a:solidFill>
                  <a:schemeClr val="tx1"/>
                </a:solidFill>
                <a:latin typeface="Arial Rounded MT Bold"/>
                <a:cs typeface="Arial Rounded MT Bold"/>
              </a:rPr>
              <a:t>didn</a:t>
            </a:r>
            <a:r>
              <a:rPr lang="fr-FR" sz="3200" dirty="0" smtClean="0">
                <a:solidFill>
                  <a:schemeClr val="tx1"/>
                </a:solidFill>
                <a:latin typeface="Arial Rounded MT Bold"/>
                <a:cs typeface="Arial Rounded MT Bold"/>
              </a:rPr>
              <a:t>'</a:t>
            </a:r>
            <a:r>
              <a:rPr lang="en-US" sz="3200" dirty="0" smtClean="0">
                <a:solidFill>
                  <a:schemeClr val="tx1"/>
                </a:solidFill>
                <a:latin typeface="Arial Rounded MT Bold"/>
                <a:cs typeface="Arial Rounded MT Bold"/>
              </a:rPr>
              <a:t>t </a:t>
            </a:r>
            <a:r>
              <a:rPr lang="en-US" sz="3200" dirty="0">
                <a:solidFill>
                  <a:schemeClr val="tx1"/>
                </a:solidFill>
                <a:latin typeface="Arial Rounded MT Bold"/>
                <a:cs typeface="Arial Rounded MT Bold"/>
              </a:rPr>
              <a:t>hit the cross!</a:t>
            </a:r>
          </a:p>
        </p:txBody>
      </p:sp>
      <p:sp>
        <p:nvSpPr>
          <p:cNvPr id="5" name="Text Box 5"/>
          <p:cNvSpPr txBox="1">
            <a:spLocks noChangeArrowheads="1"/>
          </p:cNvSpPr>
          <p:nvPr/>
        </p:nvSpPr>
        <p:spPr bwMode="auto">
          <a:xfrm rot="20811724">
            <a:off x="1731274" y="5472719"/>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G</a:t>
            </a:r>
          </a:p>
        </p:txBody>
      </p:sp>
      <p:sp>
        <p:nvSpPr>
          <p:cNvPr id="6" name="Text Box 5"/>
          <p:cNvSpPr txBox="1">
            <a:spLocks noChangeArrowheads="1"/>
          </p:cNvSpPr>
          <p:nvPr/>
        </p:nvSpPr>
        <p:spPr bwMode="auto">
          <a:xfrm>
            <a:off x="457200" y="1571625"/>
            <a:ext cx="2133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dirty="0">
                <a:solidFill>
                  <a:schemeClr val="tx1"/>
                </a:solidFill>
                <a:latin typeface="Arial Rounded MT Bold"/>
                <a:cs typeface="Arial Rounded MT Bold"/>
              </a:rPr>
              <a:t>Direct Hit!</a:t>
            </a:r>
          </a:p>
        </p:txBody>
      </p:sp>
      <p:sp>
        <p:nvSpPr>
          <p:cNvPr id="7" name="Text Box 5"/>
          <p:cNvSpPr txBox="1">
            <a:spLocks noChangeArrowheads="1"/>
          </p:cNvSpPr>
          <p:nvPr/>
        </p:nvSpPr>
        <p:spPr bwMode="auto">
          <a:xfrm rot="763251">
            <a:off x="2489739" y="5716603"/>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8" name="Text Box 5"/>
          <p:cNvSpPr txBox="1">
            <a:spLocks noChangeArrowheads="1"/>
          </p:cNvSpPr>
          <p:nvPr/>
        </p:nvSpPr>
        <p:spPr bwMode="auto">
          <a:xfrm rot="20963682">
            <a:off x="3251739" y="5736508"/>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N</a:t>
            </a:r>
          </a:p>
        </p:txBody>
      </p:sp>
      <p:sp>
        <p:nvSpPr>
          <p:cNvPr id="9" name="Text Box 5"/>
          <p:cNvSpPr txBox="1">
            <a:spLocks noChangeArrowheads="1"/>
          </p:cNvSpPr>
          <p:nvPr/>
        </p:nvSpPr>
        <p:spPr bwMode="auto">
          <a:xfrm rot="763251">
            <a:off x="3911061" y="5468922"/>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10" name="Text Box 5"/>
          <p:cNvSpPr txBox="1">
            <a:spLocks noChangeArrowheads="1"/>
          </p:cNvSpPr>
          <p:nvPr/>
        </p:nvSpPr>
        <p:spPr bwMode="auto">
          <a:xfrm rot="21136641">
            <a:off x="4566316" y="562132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1" name="Text Box 5"/>
          <p:cNvSpPr txBox="1">
            <a:spLocks noChangeArrowheads="1"/>
          </p:cNvSpPr>
          <p:nvPr/>
        </p:nvSpPr>
        <p:spPr bwMode="auto">
          <a:xfrm rot="763251">
            <a:off x="5311653" y="5446060"/>
            <a:ext cx="106046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I</a:t>
            </a:r>
          </a:p>
        </p:txBody>
      </p:sp>
      <p:sp>
        <p:nvSpPr>
          <p:cNvPr id="12" name="Text Box 5"/>
          <p:cNvSpPr txBox="1">
            <a:spLocks noChangeArrowheads="1"/>
          </p:cNvSpPr>
          <p:nvPr/>
        </p:nvSpPr>
        <p:spPr bwMode="auto">
          <a:xfrm rot="763251">
            <a:off x="5690138" y="569752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haring 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1800" b="0">
              <a:solidFill>
                <a:schemeClr val="tx1"/>
              </a:solidFill>
              <a:cs typeface="Arial" charset="0"/>
            </a:endParaRPr>
          </a:p>
        </p:txBody>
      </p:sp>
      <p:sp>
        <p:nvSpPr>
          <p:cNvPr id="3727364" name="Text Box 4"/>
          <p:cNvSpPr txBox="1">
            <a:spLocks noChangeArrowheads="1"/>
          </p:cNvSpPr>
          <p:nvPr/>
        </p:nvSpPr>
        <p:spPr bwMode="auto">
          <a:xfrm>
            <a:off x="1066800" y="434975"/>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Has God said?</a:t>
            </a:r>
          </a:p>
        </p:txBody>
      </p:sp>
      <p:sp>
        <p:nvSpPr>
          <p:cNvPr id="3727366" name="Rectangle 6"/>
          <p:cNvSpPr>
            <a:spLocks noGrp="1" noChangeArrowheads="1"/>
          </p:cNvSpPr>
          <p:nvPr>
            <p:ph type="title" idx="4294967295"/>
          </p:nvPr>
        </p:nvSpPr>
        <p:spPr>
          <a:xfrm>
            <a:off x="457200" y="-685800"/>
            <a:ext cx="8229600" cy="1143000"/>
          </a:xfrm>
        </p:spPr>
        <p:txBody>
          <a:bodyPr/>
          <a:lstStyle/>
          <a:p>
            <a:pPr eaLnBrk="1" hangingPunct="1">
              <a:defRPr/>
            </a:pPr>
            <a:r>
              <a:rPr lang="en-US" sz="1800" smtClean="0"/>
              <a:t>Has God said—museum NAS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4"/>
                                        </p:tgtEl>
                                        <p:attrNameLst>
                                          <p:attrName>style.visibility</p:attrName>
                                        </p:attrNameLst>
                                      </p:cBhvr>
                                      <p:to>
                                        <p:strVal val="visible"/>
                                      </p:to>
                                    </p:set>
                                    <p:anim calcmode="lin" valueType="num">
                                      <p:cBhvr>
                                        <p:cTn id="13" dur="500" fill="hold"/>
                                        <p:tgtEl>
                                          <p:spTgt spid="3727364"/>
                                        </p:tgtEl>
                                        <p:attrNameLst>
                                          <p:attrName>ppt_w</p:attrName>
                                        </p:attrNameLst>
                                      </p:cBhvr>
                                      <p:tavLst>
                                        <p:tav tm="0">
                                          <p:val>
                                            <p:fltVal val="0"/>
                                          </p:val>
                                        </p:tav>
                                        <p:tav tm="100000">
                                          <p:val>
                                            <p:strVal val="#ppt_w"/>
                                          </p:val>
                                        </p:tav>
                                      </p:tavLst>
                                    </p:anim>
                                    <p:anim calcmode="lin" valueType="num">
                                      <p:cBhvr>
                                        <p:cTn id="14" dur="500" fill="hold"/>
                                        <p:tgtEl>
                                          <p:spTgt spid="3727364"/>
                                        </p:tgtEl>
                                        <p:attrNameLst>
                                          <p:attrName>ppt_h</p:attrName>
                                        </p:attrNameLst>
                                      </p:cBhvr>
                                      <p:tavLst>
                                        <p:tav tm="0">
                                          <p:val>
                                            <p:fltVal val="0"/>
                                          </p:val>
                                        </p:tav>
                                        <p:tav tm="100000">
                                          <p:val>
                                            <p:strVal val="#ppt_h"/>
                                          </p:val>
                                        </p:tav>
                                      </p:tavLst>
                                    </p:anim>
                                    <p:animEffect transition="in" filter="fade">
                                      <p:cBhvr>
                                        <p:cTn id="15" dur="500"/>
                                        <p:tgtEl>
                                          <p:spTgt spid="3727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0" fill="hold" grpId="0" nodeType="clickEffect">
                                  <p:stCondLst>
                                    <p:cond delay="0"/>
                                  </p:stCondLst>
                                  <p:childTnLst>
                                    <p:anim calcmode="lin" valueType="num">
                                      <p:cBhvr>
                                        <p:cTn id="19" dur="500"/>
                                        <p:tgtEl>
                                          <p:spTgt spid="3727364"/>
                                        </p:tgtEl>
                                        <p:attrNameLst>
                                          <p:attrName>ppt_w</p:attrName>
                                        </p:attrNameLst>
                                      </p:cBhvr>
                                      <p:tavLst>
                                        <p:tav tm="0">
                                          <p:val>
                                            <p:strVal val="ppt_w"/>
                                          </p:val>
                                        </p:tav>
                                        <p:tav tm="100000">
                                          <p:val>
                                            <p:fltVal val="0"/>
                                          </p:val>
                                        </p:tav>
                                      </p:tavLst>
                                    </p:anim>
                                    <p:anim calcmode="lin" valueType="num">
                                      <p:cBhvr>
                                        <p:cTn id="20" dur="500"/>
                                        <p:tgtEl>
                                          <p:spTgt spid="3727364"/>
                                        </p:tgtEl>
                                        <p:attrNameLst>
                                          <p:attrName>ppt_h</p:attrName>
                                        </p:attrNameLst>
                                      </p:cBhvr>
                                      <p:tavLst>
                                        <p:tav tm="0">
                                          <p:val>
                                            <p:strVal val="ppt_h"/>
                                          </p:val>
                                        </p:tav>
                                        <p:tav tm="100000">
                                          <p:val>
                                            <p:fltVal val="0"/>
                                          </p:val>
                                        </p:tav>
                                      </p:tavLst>
                                    </p:anim>
                                    <p:animEffect transition="out" filter="fade">
                                      <p:cBhvr>
                                        <p:cTn id="21" dur="500"/>
                                        <p:tgtEl>
                                          <p:spTgt spid="3727364"/>
                                        </p:tgtEl>
                                      </p:cBhvr>
                                    </p:animEffect>
                                    <p:set>
                                      <p:cBhvr>
                                        <p:cTn id="22" dur="1" fill="hold">
                                          <p:stCondLst>
                                            <p:cond delay="499"/>
                                          </p:stCondLst>
                                        </p:cTn>
                                        <p:tgtEl>
                                          <p:spTgt spid="3727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P spid="372736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sharing 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1800" b="0">
              <a:solidFill>
                <a:schemeClr val="tx1"/>
              </a:solidFill>
              <a:cs typeface="Arial" charset="0"/>
            </a:endParaRPr>
          </a:p>
        </p:txBody>
      </p:sp>
      <p:sp>
        <p:nvSpPr>
          <p:cNvPr id="3727365" name="Text Box 5"/>
          <p:cNvSpPr txBox="1">
            <a:spLocks noChangeArrowheads="1"/>
          </p:cNvSpPr>
          <p:nvPr/>
        </p:nvSpPr>
        <p:spPr bwMode="auto">
          <a:xfrm>
            <a:off x="1066800" y="381000"/>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You will not die.</a:t>
            </a:r>
          </a:p>
        </p:txBody>
      </p:sp>
      <p:sp>
        <p:nvSpPr>
          <p:cNvPr id="3727366" name="Rectangle 6"/>
          <p:cNvSpPr>
            <a:spLocks noGrp="1" noChangeArrowheads="1"/>
          </p:cNvSpPr>
          <p:nvPr>
            <p:ph type="title" idx="4294967295"/>
          </p:nvPr>
        </p:nvSpPr>
        <p:spPr>
          <a:xfrm>
            <a:off x="457200" y="-685800"/>
            <a:ext cx="8229600" cy="1143000"/>
          </a:xfrm>
        </p:spPr>
        <p:txBody>
          <a:bodyPr/>
          <a:lstStyle/>
          <a:p>
            <a:pPr eaLnBrk="1" hangingPunct="1">
              <a:defRPr/>
            </a:pPr>
            <a:r>
              <a:rPr lang="en-US" sz="1800" smtClean="0"/>
              <a:t>Has God said—museum NAS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5"/>
                                        </p:tgtEl>
                                        <p:attrNameLst>
                                          <p:attrName>style.visibility</p:attrName>
                                        </p:attrNameLst>
                                      </p:cBhvr>
                                      <p:to>
                                        <p:strVal val="visible"/>
                                      </p:to>
                                    </p:set>
                                    <p:anim calcmode="lin" valueType="num">
                                      <p:cBhvr>
                                        <p:cTn id="13" dur="500" fill="hold"/>
                                        <p:tgtEl>
                                          <p:spTgt spid="3727365"/>
                                        </p:tgtEl>
                                        <p:attrNameLst>
                                          <p:attrName>ppt_w</p:attrName>
                                        </p:attrNameLst>
                                      </p:cBhvr>
                                      <p:tavLst>
                                        <p:tav tm="0">
                                          <p:val>
                                            <p:fltVal val="0"/>
                                          </p:val>
                                        </p:tav>
                                        <p:tav tm="100000">
                                          <p:val>
                                            <p:strVal val="#ppt_w"/>
                                          </p:val>
                                        </p:tav>
                                      </p:tavLst>
                                    </p:anim>
                                    <p:anim calcmode="lin" valueType="num">
                                      <p:cBhvr>
                                        <p:cTn id="14" dur="500" fill="hold"/>
                                        <p:tgtEl>
                                          <p:spTgt spid="3727365"/>
                                        </p:tgtEl>
                                        <p:attrNameLst>
                                          <p:attrName>ppt_h</p:attrName>
                                        </p:attrNameLst>
                                      </p:cBhvr>
                                      <p:tavLst>
                                        <p:tav tm="0">
                                          <p:val>
                                            <p:fltVal val="0"/>
                                          </p:val>
                                        </p:tav>
                                        <p:tav tm="100000">
                                          <p:val>
                                            <p:strVal val="#ppt_h"/>
                                          </p:val>
                                        </p:tav>
                                      </p:tavLst>
                                    </p:anim>
                                    <p:animEffect transition="in" filter="fade">
                                      <p:cBhvr>
                                        <p:cTn id="15" dur="500"/>
                                        <p:tgtEl>
                                          <p:spTgt spid="3727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7186"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Operation vs Origin science</a:t>
            </a:r>
          </a:p>
        </p:txBody>
      </p:sp>
      <p:pic>
        <p:nvPicPr>
          <p:cNvPr id="3677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77188" name="Text Box 4"/>
          <p:cNvSpPr txBox="1">
            <a:spLocks noChangeArrowheads="1"/>
          </p:cNvSpPr>
          <p:nvPr/>
        </p:nvSpPr>
        <p:spPr bwMode="auto">
          <a:xfrm>
            <a:off x="685800" y="1276350"/>
            <a:ext cx="8001000" cy="3600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30000"/>
              </a:spcBef>
              <a:defRPr/>
            </a:pPr>
            <a:r>
              <a:rPr lang="en-US" sz="6400">
                <a:solidFill>
                  <a:srgbClr val="FFFF00"/>
                </a:solidFill>
                <a:cs typeface="+mn-cs"/>
              </a:rPr>
              <a:t>Operation</a:t>
            </a:r>
            <a:r>
              <a:rPr lang="en-US" sz="6400">
                <a:cs typeface="+mn-cs"/>
              </a:rPr>
              <a:t> Science</a:t>
            </a:r>
          </a:p>
          <a:p>
            <a:pPr algn="ctr">
              <a:spcBef>
                <a:spcPct val="30000"/>
              </a:spcBef>
              <a:defRPr/>
            </a:pPr>
            <a:r>
              <a:rPr lang="en-US" sz="6400">
                <a:cs typeface="+mn-cs"/>
              </a:rPr>
              <a:t>vs </a:t>
            </a:r>
          </a:p>
          <a:p>
            <a:pPr algn="ctr">
              <a:spcBef>
                <a:spcPct val="30000"/>
              </a:spcBef>
              <a:defRPr/>
            </a:pPr>
            <a:r>
              <a:rPr lang="en-US" sz="6400">
                <a:solidFill>
                  <a:srgbClr val="FFFF00"/>
                </a:solidFill>
                <a:cs typeface="+mn-cs"/>
              </a:rPr>
              <a:t>Origin</a:t>
            </a:r>
            <a:r>
              <a:rPr lang="en-US" sz="6400">
                <a:cs typeface="+mn-cs"/>
              </a:rPr>
              <a:t> Science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0626" name="Rectangle 2"/>
          <p:cNvSpPr>
            <a:spLocks noGrp="1" noChangeArrowheads="1"/>
          </p:cNvSpPr>
          <p:nvPr>
            <p:ph type="title" idx="4294967295"/>
          </p:nvPr>
        </p:nvSpPr>
        <p:spPr/>
        <p:txBody>
          <a:bodyPr/>
          <a:lstStyle/>
          <a:p>
            <a:pPr eaLnBrk="1" hangingPunct="1">
              <a:defRPr/>
            </a:pPr>
            <a:r>
              <a:rPr lang="en-US" smtClean="0"/>
              <a:t>Cross Series 12</a:t>
            </a:r>
          </a:p>
        </p:txBody>
      </p:sp>
      <p:pic>
        <p:nvPicPr>
          <p:cNvPr id="288770" name="Picture 3" descr="Cross 12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rot="20811724">
            <a:off x="1731274" y="5472719"/>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G</a:t>
            </a:r>
          </a:p>
        </p:txBody>
      </p:sp>
      <p:sp>
        <p:nvSpPr>
          <p:cNvPr id="6" name="Text Box 5"/>
          <p:cNvSpPr txBox="1">
            <a:spLocks noChangeArrowheads="1"/>
          </p:cNvSpPr>
          <p:nvPr/>
        </p:nvSpPr>
        <p:spPr bwMode="auto">
          <a:xfrm rot="763251">
            <a:off x="2489739" y="5716603"/>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7" name="Text Box 5"/>
          <p:cNvSpPr txBox="1">
            <a:spLocks noChangeArrowheads="1"/>
          </p:cNvSpPr>
          <p:nvPr/>
        </p:nvSpPr>
        <p:spPr bwMode="auto">
          <a:xfrm rot="20963682">
            <a:off x="3251739" y="5736508"/>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N</a:t>
            </a:r>
          </a:p>
        </p:txBody>
      </p:sp>
      <p:sp>
        <p:nvSpPr>
          <p:cNvPr id="8" name="Text Box 5"/>
          <p:cNvSpPr txBox="1">
            <a:spLocks noChangeArrowheads="1"/>
          </p:cNvSpPr>
          <p:nvPr/>
        </p:nvSpPr>
        <p:spPr bwMode="auto">
          <a:xfrm rot="763251">
            <a:off x="3911061" y="5468922"/>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9" name="Text Box 5"/>
          <p:cNvSpPr txBox="1">
            <a:spLocks noChangeArrowheads="1"/>
          </p:cNvSpPr>
          <p:nvPr/>
        </p:nvSpPr>
        <p:spPr bwMode="auto">
          <a:xfrm rot="21136641">
            <a:off x="4566316" y="562132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0" name="Text Box 5"/>
          <p:cNvSpPr txBox="1">
            <a:spLocks noChangeArrowheads="1"/>
          </p:cNvSpPr>
          <p:nvPr/>
        </p:nvSpPr>
        <p:spPr bwMode="auto">
          <a:xfrm rot="763251">
            <a:off x="5311653" y="5446060"/>
            <a:ext cx="106046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I</a:t>
            </a:r>
          </a:p>
        </p:txBody>
      </p:sp>
      <p:sp>
        <p:nvSpPr>
          <p:cNvPr id="11" name="Text Box 5"/>
          <p:cNvSpPr txBox="1">
            <a:spLocks noChangeArrowheads="1"/>
          </p:cNvSpPr>
          <p:nvPr/>
        </p:nvSpPr>
        <p:spPr bwMode="auto">
          <a:xfrm rot="763251">
            <a:off x="5690138" y="569752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2" name="Text Box 5"/>
          <p:cNvSpPr txBox="1">
            <a:spLocks noChangeArrowheads="1"/>
          </p:cNvSpPr>
          <p:nvPr/>
        </p:nvSpPr>
        <p:spPr bwMode="auto">
          <a:xfrm>
            <a:off x="512074" y="2500919"/>
            <a:ext cx="39837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800" dirty="0">
                <a:effectLst>
                  <a:glow rad="165100">
                    <a:schemeClr val="tx2">
                      <a:alpha val="75000"/>
                    </a:schemeClr>
                  </a:glow>
                </a:effectLst>
                <a:cs typeface="Arial" charset="0"/>
              </a:rPr>
              <a:t>UNBELIEF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1826" name="Rectangle 2"/>
          <p:cNvSpPr>
            <a:spLocks noGrp="1" noChangeArrowheads="1"/>
          </p:cNvSpPr>
          <p:nvPr>
            <p:ph type="title" idx="4294967295"/>
          </p:nvPr>
        </p:nvSpPr>
        <p:spPr/>
        <p:txBody>
          <a:bodyPr/>
          <a:lstStyle/>
          <a:p>
            <a:pPr eaLnBrk="1" hangingPunct="1">
              <a:defRPr/>
            </a:pPr>
            <a:r>
              <a:rPr lang="en-US" dirty="0" smtClean="0"/>
              <a:t>Cross Series 10</a:t>
            </a:r>
          </a:p>
        </p:txBody>
      </p:sp>
      <p:pic>
        <p:nvPicPr>
          <p:cNvPr id="290818" name="Picture 3" descr="1-2-3 MISSILE CROSS SERIES layers 300 MASTER - NEW 00297-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90820" name="Picture 5" descr="missileExpl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7239000"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886200" y="411480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7" name="Text Box 5"/>
          <p:cNvSpPr txBox="1">
            <a:spLocks noChangeArrowheads="1"/>
          </p:cNvSpPr>
          <p:nvPr/>
        </p:nvSpPr>
        <p:spPr bwMode="auto">
          <a:xfrm>
            <a:off x="2362200" y="39576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8" name="Text Box 5"/>
          <p:cNvSpPr txBox="1">
            <a:spLocks noChangeArrowheads="1"/>
          </p:cNvSpPr>
          <p:nvPr/>
        </p:nvSpPr>
        <p:spPr bwMode="auto">
          <a:xfrm>
            <a:off x="990600" y="47196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0" name="Text Box 5"/>
          <p:cNvSpPr txBox="1">
            <a:spLocks noChangeArrowheads="1"/>
          </p:cNvSpPr>
          <p:nvPr/>
        </p:nvSpPr>
        <p:spPr bwMode="auto">
          <a:xfrm>
            <a:off x="2514600" y="4972050"/>
            <a:ext cx="1905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1" name="Text Box 5"/>
          <p:cNvSpPr txBox="1">
            <a:spLocks noChangeArrowheads="1"/>
          </p:cNvSpPr>
          <p:nvPr/>
        </p:nvSpPr>
        <p:spPr bwMode="auto">
          <a:xfrm>
            <a:off x="3657600" y="565785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6770"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02</a:t>
            </a:r>
          </a:p>
        </p:txBody>
      </p:sp>
      <p:sp>
        <p:nvSpPr>
          <p:cNvPr id="3616771" name="Rectangle 3" hidden="1"/>
          <p:cNvSpPr>
            <a:spLocks noGrp="1" noChangeArrowheads="1"/>
          </p:cNvSpPr>
          <p:nvPr>
            <p:ph type="title"/>
          </p:nvPr>
        </p:nvSpPr>
        <p:spPr/>
        <p:txBody>
          <a:bodyPr/>
          <a:lstStyle/>
          <a:p>
            <a:pPr eaLnBrk="1" hangingPunct="1">
              <a:defRPr/>
            </a:pPr>
            <a:r>
              <a:rPr lang="en-US" smtClean="0"/>
              <a:t>02</a:t>
            </a:r>
          </a:p>
        </p:txBody>
      </p:sp>
      <p:pic>
        <p:nvPicPr>
          <p:cNvPr id="3616772" name="Picture 4" descr="MissileCrossSeries1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7" name="Text Box 5"/>
          <p:cNvSpPr txBox="1">
            <a:spLocks noChangeArrowheads="1"/>
          </p:cNvSpPr>
          <p:nvPr/>
        </p:nvSpPr>
        <p:spPr bwMode="auto">
          <a:xfrm>
            <a:off x="4953000" y="4165600"/>
            <a:ext cx="2590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8818"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04</a:t>
            </a:r>
          </a:p>
        </p:txBody>
      </p:sp>
      <p:sp>
        <p:nvSpPr>
          <p:cNvPr id="3618819" name="Rectangle 3" hidden="1"/>
          <p:cNvSpPr>
            <a:spLocks noGrp="1" noChangeArrowheads="1"/>
          </p:cNvSpPr>
          <p:nvPr>
            <p:ph type="title"/>
          </p:nvPr>
        </p:nvSpPr>
        <p:spPr/>
        <p:txBody>
          <a:bodyPr/>
          <a:lstStyle/>
          <a:p>
            <a:pPr eaLnBrk="1" hangingPunct="1">
              <a:defRPr/>
            </a:pPr>
            <a:r>
              <a:rPr lang="en-US" smtClean="0"/>
              <a:t>04</a:t>
            </a:r>
          </a:p>
        </p:txBody>
      </p:sp>
      <p:pic>
        <p:nvPicPr>
          <p:cNvPr id="3618820" name="Picture 4" descr="MissileCrossSeries11b"/>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7" name="Text Box 5"/>
          <p:cNvSpPr txBox="1">
            <a:spLocks noChangeArrowheads="1"/>
          </p:cNvSpPr>
          <p:nvPr/>
        </p:nvSpPr>
        <p:spPr bwMode="auto">
          <a:xfrm>
            <a:off x="4953000" y="4165600"/>
            <a:ext cx="2590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8" name="Text Box 5"/>
          <p:cNvSpPr txBox="1">
            <a:spLocks noChangeArrowheads="1"/>
          </p:cNvSpPr>
          <p:nvPr/>
        </p:nvSpPr>
        <p:spPr bwMode="auto">
          <a:xfrm>
            <a:off x="2514600" y="198120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9" name="Text Box 5"/>
          <p:cNvSpPr txBox="1">
            <a:spLocks noChangeArrowheads="1"/>
          </p:cNvSpPr>
          <p:nvPr/>
        </p:nvSpPr>
        <p:spPr bwMode="auto">
          <a:xfrm>
            <a:off x="990600" y="18240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10" name="Text Box 5"/>
          <p:cNvSpPr txBox="1">
            <a:spLocks noChangeArrowheads="1"/>
          </p:cNvSpPr>
          <p:nvPr/>
        </p:nvSpPr>
        <p:spPr bwMode="auto">
          <a:xfrm>
            <a:off x="-381000" y="25860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1" name="Text Box 5"/>
          <p:cNvSpPr txBox="1">
            <a:spLocks noChangeArrowheads="1"/>
          </p:cNvSpPr>
          <p:nvPr/>
        </p:nvSpPr>
        <p:spPr bwMode="auto">
          <a:xfrm>
            <a:off x="1143000" y="2838450"/>
            <a:ext cx="1905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2" name="Text Box 5"/>
          <p:cNvSpPr txBox="1">
            <a:spLocks noChangeArrowheads="1"/>
          </p:cNvSpPr>
          <p:nvPr/>
        </p:nvSpPr>
        <p:spPr bwMode="auto">
          <a:xfrm>
            <a:off x="2286000" y="352425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0866"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07</a:t>
            </a:r>
          </a:p>
        </p:txBody>
      </p:sp>
      <p:sp>
        <p:nvSpPr>
          <p:cNvPr id="3620867" name="Rectangle 3" hidden="1"/>
          <p:cNvSpPr>
            <a:spLocks noGrp="1" noChangeArrowheads="1"/>
          </p:cNvSpPr>
          <p:nvPr>
            <p:ph type="title"/>
          </p:nvPr>
        </p:nvSpPr>
        <p:spPr/>
        <p:txBody>
          <a:bodyPr/>
          <a:lstStyle/>
          <a:p>
            <a:pPr eaLnBrk="1" hangingPunct="1">
              <a:defRPr/>
            </a:pPr>
            <a:r>
              <a:rPr lang="en-US" smtClean="0"/>
              <a:t>07</a:t>
            </a:r>
          </a:p>
        </p:txBody>
      </p:sp>
      <p:pic>
        <p:nvPicPr>
          <p:cNvPr id="3620868" name="Picture 4" descr="MissileCrossSeries1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20869"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a:cs typeface="Arial" charset="0"/>
              </a:rPr>
              <a:t>GENESIS</a:t>
            </a:r>
          </a:p>
        </p:txBody>
      </p:sp>
      <p:sp>
        <p:nvSpPr>
          <p:cNvPr id="6" name="Text Box 2"/>
          <p:cNvSpPr txBox="1">
            <a:spLocks noChangeArrowheads="1"/>
          </p:cNvSpPr>
          <p:nvPr>
            <p:custDataLst>
              <p:tags r:id="rId2"/>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04</a:t>
            </a:r>
          </a:p>
        </p:txBody>
      </p:sp>
      <p:sp>
        <p:nvSpPr>
          <p:cNvPr id="7"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8" name="Text Box 5"/>
          <p:cNvSpPr txBox="1">
            <a:spLocks noChangeArrowheads="1"/>
          </p:cNvSpPr>
          <p:nvPr/>
        </p:nvSpPr>
        <p:spPr bwMode="auto">
          <a:xfrm>
            <a:off x="7239000" y="4165600"/>
            <a:ext cx="1828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9" name="Text Box 5"/>
          <p:cNvSpPr txBox="1">
            <a:spLocks noChangeArrowheads="1"/>
          </p:cNvSpPr>
          <p:nvPr/>
        </p:nvSpPr>
        <p:spPr bwMode="auto">
          <a:xfrm>
            <a:off x="2514600" y="198120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10" name="Text Box 5"/>
          <p:cNvSpPr txBox="1">
            <a:spLocks noChangeArrowheads="1"/>
          </p:cNvSpPr>
          <p:nvPr/>
        </p:nvSpPr>
        <p:spPr bwMode="auto">
          <a:xfrm>
            <a:off x="990600" y="18240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11" name="Text Box 5"/>
          <p:cNvSpPr txBox="1">
            <a:spLocks noChangeArrowheads="1"/>
          </p:cNvSpPr>
          <p:nvPr/>
        </p:nvSpPr>
        <p:spPr bwMode="auto">
          <a:xfrm>
            <a:off x="-381000" y="25860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2" name="Text Box 5"/>
          <p:cNvSpPr txBox="1">
            <a:spLocks noChangeArrowheads="1"/>
          </p:cNvSpPr>
          <p:nvPr/>
        </p:nvSpPr>
        <p:spPr bwMode="auto">
          <a:xfrm>
            <a:off x="1143000" y="2838450"/>
            <a:ext cx="1905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3" name="Text Box 5"/>
          <p:cNvSpPr txBox="1">
            <a:spLocks noChangeArrowheads="1"/>
          </p:cNvSpPr>
          <p:nvPr/>
        </p:nvSpPr>
        <p:spPr bwMode="auto">
          <a:xfrm>
            <a:off x="2286000" y="3524250"/>
            <a:ext cx="167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
        <p:nvSpPr>
          <p:cNvPr id="14" name="Text Box 5"/>
          <p:cNvSpPr txBox="1">
            <a:spLocks noChangeArrowheads="1"/>
          </p:cNvSpPr>
          <p:nvPr/>
        </p:nvSpPr>
        <p:spPr bwMode="auto">
          <a:xfrm>
            <a:off x="6477000" y="1238250"/>
            <a:ext cx="1828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rgbClr val="FF0000"/>
                </a:solidFill>
                <a:cs typeface="Arial" charset="0"/>
              </a:rPr>
              <a:t>WARNING!</a:t>
            </a:r>
            <a:br>
              <a:rPr lang="en-US" dirty="0">
                <a:solidFill>
                  <a:srgbClr val="FF0000"/>
                </a:solidFill>
                <a:cs typeface="Arial" charset="0"/>
              </a:rPr>
            </a:br>
            <a:r>
              <a:rPr lang="en-US" dirty="0">
                <a:solidFill>
                  <a:srgbClr val="FF0000"/>
                </a:solidFill>
                <a:cs typeface="Arial" charset="0"/>
              </a:rPr>
              <a:t>WARNING!</a:t>
            </a:r>
            <a:br>
              <a:rPr lang="en-US" dirty="0">
                <a:solidFill>
                  <a:srgbClr val="FF0000"/>
                </a:solidFill>
                <a:cs typeface="Arial" charset="0"/>
              </a:rPr>
            </a:br>
            <a:r>
              <a:rPr lang="en-US" dirty="0">
                <a:solidFill>
                  <a:srgbClr val="FF0000"/>
                </a:solidFill>
                <a:cs typeface="Arial" charset="0"/>
              </a:rPr>
              <a:t>WARNING!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2914"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10</a:t>
            </a:r>
          </a:p>
        </p:txBody>
      </p:sp>
      <p:sp>
        <p:nvSpPr>
          <p:cNvPr id="3622915" name="Rectangle 3" hidden="1"/>
          <p:cNvSpPr>
            <a:spLocks noGrp="1" noChangeArrowheads="1"/>
          </p:cNvSpPr>
          <p:nvPr>
            <p:ph type="title"/>
          </p:nvPr>
        </p:nvSpPr>
        <p:spPr/>
        <p:txBody>
          <a:bodyPr/>
          <a:lstStyle/>
          <a:p>
            <a:pPr eaLnBrk="1" hangingPunct="1">
              <a:defRPr/>
            </a:pPr>
            <a:r>
              <a:rPr lang="en-US" smtClean="0"/>
              <a:t>10</a:t>
            </a:r>
          </a:p>
        </p:txBody>
      </p:sp>
      <p:pic>
        <p:nvPicPr>
          <p:cNvPr id="3622916" name="Picture 4" descr="MissileCrossSeries1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7239000" y="4165600"/>
            <a:ext cx="1828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7"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8" name="Text Box 5"/>
          <p:cNvSpPr txBox="1">
            <a:spLocks noChangeArrowheads="1"/>
          </p:cNvSpPr>
          <p:nvPr/>
        </p:nvSpPr>
        <p:spPr bwMode="auto">
          <a:xfrm>
            <a:off x="5715000" y="368300"/>
            <a:ext cx="3429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Come to Jesus! Come to the cross to be saved!</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Rectangle 2"/>
          <p:cNvSpPr>
            <a:spLocks noGrp="1" noChangeArrowheads="1"/>
          </p:cNvSpPr>
          <p:nvPr>
            <p:ph type="title"/>
          </p:nvPr>
        </p:nvSpPr>
        <p:spPr/>
        <p:txBody>
          <a:bodyPr/>
          <a:lstStyle/>
          <a:p>
            <a:pPr eaLnBrk="1" hangingPunct="1">
              <a:defRPr/>
            </a:pPr>
            <a:r>
              <a:rPr lang="en-US" smtClean="0"/>
              <a:t>2 Corinthians 10:4-5 NAS</a:t>
            </a:r>
          </a:p>
        </p:txBody>
      </p:sp>
      <p:pic>
        <p:nvPicPr>
          <p:cNvPr id="15769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2 Corinthians 10:4-5</a:t>
            </a:r>
          </a:p>
        </p:txBody>
      </p:sp>
      <p:sp>
        <p:nvSpPr>
          <p:cNvPr id="2116613" name="Text Box 5"/>
          <p:cNvSpPr txBox="1">
            <a:spLocks noChangeArrowheads="1"/>
          </p:cNvSpPr>
          <p:nvPr/>
        </p:nvSpPr>
        <p:spPr bwMode="auto">
          <a:xfrm>
            <a:off x="838200" y="1528263"/>
            <a:ext cx="7848600" cy="433913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400" dirty="0" smtClean="0">
                <a:cs typeface="Arial" charset="0"/>
              </a:rPr>
              <a:t>"for </a:t>
            </a:r>
            <a:r>
              <a:rPr lang="en-US" sz="3400" dirty="0">
                <a:cs typeface="Arial" charset="0"/>
              </a:rPr>
              <a:t>the weapons of </a:t>
            </a:r>
            <a:r>
              <a:rPr lang="en-US" sz="3400" dirty="0">
                <a:solidFill>
                  <a:srgbClr val="FFFF00"/>
                </a:solidFill>
                <a:cs typeface="Arial" charset="0"/>
              </a:rPr>
              <a:t>our warfare</a:t>
            </a:r>
            <a:r>
              <a:rPr lang="en-US" sz="3400" dirty="0">
                <a:cs typeface="Arial" charset="0"/>
              </a:rPr>
              <a:t> are not of the flesh, but divinely powerful for the destruction of fortresses</a:t>
            </a:r>
            <a:r>
              <a:rPr lang="en-US" sz="3400" dirty="0" smtClean="0">
                <a:cs typeface="Arial" charset="0"/>
              </a:rPr>
              <a:t>.</a:t>
            </a:r>
          </a:p>
          <a:p>
            <a:pPr>
              <a:lnSpc>
                <a:spcPct val="90000"/>
              </a:lnSpc>
              <a:defRPr/>
            </a:pPr>
            <a:endParaRPr lang="en-US" sz="3400" dirty="0">
              <a:cs typeface="Arial" charset="0"/>
            </a:endParaRPr>
          </a:p>
          <a:p>
            <a:pPr>
              <a:lnSpc>
                <a:spcPct val="90000"/>
              </a:lnSpc>
              <a:defRPr/>
            </a:pPr>
            <a:r>
              <a:rPr lang="en-US" sz="3400" baseline="30000" dirty="0" smtClean="0">
                <a:cs typeface="Arial" charset="0"/>
              </a:rPr>
              <a:t>5</a:t>
            </a:r>
            <a:r>
              <a:rPr lang="en-US" sz="3400" dirty="0" smtClean="0">
                <a:cs typeface="Arial" charset="0"/>
              </a:rPr>
              <a:t>We </a:t>
            </a:r>
            <a:r>
              <a:rPr lang="en-US" sz="3400" dirty="0">
                <a:cs typeface="Arial" charset="0"/>
              </a:rPr>
              <a:t>are destroying </a:t>
            </a:r>
            <a:r>
              <a:rPr lang="en-US" sz="3400" dirty="0">
                <a:solidFill>
                  <a:srgbClr val="FFFF00"/>
                </a:solidFill>
                <a:cs typeface="Arial" charset="0"/>
              </a:rPr>
              <a:t>speculations</a:t>
            </a:r>
            <a:r>
              <a:rPr lang="en-US" sz="3400" dirty="0">
                <a:solidFill>
                  <a:srgbClr val="FF0000"/>
                </a:solidFill>
                <a:cs typeface="Arial" charset="0"/>
              </a:rPr>
              <a:t> </a:t>
            </a:r>
            <a:r>
              <a:rPr lang="en-US" sz="3400" dirty="0">
                <a:cs typeface="Arial" charset="0"/>
              </a:rPr>
              <a:t>and </a:t>
            </a:r>
            <a:r>
              <a:rPr lang="en-US" sz="3400" dirty="0">
                <a:solidFill>
                  <a:srgbClr val="FFFF00"/>
                </a:solidFill>
                <a:cs typeface="Arial" charset="0"/>
              </a:rPr>
              <a:t>every lofty thing raised up against the knowledge of God</a:t>
            </a:r>
            <a:r>
              <a:rPr lang="en-US" sz="3400" dirty="0">
                <a:cs typeface="Arial" charset="0"/>
              </a:rPr>
              <a:t>, and we are taking </a:t>
            </a:r>
            <a:r>
              <a:rPr lang="en-US" sz="3400" dirty="0">
                <a:solidFill>
                  <a:srgbClr val="FFFF00"/>
                </a:solidFill>
                <a:cs typeface="Arial" charset="0"/>
              </a:rPr>
              <a:t>every thought</a:t>
            </a:r>
            <a:r>
              <a:rPr lang="en-US" sz="3400" dirty="0">
                <a:cs typeface="Arial" charset="0"/>
              </a:rPr>
              <a:t> captive to the obedience of </a:t>
            </a:r>
            <a:r>
              <a:rPr lang="en-US" sz="3400" dirty="0" smtClean="0">
                <a:cs typeface="Arial" charset="0"/>
              </a:rPr>
              <a:t>Christ"</a:t>
            </a:r>
            <a:endParaRPr lang="en-US" sz="3400" dirty="0">
              <a:cs typeface="Arial" charset="0"/>
            </a:endParaRPr>
          </a:p>
        </p:txBody>
      </p:sp>
    </p:spTree>
    <p:extLst>
      <p:ext uri="{BB962C8B-B14F-4D97-AF65-F5344CB8AC3E}">
        <p14:creationId xmlns:p14="http://schemas.microsoft.com/office/powerpoint/2010/main" val="4282005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602" name="Rectangle 2"/>
          <p:cNvSpPr>
            <a:spLocks noGrp="1" noChangeArrowheads="1"/>
          </p:cNvSpPr>
          <p:nvPr>
            <p:ph type="title"/>
          </p:nvPr>
        </p:nvSpPr>
        <p:spPr/>
        <p:txBody>
          <a:bodyPr/>
          <a:lstStyle/>
          <a:p>
            <a:pPr eaLnBrk="1" hangingPunct="1">
              <a:defRPr/>
            </a:pPr>
            <a:r>
              <a:rPr lang="en-US" smtClean="0"/>
              <a:t>Purple blank</a:t>
            </a:r>
          </a:p>
        </p:txBody>
      </p:sp>
      <p:pic>
        <p:nvPicPr>
          <p:cNvPr id="30976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097604" name="Text Box 4"/>
          <p:cNvSpPr txBox="1">
            <a:spLocks noChangeArrowheads="1"/>
          </p:cNvSpPr>
          <p:nvPr/>
        </p:nvSpPr>
        <p:spPr bwMode="auto">
          <a:xfrm>
            <a:off x="228600" y="381000"/>
            <a:ext cx="4419600" cy="50879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altLang="ja-JP" sz="3600" dirty="0" smtClean="0">
                <a:latin typeface="Arial"/>
                <a:cs typeface="Arial" charset="0"/>
              </a:rPr>
              <a:t>"</a:t>
            </a:r>
            <a:r>
              <a:rPr lang="en-US" sz="3600" dirty="0" smtClean="0">
                <a:cs typeface="Arial" charset="0"/>
              </a:rPr>
              <a:t>Today </a:t>
            </a:r>
            <a:r>
              <a:rPr lang="en-US" sz="3600" dirty="0">
                <a:cs typeface="Arial" charset="0"/>
              </a:rPr>
              <a:t>it is perhaps the Darwinian view of nature more than any other that is responsible for the agnostic and skeptical outlook of the twentieth century</a:t>
            </a:r>
            <a:r>
              <a:rPr lang="en-US" sz="3600" dirty="0" smtClean="0">
                <a:cs typeface="Arial" charset="0"/>
              </a:rPr>
              <a:t>.</a:t>
            </a:r>
            <a:r>
              <a:rPr lang="en-US" altLang="ja-JP" sz="3600" dirty="0" smtClean="0">
                <a:latin typeface="Arial"/>
                <a:cs typeface="Arial" charset="0"/>
              </a:rPr>
              <a:t>"</a:t>
            </a:r>
            <a:endParaRPr lang="en-US" sz="3600" dirty="0">
              <a:cs typeface="Arial" charset="0"/>
            </a:endParaRPr>
          </a:p>
        </p:txBody>
      </p:sp>
      <p:sp>
        <p:nvSpPr>
          <p:cNvPr id="3097605" name="Text Box 5"/>
          <p:cNvSpPr txBox="1">
            <a:spLocks noChangeArrowheads="1"/>
          </p:cNvSpPr>
          <p:nvPr/>
        </p:nvSpPr>
        <p:spPr bwMode="auto">
          <a:xfrm>
            <a:off x="914400" y="6035675"/>
            <a:ext cx="73914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a:cs typeface="Arial" charset="0"/>
              </a:rPr>
              <a:t>Michael Denton, </a:t>
            </a:r>
            <a:r>
              <a:rPr lang="en-US" i="1" dirty="0">
                <a:cs typeface="Arial" charset="0"/>
              </a:rPr>
              <a:t>Evolution: A Theory in Crisis</a:t>
            </a:r>
            <a:r>
              <a:rPr lang="en-US" dirty="0">
                <a:cs typeface="Arial" charset="0"/>
              </a:rPr>
              <a:t> (London: Burnett Books, 1985), p. 358.</a:t>
            </a:r>
          </a:p>
        </p:txBody>
      </p:sp>
      <p:pic>
        <p:nvPicPr>
          <p:cNvPr id="303109" name="Picture 6" descr="Evolution Theory in Crisi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
            <a:ext cx="4191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626" name="Rectangle 2"/>
          <p:cNvSpPr>
            <a:spLocks noGrp="1" noChangeArrowheads="1"/>
          </p:cNvSpPr>
          <p:nvPr>
            <p:ph type="title"/>
          </p:nvPr>
        </p:nvSpPr>
        <p:spPr/>
        <p:txBody>
          <a:bodyPr/>
          <a:lstStyle/>
          <a:p>
            <a:pPr eaLnBrk="1" hangingPunct="1">
              <a:defRPr/>
            </a:pPr>
            <a:r>
              <a:rPr lang="en-US" smtClean="0"/>
              <a:t>Purple blank</a:t>
            </a:r>
          </a:p>
        </p:txBody>
      </p:sp>
      <p:pic>
        <p:nvPicPr>
          <p:cNvPr id="30986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098628" name="Text Box 4"/>
          <p:cNvSpPr txBox="1">
            <a:spLocks noChangeArrowheads="1"/>
          </p:cNvSpPr>
          <p:nvPr/>
        </p:nvSpPr>
        <p:spPr bwMode="auto">
          <a:xfrm>
            <a:off x="3733800" y="631825"/>
            <a:ext cx="4724400" cy="98693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altLang="ja-JP" sz="3200" dirty="0" smtClean="0">
                <a:latin typeface="Arial"/>
                <a:cs typeface="Arial" charset="0"/>
              </a:rPr>
              <a:t>"</a:t>
            </a:r>
            <a:r>
              <a:rPr lang="en-US" sz="3200" dirty="0" smtClean="0">
                <a:cs typeface="Arial" charset="0"/>
              </a:rPr>
              <a:t>The </a:t>
            </a:r>
            <a:r>
              <a:rPr lang="en-US" sz="3200" dirty="0">
                <a:cs typeface="Arial" charset="0"/>
              </a:rPr>
              <a:t>[Darwinian] revolution began when </a:t>
            </a:r>
          </a:p>
        </p:txBody>
      </p:sp>
      <p:sp>
        <p:nvSpPr>
          <p:cNvPr id="3098629" name="Text Box 5"/>
          <p:cNvSpPr txBox="1">
            <a:spLocks noChangeArrowheads="1"/>
          </p:cNvSpPr>
          <p:nvPr/>
        </p:nvSpPr>
        <p:spPr bwMode="auto">
          <a:xfrm>
            <a:off x="228600" y="5410200"/>
            <a:ext cx="8382000" cy="83099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dirty="0">
                <a:cs typeface="Arial" charset="0"/>
              </a:rPr>
              <a:t>Ernst </a:t>
            </a:r>
            <a:r>
              <a:rPr lang="en-US" dirty="0" err="1">
                <a:cs typeface="Arial" charset="0"/>
              </a:rPr>
              <a:t>Mayr</a:t>
            </a:r>
            <a:r>
              <a:rPr lang="en-US" dirty="0">
                <a:cs typeface="Arial" charset="0"/>
              </a:rPr>
              <a:t>, </a:t>
            </a:r>
            <a:r>
              <a:rPr lang="en-US" altLang="ja-JP" dirty="0" smtClean="0">
                <a:latin typeface="Arial"/>
                <a:cs typeface="Arial" charset="0"/>
              </a:rPr>
              <a:t>"</a:t>
            </a:r>
            <a:r>
              <a:rPr lang="en-US" dirty="0" smtClean="0">
                <a:cs typeface="Arial" charset="0"/>
              </a:rPr>
              <a:t>The </a:t>
            </a:r>
            <a:r>
              <a:rPr lang="en-US" dirty="0">
                <a:cs typeface="Arial" charset="0"/>
              </a:rPr>
              <a:t>Nature of the Darwinian Revolution</a:t>
            </a:r>
            <a:r>
              <a:rPr lang="en-US" dirty="0" smtClean="0">
                <a:cs typeface="Arial" charset="0"/>
              </a:rPr>
              <a:t>,</a:t>
            </a:r>
            <a:r>
              <a:rPr lang="en-US" altLang="ja-JP" dirty="0" smtClean="0">
                <a:latin typeface="Arial"/>
                <a:cs typeface="Arial" charset="0"/>
              </a:rPr>
              <a:t>"</a:t>
            </a:r>
            <a:r>
              <a:rPr lang="en-US" dirty="0" smtClean="0">
                <a:cs typeface="Arial" charset="0"/>
              </a:rPr>
              <a:t> </a:t>
            </a:r>
            <a:r>
              <a:rPr lang="en-US" i="1" dirty="0" smtClean="0">
                <a:cs typeface="Arial" charset="0"/>
              </a:rPr>
              <a:t>Science</a:t>
            </a:r>
            <a:r>
              <a:rPr lang="en-US" dirty="0">
                <a:cs typeface="Arial" charset="0"/>
              </a:rPr>
              <a:t> </a:t>
            </a:r>
            <a:r>
              <a:rPr lang="en-US" dirty="0" smtClean="0">
                <a:cs typeface="Arial" charset="0"/>
              </a:rPr>
              <a:t>176 </a:t>
            </a:r>
            <a:r>
              <a:rPr lang="en-US" dirty="0">
                <a:cs typeface="Arial" charset="0"/>
              </a:rPr>
              <a:t>(2 June 1972</a:t>
            </a:r>
            <a:r>
              <a:rPr lang="en-US" dirty="0" smtClean="0">
                <a:cs typeface="Arial" charset="0"/>
              </a:rPr>
              <a:t>): </a:t>
            </a:r>
            <a:r>
              <a:rPr lang="en-US" dirty="0">
                <a:cs typeface="Arial" charset="0"/>
              </a:rPr>
              <a:t>988.</a:t>
            </a:r>
          </a:p>
        </p:txBody>
      </p:sp>
      <p:pic>
        <p:nvPicPr>
          <p:cNvPr id="305157" name="Picture 6" descr="Ernst Mayr"/>
          <p:cNvPicPr>
            <a:picLocks noChangeAspect="1" noChangeArrowheads="1"/>
          </p:cNvPicPr>
          <p:nvPr/>
        </p:nvPicPr>
        <p:blipFill>
          <a:blip r:embed="rId4">
            <a:extLst>
              <a:ext uri="{28A0092B-C50C-407E-A947-70E740481C1C}">
                <a14:useLocalDpi xmlns:a14="http://schemas.microsoft.com/office/drawing/2010/main" val="0"/>
              </a:ext>
            </a:extLst>
          </a:blip>
          <a:srcRect l="2579"/>
          <a:stretch>
            <a:fillRect/>
          </a:stretch>
        </p:blipFill>
        <p:spPr bwMode="auto">
          <a:xfrm>
            <a:off x="914400" y="7620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8631" name="Text Box 7"/>
          <p:cNvSpPr txBox="1">
            <a:spLocks noChangeArrowheads="1"/>
          </p:cNvSpPr>
          <p:nvPr/>
        </p:nvSpPr>
        <p:spPr bwMode="auto">
          <a:xfrm>
            <a:off x="838200" y="3962400"/>
            <a:ext cx="7391400" cy="107721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dirty="0">
                <a:cs typeface="Arial" charset="0"/>
              </a:rPr>
              <a:t>This finding was the snowball that started the whole avalanche</a:t>
            </a:r>
            <a:r>
              <a:rPr lang="en-US" sz="3200" dirty="0" smtClean="0">
                <a:cs typeface="Arial" charset="0"/>
              </a:rPr>
              <a:t>.</a:t>
            </a:r>
            <a:r>
              <a:rPr lang="en-US" altLang="ja-JP" sz="3200" dirty="0" smtClean="0">
                <a:latin typeface="Arial"/>
                <a:cs typeface="Arial" charset="0"/>
              </a:rPr>
              <a:t>"</a:t>
            </a:r>
            <a:endParaRPr lang="en-US" sz="3200" dirty="0">
              <a:cs typeface="Arial" charset="0"/>
            </a:endParaRPr>
          </a:p>
        </p:txBody>
      </p:sp>
      <p:sp>
        <p:nvSpPr>
          <p:cNvPr id="3098632" name="Text Box 8"/>
          <p:cNvSpPr txBox="1">
            <a:spLocks noChangeArrowheads="1"/>
          </p:cNvSpPr>
          <p:nvPr/>
        </p:nvSpPr>
        <p:spPr bwMode="auto">
          <a:xfrm>
            <a:off x="3733800" y="1509713"/>
            <a:ext cx="4953000" cy="252888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gradFill rotWithShape="1">
                  <a:gsLst>
                    <a:gs pos="0">
                      <a:schemeClr val="accent1">
                        <a:alpha val="60001"/>
                      </a:schemeClr>
                    </a:gs>
                    <a:gs pos="100000">
                      <a:srgbClr val="566869">
                        <a:alpha val="50000"/>
                      </a:srgbClr>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200" dirty="0">
                <a:cs typeface="Arial" charset="0"/>
              </a:rPr>
              <a:t>it became obvious that the earth was very ancient rather than having been created only 6000 years ago.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98632"/>
                                        </p:tgtEl>
                                        <p:attrNameLst>
                                          <p:attrName>style.visibility</p:attrName>
                                        </p:attrNameLst>
                                      </p:cBhvr>
                                      <p:to>
                                        <p:strVal val="visible"/>
                                      </p:to>
                                    </p:set>
                                    <p:animEffect transition="in" filter="wipe(up)">
                                      <p:cBhvr>
                                        <p:cTn id="7" dur="500"/>
                                        <p:tgtEl>
                                          <p:spTgt spid="309863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98631"/>
                                        </p:tgtEl>
                                        <p:attrNameLst>
                                          <p:attrName>style.visibility</p:attrName>
                                        </p:attrNameLst>
                                      </p:cBhvr>
                                      <p:to>
                                        <p:strVal val="visible"/>
                                      </p:to>
                                    </p:set>
                                    <p:animEffect transition="in" filter="wipe(up)">
                                      <p:cBhvr>
                                        <p:cTn id="11" dur="500"/>
                                        <p:tgtEl>
                                          <p:spTgt spid="3098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631" grpId="0"/>
      <p:bldP spid="309863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058" name="Rectangle 2"/>
          <p:cNvSpPr>
            <a:spLocks noGrp="1" noChangeArrowheads="1"/>
          </p:cNvSpPr>
          <p:nvPr>
            <p:ph type="title"/>
          </p:nvPr>
        </p:nvSpPr>
        <p:spPr/>
        <p:txBody>
          <a:bodyPr/>
          <a:lstStyle/>
          <a:p>
            <a:pPr eaLnBrk="1" hangingPunct="1">
              <a:defRPr/>
            </a:pPr>
            <a:r>
              <a:rPr lang="en-US" smtClean="0"/>
              <a:t>Psalm 40:4 &amp; Prov. 29:25 NAS</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060" name="Text Box 4"/>
          <p:cNvSpPr txBox="1">
            <a:spLocks noChangeArrowheads="1"/>
          </p:cNvSpPr>
          <p:nvPr/>
        </p:nvSpPr>
        <p:spPr bwMode="auto">
          <a:xfrm>
            <a:off x="990600" y="1371600"/>
            <a:ext cx="7239000" cy="2062163"/>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3200" dirty="0" smtClean="0">
                <a:cs typeface="Arial" charset="0"/>
              </a:rPr>
              <a:t>"How </a:t>
            </a:r>
            <a:r>
              <a:rPr lang="en-US" sz="3200" dirty="0">
                <a:cs typeface="Arial" charset="0"/>
              </a:rPr>
              <a:t>blessed is the man who has made the L</a:t>
            </a:r>
            <a:r>
              <a:rPr lang="en-US" sz="2800" dirty="0">
                <a:cs typeface="Arial" charset="0"/>
              </a:rPr>
              <a:t>ORD</a:t>
            </a:r>
            <a:r>
              <a:rPr lang="en-US" sz="3200" dirty="0">
                <a:cs typeface="Arial" charset="0"/>
              </a:rPr>
              <a:t> his trust, and has not turned to the proud, nor to those who lapse into falsehood</a:t>
            </a:r>
            <a:r>
              <a:rPr lang="en-US" sz="3200" dirty="0" smtClean="0">
                <a:cs typeface="Arial" charset="0"/>
              </a:rPr>
              <a:t>."</a:t>
            </a:r>
            <a:endParaRPr lang="en-US" sz="3200" dirty="0">
              <a:cs typeface="Arial" charset="0"/>
            </a:endParaRPr>
          </a:p>
        </p:txBody>
      </p:sp>
      <p:sp>
        <p:nvSpPr>
          <p:cNvPr id="2477061" name="Text Box 5"/>
          <p:cNvSpPr txBox="1">
            <a:spLocks noChangeArrowheads="1"/>
          </p:cNvSpPr>
          <p:nvPr/>
        </p:nvSpPr>
        <p:spPr bwMode="auto">
          <a:xfrm>
            <a:off x="0" y="533400"/>
            <a:ext cx="91440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Psalm 40:4</a:t>
            </a:r>
          </a:p>
        </p:txBody>
      </p:sp>
      <p:sp>
        <p:nvSpPr>
          <p:cNvPr id="2477062" name="Text Box 6"/>
          <p:cNvSpPr txBox="1">
            <a:spLocks noChangeArrowheads="1"/>
          </p:cNvSpPr>
          <p:nvPr/>
        </p:nvSpPr>
        <p:spPr bwMode="auto">
          <a:xfrm>
            <a:off x="1066800" y="4495800"/>
            <a:ext cx="6858000" cy="157003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200" dirty="0" smtClean="0">
                <a:cs typeface="Arial" charset="0"/>
              </a:rPr>
              <a:t>"The </a:t>
            </a:r>
            <a:r>
              <a:rPr lang="en-US" sz="3200" dirty="0">
                <a:cs typeface="Arial" charset="0"/>
              </a:rPr>
              <a:t>fear of man brings a snare, but he who trusts in the L</a:t>
            </a:r>
            <a:r>
              <a:rPr lang="en-US" sz="2800" dirty="0">
                <a:cs typeface="Arial" charset="0"/>
              </a:rPr>
              <a:t>ORD</a:t>
            </a:r>
            <a:r>
              <a:rPr lang="en-US" sz="3200" dirty="0">
                <a:cs typeface="Arial" charset="0"/>
              </a:rPr>
              <a:t> will be safe</a:t>
            </a:r>
            <a:r>
              <a:rPr lang="en-US" sz="3200" dirty="0" smtClean="0">
                <a:cs typeface="Arial" charset="0"/>
              </a:rPr>
              <a:t>."</a:t>
            </a:r>
            <a:endParaRPr lang="en-US" sz="3200" dirty="0">
              <a:cs typeface="Arial" charset="0"/>
            </a:endParaRPr>
          </a:p>
        </p:txBody>
      </p:sp>
      <p:sp>
        <p:nvSpPr>
          <p:cNvPr id="2477063" name="Text Box 7"/>
          <p:cNvSpPr txBox="1">
            <a:spLocks noChangeArrowheads="1"/>
          </p:cNvSpPr>
          <p:nvPr/>
        </p:nvSpPr>
        <p:spPr bwMode="auto">
          <a:xfrm>
            <a:off x="0" y="3565525"/>
            <a:ext cx="91440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Proverbs 29:25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3"/>
                                        </p:tgtEl>
                                        <p:attrNameLst>
                                          <p:attrName>style.visibility</p:attrName>
                                        </p:attrNameLst>
                                      </p:cBhvr>
                                      <p:to>
                                        <p:strVal val="visible"/>
                                      </p:to>
                                    </p:set>
                                    <p:anim calcmode="lin" valueType="num">
                                      <p:cBhvr>
                                        <p:cTn id="7" dur="500" fill="hold"/>
                                        <p:tgtEl>
                                          <p:spTgt spid="2477063"/>
                                        </p:tgtEl>
                                        <p:attrNameLst>
                                          <p:attrName>ppt_w</p:attrName>
                                        </p:attrNameLst>
                                      </p:cBhvr>
                                      <p:tavLst>
                                        <p:tav tm="0">
                                          <p:val>
                                            <p:fltVal val="0"/>
                                          </p:val>
                                        </p:tav>
                                        <p:tav tm="100000">
                                          <p:val>
                                            <p:strVal val="#ppt_w"/>
                                          </p:val>
                                        </p:tav>
                                      </p:tavLst>
                                    </p:anim>
                                    <p:anim calcmode="lin" valueType="num">
                                      <p:cBhvr>
                                        <p:cTn id="8" dur="500" fill="hold"/>
                                        <p:tgtEl>
                                          <p:spTgt spid="2477063"/>
                                        </p:tgtEl>
                                        <p:attrNameLst>
                                          <p:attrName>ppt_h</p:attrName>
                                        </p:attrNameLst>
                                      </p:cBhvr>
                                      <p:tavLst>
                                        <p:tav tm="0">
                                          <p:val>
                                            <p:fltVal val="0"/>
                                          </p:val>
                                        </p:tav>
                                        <p:tav tm="100000">
                                          <p:val>
                                            <p:strVal val="#ppt_h"/>
                                          </p:val>
                                        </p:tav>
                                      </p:tavLst>
                                    </p:anim>
                                    <p:animEffect transition="in" filter="fade">
                                      <p:cBhvr>
                                        <p:cTn id="9" dur="500"/>
                                        <p:tgtEl>
                                          <p:spTgt spid="247706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477062"/>
                                        </p:tgtEl>
                                        <p:attrNameLst>
                                          <p:attrName>style.visibility</p:attrName>
                                        </p:attrNameLst>
                                      </p:cBhvr>
                                      <p:to>
                                        <p:strVal val="visible"/>
                                      </p:to>
                                    </p:set>
                                    <p:anim calcmode="lin" valueType="num">
                                      <p:cBhvr>
                                        <p:cTn id="12" dur="500" fill="hold"/>
                                        <p:tgtEl>
                                          <p:spTgt spid="2477062"/>
                                        </p:tgtEl>
                                        <p:attrNameLst>
                                          <p:attrName>ppt_w</p:attrName>
                                        </p:attrNameLst>
                                      </p:cBhvr>
                                      <p:tavLst>
                                        <p:tav tm="0">
                                          <p:val>
                                            <p:fltVal val="0"/>
                                          </p:val>
                                        </p:tav>
                                        <p:tav tm="100000">
                                          <p:val>
                                            <p:strVal val="#ppt_w"/>
                                          </p:val>
                                        </p:tav>
                                      </p:tavLst>
                                    </p:anim>
                                    <p:anim calcmode="lin" valueType="num">
                                      <p:cBhvr>
                                        <p:cTn id="13" dur="500" fill="hold"/>
                                        <p:tgtEl>
                                          <p:spTgt spid="2477062"/>
                                        </p:tgtEl>
                                        <p:attrNameLst>
                                          <p:attrName>ppt_h</p:attrName>
                                        </p:attrNameLst>
                                      </p:cBhvr>
                                      <p:tavLst>
                                        <p:tav tm="0">
                                          <p:val>
                                            <p:fltVal val="0"/>
                                          </p:val>
                                        </p:tav>
                                        <p:tav tm="100000">
                                          <p:val>
                                            <p:strVal val="#ppt_h"/>
                                          </p:val>
                                        </p:tav>
                                      </p:tavLst>
                                    </p:anim>
                                    <p:animEffect transition="in" filter="fade">
                                      <p:cBhvr>
                                        <p:cTn id="14" dur="500"/>
                                        <p:tgtEl>
                                          <p:spTgt spid="247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2" grpId="0"/>
      <p:bldP spid="247706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79234" name="Rectangle 2"/>
          <p:cNvSpPr>
            <a:spLocks noGrp="1" noChangeArrowheads="1"/>
          </p:cNvSpPr>
          <p:nvPr>
            <p:ph type="title"/>
          </p:nvPr>
        </p:nvSpPr>
        <p:spPr>
          <a:xfrm>
            <a:off x="533400" y="-1143000"/>
            <a:ext cx="8229600" cy="1143000"/>
          </a:xfrm>
        </p:spPr>
        <p:txBody>
          <a:bodyPr/>
          <a:lstStyle/>
          <a:p>
            <a:pPr eaLnBrk="1" hangingPunct="1">
              <a:defRPr/>
            </a:pPr>
            <a:r>
              <a:rPr lang="en-US" dirty="0" smtClean="0">
                <a:solidFill>
                  <a:srgbClr val="000066"/>
                </a:solidFill>
              </a:rPr>
              <a:t>Operation science defined</a:t>
            </a:r>
          </a:p>
        </p:txBody>
      </p:sp>
      <p:sp>
        <p:nvSpPr>
          <p:cNvPr id="3679235" name="Text Box 3"/>
          <p:cNvSpPr txBox="1">
            <a:spLocks noChangeArrowheads="1"/>
          </p:cNvSpPr>
          <p:nvPr/>
        </p:nvSpPr>
        <p:spPr bwMode="auto">
          <a:xfrm>
            <a:off x="685800" y="762000"/>
            <a:ext cx="7620000"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5400" dirty="0">
                <a:solidFill>
                  <a:srgbClr val="FFFF00"/>
                </a:solidFill>
                <a:effectLst>
                  <a:outerShdw blurRad="38100" dist="38100" dir="2700000" algn="tl">
                    <a:srgbClr val="000000">
                      <a:alpha val="43137"/>
                    </a:srgbClr>
                  </a:outerShdw>
                </a:effectLst>
                <a:cs typeface="+mn-cs"/>
              </a:rPr>
              <a:t>OPERATION</a:t>
            </a:r>
            <a:r>
              <a:rPr lang="en-US" sz="5400" dirty="0">
                <a:solidFill>
                  <a:schemeClr val="accent1"/>
                </a:solidFill>
                <a:effectLst>
                  <a:outerShdw blurRad="38100" dist="38100" dir="2700000" algn="tl">
                    <a:srgbClr val="000000">
                      <a:alpha val="43137"/>
                    </a:srgbClr>
                  </a:outerShdw>
                </a:effectLst>
                <a:cs typeface="+mn-cs"/>
              </a:rPr>
              <a:t> </a:t>
            </a:r>
            <a:r>
              <a:rPr lang="en-US" sz="5400" dirty="0">
                <a:effectLst>
                  <a:outerShdw blurRad="38100" dist="38100" dir="2700000" algn="tl">
                    <a:srgbClr val="000000">
                      <a:alpha val="43137"/>
                    </a:srgbClr>
                  </a:outerShdw>
                </a:effectLst>
                <a:cs typeface="+mn-cs"/>
              </a:rPr>
              <a:t>SCIENCE</a:t>
            </a:r>
          </a:p>
          <a:p>
            <a:pPr algn="ctr">
              <a:defRPr/>
            </a:pPr>
            <a:r>
              <a:rPr lang="en-US" altLang="ja-JP" sz="4000" dirty="0" smtClean="0">
                <a:solidFill>
                  <a:schemeClr val="accent1"/>
                </a:solidFill>
                <a:effectLst>
                  <a:outerShdw blurRad="38100" dist="38100" dir="2700000" algn="tl">
                    <a:srgbClr val="000000">
                      <a:alpha val="43137"/>
                    </a:srgbClr>
                  </a:outerShdw>
                </a:effectLst>
                <a:latin typeface="Arial"/>
                <a:cs typeface="+mn-cs"/>
              </a:rPr>
              <a:t>"</a:t>
            </a:r>
            <a:r>
              <a:rPr lang="en-US" sz="4000" dirty="0" smtClean="0">
                <a:solidFill>
                  <a:schemeClr val="accent1"/>
                </a:solidFill>
                <a:effectLst>
                  <a:outerShdw blurRad="38100" dist="38100" dir="2700000" algn="tl">
                    <a:srgbClr val="000000">
                      <a:alpha val="43137"/>
                    </a:srgbClr>
                  </a:outerShdw>
                </a:effectLst>
                <a:cs typeface="+mn-cs"/>
              </a:rPr>
              <a:t>Scientific Method</a:t>
            </a:r>
            <a:r>
              <a:rPr lang="en-US" altLang="ja-JP" sz="4000" dirty="0" smtClean="0">
                <a:solidFill>
                  <a:schemeClr val="accent1"/>
                </a:solidFill>
                <a:effectLst>
                  <a:outerShdw blurRad="38100" dist="38100" dir="2700000" algn="tl">
                    <a:srgbClr val="000000">
                      <a:alpha val="43137"/>
                    </a:srgbClr>
                  </a:outerShdw>
                </a:effectLst>
                <a:latin typeface="Arial"/>
                <a:cs typeface="+mn-cs"/>
              </a:rPr>
              <a:t>"</a:t>
            </a:r>
            <a:endParaRPr lang="en-US" sz="4000" dirty="0">
              <a:solidFill>
                <a:schemeClr val="accent1"/>
              </a:solidFill>
              <a:effectLst>
                <a:outerShdw blurRad="38100" dist="38100" dir="2700000" algn="tl">
                  <a:srgbClr val="000000">
                    <a:alpha val="43137"/>
                  </a:srgbClr>
                </a:outerShdw>
              </a:effectLst>
              <a:cs typeface="+mn-cs"/>
            </a:endParaRPr>
          </a:p>
          <a:p>
            <a:pPr algn="ctr">
              <a:defRPr/>
            </a:pPr>
            <a:endParaRPr lang="en-US" sz="3200" dirty="0">
              <a:solidFill>
                <a:srgbClr val="FFFF00"/>
              </a:solidFill>
              <a:effectLst>
                <a:outerShdw blurRad="38100" dist="38100" dir="2700000" algn="tl">
                  <a:srgbClr val="000000">
                    <a:alpha val="43137"/>
                  </a:srgbClr>
                </a:outerShdw>
              </a:effectLst>
              <a:cs typeface="+mn-cs"/>
            </a:endParaRPr>
          </a:p>
          <a:p>
            <a:pPr algn="ctr">
              <a:defRPr/>
            </a:pPr>
            <a:r>
              <a:rPr lang="en-US" sz="3600" dirty="0">
                <a:effectLst>
                  <a:outerShdw blurRad="38100" dist="38100" dir="2700000" algn="tl">
                    <a:srgbClr val="000000">
                      <a:alpha val="43137"/>
                    </a:srgbClr>
                  </a:outerShdw>
                </a:effectLst>
                <a:cs typeface="+mn-cs"/>
              </a:rPr>
              <a:t>The use of </a:t>
            </a:r>
            <a:r>
              <a:rPr lang="en-US" sz="3600" dirty="0">
                <a:solidFill>
                  <a:srgbClr val="FFFF00"/>
                </a:solidFill>
                <a:effectLst>
                  <a:outerShdw blurRad="38100" dist="38100" dir="2700000" algn="tl">
                    <a:srgbClr val="000000">
                      <a:alpha val="43137"/>
                    </a:srgbClr>
                  </a:outerShdw>
                </a:effectLst>
                <a:cs typeface="+mn-cs"/>
              </a:rPr>
              <a:t>observable, repeatable experiments</a:t>
            </a:r>
            <a:r>
              <a:rPr lang="en-US" sz="3600" dirty="0">
                <a:effectLst>
                  <a:outerShdw blurRad="38100" dist="38100" dir="2700000" algn="tl">
                    <a:srgbClr val="000000">
                      <a:alpha val="43137"/>
                    </a:srgbClr>
                  </a:outerShdw>
                </a:effectLst>
                <a:cs typeface="+mn-cs"/>
              </a:rPr>
              <a:t> in a </a:t>
            </a:r>
            <a:r>
              <a:rPr lang="en-US" sz="3600" dirty="0">
                <a:solidFill>
                  <a:srgbClr val="FFFF00"/>
                </a:solidFill>
                <a:effectLst>
                  <a:outerShdw blurRad="38100" dist="38100" dir="2700000" algn="tl">
                    <a:srgbClr val="000000">
                      <a:alpha val="43137"/>
                    </a:srgbClr>
                  </a:outerShdw>
                </a:effectLst>
                <a:cs typeface="+mn-cs"/>
              </a:rPr>
              <a:t>controlled environment</a:t>
            </a:r>
            <a:r>
              <a:rPr lang="en-US" sz="3600" dirty="0">
                <a:effectLst>
                  <a:outerShdw blurRad="38100" dist="38100" dir="2700000" algn="tl">
                    <a:srgbClr val="000000">
                      <a:alpha val="43137"/>
                    </a:srgbClr>
                  </a:outerShdw>
                </a:effectLst>
                <a:cs typeface="+mn-cs"/>
              </a:rPr>
              <a:t> to discover patterns of </a:t>
            </a:r>
            <a:r>
              <a:rPr lang="en-US" sz="3600" dirty="0">
                <a:solidFill>
                  <a:srgbClr val="FFFF00"/>
                </a:solidFill>
                <a:effectLst>
                  <a:outerShdw blurRad="38100" dist="38100" dir="2700000" algn="tl">
                    <a:srgbClr val="000000">
                      <a:alpha val="43137"/>
                    </a:srgbClr>
                  </a:outerShdw>
                </a:effectLst>
                <a:cs typeface="+mn-cs"/>
              </a:rPr>
              <a:t>recurring behavior</a:t>
            </a:r>
            <a:r>
              <a:rPr lang="en-US" sz="3600" dirty="0">
                <a:effectLst>
                  <a:outerShdw blurRad="38100" dist="38100" dir="2700000" algn="tl">
                    <a:srgbClr val="000000">
                      <a:alpha val="43137"/>
                    </a:srgbClr>
                  </a:outerShdw>
                </a:effectLst>
                <a:cs typeface="+mn-cs"/>
              </a:rPr>
              <a:t> in the </a:t>
            </a:r>
            <a:r>
              <a:rPr lang="en-US" sz="3600" dirty="0">
                <a:solidFill>
                  <a:srgbClr val="FFFF00"/>
                </a:solidFill>
                <a:effectLst>
                  <a:outerShdw blurRad="38100" dist="38100" dir="2700000" algn="tl">
                    <a:srgbClr val="000000">
                      <a:alpha val="43137"/>
                    </a:srgbClr>
                  </a:outerShdw>
                </a:effectLst>
                <a:cs typeface="+mn-cs"/>
              </a:rPr>
              <a:t>present</a:t>
            </a:r>
            <a:r>
              <a:rPr lang="en-US" sz="3600" dirty="0">
                <a:effectLst>
                  <a:outerShdw blurRad="38100" dist="38100" dir="2700000" algn="tl">
                    <a:srgbClr val="000000">
                      <a:alpha val="43137"/>
                    </a:srgbClr>
                  </a:outerShdw>
                </a:effectLst>
                <a:cs typeface="+mn-cs"/>
              </a:rPr>
              <a:t> physical universe.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679235">
                                            <p:txEl>
                                              <p:pRg st="1" end="1"/>
                                            </p:txEl>
                                          </p:spTgt>
                                        </p:tgtEl>
                                        <p:attrNameLst>
                                          <p:attrName>style.visibility</p:attrName>
                                        </p:attrNameLst>
                                      </p:cBhvr>
                                      <p:to>
                                        <p:strVal val="visible"/>
                                      </p:to>
                                    </p:set>
                                    <p:anim calcmode="lin" valueType="num">
                                      <p:cBhvr>
                                        <p:cTn id="7" dur="500" fill="hold"/>
                                        <p:tgtEl>
                                          <p:spTgt spid="3679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79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7923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79235">
                                            <p:txEl>
                                              <p:pRg st="3" end="3"/>
                                            </p:txEl>
                                          </p:spTgt>
                                        </p:tgtEl>
                                        <p:attrNameLst>
                                          <p:attrName>style.visibility</p:attrName>
                                        </p:attrNameLst>
                                      </p:cBhvr>
                                      <p:to>
                                        <p:strVal val="visible"/>
                                      </p:to>
                                    </p:set>
                                    <p:anim calcmode="lin" valueType="num">
                                      <p:cBhvr>
                                        <p:cTn id="14" dur="500" fill="hold"/>
                                        <p:tgtEl>
                                          <p:spTgt spid="367923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7923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79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62" name="Rectangle 2"/>
          <p:cNvSpPr>
            <a:spLocks noGrp="1" noChangeArrowheads="1"/>
          </p:cNvSpPr>
          <p:nvPr>
            <p:ph type="ctrTitle"/>
          </p:nvPr>
        </p:nvSpPr>
        <p:spPr/>
        <p:txBody>
          <a:bodyPr/>
          <a:lstStyle/>
          <a:p>
            <a:pPr eaLnBrk="1" hangingPunct="1">
              <a:defRPr/>
            </a:pPr>
            <a:r>
              <a:rPr lang="en-US" smtClean="0"/>
              <a:t>Nailing Genesis 1-11 to church</a:t>
            </a:r>
          </a:p>
        </p:txBody>
      </p:sp>
      <p:sp>
        <p:nvSpPr>
          <p:cNvPr id="3624964" name="Text Box 4"/>
          <p:cNvSpPr txBox="1">
            <a:spLocks noChangeArrowheads="1"/>
          </p:cNvSpPr>
          <p:nvPr/>
        </p:nvSpPr>
        <p:spPr bwMode="auto">
          <a:xfrm>
            <a:off x="2797175" y="3375025"/>
            <a:ext cx="1143000" cy="4318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1400" b="0" dirty="0">
                <a:solidFill>
                  <a:srgbClr val="000000"/>
                </a:solidFill>
                <a:latin typeface="Futura Md BT" charset="0"/>
                <a:cs typeface="+mn-cs"/>
              </a:rPr>
              <a:t>GENESIS</a:t>
            </a:r>
            <a:br>
              <a:rPr lang="en-US" sz="1400" b="0" dirty="0">
                <a:solidFill>
                  <a:srgbClr val="000000"/>
                </a:solidFill>
                <a:latin typeface="Futura Md BT" charset="0"/>
                <a:cs typeface="+mn-cs"/>
              </a:rPr>
            </a:br>
            <a:r>
              <a:rPr lang="en-US" sz="1400" b="0" dirty="0">
                <a:solidFill>
                  <a:srgbClr val="000000"/>
                </a:solidFill>
                <a:latin typeface="Futura Md BT" charset="0"/>
                <a:cs typeface="+mn-cs"/>
              </a:rPr>
              <a:t>1-11</a:t>
            </a:r>
          </a:p>
        </p:txBody>
      </p:sp>
      <p:pic>
        <p:nvPicPr>
          <p:cNvPr id="2" name="Picture 1"/>
          <p:cNvPicPr>
            <a:picLocks noChangeAspect="1"/>
          </p:cNvPicPr>
          <p:nvPr/>
        </p:nvPicPr>
        <p:blipFill>
          <a:blip r:embed="rId3"/>
          <a:stretch>
            <a:fillRect/>
          </a:stretch>
        </p:blipFill>
        <p:spPr>
          <a:xfrm>
            <a:off x="0" y="876300"/>
            <a:ext cx="9144000" cy="509572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descr="Seven C's of History 00906-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Seven C's of History 00906-fl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Seven C's of History 0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2436813"/>
            <a:ext cx="178593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Seven C's of History 00906-Chr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1550" y="4144963"/>
            <a:ext cx="1839913"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063"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52400"/>
            <a:ext cx="179546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6063" y="152400"/>
            <a:ext cx="183991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Seven C's of History 00906-cro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872038"/>
            <a:ext cx="189388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35400" y="2882900"/>
            <a:ext cx="4953000" cy="1446213"/>
          </a:xfrm>
          <a:prstGeom prst="rect">
            <a:avLst/>
          </a:prstGeom>
          <a:noFill/>
        </p:spPr>
        <p:txBody>
          <a:bodyPr>
            <a:spAutoFit/>
          </a:bodyPr>
          <a:lstStyle/>
          <a:p>
            <a:pPr>
              <a:defRPr/>
            </a:pPr>
            <a:r>
              <a:rPr lang="en-US" sz="4400" kern="1400" spc="-170" dirty="0">
                <a:solidFill>
                  <a:srgbClr val="FFA529"/>
                </a:solidFill>
                <a:effectLst>
                  <a:outerShdw blurRad="50800" dist="88900" dir="2700000" algn="tl" rotWithShape="0">
                    <a:srgbClr val="000000"/>
                  </a:outerShdw>
                </a:effectLst>
                <a:latin typeface="Arial Black"/>
                <a:cs typeface="Arial Black"/>
              </a:rPr>
              <a:t>THE SEVEN </a:t>
            </a:r>
            <a:r>
              <a:rPr lang="en-US" sz="4400" kern="1400" spc="-170" dirty="0" smtClean="0">
                <a:solidFill>
                  <a:srgbClr val="FFA529"/>
                </a:solidFill>
                <a:effectLst>
                  <a:outerShdw blurRad="50800" dist="88900" dir="2700000" algn="tl" rotWithShape="0">
                    <a:srgbClr val="000000"/>
                  </a:outerShdw>
                </a:effectLst>
                <a:latin typeface="Arial Black"/>
                <a:cs typeface="Arial Black"/>
              </a:rPr>
              <a:t>Cs </a:t>
            </a:r>
            <a:r>
              <a:rPr lang="en-US" sz="4400" kern="1400" spc="-170" dirty="0">
                <a:solidFill>
                  <a:srgbClr val="FFA529"/>
                </a:solidFill>
                <a:effectLst>
                  <a:outerShdw blurRad="50800" dist="88900" dir="2700000" algn="tl" rotWithShape="0">
                    <a:srgbClr val="000000"/>
                  </a:outerShdw>
                </a:effectLst>
                <a:latin typeface="Arial Black"/>
                <a:cs typeface="Arial Black"/>
              </a:rPr>
              <a:t>OF HISTORY</a:t>
            </a:r>
          </a:p>
        </p:txBody>
      </p:sp>
      <p:sp>
        <p:nvSpPr>
          <p:cNvPr id="24" name="TextBox 23"/>
          <p:cNvSpPr txBox="1"/>
          <p:nvPr/>
        </p:nvSpPr>
        <p:spPr>
          <a:xfrm>
            <a:off x="6121400" y="4178300"/>
            <a:ext cx="3130550" cy="769938"/>
          </a:xfrm>
          <a:prstGeom prst="rect">
            <a:avLst/>
          </a:prstGeom>
          <a:noFill/>
        </p:spPr>
        <p:txBody>
          <a:bodyPr wrap="none">
            <a:spAutoFit/>
          </a:bodyPr>
          <a:lstStyle/>
          <a:p>
            <a:pPr>
              <a:defRPr/>
            </a:pPr>
            <a:r>
              <a:rPr lang="en-US" sz="4400" kern="1400" spc="-170" dirty="0">
                <a:solidFill>
                  <a:srgbClr val="000000"/>
                </a:solidFill>
                <a:latin typeface="Arial Narrow"/>
                <a:cs typeface="Arial Narrow"/>
              </a:rPr>
              <a:t>C</a:t>
            </a:r>
            <a:r>
              <a:rPr lang="en-US" sz="3600" kern="1400" spc="-170" dirty="0">
                <a:solidFill>
                  <a:srgbClr val="000000"/>
                </a:solidFill>
                <a:latin typeface="Arial Narrow"/>
                <a:cs typeface="Arial Narrow"/>
              </a:rPr>
              <a:t>ONSUMMATION</a:t>
            </a:r>
            <a:endParaRPr lang="en-US" sz="3200" kern="1400" spc="-170" dirty="0">
              <a:solidFill>
                <a:srgbClr val="000000"/>
              </a:solidFill>
              <a:latin typeface="Arial Narrow"/>
              <a:cs typeface="Arial Narrow"/>
            </a:endParaRPr>
          </a:p>
        </p:txBody>
      </p:sp>
      <p:sp>
        <p:nvSpPr>
          <p:cNvPr id="25" name="TextBox 24"/>
          <p:cNvSpPr txBox="1"/>
          <p:nvPr/>
        </p:nvSpPr>
        <p:spPr>
          <a:xfrm>
            <a:off x="6197600" y="1752600"/>
            <a:ext cx="2946400" cy="769938"/>
          </a:xfrm>
          <a:prstGeom prst="rect">
            <a:avLst/>
          </a:prstGeom>
          <a:noFill/>
        </p:spPr>
        <p:txBody>
          <a:bodyPr wrap="square">
            <a:spAutoFit/>
          </a:bodyPr>
          <a:lstStyle/>
          <a:p>
            <a:pPr>
              <a:defRPr/>
            </a:pPr>
            <a:r>
              <a:rPr lang="en-US" sz="4400" kern="1400" spc="-170" dirty="0">
                <a:solidFill>
                  <a:srgbClr val="000000"/>
                </a:solidFill>
                <a:latin typeface="Arial Narrow"/>
                <a:cs typeface="Arial Narrow"/>
              </a:rPr>
              <a:t>C</a:t>
            </a:r>
            <a:r>
              <a:rPr lang="en-US" sz="3600" kern="1400" spc="-170" dirty="0">
                <a:solidFill>
                  <a:srgbClr val="000000"/>
                </a:solidFill>
                <a:latin typeface="Arial Narrow"/>
                <a:cs typeface="Arial Narrow"/>
              </a:rPr>
              <a:t>REATION</a:t>
            </a:r>
            <a:endParaRPr lang="en-US" sz="3200" kern="1400" spc="-170" dirty="0">
              <a:solidFill>
                <a:srgbClr val="000000"/>
              </a:solidFill>
              <a:latin typeface="Arial Narrow"/>
              <a:cs typeface="Arial Narrow"/>
            </a:endParaRPr>
          </a:p>
        </p:txBody>
      </p:sp>
      <p:sp>
        <p:nvSpPr>
          <p:cNvPr id="26" name="TextBox 25"/>
          <p:cNvSpPr txBox="1"/>
          <p:nvPr/>
        </p:nvSpPr>
        <p:spPr>
          <a:xfrm>
            <a:off x="2997200" y="139700"/>
            <a:ext cx="2571750" cy="769938"/>
          </a:xfrm>
          <a:prstGeom prst="rect">
            <a:avLst/>
          </a:prstGeom>
          <a:noFill/>
        </p:spPr>
        <p:txBody>
          <a:bodyPr wrap="none">
            <a:spAutoFit/>
          </a:bodyPr>
          <a:lstStyle>
            <a:defPPr>
              <a:defRPr lang="en-US"/>
            </a:defPPr>
            <a:lvl1pPr>
              <a:defRPr sz="4400" b="1" kern="1400" spc="-170">
                <a:solidFill>
                  <a:schemeClr val="bg1"/>
                </a:solidFill>
                <a:effectLst>
                  <a:outerShdw blurRad="50800" dist="76200" dir="2700000" algn="tl" rotWithShape="0">
                    <a:srgbClr val="000000"/>
                  </a:outerShdw>
                </a:effectLst>
                <a:latin typeface="Arial Narrow"/>
                <a:cs typeface="Arial Narrow"/>
              </a:defRPr>
            </a:lvl1pPr>
          </a:lstStyle>
          <a:p>
            <a:pPr>
              <a:defRPr/>
            </a:pPr>
            <a:r>
              <a:rPr lang="en-US" dirty="0" smtClean="0">
                <a:solidFill>
                  <a:srgbClr val="FFFFFF"/>
                </a:solidFill>
              </a:rPr>
              <a:t>C</a:t>
            </a:r>
            <a:r>
              <a:rPr lang="en-US" sz="3600" dirty="0" smtClean="0">
                <a:solidFill>
                  <a:srgbClr val="FFFFFF"/>
                </a:solidFill>
              </a:rPr>
              <a:t>ORRUPTION</a:t>
            </a:r>
            <a:endParaRPr lang="en-US" dirty="0">
              <a:solidFill>
                <a:srgbClr val="FFFFFF"/>
              </a:solidFill>
            </a:endParaRPr>
          </a:p>
        </p:txBody>
      </p:sp>
      <p:sp>
        <p:nvSpPr>
          <p:cNvPr id="27" name="TextBox 26"/>
          <p:cNvSpPr txBox="1"/>
          <p:nvPr/>
        </p:nvSpPr>
        <p:spPr>
          <a:xfrm>
            <a:off x="762000" y="1135062"/>
            <a:ext cx="2830513" cy="769938"/>
          </a:xfrm>
          <a:prstGeom prst="rect">
            <a:avLst/>
          </a:prstGeom>
          <a:noFill/>
        </p:spPr>
        <p:txBody>
          <a:bodyPr wrap="none">
            <a:spAutoFit/>
          </a:bodyPr>
          <a:lstStyle/>
          <a:p>
            <a:pP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8" name="TextBox 27"/>
          <p:cNvSpPr txBox="1"/>
          <p:nvPr/>
        </p:nvSpPr>
        <p:spPr>
          <a:xfrm>
            <a:off x="76200" y="2963862"/>
            <a:ext cx="2320925" cy="769938"/>
          </a:xfrm>
          <a:prstGeom prst="rect">
            <a:avLst/>
          </a:prstGeom>
          <a:noFill/>
        </p:spPr>
        <p:txBody>
          <a:bodyPr wrap="none">
            <a:spAutoFit/>
          </a:bodyPr>
          <a:lstStyle/>
          <a:p>
            <a:pP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9" name="TextBox 28"/>
          <p:cNvSpPr txBox="1"/>
          <p:nvPr/>
        </p:nvSpPr>
        <p:spPr>
          <a:xfrm>
            <a:off x="1320800" y="4864100"/>
            <a:ext cx="1531938" cy="769938"/>
          </a:xfrm>
          <a:prstGeom prst="rect">
            <a:avLst/>
          </a:prstGeom>
          <a:noFill/>
        </p:spPr>
        <p:txBody>
          <a:bodyPr wrap="none">
            <a:spAutoFit/>
          </a:bodyPr>
          <a:lstStyle/>
          <a:p>
            <a:pP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30" name="TextBox 29"/>
          <p:cNvSpPr txBox="1"/>
          <p:nvPr/>
        </p:nvSpPr>
        <p:spPr>
          <a:xfrm>
            <a:off x="3530600" y="5930900"/>
            <a:ext cx="1482725" cy="769938"/>
          </a:xfrm>
          <a:prstGeom prst="rect">
            <a:avLst/>
          </a:prstGeom>
          <a:noFill/>
        </p:spPr>
        <p:txBody>
          <a:bodyPr wrap="none">
            <a:spAutoFit/>
          </a:bodyPr>
          <a:lstStyle/>
          <a:p>
            <a:pP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Tree>
    <p:extLst>
      <p:ext uri="{BB962C8B-B14F-4D97-AF65-F5344CB8AC3E}">
        <p14:creationId xmlns:p14="http://schemas.microsoft.com/office/powerpoint/2010/main" val="26036431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6514" name="Rectangle 2"/>
          <p:cNvSpPr>
            <a:spLocks noGrp="1" noChangeArrowheads="1"/>
          </p:cNvSpPr>
          <p:nvPr>
            <p:ph type="title"/>
          </p:nvPr>
        </p:nvSpPr>
        <p:spPr/>
        <p:txBody>
          <a:bodyPr/>
          <a:lstStyle/>
          <a:p>
            <a:pPr eaLnBrk="1" hangingPunct="1">
              <a:defRPr/>
            </a:pPr>
            <a:r>
              <a:rPr lang="en-US" smtClean="0">
                <a:solidFill>
                  <a:schemeClr val="tx1"/>
                </a:solidFill>
              </a:rPr>
              <a:t>Blank end</a:t>
            </a:r>
          </a:p>
        </p:txBody>
      </p:sp>
      <p:sp>
        <p:nvSpPr>
          <p:cNvPr id="2496515" name="Text Box 3"/>
          <p:cNvSpPr txBox="1">
            <a:spLocks noChangeArrowheads="1"/>
          </p:cNvSpPr>
          <p:nvPr/>
        </p:nvSpPr>
        <p:spPr bwMode="auto">
          <a:xfrm>
            <a:off x="457200" y="-1676400"/>
            <a:ext cx="853440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1700" dirty="0">
                <a:cs typeface="+mn-cs"/>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Sermons link </a:t>
            </a:r>
            <a:r>
              <a:rPr lang="en-US" sz="2800" b="1" dirty="0">
                <a:solidFill>
                  <a:srgbClr val="FFFFFF"/>
                </a:solidFill>
                <a:latin typeface="Arial" charset="0"/>
                <a:ea typeface="ＭＳ Ｐゴシック" charset="0"/>
              </a:rPr>
              <a:t>at biblestudydownloads.com</a:t>
            </a:r>
            <a:endParaRPr lang="en-US" sz="1050" b="1" dirty="0">
              <a:solidFill>
                <a:srgbClr val="FFFFFF"/>
              </a:solidFill>
              <a:latin typeface="Arial" charset="0"/>
              <a:ea typeface="ＭＳ Ｐゴシック" charset="0"/>
            </a:endParaRPr>
          </a:p>
        </p:txBody>
      </p:sp>
      <p:pic>
        <p:nvPicPr>
          <p:cNvPr id="387074"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r>
              <a:rPr lang="en-US" sz="4000" b="1">
                <a:solidFill>
                  <a:srgbClr val="FFFFFF"/>
                </a:solidFill>
                <a:cs typeface="Arial" charset="0"/>
              </a:rPr>
              <a:t>Get this presentation for free!</a:t>
            </a:r>
            <a:endParaRPr lang="en-US" sz="1400" b="1">
              <a:solidFill>
                <a:srgbClr val="FFFFFF"/>
              </a:solidFill>
              <a:cs typeface="Arial" charset="0"/>
            </a:endParaRPr>
          </a:p>
        </p:txBody>
      </p:sp>
    </p:spTree>
    <p:extLst>
      <p:ext uri="{BB962C8B-B14F-4D97-AF65-F5344CB8AC3E}">
        <p14:creationId xmlns:p14="http://schemas.microsoft.com/office/powerpoint/2010/main" val="3227288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14744</TotalTime>
  <Words>6449</Words>
  <Application>Microsoft Macintosh PowerPoint</Application>
  <PresentationFormat>On-screen Show (4:3)</PresentationFormat>
  <Paragraphs>848</Paragraphs>
  <Slides>93</Slides>
  <Notes>92</Notes>
  <HiddenSlides>0</HiddenSlides>
  <MMClips>0</MMClips>
  <ScaleCrop>false</ScaleCrop>
  <HeadingPairs>
    <vt:vector size="4" baseType="variant">
      <vt:variant>
        <vt:lpstr>Theme</vt:lpstr>
      </vt:variant>
      <vt:variant>
        <vt:i4>30</vt:i4>
      </vt:variant>
      <vt:variant>
        <vt:lpstr>Slide Titles</vt:lpstr>
      </vt:variant>
      <vt:variant>
        <vt:i4>93</vt:i4>
      </vt:variant>
    </vt:vector>
  </HeadingPairs>
  <TitlesOfParts>
    <vt:vector size="123" baseType="lpstr">
      <vt:lpstr>1_Default Design</vt:lpstr>
      <vt:lpstr>3_Default Design</vt:lpstr>
      <vt:lpstr>Stream</vt:lpstr>
      <vt:lpstr>2_Default Design</vt:lpstr>
      <vt:lpstr>20_Office Theme</vt:lpstr>
      <vt:lpstr>29_Office Theme</vt:lpstr>
      <vt:lpstr>33_Office Theme</vt:lpstr>
      <vt:lpstr>1_Office Theme</vt:lpstr>
      <vt:lpstr>26_Office Theme</vt:lpstr>
      <vt:lpstr>17_Office Theme</vt:lpstr>
      <vt:lpstr>41_Office Theme</vt:lpstr>
      <vt:lpstr>22_Office Theme</vt:lpstr>
      <vt:lpstr>39_Office Theme</vt:lpstr>
      <vt:lpstr>4_Office Theme</vt:lpstr>
      <vt:lpstr>2_Office Theme</vt:lpstr>
      <vt:lpstr>14_Office Theme</vt:lpstr>
      <vt:lpstr>21_Office Theme</vt:lpstr>
      <vt:lpstr>3_Custom Design</vt:lpstr>
      <vt:lpstr>7_Default Design</vt:lpstr>
      <vt:lpstr>8_Default Design</vt:lpstr>
      <vt:lpstr>9_Default Design</vt:lpstr>
      <vt:lpstr>Title &amp; Subtitle</vt:lpstr>
      <vt:lpstr>5_Default Design</vt:lpstr>
      <vt:lpstr>4_Default Design</vt:lpstr>
      <vt:lpstr>6_Default Design</vt:lpstr>
      <vt:lpstr>Orbit</vt:lpstr>
      <vt:lpstr>11_Default Design</vt:lpstr>
      <vt:lpstr>1_Stream</vt:lpstr>
      <vt:lpstr>23_Office Theme</vt:lpstr>
      <vt:lpstr>10_Default Design</vt:lpstr>
      <vt:lpstr>Template Suite 1-Title 01359</vt:lpstr>
      <vt:lpstr>SG50</vt:lpstr>
      <vt:lpstr>SG50</vt:lpstr>
      <vt:lpstr>Geologic Timescale 00089</vt:lpstr>
      <vt:lpstr>Where did the idea of  millions of years  come from?</vt:lpstr>
      <vt:lpstr>2 Corinthians 10:4-5 NAS</vt:lpstr>
      <vt:lpstr>Col. 2:8 NAS</vt:lpstr>
      <vt:lpstr>Operation vs Origin science</vt:lpstr>
      <vt:lpstr>Operation science defined</vt:lpstr>
      <vt:lpstr>Observational Science 01160</vt:lpstr>
      <vt:lpstr>Origin science defined</vt:lpstr>
      <vt:lpstr>Historical Science painter 01159</vt:lpstr>
      <vt:lpstr>Car—origin vs operation</vt:lpstr>
      <vt:lpstr>Where did the idea of  millions of years  come from?</vt:lpstr>
      <vt:lpstr>1770-1830 New Theories of Earth History</vt:lpstr>
      <vt:lpstr>Coming to Grips with Genesis 04702</vt:lpstr>
      <vt:lpstr>Purple blank</vt:lpstr>
      <vt:lpstr>Purple blank</vt:lpstr>
      <vt:lpstr>Nebular hypothesis</vt:lpstr>
      <vt:lpstr>Purple blank</vt:lpstr>
      <vt:lpstr>Purple blank</vt:lpstr>
      <vt:lpstr>Purple blank</vt:lpstr>
      <vt:lpstr>Purple blank</vt:lpstr>
      <vt:lpstr>Purple blank</vt:lpstr>
      <vt:lpstr>Purple blank</vt:lpstr>
      <vt:lpstr>Old-earth theories (1778-1833)</vt:lpstr>
      <vt:lpstr>Early 19C views of earth history new</vt:lpstr>
      <vt:lpstr>Christian Responses in the Early 19th Century</vt:lpstr>
      <vt:lpstr>Purple blank</vt:lpstr>
      <vt:lpstr>Purple blank</vt:lpstr>
      <vt:lpstr>Purple blank</vt:lpstr>
      <vt:lpstr>Purple blank</vt:lpstr>
      <vt:lpstr>Purple blank</vt:lpstr>
      <vt:lpstr>Purple blank</vt:lpstr>
      <vt:lpstr>Liberal Theologians</vt:lpstr>
      <vt:lpstr>Genesis &amp; Geology: 19C #1</vt:lpstr>
      <vt:lpstr>Genesis &amp; Geology: 19C #2</vt:lpstr>
      <vt:lpstr>The Great Turning Point</vt:lpstr>
      <vt:lpstr>The Real Nature of the Debate:</vt:lpstr>
      <vt:lpstr>Deism &amp; Atheism</vt:lpstr>
      <vt:lpstr>Old-earth theology (1778-1833)</vt:lpstr>
      <vt:lpstr>Hutton 1795—past history</vt:lpstr>
      <vt:lpstr>Hutton 1795—no global floods</vt:lpstr>
      <vt:lpstr>Present not key to past</vt:lpstr>
      <vt:lpstr>Revelation is key to past</vt:lpstr>
      <vt:lpstr>Early 19C views of earth history new</vt:lpstr>
      <vt:lpstr>Lyell 1832—geology without Bible</vt:lpstr>
      <vt:lpstr>Philosophical naturalism defined</vt:lpstr>
      <vt:lpstr>PowerPoint Presentation</vt:lpstr>
      <vt:lpstr>PowerPoint Presentation</vt:lpstr>
      <vt:lpstr>PowerPoint Presentation</vt:lpstr>
      <vt:lpstr>Operation vs Origin science</vt:lpstr>
      <vt:lpstr>Assumptions Facts-Interpretations astronomy</vt:lpstr>
      <vt:lpstr>Post-1850 Compromise</vt:lpstr>
      <vt:lpstr>I Tim. 6:20-21 NAS</vt:lpstr>
      <vt:lpstr>Post-1850 Compromise</vt:lpstr>
      <vt:lpstr>Spurgeon 1855—old-earth (gap) #1</vt:lpstr>
      <vt:lpstr>Spurgeon 1855—old-earth (gap) #1</vt:lpstr>
      <vt:lpstr>C. I. Scofield</vt:lpstr>
      <vt:lpstr>Princeton Seminary</vt:lpstr>
      <vt:lpstr>RA Torrey</vt:lpstr>
      <vt:lpstr>Farewell to God</vt:lpstr>
      <vt:lpstr>Q 815 Templeton</vt:lpstr>
      <vt:lpstr>Presbyterian slippery slide</vt:lpstr>
      <vt:lpstr>C. John Collins</vt:lpstr>
      <vt:lpstr>Norm Geisler</vt:lpstr>
      <vt:lpstr>Wayne Grudem</vt:lpstr>
      <vt:lpstr>Bruce Waltke</vt:lpstr>
      <vt:lpstr>Where did the idea of  millions of years  come from?</vt:lpstr>
      <vt:lpstr>Cross Series 1</vt:lpstr>
      <vt:lpstr>Cross Series 2</vt:lpstr>
      <vt:lpstr>Cross Series 6</vt:lpstr>
      <vt:lpstr>Cross Series 7</vt:lpstr>
      <vt:lpstr>Cross Series 8</vt:lpstr>
      <vt:lpstr>Psalm 11:3 NAS</vt:lpstr>
      <vt:lpstr>Cross Series 9</vt:lpstr>
      <vt:lpstr>Cross Series 11</vt:lpstr>
      <vt:lpstr>Has God said—museum NAS</vt:lpstr>
      <vt:lpstr>Has God said—museum NAS</vt:lpstr>
      <vt:lpstr>Cross Series 12</vt:lpstr>
      <vt:lpstr>Cross Series 10</vt:lpstr>
      <vt:lpstr>02</vt:lpstr>
      <vt:lpstr>04</vt:lpstr>
      <vt:lpstr>07</vt:lpstr>
      <vt:lpstr>10</vt:lpstr>
      <vt:lpstr>2 Corinthians 10:4-5 NAS</vt:lpstr>
      <vt:lpstr>Purple blank</vt:lpstr>
      <vt:lpstr>Purple blank</vt:lpstr>
      <vt:lpstr>Psalm 40:4 &amp; Prov. 29:25 NAS</vt:lpstr>
      <vt:lpstr>Nailing Genesis 1-11 to church</vt:lpstr>
      <vt:lpstr>PowerPoint Presentation</vt:lpstr>
      <vt:lpstr>Blank end</vt:lpstr>
      <vt:lpstr>OT Sermons link at biblestudydownloads.com</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Mortenson</dc:creator>
  <cp:lastModifiedBy>Rick Griffith</cp:lastModifiedBy>
  <cp:revision>467</cp:revision>
  <dcterms:created xsi:type="dcterms:W3CDTF">2002-07-03T13:57:31Z</dcterms:created>
  <dcterms:modified xsi:type="dcterms:W3CDTF">2015-09-11T17:04:07Z</dcterms:modified>
</cp:coreProperties>
</file>