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4" r:id="rId4"/>
    <p:sldMasterId id="2147483727" r:id="rId5"/>
    <p:sldMasterId id="2147483739" r:id="rId6"/>
    <p:sldMasterId id="2147483752" r:id="rId7"/>
    <p:sldMasterId id="2147483765" r:id="rId8"/>
    <p:sldMasterId id="2147483777" r:id="rId9"/>
    <p:sldMasterId id="2147483830" r:id="rId10"/>
    <p:sldMasterId id="2147483843" r:id="rId11"/>
    <p:sldMasterId id="2147483869" r:id="rId12"/>
    <p:sldMasterId id="2147483881" r:id="rId13"/>
    <p:sldMasterId id="2147483893" r:id="rId14"/>
    <p:sldMasterId id="2147483905" r:id="rId15"/>
    <p:sldMasterId id="2147483921" r:id="rId16"/>
  </p:sldMasterIdLst>
  <p:notesMasterIdLst>
    <p:notesMasterId r:id="rId153"/>
  </p:notesMasterIdLst>
  <p:sldIdLst>
    <p:sldId id="256" r:id="rId17"/>
    <p:sldId id="260" r:id="rId18"/>
    <p:sldId id="261" r:id="rId19"/>
    <p:sldId id="262" r:id="rId20"/>
    <p:sldId id="263" r:id="rId21"/>
    <p:sldId id="744" r:id="rId22"/>
    <p:sldId id="745" r:id="rId23"/>
    <p:sldId id="731" r:id="rId24"/>
    <p:sldId id="267" r:id="rId25"/>
    <p:sldId id="271"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6" r:id="rId48"/>
    <p:sldId id="297" r:id="rId49"/>
    <p:sldId id="298" r:id="rId50"/>
    <p:sldId id="299" r:id="rId51"/>
    <p:sldId id="300" r:id="rId52"/>
    <p:sldId id="301" r:id="rId53"/>
    <p:sldId id="308" r:id="rId54"/>
    <p:sldId id="309" r:id="rId55"/>
    <p:sldId id="310" r:id="rId56"/>
    <p:sldId id="311" r:id="rId57"/>
    <p:sldId id="312" r:id="rId58"/>
    <p:sldId id="318" r:id="rId59"/>
    <p:sldId id="319" r:id="rId60"/>
    <p:sldId id="321" r:id="rId61"/>
    <p:sldId id="322" r:id="rId62"/>
    <p:sldId id="323" r:id="rId63"/>
    <p:sldId id="324" r:id="rId64"/>
    <p:sldId id="325"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529" r:id="rId79"/>
    <p:sldId id="341" r:id="rId80"/>
    <p:sldId id="342" r:id="rId81"/>
    <p:sldId id="343" r:id="rId82"/>
    <p:sldId id="344" r:id="rId83"/>
    <p:sldId id="345" r:id="rId84"/>
    <p:sldId id="346" r:id="rId85"/>
    <p:sldId id="348" r:id="rId86"/>
    <p:sldId id="349" r:id="rId87"/>
    <p:sldId id="350" r:id="rId88"/>
    <p:sldId id="351" r:id="rId89"/>
    <p:sldId id="352" r:id="rId90"/>
    <p:sldId id="353" r:id="rId91"/>
    <p:sldId id="355" r:id="rId92"/>
    <p:sldId id="356" r:id="rId93"/>
    <p:sldId id="357" r:id="rId94"/>
    <p:sldId id="358" r:id="rId95"/>
    <p:sldId id="360" r:id="rId96"/>
    <p:sldId id="361" r:id="rId97"/>
    <p:sldId id="362" r:id="rId98"/>
    <p:sldId id="364" r:id="rId99"/>
    <p:sldId id="365" r:id="rId100"/>
    <p:sldId id="366" r:id="rId101"/>
    <p:sldId id="367"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 id="387" r:id="rId121"/>
    <p:sldId id="388" r:id="rId122"/>
    <p:sldId id="390" r:id="rId123"/>
    <p:sldId id="389" r:id="rId124"/>
    <p:sldId id="391" r:id="rId125"/>
    <p:sldId id="392" r:id="rId126"/>
    <p:sldId id="393" r:id="rId127"/>
    <p:sldId id="394" r:id="rId128"/>
    <p:sldId id="395" r:id="rId129"/>
    <p:sldId id="396" r:id="rId130"/>
    <p:sldId id="397" r:id="rId131"/>
    <p:sldId id="398" r:id="rId132"/>
    <p:sldId id="399" r:id="rId133"/>
    <p:sldId id="400" r:id="rId134"/>
    <p:sldId id="426" r:id="rId135"/>
    <p:sldId id="427" r:id="rId136"/>
    <p:sldId id="401" r:id="rId137"/>
    <p:sldId id="403" r:id="rId138"/>
    <p:sldId id="404" r:id="rId139"/>
    <p:sldId id="405" r:id="rId140"/>
    <p:sldId id="406" r:id="rId141"/>
    <p:sldId id="407" r:id="rId142"/>
    <p:sldId id="408" r:id="rId143"/>
    <p:sldId id="409" r:id="rId144"/>
    <p:sldId id="410" r:id="rId145"/>
    <p:sldId id="411" r:id="rId146"/>
    <p:sldId id="412" r:id="rId147"/>
    <p:sldId id="415" r:id="rId148"/>
    <p:sldId id="416" r:id="rId149"/>
    <p:sldId id="417" r:id="rId150"/>
    <p:sldId id="424" r:id="rId151"/>
    <p:sldId id="425" r:id="rId1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tableStyles" Target="tableStyles.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2D7C3F-2BE3-E047-B905-0D361B7D35DB}" type="datetimeFigureOut">
              <a:t>9/26/21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B7DFA-61DA-A645-A077-2ACC0E08C3B5}" type="slidenum">
              <a:t>‹#›</a:t>
            </a:fld>
            <a:endParaRPr lang="en-US"/>
          </a:p>
        </p:txBody>
      </p:sp>
    </p:spTree>
    <p:extLst>
      <p:ext uri="{BB962C8B-B14F-4D97-AF65-F5344CB8AC3E}">
        <p14:creationId xmlns:p14="http://schemas.microsoft.com/office/powerpoint/2010/main" val="16234126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19.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87224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a:t>
            </a:r>
            <a:r>
              <a:rPr lang="en-US" sz="1200" kern="1200" baseline="0">
                <a:solidFill>
                  <a:schemeClr val="tx1"/>
                </a:solidFill>
                <a:effectLst/>
                <a:latin typeface="Arial" pitchFamily="-111" charset="0"/>
                <a:ea typeface="ＭＳ Ｐゴシック" pitchFamily="-112" charset="-128"/>
                <a:cs typeface="ＭＳ Ｐゴシック" pitchFamily="-112" charset="-128"/>
              </a:rPr>
              <a:t> rule </a:t>
            </a:r>
            <a:r>
              <a:rPr lang="en-US" sz="1200" kern="1200">
                <a:solidFill>
                  <a:schemeClr val="tx1"/>
                </a:solidFill>
                <a:effectLst/>
                <a:latin typeface="Arial" pitchFamily="-111" charset="0"/>
                <a:ea typeface="ＭＳ Ｐゴシック" pitchFamily="-112" charset="-128"/>
                <a:cs typeface="ＭＳ Ｐゴシック" pitchFamily="-112" charset="-128"/>
              </a:rPr>
              <a:t>over Judah at Hebron is a test of faith because he refuses to seize the kingdom by force (2 Sam 1–4).</a:t>
            </a:r>
            <a:r>
              <a:rPr lang="en-SG">
                <a:effectLst/>
              </a:rPr>
              <a:t> </a:t>
            </a:r>
            <a:endParaRPr lang="en-US"/>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01115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Saul is out of the way now, but will David change his leadership style</a:t>
            </a:r>
            <a:r>
              <a:rPr lang="en-US" baseline="0"/>
              <a:t> to become one who seizes power?</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80218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Actually, the messenger of Saul's death lies to David by saying that he killed Saul. David then kills the messenger to show that he would not grasp for poer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04495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David even places a curse on the place of Saul's death in northern</a:t>
            </a:r>
            <a:r>
              <a:rPr lang="en-US" baseline="0"/>
              <a:t> Israel at Mount Gilboa. To this day it has little or no vegetation! </a:t>
            </a:r>
          </a:p>
          <a:p>
            <a:endParaRPr lang="en-US" baseline="0"/>
          </a:p>
          <a:p>
            <a:r>
              <a:rPr lang="en-US" baseline="0"/>
              <a:t>"M</a:t>
            </a:r>
            <a:r>
              <a:rPr lang="en-US"/>
              <a:t>ost of east side of Mt. Gilboa looks barren,  although modern foresting added green colors to some parts of this side of the mountain"</a:t>
            </a:r>
            <a:r>
              <a:rPr lang="en-US" baseline="0"/>
              <a:t> </a:t>
            </a:r>
          </a:p>
          <a:p>
            <a:endParaRPr lang="en-US" baseline="0"/>
          </a:p>
          <a:p>
            <a:r>
              <a:rPr lang="en-US" baseline="0"/>
              <a:t>("Saul's Shoulder," http://www.biblewalks.com/Sites/SaulShoulder.html accessed 23 Dec 2017).</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1735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93467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refused to take the kingdom by force but trusted God to judge rivals to his throne (2:12–4:12). </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99994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62855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People need kindness</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40809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38512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28</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E35CBC30-6502-9F4D-92A3-B8DD6C517AF6}" type="slidenum">
              <a:rPr lang="en-US" sz="1200">
                <a:solidFill>
                  <a:srgbClr val="000000"/>
                </a:solidFill>
              </a:rPr>
              <a:pPr algn="r" defTabSz="914400" eaLnBrk="1" fontAlgn="base" hangingPunct="1">
                <a:spcBef>
                  <a:spcPct val="0"/>
                </a:spcBef>
                <a:spcAft>
                  <a:spcPct val="0"/>
                </a:spcAft>
              </a:pPr>
              <a:t>29</a:t>
            </a:fld>
            <a:endParaRPr lang="en-US" sz="1200">
              <a:solidFill>
                <a:srgbClr val="000000"/>
              </a:solidFill>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rPr>
              <a:pPr eaLnBrk="1" hangingPunct="1"/>
              <a:t>30</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46</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93E7F-0DE1-9744-81E8-0ACACD72EE1E}" type="slidenum">
              <a:rPr lang="en-GB" sz="1200">
                <a:solidFill>
                  <a:srgbClr val="FFFFFF"/>
                </a:solidFill>
                <a:latin typeface="Comic Sans MS" charset="0"/>
              </a:rPr>
              <a:pPr eaLnBrk="1" hangingPunct="1"/>
              <a:t>49</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a:solidFill>
                  <a:schemeClr val="tx1"/>
                </a:solidFill>
                <a:effectLst/>
                <a:latin typeface="Arial" pitchFamily="-111" charset="0"/>
                <a:ea typeface="ＭＳ Ｐゴシック" pitchFamily="-112" charset="-128"/>
                <a:cs typeface="ＭＳ Ｐゴシック" pitchFamily="-112" charset="-128"/>
              </a:rPr>
              <a:t>boundary</a:t>
            </a:r>
            <a:r>
              <a:rPr lang="en-US" sz="1200" kern="120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a:effectLst/>
              </a:rPr>
              <a:t> </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a:solidFill>
                  <a:schemeClr val="tx1"/>
                </a:solidFill>
                <a:effectLst/>
                <a:latin typeface="Arial" pitchFamily="-111" charset="0"/>
                <a:ea typeface="ＭＳ Ｐゴシック" pitchFamily="-112" charset="-128"/>
                <a:cs typeface="ＭＳ Ｐゴシック" pitchFamily="-112" charset="-128"/>
              </a:rPr>
              <a:t>son</a:t>
            </a:r>
            <a:r>
              <a:rPr lang="en-US" sz="1200" kern="120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99428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a:effectLst/>
              </a:rPr>
              <a:t>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a:solidFill>
                  <a:schemeClr val="tx1"/>
                </a:solidFill>
                <a:effectLst/>
                <a:latin typeface="Arial" pitchFamily="-111" charset="0"/>
                <a:ea typeface="ＭＳ Ｐゴシック" pitchFamily="-112" charset="-128"/>
                <a:cs typeface="ＭＳ Ｐゴシック" pitchFamily="-112" charset="-128"/>
              </a:rPr>
              <a:t>vassals</a:t>
            </a:r>
            <a:r>
              <a:rPr lang="en-US" sz="1200" kern="1200">
                <a:solidFill>
                  <a:schemeClr val="tx1"/>
                </a:solidFill>
                <a:effectLst/>
                <a:latin typeface="Arial" pitchFamily="-111" charset="0"/>
                <a:ea typeface="ＭＳ Ｐゴシック" pitchFamily="-112" charset="-128"/>
                <a:cs typeface="ＭＳ Ｐゴシック" pitchFamily="-112" charset="-128"/>
              </a:rPr>
              <a:t> (2 Sam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744188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But how are we doing at being in control? Just look at the world we live in where we seize control! If you haven’t noticed, it’s a mess.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a:effectLst/>
              </a:rPr>
              <a:t> </a:t>
            </a:r>
            <a:endParaRPr lang="en-US"/>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How are we doing with rule from Rome</a:t>
            </a:r>
            <a:r>
              <a:rPr lang="en-US" baseline="0"/>
              <a:t> now like there was in the first century?</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a:effectLst/>
              </a:rPr>
              <a:t> </a:t>
            </a:r>
            <a:endParaRPr lang="en-US"/>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a:effectLst/>
              </a:rPr>
              <a:t> </a:t>
            </a:r>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political troubles from Absalom and Sheba's rebellions actually removed Absalom as a rival to David’s throne (2 Sam 15–20).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271935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137755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3327472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An appendix of David's failures and successes in his final years proves God blessed his line while punishing sin (2 Sam 21–24).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3315834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"After David’s sin in the the matter of taking a census of the people of Israel, and his acknowledgment of the sin, he was told by Gad to build an altar (2 Samuel 24:1-10). The instructions are specific.</a:t>
            </a:r>
          </a:p>
          <a:p>
            <a:r>
              <a:rPr lang="en-US"/>
              <a:t>And Gad came that day to David and said to him, “Go up, raise an altar to the LORD on the threshing floor of Araunah the Jebusite.” So David went up at Gad’s word, as the LORD commanded. (2 Samuel 24:18-19 ESV)</a:t>
            </a:r>
          </a:p>
          <a:p>
            <a:r>
              <a:rPr lang="en-US"/>
              <a:t>Araunah was gracious in his offer to allow David to take any of his property needed — the oxen, the threshing sledge, and the yokes of the oxen for the wood. He said, “All this, O king, Araunah gives to the king.”</a:t>
            </a:r>
          </a:p>
          <a:p>
            <a:r>
              <a:rPr lang="en-US"/>
              <a:t>David’s reply is one of those memorable statements of Scripture.</a:t>
            </a:r>
          </a:p>
          <a:p>
            <a:r>
              <a:rPr lang="en-US"/>
              <a:t>But the king said to Araunah, “No, but I will buy it from you for a price. I will not offer burnt offerings to the LORD my God that cost me nothing.” So David bought the threshing floor and the oxen for fifty shekels of silver. (2 Samuel 24:24 ESV)</a:t>
            </a:r>
          </a:p>
          <a:p>
            <a:r>
              <a:rPr lang="en-US"/>
              <a:t>Artist Balage Balogh has provided us a beautiful illustration of the threshing floor of Araunah [above] on what we later know to be Mount Moriah. See more of his work at </a:t>
            </a:r>
            <a:r>
              <a:rPr lang="en-US">
                <a:hlinkClick r:id="rId3" tooltip="Archaeology Illustrated"/>
              </a:rPr>
              <a:t>Archaeology Illustrated</a:t>
            </a:r>
            <a:r>
              <a:rPr lang="en-US"/>
              <a:t>.</a:t>
            </a:r>
          </a:p>
          <a:p>
            <a:r>
              <a:rPr lang="en-US"/>
              <a:t>It is generally understood that this is the place where Abraham came to offer Isaac, in the mount of the LORD three days from Beersheba  (Genesis 22:4, 14). It is where Solomon began to build the temple in 966 B.C.</a:t>
            </a:r>
          </a:p>
          <a:p>
            <a:r>
              <a:rPr lang="en-US"/>
              <a:t>Then Solomon began to build the house of the LORD in Jerusalem on Mount Moriah, where the LORD had appeared to David his father, at the place that David had appointed, on the threshing floor of Ornan the Jebusite. (2 Chronicles 3:1 ESV)."</a:t>
            </a:r>
          </a:p>
          <a:p>
            <a:endParaRPr lang="en-US"/>
          </a:p>
          <a:p>
            <a:r>
              <a:rPr lang="en-US" b="1"/>
              <a:t>Araunah’s threshing floor</a:t>
            </a:r>
          </a:p>
          <a:p>
            <a:r>
              <a:rPr lang="en-US"/>
              <a:t>Posted on </a:t>
            </a:r>
            <a:r>
              <a:rPr lang="en-US">
                <a:hlinkClick r:id="rId4" tooltip="7:20 am"/>
              </a:rPr>
              <a:t>August 18, 2010</a:t>
            </a:r>
            <a:r>
              <a:rPr lang="en-US"/>
              <a:t> | </a:t>
            </a:r>
            <a:r>
              <a:rPr lang="en-US">
                <a:hlinkClick r:id="rId5"/>
              </a:rPr>
              <a:t>4 Comments</a:t>
            </a:r>
            <a:r>
              <a:rPr lang="en-US"/>
              <a:t> </a:t>
            </a:r>
          </a:p>
          <a:p>
            <a:r>
              <a:rPr lang="en-US"/>
              <a:t>Ferrel Jenkins</a:t>
            </a:r>
          </a:p>
          <a:p>
            <a:r>
              <a:rPr lang="en-US"/>
              <a:t>https://ferrelljenkins.wordpress.com/2010/08/18/araunahs-threshing-floor/</a:t>
            </a:r>
          </a:p>
          <a:p>
            <a:r>
              <a:rPr lang="en-US"/>
              <a:t>Accessed 24 Dec 2017</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3559220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We seem to understand horizontal discipline better than vertical discipline. </a:t>
            </a:r>
          </a:p>
          <a:p>
            <a:r>
              <a:rPr lang="en-US"/>
              <a:t>We can see how valuable it is for a mother or father to discipline their children—that’s a horizontal discipline on a human level.</a:t>
            </a:r>
          </a:p>
          <a:p>
            <a:r>
              <a:rPr lang="en-US"/>
              <a:t>However, we seem to struggle with giving this same privilege to the God who knows best how to discipline us!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111" charset="0"/>
                <a:ea typeface="ＭＳ Ｐゴシック" pitchFamily="-112" charset="-128"/>
                <a:cs typeface="ＭＳ Ｐゴシック" pitchFamily="-112" charset="-128"/>
              </a:rPr>
              <a:t>So God’s kindness gives us leaders and discipline as he did for Israel regarding David. But how does all this kindness </a:t>
            </a:r>
            <a:r>
              <a:rPr lang="en-US" sz="1200" i="1" kern="1200">
                <a:solidFill>
                  <a:schemeClr val="tx1"/>
                </a:solidFill>
                <a:effectLst/>
                <a:latin typeface="Arial" pitchFamily="-111" charset="0"/>
                <a:ea typeface="ＭＳ Ｐゴシック" pitchFamily="-112" charset="-128"/>
                <a:cs typeface="ＭＳ Ｐゴシック" pitchFamily="-112" charset="-128"/>
              </a:rPr>
              <a:t>to</a:t>
            </a:r>
            <a:r>
              <a:rPr lang="en-US" sz="1200" kern="1200">
                <a:solidFill>
                  <a:schemeClr val="tx1"/>
                </a:solidFill>
                <a:effectLst/>
                <a:latin typeface="Arial" pitchFamily="-111" charset="0"/>
                <a:ea typeface="ＭＳ Ｐゴシック" pitchFamily="-112" charset="-128"/>
                <a:cs typeface="ＭＳ Ｐゴシック" pitchFamily="-112" charset="-128"/>
              </a:rPr>
              <a:t> David and </a:t>
            </a:r>
            <a:r>
              <a:rPr lang="en-US" sz="1200" i="1" kern="1200">
                <a:solidFill>
                  <a:schemeClr val="tx1"/>
                </a:solidFill>
                <a:effectLst/>
                <a:latin typeface="Arial" pitchFamily="-111" charset="0"/>
                <a:ea typeface="ＭＳ Ｐゴシック" pitchFamily="-112" charset="-128"/>
                <a:cs typeface="ＭＳ Ｐゴシック" pitchFamily="-112" charset="-128"/>
              </a:rPr>
              <a:t>from</a:t>
            </a:r>
            <a:r>
              <a:rPr lang="en-US" sz="1200" kern="1200">
                <a:solidFill>
                  <a:schemeClr val="tx1"/>
                </a:solidFill>
                <a:effectLst/>
                <a:latin typeface="Arial" pitchFamily="-111" charset="0"/>
                <a:ea typeface="ＭＳ Ｐゴシック" pitchFamily="-112" charset="-128"/>
                <a:cs typeface="ＭＳ Ｐゴシック" pitchFamily="-112" charset="-128"/>
              </a:rPr>
              <a:t> David relate to Jesus? Well, connecting the dots between the OT and NT, we see that…</a:t>
            </a:r>
            <a:r>
              <a:rPr lang="en-SG">
                <a:effectLst/>
              </a:rPr>
              <a:t> </a:t>
            </a:r>
          </a:p>
          <a:p>
            <a:r>
              <a:rPr lang="en-US" sz="1200" kern="120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a:solidFill>
                <a:schemeClr val="tx1"/>
              </a:solidFill>
              <a:effectLst/>
              <a:latin typeface="Arial" pitchFamily="-111" charset="0"/>
              <a:ea typeface="ＭＳ Ｐゴシック" pitchFamily="-112" charset="-128"/>
              <a:cs typeface="ＭＳ Ｐゴシック" pitchFamily="-112" charset="-128"/>
            </a:endParaRPr>
          </a:p>
          <a:p>
            <a:r>
              <a:rPr lang="en-US" sz="1200" kern="120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a:effectLst/>
              </a:rPr>
              <a:t> </a:t>
            </a:r>
            <a:endParaRPr lang="en-US"/>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a:effectLst/>
              </a:rPr>
              <a:t> </a:t>
            </a:r>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919075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79299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65898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7265234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721005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876634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2824902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94665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2012095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2592343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744454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7903885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6047529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7786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14394722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1167161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2677616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3573919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19015508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2935176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18249783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29802579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742506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20458303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281251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3412069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980763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1223142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1960717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989516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84487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856864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0757441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42164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728102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31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8827807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60892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185398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352794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471837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319513091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16141995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122278461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95672323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83142094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966325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003347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303435313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87734968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74003615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285493940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219518573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623133389"/>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23874799"/>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949421603"/>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934285734"/>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0456456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12145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368346287"/>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761118"/>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56734518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13740827"/>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0234857"/>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4299192"/>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3860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26311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52245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742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21316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0572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10066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2290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8656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17906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19695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9544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3783242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31128246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2697116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95907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34616038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94922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4740517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3039645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8407838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8191256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31893557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17422563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15620193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80010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5540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38823331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33652900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20204652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25862440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22182287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31658946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5200865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40170761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17982885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53634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74698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4534311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8508599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28364607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384580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405774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2926999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7256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83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5723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202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234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742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62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407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726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8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2271053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53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290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61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968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068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93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42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443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23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522490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906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140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7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66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475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673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753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210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33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48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980049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196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74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04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327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84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79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97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572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788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83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1028057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96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473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141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3441451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27109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420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73838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49401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42107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0740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3082325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44181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87963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942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11154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859574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1698045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03623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96033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58342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21243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1735823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90750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488236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92978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68625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03593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2883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74894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45517825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5486987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40445401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1959921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56332155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408699200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269022477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39477158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55704083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99562045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62818088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361502142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007403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350966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6" Type="http://schemas.openxmlformats.org/officeDocument/2006/relationships/theme" Target="../theme/theme1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E17E5771-7FC9-8142-8F52-1CA5BBED685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15873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A8824C9D-66DC-AF44-83AE-B244BE49335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9797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defTabSz="914400" fontAlgn="base">
              <a:spcBef>
                <a:spcPct val="0"/>
              </a:spcBef>
              <a:spcAft>
                <a:spcPct val="0"/>
              </a:spcAft>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defTabSz="914400" fontAlgn="base">
              <a:spcBef>
                <a:spcPct val="0"/>
              </a:spcBef>
              <a:spcAft>
                <a:spcPct val="0"/>
              </a:spcAft>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defTabSz="914400" fontAlgn="base">
              <a:spcBef>
                <a:spcPct val="0"/>
              </a:spcBef>
              <a:spcAft>
                <a:spcPct val="0"/>
              </a:spcAft>
              <a:defRPr/>
            </a:pPr>
            <a:fld id="{E5A96751-6AAC-1F48-9EB4-0DD682B164ED}" type="slidenum">
              <a:rPr lang="en-US">
                <a:solidFill>
                  <a:srgbClr val="FFCC00"/>
                </a:solidFill>
                <a:ea typeface="ＭＳ Ｐゴシック" charset="0"/>
                <a:cs typeface="ＭＳ Ｐゴシック" charset="0"/>
              </a:rPr>
              <a:pPr defTabSz="914400" fontAlgn="base">
                <a:spcBef>
                  <a:spcPct val="0"/>
                </a:spcBef>
                <a:spcAft>
                  <a:spcPct val="0"/>
                </a:spcAft>
                <a:defRPr/>
              </a:pPr>
              <a:t>‹#›</a:t>
            </a:fld>
            <a:endParaRPr lang="en-US">
              <a:solidFill>
                <a:srgbClr val="FFCC00"/>
              </a:solidFill>
              <a:ea typeface="ＭＳ Ｐゴシック" charset="0"/>
              <a:cs typeface="ＭＳ Ｐゴシック" charset="0"/>
            </a:endParaRPr>
          </a:p>
        </p:txBody>
      </p:sp>
    </p:spTree>
    <p:extLst>
      <p:ext uri="{BB962C8B-B14F-4D97-AF65-F5344CB8AC3E}">
        <p14:creationId xmlns:p14="http://schemas.microsoft.com/office/powerpoint/2010/main" val="3854014866"/>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19F35F8C-3611-034B-B420-47451A72CF3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3886636"/>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3667559388"/>
      </p:ext>
    </p:extLst>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56067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40972622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80110417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9507161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defTabSz="914400" fontAlgn="base">
              <a:spcBef>
                <a:spcPct val="0"/>
              </a:spcBef>
              <a:spcAft>
                <a:spcPct val="0"/>
              </a:spcAft>
              <a:defRPr/>
            </a:pPr>
            <a:fld id="{972F30FC-E273-4F4F-8631-0C390C1708B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50763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03FA534B-F817-E343-8950-FBAA49A7E2D1}"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405313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23C4EA4D-0120-9548-90F0-CF6B337DAD4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952156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defTabSz="914400">
              <a:spcAft>
                <a:spcPct val="0"/>
              </a:spcAft>
              <a:defRPr/>
            </a:pPr>
            <a:fld id="{A36B3428-A2D8-B349-A889-86C8E7ABF353}" type="slidenum">
              <a:rPr lang="en-US">
                <a:ea typeface="ＭＳ Ｐゴシック" charset="0"/>
              </a:rPr>
              <a:pPr defTabSz="914400">
                <a:spcAft>
                  <a:spcPct val="0"/>
                </a:spcAft>
                <a:defRPr/>
              </a:pPr>
              <a:t>‹#›</a:t>
            </a:fld>
            <a:endParaRPr lang="en-US">
              <a:ea typeface="ＭＳ Ｐゴシック" charset="0"/>
            </a:endParaRPr>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7675911"/>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74750E22-B6DA-4A40-8D9E-C4E426F20D6F}"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323898"/>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2686BE63-3571-D849-BFBA-CCAE4F9BF726}"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71556100"/>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defTabSz="914400" fontAlgn="base">
              <a:spcBef>
                <a:spcPct val="0"/>
              </a:spcBef>
              <a:spcAft>
                <a:spcPct val="0"/>
              </a:spcAft>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defTabSz="914400" fontAlgn="base">
              <a:spcBef>
                <a:spcPct val="0"/>
              </a:spcBef>
              <a:spcAft>
                <a:spcPct val="0"/>
              </a:spcAft>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defTabSz="914400" fontAlgn="base">
              <a:spcBef>
                <a:spcPct val="0"/>
              </a:spcBef>
              <a:spcAft>
                <a:spcPct val="0"/>
              </a:spcAft>
              <a:defRPr/>
            </a:pPr>
            <a:fld id="{46B19088-8593-A647-8B53-384039FE9F9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744768436"/>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9.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9.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6.xml"/><Relationship Id="rId1" Type="http://schemas.openxmlformats.org/officeDocument/2006/relationships/themeOverride" Target="../theme/themeOverride5.xml"/></Relationships>
</file>

<file path=ppt/slides/_rels/slide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44.xml"/><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9.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8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9.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181.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9.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59" y="519953"/>
            <a:ext cx="9155259" cy="5090659"/>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27858" y="995875"/>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Kind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2348795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1784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Hushai gives Absalom bad advice to pursue David later (2 Sam 17:5-14)</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405747598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18</a:t>
            </a:r>
          </a:p>
        </p:txBody>
      </p:sp>
    </p:spTree>
    <p:extLst>
      <p:ext uri="{BB962C8B-B14F-4D97-AF65-F5344CB8AC3E}">
        <p14:creationId xmlns:p14="http://schemas.microsoft.com/office/powerpoint/2010/main" val="1585052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4000" b="1" i="1" dirty="0">
                <a:solidFill>
                  <a:srgbClr val="FFFFFF"/>
                </a:solidFill>
                <a:effectLst>
                  <a:glow rad="317500">
                    <a:schemeClr val="bg1"/>
                  </a:glow>
                </a:effectLst>
              </a:rPr>
              <a:t>A bad hair day for Absalom (18:9)</a:t>
            </a:r>
          </a:p>
        </p:txBody>
      </p:sp>
    </p:spTree>
    <p:extLst>
      <p:ext uri="{BB962C8B-B14F-4D97-AF65-F5344CB8AC3E}">
        <p14:creationId xmlns:p14="http://schemas.microsoft.com/office/powerpoint/2010/main" val="6610061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58" name="Rectangle 5"/>
          <p:cNvSpPr>
            <a:spLocks noChangeArrowheads="1"/>
          </p:cNvSpPr>
          <p:nvPr/>
        </p:nvSpPr>
        <p:spPr bwMode="auto">
          <a:xfrm>
            <a:off x="5105400" y="476250"/>
            <a:ext cx="3886200" cy="587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defTabSz="914400" fontAlgn="base">
              <a:spcBef>
                <a:spcPct val="0"/>
              </a:spcBef>
              <a:spcAft>
                <a:spcPct val="0"/>
              </a:spcAft>
            </a:pPr>
            <a:r>
              <a:rPr lang="ru-RU" altLang="ja-JP" sz="3200" b="1">
                <a:solidFill>
                  <a:srgbClr val="FFFFFF"/>
                </a:solidFill>
                <a:latin typeface="Arial" charset="0"/>
                <a:ea typeface="ＭＳ Ｐゴシック" charset="0"/>
                <a:cs typeface="Arial" charset="0"/>
              </a:rPr>
              <a:t>"</a:t>
            </a:r>
            <a:r>
              <a:rPr lang="uk-UA" altLang="ja-JP" sz="3200" b="1">
                <a:solidFill>
                  <a:srgbClr val="FFFFFF"/>
                </a:solidFill>
                <a:latin typeface="Arial" charset="0"/>
                <a:ea typeface="ＭＳ Ｐゴシック" charset="0"/>
                <a:cs typeface="Arial" charset="0"/>
              </a:rPr>
              <a:t>'</a:t>
            </a:r>
            <a:r>
              <a:rPr lang="en-US" altLang="ja-JP" sz="3200" b="1">
                <a:solidFill>
                  <a:srgbClr val="FFFFFF"/>
                </a:solidFill>
                <a:latin typeface="Arial" charset="0"/>
                <a:ea typeface="ＭＳ Ｐゴシック" charset="0"/>
                <a:cs typeface="Arial" charset="0"/>
              </a:rPr>
              <a:t>Enough of this nonsense,</a:t>
            </a:r>
            <a:r>
              <a:rPr lang="uk-UA" sz="3200" b="1">
                <a:solidFill>
                  <a:srgbClr val="FFFFFF"/>
                </a:solidFill>
                <a:latin typeface="Arial" charset="0"/>
                <a:ea typeface="ＭＳ Ｐゴシック" charset="0"/>
                <a:cs typeface="Arial" charset="0"/>
              </a:rPr>
              <a:t>'</a:t>
            </a:r>
            <a:r>
              <a:rPr lang="en-US" altLang="ja-JP" sz="3200" b="1">
                <a:solidFill>
                  <a:srgbClr val="FFFFFF"/>
                </a:solidFill>
                <a:latin typeface="Arial" charset="0"/>
                <a:ea typeface="ＭＳ Ｐゴシック" charset="0"/>
                <a:cs typeface="Arial" charset="0"/>
              </a:rPr>
              <a:t> </a:t>
            </a:r>
          </a:p>
          <a:p>
            <a:pPr algn="ctr" defTabSz="914400" fontAlgn="base">
              <a:spcBef>
                <a:spcPct val="0"/>
              </a:spcBef>
              <a:spcAft>
                <a:spcPct val="0"/>
              </a:spcAft>
            </a:pPr>
            <a:r>
              <a:rPr lang="en-US" sz="3200" b="1">
                <a:solidFill>
                  <a:srgbClr val="FFFFFF"/>
                </a:solidFill>
                <a:latin typeface="Arial" charset="0"/>
                <a:ea typeface="ＭＳ Ｐゴシック" charset="0"/>
                <a:cs typeface="Arial" charset="0"/>
              </a:rPr>
              <a:t>Joab said.  Then he took three daggers and plunged them into Absalom</a:t>
            </a:r>
            <a:r>
              <a:rPr lang="uk-UA" altLang="ja-JP" sz="3200" b="1">
                <a:solidFill>
                  <a:srgbClr val="FFFFFF"/>
                </a:solidFill>
                <a:latin typeface="Arial" charset="0"/>
                <a:ea typeface="ＭＳ Ｐゴシック" charset="0"/>
                <a:cs typeface="Arial" charset="0"/>
              </a:rPr>
              <a:t>'</a:t>
            </a:r>
            <a:r>
              <a:rPr lang="en-US" sz="3200" b="1">
                <a:solidFill>
                  <a:srgbClr val="FFFFFF"/>
                </a:solidFill>
                <a:latin typeface="Arial" charset="0"/>
                <a:ea typeface="ＭＳ Ｐゴシック" charset="0"/>
                <a:cs typeface="Arial" charset="0"/>
              </a:rPr>
              <a:t>s heart as he dangled from the oak still alive.</a:t>
            </a:r>
            <a:r>
              <a:rPr lang="ru-RU" sz="3200" b="1">
                <a:solidFill>
                  <a:srgbClr val="FFFFFF"/>
                </a:solidFill>
                <a:latin typeface="Arial" charset="0"/>
                <a:ea typeface="ＭＳ Ｐゴシック" charset="0"/>
                <a:cs typeface="Arial" charset="0"/>
              </a:rPr>
              <a:t>"</a:t>
            </a:r>
            <a:r>
              <a:rPr lang="en-US" altLang="ja-JP" sz="2400" b="1">
                <a:solidFill>
                  <a:srgbClr val="FFFFFF"/>
                </a:solidFill>
                <a:latin typeface="Arial" charset="0"/>
                <a:ea typeface="ＭＳ Ｐゴシック" charset="0"/>
                <a:cs typeface="Arial" charset="0"/>
              </a:rPr>
              <a:t> </a:t>
            </a:r>
          </a:p>
          <a:p>
            <a:pPr algn="ctr" defTabSz="914400" fontAlgn="base">
              <a:spcBef>
                <a:spcPct val="0"/>
              </a:spcBef>
              <a:spcAft>
                <a:spcPct val="0"/>
              </a:spcAft>
            </a:pPr>
            <a:endParaRPr lang="en-US" sz="2400" b="1">
              <a:solidFill>
                <a:srgbClr val="FFFFFF"/>
              </a:solidFill>
              <a:latin typeface="Arial" charset="0"/>
              <a:ea typeface="ＭＳ Ｐゴシック" charset="0"/>
              <a:cs typeface="Arial" charset="0"/>
            </a:endParaRPr>
          </a:p>
          <a:p>
            <a:pPr algn="ctr" defTabSz="914400" fontAlgn="base">
              <a:spcBef>
                <a:spcPct val="0"/>
              </a:spcBef>
              <a:spcAft>
                <a:spcPct val="0"/>
              </a:spcAft>
            </a:pPr>
            <a:r>
              <a:rPr lang="en-US" sz="3200" b="1" i="1">
                <a:solidFill>
                  <a:srgbClr val="FFFFFF"/>
                </a:solidFill>
                <a:latin typeface="Arial" charset="0"/>
                <a:ea typeface="ＭＳ Ｐゴシック" charset="0"/>
                <a:cs typeface="Arial" charset="0"/>
              </a:rPr>
              <a:t>2 Samuel 18:14</a:t>
            </a:r>
          </a:p>
        </p:txBody>
      </p:sp>
    </p:spTree>
    <p:extLst>
      <p:ext uri="{BB962C8B-B14F-4D97-AF65-F5344CB8AC3E}">
        <p14:creationId xmlns:p14="http://schemas.microsoft.com/office/powerpoint/2010/main" val="42930421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lgn="ctr" defTabSz="914400" fontAlgn="base">
              <a:spcBef>
                <a:spcPct val="0"/>
              </a:spcBef>
              <a:spcAft>
                <a:spcPct val="0"/>
              </a:spcAft>
              <a:defRPr/>
            </a:pPr>
            <a:r>
              <a:rPr lang="ru-RU" sz="2800" dirty="0">
                <a:effectLst>
                  <a:glow rad="317500">
                    <a:srgbClr val="000000"/>
                  </a:glow>
                </a:effectLst>
                <a:ea typeface="ＭＳ Ｐゴシック" charset="0"/>
              </a:rPr>
              <a:t>"</a:t>
            </a:r>
            <a:r>
              <a:rPr lang="en-US" sz="2800" dirty="0">
                <a:effectLst>
                  <a:glow rad="317500">
                    <a:srgbClr val="000000"/>
                  </a:glow>
                </a:effectLst>
                <a:ea typeface="ＭＳ Ｐゴシック" charset="0"/>
              </a:rPr>
              <a:t>The king was overcome with emotion. He went up to his room over the gateway and burst into tears. And as he went, he cried, </a:t>
            </a:r>
            <a:r>
              <a:rPr lang="uk-UA" sz="2800" dirty="0">
                <a:effectLst>
                  <a:glow rad="317500">
                    <a:srgbClr val="000000"/>
                  </a:glow>
                </a:effectLst>
                <a:ea typeface="ＭＳ Ｐゴシック" charset="0"/>
              </a:rPr>
              <a:t>'</a:t>
            </a:r>
            <a:r>
              <a:rPr lang="en-US" sz="2800" dirty="0">
                <a:effectLst>
                  <a:glow rad="317500">
                    <a:srgbClr val="000000"/>
                  </a:glow>
                </a:effectLst>
                <a:ea typeface="ＭＳ Ｐゴシック" charset="0"/>
              </a:rPr>
              <a:t>O my son Absalom!  My son, my son Absalom!  If only I could have died instead of you!   O Absalom, my son, my son.</a:t>
            </a:r>
            <a:r>
              <a:rPr lang="uk-UA" sz="2800" dirty="0">
                <a:effectLst>
                  <a:glow rad="317500">
                    <a:srgbClr val="000000"/>
                  </a:glow>
                </a:effectLst>
                <a:ea typeface="ＭＳ Ｐゴシック" charset="0"/>
              </a:rPr>
              <a:t>'</a:t>
            </a:r>
            <a:r>
              <a:rPr lang="ru-RU" altLang="ja-JP" sz="2800" dirty="0">
                <a:effectLst>
                  <a:glow rad="317500">
                    <a:srgbClr val="000000"/>
                  </a:glow>
                </a:effectLst>
                <a:ea typeface="ＭＳ Ｐゴシック" charset="0"/>
              </a:rPr>
              <a:t>"</a:t>
            </a:r>
            <a:endParaRPr lang="en-US" sz="2800" dirty="0">
              <a:effectLst>
                <a:glow rad="317500">
                  <a:srgbClr val="000000"/>
                </a:glow>
              </a:effectLst>
              <a:ea typeface="ＭＳ Ｐゴシック" charset="0"/>
            </a:endParaRPr>
          </a:p>
        </p:txBody>
      </p:sp>
    </p:spTree>
    <p:extLst>
      <p:ext uri="{BB962C8B-B14F-4D97-AF65-F5344CB8AC3E}">
        <p14:creationId xmlns:p14="http://schemas.microsoft.com/office/powerpoint/2010/main" val="35693034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19</a:t>
            </a:r>
          </a:p>
        </p:txBody>
      </p:sp>
    </p:spTree>
    <p:extLst>
      <p:ext uri="{BB962C8B-B14F-4D97-AF65-F5344CB8AC3E}">
        <p14:creationId xmlns:p14="http://schemas.microsoft.com/office/powerpoint/2010/main" val="959620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David returned to a restored kingdom in Jerusalem but the north-south division persisted.</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212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Misplaced Grief</a:t>
            </a: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3600" b="1" dirty="0">
                <a:solidFill>
                  <a:srgbClr val="FFFFFF"/>
                </a:solidFill>
                <a:effectLst>
                  <a:glow rad="317500">
                    <a:srgbClr val="000000"/>
                  </a:glow>
                </a:effectLst>
              </a:rPr>
              <a:t>Joab rebukes David for his poor leadership (19:5-7)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58117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20</a:t>
            </a:r>
          </a:p>
        </p:txBody>
      </p:sp>
    </p:spTree>
    <p:extLst>
      <p:ext uri="{BB962C8B-B14F-4D97-AF65-F5344CB8AC3E}">
        <p14:creationId xmlns:p14="http://schemas.microsoft.com/office/powerpoint/2010/main" val="25215690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8" y="274638"/>
            <a:ext cx="7859712" cy="1066800"/>
          </a:xfrm>
          <a:solidFill>
            <a:schemeClr val="tx1"/>
          </a:solidFill>
        </p:spPr>
        <p:txBody>
          <a:bodyPr/>
          <a:lstStyle/>
          <a:p>
            <a:pPr eaLnBrk="1" hangingPunct="1"/>
            <a:r>
              <a:rPr lang="en-US" b="1">
                <a:solidFill>
                  <a:srgbClr val="FFFFFF"/>
                </a:solidFill>
                <a:latin typeface="Arial" charset="0"/>
                <a:ea typeface="ＭＳ Ｐゴシック" charset="0"/>
                <a:cs typeface="ＭＳ Ｐゴシック" charset="0"/>
              </a:rPr>
              <a:t>DAVID</a:t>
            </a:r>
            <a:r>
              <a:rPr lang="uk-UA"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FINAL YEARS</a:t>
            </a:r>
          </a:p>
        </p:txBody>
      </p:sp>
      <p:sp>
        <p:nvSpPr>
          <p:cNvPr id="253954"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FFFF"/>
                </a:solidFill>
              </a:rPr>
              <a:t>214</a:t>
            </a:r>
            <a:endParaRPr lang="en-US" sz="1800">
              <a:solidFill>
                <a:srgbClr val="000000"/>
              </a:solidFill>
            </a:endParaRPr>
          </a:p>
        </p:txBody>
      </p:sp>
      <p:sp>
        <p:nvSpPr>
          <p:cNvPr id="253955" name="Rectangle 7"/>
          <p:cNvSpPr>
            <a:spLocks noChangeArrowheads="1"/>
          </p:cNvSpPr>
          <p:nvPr/>
        </p:nvSpPr>
        <p:spPr bwMode="auto">
          <a:xfrm>
            <a:off x="838200" y="1600200"/>
            <a:ext cx="7543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r>
              <a:rPr lang="en-US" sz="3600" b="1">
                <a:solidFill>
                  <a:srgbClr val="FFFF00"/>
                </a:solidFill>
                <a:latin typeface="Arial" charset="0"/>
                <a:ea typeface="ＭＳ Ｐゴシック" charset="0"/>
                <a:cs typeface="ＭＳ Ｐゴシック" charset="0"/>
              </a:rPr>
              <a:t>An appendix in chapters 21–24 </a:t>
            </a:r>
            <a:br>
              <a:rPr lang="en-US" sz="3600" b="1">
                <a:solidFill>
                  <a:srgbClr val="FFFF00"/>
                </a:solidFill>
                <a:latin typeface="Arial" charset="0"/>
                <a:ea typeface="ＭＳ Ｐゴシック" charset="0"/>
                <a:cs typeface="ＭＳ Ｐゴシック" charset="0"/>
              </a:rPr>
            </a:br>
            <a:r>
              <a:rPr lang="en-US" sz="3600" b="1">
                <a:solidFill>
                  <a:srgbClr val="FFFF00"/>
                </a:solidFill>
                <a:latin typeface="Arial" charset="0"/>
                <a:ea typeface="ＭＳ Ｐゴシック" charset="0"/>
                <a:cs typeface="ＭＳ Ｐゴシック" charset="0"/>
              </a:rPr>
              <a:t>of David</a:t>
            </a:r>
            <a:r>
              <a:rPr lang="uk-UA" altLang="ja-JP" sz="3600" b="1">
                <a:solidFill>
                  <a:srgbClr val="FFFF00"/>
                </a:solidFill>
                <a:latin typeface="Arial" charset="0"/>
                <a:ea typeface="ＭＳ Ｐゴシック" charset="0"/>
                <a:cs typeface="ＭＳ Ｐゴシック" charset="0"/>
              </a:rPr>
              <a:t>'</a:t>
            </a:r>
            <a:r>
              <a:rPr lang="en-US" sz="3600" b="1">
                <a:solidFill>
                  <a:srgbClr val="FFFF00"/>
                </a:solidFill>
                <a:latin typeface="Arial" charset="0"/>
                <a:ea typeface="ＭＳ Ｐゴシック" charset="0"/>
                <a:cs typeface="ＭＳ Ｐゴシック" charset="0"/>
              </a:rPr>
              <a:t>s final years provides additional accounts of his failures and successes as indication of God</a:t>
            </a:r>
            <a:r>
              <a:rPr lang="uk-UA" altLang="ja-JP" sz="3600" b="1">
                <a:solidFill>
                  <a:srgbClr val="FFFF00"/>
                </a:solidFill>
                <a:latin typeface="Arial" charset="0"/>
                <a:ea typeface="ＭＳ Ｐゴシック" charset="0"/>
                <a:cs typeface="ＭＳ Ｐゴシック" charset="0"/>
              </a:rPr>
              <a:t>'</a:t>
            </a:r>
            <a:r>
              <a:rPr lang="en-US" sz="3600" b="1">
                <a:solidFill>
                  <a:srgbClr val="FFFF00"/>
                </a:solidFill>
                <a:latin typeface="Arial" charset="0"/>
                <a:ea typeface="ＭＳ Ｐゴシック" charset="0"/>
                <a:cs typeface="ＭＳ Ｐゴシック" charset="0"/>
              </a:rPr>
              <a:t>s continued blessing upon his line while still punishing sin.</a:t>
            </a:r>
          </a:p>
        </p:txBody>
      </p:sp>
    </p:spTree>
    <p:extLst>
      <p:ext uri="{BB962C8B-B14F-4D97-AF65-F5344CB8AC3E}">
        <p14:creationId xmlns:p14="http://schemas.microsoft.com/office/powerpoint/2010/main" val="394192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7674536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21</a:t>
            </a:r>
          </a:p>
        </p:txBody>
      </p:sp>
    </p:spTree>
    <p:extLst>
      <p:ext uri="{BB962C8B-B14F-4D97-AF65-F5344CB8AC3E}">
        <p14:creationId xmlns:p14="http://schemas.microsoft.com/office/powerpoint/2010/main" val="38367820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 P P E N D I X</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B U T E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S  U  M M A R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21–24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H U M I L I T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P R I D E</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21–23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en-US" sz="2400">
                <a:solidFill>
                  <a:schemeClr val="bg1"/>
                </a:solidFill>
                <a:latin typeface="Arial" charset="0"/>
                <a:ea typeface="ＭＳ Ｐゴシック" charset="0"/>
                <a:cs typeface="ＭＳ Ｐゴシック" charset="0"/>
              </a:rPr>
              <a:t>Appendix Chart</a:t>
            </a:r>
          </a:p>
        </p:txBody>
      </p:sp>
    </p:spTree>
    <p:extLst>
      <p:ext uri="{BB962C8B-B14F-4D97-AF65-F5344CB8AC3E}">
        <p14:creationId xmlns:p14="http://schemas.microsoft.com/office/powerpoint/2010/main" val="19068408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22</a:t>
            </a:r>
          </a:p>
        </p:txBody>
      </p:sp>
    </p:spTree>
    <p:extLst>
      <p:ext uri="{BB962C8B-B14F-4D97-AF65-F5344CB8AC3E}">
        <p14:creationId xmlns:p14="http://schemas.microsoft.com/office/powerpoint/2010/main" val="3788000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6"/>
            <a:ext cx="2952328" cy="1754327"/>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lgn="ctr" defTabSz="914400" fontAlgn="base">
              <a:spcBef>
                <a:spcPct val="0"/>
              </a:spcBef>
              <a:spcAft>
                <a:spcPct val="0"/>
              </a:spcAft>
              <a:defRPr/>
            </a:pPr>
            <a:r>
              <a:rPr lang="en-US" dirty="0">
                <a:solidFill>
                  <a:srgbClr val="FFFFFF"/>
                </a:solidFill>
                <a:effectLst>
                  <a:glow rad="241300">
                    <a:srgbClr val="000000">
                      <a:alpha val="96000"/>
                    </a:srgbClr>
                  </a:glow>
                </a:effectLst>
              </a:rPr>
              <a:t>David kept the humility of his youth.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5940152" y="3717032"/>
            <a:ext cx="2952328" cy="2862322"/>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lgn="ctr" defTabSz="914400" fontAlgn="base">
              <a:spcBef>
                <a:spcPct val="0"/>
              </a:spcBef>
              <a:spcAft>
                <a:spcPct val="0"/>
              </a:spcAft>
              <a:defRPr/>
            </a:pPr>
            <a:r>
              <a:rPr lang="en-US" dirty="0">
                <a:solidFill>
                  <a:srgbClr val="FFFFFF"/>
                </a:solidFill>
                <a:effectLst>
                  <a:glow rad="241300">
                    <a:srgbClr val="000000">
                      <a:alpha val="96000"/>
                    </a:srgbClr>
                  </a:glow>
                </a:effectLst>
              </a:rPr>
              <a:t>The result was that many risked their lives for him.</a:t>
            </a:r>
          </a:p>
        </p:txBody>
      </p:sp>
    </p:spTree>
    <p:extLst>
      <p:ext uri="{BB962C8B-B14F-4D97-AF65-F5344CB8AC3E}">
        <p14:creationId xmlns:p14="http://schemas.microsoft.com/office/powerpoint/2010/main" val="3202985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23</a:t>
            </a:r>
          </a:p>
        </p:txBody>
      </p:sp>
    </p:spTree>
    <p:extLst>
      <p:ext uri="{BB962C8B-B14F-4D97-AF65-F5344CB8AC3E}">
        <p14:creationId xmlns:p14="http://schemas.microsoft.com/office/powerpoint/2010/main" val="24329460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glow rad="317500">
                    <a:schemeClr val="bg1"/>
                  </a:glow>
                </a:effectLst>
              </a:rPr>
              <a:t>"</a:t>
            </a:r>
            <a:r>
              <a:rPr lang="en-US" b="1" dirty="0">
                <a:solidFill>
                  <a:srgbClr val="FFFFFF"/>
                </a:solidFill>
                <a:effectLst>
                  <a:glow rad="317500">
                    <a:schemeClr val="bg1"/>
                  </a:glow>
                </a:effectLst>
              </a:rPr>
              <a:t>David</a:t>
            </a:r>
            <a:r>
              <a:rPr lang="uk-UA" b="1" dirty="0">
                <a:solidFill>
                  <a:srgbClr val="FFFFFF"/>
                </a:solidFill>
                <a:effectLst>
                  <a:glow rad="317500">
                    <a:schemeClr val="bg1"/>
                  </a:glow>
                </a:effectLst>
              </a:rPr>
              <a:t>'</a:t>
            </a:r>
            <a:r>
              <a:rPr lang="en-US" b="1" dirty="0">
                <a:solidFill>
                  <a:srgbClr val="FFFFFF"/>
                </a:solidFill>
                <a:effectLst>
                  <a:glow rad="317500">
                    <a:schemeClr val="bg1"/>
                  </a:glow>
                </a:effectLst>
              </a:rPr>
              <a:t>s Mighty Men</a:t>
            </a:r>
            <a:r>
              <a:rPr lang="ru-RU" b="1" dirty="0">
                <a:solidFill>
                  <a:srgbClr val="FFFFFF"/>
                </a:solidFill>
                <a:effectLst>
                  <a:glow rad="317500">
                    <a:schemeClr val="bg1"/>
                  </a:glow>
                </a:effectLst>
              </a:rPr>
              <a:t>"</a:t>
            </a:r>
            <a:br>
              <a:rPr lang="en-US" b="1" dirty="0">
                <a:solidFill>
                  <a:srgbClr val="FFFFFF"/>
                </a:solidFill>
                <a:effectLst>
                  <a:glow rad="317500">
                    <a:schemeClr val="bg1"/>
                  </a:glow>
                </a:effectLst>
              </a:rPr>
            </a:br>
            <a:r>
              <a:rPr lang="en-US" sz="3200" b="1" dirty="0">
                <a:solidFill>
                  <a:srgbClr val="FFFFFF"/>
                </a:solidFill>
                <a:effectLst>
                  <a:glow rad="317500">
                    <a:schemeClr val="bg1"/>
                  </a:glow>
                </a:effectLst>
              </a:rPr>
              <a:t>By James </a:t>
            </a:r>
            <a:r>
              <a:rPr lang="en-US" sz="3200" b="1" dirty="0" err="1">
                <a:solidFill>
                  <a:srgbClr val="FFFFFF"/>
                </a:solidFill>
                <a:effectLst>
                  <a:glow rad="317500">
                    <a:schemeClr val="bg1"/>
                  </a:glow>
                </a:effectLst>
              </a:rPr>
              <a:t>Tissot</a:t>
            </a:r>
            <a:r>
              <a:rPr lang="en-US" sz="3200" b="1" dirty="0">
                <a:solidFill>
                  <a:srgbClr val="FFFFFF"/>
                </a:solidFill>
                <a:effectLst>
                  <a:glow rad="317500">
                    <a:schemeClr val="bg1"/>
                  </a:glow>
                </a:effectLst>
              </a:rPr>
              <a:t> (1836-1902)</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18940064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773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7"/>
          <p:cNvSpPr>
            <a:spLocks noChangeArrowheads="1"/>
          </p:cNvSpPr>
          <p:nvPr/>
        </p:nvSpPr>
        <p:spPr bwMode="auto">
          <a:xfrm>
            <a:off x="0" y="5661025"/>
            <a:ext cx="9144000" cy="830263"/>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4800" b="1">
                <a:solidFill>
                  <a:srgbClr val="FFFFFF"/>
                </a:solidFill>
                <a:latin typeface="Arial" charset="0"/>
                <a:ea typeface="ＭＳ Ｐゴシック" charset="0"/>
                <a:cs typeface="Arial" charset="0"/>
              </a:rPr>
              <a:t>David</a:t>
            </a:r>
            <a:r>
              <a:rPr lang="uk-UA" altLang="ja-JP" sz="4800" b="1">
                <a:solidFill>
                  <a:srgbClr val="FFFFFF"/>
                </a:solidFill>
                <a:latin typeface="Arial" charset="0"/>
                <a:ea typeface="ＭＳ Ｐゴシック" charset="0"/>
                <a:cs typeface="Arial" charset="0"/>
              </a:rPr>
              <a:t>'</a:t>
            </a:r>
            <a:r>
              <a:rPr lang="en-US" sz="4800" b="1">
                <a:solidFill>
                  <a:srgbClr val="FFFFFF"/>
                </a:solidFill>
                <a:latin typeface="Arial" charset="0"/>
                <a:ea typeface="ＭＳ Ｐゴシック" charset="0"/>
                <a:cs typeface="Arial" charset="0"/>
              </a:rPr>
              <a:t>s Mighty Men</a:t>
            </a:r>
          </a:p>
        </p:txBody>
      </p:sp>
      <p:sp>
        <p:nvSpPr>
          <p:cNvPr id="4105" name="Rectangle 9"/>
          <p:cNvSpPr>
            <a:spLocks noGrp="1" noChangeArrowheads="1"/>
          </p:cNvSpPr>
          <p:nvPr>
            <p:ph type="title" idx="4294967295"/>
          </p:nvPr>
        </p:nvSpPr>
        <p:spPr>
          <a:xfrm>
            <a:off x="0" y="72916"/>
            <a:ext cx="9144000" cy="646331"/>
          </a:xfrm>
          <a:ln>
            <a:miter lim="800000"/>
            <a:headEnd/>
            <a:tailEnd/>
          </a:ln>
        </p:spPr>
        <p:txBody>
          <a:bodyPr>
            <a:spAutoFit/>
          </a:bodyPr>
          <a:lstStyle/>
          <a:p>
            <a:pPr>
              <a:defRPr/>
            </a:pPr>
            <a:r>
              <a:rPr lang="en-US" sz="3600" b="1" kern="1200" dirty="0">
                <a:solidFill>
                  <a:schemeClr val="bg1"/>
                </a:solidFill>
                <a:effectLst>
                  <a:glow rad="241300">
                    <a:schemeClr val="tx1">
                      <a:alpha val="96000"/>
                    </a:schemeClr>
                  </a:glow>
                </a:effectLst>
                <a:latin typeface="Arial"/>
                <a:ea typeface="+mn-ea"/>
                <a:cs typeface="Arial"/>
              </a:rPr>
              <a:t>2 Samuel 23:8-11</a:t>
            </a:r>
          </a:p>
        </p:txBody>
      </p:sp>
    </p:spTree>
    <p:extLst>
      <p:ext uri="{BB962C8B-B14F-4D97-AF65-F5344CB8AC3E}">
        <p14:creationId xmlns:p14="http://schemas.microsoft.com/office/powerpoint/2010/main" val="2257315627"/>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400">
                <a:solidFill>
                  <a:srgbClr val="FFFFFF"/>
                </a:solidFill>
              </a:rPr>
              <a:t>"David remarked longingly to his men, 'Oh, how I would love some of that good water from the well by the gate in Bethlehem.'  </a:t>
            </a:r>
            <a:r>
              <a:rPr lang="en-SG" sz="2400" baseline="30000">
                <a:solidFill>
                  <a:srgbClr val="FFFFFF"/>
                </a:solidFill>
              </a:rPr>
              <a:t>16</a:t>
            </a:r>
            <a:r>
              <a:rPr lang="en-SG" sz="2400">
                <a:solidFill>
                  <a:srgbClr val="FFFFFF"/>
                </a:solidFill>
              </a:rPr>
              <a:t> So the Three broke through the Philistine lines, drew some water from the well by the gate in Bethlehem, and brought it back to David. But he refused to drink it. Instead, he poured it out as an offering to the L</a:t>
            </a:r>
            <a:r>
              <a:rPr lang="en-SG" sz="2000">
                <a:solidFill>
                  <a:srgbClr val="FFFFFF"/>
                </a:solidFill>
              </a:rPr>
              <a:t>ORD</a:t>
            </a:r>
            <a:r>
              <a:rPr lang="en-SG" sz="2400">
                <a:solidFill>
                  <a:srgbClr val="FFFFFF"/>
                </a:solidFill>
              </a:rPr>
              <a:t>" </a:t>
            </a:r>
            <a:br>
              <a:rPr lang="en-SG" sz="2400">
                <a:solidFill>
                  <a:srgbClr val="FFFFFF"/>
                </a:solidFill>
              </a:rPr>
            </a:br>
            <a:r>
              <a:rPr lang="en-SG" sz="2400">
                <a:solidFill>
                  <a:srgbClr val="FFFFFF"/>
                </a:solidFill>
              </a:rPr>
              <a:t>(2 Samuel 23:15-16 </a:t>
            </a:r>
            <a:r>
              <a:rPr lang="en-SG" sz="2000">
                <a:solidFill>
                  <a:srgbClr val="FFFFFF"/>
                </a:solidFill>
              </a:rPr>
              <a:t>NLT</a:t>
            </a:r>
            <a:r>
              <a:rPr lang="en-SG" sz="2400">
                <a:solidFill>
                  <a:srgbClr val="FFFFFF"/>
                </a:solidFill>
              </a:rPr>
              <a:t>)</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2151227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24</a:t>
            </a:r>
          </a:p>
        </p:txBody>
      </p:sp>
    </p:spTree>
    <p:extLst>
      <p:ext uri="{BB962C8B-B14F-4D97-AF65-F5344CB8AC3E}">
        <p14:creationId xmlns:p14="http://schemas.microsoft.com/office/powerpoint/2010/main" val="33351730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en-US" sz="4000" b="1" dirty="0">
                <a:solidFill>
                  <a:srgbClr val="FFFFFF"/>
                </a:solidFill>
                <a:effectLst>
                  <a:glow rad="317500">
                    <a:schemeClr val="bg1"/>
                  </a:glow>
                </a:effectLst>
              </a:rPr>
              <a:t>Araunah's Threshing Floor </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24:18-19)</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29673161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16016" y="49784"/>
            <a:ext cx="4427984" cy="6808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God led Israel by establishing David as king over a renewed, perpetual kingdom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Sam 1–10). </a:t>
            </a:r>
          </a:p>
        </p:txBody>
      </p:sp>
    </p:spTree>
    <p:extLst>
      <p:ext uri="{BB962C8B-B14F-4D97-AF65-F5344CB8AC3E}">
        <p14:creationId xmlns:p14="http://schemas.microsoft.com/office/powerpoint/2010/main" val="319212468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1 Kings 5:5</a:t>
            </a: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4"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rgbClr val="FFEA18"/>
                </a:solidFill>
                <a:latin typeface="Comic Sans MS" pitchFamily="-112" charset="0"/>
                <a:ea typeface="+mn-ea"/>
                <a:cs typeface="+mn-cs"/>
              </a:rPr>
              <a:t>Israel</a:t>
            </a:r>
            <a:r>
              <a:rPr lang="fr-FR" sz="4800" b="1" kern="1200" dirty="0">
                <a:solidFill>
                  <a:srgbClr val="FFEA18"/>
                </a:solidFill>
                <a:latin typeface="Comic Sans MS" pitchFamily="-112" charset="0"/>
                <a:ea typeface="+mn-ea"/>
                <a:cs typeface="+mn-cs"/>
              </a:rPr>
              <a:t>'</a:t>
            </a:r>
            <a:r>
              <a:rPr lang="en-US" sz="4800" b="1" kern="1200" dirty="0">
                <a:solidFill>
                  <a:srgbClr val="FFEA18"/>
                </a:solidFill>
                <a:latin typeface="Comic Sans MS" pitchFamily="-112" charset="0"/>
                <a:ea typeface="+mn-ea"/>
                <a:cs typeface="+mn-cs"/>
              </a:rPr>
              <a:t>s "First" Temple</a:t>
            </a:r>
          </a:p>
        </p:txBody>
      </p:sp>
    </p:spTree>
    <p:extLst>
      <p:ext uri="{BB962C8B-B14F-4D97-AF65-F5344CB8AC3E}">
        <p14:creationId xmlns:p14="http://schemas.microsoft.com/office/powerpoint/2010/main" val="39255815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God also shows his kindness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to us in his discipline.</a:t>
            </a:r>
          </a:p>
        </p:txBody>
      </p:sp>
    </p:spTree>
    <p:extLst>
      <p:ext uri="{BB962C8B-B14F-4D97-AF65-F5344CB8AC3E}">
        <p14:creationId xmlns:p14="http://schemas.microsoft.com/office/powerpoint/2010/main" val="320408674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900" y="517715"/>
            <a:ext cx="5144699" cy="6332220"/>
          </a:xfrm>
          <a:prstGeom prst="rect">
            <a:avLst/>
          </a:prstGeom>
        </p:spPr>
      </p:pic>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2893662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David to Jesus</a:t>
            </a: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defTabSz="914400"/>
            <a:r>
              <a:rPr lang="en-US" sz="2800" b="1">
                <a:solidFill>
                  <a:srgbClr val="FFFFFF"/>
                </a:solidFill>
                <a:effectLst>
                  <a:glow rad="228600">
                    <a:srgbClr val="000000"/>
                  </a:glow>
                </a:effectLst>
              </a:rPr>
              <a:t>Both came from the line of Judah (Gen 49:10).</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were born in Bethlehem (1 Sam 15; Matt 2:1).</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came from humble roots—a shepherd and carpenter.</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protect from evil with courage but also with the heart of a shepherd.</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were appointed to rule Israel without seeking it.</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were exalted to rule the whole world.</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not only start in Bethlehem but also end in Jerusalem.</a:t>
            </a:r>
            <a:endParaRPr lang="en-SG" sz="2800" b="1">
              <a:solidFill>
                <a:srgbClr val="FFFFFF"/>
              </a:solidFill>
              <a:effectLst>
                <a:glow rad="228600">
                  <a:srgbClr val="000000"/>
                </a:glow>
              </a:effectLst>
            </a:endParaRPr>
          </a:p>
        </p:txBody>
      </p:sp>
    </p:spTree>
    <p:extLst>
      <p:ext uri="{BB962C8B-B14F-4D97-AF65-F5344CB8AC3E}">
        <p14:creationId xmlns:p14="http://schemas.microsoft.com/office/powerpoint/2010/main" val="1687758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In that coming day,” says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“I will gather together those who are lame, those who have been exiles, and those whom I have filled with grief. </a:t>
            </a:r>
            <a:r>
              <a:rPr lang="en-US" sz="2800" b="1" baseline="30000">
                <a:solidFill>
                  <a:srgbClr val="FFFFFF"/>
                </a:solidFill>
                <a:effectLst>
                  <a:glow rad="127000">
                    <a:srgbClr val="000000"/>
                  </a:glow>
                </a:effectLst>
                <a:latin typeface="Arial" charset="0"/>
                <a:ea typeface="ＭＳ Ｐゴシック" charset="0"/>
                <a:cs typeface="ＭＳ Ｐゴシック" charset="0"/>
              </a:rPr>
              <a:t>7</a:t>
            </a:r>
            <a:r>
              <a:rPr lang="en-US" sz="2800" b="1">
                <a:solidFill>
                  <a:srgbClr val="FFFFFF"/>
                </a:solidFill>
                <a:effectLst>
                  <a:glow rad="127000">
                    <a:srgbClr val="000000"/>
                  </a:glow>
                </a:effectLst>
                <a:latin typeface="Arial" charset="0"/>
                <a:ea typeface="ＭＳ Ｐゴシック" charset="0"/>
                <a:cs typeface="ＭＳ Ｐゴシック" charset="0"/>
              </a:rPr>
              <a:t>Those who are weak will survive as a remnant; those who were exiles will become a strong nation. Then I, the </a:t>
            </a:r>
            <a:r>
              <a:rPr lang="en-US" sz="3200" b="1">
                <a:solidFill>
                  <a:srgbClr val="FFFFFF"/>
                </a:solidFill>
                <a:effectLst>
                  <a:glow rad="127000">
                    <a:srgbClr val="000000"/>
                  </a:glow>
                </a:effectLst>
                <a:latin typeface="Arial" charset="0"/>
                <a:ea typeface="ＭＳ Ｐゴシック" charset="0"/>
                <a:cs typeface="ＭＳ Ｐゴシック" charset="0"/>
              </a:rPr>
              <a:t>L</a:t>
            </a:r>
            <a:r>
              <a:rPr lang="en-US" sz="2800" b="1">
                <a:solidFill>
                  <a:srgbClr val="FFFFFF"/>
                </a:solidFill>
                <a:effectLst>
                  <a:glow rad="127000">
                    <a:srgbClr val="000000"/>
                  </a:glow>
                </a:effectLst>
                <a:latin typeface="Arial" charset="0"/>
                <a:ea typeface="ＭＳ Ｐゴシック" charset="0"/>
                <a:cs typeface="ＭＳ Ｐゴシック" charset="0"/>
              </a:rPr>
              <a:t>ORD, will rule from Jerusalem [Hebrew Mount Zion] as their king forever."</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73574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As for you, Jerusalem, the citadel of God’s people, your royal might and power will come back to you again. The kingship will be restored to my precious Jerusalem.</a:t>
            </a:r>
            <a:r>
              <a:rPr lang="ru-RU"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471502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8646394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God will rule the world through David’s Descendent,</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6000" b="1" dirty="0">
                <a:solidFill>
                  <a:srgbClr val="FFFFFF"/>
                </a:solidFill>
                <a:effectLst>
                  <a:glow rad="127000">
                    <a:srgbClr val="000000"/>
                  </a:glow>
                </a:effectLst>
                <a:latin typeface="Arial" charset="0"/>
                <a:ea typeface="ＭＳ Ｐゴシック" charset="0"/>
                <a:cs typeface="ＭＳ Ｐゴシック" charset="0"/>
              </a:rPr>
              <a:t>Jesus</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490309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382383101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2039742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a:t>
            </a:r>
          </a:p>
        </p:txBody>
      </p:sp>
    </p:spTree>
    <p:extLst>
      <p:ext uri="{BB962C8B-B14F-4D97-AF65-F5344CB8AC3E}">
        <p14:creationId xmlns:p14="http://schemas.microsoft.com/office/powerpoint/2010/main" val="3061948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900" y="517715"/>
            <a:ext cx="5144699" cy="6332220"/>
          </a:xfrm>
          <a:prstGeom prst="rect">
            <a:avLst/>
          </a:prstGeom>
        </p:spPr>
      </p:pic>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2515362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How do you respond to God’s kindness in Jesus?</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Trust Jesus as your Savior and coming King </a:t>
            </a: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Show God’s kindness to others </a:t>
            </a:r>
          </a:p>
        </p:txBody>
      </p:sp>
    </p:spTree>
    <p:extLst>
      <p:ext uri="{BB962C8B-B14F-4D97-AF65-F5344CB8AC3E}">
        <p14:creationId xmlns:p14="http://schemas.microsoft.com/office/powerpoint/2010/main" val="1281100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5372442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7985812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There is no exercise better for the heart than reaching down and lifting people up.</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Holmes</a:t>
            </a:r>
          </a:p>
        </p:txBody>
      </p:sp>
    </p:spTree>
    <p:extLst>
      <p:ext uri="{BB962C8B-B14F-4D97-AF65-F5344CB8AC3E}">
        <p14:creationId xmlns:p14="http://schemas.microsoft.com/office/powerpoint/2010/main" val="23664037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320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a:solidFill>
                  <a:srgbClr val="FFFFFF"/>
                </a:solidFill>
                <a:latin typeface="Arial" charset="0"/>
                <a:cs typeface="Arial" charset="0"/>
              </a:rPr>
              <a:t>Get this presentation and script for free!</a:t>
            </a:r>
            <a:endParaRPr lang="en-US" sz="12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034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E S T A B L I S H M E N 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U M P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 B E D I E N C E</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1–10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 A I T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B L E S S I N G</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5–10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Judah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Israel</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HEBRON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7 Yrs.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(1011–1004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7 Yrs.?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(1004–997?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FFFFFF"/>
                </a:solidFill>
                <a:effectLst>
                  <a:outerShdw blurRad="38100" dist="38100" dir="2700000" algn="tl">
                    <a:srgbClr val="DDDDDD"/>
                  </a:outerShdw>
                </a:effectLst>
              </a:rPr>
              <a:t>209</a:t>
            </a:r>
            <a:endParaRPr lang="en-US" sz="1800">
              <a:solidFill>
                <a:srgbClr val="000000"/>
              </a:solidFill>
            </a:endParaRPr>
          </a:p>
        </p:txBody>
      </p:sp>
      <p:sp>
        <p:nvSpPr>
          <p:cNvPr id="173086" name="Rectangle 100"/>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en-US">
                <a:solidFill>
                  <a:schemeClr val="bg1"/>
                </a:solidFill>
                <a:latin typeface="Arial" charset="0"/>
                <a:ea typeface="ＭＳ Ｐゴシック" charset="0"/>
                <a:cs typeface="ＭＳ Ｐゴシック" charset="0"/>
              </a:rPr>
              <a:t>2 Samuel 1–10 Chart</a:t>
            </a:r>
          </a:p>
        </p:txBody>
      </p:sp>
    </p:spTree>
    <p:extLst>
      <p:ext uri="{BB962C8B-B14F-4D97-AF65-F5344CB8AC3E}">
        <p14:creationId xmlns:p14="http://schemas.microsoft.com/office/powerpoint/2010/main" val="225602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110507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324475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81000"/>
            <a:ext cx="39528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ext Box 9"/>
          <p:cNvSpPr txBox="1">
            <a:spLocks noChangeArrowheads="1"/>
          </p:cNvSpPr>
          <p:nvPr/>
        </p:nvSpPr>
        <p:spPr bwMode="auto">
          <a:xfrm>
            <a:off x="4500563" y="4149725"/>
            <a:ext cx="4414837"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3200" b="1">
                <a:solidFill>
                  <a:srgbClr val="FFFF00"/>
                </a:solidFill>
                <a:cs typeface="Arial" charset="0"/>
              </a:rPr>
              <a:t>David lamented over the deaths of Saul and Jonathan</a:t>
            </a:r>
          </a:p>
          <a:p>
            <a:pPr algn="r" defTabSz="914400" eaLnBrk="1" fontAlgn="base" hangingPunct="1">
              <a:spcBef>
                <a:spcPct val="0"/>
              </a:spcBef>
              <a:spcAft>
                <a:spcPct val="0"/>
              </a:spcAft>
            </a:pPr>
            <a:r>
              <a:rPr lang="en-US" sz="3200" b="1">
                <a:solidFill>
                  <a:srgbClr val="FFFF00"/>
                </a:solidFill>
                <a:cs typeface="Arial" charset="0"/>
              </a:rPr>
              <a:t>(2 Samuel 1:17)</a:t>
            </a: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en-US" sz="2800">
                <a:latin typeface="Arial" charset="0"/>
                <a:ea typeface="ＭＳ Ｐゴシック" charset="0"/>
                <a:cs typeface="ＭＳ Ｐゴシック" charset="0"/>
              </a:rPr>
              <a:t>Grief over Saul (1:17)</a:t>
            </a:r>
          </a:p>
        </p:txBody>
      </p:sp>
    </p:spTree>
    <p:extLst>
      <p:ext uri="{BB962C8B-B14F-4D97-AF65-F5344CB8AC3E}">
        <p14:creationId xmlns:p14="http://schemas.microsoft.com/office/powerpoint/2010/main" val="25132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laments the death of Saul and his sons (2 Sam. 1:17-27)</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Tree>
    <p:extLst>
      <p:ext uri="{BB962C8B-B14F-4D97-AF65-F5344CB8AC3E}">
        <p14:creationId xmlns:p14="http://schemas.microsoft.com/office/powerpoint/2010/main" val="402689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Mount Gilboa today</a:t>
            </a:r>
          </a:p>
        </p:txBody>
      </p:sp>
      <p:sp>
        <p:nvSpPr>
          <p:cNvPr id="7" name="Rectangle 3"/>
          <p:cNvSpPr txBox="1">
            <a:spLocks noChangeArrowheads="1"/>
          </p:cNvSpPr>
          <p:nvPr/>
        </p:nvSpPr>
        <p:spPr bwMode="auto">
          <a:xfrm>
            <a:off x="5580112" y="44624"/>
            <a:ext cx="3558514" cy="5949280"/>
          </a:xfrm>
          <a:prstGeom prst="rect">
            <a:avLst/>
          </a:prstGeom>
          <a:noFill/>
          <a:ln w="9525">
            <a:no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pPr algn="ctr" defTabSz="914400" fontAlgn="base">
              <a:spcAft>
                <a:spcPct val="0"/>
              </a:spcAft>
            </a:pPr>
            <a:r>
              <a:rPr lang="en-US" sz="2800" b="1">
                <a:ea typeface="ＭＳ Ｐゴシック" charset="0"/>
              </a:rPr>
              <a:t>"O mountains of Gilboa, let there be no dew or rain upon you, nor fruitful fields producing offerings of grain. For there the shield of the mighty heroes was defiled; the shield of Saul will no longer be anointed with oil" </a:t>
            </a:r>
            <a:br>
              <a:rPr lang="en-US" sz="2800" b="1">
                <a:ea typeface="ＭＳ Ｐゴシック" charset="0"/>
              </a:rPr>
            </a:br>
            <a:r>
              <a:rPr lang="en-US" sz="2800" b="1">
                <a:ea typeface="ＭＳ Ｐゴシック" charset="0"/>
              </a:rPr>
              <a:t>(2 Sam. 1:21 </a:t>
            </a:r>
            <a:r>
              <a:rPr lang="en-US" b="1">
                <a:ea typeface="ＭＳ Ｐゴシック" charset="0"/>
              </a:rPr>
              <a:t>NLT</a:t>
            </a:r>
            <a:r>
              <a:rPr lang="en-US" sz="2800" b="1">
                <a:ea typeface="ＭＳ Ｐゴシック" charset="0"/>
              </a:rPr>
              <a:t>).</a:t>
            </a:r>
          </a:p>
        </p:txBody>
      </p:sp>
    </p:spTree>
    <p:extLst>
      <p:ext uri="{BB962C8B-B14F-4D97-AF65-F5344CB8AC3E}">
        <p14:creationId xmlns:p14="http://schemas.microsoft.com/office/powerpoint/2010/main" val="660098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 is needed.</a:t>
            </a: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69671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a:t>
            </a:r>
          </a:p>
        </p:txBody>
      </p:sp>
    </p:spTree>
    <p:extLst>
      <p:ext uri="{BB962C8B-B14F-4D97-AF65-F5344CB8AC3E}">
        <p14:creationId xmlns:p14="http://schemas.microsoft.com/office/powerpoint/2010/main" val="387419862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FFFF00"/>
                </a:solidFill>
                <a:cs typeface="Arial" charset="0"/>
              </a:rPr>
              <a:t>Field of Swords</a:t>
            </a:r>
          </a:p>
          <a:p>
            <a:pPr algn="ctr" defTabSz="914400" eaLnBrk="1" fontAlgn="base" hangingPunct="1">
              <a:spcBef>
                <a:spcPct val="0"/>
              </a:spcBef>
              <a:spcAft>
                <a:spcPct val="0"/>
              </a:spcAft>
            </a:pPr>
            <a:r>
              <a:rPr lang="en-US" sz="3200" b="1">
                <a:solidFill>
                  <a:srgbClr val="FFFF00"/>
                </a:solidFill>
                <a:cs typeface="Arial" charset="0"/>
              </a:rPr>
              <a:t>2 Samuel 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en-US" sz="3600" b="1" dirty="0">
                <a:solidFill>
                  <a:srgbClr val="FFFFFF"/>
                </a:solidFill>
                <a:effectLst>
                  <a:glow rad="127000">
                    <a:schemeClr val="tx1">
                      <a:alpha val="93000"/>
                    </a:schemeClr>
                  </a:glow>
                </a:effectLst>
                <a:latin typeface="Arial" charset="0"/>
                <a:ea typeface="ＭＳ Ｐゴシック" charset="0"/>
                <a:cs typeface="Arial" charset="0"/>
              </a:rPr>
              <a:t>David defeats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Abner</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457677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3</a:t>
            </a:r>
          </a:p>
        </p:txBody>
      </p:sp>
    </p:spTree>
    <p:extLst>
      <p:ext uri="{BB962C8B-B14F-4D97-AF65-F5344CB8AC3E}">
        <p14:creationId xmlns:p14="http://schemas.microsoft.com/office/powerpoint/2010/main" val="70303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81000"/>
            <a:ext cx="39243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3600" b="1">
                <a:solidFill>
                  <a:srgbClr val="FFFF00"/>
                </a:solidFill>
                <a:cs typeface="Arial" charset="0"/>
              </a:rPr>
              <a:t>David sent Abner away in peace </a:t>
            </a:r>
          </a:p>
          <a:p>
            <a:pPr algn="r" defTabSz="914400" eaLnBrk="1" fontAlgn="base" hangingPunct="1">
              <a:spcBef>
                <a:spcPct val="0"/>
              </a:spcBef>
              <a:spcAft>
                <a:spcPct val="0"/>
              </a:spcAft>
            </a:pPr>
            <a:r>
              <a:rPr lang="en-US" sz="3600" b="1">
                <a:solidFill>
                  <a:srgbClr val="FFFF00"/>
                </a:solidFill>
                <a:cs typeface="Arial" charset="0"/>
              </a:rPr>
              <a:t>(2 Sam. 3:21)</a:t>
            </a: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en-US" sz="2800">
                <a:latin typeface="Arial" charset="0"/>
                <a:ea typeface="ＭＳ Ｐゴシック" charset="0"/>
                <a:cs typeface="Arial" charset="0"/>
              </a:rPr>
              <a:t>Abner sent away (3:21)</a:t>
            </a:r>
          </a:p>
        </p:txBody>
      </p:sp>
    </p:spTree>
    <p:extLst>
      <p:ext uri="{BB962C8B-B14F-4D97-AF65-F5344CB8AC3E}">
        <p14:creationId xmlns:p14="http://schemas.microsoft.com/office/powerpoint/2010/main" val="3460109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4</a:t>
            </a:r>
          </a:p>
        </p:txBody>
      </p:sp>
    </p:spTree>
    <p:extLst>
      <p:ext uri="{BB962C8B-B14F-4D97-AF65-F5344CB8AC3E}">
        <p14:creationId xmlns:p14="http://schemas.microsoft.com/office/powerpoint/2010/main" val="2843362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David killed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Ish-Bosheth’s murderers to punish seizing his kingdom for him by force (2 Sam 4). </a:t>
            </a:r>
          </a:p>
        </p:txBody>
      </p:sp>
      <p:pic>
        <p:nvPicPr>
          <p:cNvPr id="2" name="Picture 1"/>
          <p:cNvPicPr>
            <a:picLocks noChangeAspect="1"/>
          </p:cNvPicPr>
          <p:nvPr/>
        </p:nvPicPr>
        <p:blipFill>
          <a:blip r:embed="rId2"/>
          <a:stretch>
            <a:fillRect/>
          </a:stretch>
        </p:blipFill>
        <p:spPr>
          <a:xfrm>
            <a:off x="0" y="0"/>
            <a:ext cx="4572000" cy="6836636"/>
          </a:xfrm>
          <a:prstGeom prst="rect">
            <a:avLst/>
          </a:prstGeom>
        </p:spPr>
      </p:pic>
    </p:spTree>
    <p:extLst>
      <p:ext uri="{BB962C8B-B14F-4D97-AF65-F5344CB8AC3E}">
        <p14:creationId xmlns:p14="http://schemas.microsoft.com/office/powerpoint/2010/main" val="3120609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5</a:t>
            </a:r>
          </a:p>
        </p:txBody>
      </p:sp>
    </p:spTree>
    <p:extLst>
      <p:ext uri="{BB962C8B-B14F-4D97-AF65-F5344CB8AC3E}">
        <p14:creationId xmlns:p14="http://schemas.microsoft.com/office/powerpoint/2010/main" val="280529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srgbClr val="000000"/>
                </a:solidFill>
              </a:rPr>
              <a:t>5	Capital	(Jerusalem)</a:t>
            </a:r>
          </a:p>
          <a:p>
            <a:pPr defTabSz="914400" eaLnBrk="1" fontAlgn="base" hangingPunct="1">
              <a:spcBef>
                <a:spcPct val="0"/>
              </a:spcBef>
              <a:spcAft>
                <a:spcPct val="0"/>
              </a:spcAft>
            </a:pPr>
            <a:r>
              <a:rPr lang="en-US" sz="2800" b="1">
                <a:solidFill>
                  <a:srgbClr val="000000"/>
                </a:solidFill>
              </a:rPr>
              <a:t>6	Worship center	(Ark moved)</a:t>
            </a:r>
          </a:p>
          <a:p>
            <a:pPr defTabSz="914400" eaLnBrk="1" fontAlgn="base" hangingPunct="1">
              <a:spcBef>
                <a:spcPct val="0"/>
              </a:spcBef>
              <a:spcAft>
                <a:spcPct val="0"/>
              </a:spcAft>
            </a:pPr>
            <a:r>
              <a:rPr lang="en-US" sz="2800" b="1">
                <a:solidFill>
                  <a:srgbClr val="000000"/>
                </a:solidFill>
              </a:rPr>
              <a:t>7	Dynasty	(Davidic Covenant)</a:t>
            </a:r>
          </a:p>
          <a:p>
            <a:pPr defTabSz="914400" eaLnBrk="1" fontAlgn="base" hangingPunct="1">
              <a:spcBef>
                <a:spcPct val="0"/>
              </a:spcBef>
              <a:spcAft>
                <a:spcPct val="0"/>
              </a:spcAft>
            </a:pPr>
            <a:r>
              <a:rPr lang="en-US" sz="2800" b="1">
                <a:solidFill>
                  <a:srgbClr val="000000"/>
                </a:solidFill>
              </a:rPr>
              <a:t>8	Boundary	(Kingdom Expansion)</a:t>
            </a:r>
          </a:p>
          <a:p>
            <a:pPr defTabSz="914400" eaLnBrk="1" fontAlgn="base" hangingPunct="1">
              <a:spcBef>
                <a:spcPct val="0"/>
              </a:spcBef>
              <a:spcAft>
                <a:spcPct val="0"/>
              </a:spcAft>
            </a:pPr>
            <a:r>
              <a:rPr lang="en-US" sz="2800" b="1">
                <a:solidFill>
                  <a:srgbClr val="000000"/>
                </a:solidFill>
              </a:rPr>
              <a:t>9	Son 	(Mephibosheth)</a:t>
            </a:r>
          </a:p>
          <a:p>
            <a:pPr defTabSz="914400" eaLnBrk="1" fontAlgn="base" hangingPunct="1">
              <a:spcBef>
                <a:spcPct val="0"/>
              </a:spcBef>
              <a:spcAft>
                <a:spcPct val="0"/>
              </a:spcAft>
            </a:pPr>
            <a:r>
              <a:rPr lang="en-US" sz="2800" b="1">
                <a:solidFill>
                  <a:srgbClr val="000000"/>
                </a:solidFill>
              </a:rPr>
              <a:t>10	Vassals 	(Ammon and Syria)</a:t>
            </a:r>
          </a:p>
          <a:p>
            <a:pPr defTabSz="914400" eaLnBrk="1" fontAlgn="base" hangingPunct="1">
              <a:spcBef>
                <a:spcPct val="0"/>
              </a:spcBef>
              <a:spcAft>
                <a:spcPct val="0"/>
              </a:spcAft>
            </a:pPr>
            <a:endParaRPr lang="en-US" sz="2800" b="1">
              <a:solidFill>
                <a:srgbClr val="000000"/>
              </a:solidFill>
            </a:endParaRPr>
          </a:p>
        </p:txBody>
      </p:sp>
      <p:pic>
        <p:nvPicPr>
          <p:cNvPr id="17715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245496">
            <a:off x="174625" y="300038"/>
            <a:ext cx="1866900" cy="1411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211</a:t>
            </a:r>
            <a:endParaRPr lang="en-US" sz="1800">
              <a:solidFill>
                <a:srgbClr val="000000"/>
              </a:solidFill>
            </a:endParaRPr>
          </a:p>
        </p:txBody>
      </p:sp>
      <p:sp>
        <p:nvSpPr>
          <p:cNvPr id="177156" name="Title 1"/>
          <p:cNvSpPr>
            <a:spLocks noGrp="1"/>
          </p:cNvSpPr>
          <p:nvPr>
            <p:ph type="title"/>
          </p:nvPr>
        </p:nvSpPr>
        <p:spPr>
          <a:xfrm>
            <a:off x="1763713" y="476250"/>
            <a:ext cx="6923087" cy="1176338"/>
          </a:xfrm>
        </p:spPr>
        <p:txBody>
          <a:bodyPr/>
          <a:lstStyle/>
          <a:p>
            <a:r>
              <a:rPr lang="en-US" sz="3200" b="1">
                <a:latin typeface="Arial" charset="0"/>
                <a:ea typeface="ＭＳ Ｐゴシック" charset="0"/>
                <a:cs typeface="Arial" charset="0"/>
              </a:rPr>
              <a:t>Chapters 5–10 shows David over all Israel at Jerusalem with new…</a:t>
            </a:r>
          </a:p>
        </p:txBody>
      </p:sp>
    </p:spTree>
    <p:extLst>
      <p:ext uri="{BB962C8B-B14F-4D97-AF65-F5344CB8AC3E}">
        <p14:creationId xmlns:p14="http://schemas.microsoft.com/office/powerpoint/2010/main" val="343743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David: Hebron to Jerusalem</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2 Samuel 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srgbClr val="FFFFFF"/>
                </a:solidFill>
                <a:effectLst>
                  <a:glow rad="127000">
                    <a:srgbClr val="000000"/>
                  </a:glow>
                </a:effectLst>
                <a:latin typeface="Arial" charset="0"/>
                <a:ea typeface="ＭＳ Ｐゴシック" charset="0"/>
                <a:cs typeface="ＭＳ Ｐゴシック" charset="0"/>
              </a:rPr>
              <a:t>Jerusalem</a:t>
            </a: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srgbClr val="FFFFFF"/>
                </a:solidFill>
                <a:effectLst>
                  <a:glow rad="127000">
                    <a:srgbClr val="000000"/>
                  </a:glow>
                </a:effectLst>
                <a:latin typeface="Arial" charset="0"/>
                <a:ea typeface="ＭＳ Ｐゴシック" charset="0"/>
                <a:cs typeface="ＭＳ Ｐゴシック" charset="0"/>
              </a:rPr>
              <a:t>Hebron</a:t>
            </a: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20033891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a14="http://schemas.microsoft.com/office/drawing/2010/main" xmlns="">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sp>
        <p:nvSpPr>
          <p:cNvPr id="180227" name="Text Box 7"/>
          <p:cNvSpPr txBox="1">
            <a:spLocks noChangeArrowheads="1"/>
          </p:cNvSpPr>
          <p:nvPr/>
        </p:nvSpPr>
        <p:spPr bwMode="auto">
          <a:xfrm>
            <a:off x="381000" y="3105150"/>
            <a:ext cx="32004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600">
                <a:solidFill>
                  <a:srgbClr val="FFFFFF"/>
                </a:solidFill>
                <a:cs typeface="Arial" charset="0"/>
              </a:rPr>
              <a:t>Jerusalem was in Benjamin next to Judah but close to the northern tribes</a:t>
            </a:r>
          </a:p>
        </p:txBody>
      </p:sp>
      <p:sp>
        <p:nvSpPr>
          <p:cNvPr id="180228"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b="1">
                <a:solidFill>
                  <a:srgbClr val="FFFFFF"/>
                </a:solidFill>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40315573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spTree>
    <p:extLst>
      <p:ext uri="{BB962C8B-B14F-4D97-AF65-F5344CB8AC3E}">
        <p14:creationId xmlns:p14="http://schemas.microsoft.com/office/powerpoint/2010/main" val="2436617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a14="http://schemas.microsoft.com/office/drawing/2010/main" xmlns="">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Arial" charset="0"/>
                <a:ea typeface="ＭＳ Ｐゴシック" charset="0"/>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Arial" charset="0"/>
                <a:ea typeface="ＭＳ Ｐゴシック" charset="0"/>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80"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200">
                <a:solidFill>
                  <a:srgbClr val="FFFFFF"/>
                </a:solidFill>
                <a:cs typeface="Arial" charset="0"/>
              </a:rPr>
              <a:t>The OT border between Benjamin and Judah ran just south of the city</a:t>
            </a:r>
          </a:p>
        </p:txBody>
      </p:sp>
    </p:spTree>
    <p:extLst>
      <p:ext uri="{BB962C8B-B14F-4D97-AF65-F5344CB8AC3E}">
        <p14:creationId xmlns:p14="http://schemas.microsoft.com/office/powerpoint/2010/main" val="2760624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defTabSz="914400"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a:solidFill>
                  <a:schemeClr val="tx1"/>
                </a:solidFill>
                <a:effectLst>
                  <a:outerShdw blurRad="38100" dist="38100" dir="2700000" algn="tl">
                    <a:srgbClr val="666633"/>
                  </a:outerShdw>
                </a:effectLst>
                <a:latin typeface="Arial" charset="0"/>
                <a:cs typeface="Arial" charset="0"/>
              </a:rPr>
              <a:t>Jerusalem had room to expand to the north for a temple</a:t>
            </a:r>
          </a:p>
        </p:txBody>
      </p:sp>
    </p:spTree>
    <p:extLst>
      <p:ext uri="{BB962C8B-B14F-4D97-AF65-F5344CB8AC3E}">
        <p14:creationId xmlns:p14="http://schemas.microsoft.com/office/powerpoint/2010/main" val="35005319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6</a:t>
            </a:r>
          </a:p>
        </p:txBody>
      </p:sp>
    </p:spTree>
    <p:extLst>
      <p:ext uri="{BB962C8B-B14F-4D97-AF65-F5344CB8AC3E}">
        <p14:creationId xmlns:p14="http://schemas.microsoft.com/office/powerpoint/2010/main" val="2412393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0"/>
            <a:ext cx="9144000" cy="949325"/>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en-US" sz="2800" b="1">
                <a:solidFill>
                  <a:srgbClr val="FFFF00"/>
                </a:solidFill>
                <a:latin typeface="Arial" charset="0"/>
                <a:ea typeface="ＭＳ Ｐゴシック" charset="0"/>
                <a:cs typeface="Arial" charset="0"/>
              </a:rPr>
              <a:t>King David brought the Ark to Jerusalem</a:t>
            </a:r>
            <a:br>
              <a:rPr lang="en-US" sz="2800" b="1">
                <a:solidFill>
                  <a:srgbClr val="FFFF00"/>
                </a:solidFill>
                <a:latin typeface="Arial" charset="0"/>
                <a:ea typeface="ＭＳ Ｐゴシック" charset="0"/>
                <a:cs typeface="Arial" charset="0"/>
              </a:rPr>
            </a:br>
            <a:r>
              <a:rPr lang="en-US" sz="2800" b="1">
                <a:solidFill>
                  <a:srgbClr val="FFFF00"/>
                </a:solidFill>
                <a:latin typeface="Arial" charset="0"/>
                <a:ea typeface="ＭＳ Ｐゴシック" charset="0"/>
                <a:cs typeface="Arial" charset="0"/>
              </a:rPr>
              <a:t> </a:t>
            </a:r>
            <a:r>
              <a:rPr lang="en-US" sz="2800" b="1" i="1">
                <a:solidFill>
                  <a:srgbClr val="FFFF00"/>
                </a:solidFill>
                <a:latin typeface="Arial" charset="0"/>
                <a:ea typeface="ＭＳ Ｐゴシック" charset="0"/>
                <a:cs typeface="Arial" charset="0"/>
              </a:rPr>
              <a:t>(2 Samuel 6:5-15)</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Arial" charset="0"/>
              </a:rPr>
              <a:t>New Worship Center</a:t>
            </a:r>
            <a:br>
              <a:rPr lang="en-US" sz="3200" b="1">
                <a:solidFill>
                  <a:srgbClr val="FFFFFF"/>
                </a:solidFill>
                <a:latin typeface="Arial" charset="0"/>
                <a:ea typeface="ＭＳ Ｐゴシック" charset="0"/>
                <a:cs typeface="Arial" charset="0"/>
              </a:rPr>
            </a:br>
            <a:r>
              <a:rPr lang="en-US" sz="2400" b="1">
                <a:solidFill>
                  <a:srgbClr val="FFFFFF"/>
                </a:solidFill>
                <a:latin typeface="Arial" charset="0"/>
                <a:ea typeface="ＭＳ Ｐゴシック" charset="0"/>
                <a:cs typeface="Arial" charset="0"/>
              </a:rPr>
              <a:t>(2 Sam 6)</a:t>
            </a:r>
            <a:endParaRPr lang="en-US" sz="320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241820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and the ark (2 Samuel 6)</a:t>
            </a:r>
          </a:p>
        </p:txBody>
      </p:sp>
    </p:spTree>
    <p:extLst>
      <p:ext uri="{BB962C8B-B14F-4D97-AF65-F5344CB8AC3E}">
        <p14:creationId xmlns:p14="http://schemas.microsoft.com/office/powerpoint/2010/main" val="274430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7</a:t>
            </a:r>
          </a:p>
        </p:txBody>
      </p:sp>
    </p:spTree>
    <p:extLst>
      <p:ext uri="{BB962C8B-B14F-4D97-AF65-F5344CB8AC3E}">
        <p14:creationId xmlns:p14="http://schemas.microsoft.com/office/powerpoint/2010/main" val="901272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800" b="1">
                <a:solidFill>
                  <a:srgbClr val="333399"/>
                </a:solidFill>
                <a:latin typeface="Bookman Old Style" charset="0"/>
              </a:rPr>
              <a:t>KEY WORD:</a:t>
            </a:r>
          </a:p>
        </p:txBody>
      </p:sp>
      <p:sp>
        <p:nvSpPr>
          <p:cNvPr id="18739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39941"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800" b="1">
                <a:solidFill>
                  <a:srgbClr val="D20E2F"/>
                </a:solidFill>
                <a:latin typeface="Bookman Old Style" charset="0"/>
              </a:rPr>
              <a:t>COVENANT</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3986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188419" name="Rectangle 5"/>
          <p:cNvSpPr>
            <a:spLocks noGrp="1" noChangeArrowheads="1"/>
          </p:cNvSpPr>
          <p:nvPr>
            <p:ph type="title" idx="4294967295"/>
          </p:nvPr>
        </p:nvSpPr>
        <p:spPr>
          <a:xfrm>
            <a:off x="2693988" y="2286000"/>
            <a:ext cx="3962400" cy="823913"/>
          </a:xfrm>
          <a:noFill/>
        </p:spPr>
        <p:txBody>
          <a:bodyPr anchor="t">
            <a:spAutoFit/>
          </a:bodyPr>
          <a:lstStyle/>
          <a:p>
            <a:pPr algn="l" eaLnBrk="1" hangingPunct="1"/>
            <a:r>
              <a:rPr lang="en-US" sz="4800" b="1">
                <a:solidFill>
                  <a:schemeClr val="accent2"/>
                </a:solidFill>
                <a:latin typeface="Bookman Old Style" charset="0"/>
                <a:ea typeface="ＭＳ Ｐゴシック" charset="0"/>
                <a:cs typeface="ＭＳ Ｐゴシック" charset="0"/>
              </a:rPr>
              <a:t>KEY VERSE</a:t>
            </a: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827088" y="2986088"/>
            <a:ext cx="75612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800" b="1">
                <a:solidFill>
                  <a:srgbClr val="D20E2F"/>
                </a:solidFill>
                <a:latin typeface="Bookman Old Style" charset="0"/>
              </a:rPr>
              <a:t>2 Samuel 7:12-16</a:t>
            </a:r>
          </a:p>
        </p:txBody>
      </p:sp>
    </p:spTree>
    <p:extLst>
      <p:ext uri="{BB962C8B-B14F-4D97-AF65-F5344CB8AC3E}">
        <p14:creationId xmlns:p14="http://schemas.microsoft.com/office/powerpoint/2010/main" val="315232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3" y="381000"/>
            <a:ext cx="2736851" cy="3408363"/>
          </a:xfrm>
        </p:spPr>
        <p:txBody>
          <a:bodyPr/>
          <a:lstStyle/>
          <a:p>
            <a:pPr algn="ctr" eaLnBrk="1" hangingPunct="1"/>
            <a:r>
              <a:rPr lang="en-US" sz="3600" b="1">
                <a:solidFill>
                  <a:srgbClr val="FFFFFF"/>
                </a:solidFill>
                <a:latin typeface="Arial" charset="0"/>
              </a:rPr>
              <a:t>David</a:t>
            </a:r>
            <a:r>
              <a:rPr lang="uk-UA" altLang="ja-JP" sz="3600" b="1">
                <a:solidFill>
                  <a:srgbClr val="FFFFFF"/>
                </a:solidFill>
                <a:latin typeface="Arial" charset="0"/>
              </a:rPr>
              <a:t>'</a:t>
            </a:r>
            <a:r>
              <a:rPr lang="en-US" altLang="ja-JP" sz="3600" b="1">
                <a:solidFill>
                  <a:srgbClr val="FFFFFF"/>
                </a:solidFill>
                <a:latin typeface="Arial" charset="0"/>
              </a:rPr>
              <a:t>s House: </a:t>
            </a:r>
            <a:br>
              <a:rPr lang="en-US" altLang="ja-JP" sz="3600" b="1">
                <a:solidFill>
                  <a:srgbClr val="FFFFFF"/>
                </a:solidFill>
                <a:latin typeface="Arial" charset="0"/>
              </a:rPr>
            </a:br>
            <a:r>
              <a:rPr lang="ru-RU" altLang="ja-JP" sz="3600" b="1">
                <a:solidFill>
                  <a:srgbClr val="FFFFFF"/>
                </a:solidFill>
                <a:latin typeface="Arial" charset="0"/>
              </a:rPr>
              <a:t>"</a:t>
            </a:r>
            <a:r>
              <a:rPr lang="en-US" altLang="ja-JP" sz="3600" b="1">
                <a:solidFill>
                  <a:srgbClr val="FFFFFF"/>
                </a:solidFill>
                <a:latin typeface="Arial" charset="0"/>
              </a:rPr>
              <a:t>I want to build a house for you…</a:t>
            </a:r>
            <a:r>
              <a:rPr lang="ru-RU" altLang="ja-JP" sz="3600" b="1">
                <a:solidFill>
                  <a:srgbClr val="FFFFFF"/>
                </a:solidFill>
                <a:latin typeface="Arial" charset="0"/>
              </a:rPr>
              <a:t>"</a:t>
            </a:r>
            <a:br>
              <a:rPr lang="en-US" altLang="ja-JP" sz="3600" b="1">
                <a:solidFill>
                  <a:srgbClr val="FFFFFF"/>
                </a:solidFill>
                <a:latin typeface="Arial" charset="0"/>
              </a:rPr>
            </a:br>
            <a:endParaRPr lang="en-US" sz="2800" b="1">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ext Box 6"/>
          <p:cNvSpPr txBox="1">
            <a:spLocks noChangeArrowheads="1"/>
          </p:cNvSpPr>
          <p:nvPr/>
        </p:nvSpPr>
        <p:spPr bwMode="auto">
          <a:xfrm>
            <a:off x="1511300" y="4953000"/>
            <a:ext cx="382588"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srgbClr val="FFFFFF"/>
                </a:solidFill>
                <a:cs typeface="Arial" charset="0"/>
              </a:rPr>
              <a:t>D</a:t>
            </a:r>
          </a:p>
          <a:p>
            <a:pPr algn="ctr" defTabSz="914400" eaLnBrk="1" fontAlgn="base" hangingPunct="1">
              <a:spcBef>
                <a:spcPct val="0"/>
              </a:spcBef>
              <a:spcAft>
                <a:spcPct val="0"/>
              </a:spcAft>
            </a:pPr>
            <a:r>
              <a:rPr lang="en-US" sz="2000" b="1">
                <a:solidFill>
                  <a:srgbClr val="FFFFFF"/>
                </a:solidFill>
                <a:cs typeface="Arial" charset="0"/>
              </a:rPr>
              <a:t>A</a:t>
            </a:r>
          </a:p>
          <a:p>
            <a:pPr algn="ctr" defTabSz="914400" eaLnBrk="1" fontAlgn="base" hangingPunct="1">
              <a:spcBef>
                <a:spcPct val="0"/>
              </a:spcBef>
              <a:spcAft>
                <a:spcPct val="0"/>
              </a:spcAft>
            </a:pPr>
            <a:r>
              <a:rPr lang="en-US" sz="2000" b="1">
                <a:solidFill>
                  <a:srgbClr val="FFFFFF"/>
                </a:solidFill>
                <a:cs typeface="Arial" charset="0"/>
              </a:rPr>
              <a:t>V</a:t>
            </a:r>
          </a:p>
          <a:p>
            <a:pPr algn="ctr" defTabSz="914400" eaLnBrk="1" fontAlgn="base" hangingPunct="1">
              <a:spcBef>
                <a:spcPct val="0"/>
              </a:spcBef>
              <a:spcAft>
                <a:spcPct val="0"/>
              </a:spcAft>
            </a:pPr>
            <a:r>
              <a:rPr lang="en-US" sz="2000" b="1">
                <a:solidFill>
                  <a:srgbClr val="FFFFFF"/>
                </a:solidFill>
                <a:cs typeface="Arial" charset="0"/>
              </a:rPr>
              <a:t>I</a:t>
            </a:r>
          </a:p>
          <a:p>
            <a:pPr algn="ctr" defTabSz="914400" eaLnBrk="1" fontAlgn="base" hangingPunct="1">
              <a:spcBef>
                <a:spcPct val="0"/>
              </a:spcBef>
              <a:spcAft>
                <a:spcPct val="0"/>
              </a:spcAft>
            </a:pPr>
            <a:r>
              <a:rPr lang="en-US" sz="2000" b="1">
                <a:solidFill>
                  <a:srgbClr val="FFFFFF"/>
                </a:solidFill>
                <a:cs typeface="Arial" charset="0"/>
              </a:rPr>
              <a:t>D</a:t>
            </a:r>
          </a:p>
        </p:txBody>
      </p:sp>
      <p:pic>
        <p:nvPicPr>
          <p:cNvPr id="196613" name="Picture 7" descr="crown option A small"/>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04399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en-US" sz="6000">
                <a:solidFill>
                  <a:srgbClr val="FFFFFF"/>
                </a:solidFill>
                <a:latin typeface="Tahoma" charset="0"/>
              </a:rPr>
              <a:t>But who would build the Temple ?</a:t>
            </a:r>
          </a:p>
        </p:txBody>
      </p:sp>
      <p:pic>
        <p:nvPicPr>
          <p:cNvPr id="19763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2"/>
          <p:cNvSpPr txBox="1">
            <a:spLocks noChangeArrowheads="1"/>
          </p:cNvSpPr>
          <p:nvPr/>
        </p:nvSpPr>
        <p:spPr bwMode="auto">
          <a:xfrm>
            <a:off x="6108700" y="2060575"/>
            <a:ext cx="3048000"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600" b="1">
                <a:solidFill>
                  <a:srgbClr val="FFFFFF"/>
                </a:solidFill>
                <a:cs typeface="Arial" charset="0"/>
              </a:rPr>
              <a:t>God</a:t>
            </a:r>
            <a:r>
              <a:rPr lang="uk-UA" sz="3600" b="1">
                <a:solidFill>
                  <a:srgbClr val="FFFFFF"/>
                </a:solidFill>
                <a:cs typeface="Arial" charset="0"/>
              </a:rPr>
              <a:t>'</a:t>
            </a:r>
            <a:r>
              <a:rPr lang="en-US" sz="3600" b="1">
                <a:solidFill>
                  <a:srgbClr val="FFFFFF"/>
                </a:solidFill>
                <a:cs typeface="Arial" charset="0"/>
              </a:rPr>
              <a:t>s House</a:t>
            </a:r>
            <a:r>
              <a:rPr lang="en-US" altLang="ja-JP" sz="3600" b="1">
                <a:solidFill>
                  <a:srgbClr val="FFFFFF"/>
                </a:solidFill>
                <a:cs typeface="Arial" charset="0"/>
              </a:rPr>
              <a:t>: </a:t>
            </a:r>
            <a:br>
              <a:rPr lang="en-US" altLang="ja-JP" sz="3600" b="1">
                <a:solidFill>
                  <a:srgbClr val="FFFFFF"/>
                </a:solidFill>
                <a:cs typeface="Arial" charset="0"/>
              </a:rPr>
            </a:br>
            <a:r>
              <a:rPr lang="ru-RU" altLang="ja-JP" sz="3600" b="1">
                <a:solidFill>
                  <a:srgbClr val="FFFFFF"/>
                </a:solidFill>
                <a:cs typeface="Arial" charset="0"/>
              </a:rPr>
              <a:t>"</a:t>
            </a:r>
            <a:r>
              <a:rPr lang="en-US" altLang="ja-JP" sz="3600" b="1">
                <a:solidFill>
                  <a:srgbClr val="FFFFFF"/>
                </a:solidFill>
                <a:cs typeface="Arial" charset="0"/>
              </a:rPr>
              <a:t>I want to build a house for you…</a:t>
            </a:r>
            <a:r>
              <a:rPr lang="ru-RU" altLang="ja-JP" sz="3600" b="1">
                <a:solidFill>
                  <a:srgbClr val="FFFFFF"/>
                </a:solidFill>
                <a:cs typeface="Arial" charset="0"/>
              </a:rPr>
              <a:t>"</a:t>
            </a:r>
            <a:br>
              <a:rPr lang="en-US" altLang="ja-JP" sz="3600" b="1">
                <a:solidFill>
                  <a:srgbClr val="FFFFFF"/>
                </a:solidFill>
                <a:cs typeface="Arial" charset="0"/>
              </a:rPr>
            </a:br>
            <a:endParaRPr lang="en-US" sz="2800" b="1">
              <a:solidFill>
                <a:srgbClr val="FFFFFF"/>
              </a:solidFill>
              <a:cs typeface="Arial" charset="0"/>
            </a:endParaRPr>
          </a:p>
        </p:txBody>
      </p:sp>
    </p:spTree>
    <p:extLst>
      <p:ext uri="{BB962C8B-B14F-4D97-AF65-F5344CB8AC3E}">
        <p14:creationId xmlns:p14="http://schemas.microsoft.com/office/powerpoint/2010/main" val="312805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364730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defRPr/>
            </a:pPr>
            <a:r>
              <a:rPr lang="en-US" sz="2800" b="1" dirty="0">
                <a:solidFill>
                  <a:srgbClr val="FFFFFF"/>
                </a:solidFill>
                <a:effectLst>
                  <a:glow rad="177800">
                    <a:srgbClr val="000000"/>
                  </a:glow>
                </a:effectLst>
                <a:latin typeface="Arial" charset="0"/>
                <a:ea typeface="ＭＳ Ｐゴシック" charset="0"/>
                <a:cs typeface="ＭＳ Ｐゴシック" charset="0"/>
              </a:rPr>
              <a:t>   </a:t>
            </a:r>
            <a:r>
              <a:rPr lang="ru-RU" altLang="ja-JP" sz="3200" b="1" dirty="0">
                <a:solidFill>
                  <a:srgbClr val="FFFFFF"/>
                </a:solidFill>
                <a:effectLst>
                  <a:glow rad="177800">
                    <a:srgbClr val="000000"/>
                  </a:glow>
                </a:effectLst>
                <a:latin typeface="Arial" charset="0"/>
                <a:ea typeface="ＭＳ Ｐゴシック" charset="0"/>
                <a:cs typeface="ＭＳ Ｐゴシック" charset="0"/>
              </a:rPr>
              <a:t>"</a:t>
            </a:r>
            <a:r>
              <a:rPr lang="en-US" sz="3200" b="1" dirty="0">
                <a:solidFill>
                  <a:srgbClr val="FFFFFF"/>
                </a:solidFill>
                <a:effectLst>
                  <a:glow rad="177800">
                    <a:srgbClr val="000000"/>
                  </a:glow>
                </a:effectLst>
                <a:latin typeface="Arial" charset="0"/>
                <a:ea typeface="ＭＳ Ｐゴシック" charset="0"/>
                <a:cs typeface="ＭＳ Ｐゴシック" charset="0"/>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latin typeface="Arial" charset="0"/>
                <a:ea typeface="ＭＳ Ｐゴシック" charset="0"/>
                <a:cs typeface="ＭＳ Ｐゴシック" charset="0"/>
              </a:rPr>
              <a:t>"</a:t>
            </a:r>
            <a:endParaRPr lang="en-US" sz="3200" b="1" dirty="0">
              <a:solidFill>
                <a:srgbClr val="FFFFFF"/>
              </a:solidFill>
              <a:effectLst>
                <a:glow rad="1778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831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en-US" sz="2800" b="1">
                <a:solidFill>
                  <a:srgbClr val="FFFFFF"/>
                </a:solidFill>
                <a:effectLst>
                  <a:glow rad="228600">
                    <a:schemeClr val="tx1"/>
                  </a:glo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22</a:t>
            </a:r>
            <a:endParaRPr lang="en-US" sz="1800">
              <a:solidFill>
                <a:srgbClr val="000000"/>
              </a:solidFill>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49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0" y="-100013"/>
            <a:ext cx="9105900" cy="931863"/>
          </a:xfrm>
        </p:spPr>
        <p:txBody>
          <a:bodyPr/>
          <a:lstStyle/>
          <a:p>
            <a:pPr algn="ctr" eaLnBrk="1" hangingPunct="1"/>
            <a:r>
              <a:rPr lang="en-US" sz="4800" b="1">
                <a:solidFill>
                  <a:schemeClr val="tx1"/>
                </a:solidFill>
                <a:latin typeface="Arial" charset="0"/>
              </a:rPr>
              <a:t>Davidic Covenant</a:t>
            </a:r>
          </a:p>
        </p:txBody>
      </p:sp>
      <p:sp>
        <p:nvSpPr>
          <p:cNvPr id="269315" name="Rectangle 3"/>
          <p:cNvSpPr>
            <a:spLocks noGrp="1" noChangeArrowheads="1"/>
          </p:cNvSpPr>
          <p:nvPr>
            <p:ph type="body" idx="1"/>
          </p:nvPr>
        </p:nvSpPr>
        <p:spPr>
          <a:xfrm>
            <a:off x="38100" y="690563"/>
            <a:ext cx="9105900" cy="6194425"/>
          </a:xfrm>
        </p:spPr>
        <p:txBody>
          <a:bodyPr/>
          <a:lstStyle/>
          <a:p>
            <a:pPr algn="ctr" eaLnBrk="1" hangingPunct="1">
              <a:lnSpc>
                <a:spcPct val="80000"/>
              </a:lnSpc>
              <a:buFontTx/>
              <a:buNone/>
            </a:pPr>
            <a:r>
              <a:rPr lang="en-US" sz="2400" b="1">
                <a:latin typeface="Arial" charset="0"/>
              </a:rPr>
              <a:t>2 Samuel 7:12-16</a:t>
            </a:r>
          </a:p>
          <a:p>
            <a:pPr algn="ctr" eaLnBrk="1" hangingPunct="1">
              <a:lnSpc>
                <a:spcPct val="80000"/>
              </a:lnSpc>
              <a:buFontTx/>
              <a:buNone/>
            </a:pPr>
            <a:endParaRPr lang="en-US" sz="1200" b="1">
              <a:latin typeface="Arial" charset="0"/>
            </a:endParaRPr>
          </a:p>
          <a:p>
            <a:pPr algn="ctr" eaLnBrk="1" hangingPunct="1">
              <a:lnSpc>
                <a:spcPct val="80000"/>
              </a:lnSpc>
              <a:buFontTx/>
              <a:buNone/>
            </a:pPr>
            <a:r>
              <a:rPr lang="ru-RU" sz="2400" b="1">
                <a:latin typeface="Arial" charset="0"/>
              </a:rPr>
              <a:t>"</a:t>
            </a:r>
            <a:r>
              <a:rPr lang="en-US" sz="2400" b="1">
                <a:latin typeface="Arial" charset="0"/>
              </a:rPr>
              <a:t>And when your days are fulfilled and you sleep with your fathers, I will set up after you </a:t>
            </a:r>
            <a:r>
              <a:rPr lang="en-US" sz="2400" b="1">
                <a:solidFill>
                  <a:schemeClr val="tx2"/>
                </a:solidFill>
                <a:latin typeface="Arial" charset="0"/>
              </a:rPr>
              <a:t>YOUR OFFSPRING</a:t>
            </a:r>
            <a:r>
              <a:rPr lang="en-US" sz="2400" b="1">
                <a:latin typeface="Arial" charset="0"/>
              </a:rPr>
              <a:t> who shall be born to you, and I will establish </a:t>
            </a:r>
            <a:r>
              <a:rPr lang="en-US" sz="2400" b="1">
                <a:solidFill>
                  <a:schemeClr val="tx2"/>
                </a:solidFill>
                <a:latin typeface="Arial" charset="0"/>
              </a:rPr>
              <a:t>HIS KINGDOM</a:t>
            </a:r>
            <a:r>
              <a:rPr lang="en-US" sz="2400" b="1">
                <a:latin typeface="Arial" charset="0"/>
              </a:rPr>
              <a:t>.</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  </a:t>
            </a:r>
            <a:r>
              <a:rPr lang="en-US" sz="2400" b="1">
                <a:solidFill>
                  <a:schemeClr val="tx2"/>
                </a:solidFill>
                <a:latin typeface="Arial" charset="0"/>
              </a:rPr>
              <a:t>He shall build a house for My Name</a:t>
            </a:r>
            <a:r>
              <a:rPr lang="en-US" sz="2400" b="1">
                <a:latin typeface="Arial" charset="0"/>
              </a:rPr>
              <a:t> [and My Presence], and I will establish the </a:t>
            </a:r>
            <a:r>
              <a:rPr lang="en-US" sz="2400" b="1">
                <a:solidFill>
                  <a:schemeClr val="tx2"/>
                </a:solidFill>
                <a:latin typeface="Arial" charset="0"/>
              </a:rPr>
              <a:t>THRONE</a:t>
            </a:r>
            <a:r>
              <a:rPr lang="en-US" sz="2400" b="1">
                <a:solidFill>
                  <a:schemeClr val="folHlink"/>
                </a:solidFill>
                <a:latin typeface="Arial" charset="0"/>
              </a:rPr>
              <a:t> </a:t>
            </a:r>
            <a:r>
              <a:rPr lang="en-US" sz="2400" b="1">
                <a:latin typeface="Arial" charset="0"/>
              </a:rPr>
              <a:t>of </a:t>
            </a:r>
            <a:r>
              <a:rPr lang="en-US" sz="2400" b="1">
                <a:solidFill>
                  <a:schemeClr val="tx2"/>
                </a:solidFill>
                <a:latin typeface="Arial" charset="0"/>
              </a:rPr>
              <a:t>HIS KINGDOM FOREVER.  </a:t>
            </a:r>
            <a:br>
              <a:rPr lang="en-US" sz="2400" b="1">
                <a:solidFill>
                  <a:schemeClr val="tx2"/>
                </a:solidFill>
                <a:latin typeface="Arial" charset="0"/>
              </a:rPr>
            </a:br>
            <a:r>
              <a:rPr lang="en-US" sz="2400" b="1">
                <a:solidFill>
                  <a:schemeClr val="tx2"/>
                </a:solidFill>
                <a:latin typeface="Arial" charset="0"/>
              </a:rPr>
              <a:t>I will be his Father, and he shall be My son.</a:t>
            </a:r>
            <a:r>
              <a:rPr lang="en-US" sz="2400" b="1">
                <a:latin typeface="Arial" charset="0"/>
              </a:rPr>
              <a:t> When he commits iniquity, I will chasten him with the rod of men and with the stripes of the sons of men.</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But My mercy and loving-kindness </a:t>
            </a:r>
            <a:r>
              <a:rPr lang="en-US" sz="2400" b="1">
                <a:solidFill>
                  <a:schemeClr val="tx2"/>
                </a:solidFill>
                <a:latin typeface="Arial" charset="0"/>
              </a:rPr>
              <a:t>SHALL NOT DEPART</a:t>
            </a:r>
            <a:r>
              <a:rPr lang="en-US" sz="2400" b="1">
                <a:latin typeface="Arial" charset="0"/>
              </a:rPr>
              <a:t> from him, as I took [them] from Saul, whom I took away from before you.</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And your house and your kingdom shall be made sure forever before you; </a:t>
            </a:r>
            <a:r>
              <a:rPr lang="en-US" sz="2400" b="1">
                <a:solidFill>
                  <a:schemeClr val="tx2"/>
                </a:solidFill>
                <a:latin typeface="Arial" charset="0"/>
              </a:rPr>
              <a:t>YOUR THRONE</a:t>
            </a:r>
            <a:r>
              <a:rPr lang="en-US" sz="2400" b="1">
                <a:latin typeface="Arial" charset="0"/>
              </a:rPr>
              <a:t> shall be </a:t>
            </a:r>
            <a:r>
              <a:rPr lang="en-US" sz="2400" b="1">
                <a:solidFill>
                  <a:schemeClr val="tx2"/>
                </a:solidFill>
                <a:latin typeface="Arial" charset="0"/>
              </a:rPr>
              <a:t>ESTABLISHED FOREVER</a:t>
            </a:r>
            <a:r>
              <a:rPr lang="en-US" sz="2400" b="1">
                <a:latin typeface="Arial" charset="0"/>
              </a:rPr>
              <a:t>.</a:t>
            </a:r>
            <a:r>
              <a:rPr lang="ru-RU" sz="2400" b="1">
                <a:latin typeface="Arial" charset="0"/>
              </a:rPr>
              <a:t>"</a:t>
            </a:r>
            <a:endParaRPr lang="en-US" sz="2400" b="1">
              <a:latin typeface="Arial" charset="0"/>
            </a:endParaRPr>
          </a:p>
        </p:txBody>
      </p:sp>
    </p:spTree>
    <p:extLst>
      <p:ext uri="{BB962C8B-B14F-4D97-AF65-F5344CB8AC3E}">
        <p14:creationId xmlns:p14="http://schemas.microsoft.com/office/powerpoint/2010/main" val="884094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en-US" sz="5400">
                <a:solidFill>
                  <a:srgbClr val="FFFFFF"/>
                </a:solidFill>
                <a:latin typeface="Tahoma" charset="0"/>
              </a:rPr>
              <a:t>How does the Davidic Covenant</a:t>
            </a:r>
            <a:br>
              <a:rPr lang="en-US" sz="5400">
                <a:solidFill>
                  <a:srgbClr val="FFFFFF"/>
                </a:solidFill>
                <a:latin typeface="Tahoma" charset="0"/>
              </a:rPr>
            </a:br>
            <a:r>
              <a:rPr lang="en-US" sz="5400">
                <a:solidFill>
                  <a:srgbClr val="FFFFFF"/>
                </a:solidFill>
                <a:latin typeface="Tahoma" charset="0"/>
              </a:rPr>
              <a:t>relate to Jesus?</a:t>
            </a:r>
          </a:p>
        </p:txBody>
      </p:sp>
    </p:spTree>
    <p:extLst>
      <p:ext uri="{BB962C8B-B14F-4D97-AF65-F5344CB8AC3E}">
        <p14:creationId xmlns:p14="http://schemas.microsoft.com/office/powerpoint/2010/main" val="15553168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en-US" sz="4000" b="1">
                <a:solidFill>
                  <a:srgbClr val="FFFFFF"/>
                </a:solidFill>
                <a:effectLst>
                  <a:glow rad="317500">
                    <a:schemeClr val="bg1">
                      <a:alpha val="90000"/>
                    </a:schemeClr>
                  </a:glow>
                </a:effectLst>
              </a:rPr>
              <a:t>Jesus is the Promised </a:t>
            </a:r>
            <a:br>
              <a:rPr lang="en-US" sz="4000" b="1">
                <a:solidFill>
                  <a:srgbClr val="FFFFFF"/>
                </a:solidFill>
                <a:effectLst>
                  <a:glow rad="317500">
                    <a:schemeClr val="bg1">
                      <a:alpha val="90000"/>
                    </a:schemeClr>
                  </a:glow>
                </a:effectLst>
              </a:rPr>
            </a:br>
            <a:r>
              <a:rPr lang="en-US" sz="4000" b="1">
                <a:solidFill>
                  <a:srgbClr val="FFFFFF"/>
                </a:solidFill>
                <a:effectLst>
                  <a:glow rad="317500">
                    <a:schemeClr val="bg1">
                      <a:alpha val="90000"/>
                    </a:schemeClr>
                  </a:glow>
                </a:effectLst>
              </a:rPr>
              <a:t>Son Of David</a:t>
            </a:r>
            <a:r>
              <a:rPr lang="en-US" b="1">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en-US" sz="2800" b="1" dirty="0">
                <a:solidFill>
                  <a:srgbClr val="FFFFFF"/>
                </a:solidFill>
                <a:effectLst>
                  <a:glow rad="317500">
                    <a:schemeClr val="bg1">
                      <a:alpha val="90000"/>
                    </a:schemeClr>
                  </a:glow>
                </a:effectLst>
              </a:rPr>
              <a:t>Nine times Jesus is called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son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in Matthew (compared to twice in Mark and Luke and none in John).  David is referred to 59 times in the New Testament (NIV).</a:t>
            </a:r>
          </a:p>
          <a:p>
            <a:pPr eaLnBrk="1" hangingPunct="1">
              <a:buFontTx/>
              <a:buNone/>
              <a:defRPr/>
            </a:pPr>
            <a:endParaRPr lang="en-US" sz="2800" b="1" dirty="0">
              <a:solidFill>
                <a:srgbClr val="FFFFFF"/>
              </a:solidFill>
              <a:effectLst>
                <a:glow rad="317500">
                  <a:schemeClr val="bg1">
                    <a:alpha val="90000"/>
                  </a:schemeClr>
                </a:glow>
              </a:effectLst>
            </a:endParaRPr>
          </a:p>
          <a:p>
            <a:pPr eaLnBrk="1" hangingPunct="1">
              <a:defRPr/>
            </a:pPr>
            <a:r>
              <a:rPr lang="en-US" sz="2800" b="1" dirty="0">
                <a:solidFill>
                  <a:srgbClr val="FFFFFF"/>
                </a:solidFill>
                <a:effectLst>
                  <a:glow rad="317500">
                    <a:schemeClr val="bg1">
                      <a:alpha val="90000"/>
                    </a:schemeClr>
                  </a:glow>
                </a:effectLst>
              </a:rPr>
              <a:t>Jesus</a:t>
            </a:r>
            <a:r>
              <a:rPr lang="uk-UA"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birthplace, Bethlehem, is recalled as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the city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(Matt. 2:1; 1 Sam. 20:6)</a:t>
            </a:r>
            <a:endParaRPr lang="en-US" sz="1800" b="1" dirty="0">
              <a:solidFill>
                <a:srgbClr val="FFFFFF"/>
              </a:solidFill>
              <a:effectLst>
                <a:glow rad="317500">
                  <a:schemeClr val="bg1">
                    <a:alpha val="90000"/>
                  </a:schemeClr>
                </a:glow>
              </a:effectLst>
            </a:endParaRPr>
          </a:p>
        </p:txBody>
      </p:sp>
    </p:spTree>
    <p:extLst>
      <p:ext uri="{BB962C8B-B14F-4D97-AF65-F5344CB8AC3E}">
        <p14:creationId xmlns:p14="http://schemas.microsoft.com/office/powerpoint/2010/main" val="1563708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000000"/>
                </a:solidFill>
                <a:effectLst>
                  <a:glow rad="101600">
                    <a:srgbClr val="FFFFFF">
                      <a:alpha val="75000"/>
                    </a:srgbClr>
                  </a:glow>
                </a:effectLst>
              </a:rPr>
              <a:t>22</a:t>
            </a:r>
            <a:endParaRPr lang="en-US" sz="1800">
              <a:solidFill>
                <a:srgbClr val="000000"/>
              </a:solidFill>
              <a:effectLst>
                <a:glow rad="101600">
                  <a:srgbClr val="FFFFFF">
                    <a:alpha val="75000"/>
                  </a:srgb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defTabSz="914400" fontAlgn="base">
              <a:spcBef>
                <a:spcPct val="20000"/>
              </a:spcBef>
              <a:spcAft>
                <a:spcPct val="0"/>
              </a:spcAft>
              <a:defRPr/>
            </a:pPr>
            <a:r>
              <a:rPr lang="en-US" sz="2800" b="1" dirty="0">
                <a:solidFill>
                  <a:srgbClr val="FFFFFF"/>
                </a:solidFill>
                <a:effectLst>
                  <a:glow rad="228600">
                    <a:srgbClr val="000000"/>
                  </a:glow>
                </a:effectLst>
                <a:latin typeface="Arial" charset="0"/>
                <a:ea typeface="ＭＳ Ｐゴシック" charset="0"/>
                <a:cs typeface="ＭＳ Ｐゴシック" charset="0"/>
              </a:rPr>
              <a:t>What did God promise David in 2 Samuel 7:12-16?</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Sons</a:t>
            </a:r>
            <a:r>
              <a:rPr lang="en-US" sz="2800" b="1" dirty="0">
                <a:solidFill>
                  <a:srgbClr val="FFFFFF"/>
                </a:solidFill>
                <a:effectLst>
                  <a:glow rad="228600">
                    <a:srgbClr val="000000"/>
                  </a:glow>
                </a:effectLst>
                <a:latin typeface="Arial" charset="0"/>
                <a:ea typeface="ＭＳ Ｐゴシック" charset="0"/>
                <a:cs typeface="ＭＳ Ｐゴシック" charset="0"/>
              </a:rPr>
              <a:t>: </a:t>
            </a:r>
            <a:r>
              <a:rPr lang="ru-RU" altLang="ja-JP" sz="2800" b="1" dirty="0">
                <a:solidFill>
                  <a:srgbClr val="FFFFFF"/>
                </a:solidFill>
                <a:effectLst>
                  <a:glow rad="228600">
                    <a:srgbClr val="000000"/>
                  </a:glow>
                </a:effectLst>
                <a:latin typeface="Arial" charset="0"/>
                <a:ea typeface="ＭＳ Ｐゴシック" charset="0"/>
                <a:cs typeface="ＭＳ Ｐゴシック" charset="0"/>
              </a:rPr>
              <a:t>"</a:t>
            </a:r>
            <a:r>
              <a:rPr lang="en-US" sz="2800" b="1" dirty="0">
                <a:solidFill>
                  <a:srgbClr val="FFFFFF"/>
                </a:solidFill>
                <a:effectLst>
                  <a:glow rad="228600">
                    <a:srgbClr val="000000"/>
                  </a:glow>
                </a:effectLst>
                <a:latin typeface="Arial" charset="0"/>
                <a:ea typeface="ＭＳ Ｐゴシック" charset="0"/>
                <a:cs typeface="ＭＳ Ｐゴシック" charset="0"/>
              </a:rPr>
              <a:t>house</a:t>
            </a:r>
            <a:r>
              <a:rPr lang="ru-RU" altLang="ja-JP" sz="2800" b="1" dirty="0">
                <a:solidFill>
                  <a:srgbClr val="FFFFFF"/>
                </a:solidFill>
                <a:effectLst>
                  <a:glow rad="228600">
                    <a:srgbClr val="000000"/>
                  </a:glow>
                </a:effectLst>
                <a:latin typeface="Arial" charset="0"/>
                <a:ea typeface="ＭＳ Ｐゴシック" charset="0"/>
                <a:cs typeface="ＭＳ Ｐゴシック" charset="0"/>
              </a:rPr>
              <a:t>"</a:t>
            </a:r>
            <a:r>
              <a:rPr lang="en-US" sz="2800" b="1" dirty="0">
                <a:solidFill>
                  <a:srgbClr val="FFFFFF"/>
                </a:solidFill>
                <a:effectLst>
                  <a:glow rad="228600">
                    <a:srgbClr val="000000"/>
                  </a:glow>
                </a:effectLst>
                <a:latin typeface="Arial" charset="0"/>
                <a:ea typeface="ＭＳ Ｐゴシック" charset="0"/>
                <a:cs typeface="ＭＳ Ｐゴシック" charset="0"/>
              </a:rPr>
              <a:t> never wiped out</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Kingdom</a:t>
            </a:r>
            <a:r>
              <a:rPr lang="en-US" sz="2800" b="1" dirty="0">
                <a:solidFill>
                  <a:srgbClr val="FFFFFF"/>
                </a:solidFill>
                <a:effectLst>
                  <a:glow rad="228600">
                    <a:srgbClr val="000000"/>
                  </a:glow>
                </a:effectLst>
                <a:latin typeface="Arial" charset="0"/>
                <a:ea typeface="ＭＳ Ｐゴシック" charset="0"/>
                <a:cs typeface="ＭＳ Ｐゴシック" charset="0"/>
              </a:rPr>
              <a:t>: political dynasty (each Jerusalem king will be one of his direct descendants)</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Throne</a:t>
            </a:r>
            <a:r>
              <a:rPr lang="en-US" sz="2800" b="1" dirty="0">
                <a:solidFill>
                  <a:srgbClr val="FFFFFF"/>
                </a:solidFill>
                <a:effectLst>
                  <a:glow rad="228600">
                    <a:srgbClr val="000000"/>
                  </a:glow>
                </a:effectLst>
                <a:latin typeface="Arial" charset="0"/>
                <a:ea typeface="ＭＳ Ｐゴシック" charset="0"/>
                <a:cs typeface="ＭＳ Ｐゴシック" charset="0"/>
              </a:rPr>
              <a:t>: As an eternal covenant (v. 16), the right to rule will remain with his family forever</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Temple</a:t>
            </a:r>
            <a:r>
              <a:rPr lang="en-US" sz="2800" b="1" dirty="0">
                <a:solidFill>
                  <a:srgbClr val="FFFFFF"/>
                </a:solidFill>
                <a:effectLst>
                  <a:glow rad="228600">
                    <a:srgbClr val="000000"/>
                  </a:glow>
                </a:effectLst>
                <a:latin typeface="Arial" charset="0"/>
                <a:ea typeface="ＭＳ Ｐゴシック" charset="0"/>
                <a:cs typeface="ＭＳ Ｐゴシック" charset="0"/>
              </a:rPr>
              <a:t>: Solomon will build it</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Discipline</a:t>
            </a:r>
            <a:r>
              <a:rPr lang="en-US" sz="2800" b="1" dirty="0">
                <a:solidFill>
                  <a:srgbClr val="FFFFFF"/>
                </a:solidFill>
                <a:effectLst>
                  <a:glow rad="228600">
                    <a:srgbClr val="000000"/>
                  </a:glow>
                </a:effectLst>
                <a:latin typeface="Arial" charset="0"/>
                <a:ea typeface="ＭＳ Ｐゴシック" charset="0"/>
                <a:cs typeface="ＭＳ Ｐゴシック" charset="0"/>
              </a:rPr>
              <a:t>: God will punish disobedient kings but still unconditionally keep these promises</a:t>
            </a:r>
          </a:p>
        </p:txBody>
      </p:sp>
    </p:spTree>
    <p:extLst>
      <p:ext uri="{BB962C8B-B14F-4D97-AF65-F5344CB8AC3E}">
        <p14:creationId xmlns:p14="http://schemas.microsoft.com/office/powerpoint/2010/main" val="3872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Messiah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defTabSz="914400" fontAlgn="base">
              <a:spcBef>
                <a:spcPct val="20000"/>
              </a:spcBef>
              <a:spcAft>
                <a:spcPct val="0"/>
              </a:spcAft>
              <a:defRPr/>
            </a:pPr>
            <a:r>
              <a:rPr lang="ru-RU"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4400" fontAlgn="base">
              <a:spcBef>
                <a:spcPct val="20000"/>
              </a:spcBef>
              <a:spcAft>
                <a:spcPct val="0"/>
              </a:spcAft>
              <a:defRPr/>
            </a:pPr>
            <a:r>
              <a:rPr lang="en-US" sz="24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ru-RU"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0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419903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would be the Messiah</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lineage?</a:t>
            </a:r>
          </a:p>
        </p:txBody>
      </p:sp>
    </p:spTree>
    <p:extLst>
      <p:ext uri="{BB962C8B-B14F-4D97-AF65-F5344CB8AC3E}">
        <p14:creationId xmlns:p14="http://schemas.microsoft.com/office/powerpoint/2010/main" val="128666181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ru-RU"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defTabSz="914400" eaLnBrk="1" fontAlgn="base" hangingPunct="1">
              <a:spcBef>
                <a:spcPct val="50000"/>
              </a:spcBef>
              <a:spcAft>
                <a:spcPct val="0"/>
              </a:spcAft>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sp>
        <p:nvSpPr>
          <p:cNvPr id="96" name="Text Box 6"/>
          <p:cNvSpPr txBox="1">
            <a:spLocks noChangeArrowheads="1"/>
          </p:cNvSpPr>
          <p:nvPr/>
        </p:nvSpPr>
        <p:spPr bwMode="auto">
          <a:xfrm>
            <a:off x="8221663" y="47625"/>
            <a:ext cx="886180"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US" b="1" kern="0">
                <a:solidFill>
                  <a:srgbClr val="FFFFFF"/>
                </a:solidFill>
              </a:rPr>
              <a:t>218b</a:t>
            </a:r>
          </a:p>
        </p:txBody>
      </p:sp>
    </p:spTree>
    <p:extLst>
      <p:ext uri="{BB962C8B-B14F-4D97-AF65-F5344CB8AC3E}">
        <p14:creationId xmlns:p14="http://schemas.microsoft.com/office/powerpoint/2010/main" val="1021979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extLst>
      <p:ext uri="{BB962C8B-B14F-4D97-AF65-F5344CB8AC3E}">
        <p14:creationId xmlns:p14="http://schemas.microsoft.com/office/powerpoint/2010/main" val="28899551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237051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8</a:t>
            </a:r>
          </a:p>
        </p:txBody>
      </p:sp>
    </p:spTree>
    <p:extLst>
      <p:ext uri="{BB962C8B-B14F-4D97-AF65-F5344CB8AC3E}">
        <p14:creationId xmlns:p14="http://schemas.microsoft.com/office/powerpoint/2010/main" val="4161162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Victories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a:solidFill>
                  <a:srgbClr val="FFFFFF"/>
                </a:solidFill>
                <a:effectLst>
                  <a:glow rad="101600">
                    <a:srgbClr val="000000">
                      <a:alpha val="75000"/>
                    </a:srgbClr>
                  </a:glow>
                </a:effectLst>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Zobah</a:t>
            </a:r>
          </a:p>
        </p:txBody>
      </p:sp>
    </p:spTree>
    <p:extLst>
      <p:ext uri="{BB962C8B-B14F-4D97-AF65-F5344CB8AC3E}">
        <p14:creationId xmlns:p14="http://schemas.microsoft.com/office/powerpoint/2010/main" val="1503926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Boundary</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8)</a:t>
            </a:r>
            <a:endParaRPr lang="en-US" sz="320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ru-RU" sz="3200" b="1">
                <a:solidFill>
                  <a:srgbClr val="FFFFFF"/>
                </a:solidFill>
                <a:latin typeface="Arial" charset="0"/>
                <a:ea typeface="ＭＳ Ｐゴシック" charset="0"/>
                <a:cs typeface="Arial" charset="0"/>
              </a:rPr>
              <a:t>"</a:t>
            </a:r>
            <a:r>
              <a:rPr lang="en-US" sz="3200" b="1">
                <a:solidFill>
                  <a:srgbClr val="FFFFFF"/>
                </a:solidFill>
                <a:latin typeface="Arial" charset="0"/>
                <a:ea typeface="ＭＳ Ｐゴシック" charset="0"/>
                <a:cs typeface="Arial" charset="0"/>
              </a:rPr>
              <a:t>King David dedicated all these gifts to the L</a:t>
            </a:r>
            <a:r>
              <a:rPr lang="en-US" sz="2800" b="1">
                <a:solidFill>
                  <a:srgbClr val="FFFFFF"/>
                </a:solidFill>
                <a:latin typeface="Arial" charset="0"/>
                <a:ea typeface="ＭＳ Ｐゴシック" charset="0"/>
                <a:cs typeface="Arial" charset="0"/>
              </a:rPr>
              <a:t>ORD</a:t>
            </a:r>
            <a:r>
              <a:rPr lang="en-US" sz="3200" b="1">
                <a:solidFill>
                  <a:srgbClr val="FFFFFF"/>
                </a:solidFill>
                <a:latin typeface="Arial" charset="0"/>
                <a:ea typeface="ＭＳ Ｐゴシック" charset="0"/>
                <a:cs typeface="Arial" charset="0"/>
              </a:rPr>
              <a:t>, along with the silver and gold he had set apart from the other nations he had subdued</a:t>
            </a:r>
            <a:r>
              <a:rPr lang="ru-RU" sz="3200" b="1">
                <a:solidFill>
                  <a:srgbClr val="FFFFFF"/>
                </a:solidFill>
                <a:latin typeface="Arial" charset="0"/>
                <a:ea typeface="ＭＳ Ｐゴシック" charset="0"/>
                <a:cs typeface="Arial" charset="0"/>
              </a:rPr>
              <a:t>"</a:t>
            </a:r>
            <a:r>
              <a:rPr lang="en-US" sz="3200" b="1">
                <a:solidFill>
                  <a:srgbClr val="FFFFFF"/>
                </a:solidFill>
                <a:latin typeface="Arial" charset="0"/>
                <a:ea typeface="ＭＳ Ｐゴシック" charset="0"/>
                <a:cs typeface="Arial" charset="0"/>
              </a:rPr>
              <a:t> </a:t>
            </a:r>
            <a:br>
              <a:rPr lang="en-US" sz="3200" b="1">
                <a:solidFill>
                  <a:srgbClr val="FFFFFF"/>
                </a:solidFill>
                <a:latin typeface="Arial" charset="0"/>
                <a:ea typeface="ＭＳ Ｐゴシック" charset="0"/>
                <a:cs typeface="Arial" charset="0"/>
              </a:rPr>
            </a:br>
            <a:r>
              <a:rPr lang="en-US" sz="3200" b="1" i="1">
                <a:solidFill>
                  <a:srgbClr val="FFFFFF"/>
                </a:solidFill>
                <a:latin typeface="Arial" charset="0"/>
                <a:ea typeface="ＭＳ Ｐゴシック" charset="0"/>
                <a:cs typeface="Arial" charset="0"/>
              </a:rPr>
              <a:t>(2 Samuel 8:11)</a:t>
            </a:r>
          </a:p>
        </p:txBody>
      </p:sp>
    </p:spTree>
    <p:extLst>
      <p:ext uri="{BB962C8B-B14F-4D97-AF65-F5344CB8AC3E}">
        <p14:creationId xmlns:p14="http://schemas.microsoft.com/office/powerpoint/2010/main" val="3404866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9</a:t>
            </a:r>
          </a:p>
        </p:txBody>
      </p:sp>
    </p:spTree>
    <p:extLst>
      <p:ext uri="{BB962C8B-B14F-4D97-AF65-F5344CB8AC3E}">
        <p14:creationId xmlns:p14="http://schemas.microsoft.com/office/powerpoint/2010/main" val="942435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774065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5" name="Text Box 1028"/>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8116" name="Text Box 1029"/>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8117" name="Text Box 1030"/>
          <p:cNvSpPr txBox="1">
            <a:spLocks noChangeArrowheads="1"/>
          </p:cNvSpPr>
          <p:nvPr/>
        </p:nvSpPr>
        <p:spPr bwMode="auto">
          <a:xfrm>
            <a:off x="6227763" y="0"/>
            <a:ext cx="2916237" cy="23082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But David said, </a:t>
            </a:r>
            <a:r>
              <a:rPr lang="ru-RU" altLang="ja-JP" b="1">
                <a:solidFill>
                  <a:srgbClr val="FFFFFF"/>
                </a:solidFill>
                <a:cs typeface="Arial" charset="0"/>
              </a:rPr>
              <a:t>"</a:t>
            </a:r>
            <a:r>
              <a:rPr lang="en-US" b="1">
                <a:solidFill>
                  <a:srgbClr val="FFFFFF"/>
                </a:solidFill>
                <a:cs typeface="Arial" charset="0"/>
              </a:rPr>
              <a:t>Don</a:t>
            </a:r>
            <a:r>
              <a:rPr lang="uk-UA" altLang="ja-JP" b="1">
                <a:solidFill>
                  <a:srgbClr val="FFFFFF"/>
                </a:solidFill>
                <a:cs typeface="Arial" charset="0"/>
              </a:rPr>
              <a:t>'</a:t>
            </a:r>
            <a:r>
              <a:rPr lang="en-US" b="1">
                <a:solidFill>
                  <a:srgbClr val="FFFFFF"/>
                </a:solidFill>
                <a:cs typeface="Arial" charset="0"/>
              </a:rPr>
              <a:t>t be afraid!</a:t>
            </a:r>
            <a:r>
              <a:rPr lang="ru-RU" altLang="ja-JP" b="1">
                <a:solidFill>
                  <a:srgbClr val="FFFFFF"/>
                </a:solidFill>
                <a:cs typeface="Arial" charset="0"/>
              </a:rPr>
              <a:t>"</a:t>
            </a:r>
            <a:r>
              <a:rPr lang="en-US" b="1">
                <a:solidFill>
                  <a:srgbClr val="FFFFFF"/>
                </a:solidFill>
                <a:cs typeface="Arial" charset="0"/>
              </a:rPr>
              <a:t> (to Mephibosheth, Jonathan</a:t>
            </a:r>
            <a:r>
              <a:rPr lang="uk-UA" b="1">
                <a:solidFill>
                  <a:srgbClr val="FFFFFF"/>
                </a:solidFill>
                <a:cs typeface="Arial" charset="0"/>
              </a:rPr>
              <a:t>'</a:t>
            </a:r>
            <a:r>
              <a:rPr lang="en-US" b="1">
                <a:solidFill>
                  <a:srgbClr val="FFFFFF"/>
                </a:solidFill>
                <a:cs typeface="Arial" charset="0"/>
              </a:rPr>
              <a:t>s son) </a:t>
            </a:r>
          </a:p>
          <a:p>
            <a:pPr algn="ctr" defTabSz="914400" eaLnBrk="1" fontAlgn="base" hangingPunct="1">
              <a:spcBef>
                <a:spcPct val="0"/>
              </a:spcBef>
              <a:spcAft>
                <a:spcPct val="0"/>
              </a:spcAft>
            </a:pPr>
            <a:r>
              <a:rPr lang="en-US" b="1" i="1">
                <a:solidFill>
                  <a:srgbClr val="FFFFFF"/>
                </a:solidFill>
                <a:cs typeface="Arial" charset="0"/>
              </a:rPr>
              <a:t>2 Samuel 9:7</a:t>
            </a: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Son</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9)</a:t>
            </a:r>
            <a:endParaRPr lang="en-US" sz="320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3831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10</a:t>
            </a:r>
          </a:p>
        </p:txBody>
      </p:sp>
    </p:spTree>
    <p:extLst>
      <p:ext uri="{BB962C8B-B14F-4D97-AF65-F5344CB8AC3E}">
        <p14:creationId xmlns:p14="http://schemas.microsoft.com/office/powerpoint/2010/main" val="3181188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a:solidFill>
                  <a:srgbClr val="FFFFFF"/>
                </a:solidFill>
                <a:effectLst>
                  <a:glow rad="101600">
                    <a:srgbClr val="000000">
                      <a:alpha val="75000"/>
                    </a:srgbClr>
                  </a:glow>
                </a:effectLst>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Zobah</a:t>
            </a:r>
          </a:p>
        </p:txBody>
      </p:sp>
    </p:spTree>
    <p:extLst>
      <p:ext uri="{BB962C8B-B14F-4D97-AF65-F5344CB8AC3E}">
        <p14:creationId xmlns:p14="http://schemas.microsoft.com/office/powerpoint/2010/main" val="110797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FFFFFF"/>
                </a:solidFill>
                <a:effectLst>
                  <a:outerShdw blurRad="38100" dist="38100" dir="2700000" algn="tl">
                    <a:srgbClr val="DDDDDD"/>
                  </a:outerShdw>
                </a:effectLst>
              </a:rPr>
              <a:t>209</a:t>
            </a:r>
            <a:endParaRPr lang="en-US" sz="1800">
              <a:solidFill>
                <a:srgbClr val="000000"/>
              </a:solidFill>
            </a:endParaRPr>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76200"/>
            <a:ext cx="49117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en-US" sz="4000">
                <a:solidFill>
                  <a:schemeClr val="bg1"/>
                </a:solidFill>
                <a:latin typeface="Arial" charset="0"/>
                <a:ea typeface="ＭＳ Ｐゴシック" charset="0"/>
                <a:cs typeface="ＭＳ Ｐゴシック" charset="0"/>
              </a:rPr>
              <a:t>David</a:t>
            </a:r>
            <a:r>
              <a:rPr lang="uk-UA" altLang="ja-JP" sz="4000">
                <a:solidFill>
                  <a:schemeClr val="bg1"/>
                </a:solidFill>
                <a:latin typeface="Arial" charset="0"/>
                <a:ea typeface="ＭＳ Ｐゴシック" charset="0"/>
                <a:cs typeface="ＭＳ Ｐゴシック" charset="0"/>
              </a:rPr>
              <a:t>'</a:t>
            </a:r>
            <a:r>
              <a:rPr lang="en-US" sz="4000">
                <a:solidFill>
                  <a:schemeClr val="bg1"/>
                </a:solidFill>
                <a:latin typeface="Arial" charset="0"/>
                <a:ea typeface="ＭＳ Ｐゴシック" charset="0"/>
                <a:cs typeface="ＭＳ Ｐゴシック" charset="0"/>
              </a:rPr>
              <a:t>s Conquests</a:t>
            </a:r>
            <a:endParaRPr lang="en-US" sz="4000">
              <a:latin typeface="Arial" charset="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Vassals</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10)</a:t>
            </a:r>
            <a:endParaRPr lang="en-US" sz="3200">
              <a:solidFill>
                <a:srgbClr val="FFFFFF"/>
              </a:solidFill>
              <a:latin typeface="Arial" charset="0"/>
              <a:ea typeface="ＭＳ Ｐゴシック" charset="0"/>
              <a:cs typeface="ＭＳ Ｐゴシック" charset="0"/>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en-US" sz="1800" i="1">
                <a:solidFill>
                  <a:schemeClr val="tx2"/>
                </a:solidFill>
                <a:latin typeface="Arial" charset="0"/>
                <a:ea typeface="ＭＳ Ｐゴシック" charset="0"/>
                <a:cs typeface="ＭＳ Ｐゴシック" charset="0"/>
              </a:rPr>
              <a:t>Moody Atlas of Bible Lands, </a:t>
            </a:r>
            <a:r>
              <a:rPr lang="en-US" sz="1800">
                <a:solidFill>
                  <a:schemeClr val="tx2"/>
                </a:solidFill>
                <a:latin typeface="Arial" charset="0"/>
                <a:ea typeface="ＭＳ Ｐゴシック" charset="0"/>
                <a:cs typeface="ＭＳ Ｐゴシック" charset="0"/>
              </a:rPr>
              <a:t>121</a:t>
            </a:r>
            <a:endParaRPr lang="en-US" sz="1800" i="1">
              <a:solidFill>
                <a:schemeClr val="tx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91118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God is kind to give us Jesus as King.</a:t>
            </a: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154384376"/>
      </p:ext>
    </p:extLst>
  </p:cSld>
  <p:clrMapOvr>
    <a:overrideClrMapping bg1="lt1" tx1="dk1" bg2="lt2" tx2="dk2" accent1="accent1" accent2="accent2" accent3="accent3" accent4="accent4" accent5="accent5" accent6="accent6" hlink="hlink" folHlink="folHlink"/>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We Want Democracy.</a:t>
            </a: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Demos</a:t>
            </a:r>
            <a:r>
              <a:rPr lang="en-US" sz="4000" b="1" dirty="0">
                <a:solidFill>
                  <a:srgbClr val="FFFFFF"/>
                </a:solidFill>
                <a:effectLst>
                  <a:glow rad="127000">
                    <a:srgbClr val="000000"/>
                  </a:glow>
                </a:effectLst>
                <a:latin typeface="Arial" charset="0"/>
                <a:ea typeface="ＭＳ Ｐゴシック" charset="0"/>
                <a:cs typeface="ＭＳ Ｐゴシック" charset="0"/>
              </a:rPr>
              <a:t> ("people") + </a:t>
            </a:r>
            <a:r>
              <a:rPr lang="en-US" sz="4000" b="1" i="1" dirty="0">
                <a:solidFill>
                  <a:srgbClr val="FFFFFF"/>
                </a:solidFill>
                <a:effectLst>
                  <a:glow rad="127000">
                    <a:srgbClr val="000000"/>
                  </a:glow>
                </a:effectLst>
                <a:latin typeface="Arial" charset="0"/>
                <a:ea typeface="ＭＳ Ｐゴシック" charset="0"/>
                <a:cs typeface="ＭＳ Ｐゴシック" charset="0"/>
              </a:rPr>
              <a:t>kratos</a:t>
            </a:r>
            <a:r>
              <a:rPr lang="en-US" sz="4000" b="1" dirty="0">
                <a:solidFill>
                  <a:srgbClr val="FFFFFF"/>
                </a:solidFill>
                <a:effectLst>
                  <a:glow rad="127000">
                    <a:srgbClr val="000000"/>
                  </a:glow>
                </a:effectLst>
                <a:latin typeface="Arial" charset="0"/>
                <a:ea typeface="ＭＳ Ｐゴシック" charset="0"/>
                <a:cs typeface="ＭＳ Ｐゴシック" charset="0"/>
              </a:rPr>
              <a:t> (to rule")</a:t>
            </a:r>
          </a:p>
        </p:txBody>
      </p:sp>
    </p:spTree>
    <p:extLst>
      <p:ext uri="{BB962C8B-B14F-4D97-AF65-F5344CB8AC3E}">
        <p14:creationId xmlns:p14="http://schemas.microsoft.com/office/powerpoint/2010/main" val="37611149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1–7</a:t>
            </a:r>
          </a:p>
        </p:txBody>
      </p:sp>
    </p:spTree>
    <p:extLst>
      <p:ext uri="{BB962C8B-B14F-4D97-AF65-F5344CB8AC3E}">
        <p14:creationId xmlns:p14="http://schemas.microsoft.com/office/powerpoint/2010/main" val="17487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We prefer democracy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God mandates kingship</a:t>
            </a:r>
          </a:p>
        </p:txBody>
      </p:sp>
    </p:spTree>
    <p:extLst>
      <p:ext uri="{BB962C8B-B14F-4D97-AF65-F5344CB8AC3E}">
        <p14:creationId xmlns:p14="http://schemas.microsoft.com/office/powerpoint/2010/main" val="329908148"/>
      </p:ext>
    </p:extLst>
  </p:cSld>
  <p:clrMapOvr>
    <a:overrideClrMapping bg1="lt1" tx1="dk1" bg2="lt2" tx2="dk2" accent1="accent1" accent2="accent2" accent3="accent3" accent4="accent4" accent5="accent5" accent6="accent6" hlink="hlink" folHlink="folHlink"/>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Rule from Rome?</a:t>
            </a: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8071528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Jerusalem</a:t>
            </a: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21533951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Years!</a:t>
            </a: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5107DC22-1861-934D-9D0A-4EBDFD0429F5}"/>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MILLENNIAL REIGN OF CHRIST</a:t>
            </a:r>
          </a:p>
        </p:txBody>
      </p:sp>
    </p:spTree>
    <p:extLst>
      <p:ext uri="{BB962C8B-B14F-4D97-AF65-F5344CB8AC3E}">
        <p14:creationId xmlns:p14="http://schemas.microsoft.com/office/powerpoint/2010/main" val="179404285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9564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8775998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31488480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11</a:t>
            </a:r>
          </a:p>
        </p:txBody>
      </p:sp>
    </p:spTree>
    <p:extLst>
      <p:ext uri="{BB962C8B-B14F-4D97-AF65-F5344CB8AC3E}">
        <p14:creationId xmlns:p14="http://schemas.microsoft.com/office/powerpoint/2010/main" val="3911254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When life is </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too good</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 then watch out…</a:t>
            </a:r>
          </a:p>
        </p:txBody>
      </p:sp>
    </p:spTree>
    <p:extLst>
      <p:ext uri="{BB962C8B-B14F-4D97-AF65-F5344CB8AC3E}">
        <p14:creationId xmlns:p14="http://schemas.microsoft.com/office/powerpoint/2010/main" val="17663493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Chapter 11 = Bankruptcy</a:t>
            </a:r>
          </a:p>
        </p:txBody>
      </p:sp>
      <p:sp>
        <p:nvSpPr>
          <p:cNvPr id="221187" name="Rectangle 2"/>
          <p:cNvSpPr txBox="1">
            <a:spLocks noChangeArrowheads="1"/>
          </p:cNvSpPr>
          <p:nvPr/>
        </p:nvSpPr>
        <p:spPr bwMode="auto">
          <a:xfrm rot="-292925">
            <a:off x="-2609850" y="3681413"/>
            <a:ext cx="2568575" cy="7270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000000"/>
                </a:solidFill>
                <a:cs typeface="Arial" charset="0"/>
              </a:rPr>
              <a:t>Bankruptcy</a:t>
            </a:r>
          </a:p>
        </p:txBody>
      </p:sp>
    </p:spTree>
    <p:extLst>
      <p:ext uri="{BB962C8B-B14F-4D97-AF65-F5344CB8AC3E}">
        <p14:creationId xmlns:p14="http://schemas.microsoft.com/office/powerpoint/2010/main" val="10024930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8–15</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522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en-US" sz="4000" b="1" dirty="0">
                <a:solidFill>
                  <a:srgbClr val="FFFFFF"/>
                </a:solidFill>
                <a:effectLst>
                  <a:glow rad="317500">
                    <a:schemeClr val="bg1"/>
                  </a:glow>
                </a:effectLst>
              </a:rPr>
              <a:t>An idle mind…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defTabSz="914400" eaLnBrk="1" hangingPunct="1">
              <a:buClr>
                <a:srgbClr val="FF3399"/>
              </a:buClr>
              <a:buFontTx/>
              <a:buNone/>
              <a:defRPr/>
            </a:pP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In the spring when kings go out to war…</a:t>
            </a: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 (11:1)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en-US" sz="1800">
              <a:solidFill>
                <a:srgbClr val="FFCC00"/>
              </a:solidFill>
            </a:endParaRPr>
          </a:p>
        </p:txBody>
      </p:sp>
      <p:sp>
        <p:nvSpPr>
          <p:cNvPr id="6" name="Rectangle 2"/>
          <p:cNvSpPr txBox="1">
            <a:spLocks noChangeArrowheads="1"/>
          </p:cNvSpPr>
          <p:nvPr/>
        </p:nvSpPr>
        <p:spPr bwMode="auto">
          <a:xfrm>
            <a:off x="4174054" y="817972"/>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mr-IN" sz="4000" b="1" dirty="0">
                <a:solidFill>
                  <a:srgbClr val="FFFFFF"/>
                </a:solidFill>
                <a:effectLst>
                  <a:glow rad="317500">
                    <a:srgbClr val="000000"/>
                  </a:glow>
                </a:effectLst>
              </a:rPr>
              <a:t>…</a:t>
            </a:r>
            <a:r>
              <a:rPr lang="en-US" sz="4000" b="1" dirty="0">
                <a:solidFill>
                  <a:srgbClr val="FFFFFF"/>
                </a:solidFill>
                <a:effectLst>
                  <a:glow rad="317500">
                    <a:srgbClr val="000000"/>
                  </a:glow>
                </a:effectLst>
              </a:rPr>
              <a:t>leads to…</a:t>
            </a:r>
            <a:endParaRPr lang="en-US" b="1" dirty="0">
              <a:solidFill>
                <a:srgbClr val="FFFFFF"/>
              </a:solidFill>
              <a:effectLst>
                <a:glow rad="317500">
                  <a:srgbClr val="000000"/>
                </a:glow>
              </a:effectLst>
            </a:endParaRPr>
          </a:p>
        </p:txBody>
      </p:sp>
      <p:sp>
        <p:nvSpPr>
          <p:cNvPr id="7" name="Rectangle 2"/>
          <p:cNvSpPr txBox="1">
            <a:spLocks noChangeArrowheads="1"/>
          </p:cNvSpPr>
          <p:nvPr/>
        </p:nvSpPr>
        <p:spPr bwMode="auto">
          <a:xfrm>
            <a:off x="4174054" y="1628800"/>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4000" b="1" dirty="0">
                <a:solidFill>
                  <a:srgbClr val="FFFFFF"/>
                </a:solidFill>
                <a:effectLst>
                  <a:glow rad="317500">
                    <a:srgbClr val="000000"/>
                  </a:glow>
                </a:effectLst>
              </a:rPr>
              <a:t>an idol mind…</a:t>
            </a:r>
            <a:endParaRPr lang="en-US" b="1" dirty="0">
              <a:solidFill>
                <a:srgbClr val="FFFFFF"/>
              </a:solidFill>
              <a:effectLst>
                <a:glow rad="317500">
                  <a:srgbClr val="000000"/>
                </a:glow>
              </a:effectLst>
            </a:endParaRPr>
          </a:p>
        </p:txBody>
      </p:sp>
    </p:spTree>
    <p:extLst>
      <p:ext uri="{BB962C8B-B14F-4D97-AF65-F5344CB8AC3E}">
        <p14:creationId xmlns:p14="http://schemas.microsoft.com/office/powerpoint/2010/main" val="767385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800" b="1" dirty="0">
                <a:solidFill>
                  <a:srgbClr val="FFFFFF"/>
                </a:solidFill>
                <a:effectLst>
                  <a:glow rad="317500">
                    <a:schemeClr val="bg1"/>
                  </a:glow>
                </a:effectLst>
              </a:rPr>
              <a:t>Bath for Bathsheba</a:t>
            </a:r>
            <a:endParaRPr lang="en-US" sz="5400" b="1" dirty="0">
              <a:solidFill>
                <a:srgbClr val="FFFFFF"/>
              </a:solidFill>
              <a:effectLst>
                <a:glow rad="317500">
                  <a:schemeClr val="bg1"/>
                </a:glow>
              </a:effectLst>
            </a:endParaRPr>
          </a:p>
        </p:txBody>
      </p:sp>
    </p:spTree>
    <p:extLst>
      <p:ext uri="{BB962C8B-B14F-4D97-AF65-F5344CB8AC3E}">
        <p14:creationId xmlns:p14="http://schemas.microsoft.com/office/powerpoint/2010/main" val="36304670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en-US" sz="4000" b="1" dirty="0">
                <a:solidFill>
                  <a:srgbClr val="FFFFFF"/>
                </a:solidFill>
                <a:effectLst>
                  <a:glow rad="317500">
                    <a:schemeClr val="bg1"/>
                  </a:glow>
                </a:effectLst>
              </a:rPr>
              <a:t>The inevitable conclusion</a:t>
            </a:r>
            <a:endParaRPr lang="en-US" b="1" dirty="0">
              <a:solidFill>
                <a:srgbClr val="FFFFFF"/>
              </a:solidFill>
              <a:effectLst>
                <a:glow rad="317500">
                  <a:schemeClr val="bg1"/>
                </a:glow>
              </a:effectLst>
            </a:endParaRPr>
          </a:p>
        </p:txBody>
      </p:sp>
    </p:spTree>
    <p:extLst>
      <p:ext uri="{BB962C8B-B14F-4D97-AF65-F5344CB8AC3E}">
        <p14:creationId xmlns:p14="http://schemas.microsoft.com/office/powerpoint/2010/main" val="42533690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65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b="1" dirty="0">
                <a:solidFill>
                  <a:srgbClr val="FFFFFF"/>
                </a:solidFill>
                <a:effectLst>
                  <a:glow rad="228600">
                    <a:srgbClr val="000000"/>
                  </a:glow>
                </a:effectLst>
                <a:cs typeface="Arial" charset="0"/>
              </a:rPr>
              <a:t>Uriah the Hittite and his wicked king, David</a:t>
            </a:r>
          </a:p>
        </p:txBody>
      </p:sp>
    </p:spTree>
    <p:extLst>
      <p:ext uri="{BB962C8B-B14F-4D97-AF65-F5344CB8AC3E}">
        <p14:creationId xmlns:p14="http://schemas.microsoft.com/office/powerpoint/2010/main" val="2758325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000" b="1" dirty="0">
                <a:solidFill>
                  <a:srgbClr val="FFFFFF"/>
                </a:solidFill>
                <a:effectLst>
                  <a:glow rad="317500">
                    <a:schemeClr val="bg1"/>
                  </a:glow>
                </a:effectLst>
              </a:rPr>
              <a:t>Uriah was killed along with several other Israelite soldiers</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11:17)</a:t>
            </a:r>
            <a:br>
              <a:rPr lang="en-US" sz="4000" b="1" dirty="0">
                <a:solidFill>
                  <a:srgbClr val="FFFFFF"/>
                </a:solidFill>
                <a:effectLst>
                  <a:glow rad="317500">
                    <a:schemeClr val="bg1"/>
                  </a:glow>
                </a:effectLst>
              </a:rPr>
            </a:b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434581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The Heartache David Caused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defTabSz="914400" eaLnBrk="1" hangingPunct="1">
              <a:buClr>
                <a:srgbClr val="FF3399"/>
              </a:buClr>
              <a:buFontTx/>
              <a:buNone/>
              <a:defRPr/>
            </a:pPr>
            <a:r>
              <a:rPr lang="en-US" sz="2800" b="1" dirty="0">
                <a:solidFill>
                  <a:srgbClr val="FFFFFF"/>
                </a:solidFill>
                <a:effectLst>
                  <a:glow rad="317500">
                    <a:srgbClr val="000000"/>
                  </a:glow>
                </a:effectLst>
              </a:rPr>
              <a:t>Bathsheba Mourns Her Husband</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en-US" sz="1800">
              <a:solidFill>
                <a:srgbClr val="FFCC00"/>
              </a:solidFill>
            </a:endParaRPr>
          </a:p>
        </p:txBody>
      </p:sp>
    </p:spTree>
    <p:extLst>
      <p:ext uri="{BB962C8B-B14F-4D97-AF65-F5344CB8AC3E}">
        <p14:creationId xmlns:p14="http://schemas.microsoft.com/office/powerpoint/2010/main" val="99244809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12</a:t>
            </a:r>
          </a:p>
        </p:txBody>
      </p:sp>
    </p:spTree>
    <p:extLst>
      <p:ext uri="{BB962C8B-B14F-4D97-AF65-F5344CB8AC3E}">
        <p14:creationId xmlns:p14="http://schemas.microsoft.com/office/powerpoint/2010/main" val="171320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You are the man!</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3600" b="1" dirty="0">
                <a:solidFill>
                  <a:srgbClr val="FFFFFF"/>
                </a:solidFill>
                <a:effectLst>
                  <a:glow rad="317500">
                    <a:srgbClr val="000000"/>
                  </a:glow>
                </a:effectLst>
              </a:rPr>
              <a:t>Nathan rebukes David for his sins</a:t>
            </a:r>
            <a:br>
              <a:rPr lang="en-US" sz="3600" b="1" dirty="0">
                <a:solidFill>
                  <a:srgbClr val="FFFFFF"/>
                </a:solidFill>
                <a:effectLst>
                  <a:glow rad="317500">
                    <a:srgbClr val="000000"/>
                  </a:glow>
                </a:effectLst>
              </a:rPr>
            </a:br>
            <a:r>
              <a:rPr lang="en-US" sz="3600" b="1" dirty="0">
                <a:solidFill>
                  <a:srgbClr val="FFFFFF"/>
                </a:solidFill>
                <a:effectLst>
                  <a:glow rad="317500">
                    <a:srgbClr val="000000"/>
                  </a:glow>
                </a:effectLst>
              </a:rPr>
              <a:t>(12:1-12)</a:t>
            </a:r>
          </a:p>
        </p:txBody>
      </p:sp>
    </p:spTree>
    <p:extLst>
      <p:ext uri="{BB962C8B-B14F-4D97-AF65-F5344CB8AC3E}">
        <p14:creationId xmlns:p14="http://schemas.microsoft.com/office/powerpoint/2010/main" val="86620510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932040" y="0"/>
            <a:ext cx="3960440" cy="2636912"/>
          </a:xfrm>
        </p:spPr>
        <p:txBody>
          <a:bodyPr/>
          <a:lstStyle/>
          <a:p>
            <a:pPr algn="ctr" eaLnBrk="1" hangingPunct="1">
              <a:defRPr/>
            </a:pPr>
            <a:r>
              <a:rPr lang="en-US" sz="4000" b="1" i="1" dirty="0">
                <a:solidFill>
                  <a:srgbClr val="FFFFFF"/>
                </a:solidFill>
                <a:effectLst>
                  <a:glow rad="317500">
                    <a:schemeClr val="bg1"/>
                  </a:glow>
                </a:effectLst>
              </a:rPr>
              <a:t>Bathsheba</a:t>
            </a:r>
            <a:r>
              <a:rPr lang="uk-UA"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s baby dies</a:t>
            </a:r>
          </a:p>
        </p:txBody>
      </p:sp>
    </p:spTree>
    <p:extLst>
      <p:ext uri="{BB962C8B-B14F-4D97-AF65-F5344CB8AC3E}">
        <p14:creationId xmlns:p14="http://schemas.microsoft.com/office/powerpoint/2010/main" val="243795186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Their baby dies</a:t>
            </a:r>
          </a:p>
        </p:txBody>
      </p:sp>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3600" b="1" dirty="0">
                <a:solidFill>
                  <a:srgbClr val="FFFFFF"/>
                </a:solidFill>
                <a:effectLst>
                  <a:glow rad="317500">
                    <a:srgbClr val="000000"/>
                  </a:glow>
                </a:effectLst>
              </a:rPr>
              <a:t>God judges David</a:t>
            </a:r>
            <a:r>
              <a:rPr lang="uk-UA" sz="3600" b="1" dirty="0">
                <a:solidFill>
                  <a:srgbClr val="FFFFFF"/>
                </a:solidFill>
                <a:effectLst>
                  <a:glow rad="317500">
                    <a:srgbClr val="000000"/>
                  </a:glow>
                </a:effectLst>
              </a:rPr>
              <a:t>'</a:t>
            </a:r>
            <a:r>
              <a:rPr lang="en-US" sz="3600" b="1" dirty="0">
                <a:solidFill>
                  <a:srgbClr val="FFFFFF"/>
                </a:solidFill>
                <a:effectLst>
                  <a:glow rad="317500">
                    <a:srgbClr val="000000"/>
                  </a:glow>
                </a:effectLst>
              </a:rPr>
              <a:t>s family</a:t>
            </a:r>
            <a:br>
              <a:rPr lang="en-US" sz="3600" b="1" dirty="0">
                <a:solidFill>
                  <a:srgbClr val="FFFFFF"/>
                </a:solidFill>
                <a:effectLst>
                  <a:glow rad="317500">
                    <a:srgbClr val="000000"/>
                  </a:glow>
                </a:effectLst>
              </a:rPr>
            </a:br>
            <a:r>
              <a:rPr lang="en-US" sz="3600" b="1" dirty="0">
                <a:solidFill>
                  <a:srgbClr val="FFFFFF"/>
                </a:solidFill>
                <a:effectLst>
                  <a:glow rad="317500">
                    <a:srgbClr val="000000"/>
                  </a:glow>
                </a:effectLst>
              </a:rPr>
              <a:t>(12:1-12)</a:t>
            </a: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69843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David</a:t>
            </a: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16–31</a:t>
            </a: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rPr>
              <a:t>Transition #3</a:t>
            </a:r>
          </a:p>
        </p:txBody>
      </p:sp>
    </p:spTree>
    <p:extLst>
      <p:ext uri="{BB962C8B-B14F-4D97-AF65-F5344CB8AC3E}">
        <p14:creationId xmlns:p14="http://schemas.microsoft.com/office/powerpoint/2010/main" val="2169343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Descendants of David</a:t>
            </a:r>
          </a:p>
        </p:txBody>
      </p:sp>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699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b="1" dirty="0">
                <a:solidFill>
                  <a:srgbClr val="FFFFFF"/>
                </a:solidFill>
                <a:effectLst>
                  <a:glow rad="317500">
                    <a:schemeClr val="bg1"/>
                  </a:glow>
                </a:effectLst>
              </a:rPr>
              <a:t>FAMILY TROUBLES</a:t>
            </a: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cs typeface="Arial" charset="0"/>
              </a:rPr>
              <a:t>SON of ADULTERY dies… (12:15-23)</a:t>
            </a:r>
          </a:p>
        </p:txBody>
      </p:sp>
      <p:sp>
        <p:nvSpPr>
          <p:cNvPr id="6" name="Text Box 1032"/>
          <p:cNvSpPr txBox="1">
            <a:spLocks noChangeArrowheads="1"/>
          </p:cNvSpPr>
          <p:nvPr/>
        </p:nvSpPr>
        <p:spPr bwMode="auto">
          <a:xfrm>
            <a:off x="3059832" y="2209800"/>
            <a:ext cx="608416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STILL, GRACE of GOD… </a:t>
            </a:r>
          </a:p>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David</a:t>
            </a:r>
            <a:r>
              <a:rPr lang="uk-UA"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s second son from Bathsheba is</a:t>
            </a:r>
          </a:p>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named SOLOMON alias </a:t>
            </a:r>
            <a:r>
              <a:rPr lang="en-US" b="1" dirty="0" err="1">
                <a:solidFill>
                  <a:srgbClr val="FFFFFF"/>
                </a:solidFill>
                <a:effectLst>
                  <a:glow rad="228600">
                    <a:srgbClr val="000000"/>
                  </a:glow>
                </a:effectLst>
                <a:cs typeface="Arial" charset="0"/>
              </a:rPr>
              <a:t>Jedidiah</a:t>
            </a:r>
            <a:r>
              <a:rPr lang="en-US" b="1" dirty="0">
                <a:solidFill>
                  <a:srgbClr val="FFFFFF"/>
                </a:solidFill>
                <a:effectLst>
                  <a:glow rad="228600">
                    <a:srgbClr val="000000"/>
                  </a:glow>
                </a:effectLst>
                <a:cs typeface="Arial" charset="0"/>
              </a:rPr>
              <a:t>–</a:t>
            </a:r>
          </a:p>
          <a:p>
            <a:pPr algn="ctr" defTabSz="914400" eaLnBrk="1" fontAlgn="base" hangingPunct="1">
              <a:spcBef>
                <a:spcPct val="0"/>
              </a:spcBef>
              <a:spcAft>
                <a:spcPct val="0"/>
              </a:spcAft>
              <a:defRPr/>
            </a:pPr>
            <a:r>
              <a:rPr lang="ru-RU"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beloved of the L</a:t>
            </a:r>
            <a:r>
              <a:rPr lang="en-US" sz="2000" b="1" dirty="0">
                <a:solidFill>
                  <a:srgbClr val="FFFFFF"/>
                </a:solidFill>
                <a:effectLst>
                  <a:glow rad="228600">
                    <a:srgbClr val="000000"/>
                  </a:glow>
                </a:effectLst>
                <a:cs typeface="Arial" charset="0"/>
              </a:rPr>
              <a:t>ORD</a:t>
            </a:r>
            <a:r>
              <a:rPr lang="ru-RU"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—because the L</a:t>
            </a:r>
            <a:r>
              <a:rPr lang="en-US" sz="2000" b="1" dirty="0">
                <a:solidFill>
                  <a:srgbClr val="FFFFFF"/>
                </a:solidFill>
                <a:effectLst>
                  <a:glow rad="228600">
                    <a:srgbClr val="000000"/>
                  </a:glow>
                </a:effectLst>
                <a:cs typeface="Arial" charset="0"/>
              </a:rPr>
              <a:t>ORD</a:t>
            </a:r>
            <a:r>
              <a:rPr lang="en-US" b="1" dirty="0">
                <a:solidFill>
                  <a:srgbClr val="FFFFFF"/>
                </a:solidFill>
                <a:effectLst>
                  <a:glow rad="228600">
                    <a:srgbClr val="000000"/>
                  </a:glow>
                </a:effectLst>
                <a:cs typeface="Arial" charset="0"/>
              </a:rPr>
              <a:t> loved him</a:t>
            </a:r>
          </a:p>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(12:24-25)</a:t>
            </a:r>
          </a:p>
        </p:txBody>
      </p:sp>
    </p:spTree>
    <p:extLst>
      <p:ext uri="{BB962C8B-B14F-4D97-AF65-F5344CB8AC3E}">
        <p14:creationId xmlns:p14="http://schemas.microsoft.com/office/powerpoint/2010/main" val="22642571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13</a:t>
            </a:r>
          </a:p>
        </p:txBody>
      </p:sp>
    </p:spTree>
    <p:extLst>
      <p:ext uri="{BB962C8B-B14F-4D97-AF65-F5344CB8AC3E}">
        <p14:creationId xmlns:p14="http://schemas.microsoft.com/office/powerpoint/2010/main" val="4058988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en-US" sz="4000" b="1" dirty="0">
                <a:solidFill>
                  <a:srgbClr val="FFFFFF"/>
                </a:solidFill>
                <a:effectLst>
                  <a:glow rad="317500">
                    <a:schemeClr val="bg1"/>
                  </a:glow>
                </a:effectLst>
              </a:rPr>
              <a:t>Amnon &amp; Tamar</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4"/>
            <a:ext cx="8134672" cy="142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defTabSz="914400" eaLnBrk="1" hangingPunct="1">
              <a:buClr>
                <a:srgbClr val="FF3399"/>
              </a:buClr>
              <a:buFontTx/>
              <a:buNone/>
              <a:defRPr/>
            </a:pPr>
            <a:r>
              <a:rPr lang="en-US" sz="2800" b="1" dirty="0">
                <a:solidFill>
                  <a:srgbClr val="FFFFFF"/>
                </a:solidFill>
                <a:effectLst>
                  <a:glow rad="317500">
                    <a:srgbClr val="000000"/>
                  </a:glow>
                </a:effectLst>
              </a:rPr>
              <a:t>David was judged through the rape of his daughter via his son</a:t>
            </a:r>
            <a:endParaRPr lang="en-US" sz="1800" b="1" dirty="0">
              <a:solidFill>
                <a:srgbClr val="FFFFFF"/>
              </a:solidFill>
              <a:effectLst>
                <a:glow rad="317500">
                  <a:srgbClr val="000000"/>
                </a:glow>
              </a:effectLst>
            </a:endParaRPr>
          </a:p>
        </p:txBody>
      </p:sp>
    </p:spTree>
    <p:extLst>
      <p:ext uri="{BB962C8B-B14F-4D97-AF65-F5344CB8AC3E}">
        <p14:creationId xmlns:p14="http://schemas.microsoft.com/office/powerpoint/2010/main" val="1109848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en-US" sz="3600" b="1" dirty="0">
                <a:solidFill>
                  <a:srgbClr val="FFFFFF"/>
                </a:solidFill>
                <a:effectLst>
                  <a:glow rad="317500">
                    <a:schemeClr val="bg1"/>
                  </a:glow>
                </a:effectLst>
              </a:rPr>
              <a:t>But Amnon</a:t>
            </a:r>
            <a:r>
              <a:rPr lang="uk-UA" sz="3600" b="1" dirty="0">
                <a:solidFill>
                  <a:srgbClr val="FFFFFF"/>
                </a:solidFill>
                <a:effectLst>
                  <a:glow rad="317500">
                    <a:schemeClr val="bg1"/>
                  </a:glow>
                </a:effectLst>
              </a:rPr>
              <a:t>'</a:t>
            </a:r>
            <a:r>
              <a:rPr lang="en-US" sz="3600" b="1" dirty="0">
                <a:solidFill>
                  <a:srgbClr val="FFFFFF"/>
                </a:solidFill>
                <a:effectLst>
                  <a:glow rad="317500">
                    <a:schemeClr val="bg1"/>
                  </a:glow>
                </a:effectLst>
              </a:rPr>
              <a:t>s half-brother Absalom was full brother to Tamar</a:t>
            </a:r>
            <a:endParaRPr lang="en-US" sz="40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252120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sz="3600" b="1" dirty="0">
                <a:solidFill>
                  <a:srgbClr val="FFFFFF"/>
                </a:solidFill>
                <a:effectLst>
                  <a:glow rad="317500">
                    <a:schemeClr val="bg1"/>
                  </a:glow>
                </a:effectLst>
              </a:rPr>
              <a:t>Absalom killed Amnon two years later</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50137854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en-US" sz="3600" b="1" dirty="0">
                <a:solidFill>
                  <a:srgbClr val="FFFFFF"/>
                </a:solidFill>
                <a:effectLst>
                  <a:glow rad="317500">
                    <a:schemeClr val="bg1"/>
                  </a:glow>
                </a:effectLst>
              </a:rPr>
              <a:t>David mourns death of Amnon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(2 Samuel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82836494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14</a:t>
            </a:r>
          </a:p>
        </p:txBody>
      </p:sp>
    </p:spTree>
    <p:extLst>
      <p:ext uri="{BB962C8B-B14F-4D97-AF65-F5344CB8AC3E}">
        <p14:creationId xmlns:p14="http://schemas.microsoft.com/office/powerpoint/2010/main" val="437350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en-US" sz="3600" b="1" dirty="0">
                <a:solidFill>
                  <a:srgbClr val="FFFFFF"/>
                </a:solidFill>
                <a:effectLst>
                  <a:glow rad="317500">
                    <a:schemeClr val="bg1"/>
                  </a:glow>
                </a:effectLst>
              </a:rPr>
              <a:t>The Wise Woman of Tekoa (2 Samuel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6998438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15</a:t>
            </a:r>
          </a:p>
        </p:txBody>
      </p:sp>
    </p:spTree>
    <p:extLst>
      <p:ext uri="{BB962C8B-B14F-4D97-AF65-F5344CB8AC3E}">
        <p14:creationId xmlns:p14="http://schemas.microsoft.com/office/powerpoint/2010/main" val="298412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How will David respond?</a:t>
            </a:r>
          </a:p>
        </p:txBody>
      </p:sp>
    </p:spTree>
    <p:extLst>
      <p:ext uri="{BB962C8B-B14F-4D97-AF65-F5344CB8AC3E}">
        <p14:creationId xmlns:p14="http://schemas.microsoft.com/office/powerpoint/2010/main" val="1745795877"/>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28654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dirty="0">
                <a:solidFill>
                  <a:srgbClr val="FFFFFF"/>
                </a:solidFill>
                <a:effectLst>
                  <a:glow rad="266700">
                    <a:srgbClr val="000000">
                      <a:alpha val="75000"/>
                    </a:srgbClr>
                  </a:glow>
                </a:effectLst>
                <a:cs typeface="Arial" charset="0"/>
              </a:rPr>
              <a:t>ABSALOM</a:t>
            </a:r>
          </a:p>
        </p:txBody>
      </p:sp>
      <p:sp>
        <p:nvSpPr>
          <p:cNvPr id="62471" name="Rectangle 1031"/>
          <p:cNvSpPr>
            <a:spLocks noChangeArrowheads="1"/>
          </p:cNvSpPr>
          <p:nvPr/>
        </p:nvSpPr>
        <p:spPr bwMode="auto">
          <a:xfrm>
            <a:off x="251520" y="3581028"/>
            <a:ext cx="196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en-US" sz="4000" b="1" dirty="0">
                <a:solidFill>
                  <a:srgbClr val="FFFFFF"/>
                </a:solidFill>
                <a:effectLst>
                  <a:glow rad="266700">
                    <a:srgbClr val="000000">
                      <a:alpha val="75000"/>
                    </a:srgbClr>
                  </a:glow>
                </a:effectLst>
                <a:latin typeface="Arial" charset="0"/>
                <a:ea typeface="ＭＳ Ｐゴシック" charset="0"/>
                <a:cs typeface="Arial" charset="0"/>
              </a:rPr>
              <a:t>SHEBA</a:t>
            </a:r>
          </a:p>
        </p:txBody>
      </p:sp>
      <p:sp>
        <p:nvSpPr>
          <p:cNvPr id="62472" name="Rectangle 1032"/>
          <p:cNvSpPr>
            <a:spLocks noChangeArrowheads="1"/>
          </p:cNvSpPr>
          <p:nvPr/>
        </p:nvSpPr>
        <p:spPr bwMode="auto">
          <a:xfrm>
            <a:off x="251520" y="5029200"/>
            <a:ext cx="8486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en-US" sz="4000" b="1" dirty="0">
                <a:solidFill>
                  <a:srgbClr val="FFFFFF"/>
                </a:solidFill>
                <a:effectLst>
                  <a:glow rad="266700">
                    <a:srgbClr val="000000">
                      <a:alpha val="75000"/>
                    </a:srgbClr>
                  </a:glow>
                </a:effectLst>
                <a:latin typeface="Arial" charset="0"/>
                <a:ea typeface="ＭＳ Ｐゴシック" charset="0"/>
                <a:cs typeface="Arial" charset="0"/>
              </a:rPr>
              <a:t>ADONIJAH, later in Solomon</a:t>
            </a:r>
            <a:r>
              <a:rPr lang="uk-UA" altLang="ja-JP" sz="4000" b="1" dirty="0">
                <a:solidFill>
                  <a:srgbClr val="FFFFFF"/>
                </a:solidFill>
                <a:effectLst>
                  <a:glow rad="266700">
                    <a:srgbClr val="000000">
                      <a:alpha val="75000"/>
                    </a:srgbClr>
                  </a:glow>
                </a:effectLst>
                <a:latin typeface="Arial" charset="0"/>
                <a:ea typeface="ＭＳ Ｐゴシック" charset="0"/>
                <a:cs typeface="Arial" charset="0"/>
              </a:rPr>
              <a:t>'</a:t>
            </a:r>
            <a:r>
              <a:rPr lang="en-US" sz="4000" b="1" dirty="0">
                <a:solidFill>
                  <a:srgbClr val="FFFFFF"/>
                </a:solidFill>
                <a:effectLst>
                  <a:glow rad="266700">
                    <a:srgbClr val="000000">
                      <a:alpha val="75000"/>
                    </a:srgbClr>
                  </a:glow>
                </a:effectLst>
                <a:latin typeface="Arial" charset="0"/>
                <a:ea typeface="ＭＳ Ｐゴシック" charset="0"/>
                <a:cs typeface="Arial" charset="0"/>
              </a:rPr>
              <a:t>s era</a:t>
            </a:r>
          </a:p>
        </p:txBody>
      </p:sp>
      <p:sp>
        <p:nvSpPr>
          <p:cNvPr id="241669" name="Text Box 1034"/>
          <p:cNvSpPr txBox="1">
            <a:spLocks noChangeArrowheads="1"/>
          </p:cNvSpPr>
          <p:nvPr/>
        </p:nvSpPr>
        <p:spPr bwMode="auto">
          <a:xfrm>
            <a:off x="1631950" y="307975"/>
            <a:ext cx="5929313" cy="13112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000" b="1">
                <a:solidFill>
                  <a:srgbClr val="FF0000"/>
                </a:solidFill>
                <a:cs typeface="Arial" charset="0"/>
              </a:rPr>
              <a:t>POLITICAL TROUBLES</a:t>
            </a:r>
          </a:p>
          <a:p>
            <a:pPr algn="ctr" defTabSz="914400" eaLnBrk="1" fontAlgn="base" hangingPunct="1">
              <a:spcBef>
                <a:spcPct val="0"/>
              </a:spcBef>
              <a:spcAft>
                <a:spcPct val="0"/>
              </a:spcAft>
            </a:pPr>
            <a:r>
              <a:rPr lang="en-US" sz="4000" b="1">
                <a:solidFill>
                  <a:srgbClr val="FF0000"/>
                </a:solidFill>
                <a:cs typeface="Arial" charset="0"/>
              </a:rPr>
              <a:t>(2 Samuel 15–20)</a:t>
            </a:r>
          </a:p>
        </p:txBody>
      </p:sp>
      <p:sp>
        <p:nvSpPr>
          <p:cNvPr id="241670" name="Text Box 1036"/>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213</a:t>
            </a:r>
          </a:p>
        </p:txBody>
      </p:sp>
    </p:spTree>
    <p:extLst>
      <p:ext uri="{BB962C8B-B14F-4D97-AF65-F5344CB8AC3E}">
        <p14:creationId xmlns:p14="http://schemas.microsoft.com/office/powerpoint/2010/main" val="3953609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0"/>
            <a:ext cx="3387725" cy="3387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3600" dirty="0">
                <a:solidFill>
                  <a:srgbClr val="FFFFFF"/>
                </a:solidFill>
                <a:latin typeface="Arial"/>
                <a:ea typeface="ＭＳ Ｐゴシック" charset="0"/>
                <a:cs typeface="Arial"/>
              </a:rPr>
              <a:t>ABSALOM, David</a:t>
            </a:r>
            <a:r>
              <a:rPr lang="uk-UA" sz="3600" dirty="0">
                <a:solidFill>
                  <a:srgbClr val="FFFFFF"/>
                </a:solidFill>
                <a:latin typeface="Arial"/>
                <a:ea typeface="ＭＳ Ｐゴシック" charset="0"/>
                <a:cs typeface="Arial"/>
              </a:rPr>
              <a:t>'</a:t>
            </a:r>
            <a:r>
              <a:rPr lang="en-US" sz="3600" dirty="0">
                <a:solidFill>
                  <a:srgbClr val="FFFFFF"/>
                </a:solidFill>
                <a:latin typeface="Arial"/>
                <a:ea typeface="ＭＳ Ｐゴシック" charset="0"/>
                <a:cs typeface="Arial"/>
              </a:rPr>
              <a:t>s handsome and </a:t>
            </a:r>
          </a:p>
          <a:p>
            <a:pPr defTabSz="914400" fontAlgn="base">
              <a:spcBef>
                <a:spcPct val="0"/>
              </a:spcBef>
              <a:spcAft>
                <a:spcPct val="0"/>
              </a:spcAft>
              <a:defRPr/>
            </a:pPr>
            <a:r>
              <a:rPr lang="en-US" sz="3600" dirty="0">
                <a:solidFill>
                  <a:srgbClr val="FFFFFF"/>
                </a:solidFill>
                <a:latin typeface="Arial"/>
                <a:ea typeface="ＭＳ Ｐゴシック" charset="0"/>
                <a:cs typeface="Arial"/>
              </a:rPr>
              <a:t>likeable son… still rebels against him.</a:t>
            </a: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3" y="0"/>
            <a:ext cx="2447925"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5392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en-US" sz="3200" b="1">
                <a:solidFill>
                  <a:srgbClr val="FFFFFF"/>
                </a:solidFill>
                <a:latin typeface="Arial" charset="0"/>
              </a:rPr>
              <a:t>What kind of king will David become when he later has the same power as Saul?  How will he respond to the third king, Absalom?</a:t>
            </a:r>
            <a:endParaRPr lang="en-US" sz="3200" b="1" i="1">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b="1" kern="0">
                <a:solidFill>
                  <a:srgbClr val="FFFFFF"/>
                </a:solidFill>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r>
              <a:rPr lang="en-US" b="1">
                <a:solidFill>
                  <a:srgbClr val="FFFFFF"/>
                </a:solidFill>
                <a:latin typeface="Arial" charset="0"/>
              </a:rPr>
              <a:t>A TALE OF</a:t>
            </a:r>
          </a:p>
          <a:p>
            <a:pPr algn="ctr" defTabSz="914400" eaLnBrk="1" hangingPunct="1"/>
            <a:r>
              <a:rPr lang="en-US" b="1">
                <a:solidFill>
                  <a:srgbClr val="FFFFFF"/>
                </a:solidFill>
                <a:latin typeface="Arial" charset="0"/>
              </a:rPr>
              <a:t>THREE KINGS</a:t>
            </a:r>
            <a:br>
              <a:rPr lang="en-US" b="1">
                <a:solidFill>
                  <a:srgbClr val="FFFFFF"/>
                </a:solidFill>
                <a:latin typeface="Arial" charset="0"/>
              </a:rPr>
            </a:br>
            <a:r>
              <a:rPr lang="en-US" sz="3200" b="1" i="1">
                <a:solidFill>
                  <a:srgbClr val="FFFFFF"/>
                </a:solidFill>
                <a:latin typeface="Arial" charset="0"/>
              </a:rPr>
              <a:t>A study in brokeness</a:t>
            </a:r>
            <a:endParaRPr lang="en-US" b="1">
              <a:solidFill>
                <a:srgbClr val="FFFFFF"/>
              </a:solidFill>
              <a:latin typeface="Arial" charset="0"/>
            </a:endParaRPr>
          </a:p>
        </p:txBody>
      </p:sp>
    </p:spTree>
    <p:extLst>
      <p:ext uri="{BB962C8B-B14F-4D97-AF65-F5344CB8AC3E}">
        <p14:creationId xmlns:p14="http://schemas.microsoft.com/office/powerpoint/2010/main" val="365705789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Rectangle 2"/>
          <p:cNvSpPr>
            <a:spLocks noGrp="1" noChangeArrowheads="1"/>
          </p:cNvSpPr>
          <p:nvPr>
            <p:ph type="title"/>
          </p:nvPr>
        </p:nvSpPr>
        <p:spPr>
          <a:xfrm>
            <a:off x="144463" y="0"/>
            <a:ext cx="7163841" cy="3500438"/>
          </a:xfrm>
        </p:spPr>
        <p:txBody>
          <a:bodyPr anchor="t"/>
          <a:lstStyle/>
          <a:p>
            <a:pPr eaLnBrk="1" hangingPunct="1"/>
            <a:r>
              <a:rPr lang="ru-RU" sz="2400" b="1">
                <a:solidFill>
                  <a:srgbClr val="FFFFFF"/>
                </a:solidFill>
                <a:latin typeface="Arial" charset="0"/>
              </a:rPr>
              <a:t>"</a:t>
            </a:r>
            <a:r>
              <a:rPr lang="en-US" altLang="ja-JP" sz="2400" b="1">
                <a:solidFill>
                  <a:srgbClr val="FFFFFF"/>
                </a:solidFill>
                <a:latin typeface="Arial" charset="0"/>
              </a:rPr>
              <a:t>David and Zadok were alone once more. </a:t>
            </a:r>
            <a:r>
              <a:rPr lang="uk-UA" sz="2400" b="1">
                <a:solidFill>
                  <a:srgbClr val="FFFFFF"/>
                </a:solidFill>
                <a:latin typeface="Arial" charset="0"/>
              </a:rPr>
              <a:t>'</a:t>
            </a:r>
            <a:r>
              <a:rPr lang="en-US" altLang="ja-JP" sz="2400" b="1">
                <a:solidFill>
                  <a:srgbClr val="FFFFFF"/>
                </a:solidFill>
                <a:latin typeface="Arial" charset="0"/>
              </a:rPr>
              <a:t>And now, what will you do, David? In your youth, you spoke no word against an unworthy king. What will you do now with an equally unworthy youth?</a:t>
            </a:r>
            <a:r>
              <a:rPr lang="uk-UA" sz="2400" b="1">
                <a:solidFill>
                  <a:srgbClr val="FFFFFF"/>
                </a:solidFill>
                <a:latin typeface="Arial" charset="0"/>
              </a:rPr>
              <a:t>'</a:t>
            </a:r>
            <a:r>
              <a:rPr lang="en-US" altLang="ja-JP" sz="2400" b="1">
                <a:solidFill>
                  <a:srgbClr val="FFFFFF"/>
                </a:solidFill>
                <a:latin typeface="Arial" charset="0"/>
              </a:rPr>
              <a:t> </a:t>
            </a:r>
            <a:r>
              <a:rPr lang="uk-UA" sz="2400" b="1">
                <a:solidFill>
                  <a:srgbClr val="FFFFFF"/>
                </a:solidFill>
                <a:latin typeface="Arial" charset="0"/>
              </a:rPr>
              <a:t>'</a:t>
            </a:r>
            <a:r>
              <a:rPr lang="en-US" altLang="ja-JP" sz="2400" b="1">
                <a:solidFill>
                  <a:srgbClr val="FFFFFF"/>
                </a:solidFill>
                <a:latin typeface="Arial" charset="0"/>
              </a:rPr>
              <a:t>As I said,</a:t>
            </a:r>
            <a:r>
              <a:rPr lang="uk-UA" sz="2400" b="1">
                <a:solidFill>
                  <a:srgbClr val="FFFFFF"/>
                </a:solidFill>
                <a:latin typeface="Arial" charset="0"/>
              </a:rPr>
              <a:t>'</a:t>
            </a:r>
            <a:r>
              <a:rPr lang="en-US" altLang="ja-JP" sz="2400" b="1">
                <a:solidFill>
                  <a:srgbClr val="FFFFFF"/>
                </a:solidFill>
                <a:latin typeface="Arial" charset="0"/>
              </a:rPr>
              <a:t> replied David, </a:t>
            </a:r>
            <a:r>
              <a:rPr lang="uk-UA" sz="2400" b="1">
                <a:solidFill>
                  <a:srgbClr val="FFFFFF"/>
                </a:solidFill>
                <a:latin typeface="Arial" charset="0"/>
              </a:rPr>
              <a:t>'</a:t>
            </a:r>
            <a:r>
              <a:rPr lang="en-US" altLang="ja-JP" sz="2400" b="1">
                <a:solidFill>
                  <a:srgbClr val="FFFFFF"/>
                </a:solidFill>
                <a:latin typeface="Arial" charset="0"/>
              </a:rPr>
              <a:t>These are the times I hate the most, Zadok. Nonetheless, against all reason, I judge my own heart first and rule against its interests. </a:t>
            </a:r>
            <a:br>
              <a:rPr lang="en-US" altLang="ja-JP" sz="2400" b="1">
                <a:solidFill>
                  <a:srgbClr val="FFFFFF"/>
                </a:solidFill>
                <a:latin typeface="Arial" charset="0"/>
              </a:rPr>
            </a:br>
            <a:r>
              <a:rPr lang="en-US" altLang="ja-JP" sz="2400" b="1">
                <a:solidFill>
                  <a:srgbClr val="FFFFFF"/>
                </a:solidFill>
                <a:latin typeface="Arial" charset="0"/>
              </a:rPr>
              <a:t>I will do what I did under Saul.</a:t>
            </a:r>
            <a:endParaRPr lang="en-US" sz="2400" b="1" i="1">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defTabSz="914400" eaLnBrk="1" hangingPunct="1">
              <a:defRPr/>
            </a:pPr>
            <a:r>
              <a:rPr lang="en-US" sz="2400" b="1" dirty="0">
                <a:solidFill>
                  <a:srgbClr val="FFFFFF"/>
                </a:solidFill>
                <a:latin typeface="Arial" charset="0"/>
              </a:rPr>
              <a:t>I will leave the destiny of the kingdom in God</a:t>
            </a:r>
            <a:r>
              <a:rPr lang="uk-UA" sz="2400" b="1" dirty="0">
                <a:solidFill>
                  <a:srgbClr val="FFFFFF"/>
                </a:solidFill>
                <a:latin typeface="Arial" charset="0"/>
              </a:rPr>
              <a:t>'</a:t>
            </a:r>
            <a:r>
              <a:rPr lang="en-US" sz="2400" b="1" dirty="0">
                <a:solidFill>
                  <a:srgbClr val="FFFFFF"/>
                </a:solidFill>
                <a:latin typeface="Arial" charset="0"/>
              </a:rPr>
              <a:t>s hands alone. Perhaps he is finished with me. Perhaps I have sinned too greatly and am no longer worthy to lead. Only God knows if that is true, and it seems he will not tell.</a:t>
            </a:r>
            <a:r>
              <a:rPr lang="ru-RU" sz="2400" b="1" dirty="0">
                <a:solidFill>
                  <a:srgbClr val="FFFFFF"/>
                </a:solidFill>
                <a:latin typeface="Arial" charset="0"/>
              </a:rPr>
              <a:t>"</a:t>
            </a:r>
            <a:br>
              <a:rPr lang="en-US" sz="2400" b="1" dirty="0">
                <a:solidFill>
                  <a:srgbClr val="FFFFFF"/>
                </a:solidFill>
                <a:latin typeface="Arial" charset="0"/>
              </a:rPr>
            </a:br>
            <a:endParaRPr lang="en-US" sz="1050" b="1" dirty="0">
              <a:solidFill>
                <a:srgbClr val="FFFFFF"/>
              </a:solidFill>
              <a:latin typeface="Arial" charset="0"/>
            </a:endParaRPr>
          </a:p>
          <a:p>
            <a:pPr defTabSz="914400" eaLnBrk="1" hangingPunct="1">
              <a:defRPr/>
            </a:pPr>
            <a:r>
              <a:rPr lang="en-US" sz="1600" b="1" dirty="0">
                <a:solidFill>
                  <a:srgbClr val="FFFFFF"/>
                </a:solidFill>
                <a:latin typeface="Arial" charset="0"/>
              </a:rPr>
              <a:t>—Gene Edwards, </a:t>
            </a:r>
            <a:r>
              <a:rPr lang="en-US" sz="1600" b="1" i="1" dirty="0">
                <a:solidFill>
                  <a:srgbClr val="FFFFFF"/>
                </a:solidFill>
                <a:latin typeface="Arial" charset="0"/>
              </a:rPr>
              <a:t>A Tale of Three Kings</a:t>
            </a:r>
            <a:r>
              <a:rPr lang="en-US" sz="1600" b="1" dirty="0">
                <a:solidFill>
                  <a:srgbClr val="FFFFFF"/>
                </a:solidFill>
                <a:latin typeface="Arial" charset="0"/>
              </a:rPr>
              <a:t>, 93</a:t>
            </a:r>
            <a:endParaRPr lang="en-US" sz="1600" b="1" i="1" dirty="0">
              <a:solidFill>
                <a:srgbClr val="FFFFFF"/>
              </a:solidFill>
              <a:latin typeface="Arial" charset="0"/>
            </a:endParaRPr>
          </a:p>
        </p:txBody>
      </p:sp>
    </p:spTree>
    <p:extLst>
      <p:ext uri="{BB962C8B-B14F-4D97-AF65-F5344CB8AC3E}">
        <p14:creationId xmlns:p14="http://schemas.microsoft.com/office/powerpoint/2010/main" val="208651304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634206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Text Box 5"/>
          <p:cNvSpPr txBox="1">
            <a:spLocks noChangeArrowheads="1"/>
          </p:cNvSpPr>
          <p:nvPr/>
        </p:nvSpPr>
        <p:spPr bwMode="auto">
          <a:xfrm>
            <a:off x="6372225" y="5876925"/>
            <a:ext cx="27733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FFFFFF"/>
                </a:solidFill>
              </a:rPr>
              <a:t>Tyndale</a:t>
            </a:r>
            <a:r>
              <a:rPr lang="uk-UA" altLang="ja-JP" sz="1800">
                <a:solidFill>
                  <a:srgbClr val="FFFFFF"/>
                </a:solidFill>
              </a:rPr>
              <a:t>'</a:t>
            </a:r>
            <a:r>
              <a:rPr lang="en-US" sz="1800">
                <a:solidFill>
                  <a:srgbClr val="FFFFFF"/>
                </a:solidFill>
              </a:rPr>
              <a:t>s </a:t>
            </a:r>
            <a:r>
              <a:rPr lang="en-US" sz="1800" i="1">
                <a:solidFill>
                  <a:srgbClr val="FFFFFF"/>
                </a:solidFill>
              </a:rPr>
              <a:t>Life Application Bible, NIV</a:t>
            </a:r>
            <a:endParaRPr lang="en-US" sz="1800">
              <a:solidFill>
                <a:srgbClr val="FFFFFF"/>
              </a:solidFill>
            </a:endParaRPr>
          </a:p>
        </p:txBody>
      </p:sp>
    </p:spTree>
    <p:extLst>
      <p:ext uri="{BB962C8B-B14F-4D97-AF65-F5344CB8AC3E}">
        <p14:creationId xmlns:p14="http://schemas.microsoft.com/office/powerpoint/2010/main" val="1021726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0" y="0"/>
            <a:ext cx="3241675" cy="6858000"/>
          </a:xfrm>
        </p:spPr>
        <p:txBody>
          <a:bodyPr/>
          <a:lstStyle/>
          <a:p>
            <a:pPr eaLnBrk="1" hangingPunct="1"/>
            <a:r>
              <a:rPr lang="en-US" sz="3200" b="1">
                <a:solidFill>
                  <a:srgbClr val="FFFFFF"/>
                </a:solidFill>
                <a:latin typeface="Arial" charset="0"/>
              </a:rPr>
              <a:t>David had to flee to the wilderness to avoid war between him and Absalom. He wept in the Kidron Valley.</a:t>
            </a:r>
            <a:br>
              <a:rPr lang="en-US" sz="3200" b="1">
                <a:solidFill>
                  <a:srgbClr val="FFFFFF"/>
                </a:solidFill>
                <a:latin typeface="Arial" charset="0"/>
              </a:rPr>
            </a:br>
            <a:br>
              <a:rPr lang="en-US" sz="3200" b="1">
                <a:solidFill>
                  <a:srgbClr val="FFFFFF"/>
                </a:solidFill>
                <a:latin typeface="Arial" charset="0"/>
              </a:rPr>
            </a:br>
            <a:r>
              <a:rPr lang="en-US" sz="3200" b="1" i="1">
                <a:solidFill>
                  <a:srgbClr val="FFFFFF"/>
                </a:solidFill>
                <a:latin typeface="Arial" charset="0"/>
              </a:rPr>
              <a:t>2 Samuel 15</a:t>
            </a: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3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172402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16</a:t>
            </a:r>
          </a:p>
        </p:txBody>
      </p:sp>
    </p:spTree>
    <p:extLst>
      <p:ext uri="{BB962C8B-B14F-4D97-AF65-F5344CB8AC3E}">
        <p14:creationId xmlns:p14="http://schemas.microsoft.com/office/powerpoint/2010/main" val="1013702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Shimei</a:t>
            </a:r>
            <a:r>
              <a:rPr lang="en-US" sz="3600" b="1" dirty="0">
                <a:solidFill>
                  <a:srgbClr val="FFFFFF"/>
                </a:solidFill>
                <a:effectLst>
                  <a:glow rad="317500">
                    <a:schemeClr val="bg1"/>
                  </a:glow>
                </a:effectLst>
              </a:rPr>
              <a:t> opposed David by throwing stones at him.  However, David refused to punish </a:t>
            </a:r>
            <a:r>
              <a:rPr lang="en-US" sz="3600" b="1" dirty="0" err="1">
                <a:solidFill>
                  <a:srgbClr val="FFFFFF"/>
                </a:solidFill>
                <a:effectLst>
                  <a:glow rad="317500">
                    <a:schemeClr val="bg1"/>
                  </a:glow>
                </a:effectLst>
              </a:rPr>
              <a:t>Shimei (2 Samuel 16:5-14)</a:t>
            </a:r>
            <a:r>
              <a:rPr lang="en-US" sz="3600" b="1" dirty="0">
                <a:solidFill>
                  <a:srgbClr val="FFFFFF"/>
                </a:solidFill>
                <a:effectLst>
                  <a:glow rad="317500">
                    <a:schemeClr val="bg1"/>
                  </a:glow>
                </a:effectLst>
              </a:rPr>
              <a:t>.</a:t>
            </a:r>
          </a:p>
        </p:txBody>
      </p:sp>
    </p:spTree>
    <p:extLst>
      <p:ext uri="{BB962C8B-B14F-4D97-AF65-F5344CB8AC3E}">
        <p14:creationId xmlns:p14="http://schemas.microsoft.com/office/powerpoint/2010/main" val="333431915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17</a:t>
            </a:r>
          </a:p>
        </p:txBody>
      </p:sp>
    </p:spTree>
    <p:extLst>
      <p:ext uri="{BB962C8B-B14F-4D97-AF65-F5344CB8AC3E}">
        <p14:creationId xmlns:p14="http://schemas.microsoft.com/office/powerpoint/2010/main" val="9287510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Ahithophel gives Absalom good advice to pursue David at once (2 Sam 17:1-4)</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8"/>
            <a:ext cx="7344816" cy="5516773"/>
          </a:xfrm>
          <a:prstGeom prst="rect">
            <a:avLst/>
          </a:prstGeom>
        </p:spPr>
      </p:pic>
    </p:spTree>
    <p:extLst>
      <p:ext uri="{BB962C8B-B14F-4D97-AF65-F5344CB8AC3E}">
        <p14:creationId xmlns:p14="http://schemas.microsoft.com/office/powerpoint/2010/main" val="335908798"/>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251</TotalTime>
  <Words>4294</Words>
  <Application>Microsoft Macintosh PowerPoint</Application>
  <PresentationFormat>On-screen Show (4:3)</PresentationFormat>
  <Paragraphs>587</Paragraphs>
  <Slides>136</Slides>
  <Notes>62</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136</vt:i4>
      </vt:variant>
    </vt:vector>
  </HeadingPairs>
  <TitlesOfParts>
    <vt:vector size="171" baseType="lpstr">
      <vt:lpstr>B VAG Rounded Bold</vt:lpstr>
      <vt:lpstr>BONES</vt:lpstr>
      <vt:lpstr>Chicago</vt:lpstr>
      <vt:lpstr>Arial</vt:lpstr>
      <vt:lpstr>Arial Black</vt:lpstr>
      <vt:lpstr>Bookman Old Style</vt:lpstr>
      <vt:lpstr>Calibri</vt:lpstr>
      <vt:lpstr>Comic Sans MS</vt:lpstr>
      <vt:lpstr>Copperplate Gothic Bold</vt:lpstr>
      <vt:lpstr>Garamond</vt:lpstr>
      <vt:lpstr>Helvetica</vt:lpstr>
      <vt:lpstr>Helvetica Neue Black Condensed</vt:lpstr>
      <vt:lpstr>Impact</vt:lpstr>
      <vt:lpstr>Matura MT Script Capitals</vt:lpstr>
      <vt:lpstr>Monotype Sorts</vt:lpstr>
      <vt:lpstr>Tahoma</vt:lpstr>
      <vt:lpstr>Times</vt:lpstr>
      <vt:lpstr>Times New Roman</vt:lpstr>
      <vt:lpstr>Wingdings</vt:lpstr>
      <vt:lpstr>49_Blank Presentation</vt:lpstr>
      <vt:lpstr>Blank Presentation</vt:lpstr>
      <vt:lpstr>3_Default Design</vt:lpstr>
      <vt:lpstr>Default Design</vt:lpstr>
      <vt:lpstr>Notebook</vt:lpstr>
      <vt:lpstr>1_Stream</vt:lpstr>
      <vt:lpstr>2_Stream</vt:lpstr>
      <vt:lpstr>2_Refined</vt:lpstr>
      <vt:lpstr>1_Fireworks</vt:lpstr>
      <vt:lpstr>1_Default Design</vt:lpstr>
      <vt:lpstr>Fireworks</vt:lpstr>
      <vt:lpstr>Orbit</vt:lpstr>
      <vt:lpstr>untitled 3</vt:lpstr>
      <vt:lpstr>1_Blank Presentation</vt:lpstr>
      <vt:lpstr>4_Default Design</vt:lpstr>
      <vt:lpstr>50_Blank Presentation</vt:lpstr>
      <vt:lpstr>Be Kind</vt:lpstr>
      <vt:lpstr>Kindness is needed.</vt:lpstr>
      <vt:lpstr>Kindness</vt:lpstr>
      <vt:lpstr>How does God model kindness to us so we can be kind to others?</vt:lpstr>
      <vt:lpstr>Background</vt:lpstr>
      <vt:lpstr>Transition #1</vt:lpstr>
      <vt:lpstr>Transition #2</vt:lpstr>
      <vt:lpstr>Transition #3 from Saul to David</vt:lpstr>
      <vt:lpstr>How will David respond?</vt:lpstr>
      <vt:lpstr>How does God model kindness to us so we can be kind to others?</vt:lpstr>
      <vt:lpstr>I. God’s kindness gives us leaders (2 Sam 1–10).</vt:lpstr>
      <vt:lpstr>God led Israel by establishing David as king over a renewed, perpetual kingdom  (2 Sam 1–10). </vt:lpstr>
      <vt:lpstr>Slides on  2 Samuel 1</vt:lpstr>
      <vt:lpstr>2 Samuel 1–10 Chart</vt:lpstr>
      <vt:lpstr>Saul died with his sons Jonathan, Abinadab, and Malkishua (1 Sam. 31:2)</vt:lpstr>
      <vt:lpstr>Saul killed himself  (1 Sam. 31:4) but an Amalekite lied by saying he did it instead (2 Sam. 1:10)</vt:lpstr>
      <vt:lpstr>Grief over Saul (1:17)</vt:lpstr>
      <vt:lpstr>David laments the death of Saul and his sons (2 Sam. 1:17-27)</vt:lpstr>
      <vt:lpstr>Mount Gilboa today</vt:lpstr>
      <vt:lpstr>Slides on  2 Samuel 2</vt:lpstr>
      <vt:lpstr>David defeats Abner</vt:lpstr>
      <vt:lpstr>Slides on  2 Samuel 3</vt:lpstr>
      <vt:lpstr>Abner sent away (3:21)</vt:lpstr>
      <vt:lpstr>Slides on  2 Samuel 4</vt:lpstr>
      <vt:lpstr>David killed  Ish-Bosheth’s murderers to punish seizing his kingdom for him by force (2 Sam 4). </vt:lpstr>
      <vt:lpstr>Slides on  2 Samuel 5</vt:lpstr>
      <vt:lpstr>Chapters 5–10 shows David over all Israel at Jerusalem with new…</vt:lpstr>
      <vt:lpstr>David: Hebron to Jerusalem</vt:lpstr>
      <vt:lpstr>Central Location</vt:lpstr>
      <vt:lpstr>Jerusalem was a Border City</vt:lpstr>
      <vt:lpstr>Jerusalem had room to expand to the north for a temple</vt:lpstr>
      <vt:lpstr>Slides on  2 Samuel 6</vt:lpstr>
      <vt:lpstr>King David brought the Ark to Jerusalem  (2 Samuel 6:5-15)</vt:lpstr>
      <vt:lpstr>David and the ark (2 Samuel 6)</vt:lpstr>
      <vt:lpstr>Slides on  2 Samuel 7</vt:lpstr>
      <vt:lpstr>PowerPoint Presentation</vt:lpstr>
      <vt:lpstr>KEY VERSE</vt:lpstr>
      <vt:lpstr>David's House:  "I want to build a house for you…" </vt:lpstr>
      <vt:lpstr>But who would build the Temple ?</vt:lpstr>
      <vt:lpstr>KEY VERSE:  2 Samuel 7:12-13</vt:lpstr>
      <vt:lpstr>Promises of the Davidic Covenant</vt:lpstr>
      <vt:lpstr>Davidic Covenant</vt:lpstr>
      <vt:lpstr>How does the Davidic Covenant relate to Jesus?</vt:lpstr>
      <vt:lpstr>Jesus is the Promised  Son Of David </vt:lpstr>
      <vt:lpstr>Promises of the Davidic Covenant</vt:lpstr>
      <vt:lpstr>Messiah from Judah</vt:lpstr>
      <vt:lpstr>What would be the Messiah's lineage?</vt:lpstr>
      <vt:lpstr>The Kingdom in Matthew 1</vt:lpstr>
      <vt:lpstr>Matthew says Jesus is King!</vt:lpstr>
      <vt:lpstr>Slides on  2 Samuel 8</vt:lpstr>
      <vt:lpstr>David's Victories</vt:lpstr>
      <vt:lpstr>New Boundary (2 Sam 8)</vt:lpstr>
      <vt:lpstr>Slides on  2 Samuel 9</vt:lpstr>
      <vt:lpstr>New Son (2 Sam 9)</vt:lpstr>
      <vt:lpstr>Slides on  2 Samuel 10</vt:lpstr>
      <vt:lpstr>David's New Vassal States</vt:lpstr>
      <vt:lpstr>David's Conquests</vt:lpstr>
      <vt:lpstr>God is kind to give us Jesus as King.</vt:lpstr>
      <vt:lpstr>We Want Democracy.</vt:lpstr>
      <vt:lpstr>We prefer democracy  but God mandates kingship</vt:lpstr>
      <vt:lpstr>Rule from Rome?</vt:lpstr>
      <vt:lpstr>Jerusalem</vt:lpstr>
      <vt:lpstr>1000 Years!</vt:lpstr>
      <vt:lpstr>How does God model kindness to us so we can be kind to others?</vt:lpstr>
      <vt:lpstr>I. God’s kindness gives us leaders (2 Sam 1–10).</vt:lpstr>
      <vt:lpstr>II. God’s kindness gives us discipline (2 Sam 11–24).</vt:lpstr>
      <vt:lpstr>Slides on  2 Samuel 11</vt:lpstr>
      <vt:lpstr>When life is "too good" then watch out…</vt:lpstr>
      <vt:lpstr>Chapter 11 = Bankruptcy</vt:lpstr>
      <vt:lpstr>An idle mind…</vt:lpstr>
      <vt:lpstr>Bath for Bathsheba</vt:lpstr>
      <vt:lpstr>The inevitable conclusion</vt:lpstr>
      <vt:lpstr>PowerPoint Presentation</vt:lpstr>
      <vt:lpstr>Uriah was killed along with several other Israelite soldiers (2 Sam. 11:17) </vt:lpstr>
      <vt:lpstr>The Heartache David Caused</vt:lpstr>
      <vt:lpstr>Slides on  2 Samuel 12</vt:lpstr>
      <vt:lpstr>"You are the man!"</vt:lpstr>
      <vt:lpstr>Bathsheba's baby dies</vt:lpstr>
      <vt:lpstr>Their baby dies</vt:lpstr>
      <vt:lpstr>Descendants of David</vt:lpstr>
      <vt:lpstr>FAMILY TROUBLES</vt:lpstr>
      <vt:lpstr>Slides on  2 Samuel 13</vt:lpstr>
      <vt:lpstr>Amnon &amp; Tamar</vt:lpstr>
      <vt:lpstr>But Amnon's half-brother Absalom was full brother to Tamar</vt:lpstr>
      <vt:lpstr>Absalom killed Amnon two years later</vt:lpstr>
      <vt:lpstr>David mourns death of Amnon  (2 Samuel 13:37)</vt:lpstr>
      <vt:lpstr>Slides on  2 Samuel 14</vt:lpstr>
      <vt:lpstr>The Wise Woman of Tekoa (2 Samuel 14)</vt:lpstr>
      <vt:lpstr>Slides on  2 Samuel 15</vt:lpstr>
      <vt:lpstr>PowerPoint Presentation</vt:lpstr>
      <vt:lpstr>PowerPoint Presentation</vt:lpstr>
      <vt:lpstr>What kind of king will David become when he later has the same power as Saul?  How will he respond to the third king, Absalom?</vt:lpstr>
      <vt:lpstr>"David and Zadok were alone once more. 'And now, what will you do, David? In your youth, you spoke no word against an unworthy king. What will you do now with an equally unworthy youth?' 'As I said,' replied David, 'These are the times I hate the most, Zadok. Nonetheless, against all reason, I judge my own heart first and rule against its interests.  I will do what I did under Saul.</vt:lpstr>
      <vt:lpstr>PowerPoint Presentation</vt:lpstr>
      <vt:lpstr>David had to flee to the wilderness to avoid war between him and Absalom. He wept in the Kidron Valley.  2 Samuel 15</vt:lpstr>
      <vt:lpstr>Slides on  2 Samuel 16</vt:lpstr>
      <vt:lpstr>Shimei opposed David by throwing stones at him.  However, David refused to punish Shimei (2 Samuel 16:5-14).</vt:lpstr>
      <vt:lpstr>Slides on  2 Samuel 17</vt:lpstr>
      <vt:lpstr>Ahithophel gives Absalom good advice to pursue David at once (2 Sam 17:1-4)</vt:lpstr>
      <vt:lpstr>Hushai gives Absalom bad advice to pursue David later (2 Sam 17:5-14)</vt:lpstr>
      <vt:lpstr>Slides on  2 Samuel 18</vt:lpstr>
      <vt:lpstr>A bad hair day for Absalom (18:9)</vt:lpstr>
      <vt:lpstr>PowerPoint Presentation</vt:lpstr>
      <vt:lpstr>2 Sam. 18:33</vt:lpstr>
      <vt:lpstr>Slides on  2 Samuel 19</vt:lpstr>
      <vt:lpstr>Divided Kingdom</vt:lpstr>
      <vt:lpstr>Misplaced Grief</vt:lpstr>
      <vt:lpstr>Slides on  2 Samuel 20</vt:lpstr>
      <vt:lpstr>DAVID'S FINAL YEARS</vt:lpstr>
      <vt:lpstr>Slides on  2 Samuel 21</vt:lpstr>
      <vt:lpstr>Appendix Chart</vt:lpstr>
      <vt:lpstr>Slides on  2 Samuel 22</vt:lpstr>
      <vt:lpstr>PowerPoint Presentation</vt:lpstr>
      <vt:lpstr>Slides on  2 Samuel 23</vt:lpstr>
      <vt:lpstr>"David's Mighty Men" By James Tissot (1836-1902)</vt:lpstr>
      <vt:lpstr>2 Samuel 23:8-11</vt:lpstr>
      <vt:lpstr>"David remarked longingly to his men, 'Oh, how I would love some of that good water from the well by the gate in Bethlehem.'  16 So the Three broke through the Philistine lines, drew some water from the well by the gate in Bethlehem, and brought it back to David. But he refused to drink it. Instead, he poured it out as an offering to the LORD"  (2 Samuel 23:15-16 NLT)</vt:lpstr>
      <vt:lpstr>Slides on  2 Samuel 24</vt:lpstr>
      <vt:lpstr>Araunah's Threshing Floor  (2 Sam 24:18-19)</vt:lpstr>
      <vt:lpstr>Israel's "First" Temple</vt:lpstr>
      <vt:lpstr>God also shows his kindness  to us in his discipline.</vt:lpstr>
      <vt:lpstr>III. David pictures Jesus.</vt:lpstr>
      <vt:lpstr>David to Jesus</vt:lpstr>
      <vt:lpstr>Micah 4:6-7 NLT</vt:lpstr>
      <vt:lpstr>Micah 4:8 NLT</vt:lpstr>
      <vt:lpstr>How does God model kindness to us so we can be kind to others?</vt:lpstr>
      <vt:lpstr>Main Idea</vt:lpstr>
      <vt:lpstr>I. God’s kindness gives us leaders (2 Sam 1–10).</vt:lpstr>
      <vt:lpstr>II. God’s kindness gives us discipline (2 Sam 11–24).</vt:lpstr>
      <vt:lpstr>III. David pictures Jesus.</vt:lpstr>
      <vt:lpstr>How do you respond to God’s kindness in Jesus?</vt:lpstr>
      <vt:lpstr>Kindness</vt:lpstr>
      <vt:lpstr>Kindness</vt:lpstr>
      <vt:lpstr>There is no exercise better for the heart than reaching down and lifting people up. —John Holmes</vt:lpstr>
      <vt:lpstr>PowerPoint Presentation</vt:lpstr>
      <vt:lpstr>OT Preaching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Kind</dc:title>
  <dc:creator>Rick Griffith</dc:creator>
  <cp:lastModifiedBy>Rick Griffith</cp:lastModifiedBy>
  <cp:revision>13</cp:revision>
  <dcterms:created xsi:type="dcterms:W3CDTF">2017-12-24T01:55:58Z</dcterms:created>
  <dcterms:modified xsi:type="dcterms:W3CDTF">2021-09-26T18:36:29Z</dcterms:modified>
</cp:coreProperties>
</file>