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3" r:id="rId2"/>
    <p:sldMasterId id="2147483801" r:id="rId3"/>
    <p:sldMasterId id="2147483813" r:id="rId4"/>
    <p:sldMasterId id="2147483827" r:id="rId5"/>
  </p:sldMasterIdLst>
  <p:notesMasterIdLst>
    <p:notesMasterId r:id="rId62"/>
  </p:notesMasterIdLst>
  <p:handoutMasterIdLst>
    <p:handoutMasterId r:id="rId63"/>
  </p:handoutMasterIdLst>
  <p:sldIdLst>
    <p:sldId id="263" r:id="rId6"/>
    <p:sldId id="264" r:id="rId7"/>
    <p:sldId id="256" r:id="rId8"/>
    <p:sldId id="312" r:id="rId9"/>
    <p:sldId id="301" r:id="rId10"/>
    <p:sldId id="297" r:id="rId11"/>
    <p:sldId id="296" r:id="rId12"/>
    <p:sldId id="259" r:id="rId13"/>
    <p:sldId id="257" r:id="rId14"/>
    <p:sldId id="258" r:id="rId15"/>
    <p:sldId id="261" r:id="rId16"/>
    <p:sldId id="298" r:id="rId17"/>
    <p:sldId id="299" r:id="rId18"/>
    <p:sldId id="306" r:id="rId19"/>
    <p:sldId id="300" r:id="rId20"/>
    <p:sldId id="305" r:id="rId21"/>
    <p:sldId id="302" r:id="rId22"/>
    <p:sldId id="303" r:id="rId23"/>
    <p:sldId id="304" r:id="rId24"/>
    <p:sldId id="307" r:id="rId25"/>
    <p:sldId id="309"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60" r:id="rId43"/>
    <p:sldId id="266" r:id="rId44"/>
    <p:sldId id="267" r:id="rId45"/>
    <p:sldId id="268" r:id="rId46"/>
    <p:sldId id="269" r:id="rId47"/>
    <p:sldId id="270" r:id="rId48"/>
    <p:sldId id="271" r:id="rId49"/>
    <p:sldId id="272" r:id="rId50"/>
    <p:sldId id="262" r:id="rId51"/>
    <p:sldId id="862" r:id="rId52"/>
    <p:sldId id="628" r:id="rId53"/>
    <p:sldId id="273" r:id="rId54"/>
    <p:sldId id="274" r:id="rId55"/>
    <p:sldId id="275" r:id="rId56"/>
    <p:sldId id="310" r:id="rId57"/>
    <p:sldId id="311" r:id="rId58"/>
    <p:sldId id="277" r:id="rId59"/>
    <p:sldId id="313" r:id="rId60"/>
    <p:sldId id="315" r:id="rId61"/>
  </p:sldIdLst>
  <p:sldSz cx="9144000" cy="6858000" type="screen4x3"/>
  <p:notesSz cx="6858000" cy="9144000"/>
  <p:defaultTextStyle>
    <a:defPPr>
      <a:defRPr lang="en-US"/>
    </a:defPPr>
    <a:lvl1pPr algn="l" rtl="0" fontAlgn="ctr">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ctr">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ctr">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ctr">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ctr">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933"/>
    <a:srgbClr val="FFFFFF"/>
    <a:srgbClr val="FF9900"/>
    <a:srgbClr val="CCFF99"/>
    <a:srgbClr val="00FF00"/>
    <a:srgbClr val="9900CC"/>
    <a:srgbClr val="CC0000"/>
    <a:srgbClr val="FFFF00"/>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4"/>
    <p:restoredTop sz="87943"/>
  </p:normalViewPr>
  <p:slideViewPr>
    <p:cSldViewPr>
      <p:cViewPr>
        <p:scale>
          <a:sx n="86" d="100"/>
          <a:sy n="86" d="100"/>
        </p:scale>
        <p:origin x="3216" y="744"/>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0F7652-FFBB-4207-8BCE-BE1870FB34F1}" type="slidenum">
              <a:rPr lang="en-US" altLang="en-US"/>
              <a:pPr/>
              <a:t>‹#›</a:t>
            </a:fld>
            <a:endParaRPr lang="en-US" altLang="en-US"/>
          </a:p>
        </p:txBody>
      </p:sp>
    </p:spTree>
    <p:extLst>
      <p:ext uri="{BB962C8B-B14F-4D97-AF65-F5344CB8AC3E}">
        <p14:creationId xmlns:p14="http://schemas.microsoft.com/office/powerpoint/2010/main" val="1356488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79311D2-AC46-4F3F-A743-52E6AC885372}" type="datetimeFigureOut">
              <a:rPr lang="en-US" altLang="en-US"/>
              <a:pPr/>
              <a:t>2/15/23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9A5B834-DDB6-41B9-BE0E-4BFEAF047E1D}" type="slidenum">
              <a:rPr lang="en-US" altLang="en-US"/>
              <a:pPr/>
              <a:t>‹#›</a:t>
            </a:fld>
            <a:endParaRPr lang="en-US" altLang="en-US"/>
          </a:p>
        </p:txBody>
      </p:sp>
    </p:spTree>
    <p:extLst>
      <p:ext uri="{BB962C8B-B14F-4D97-AF65-F5344CB8AC3E}">
        <p14:creationId xmlns:p14="http://schemas.microsoft.com/office/powerpoint/2010/main" val="2847176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Paraphrase Aristotle and illustrate how slavery today has different terms: prostitution, human trafficking, work pass where the salary of the first 7 months of the year goes to the agent.</a:t>
            </a:r>
          </a:p>
        </p:txBody>
      </p:sp>
      <p:sp>
        <p:nvSpPr>
          <p:cNvPr id="4" name="Slide Number Placeholder 3"/>
          <p:cNvSpPr>
            <a:spLocks noGrp="1"/>
          </p:cNvSpPr>
          <p:nvPr>
            <p:ph type="sldNum" sz="quarter" idx="5"/>
          </p:nvPr>
        </p:nvSpPr>
        <p:spPr/>
        <p:txBody>
          <a:bodyPr/>
          <a:lstStyle/>
          <a:p>
            <a:fld id="{49A5B834-DDB6-41B9-BE0E-4BFEAF047E1D}" type="slidenum">
              <a:rPr lang="en-US" altLang="en-US" smtClean="0"/>
              <a:pPr/>
              <a:t>3</a:t>
            </a:fld>
            <a:endParaRPr lang="en-US" altLang="en-US"/>
          </a:p>
        </p:txBody>
      </p:sp>
    </p:spTree>
    <p:extLst>
      <p:ext uri="{BB962C8B-B14F-4D97-AF65-F5344CB8AC3E}">
        <p14:creationId xmlns:p14="http://schemas.microsoft.com/office/powerpoint/2010/main" val="390554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5B834-DDB6-41B9-BE0E-4BFEAF047E1D}" type="slidenum">
              <a:rPr lang="en-US" altLang="en-US" smtClean="0"/>
              <a:pPr/>
              <a:t>27</a:t>
            </a:fld>
            <a:endParaRPr lang="en-US" altLang="en-US"/>
          </a:p>
        </p:txBody>
      </p:sp>
    </p:spTree>
    <p:extLst>
      <p:ext uri="{BB962C8B-B14F-4D97-AF65-F5344CB8AC3E}">
        <p14:creationId xmlns:p14="http://schemas.microsoft.com/office/powerpoint/2010/main" val="211654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57938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n-US" b="1" dirty="0">
                <a:latin typeface="Times New Roman" charset="0"/>
                <a:ea typeface="ＭＳ Ｐゴシック" charset="0"/>
                <a:cs typeface="ＭＳ Ｐゴシック" charset="0"/>
              </a:rPr>
              <a:t>Slavery Instead of Jails in Mosaic Legal System!</a:t>
            </a:r>
            <a:br>
              <a:rPr lang="en-US" dirty="0">
                <a:latin typeface="Times New Roman" charset="0"/>
                <a:ea typeface="ＭＳ Ｐゴシック" charset="0"/>
                <a:cs typeface="ＭＳ Ｐゴシック" charset="0"/>
              </a:rPr>
            </a:br>
            <a:r>
              <a:rPr lang="en-US" dirty="0">
                <a:latin typeface="Times New Roman" charset="0"/>
                <a:ea typeface="ＭＳ Ｐゴシック" charset="0"/>
                <a:cs typeface="ＭＳ Ｐゴシック" charset="0"/>
              </a:rPr>
              <a:t>Have you ever noticed that there were no prisons in the law of Moses? People were stoned, beaten, fined but NEVER sent to prison or confined in any way including shackles or stocks etc. This brand new study sheds a positive light on the role slavery had in rehabilitating criminals and providing welfare for the poor. Confinement was something completely foreign in the Jewish Legal system. It was far better rehabilitation to put criminals in a family context to take care of children and learn important life skills than to put them in a cell and prisoner context where they would turn bitter and become better educated on how to commit further crimes without getting caught. The USA return rate to prison has been as high as 80%, so perhaps we should learn some good lessons from how God brought about change to individuals in ancient Israel. Slavery is far better than imprisonment. </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See the full article at http://www.bible.ca/sin-no-jails-prisons-in-judaism-old-testament-law-of-moses-slavery-welfare-jewish-comparison.htm</a:t>
            </a:r>
          </a:p>
          <a:p>
            <a:endParaRPr lang="en-US" dirty="0">
              <a:latin typeface="Times New Roman" charset="0"/>
              <a:ea typeface="ＭＳ Ｐゴシック" charset="0"/>
              <a:cs typeface="ＭＳ Ｐゴシック" charset="0"/>
            </a:endParaRPr>
          </a:p>
        </p:txBody>
      </p:sp>
      <p:sp>
        <p:nvSpPr>
          <p:cNvPr id="38707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D1E1A9-9CA1-7742-8441-B31AF958F1B0}"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0489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9292628A-7A53-4F8F-A355-8B937F00BF19}" type="slidenum">
              <a:rPr lang="en-US" altLang="en-US"/>
              <a:pPr/>
              <a:t>‹#›</a:t>
            </a:fld>
            <a:endParaRPr lang="en-US" altLang="en-US"/>
          </a:p>
        </p:txBody>
      </p:sp>
    </p:spTree>
    <p:extLst>
      <p:ext uri="{BB962C8B-B14F-4D97-AF65-F5344CB8AC3E}">
        <p14:creationId xmlns:p14="http://schemas.microsoft.com/office/powerpoint/2010/main" val="330531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75E302E5-601C-44ED-998D-036D118966DF}" type="slidenum">
              <a:rPr lang="en-US" altLang="en-US"/>
              <a:pPr/>
              <a:t>‹#›</a:t>
            </a:fld>
            <a:endParaRPr lang="en-US" altLang="en-US"/>
          </a:p>
        </p:txBody>
      </p:sp>
    </p:spTree>
    <p:extLst>
      <p:ext uri="{BB962C8B-B14F-4D97-AF65-F5344CB8AC3E}">
        <p14:creationId xmlns:p14="http://schemas.microsoft.com/office/powerpoint/2010/main" val="299309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74756B7E-3200-4B11-9B05-FA62042B4CD5}" type="slidenum">
              <a:rPr lang="en-US" altLang="en-US"/>
              <a:pPr/>
              <a:t>‹#›</a:t>
            </a:fld>
            <a:endParaRPr lang="en-US" altLang="en-US"/>
          </a:p>
        </p:txBody>
      </p:sp>
    </p:spTree>
    <p:extLst>
      <p:ext uri="{BB962C8B-B14F-4D97-AF65-F5344CB8AC3E}">
        <p14:creationId xmlns:p14="http://schemas.microsoft.com/office/powerpoint/2010/main" val="421217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A74A6882-79BA-4FB9-AEB1-E429DFBE73A7}" type="slidenum">
              <a:rPr lang="en-US" altLang="en-US"/>
              <a:pPr/>
              <a:t>‹#›</a:t>
            </a:fld>
            <a:endParaRPr lang="en-US" altLang="en-US"/>
          </a:p>
        </p:txBody>
      </p:sp>
    </p:spTree>
    <p:extLst>
      <p:ext uri="{BB962C8B-B14F-4D97-AF65-F5344CB8AC3E}">
        <p14:creationId xmlns:p14="http://schemas.microsoft.com/office/powerpoint/2010/main" val="136446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78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sz="half" idx="10"/>
          </p:nvPr>
        </p:nvSpPr>
        <p:spPr>
          <a:ln/>
        </p:spPr>
        <p:txBody>
          <a:bodyPr/>
          <a:lstStyle>
            <a:lvl1pPr>
              <a:defRPr/>
            </a:lvl1pPr>
          </a:lstStyle>
          <a:p>
            <a:endParaRPr lang="en-US" altLang="en-US"/>
          </a:p>
        </p:txBody>
      </p:sp>
      <p:sp>
        <p:nvSpPr>
          <p:cNvPr id="7" name="Rectangle 4"/>
          <p:cNvSpPr>
            <a:spLocks noGrp="1" noChangeArrowheads="1"/>
          </p:cNvSpPr>
          <p:nvPr>
            <p:ph type="ftr" sz="quarter" idx="11"/>
          </p:nvPr>
        </p:nvSpPr>
        <p:spPr>
          <a:ln/>
        </p:spPr>
        <p:txBody>
          <a:bodyPr/>
          <a:lstStyle>
            <a:lvl1pPr>
              <a:defRPr/>
            </a:lvl1pPr>
          </a:lstStyle>
          <a:p>
            <a:endParaRPr lang="en-US" altLang="en-US"/>
          </a:p>
        </p:txBody>
      </p:sp>
      <p:sp>
        <p:nvSpPr>
          <p:cNvPr id="8" name="Rectangle 5"/>
          <p:cNvSpPr>
            <a:spLocks noGrp="1" noChangeArrowheads="1"/>
          </p:cNvSpPr>
          <p:nvPr>
            <p:ph type="sldNum" sz="quarter" idx="12"/>
          </p:nvPr>
        </p:nvSpPr>
        <p:spPr>
          <a:ln/>
        </p:spPr>
        <p:txBody>
          <a:bodyPr/>
          <a:lstStyle>
            <a:lvl1pPr>
              <a:defRPr/>
            </a:lvl1pPr>
          </a:lstStyle>
          <a:p>
            <a:fld id="{BC165A51-BAC8-4995-BFF5-036540566C70}" type="slidenum">
              <a:rPr lang="en-US" altLang="en-US"/>
              <a:pPr/>
              <a:t>‹#›</a:t>
            </a:fld>
            <a:endParaRPr lang="en-US" altLang="en-US"/>
          </a:p>
        </p:txBody>
      </p:sp>
    </p:spTree>
    <p:extLst>
      <p:ext uri="{BB962C8B-B14F-4D97-AF65-F5344CB8AC3E}">
        <p14:creationId xmlns:p14="http://schemas.microsoft.com/office/powerpoint/2010/main" val="187325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A4595E63-C547-4408-85EA-C7F7B23C8C34}" type="slidenum">
              <a:rPr lang="en-US" altLang="en-US"/>
              <a:pPr/>
              <a:t>‹#›</a:t>
            </a:fld>
            <a:endParaRPr lang="en-US" altLang="en-US"/>
          </a:p>
        </p:txBody>
      </p:sp>
    </p:spTree>
    <p:extLst>
      <p:ext uri="{BB962C8B-B14F-4D97-AF65-F5344CB8AC3E}">
        <p14:creationId xmlns:p14="http://schemas.microsoft.com/office/powerpoint/2010/main" val="419543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Content Placeholder 2"/>
          <p:cNvSpPr>
            <a:spLocks noGrp="1"/>
          </p:cNvSpPr>
          <p:nvPr>
            <p:ph sz="quarter" idx="1"/>
          </p:nvPr>
        </p:nvSpPr>
        <p:spPr>
          <a:xfrm>
            <a:off x="1371600" y="19812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4114800"/>
            <a:ext cx="373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sz="half" idx="10"/>
          </p:nvPr>
        </p:nvSpPr>
        <p:spPr>
          <a:ln/>
        </p:spPr>
        <p:txBody>
          <a:bodyPr/>
          <a:lstStyle>
            <a:lvl1pPr>
              <a:defRPr/>
            </a:lvl1pPr>
          </a:lstStyle>
          <a:p>
            <a:endParaRPr lang="en-US" altLang="en-US"/>
          </a:p>
        </p:txBody>
      </p:sp>
      <p:sp>
        <p:nvSpPr>
          <p:cNvPr id="7" name="Rectangle 4"/>
          <p:cNvSpPr>
            <a:spLocks noGrp="1" noChangeArrowheads="1"/>
          </p:cNvSpPr>
          <p:nvPr>
            <p:ph type="ftr" sz="quarter" idx="11"/>
          </p:nvPr>
        </p:nvSpPr>
        <p:spPr>
          <a:ln/>
        </p:spPr>
        <p:txBody>
          <a:bodyPr/>
          <a:lstStyle>
            <a:lvl1pPr>
              <a:defRPr/>
            </a:lvl1pPr>
          </a:lstStyle>
          <a:p>
            <a:endParaRPr lang="en-US" altLang="en-US"/>
          </a:p>
        </p:txBody>
      </p:sp>
      <p:sp>
        <p:nvSpPr>
          <p:cNvPr id="8" name="Rectangle 5"/>
          <p:cNvSpPr>
            <a:spLocks noGrp="1" noChangeArrowheads="1"/>
          </p:cNvSpPr>
          <p:nvPr>
            <p:ph type="sldNum" sz="quarter" idx="12"/>
          </p:nvPr>
        </p:nvSpPr>
        <p:spPr>
          <a:ln/>
        </p:spPr>
        <p:txBody>
          <a:bodyPr/>
          <a:lstStyle>
            <a:lvl1pPr>
              <a:defRPr/>
            </a:lvl1pPr>
          </a:lstStyle>
          <a:p>
            <a:fld id="{A355F638-9822-4BE4-8514-465290AFD032}" type="slidenum">
              <a:rPr lang="en-US" altLang="en-US"/>
              <a:pPr/>
              <a:t>‹#›</a:t>
            </a:fld>
            <a:endParaRPr lang="en-US" altLang="en-US"/>
          </a:p>
        </p:txBody>
      </p:sp>
    </p:spTree>
    <p:extLst>
      <p:ext uri="{BB962C8B-B14F-4D97-AF65-F5344CB8AC3E}">
        <p14:creationId xmlns:p14="http://schemas.microsoft.com/office/powerpoint/2010/main" val="302744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07BEB2BB-6761-4C6F-90C8-DE480050F90D}" type="slidenum">
              <a:rPr lang="en-US" altLang="en-US"/>
              <a:pPr/>
              <a:t>‹#›</a:t>
            </a:fld>
            <a:endParaRPr lang="en-US" altLang="en-US"/>
          </a:p>
        </p:txBody>
      </p:sp>
    </p:spTree>
    <p:extLst>
      <p:ext uri="{BB962C8B-B14F-4D97-AF65-F5344CB8AC3E}">
        <p14:creationId xmlns:p14="http://schemas.microsoft.com/office/powerpoint/2010/main" val="15954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297443DF-1913-4C44-B573-8BA7F94B16D8}" type="slidenum">
              <a:rPr lang="en-US" altLang="en-US"/>
              <a:pPr/>
              <a:t>‹#›</a:t>
            </a:fld>
            <a:endParaRPr lang="en-US" altLang="en-US"/>
          </a:p>
        </p:txBody>
      </p:sp>
    </p:spTree>
    <p:extLst>
      <p:ext uri="{BB962C8B-B14F-4D97-AF65-F5344CB8AC3E}">
        <p14:creationId xmlns:p14="http://schemas.microsoft.com/office/powerpoint/2010/main" val="398156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FD43CE7F-305C-4ED6-A602-AEC780CFF0F5}" type="slidenum">
              <a:rPr lang="en-US" altLang="en-US"/>
              <a:pPr/>
              <a:t>‹#›</a:t>
            </a:fld>
            <a:endParaRPr lang="en-US" altLang="en-US"/>
          </a:p>
        </p:txBody>
      </p:sp>
    </p:spTree>
    <p:extLst>
      <p:ext uri="{BB962C8B-B14F-4D97-AF65-F5344CB8AC3E}">
        <p14:creationId xmlns:p14="http://schemas.microsoft.com/office/powerpoint/2010/main" val="372449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4EDD0310-A21B-475B-B3A5-92BF514FA79E}" type="slidenum">
              <a:rPr lang="en-US" altLang="en-US"/>
              <a:pPr/>
              <a:t>‹#›</a:t>
            </a:fld>
            <a:endParaRPr lang="en-US" altLang="en-US"/>
          </a:p>
        </p:txBody>
      </p:sp>
    </p:spTree>
    <p:extLst>
      <p:ext uri="{BB962C8B-B14F-4D97-AF65-F5344CB8AC3E}">
        <p14:creationId xmlns:p14="http://schemas.microsoft.com/office/powerpoint/2010/main" val="111267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5861AB96-3B6E-432C-80F2-312091DF7B6B}" type="slidenum">
              <a:rPr lang="en-US" altLang="en-US"/>
              <a:pPr/>
              <a:t>‹#›</a:t>
            </a:fld>
            <a:endParaRPr lang="en-US" altLang="en-US"/>
          </a:p>
        </p:txBody>
      </p:sp>
    </p:spTree>
    <p:extLst>
      <p:ext uri="{BB962C8B-B14F-4D97-AF65-F5344CB8AC3E}">
        <p14:creationId xmlns:p14="http://schemas.microsoft.com/office/powerpoint/2010/main" val="265239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ctr">
              <a:defRPr/>
            </a:lvl1pPr>
          </a:lstStyle>
          <a:p>
            <a:endParaRPr lang="en-US" altLang="en-US"/>
          </a:p>
        </p:txBody>
      </p:sp>
      <p:sp>
        <p:nvSpPr>
          <p:cNvPr id="8" name="Rectangle 5"/>
          <p:cNvSpPr>
            <a:spLocks noGrp="1" noChangeArrowheads="1"/>
          </p:cNvSpPr>
          <p:nvPr>
            <p:ph type="ftr" sz="quarter" idx="11"/>
          </p:nvPr>
        </p:nvSpPr>
        <p:spPr/>
        <p:txBody>
          <a:bodyPr/>
          <a:lstStyle>
            <a:lvl1pPr fontAlgn="ctr">
              <a:defRPr/>
            </a:lvl1pPr>
          </a:lstStyle>
          <a:p>
            <a:endParaRPr lang="en-US" altLang="en-US"/>
          </a:p>
        </p:txBody>
      </p:sp>
      <p:sp>
        <p:nvSpPr>
          <p:cNvPr id="9" name="Rectangle 6"/>
          <p:cNvSpPr>
            <a:spLocks noGrp="1" noChangeArrowheads="1"/>
          </p:cNvSpPr>
          <p:nvPr>
            <p:ph type="sldNum" sz="quarter" idx="12"/>
          </p:nvPr>
        </p:nvSpPr>
        <p:spPr/>
        <p:txBody>
          <a:bodyPr/>
          <a:lstStyle>
            <a:lvl1pPr fontAlgn="ctr">
              <a:defRPr/>
            </a:lvl1pPr>
          </a:lstStyle>
          <a:p>
            <a:fld id="{486D834E-4AA5-41F3-BC8D-18E096DFD8FC}" type="slidenum">
              <a:rPr lang="en-US" altLang="en-US"/>
              <a:pPr/>
              <a:t>‹#›</a:t>
            </a:fld>
            <a:endParaRPr lang="en-US" altLang="en-US"/>
          </a:p>
        </p:txBody>
      </p:sp>
    </p:spTree>
    <p:extLst>
      <p:ext uri="{BB962C8B-B14F-4D97-AF65-F5344CB8AC3E}">
        <p14:creationId xmlns:p14="http://schemas.microsoft.com/office/powerpoint/2010/main" val="414931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ctr">
              <a:defRPr/>
            </a:lvl1pPr>
          </a:lstStyle>
          <a:p>
            <a:endParaRPr lang="en-US" altLang="en-US"/>
          </a:p>
        </p:txBody>
      </p:sp>
      <p:sp>
        <p:nvSpPr>
          <p:cNvPr id="4" name="Rectangle 5"/>
          <p:cNvSpPr>
            <a:spLocks noGrp="1" noChangeArrowheads="1"/>
          </p:cNvSpPr>
          <p:nvPr>
            <p:ph type="ftr" sz="quarter" idx="11"/>
          </p:nvPr>
        </p:nvSpPr>
        <p:spPr/>
        <p:txBody>
          <a:bodyPr/>
          <a:lstStyle>
            <a:lvl1pPr fontAlgn="ctr">
              <a:defRPr/>
            </a:lvl1pPr>
          </a:lstStyle>
          <a:p>
            <a:endParaRPr lang="en-US" altLang="en-US"/>
          </a:p>
        </p:txBody>
      </p:sp>
      <p:sp>
        <p:nvSpPr>
          <p:cNvPr id="5" name="Rectangle 6"/>
          <p:cNvSpPr>
            <a:spLocks noGrp="1" noChangeArrowheads="1"/>
          </p:cNvSpPr>
          <p:nvPr>
            <p:ph type="sldNum" sz="quarter" idx="12"/>
          </p:nvPr>
        </p:nvSpPr>
        <p:spPr/>
        <p:txBody>
          <a:bodyPr/>
          <a:lstStyle>
            <a:lvl1pPr fontAlgn="ctr">
              <a:defRPr/>
            </a:lvl1pPr>
          </a:lstStyle>
          <a:p>
            <a:fld id="{70ACC0B3-7D18-4847-A9C3-5A6E85317D18}" type="slidenum">
              <a:rPr lang="en-US" altLang="en-US"/>
              <a:pPr/>
              <a:t>‹#›</a:t>
            </a:fld>
            <a:endParaRPr lang="en-US" altLang="en-US"/>
          </a:p>
        </p:txBody>
      </p:sp>
    </p:spTree>
    <p:extLst>
      <p:ext uri="{BB962C8B-B14F-4D97-AF65-F5344CB8AC3E}">
        <p14:creationId xmlns:p14="http://schemas.microsoft.com/office/powerpoint/2010/main" val="229087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ctr">
              <a:defRPr/>
            </a:lvl1pPr>
          </a:lstStyle>
          <a:p>
            <a:endParaRPr lang="en-US" altLang="en-US"/>
          </a:p>
        </p:txBody>
      </p:sp>
      <p:sp>
        <p:nvSpPr>
          <p:cNvPr id="3" name="Rectangle 5"/>
          <p:cNvSpPr>
            <a:spLocks noGrp="1" noChangeArrowheads="1"/>
          </p:cNvSpPr>
          <p:nvPr>
            <p:ph type="ftr" sz="quarter" idx="11"/>
          </p:nvPr>
        </p:nvSpPr>
        <p:spPr/>
        <p:txBody>
          <a:bodyPr/>
          <a:lstStyle>
            <a:lvl1pPr fontAlgn="ctr">
              <a:defRPr/>
            </a:lvl1pPr>
          </a:lstStyle>
          <a:p>
            <a:endParaRPr lang="en-US" altLang="en-US"/>
          </a:p>
        </p:txBody>
      </p:sp>
      <p:sp>
        <p:nvSpPr>
          <p:cNvPr id="4" name="Rectangle 6"/>
          <p:cNvSpPr>
            <a:spLocks noGrp="1" noChangeArrowheads="1"/>
          </p:cNvSpPr>
          <p:nvPr>
            <p:ph type="sldNum" sz="quarter" idx="12"/>
          </p:nvPr>
        </p:nvSpPr>
        <p:spPr/>
        <p:txBody>
          <a:bodyPr/>
          <a:lstStyle>
            <a:lvl1pPr fontAlgn="ctr">
              <a:defRPr/>
            </a:lvl1pPr>
          </a:lstStyle>
          <a:p>
            <a:fld id="{96C4F678-C96F-4428-ABF4-76568E20218F}" type="slidenum">
              <a:rPr lang="en-US" altLang="en-US"/>
              <a:pPr/>
              <a:t>‹#›</a:t>
            </a:fld>
            <a:endParaRPr lang="en-US" altLang="en-US"/>
          </a:p>
        </p:txBody>
      </p:sp>
    </p:spTree>
    <p:extLst>
      <p:ext uri="{BB962C8B-B14F-4D97-AF65-F5344CB8AC3E}">
        <p14:creationId xmlns:p14="http://schemas.microsoft.com/office/powerpoint/2010/main" val="85978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FF8A5CA4-7718-4E0D-ABA8-6C07486867CE}" type="slidenum">
              <a:rPr lang="en-US" altLang="en-US"/>
              <a:pPr/>
              <a:t>‹#›</a:t>
            </a:fld>
            <a:endParaRPr lang="en-US" altLang="en-US"/>
          </a:p>
        </p:txBody>
      </p:sp>
    </p:spTree>
    <p:extLst>
      <p:ext uri="{BB962C8B-B14F-4D97-AF65-F5344CB8AC3E}">
        <p14:creationId xmlns:p14="http://schemas.microsoft.com/office/powerpoint/2010/main" val="1494260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ctr">
              <a:defRPr/>
            </a:lvl1pPr>
          </a:lstStyle>
          <a:p>
            <a:endParaRPr lang="en-US" altLang="en-US"/>
          </a:p>
        </p:txBody>
      </p:sp>
      <p:sp>
        <p:nvSpPr>
          <p:cNvPr id="6" name="Rectangle 5"/>
          <p:cNvSpPr>
            <a:spLocks noGrp="1" noChangeArrowheads="1"/>
          </p:cNvSpPr>
          <p:nvPr>
            <p:ph type="ftr" sz="quarter" idx="11"/>
          </p:nvPr>
        </p:nvSpPr>
        <p:spPr/>
        <p:txBody>
          <a:bodyPr/>
          <a:lstStyle>
            <a:lvl1pPr fontAlgn="ctr">
              <a:defRPr/>
            </a:lvl1pPr>
          </a:lstStyle>
          <a:p>
            <a:endParaRPr lang="en-US" altLang="en-US"/>
          </a:p>
        </p:txBody>
      </p:sp>
      <p:sp>
        <p:nvSpPr>
          <p:cNvPr id="7" name="Rectangle 6"/>
          <p:cNvSpPr>
            <a:spLocks noGrp="1" noChangeArrowheads="1"/>
          </p:cNvSpPr>
          <p:nvPr>
            <p:ph type="sldNum" sz="quarter" idx="12"/>
          </p:nvPr>
        </p:nvSpPr>
        <p:spPr/>
        <p:txBody>
          <a:bodyPr/>
          <a:lstStyle>
            <a:lvl1pPr fontAlgn="ctr">
              <a:defRPr/>
            </a:lvl1pPr>
          </a:lstStyle>
          <a:p>
            <a:fld id="{B887948B-9256-4F5C-8894-0E2DF41E88EB}" type="slidenum">
              <a:rPr lang="en-US" altLang="en-US"/>
              <a:pPr/>
              <a:t>‹#›</a:t>
            </a:fld>
            <a:endParaRPr lang="en-US" altLang="en-US"/>
          </a:p>
        </p:txBody>
      </p:sp>
    </p:spTree>
    <p:extLst>
      <p:ext uri="{BB962C8B-B14F-4D97-AF65-F5344CB8AC3E}">
        <p14:creationId xmlns:p14="http://schemas.microsoft.com/office/powerpoint/2010/main" val="658621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54420411-10BB-40FF-9E0C-EEBD7AD018AC}" type="slidenum">
              <a:rPr lang="en-US" altLang="en-US"/>
              <a:pPr/>
              <a:t>‹#›</a:t>
            </a:fld>
            <a:endParaRPr lang="en-US" altLang="en-US"/>
          </a:p>
        </p:txBody>
      </p:sp>
    </p:spTree>
    <p:extLst>
      <p:ext uri="{BB962C8B-B14F-4D97-AF65-F5344CB8AC3E}">
        <p14:creationId xmlns:p14="http://schemas.microsoft.com/office/powerpoint/2010/main" val="228360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ctr">
              <a:defRPr/>
            </a:lvl1pPr>
          </a:lstStyle>
          <a:p>
            <a:endParaRPr lang="en-US" altLang="en-US"/>
          </a:p>
        </p:txBody>
      </p:sp>
      <p:sp>
        <p:nvSpPr>
          <p:cNvPr id="5" name="Rectangle 5"/>
          <p:cNvSpPr>
            <a:spLocks noGrp="1" noChangeArrowheads="1"/>
          </p:cNvSpPr>
          <p:nvPr>
            <p:ph type="ftr" sz="quarter" idx="11"/>
          </p:nvPr>
        </p:nvSpPr>
        <p:spPr/>
        <p:txBody>
          <a:bodyPr/>
          <a:lstStyle>
            <a:lvl1pPr fontAlgn="ctr">
              <a:defRPr/>
            </a:lvl1pPr>
          </a:lstStyle>
          <a:p>
            <a:endParaRPr lang="en-US" altLang="en-US"/>
          </a:p>
        </p:txBody>
      </p:sp>
      <p:sp>
        <p:nvSpPr>
          <p:cNvPr id="6" name="Rectangle 6"/>
          <p:cNvSpPr>
            <a:spLocks noGrp="1" noChangeArrowheads="1"/>
          </p:cNvSpPr>
          <p:nvPr>
            <p:ph type="sldNum" sz="quarter" idx="12"/>
          </p:nvPr>
        </p:nvSpPr>
        <p:spPr/>
        <p:txBody>
          <a:bodyPr/>
          <a:lstStyle>
            <a:lvl1pPr fontAlgn="ctr">
              <a:defRPr/>
            </a:lvl1pPr>
          </a:lstStyle>
          <a:p>
            <a:fld id="{3BFF465A-0B4D-4D4B-BED0-B49CAAB280FE}" type="slidenum">
              <a:rPr lang="en-US" altLang="en-US"/>
              <a:pPr/>
              <a:t>‹#›</a:t>
            </a:fld>
            <a:endParaRPr lang="en-US" altLang="en-US"/>
          </a:p>
        </p:txBody>
      </p:sp>
    </p:spTree>
    <p:extLst>
      <p:ext uri="{BB962C8B-B14F-4D97-AF65-F5344CB8AC3E}">
        <p14:creationId xmlns:p14="http://schemas.microsoft.com/office/powerpoint/2010/main" val="3147804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026068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024417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043168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endParaRPr lang="en-US" altLang="en-US"/>
          </a:p>
        </p:txBody>
      </p:sp>
      <p:sp>
        <p:nvSpPr>
          <p:cNvPr id="5" name="Rectangle 4"/>
          <p:cNvSpPr>
            <a:spLocks noGrp="1" noChangeArrowheads="1"/>
          </p:cNvSpPr>
          <p:nvPr>
            <p:ph type="ftr" sz="quarter" idx="11"/>
          </p:nvPr>
        </p:nvSpPr>
        <p:spPr>
          <a:ln/>
        </p:spPr>
        <p:txBody>
          <a:bodyPr/>
          <a:lstStyle>
            <a:lvl1pPr>
              <a:defRPr/>
            </a:lvl1pPr>
          </a:lstStyle>
          <a:p>
            <a:endParaRPr lang="en-US" altLang="en-US"/>
          </a:p>
        </p:txBody>
      </p:sp>
      <p:sp>
        <p:nvSpPr>
          <p:cNvPr id="6" name="Rectangle 5"/>
          <p:cNvSpPr>
            <a:spLocks noGrp="1" noChangeArrowheads="1"/>
          </p:cNvSpPr>
          <p:nvPr>
            <p:ph type="sldNum" sz="quarter" idx="12"/>
          </p:nvPr>
        </p:nvSpPr>
        <p:spPr>
          <a:ln/>
        </p:spPr>
        <p:txBody>
          <a:bodyPr/>
          <a:lstStyle>
            <a:lvl1pPr>
              <a:defRPr/>
            </a:lvl1pPr>
          </a:lstStyle>
          <a:p>
            <a:fld id="{9CE99EFF-1F38-45B9-B6ED-EC7FE96479E2}" type="slidenum">
              <a:rPr lang="en-US" altLang="en-US"/>
              <a:pPr/>
              <a:t>‹#›</a:t>
            </a:fld>
            <a:endParaRPr lang="en-US" altLang="en-US"/>
          </a:p>
        </p:txBody>
      </p:sp>
    </p:spTree>
    <p:extLst>
      <p:ext uri="{BB962C8B-B14F-4D97-AF65-F5344CB8AC3E}">
        <p14:creationId xmlns:p14="http://schemas.microsoft.com/office/powerpoint/2010/main" val="668267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015279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057234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043403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4536369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868071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488599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523717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080098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50196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77809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424EB38A-E0DF-4F69-8ECB-918CF6C6EF14}" type="slidenum">
              <a:rPr lang="en-US" altLang="en-US"/>
              <a:pPr/>
              <a:t>‹#›</a:t>
            </a:fld>
            <a:endParaRPr lang="en-US" altLang="en-US"/>
          </a:p>
        </p:txBody>
      </p:sp>
    </p:spTree>
    <p:extLst>
      <p:ext uri="{BB962C8B-B14F-4D97-AF65-F5344CB8AC3E}">
        <p14:creationId xmlns:p14="http://schemas.microsoft.com/office/powerpoint/2010/main" val="2278694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589887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834437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236016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57789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537156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944931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572958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914852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501384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0940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endParaRPr lang="en-US" altLang="en-US"/>
          </a:p>
        </p:txBody>
      </p:sp>
      <p:sp>
        <p:nvSpPr>
          <p:cNvPr id="8" name="Rectangle 4"/>
          <p:cNvSpPr>
            <a:spLocks noGrp="1" noChangeArrowheads="1"/>
          </p:cNvSpPr>
          <p:nvPr>
            <p:ph type="ftr" sz="quarter" idx="11"/>
          </p:nvPr>
        </p:nvSpPr>
        <p:spPr>
          <a:ln/>
        </p:spPr>
        <p:txBody>
          <a:bodyPr/>
          <a:lstStyle>
            <a:lvl1pPr>
              <a:defRPr/>
            </a:lvl1pPr>
          </a:lstStyle>
          <a:p>
            <a:endParaRPr lang="en-US" altLang="en-US"/>
          </a:p>
        </p:txBody>
      </p:sp>
      <p:sp>
        <p:nvSpPr>
          <p:cNvPr id="9" name="Rectangle 5"/>
          <p:cNvSpPr>
            <a:spLocks noGrp="1" noChangeArrowheads="1"/>
          </p:cNvSpPr>
          <p:nvPr>
            <p:ph type="sldNum" sz="quarter" idx="12"/>
          </p:nvPr>
        </p:nvSpPr>
        <p:spPr>
          <a:ln/>
        </p:spPr>
        <p:txBody>
          <a:bodyPr/>
          <a:lstStyle>
            <a:lvl1pPr>
              <a:defRPr/>
            </a:lvl1pPr>
          </a:lstStyle>
          <a:p>
            <a:fld id="{842CA68A-DE22-43A4-8ED9-340EC1F40602}" type="slidenum">
              <a:rPr lang="en-US" altLang="en-US"/>
              <a:pPr/>
              <a:t>‹#›</a:t>
            </a:fld>
            <a:endParaRPr lang="en-US" altLang="en-US"/>
          </a:p>
        </p:txBody>
      </p:sp>
    </p:spTree>
    <p:extLst>
      <p:ext uri="{BB962C8B-B14F-4D97-AF65-F5344CB8AC3E}">
        <p14:creationId xmlns:p14="http://schemas.microsoft.com/office/powerpoint/2010/main" val="2712327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56762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64F39A18-0A4C-0A40-8CFA-388B135A6118}" type="slidenum">
              <a:rPr lang="en-US"/>
              <a:pPr>
                <a:defRPr/>
              </a:pPr>
              <a:t>‹#›</a:t>
            </a:fld>
            <a:endParaRPr lang="en-US"/>
          </a:p>
        </p:txBody>
      </p:sp>
    </p:spTree>
    <p:extLst>
      <p:ext uri="{BB962C8B-B14F-4D97-AF65-F5344CB8AC3E}">
        <p14:creationId xmlns:p14="http://schemas.microsoft.com/office/powerpoint/2010/main" val="3293402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0D2BDA02-9AF8-4246-BEA8-A2C580B7B4C8}" type="slidenum">
              <a:rPr lang="en-US"/>
              <a:pPr>
                <a:defRPr/>
              </a:pPr>
              <a:t>‹#›</a:t>
            </a:fld>
            <a:endParaRPr lang="en-US"/>
          </a:p>
        </p:txBody>
      </p:sp>
    </p:spTree>
    <p:extLst>
      <p:ext uri="{BB962C8B-B14F-4D97-AF65-F5344CB8AC3E}">
        <p14:creationId xmlns:p14="http://schemas.microsoft.com/office/powerpoint/2010/main" val="280657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endParaRPr lang="en-US" altLang="en-US"/>
          </a:p>
        </p:txBody>
      </p:sp>
      <p:sp>
        <p:nvSpPr>
          <p:cNvPr id="4" name="Rectangle 4"/>
          <p:cNvSpPr>
            <a:spLocks noGrp="1" noChangeArrowheads="1"/>
          </p:cNvSpPr>
          <p:nvPr>
            <p:ph type="ftr" sz="quarter" idx="11"/>
          </p:nvPr>
        </p:nvSpPr>
        <p:spPr>
          <a:ln/>
        </p:spPr>
        <p:txBody>
          <a:bodyPr/>
          <a:lstStyle>
            <a:lvl1pPr>
              <a:defRPr/>
            </a:lvl1pPr>
          </a:lstStyle>
          <a:p>
            <a:endParaRPr lang="en-US" altLang="en-US"/>
          </a:p>
        </p:txBody>
      </p:sp>
      <p:sp>
        <p:nvSpPr>
          <p:cNvPr id="5" name="Rectangle 5"/>
          <p:cNvSpPr>
            <a:spLocks noGrp="1" noChangeArrowheads="1"/>
          </p:cNvSpPr>
          <p:nvPr>
            <p:ph type="sldNum" sz="quarter" idx="12"/>
          </p:nvPr>
        </p:nvSpPr>
        <p:spPr>
          <a:ln/>
        </p:spPr>
        <p:txBody>
          <a:bodyPr/>
          <a:lstStyle>
            <a:lvl1pPr>
              <a:defRPr/>
            </a:lvl1pPr>
          </a:lstStyle>
          <a:p>
            <a:fld id="{546F98E3-BD6F-40E8-AA68-3F95142C90AF}" type="slidenum">
              <a:rPr lang="en-US" altLang="en-US"/>
              <a:pPr/>
              <a:t>‹#›</a:t>
            </a:fld>
            <a:endParaRPr lang="en-US" altLang="en-US"/>
          </a:p>
        </p:txBody>
      </p:sp>
    </p:spTree>
    <p:extLst>
      <p:ext uri="{BB962C8B-B14F-4D97-AF65-F5344CB8AC3E}">
        <p14:creationId xmlns:p14="http://schemas.microsoft.com/office/powerpoint/2010/main" val="33484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endParaRPr lang="en-US" altLang="en-US"/>
          </a:p>
        </p:txBody>
      </p:sp>
      <p:sp>
        <p:nvSpPr>
          <p:cNvPr id="3" name="Rectangle 4"/>
          <p:cNvSpPr>
            <a:spLocks noGrp="1" noChangeArrowheads="1"/>
          </p:cNvSpPr>
          <p:nvPr>
            <p:ph type="ftr" sz="quarter" idx="11"/>
          </p:nvPr>
        </p:nvSpPr>
        <p:spPr>
          <a:ln/>
        </p:spPr>
        <p:txBody>
          <a:bodyPr/>
          <a:lstStyle>
            <a:lvl1pPr>
              <a:defRPr/>
            </a:lvl1pPr>
          </a:lstStyle>
          <a:p>
            <a:endParaRPr lang="en-US" altLang="en-US"/>
          </a:p>
        </p:txBody>
      </p:sp>
      <p:sp>
        <p:nvSpPr>
          <p:cNvPr id="4" name="Rectangle 5"/>
          <p:cNvSpPr>
            <a:spLocks noGrp="1" noChangeArrowheads="1"/>
          </p:cNvSpPr>
          <p:nvPr>
            <p:ph type="sldNum" sz="quarter" idx="12"/>
          </p:nvPr>
        </p:nvSpPr>
        <p:spPr>
          <a:ln/>
        </p:spPr>
        <p:txBody>
          <a:bodyPr/>
          <a:lstStyle>
            <a:lvl1pPr>
              <a:defRPr/>
            </a:lvl1pPr>
          </a:lstStyle>
          <a:p>
            <a:fld id="{A8263911-6629-48D3-BFE4-8FCF50C203EC}" type="slidenum">
              <a:rPr lang="en-US" altLang="en-US"/>
              <a:pPr/>
              <a:t>‹#›</a:t>
            </a:fld>
            <a:endParaRPr lang="en-US" altLang="en-US"/>
          </a:p>
        </p:txBody>
      </p:sp>
    </p:spTree>
    <p:extLst>
      <p:ext uri="{BB962C8B-B14F-4D97-AF65-F5344CB8AC3E}">
        <p14:creationId xmlns:p14="http://schemas.microsoft.com/office/powerpoint/2010/main" val="41673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9EC7430C-AA77-48C4-BB0B-F6623A84CFE8}" type="slidenum">
              <a:rPr lang="en-US" altLang="en-US"/>
              <a:pPr/>
              <a:t>‹#›</a:t>
            </a:fld>
            <a:endParaRPr lang="en-US" altLang="en-US"/>
          </a:p>
        </p:txBody>
      </p:sp>
    </p:spTree>
    <p:extLst>
      <p:ext uri="{BB962C8B-B14F-4D97-AF65-F5344CB8AC3E}">
        <p14:creationId xmlns:p14="http://schemas.microsoft.com/office/powerpoint/2010/main" val="27617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endParaRPr lang="en-US" altLang="en-US"/>
          </a:p>
        </p:txBody>
      </p:sp>
      <p:sp>
        <p:nvSpPr>
          <p:cNvPr id="6" name="Rectangle 4"/>
          <p:cNvSpPr>
            <a:spLocks noGrp="1" noChangeArrowheads="1"/>
          </p:cNvSpPr>
          <p:nvPr>
            <p:ph type="ftr" sz="quarter" idx="11"/>
          </p:nvPr>
        </p:nvSpPr>
        <p:spPr>
          <a:ln/>
        </p:spPr>
        <p:txBody>
          <a:bodyPr/>
          <a:lstStyle>
            <a:lvl1pPr>
              <a:defRPr/>
            </a:lvl1pPr>
          </a:lstStyle>
          <a:p>
            <a:endParaRPr lang="en-US" altLang="en-US"/>
          </a:p>
        </p:txBody>
      </p:sp>
      <p:sp>
        <p:nvSpPr>
          <p:cNvPr id="7" name="Rectangle 5"/>
          <p:cNvSpPr>
            <a:spLocks noGrp="1" noChangeArrowheads="1"/>
          </p:cNvSpPr>
          <p:nvPr>
            <p:ph type="sldNum" sz="quarter" idx="12"/>
          </p:nvPr>
        </p:nvSpPr>
        <p:spPr>
          <a:ln/>
        </p:spPr>
        <p:txBody>
          <a:bodyPr/>
          <a:lstStyle>
            <a:lvl1pPr>
              <a:defRPr/>
            </a:lvl1pPr>
          </a:lstStyle>
          <a:p>
            <a:fld id="{299D7FEF-F6CD-4454-9A99-3BC9C39B223B}" type="slidenum">
              <a:rPr lang="en-US" altLang="en-US"/>
              <a:pPr/>
              <a:t>‹#›</a:t>
            </a:fld>
            <a:endParaRPr lang="en-US" altLang="en-US"/>
          </a:p>
        </p:txBody>
      </p:sp>
    </p:spTree>
    <p:extLst>
      <p:ext uri="{BB962C8B-B14F-4D97-AF65-F5344CB8AC3E}">
        <p14:creationId xmlns:p14="http://schemas.microsoft.com/office/powerpoint/2010/main" val="282957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fontAlgn="base">
              <a:spcBef>
                <a:spcPct val="50000"/>
              </a:spcBef>
              <a:defRPr sz="1400"/>
            </a:lvl1pPr>
          </a:lstStyle>
          <a:p>
            <a:endParaRPr lang="en-US" altLang="en-US"/>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fontAlgn="base">
              <a:spcBef>
                <a:spcPct val="50000"/>
              </a:spcBef>
              <a:defRPr sz="1400"/>
            </a:lvl1pPr>
          </a:lstStyle>
          <a:p>
            <a:endParaRPr lang="en-US" altLang="en-US"/>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fontAlgn="base">
              <a:spcBef>
                <a:spcPct val="50000"/>
              </a:spcBef>
              <a:defRPr sz="1400"/>
            </a:lvl1pPr>
          </a:lstStyle>
          <a:p>
            <a:fld id="{B8AECA21-D57C-4D89-8F5B-491DA7CF7058}" type="slidenum">
              <a:rPr lang="en-US" altLang="en-US"/>
              <a:pPr/>
              <a:t>‹#›</a:t>
            </a:fld>
            <a:endParaRPr lang="en-US" altLang="en-US"/>
          </a:p>
        </p:txBody>
      </p:sp>
      <p:pic>
        <p:nvPicPr>
          <p:cNvPr id="1030" name="Picture 6" descr="strtegi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9"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xStyles>
    <p:title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SzPct val="95000"/>
        <a:buChar char="–"/>
        <a:defRPr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a:solidFill>
                  <a:srgbClr val="000000"/>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400">
                <a:solidFill>
                  <a:srgbClr val="00000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a:solidFill>
                  <a:srgbClr val="000000"/>
                </a:solidFill>
              </a:defRPr>
            </a:lvl1pPr>
          </a:lstStyle>
          <a:p>
            <a:fld id="{CB58751E-CB90-456E-9F92-5D3BE98537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000" b="1">
          <a:solidFill>
            <a:srgbClr val="FFFFFF"/>
          </a:solidFill>
          <a:effectLst>
            <a:outerShdw blurRad="38100" dist="38100" dir="2700000" algn="tl">
              <a:srgbClr val="000000">
                <a:alpha val="43137"/>
              </a:srgbClr>
            </a:outerShdw>
          </a:effectLst>
          <a:latin typeface="Arial"/>
          <a:ea typeface="Geneva" pitchFamily="-112" charset="0"/>
          <a:cs typeface="Arial"/>
        </a:defRPr>
      </a:lvl1pPr>
      <a:lvl2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2pPr>
      <a:lvl3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3pPr>
      <a:lvl4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4pPr>
      <a:lvl5pPr algn="ctr" rtl="0" eaLnBrk="0" fontAlgn="base" hangingPunct="0">
        <a:spcBef>
          <a:spcPct val="0"/>
        </a:spcBef>
        <a:spcAft>
          <a:spcPct val="0"/>
        </a:spcAft>
        <a:defRPr sz="4000" b="1">
          <a:solidFill>
            <a:srgbClr val="FFFFFF"/>
          </a:solidFill>
          <a:latin typeface="Arial" charset="0"/>
          <a:ea typeface="Geneva" pitchFamily="-112" charset="0"/>
          <a:cs typeface="Geneva" pitchFamily="-112" charset="0"/>
        </a:defRPr>
      </a:lvl5pPr>
      <a:lvl6pPr marL="457200" algn="ctr" rtl="0" fontAlgn="base">
        <a:spcBef>
          <a:spcPct val="0"/>
        </a:spcBef>
        <a:spcAft>
          <a:spcPct val="0"/>
        </a:spcAft>
        <a:defRPr sz="4400">
          <a:solidFill>
            <a:schemeClr val="tx2"/>
          </a:solidFill>
          <a:latin typeface="Times New Roman" pitchFamily="-128" charset="0"/>
        </a:defRPr>
      </a:lvl6pPr>
      <a:lvl7pPr marL="914400" algn="ctr" rtl="0" fontAlgn="base">
        <a:spcBef>
          <a:spcPct val="0"/>
        </a:spcBef>
        <a:spcAft>
          <a:spcPct val="0"/>
        </a:spcAft>
        <a:defRPr sz="4400">
          <a:solidFill>
            <a:schemeClr val="tx2"/>
          </a:solidFill>
          <a:latin typeface="Times New Roman" pitchFamily="-128" charset="0"/>
        </a:defRPr>
      </a:lvl7pPr>
      <a:lvl8pPr marL="1371600" algn="ctr" rtl="0" fontAlgn="base">
        <a:spcBef>
          <a:spcPct val="0"/>
        </a:spcBef>
        <a:spcAft>
          <a:spcPct val="0"/>
        </a:spcAft>
        <a:defRPr sz="4400">
          <a:solidFill>
            <a:schemeClr val="tx2"/>
          </a:solidFill>
          <a:latin typeface="Times New Roman" pitchFamily="-128" charset="0"/>
        </a:defRPr>
      </a:lvl8pPr>
      <a:lvl9pPr marL="1828800" algn="ctr" rtl="0" fontAlgn="base">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Arial"/>
          <a:ea typeface="Geneva" pitchFamily="-112" charset="0"/>
          <a:cs typeface="Arial"/>
        </a:defRPr>
      </a:lvl1pPr>
      <a:lvl2pPr marL="742950" indent="-28575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Arial"/>
          <a:ea typeface="Geneva" pitchFamily="-108" charset="-128"/>
          <a:cs typeface="Arial"/>
        </a:defRPr>
      </a:lvl2pPr>
      <a:lvl3pPr marL="11430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Arial"/>
          <a:ea typeface="Geneva" pitchFamily="-108" charset="-128"/>
          <a:cs typeface="Arial"/>
        </a:defRPr>
      </a:lvl3pPr>
      <a:lvl4pPr marL="16002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Arial"/>
          <a:ea typeface="Geneva" pitchFamily="-108" charset="-128"/>
          <a:cs typeface="Arial"/>
        </a:defRPr>
      </a:lvl4pPr>
      <a:lvl5pPr marL="2057400" indent="-228600" algn="l" rtl="0" eaLnBrk="0" fontAlgn="base" hangingPunct="0">
        <a:spcBef>
          <a:spcPct val="20000"/>
        </a:spcBef>
        <a:spcAft>
          <a:spcPct val="0"/>
        </a:spcAft>
        <a:buChar char="»"/>
        <a:defRPr b="1">
          <a:solidFill>
            <a:srgbClr val="FFFFFF"/>
          </a:solidFill>
          <a:effectLst>
            <a:outerShdw blurRad="38100" dist="38100" dir="2700000" algn="tl">
              <a:srgbClr val="000000">
                <a:alpha val="43137"/>
              </a:srgbClr>
            </a:outerShdw>
          </a:effectLst>
          <a:latin typeface="Arial"/>
          <a:ea typeface="Geneva"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Geneva" pitchFamily="-108" charset="-128"/>
        </a:defRPr>
      </a:lvl6pPr>
      <a:lvl7pPr marL="2971800" indent="-228600" algn="l" rtl="0" fontAlgn="base">
        <a:spcBef>
          <a:spcPct val="20000"/>
        </a:spcBef>
        <a:spcAft>
          <a:spcPct val="0"/>
        </a:spcAft>
        <a:buChar char="»"/>
        <a:defRPr sz="2000">
          <a:solidFill>
            <a:schemeClr val="tx1"/>
          </a:solidFill>
          <a:latin typeface="+mn-lt"/>
          <a:ea typeface="Geneva" pitchFamily="-108" charset="-128"/>
        </a:defRPr>
      </a:lvl7pPr>
      <a:lvl8pPr marL="3429000" indent="-228600" algn="l" rtl="0" fontAlgn="base">
        <a:spcBef>
          <a:spcPct val="20000"/>
        </a:spcBef>
        <a:spcAft>
          <a:spcPct val="0"/>
        </a:spcAft>
        <a:buChar char="»"/>
        <a:defRPr sz="2000">
          <a:solidFill>
            <a:schemeClr val="tx1"/>
          </a:solidFill>
          <a:latin typeface="+mn-lt"/>
          <a:ea typeface="Geneva" pitchFamily="-108" charset="-128"/>
        </a:defRPr>
      </a:lvl8pPr>
      <a:lvl9pPr marL="3886200" indent="-228600" algn="l" rtl="0" fontAlgn="base">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defRPr/>
            </a:pPr>
            <a:fld id="{61F442D0-A11F-2640-8129-5D1BEF7A3C1E}" type="slidenum">
              <a:rPr lang="en-US"/>
              <a:pPr fontAlgn="base">
                <a:defRPr/>
              </a:pPr>
              <a:t>‹#›</a:t>
            </a:fld>
            <a:endParaRPr lang="en-US"/>
          </a:p>
        </p:txBody>
      </p:sp>
    </p:spTree>
    <p:extLst>
      <p:ext uri="{BB962C8B-B14F-4D97-AF65-F5344CB8AC3E}">
        <p14:creationId xmlns:p14="http://schemas.microsoft.com/office/powerpoint/2010/main" val="1319875282"/>
      </p:ext>
    </p:extLst>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9422736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defTabSz="914400" fontAlgn="base">
              <a:spcBef>
                <a:spcPct val="0"/>
              </a:spcBef>
              <a:spcAft>
                <a:spcPct val="0"/>
              </a:spcAft>
              <a:defRPr/>
            </a:pPr>
            <a:fld id="{ADEBA4A3-5119-E348-8B50-B6ED910F2F8B}"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61398485"/>
      </p:ext>
    </p:extLst>
  </p:cSld>
  <p:clrMap bg1="dk2" tx1="lt1" bg2="dk1" tx2="lt2" accent1="accent1" accent2="accent2" accent3="accent3" accent4="accent4" accent5="accent5" accent6="accent6" hlink="hlink" folHlink="folHlink"/>
  <p:sldLayoutIdLst>
    <p:sldLayoutId id="2147483828" r:id="rId1"/>
    <p:sldLayoutId id="2147483829" r:id="rId2"/>
  </p:sldLayoutIdLst>
  <p:txStyles>
    <p:title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cat.sas.upenn.edu/~thurley/Image8.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ccat.sas.upenn.edu/~thurley/Image5.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ible.org" TargetMode="External"/><Relationship Id="rId2" Type="http://schemas.openxmlformats.org/officeDocument/2006/relationships/hyperlink" Target="http://www.christian-thinktank.com/" TargetMode="External"/><Relationship Id="rId1" Type="http://schemas.openxmlformats.org/officeDocument/2006/relationships/slideLayout" Target="../slideLayouts/slideLayout2.xml"/><Relationship Id="rId4" Type="http://schemas.openxmlformats.org/officeDocument/2006/relationships/hyperlink" Target="http://www.brfwitness.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cat.sas.upenn.edu/~thurley/Image4.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cat.sas.upenn.edu/~thurley/home.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393825" y="44450"/>
            <a:ext cx="7543800" cy="1676400"/>
          </a:xfrm>
        </p:spPr>
        <p:txBody>
          <a:bodyPr/>
          <a:lstStyle/>
          <a:p>
            <a:pPr eaLnBrk="1" hangingPunct="1"/>
            <a:r>
              <a:rPr lang="en-US" altLang="en-US" sz="11500" b="1" i="1" dirty="0">
                <a:latin typeface="Arial" pitchFamily="34" charset="0"/>
              </a:rPr>
              <a:t>Slavery</a:t>
            </a:r>
          </a:p>
        </p:txBody>
      </p:sp>
      <p:sp>
        <p:nvSpPr>
          <p:cNvPr id="31747" name="Rectangle 2"/>
          <p:cNvSpPr txBox="1">
            <a:spLocks noChangeArrowheads="1"/>
          </p:cNvSpPr>
          <p:nvPr/>
        </p:nvSpPr>
        <p:spPr bwMode="auto">
          <a:xfrm>
            <a:off x="1223963" y="5309641"/>
            <a:ext cx="78835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sz="4400" b="1" i="1" u="sng" dirty="0">
                <a:solidFill>
                  <a:srgbClr val="221F0B"/>
                </a:solidFill>
                <a:latin typeface="Arial" pitchFamily="34" charset="0"/>
                <a:cs typeface="Arial" pitchFamily="34" charset="0"/>
              </a:rPr>
              <a:t>Kunta Kinte</a:t>
            </a:r>
          </a:p>
        </p:txBody>
      </p:sp>
      <p:pic>
        <p:nvPicPr>
          <p:cNvPr id="317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1613916"/>
            <a:ext cx="2794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611C5C-A2D1-AE35-9F10-8C95CBBB6C39}"/>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Captured Sl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0"/>
            <a:ext cx="3143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4"/>
          <p:cNvSpPr txBox="1">
            <a:spLocks noChangeArrowheads="1"/>
          </p:cNvSpPr>
          <p:nvPr/>
        </p:nvSpPr>
        <p:spPr bwMode="auto">
          <a:xfrm>
            <a:off x="6324600" y="3505200"/>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i="1" dirty="0">
                <a:latin typeface="Arial" pitchFamily="34" charset="0"/>
                <a:cs typeface="Arial" pitchFamily="34" charset="0"/>
              </a:rPr>
              <a:t>Stone carving of two slaves</a:t>
            </a:r>
          </a:p>
        </p:txBody>
      </p:sp>
      <p:sp>
        <p:nvSpPr>
          <p:cNvPr id="40963" name="Text Box 5"/>
          <p:cNvSpPr txBox="1">
            <a:spLocks noChangeArrowheads="1"/>
          </p:cNvSpPr>
          <p:nvPr/>
        </p:nvSpPr>
        <p:spPr bwMode="auto">
          <a:xfrm>
            <a:off x="1295400" y="1425575"/>
            <a:ext cx="464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7338" indent="-2873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u="sng">
                <a:latin typeface="Arial" pitchFamily="34" charset="0"/>
                <a:cs typeface="Arial" pitchFamily="34" charset="0"/>
              </a:rPr>
              <a:t>Roman Law</a:t>
            </a:r>
          </a:p>
          <a:p>
            <a:pPr eaLnBrk="1" fontAlgn="base" hangingPunct="1">
              <a:buFontTx/>
              <a:buChar char="•"/>
            </a:pPr>
            <a:r>
              <a:rPr lang="en-US" altLang="en-US" b="1" i="1">
                <a:latin typeface="Arial" pitchFamily="34" charset="0"/>
                <a:cs typeface="Arial" pitchFamily="34" charset="0"/>
              </a:rPr>
              <a:t>Slaves no different from livestock</a:t>
            </a:r>
          </a:p>
          <a:p>
            <a:pPr eaLnBrk="1" fontAlgn="base" hangingPunct="1">
              <a:buFontTx/>
              <a:buChar char="•"/>
            </a:pPr>
            <a:r>
              <a:rPr lang="en-US" altLang="en-US" b="1" i="1">
                <a:latin typeface="Arial" pitchFamily="34" charset="0"/>
                <a:cs typeface="Arial" pitchFamily="34" charset="0"/>
              </a:rPr>
              <a:t>Piece of property</a:t>
            </a:r>
          </a:p>
          <a:p>
            <a:pPr eaLnBrk="1" fontAlgn="base" hangingPunct="1">
              <a:buFontTx/>
              <a:buChar char="•"/>
            </a:pPr>
            <a:r>
              <a:rPr lang="en-US" altLang="en-US" b="1" i="1">
                <a:latin typeface="Arial" pitchFamily="34" charset="0"/>
                <a:cs typeface="Arial" pitchFamily="34" charset="0"/>
              </a:rPr>
              <a:t>Denied majority of fundamental rights – not allowed to marry or form families</a:t>
            </a:r>
          </a:p>
          <a:p>
            <a:pPr eaLnBrk="1" fontAlgn="base" hangingPunct="1"/>
            <a:endParaRPr lang="en-US" altLang="en-US" b="1" i="1">
              <a:latin typeface="Arial" pitchFamily="34" charset="0"/>
              <a:cs typeface="Arial" pitchFamily="34" charset="0"/>
            </a:endParaRPr>
          </a:p>
          <a:p>
            <a:pPr eaLnBrk="1" fontAlgn="base" hangingPunct="1"/>
            <a:r>
              <a:rPr lang="en-US" altLang="en-US" b="1" i="1" u="sng">
                <a:latin typeface="Arial" pitchFamily="34" charset="0"/>
                <a:cs typeface="Arial" pitchFamily="34" charset="0"/>
              </a:rPr>
              <a:t>Greek Law</a:t>
            </a:r>
          </a:p>
          <a:p>
            <a:pPr eaLnBrk="1" fontAlgn="base" hangingPunct="1">
              <a:buFontTx/>
              <a:buChar char="•"/>
            </a:pPr>
            <a:r>
              <a:rPr lang="en-US" altLang="en-US" b="1" i="1">
                <a:latin typeface="Arial" pitchFamily="34" charset="0"/>
                <a:cs typeface="Arial" pitchFamily="34" charset="0"/>
              </a:rPr>
              <a:t>Slaves had some freedoms</a:t>
            </a:r>
          </a:p>
          <a:p>
            <a:pPr eaLnBrk="1" fontAlgn="base" hangingPunct="1">
              <a:buFontTx/>
              <a:buChar char="•"/>
            </a:pPr>
            <a:r>
              <a:rPr lang="en-US" altLang="en-US" b="1" i="1">
                <a:latin typeface="Arial" pitchFamily="34" charset="0"/>
                <a:cs typeface="Arial" pitchFamily="34" charset="0"/>
              </a:rPr>
              <a:t>To be own representative</a:t>
            </a:r>
          </a:p>
          <a:p>
            <a:pPr eaLnBrk="1" fontAlgn="base" hangingPunct="1">
              <a:buFontTx/>
              <a:buChar char="•"/>
            </a:pPr>
            <a:r>
              <a:rPr lang="en-US" altLang="en-US" b="1" i="1">
                <a:latin typeface="Arial" pitchFamily="34" charset="0"/>
                <a:cs typeface="Arial" pitchFamily="34" charset="0"/>
              </a:rPr>
              <a:t>Go where he desires to go</a:t>
            </a:r>
          </a:p>
          <a:p>
            <a:pPr eaLnBrk="1" fontAlgn="base" hangingPunct="1">
              <a:buFontTx/>
              <a:buChar char="•"/>
            </a:pPr>
            <a:r>
              <a:rPr lang="en-US" altLang="en-US" b="1" i="1">
                <a:latin typeface="Arial" pitchFamily="34" charset="0"/>
                <a:cs typeface="Arial" pitchFamily="34" charset="0"/>
              </a:rPr>
              <a:t>Do what he desires to do</a:t>
            </a:r>
            <a:r>
              <a:rPr lang="en-US" altLang="en-US">
                <a:latin typeface="Arial" pitchFamily="34" charset="0"/>
                <a:cs typeface="Arial" pitchFamily="34" charset="0"/>
              </a:rPr>
              <a:t>  </a:t>
            </a:r>
          </a:p>
          <a:p>
            <a:pPr eaLnBrk="1" fontAlgn="base" hangingPunct="1"/>
            <a:endParaRPr lang="en-US" altLang="en-US">
              <a:latin typeface="Arial" pitchFamily="34" charset="0"/>
              <a:cs typeface="Arial" pitchFamily="34" charset="0"/>
            </a:endParaRPr>
          </a:p>
        </p:txBody>
      </p:sp>
      <p:sp>
        <p:nvSpPr>
          <p:cNvPr id="40964" name="Text Box 7"/>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Introduction and definition</a:t>
            </a:r>
            <a:endParaRPr lang="en-US" altLang="en-US" dirty="0">
              <a:latin typeface="Arial" pitchFamily="34" charset="0"/>
              <a:cs typeface="Arial" pitchFamily="34" charset="0"/>
            </a:endParaRPr>
          </a:p>
        </p:txBody>
      </p:sp>
      <p:sp>
        <p:nvSpPr>
          <p:cNvPr id="40965" name="Rectangle 8"/>
          <p:cNvSpPr>
            <a:spLocks noGrp="1" noChangeArrowheads="1"/>
          </p:cNvSpPr>
          <p:nvPr>
            <p:ph type="title" idx="4294967295"/>
          </p:nvPr>
        </p:nvSpPr>
        <p:spPr>
          <a:xfrm>
            <a:off x="1295400" y="533400"/>
            <a:ext cx="7543800" cy="533400"/>
          </a:xfrm>
        </p:spPr>
        <p:txBody>
          <a:bodyPr/>
          <a:lstStyle/>
          <a:p>
            <a:pPr algn="l" eaLnBrk="1" hangingPunct="1"/>
            <a:r>
              <a:rPr lang="en-US" altLang="en-US" sz="2400" b="1" i="1">
                <a:solidFill>
                  <a:schemeClr val="tx1"/>
                </a:solidFill>
                <a:latin typeface="Arial" pitchFamily="34" charset="0"/>
              </a:rPr>
              <a:t>Roman law vs. Greek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Image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4"/>
          <p:cNvSpPr txBox="1">
            <a:spLocks noChangeArrowheads="1"/>
          </p:cNvSpPr>
          <p:nvPr/>
        </p:nvSpPr>
        <p:spPr bwMode="auto">
          <a:xfrm>
            <a:off x="5562600" y="4648200"/>
            <a:ext cx="3659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latin typeface="Arial" pitchFamily="34" charset="0"/>
                <a:cs typeface="Arial" pitchFamily="34" charset="0"/>
              </a:rPr>
              <a:t>Woman with her slaves</a:t>
            </a:r>
          </a:p>
        </p:txBody>
      </p:sp>
      <p:sp>
        <p:nvSpPr>
          <p:cNvPr id="41987" name="Text Box 5"/>
          <p:cNvSpPr txBox="1">
            <a:spLocks noChangeArrowheads="1"/>
          </p:cNvSpPr>
          <p:nvPr/>
        </p:nvSpPr>
        <p:spPr bwMode="auto">
          <a:xfrm>
            <a:off x="1295400" y="1447800"/>
            <a:ext cx="42830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u="sng">
                <a:latin typeface="Arial" pitchFamily="34" charset="0"/>
                <a:cs typeface="Arial" pitchFamily="34" charset="0"/>
              </a:rPr>
              <a:t>Peculium </a:t>
            </a:r>
            <a:r>
              <a:rPr lang="en-US" altLang="en-US" b="1" i="1">
                <a:latin typeface="Arial" pitchFamily="34" charset="0"/>
                <a:cs typeface="Arial" pitchFamily="34" charset="0"/>
              </a:rPr>
              <a:t>– allowance</a:t>
            </a:r>
          </a:p>
          <a:p>
            <a:pPr eaLnBrk="1" fontAlgn="base" hangingPunct="1"/>
            <a:r>
              <a:rPr lang="en-US" altLang="en-US" b="1" i="1" u="sng">
                <a:latin typeface="Arial" pitchFamily="34" charset="0"/>
                <a:cs typeface="Arial" pitchFamily="34" charset="0"/>
              </a:rPr>
              <a:t>Manumission </a:t>
            </a:r>
            <a:r>
              <a:rPr lang="en-US" altLang="en-US" b="1" i="1">
                <a:latin typeface="Arial" pitchFamily="34" charset="0"/>
                <a:cs typeface="Arial" pitchFamily="34" charset="0"/>
              </a:rPr>
              <a:t>– slave given freedom and released from all of his duties </a:t>
            </a:r>
          </a:p>
          <a:p>
            <a:pPr eaLnBrk="1" fontAlgn="base" hangingPunct="1"/>
            <a:endParaRPr lang="en-US" altLang="en-US" b="1" i="1">
              <a:latin typeface="Arial" pitchFamily="34" charset="0"/>
              <a:cs typeface="Arial" pitchFamily="34" charset="0"/>
            </a:endParaRPr>
          </a:p>
          <a:p>
            <a:pPr eaLnBrk="1" fontAlgn="base" hangingPunct="1"/>
            <a:r>
              <a:rPr lang="en-US" altLang="en-US" b="1" i="1">
                <a:latin typeface="Arial" pitchFamily="34" charset="0"/>
                <a:cs typeface="Arial" pitchFamily="34" charset="0"/>
              </a:rPr>
              <a:t>3 common methods used by Roman master to manumit his slaves</a:t>
            </a:r>
          </a:p>
          <a:p>
            <a:pPr eaLnBrk="1" fontAlgn="base" hangingPunct="1">
              <a:buFontTx/>
              <a:buChar char="-"/>
            </a:pPr>
            <a:r>
              <a:rPr lang="en-US" altLang="en-US" b="1" i="1">
                <a:latin typeface="Arial" pitchFamily="34" charset="0"/>
                <a:cs typeface="Arial" pitchFamily="34" charset="0"/>
              </a:rPr>
              <a:t>Census</a:t>
            </a:r>
          </a:p>
          <a:p>
            <a:pPr eaLnBrk="1" fontAlgn="base" hangingPunct="1">
              <a:buFontTx/>
              <a:buChar char="-"/>
            </a:pPr>
            <a:r>
              <a:rPr lang="en-US" altLang="en-US" b="1" i="1">
                <a:latin typeface="Arial" pitchFamily="34" charset="0"/>
                <a:cs typeface="Arial" pitchFamily="34" charset="0"/>
              </a:rPr>
              <a:t>Vindicta</a:t>
            </a:r>
          </a:p>
          <a:p>
            <a:pPr eaLnBrk="1" fontAlgn="base" hangingPunct="1">
              <a:buFontTx/>
              <a:buChar char="-"/>
            </a:pPr>
            <a:r>
              <a:rPr lang="en-US" altLang="en-US" b="1" i="1">
                <a:latin typeface="Arial" pitchFamily="34" charset="0"/>
                <a:cs typeface="Arial" pitchFamily="34" charset="0"/>
              </a:rPr>
              <a:t>Testamentum</a:t>
            </a:r>
          </a:p>
          <a:p>
            <a:pPr eaLnBrk="1" fontAlgn="base" hangingPunct="1"/>
            <a:endParaRPr lang="en-US" altLang="en-US" b="1" i="1">
              <a:latin typeface="Arial" pitchFamily="34" charset="0"/>
              <a:cs typeface="Arial" pitchFamily="34" charset="0"/>
            </a:endParaRPr>
          </a:p>
        </p:txBody>
      </p:sp>
      <p:sp>
        <p:nvSpPr>
          <p:cNvPr id="41988" name="Text Box 9"/>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Introduction and definition</a:t>
            </a:r>
            <a:endParaRPr lang="en-US" altLang="en-US" dirty="0">
              <a:latin typeface="Arial" pitchFamily="34" charset="0"/>
              <a:cs typeface="Arial" pitchFamily="34" charset="0"/>
            </a:endParaRPr>
          </a:p>
        </p:txBody>
      </p:sp>
      <p:sp>
        <p:nvSpPr>
          <p:cNvPr id="41989" name="Rectangle 10"/>
          <p:cNvSpPr>
            <a:spLocks noGrp="1" noChangeArrowheads="1"/>
          </p:cNvSpPr>
          <p:nvPr>
            <p:ph type="title" idx="4294967295"/>
          </p:nvPr>
        </p:nvSpPr>
        <p:spPr>
          <a:xfrm>
            <a:off x="1295400" y="685800"/>
            <a:ext cx="7543800" cy="533400"/>
          </a:xfrm>
        </p:spPr>
        <p:txBody>
          <a:bodyPr/>
          <a:lstStyle/>
          <a:p>
            <a:pPr algn="l" eaLnBrk="1" hangingPunct="1"/>
            <a:r>
              <a:rPr lang="en-US" altLang="en-US" sz="2400" b="1" i="1">
                <a:solidFill>
                  <a:schemeClr val="tx1"/>
                </a:solidFill>
                <a:latin typeface="Arial" pitchFamily="34" charset="0"/>
              </a:rPr>
              <a:t>Important terms: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p:cNvGraphicFramePr>
            <a:graphicFrameLocks noChangeAspect="1"/>
          </p:cNvGraphicFramePr>
          <p:nvPr/>
        </p:nvGraphicFramePr>
        <p:xfrm>
          <a:off x="1219200" y="0"/>
          <a:ext cx="7924800" cy="6858000"/>
        </p:xfrm>
        <a:graphic>
          <a:graphicData uri="http://schemas.openxmlformats.org/presentationml/2006/ole">
            <mc:AlternateContent xmlns:mc="http://schemas.openxmlformats.org/markup-compatibility/2006">
              <mc:Choice xmlns:v="urn:schemas-microsoft-com:vml" Requires="v">
                <p:oleObj name="Bitmap Image" r:id="rId2" imgW="6095238" imgH="4571429" progId="Paint.Picture">
                  <p:embed/>
                </p:oleObj>
              </mc:Choice>
              <mc:Fallback>
                <p:oleObj name="Bitmap Image" r:id="rId2" imgW="6095238" imgH="457142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7108" name="Rectangle 4"/>
          <p:cNvSpPr>
            <a:spLocks noChangeArrowheads="1"/>
          </p:cNvSpPr>
          <p:nvPr/>
        </p:nvSpPr>
        <p:spPr bwMode="auto">
          <a:xfrm>
            <a:off x="1371600" y="2590800"/>
            <a:ext cx="7772400" cy="990600"/>
          </a:xfrm>
          <a:prstGeom prst="rect">
            <a:avLst/>
          </a:prstGeom>
          <a:noFill/>
          <a:ln w="9525">
            <a:noFill/>
            <a:miter lim="800000"/>
            <a:headEnd/>
            <a:tailEnd/>
          </a:ln>
          <a:effec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None/>
            </a:pPr>
            <a:r>
              <a:rPr lang="en-US" altLang="en-US" sz="2800" b="1">
                <a:solidFill>
                  <a:srgbClr val="FFFF00"/>
                </a:solidFill>
                <a:effectLst>
                  <a:outerShdw blurRad="38100" dist="38100" dir="2700000" algn="tl">
                    <a:srgbClr val="000000"/>
                  </a:outerShdw>
                </a:effectLst>
                <a:latin typeface="Arial" pitchFamily="34" charset="0"/>
                <a:cs typeface="Arial" pitchFamily="34" charset="0"/>
              </a:rPr>
              <a:t>Major population group in ancient social strata</a:t>
            </a:r>
          </a:p>
        </p:txBody>
      </p:sp>
      <p:sp>
        <p:nvSpPr>
          <p:cNvPr id="47109" name="Text Box 5"/>
          <p:cNvSpPr txBox="1">
            <a:spLocks noChangeArrowheads="1"/>
          </p:cNvSpPr>
          <p:nvPr/>
        </p:nvSpPr>
        <p:spPr bwMode="auto">
          <a:xfrm>
            <a:off x="1371600" y="4191000"/>
            <a:ext cx="6224588" cy="523875"/>
          </a:xfrm>
          <a:prstGeom prst="rect">
            <a:avLst/>
          </a:prstGeom>
          <a:noFill/>
          <a:ln w="12700" cap="sq">
            <a:noFill/>
            <a:miter lim="800000"/>
            <a:headEnd type="none" w="sm" len="sm"/>
            <a:tailEnd type="none" w="sm" len="sm"/>
          </a:ln>
          <a:effectLst/>
        </p:spPr>
        <p:txBody>
          <a:bodyPr wrap="none">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a:solidFill>
                  <a:srgbClr val="FFFF00"/>
                </a:solidFill>
                <a:effectLst>
                  <a:outerShdw blurRad="38100" dist="38100" dir="2700000" algn="tl">
                    <a:srgbClr val="000000"/>
                  </a:outerShdw>
                </a:effectLst>
                <a:latin typeface="Arial" pitchFamily="34" charset="0"/>
                <a:cs typeface="Arial" pitchFamily="34" charset="0"/>
              </a:rPr>
              <a:t>All ancient civilizations had slavery</a:t>
            </a:r>
          </a:p>
        </p:txBody>
      </p:sp>
      <p:sp>
        <p:nvSpPr>
          <p:cNvPr id="47110" name="Text Box 6"/>
          <p:cNvSpPr txBox="1">
            <a:spLocks noChangeArrowheads="1"/>
          </p:cNvSpPr>
          <p:nvPr/>
        </p:nvSpPr>
        <p:spPr bwMode="auto">
          <a:xfrm>
            <a:off x="1447800" y="5334000"/>
            <a:ext cx="6910388" cy="954088"/>
          </a:xfrm>
          <a:prstGeom prst="rect">
            <a:avLst/>
          </a:prstGeom>
          <a:no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a:solidFill>
                  <a:srgbClr val="FFFF00"/>
                </a:solidFill>
                <a:effectLst>
                  <a:outerShdw blurRad="38100" dist="38100" dir="2700000" algn="tl">
                    <a:srgbClr val="000000"/>
                  </a:outerShdw>
                </a:effectLst>
                <a:latin typeface="Arial" pitchFamily="34" charset="0"/>
                <a:cs typeface="Arial" pitchFamily="34" charset="0"/>
              </a:rPr>
              <a:t>Slave trade was common – Joseph was</a:t>
            </a:r>
            <a:br>
              <a:rPr lang="en-US" altLang="en-US" sz="2800" b="1">
                <a:solidFill>
                  <a:srgbClr val="FFFF00"/>
                </a:solidFill>
                <a:effectLst>
                  <a:outerShdw blurRad="38100" dist="38100" dir="2700000" algn="tl">
                    <a:srgbClr val="000000"/>
                  </a:outerShdw>
                </a:effectLst>
                <a:latin typeface="Arial" pitchFamily="34" charset="0"/>
                <a:cs typeface="Arial" pitchFamily="34" charset="0"/>
              </a:rPr>
            </a:br>
            <a:r>
              <a:rPr lang="en-US" altLang="en-US" sz="2800" b="1">
                <a:solidFill>
                  <a:srgbClr val="FFFF00"/>
                </a:solidFill>
                <a:effectLst>
                  <a:outerShdw blurRad="38100" dist="38100" dir="2700000" algn="tl">
                    <a:srgbClr val="000000"/>
                  </a:outerShdw>
                </a:effectLst>
                <a:latin typeface="Arial" pitchFamily="34" charset="0"/>
                <a:cs typeface="Arial" pitchFamily="34" charset="0"/>
              </a:rPr>
              <a:t>sold to slavery in Egypt</a:t>
            </a:r>
          </a:p>
        </p:txBody>
      </p:sp>
      <p:sp>
        <p:nvSpPr>
          <p:cNvPr id="43013" name="Rectangle 8"/>
          <p:cNvSpPr>
            <a:spLocks noGrp="1" noChangeArrowheads="1"/>
          </p:cNvSpPr>
          <p:nvPr>
            <p:ph type="title" idx="4294967295"/>
          </p:nvPr>
        </p:nvSpPr>
        <p:spPr>
          <a:xfrm>
            <a:off x="1219200" y="0"/>
            <a:ext cx="4953000" cy="457200"/>
          </a:xfrm>
          <a:solidFill>
            <a:srgbClr val="800000"/>
          </a:solidFill>
        </p:spPr>
        <p:txBody>
          <a:bodyPr/>
          <a:lstStyle/>
          <a:p>
            <a:pPr algn="l" eaLnBrk="1" hangingPunct="1"/>
            <a:r>
              <a:rPr lang="en-US" altLang="en-US" sz="2400" b="1" i="1">
                <a:solidFill>
                  <a:srgbClr val="FFFFFF"/>
                </a:solidFill>
                <a:latin typeface="Arial" pitchFamily="34" charset="0"/>
              </a:rPr>
              <a:t>Slaves in Ancient Societies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3"/>
          <p:cNvSpPr txBox="1">
            <a:spLocks noChangeArrowheads="1"/>
          </p:cNvSpPr>
          <p:nvPr/>
        </p:nvSpPr>
        <p:spPr bwMode="auto">
          <a:xfrm>
            <a:off x="1584325" y="990600"/>
            <a:ext cx="64166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a:latin typeface="Arial" pitchFamily="34" charset="0"/>
                <a:cs typeface="Arial" pitchFamily="34" charset="0"/>
              </a:rPr>
              <a:t>In Babylon the social strata was:</a:t>
            </a:r>
          </a:p>
          <a:p>
            <a:pPr eaLnBrk="1" fontAlgn="base" hangingPunct="1"/>
            <a:endParaRPr lang="en-US" altLang="en-US" b="1">
              <a:latin typeface="Arial" pitchFamily="34" charset="0"/>
              <a:cs typeface="Arial" pitchFamily="34" charset="0"/>
            </a:endParaRPr>
          </a:p>
          <a:p>
            <a:pPr eaLnBrk="1" fontAlgn="base" hangingPunct="1">
              <a:buFontTx/>
              <a:buAutoNum type="arabicPeriod"/>
            </a:pPr>
            <a:r>
              <a:rPr lang="en-US" altLang="en-US" b="1">
                <a:latin typeface="Arial" pitchFamily="34" charset="0"/>
                <a:cs typeface="Arial" pitchFamily="34" charset="0"/>
              </a:rPr>
              <a:t>King</a:t>
            </a:r>
          </a:p>
          <a:p>
            <a:pPr eaLnBrk="1" fontAlgn="base" hangingPunct="1">
              <a:buFontTx/>
              <a:buAutoNum type="arabicPeriod"/>
            </a:pPr>
            <a:endParaRPr lang="en-US" altLang="en-US" b="1">
              <a:latin typeface="Arial" pitchFamily="34" charset="0"/>
              <a:cs typeface="Arial" pitchFamily="34" charset="0"/>
            </a:endParaRPr>
          </a:p>
          <a:p>
            <a:pPr eaLnBrk="1" fontAlgn="base" hangingPunct="1">
              <a:buFontTx/>
              <a:buAutoNum type="arabicPeriod"/>
            </a:pPr>
            <a:r>
              <a:rPr lang="en-US" altLang="en-US" b="1">
                <a:latin typeface="Arial" pitchFamily="34" charset="0"/>
                <a:cs typeface="Arial" pitchFamily="34" charset="0"/>
              </a:rPr>
              <a:t>Nobles – </a:t>
            </a:r>
            <a:r>
              <a:rPr lang="en-US" altLang="en-US" b="1" i="1">
                <a:latin typeface="Arial" pitchFamily="34" charset="0"/>
                <a:cs typeface="Arial" pitchFamily="34" charset="0"/>
              </a:rPr>
              <a:t>awilu</a:t>
            </a:r>
          </a:p>
          <a:p>
            <a:pPr eaLnBrk="1" fontAlgn="base" hangingPunct="1">
              <a:buFontTx/>
              <a:buAutoNum type="arabicPeriod"/>
            </a:pPr>
            <a:endParaRPr lang="en-US" altLang="en-US" b="1" i="1">
              <a:latin typeface="Arial" pitchFamily="34" charset="0"/>
              <a:cs typeface="Arial" pitchFamily="34" charset="0"/>
            </a:endParaRPr>
          </a:p>
          <a:p>
            <a:pPr eaLnBrk="1" fontAlgn="base" hangingPunct="1">
              <a:buFontTx/>
              <a:buAutoNum type="arabicPeriod"/>
            </a:pPr>
            <a:r>
              <a:rPr lang="en-US" altLang="en-US" b="1">
                <a:latin typeface="Arial" pitchFamily="34" charset="0"/>
                <a:cs typeface="Arial" pitchFamily="34" charset="0"/>
              </a:rPr>
              <a:t>Free Citizens of low estate-</a:t>
            </a:r>
            <a:r>
              <a:rPr lang="en-US" altLang="en-US" b="1" i="1">
                <a:latin typeface="Arial" pitchFamily="34" charset="0"/>
                <a:cs typeface="Arial" pitchFamily="34" charset="0"/>
              </a:rPr>
              <a:t>mushkenu</a:t>
            </a:r>
          </a:p>
          <a:p>
            <a:pPr eaLnBrk="1" fontAlgn="base" hangingPunct="1">
              <a:buFontTx/>
              <a:buAutoNum type="arabicPeriod"/>
            </a:pPr>
            <a:endParaRPr lang="en-US" altLang="en-US" b="1" i="1">
              <a:latin typeface="Arial" pitchFamily="34" charset="0"/>
              <a:cs typeface="Arial" pitchFamily="34" charset="0"/>
            </a:endParaRPr>
          </a:p>
          <a:p>
            <a:pPr eaLnBrk="1" fontAlgn="base" hangingPunct="1">
              <a:buFontTx/>
              <a:buAutoNum type="arabicPeriod"/>
            </a:pPr>
            <a:r>
              <a:rPr lang="en-US" altLang="en-US" b="1">
                <a:latin typeface="Arial" pitchFamily="34" charset="0"/>
                <a:cs typeface="Arial" pitchFamily="34" charset="0"/>
              </a:rPr>
              <a:t>Slave-</a:t>
            </a:r>
            <a:r>
              <a:rPr lang="en-US" altLang="en-US" b="1" i="1">
                <a:latin typeface="Arial" pitchFamily="34" charset="0"/>
                <a:cs typeface="Arial" pitchFamily="34" charset="0"/>
              </a:rPr>
              <a:t>wardu</a:t>
            </a:r>
          </a:p>
        </p:txBody>
      </p:sp>
      <p:graphicFrame>
        <p:nvGraphicFramePr>
          <p:cNvPr id="44034" name="Object 2"/>
          <p:cNvGraphicFramePr>
            <a:graphicFrameLocks noChangeAspect="1"/>
          </p:cNvGraphicFramePr>
          <p:nvPr/>
        </p:nvGraphicFramePr>
        <p:xfrm>
          <a:off x="7620000" y="1219200"/>
          <a:ext cx="1274763" cy="1866900"/>
        </p:xfrm>
        <a:graphic>
          <a:graphicData uri="http://schemas.openxmlformats.org/presentationml/2006/ole">
            <mc:AlternateContent xmlns:mc="http://schemas.openxmlformats.org/markup-compatibility/2006">
              <mc:Choice xmlns:v="urn:schemas-microsoft-com:vml" Requires="v">
                <p:oleObj name="Bitmap Image" r:id="rId2" imgW="504762" imgH="838095" progId="Paint.Picture">
                  <p:embed/>
                </p:oleObj>
              </mc:Choice>
              <mc:Fallback>
                <p:oleObj name="Bitmap Image" r:id="rId2" imgW="504762" imgH="838095"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19200"/>
                        <a:ext cx="127476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4035" name="Text Box 5"/>
          <p:cNvSpPr txBox="1">
            <a:spLocks noChangeArrowheads="1"/>
          </p:cNvSpPr>
          <p:nvPr/>
        </p:nvSpPr>
        <p:spPr bwMode="auto">
          <a:xfrm>
            <a:off x="1752600" y="4800600"/>
            <a:ext cx="7391400" cy="1570038"/>
          </a:xfrm>
          <a:prstGeom prst="rect">
            <a:avLst/>
          </a:prstGeom>
          <a:solidFill>
            <a:srgbClr val="CC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73050" indent="-2730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buFontTx/>
              <a:buChar char="-"/>
            </a:pPr>
            <a:r>
              <a:rPr lang="en-US" altLang="en-US" b="1" dirty="0">
                <a:latin typeface="Arial" pitchFamily="34" charset="0"/>
                <a:cs typeface="Arial" pitchFamily="34" charset="0"/>
              </a:rPr>
              <a:t>Most slaves were POWs</a:t>
            </a:r>
          </a:p>
          <a:p>
            <a:pPr eaLnBrk="1" fontAlgn="base" hangingPunct="1">
              <a:buFontTx/>
              <a:buChar char="-"/>
            </a:pPr>
            <a:r>
              <a:rPr lang="en-US" altLang="en-US" b="1" dirty="0">
                <a:latin typeface="Arial" pitchFamily="34" charset="0"/>
                <a:cs typeface="Arial" pitchFamily="34" charset="0"/>
              </a:rPr>
              <a:t>Free citizens could be sold into slavery due to offences or debts</a:t>
            </a:r>
          </a:p>
          <a:p>
            <a:pPr eaLnBrk="1" fontAlgn="base" hangingPunct="1"/>
            <a:r>
              <a:rPr lang="en-US" altLang="en-US" b="1" dirty="0">
                <a:latin typeface="Arial" pitchFamily="34" charset="0"/>
                <a:cs typeface="Arial" pitchFamily="34" charset="0"/>
              </a:rPr>
              <a:t>-	Almost impossible for slaves to become free</a:t>
            </a:r>
          </a:p>
        </p:txBody>
      </p:sp>
      <p:sp>
        <p:nvSpPr>
          <p:cNvPr id="44036" name="Rectangle 7"/>
          <p:cNvSpPr>
            <a:spLocks noGrp="1" noChangeArrowheads="1"/>
          </p:cNvSpPr>
          <p:nvPr>
            <p:ph type="title" idx="4294967295"/>
          </p:nvPr>
        </p:nvSpPr>
        <p:spPr>
          <a:xfrm>
            <a:off x="1219200" y="0"/>
            <a:ext cx="5275263" cy="533400"/>
          </a:xfrm>
          <a:solidFill>
            <a:srgbClr val="800000"/>
          </a:solidFill>
        </p:spPr>
        <p:txBody>
          <a:bodyPr/>
          <a:lstStyle/>
          <a:p>
            <a:pPr algn="l" eaLnBrk="1" hangingPunct="1"/>
            <a:r>
              <a:rPr lang="en-US" altLang="en-US" sz="2400" b="1" i="1" dirty="0">
                <a:solidFill>
                  <a:srgbClr val="FFFFFF"/>
                </a:solidFill>
                <a:latin typeface="Arial" pitchFamily="34" charset="0"/>
              </a:rPr>
              <a:t>Slaves in Ancient Societies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p:cNvSpPr txBox="1">
            <a:spLocks noChangeArrowheads="1"/>
          </p:cNvSpPr>
          <p:nvPr/>
        </p:nvSpPr>
        <p:spPr bwMode="auto">
          <a:xfrm>
            <a:off x="1227138" y="914400"/>
            <a:ext cx="79168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a:latin typeface="Arial" pitchFamily="34" charset="0"/>
                <a:cs typeface="Arial" pitchFamily="34" charset="0"/>
              </a:rPr>
              <a:t>Population of the entire defeated land was commonly taken into slavery:</a:t>
            </a:r>
          </a:p>
          <a:p>
            <a:pPr eaLnBrk="1" fontAlgn="base" hangingPunct="1"/>
            <a:endParaRPr lang="en-US" altLang="en-US" b="1">
              <a:latin typeface="Arial" pitchFamily="34" charset="0"/>
              <a:cs typeface="Arial" pitchFamily="34" charset="0"/>
            </a:endParaRPr>
          </a:p>
          <a:p>
            <a:pPr eaLnBrk="1" fontAlgn="base" hangingPunct="1">
              <a:buFontTx/>
              <a:buChar char="•"/>
            </a:pPr>
            <a:r>
              <a:rPr lang="en-US" altLang="en-US" b="1">
                <a:latin typeface="Arial" pitchFamily="34" charset="0"/>
                <a:cs typeface="Arial" pitchFamily="34" charset="0"/>
              </a:rPr>
              <a:t> During reign of Thutmose III slaves were part of the tributes paid by the defeated foe:</a:t>
            </a:r>
          </a:p>
          <a:p>
            <a:pPr lvl="1" eaLnBrk="1" fontAlgn="base" hangingPunct="1"/>
            <a:r>
              <a:rPr lang="en-US" altLang="ja-JP" b="1" i="1">
                <a:latin typeface="Arial" pitchFamily="34" charset="0"/>
                <a:cs typeface="Arial" pitchFamily="34" charset="0"/>
              </a:rPr>
              <a:t>"</a:t>
            </a:r>
            <a:r>
              <a:rPr lang="en-US" altLang="en-US" b="1" i="1">
                <a:latin typeface="Arial" pitchFamily="34" charset="0"/>
                <a:cs typeface="Arial" pitchFamily="34" charset="0"/>
              </a:rPr>
              <a:t>…in that year 295 male and female slaves, 68 horses, 3 gold dishes, 3 silver dishes</a:t>
            </a:r>
            <a:r>
              <a:rPr lang="en-US" altLang="ja-JP" b="1" i="1">
                <a:latin typeface="Arial" pitchFamily="34" charset="0"/>
                <a:cs typeface="Arial" pitchFamily="34" charset="0"/>
              </a:rPr>
              <a:t>"</a:t>
            </a:r>
            <a:r>
              <a:rPr lang="en-US" altLang="en-US" b="1">
                <a:latin typeface="Arial" pitchFamily="34" charset="0"/>
                <a:cs typeface="Arial" pitchFamily="34" charset="0"/>
              </a:rPr>
              <a:t> </a:t>
            </a:r>
          </a:p>
          <a:p>
            <a:pPr lvl="1" eaLnBrk="1" fontAlgn="base" hangingPunct="1"/>
            <a:br>
              <a:rPr lang="en-US" altLang="en-US" sz="1800" b="1">
                <a:latin typeface="Arial" pitchFamily="34" charset="0"/>
                <a:cs typeface="Arial" pitchFamily="34" charset="0"/>
              </a:rPr>
            </a:br>
            <a:r>
              <a:rPr lang="en-US" altLang="en-US" sz="1800" b="1">
                <a:latin typeface="Arial" pitchFamily="34" charset="0"/>
                <a:cs typeface="Arial" pitchFamily="34" charset="0"/>
              </a:rPr>
              <a:t>(Report from the 42</a:t>
            </a:r>
            <a:r>
              <a:rPr lang="en-US" altLang="en-US" sz="1800" b="1" baseline="30000">
                <a:latin typeface="Arial" pitchFamily="34" charset="0"/>
                <a:cs typeface="Arial" pitchFamily="34" charset="0"/>
              </a:rPr>
              <a:t>nd</a:t>
            </a:r>
            <a:r>
              <a:rPr lang="en-US" altLang="en-US" sz="1800" b="1">
                <a:latin typeface="Arial" pitchFamily="34" charset="0"/>
                <a:cs typeface="Arial" pitchFamily="34" charset="0"/>
              </a:rPr>
              <a:t> (?) year of the reign of Thutmose III)</a:t>
            </a:r>
            <a:endParaRPr lang="en-US" altLang="en-US" b="1">
              <a:latin typeface="Arial" pitchFamily="34" charset="0"/>
              <a:cs typeface="Arial" pitchFamily="34" charset="0"/>
            </a:endParaRPr>
          </a:p>
        </p:txBody>
      </p:sp>
      <p:sp>
        <p:nvSpPr>
          <p:cNvPr id="45058" name="Text Box 7"/>
          <p:cNvSpPr txBox="1">
            <a:spLocks noChangeArrowheads="1"/>
          </p:cNvSpPr>
          <p:nvPr/>
        </p:nvSpPr>
        <p:spPr bwMode="auto">
          <a:xfrm>
            <a:off x="1304925" y="4572000"/>
            <a:ext cx="78390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buFontTx/>
              <a:buChar char="•"/>
            </a:pPr>
            <a:r>
              <a:rPr lang="en-US" altLang="en-US" b="1">
                <a:latin typeface="Arial" pitchFamily="34" charset="0"/>
                <a:cs typeface="Arial" pitchFamily="34" charset="0"/>
              </a:rPr>
              <a:t>Joshua subjected the Gibeonites to slavery:</a:t>
            </a:r>
          </a:p>
          <a:p>
            <a:pPr lvl="1" eaLnBrk="1" fontAlgn="base" hangingPunct="1"/>
            <a:r>
              <a:rPr lang="en-US" altLang="ja-JP" b="1">
                <a:latin typeface="Arial" pitchFamily="34" charset="0"/>
                <a:cs typeface="Arial" pitchFamily="34" charset="0"/>
              </a:rPr>
              <a:t>"</a:t>
            </a:r>
            <a:r>
              <a:rPr lang="en-US" altLang="en-US" b="1" i="1">
                <a:latin typeface="Arial" pitchFamily="34" charset="0"/>
                <a:cs typeface="Arial" pitchFamily="34" charset="0"/>
              </a:rPr>
              <a:t>you shall never cease being slaves, both hewers of wood and drawers of water for the house of my God</a:t>
            </a:r>
            <a:r>
              <a:rPr lang="en-US" altLang="ja-JP" b="1">
                <a:latin typeface="Arial" pitchFamily="34" charset="0"/>
                <a:cs typeface="Arial" pitchFamily="34" charset="0"/>
              </a:rPr>
              <a:t>"</a:t>
            </a:r>
            <a:r>
              <a:rPr lang="en-US" altLang="en-US" b="1">
                <a:latin typeface="Arial" pitchFamily="34" charset="0"/>
                <a:cs typeface="Arial" pitchFamily="34" charset="0"/>
              </a:rPr>
              <a:t> </a:t>
            </a:r>
            <a:br>
              <a:rPr lang="en-US" altLang="en-US" b="1">
                <a:latin typeface="Arial" pitchFamily="34" charset="0"/>
                <a:cs typeface="Arial" pitchFamily="34" charset="0"/>
              </a:rPr>
            </a:br>
            <a:br>
              <a:rPr lang="en-US" altLang="en-US" b="1">
                <a:latin typeface="Arial" pitchFamily="34" charset="0"/>
                <a:cs typeface="Arial" pitchFamily="34" charset="0"/>
              </a:rPr>
            </a:br>
            <a:r>
              <a:rPr lang="en-US" altLang="en-US" sz="2000" b="1">
                <a:latin typeface="Arial" pitchFamily="34" charset="0"/>
                <a:cs typeface="Arial" pitchFamily="34" charset="0"/>
              </a:rPr>
              <a:t>(Joshua 9:23)</a:t>
            </a:r>
            <a:endParaRPr lang="en-US" altLang="en-US" b="1">
              <a:latin typeface="Arial" pitchFamily="34" charset="0"/>
              <a:cs typeface="Arial" pitchFamily="34" charset="0"/>
            </a:endParaRPr>
          </a:p>
        </p:txBody>
      </p:sp>
      <p:sp>
        <p:nvSpPr>
          <p:cNvPr id="45059" name="Rectangle 9"/>
          <p:cNvSpPr>
            <a:spLocks noGrp="1" noChangeArrowheads="1"/>
          </p:cNvSpPr>
          <p:nvPr>
            <p:ph type="title" idx="4294967295"/>
          </p:nvPr>
        </p:nvSpPr>
        <p:spPr>
          <a:xfrm>
            <a:off x="1219200" y="0"/>
            <a:ext cx="4270375" cy="533400"/>
          </a:xfrm>
          <a:solidFill>
            <a:srgbClr val="800000"/>
          </a:solidFill>
        </p:spPr>
        <p:txBody>
          <a:bodyPr/>
          <a:lstStyle/>
          <a:p>
            <a:pPr algn="l" eaLnBrk="1" hangingPunct="1"/>
            <a:r>
              <a:rPr lang="en-US" altLang="en-US" sz="2400" b="1" i="1" dirty="0">
                <a:solidFill>
                  <a:srgbClr val="FFFFFF"/>
                </a:solidFill>
                <a:latin typeface="Arial" pitchFamily="34" charset="0"/>
              </a:rPr>
              <a:t>Slaves in Ancient Societies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p:cNvGraphicFramePr>
            <a:graphicFrameLocks noChangeAspect="1"/>
          </p:cNvGraphicFramePr>
          <p:nvPr/>
        </p:nvGraphicFramePr>
        <p:xfrm>
          <a:off x="1219200" y="457200"/>
          <a:ext cx="7924800" cy="6400800"/>
        </p:xfrm>
        <a:graphic>
          <a:graphicData uri="http://schemas.openxmlformats.org/presentationml/2006/ole">
            <mc:AlternateContent xmlns:mc="http://schemas.openxmlformats.org/markup-compatibility/2006">
              <mc:Choice xmlns:v="urn:schemas-microsoft-com:vml" Requires="v">
                <p:oleObj name="Bitmap Image" r:id="rId2" imgW="9752381" imgH="7314286" progId="Paint.Picture">
                  <p:embed/>
                </p:oleObj>
              </mc:Choice>
              <mc:Fallback>
                <p:oleObj name="Bitmap Image" r:id="rId2" imgW="9752381" imgH="7314286"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6415" t="14375" r="9227" b="12500"/>
                      <a:stretch>
                        <a:fillRect/>
                      </a:stretch>
                    </p:blipFill>
                    <p:spPr bwMode="auto">
                      <a:xfrm>
                        <a:off x="1219200" y="457200"/>
                        <a:ext cx="7924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2" name="Rectangle 5"/>
          <p:cNvSpPr>
            <a:spLocks noGrp="1" noChangeArrowheads="1"/>
          </p:cNvSpPr>
          <p:nvPr>
            <p:ph type="title" idx="4294967295"/>
          </p:nvPr>
        </p:nvSpPr>
        <p:spPr>
          <a:xfrm>
            <a:off x="1219200" y="0"/>
            <a:ext cx="4953000" cy="533400"/>
          </a:xfrm>
          <a:solidFill>
            <a:srgbClr val="800000"/>
          </a:solidFill>
        </p:spPr>
        <p:txBody>
          <a:bodyPr/>
          <a:lstStyle/>
          <a:p>
            <a:pPr algn="l" eaLnBrk="1" hangingPunct="1"/>
            <a:r>
              <a:rPr lang="en-US" altLang="en-US" sz="2400" b="1" i="1" dirty="0">
                <a:solidFill>
                  <a:srgbClr val="FFFFFF"/>
                </a:solidFill>
                <a:latin typeface="Arial" pitchFamily="34" charset="0"/>
              </a:rPr>
              <a:t>Slaves in Ancient Societies</a:t>
            </a:r>
          </a:p>
        </p:txBody>
      </p:sp>
      <p:sp>
        <p:nvSpPr>
          <p:cNvPr id="4" name="Rectangle 5">
            <a:extLst>
              <a:ext uri="{FF2B5EF4-FFF2-40B4-BE49-F238E27FC236}">
                <a16:creationId xmlns:a16="http://schemas.microsoft.com/office/drawing/2014/main" id="{EB71C5F7-D304-E340-8BA2-1FE87A4FA55F}"/>
              </a:ext>
            </a:extLst>
          </p:cNvPr>
          <p:cNvSpPr txBox="1">
            <a:spLocks noChangeArrowheads="1"/>
          </p:cNvSpPr>
          <p:nvPr/>
        </p:nvSpPr>
        <p:spPr bwMode="auto">
          <a:xfrm>
            <a:off x="2642647" y="548680"/>
            <a:ext cx="4953000" cy="533400"/>
          </a:xfrm>
          <a:prstGeom prst="rect">
            <a:avLst/>
          </a:prstGeom>
          <a:solidFill>
            <a:schemeClr val="tx1"/>
          </a:solidFill>
          <a:ln>
            <a:noFill/>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en-US" altLang="en-US" sz="2400" b="1" kern="0" dirty="0">
                <a:solidFill>
                  <a:srgbClr val="FFFFFF"/>
                </a:solidFill>
                <a:latin typeface="Arial" pitchFamily="34" charset="0"/>
              </a:rPr>
              <a:t>Ancient Slavery of Women</a:t>
            </a:r>
          </a:p>
        </p:txBody>
      </p:sp>
      <p:sp>
        <p:nvSpPr>
          <p:cNvPr id="5" name="Rectangle 5">
            <a:extLst>
              <a:ext uri="{FF2B5EF4-FFF2-40B4-BE49-F238E27FC236}">
                <a16:creationId xmlns:a16="http://schemas.microsoft.com/office/drawing/2014/main" id="{910AC450-FBD6-3344-BA5F-78220AA160FD}"/>
              </a:ext>
            </a:extLst>
          </p:cNvPr>
          <p:cNvSpPr txBox="1">
            <a:spLocks noChangeArrowheads="1"/>
          </p:cNvSpPr>
          <p:nvPr/>
        </p:nvSpPr>
        <p:spPr bwMode="auto">
          <a:xfrm>
            <a:off x="1219200" y="3829944"/>
            <a:ext cx="7961312" cy="3119536"/>
          </a:xfrm>
          <a:prstGeom prst="rect">
            <a:avLst/>
          </a:prstGeom>
          <a:solidFill>
            <a:schemeClr val="tx1"/>
          </a:solidFill>
          <a:ln>
            <a:noFill/>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221F0B"/>
                </a:solidFill>
                <a:latin typeface="Arial"/>
                <a:ea typeface="MS PGothic" pitchFamily="34" charset="-128"/>
                <a:cs typeface="Arial"/>
              </a:defRPr>
            </a:lvl1pPr>
            <a:lvl2pPr algn="ctr" rtl="0" eaLnBrk="0" fontAlgn="base" hangingPunct="0">
              <a:spcBef>
                <a:spcPct val="0"/>
              </a:spcBef>
              <a:spcAft>
                <a:spcPct val="0"/>
              </a:spcAft>
              <a:defRPr sz="4400">
                <a:solidFill>
                  <a:srgbClr val="221F0B"/>
                </a:solidFill>
                <a:latin typeface="Arial" charset="0"/>
                <a:ea typeface="MS PGothic" pitchFamily="34" charset="-128"/>
              </a:defRPr>
            </a:lvl2pPr>
            <a:lvl3pPr algn="ctr" rtl="0" eaLnBrk="0" fontAlgn="base" hangingPunct="0">
              <a:spcBef>
                <a:spcPct val="0"/>
              </a:spcBef>
              <a:spcAft>
                <a:spcPct val="0"/>
              </a:spcAft>
              <a:defRPr sz="4400">
                <a:solidFill>
                  <a:srgbClr val="221F0B"/>
                </a:solidFill>
                <a:latin typeface="Arial" charset="0"/>
                <a:ea typeface="MS PGothic" pitchFamily="34" charset="-128"/>
              </a:defRPr>
            </a:lvl3pPr>
            <a:lvl4pPr algn="ctr" rtl="0" eaLnBrk="0" fontAlgn="base" hangingPunct="0">
              <a:spcBef>
                <a:spcPct val="0"/>
              </a:spcBef>
              <a:spcAft>
                <a:spcPct val="0"/>
              </a:spcAft>
              <a:defRPr sz="4400">
                <a:solidFill>
                  <a:srgbClr val="221F0B"/>
                </a:solidFill>
                <a:latin typeface="Arial" charset="0"/>
                <a:ea typeface="MS PGothic" pitchFamily="34" charset="-128"/>
              </a:defRPr>
            </a:lvl4pPr>
            <a:lvl5pPr algn="ctr" rtl="0" eaLnBrk="0" fontAlgn="base" hangingPunct="0">
              <a:spcBef>
                <a:spcPct val="0"/>
              </a:spcBef>
              <a:spcAft>
                <a:spcPct val="0"/>
              </a:spcAft>
              <a:defRPr sz="4400">
                <a:solidFill>
                  <a:srgbClr val="221F0B"/>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eaLnBrk="1" hangingPunct="1"/>
            <a:r>
              <a:rPr lang="en-US" altLang="en-US" sz="2400" b="1" kern="0" dirty="0">
                <a:solidFill>
                  <a:srgbClr val="FFFFFF"/>
                </a:solidFill>
                <a:latin typeface="Arial" pitchFamily="34" charset="0"/>
              </a:rPr>
              <a:t>The sketch is from a wall relief depicting the Assyrians being taken away into captivity. There was no hope for these women and they were usually forced to serve as prostitutes. The ancient Assyrians were among the most ruthless of all ancient warriors. This was the fate of the women of the rebellious Israelites of the Northern Kingdom.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1600200" y="2189163"/>
            <a:ext cx="7467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pPr>
            <a:r>
              <a:rPr lang="en-US" altLang="en-US" b="1">
                <a:latin typeface="Arial" pitchFamily="34" charset="0"/>
                <a:cs typeface="Arial" pitchFamily="34" charset="0"/>
              </a:rPr>
              <a:t>Essential for functioning of ancient civilizations </a:t>
            </a:r>
          </a:p>
          <a:p>
            <a:pPr eaLnBrk="1" fontAlgn="base" hangingPunct="1">
              <a:spcBef>
                <a:spcPct val="20000"/>
              </a:spcBef>
            </a:pPr>
            <a:endParaRPr lang="en-US" altLang="en-US" b="1">
              <a:latin typeface="Arial" pitchFamily="34" charset="0"/>
              <a:cs typeface="Arial" pitchFamily="34" charset="0"/>
            </a:endParaRPr>
          </a:p>
          <a:p>
            <a:pPr eaLnBrk="1" fontAlgn="base" hangingPunct="1">
              <a:spcBef>
                <a:spcPct val="20000"/>
              </a:spcBef>
            </a:pPr>
            <a:r>
              <a:rPr lang="en-US" altLang="en-US" b="1">
                <a:latin typeface="Arial" pitchFamily="34" charset="0"/>
                <a:cs typeface="Arial" pitchFamily="34" charset="0"/>
              </a:rPr>
              <a:t>Ancient civilization were agricultural, &amp; labor intensive</a:t>
            </a:r>
          </a:p>
          <a:p>
            <a:pPr eaLnBrk="1" fontAlgn="base" hangingPunct="1">
              <a:spcBef>
                <a:spcPct val="20000"/>
              </a:spcBef>
            </a:pPr>
            <a:endParaRPr lang="en-US" altLang="en-US" b="1">
              <a:latin typeface="Arial" pitchFamily="34" charset="0"/>
              <a:cs typeface="Arial" pitchFamily="34" charset="0"/>
            </a:endParaRPr>
          </a:p>
          <a:p>
            <a:pPr eaLnBrk="1" fontAlgn="base" hangingPunct="1">
              <a:spcBef>
                <a:spcPct val="20000"/>
              </a:spcBef>
            </a:pPr>
            <a:r>
              <a:rPr lang="en-US" altLang="en-US" b="1">
                <a:latin typeface="Arial" pitchFamily="34" charset="0"/>
                <a:cs typeface="Arial" pitchFamily="34" charset="0"/>
              </a:rPr>
              <a:t>Most ancient cities were built by slaves </a:t>
            </a:r>
            <a:br>
              <a:rPr lang="en-US" altLang="en-US" b="1">
                <a:latin typeface="Arial" pitchFamily="34" charset="0"/>
                <a:cs typeface="Arial" pitchFamily="34" charset="0"/>
              </a:rPr>
            </a:br>
            <a:endParaRPr lang="en-US" altLang="en-US" b="1">
              <a:latin typeface="Arial" pitchFamily="34" charset="0"/>
              <a:cs typeface="Arial" pitchFamily="34" charset="0"/>
            </a:endParaRPr>
          </a:p>
          <a:p>
            <a:pPr eaLnBrk="1" fontAlgn="base" hangingPunct="1">
              <a:spcBef>
                <a:spcPct val="20000"/>
              </a:spcBef>
            </a:pPr>
            <a:r>
              <a:rPr lang="en-US" altLang="en-US" b="1">
                <a:latin typeface="Arial" pitchFamily="34" charset="0"/>
                <a:cs typeface="Arial" pitchFamily="34" charset="0"/>
              </a:rPr>
              <a:t>Egyptian Pyramids might have been a longstanding monument of such practices</a:t>
            </a:r>
          </a:p>
        </p:txBody>
      </p:sp>
      <p:sp>
        <p:nvSpPr>
          <p:cNvPr id="47106" name="Text Box 7"/>
          <p:cNvSpPr txBox="1">
            <a:spLocks noChangeArrowheads="1"/>
          </p:cNvSpPr>
          <p:nvPr/>
        </p:nvSpPr>
        <p:spPr bwMode="auto">
          <a:xfrm>
            <a:off x="1524000" y="1371600"/>
            <a:ext cx="4700588" cy="461963"/>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Slavery was readily legitimized</a:t>
            </a:r>
          </a:p>
        </p:txBody>
      </p:sp>
      <p:sp>
        <p:nvSpPr>
          <p:cNvPr id="47107" name="Rectangle 9"/>
          <p:cNvSpPr>
            <a:spLocks noGrp="1" noChangeArrowheads="1"/>
          </p:cNvSpPr>
          <p:nvPr>
            <p:ph type="title" idx="4294967295"/>
          </p:nvPr>
        </p:nvSpPr>
        <p:spPr>
          <a:xfrm>
            <a:off x="1219200" y="0"/>
            <a:ext cx="4495800" cy="609600"/>
          </a:xfrm>
          <a:solidFill>
            <a:srgbClr val="800000"/>
          </a:solidFill>
        </p:spPr>
        <p:txBody>
          <a:bodyPr/>
          <a:lstStyle/>
          <a:p>
            <a:pPr algn="l" eaLnBrk="1" hangingPunct="1"/>
            <a:r>
              <a:rPr lang="en-US" altLang="en-US" sz="2400" b="1" i="1">
                <a:solidFill>
                  <a:srgbClr val="FFFFFF"/>
                </a:solidFill>
                <a:latin typeface="Arial" pitchFamily="34" charset="0"/>
              </a:rPr>
              <a:t>Slaves in Ancient Societies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2"/>
          <p:cNvGraphicFramePr>
            <a:graphicFrameLocks noChangeAspect="1"/>
          </p:cNvGraphicFramePr>
          <p:nvPr/>
        </p:nvGraphicFramePr>
        <p:xfrm>
          <a:off x="1371600" y="1219200"/>
          <a:ext cx="3200400" cy="4876800"/>
        </p:xfrm>
        <a:graphic>
          <a:graphicData uri="http://schemas.openxmlformats.org/presentationml/2006/ole">
            <mc:AlternateContent xmlns:mc="http://schemas.openxmlformats.org/markup-compatibility/2006">
              <mc:Choice xmlns:v="urn:schemas-microsoft-com:vml" Requires="v">
                <p:oleObj name="Bitmap Image" r:id="rId2" imgW="3104762" imgH="3467584" progId="Paint.Picture">
                  <p:embed/>
                </p:oleObj>
              </mc:Choice>
              <mc:Fallback>
                <p:oleObj name="Bitmap Image" r:id="rId2" imgW="3104762" imgH="3467584"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920"/>
                      <a:stretch>
                        <a:fillRect/>
                      </a:stretch>
                    </p:blipFill>
                    <p:spPr bwMode="auto">
                      <a:xfrm>
                        <a:off x="1371600" y="1219200"/>
                        <a:ext cx="320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0" name="Text Box 4"/>
          <p:cNvSpPr txBox="1">
            <a:spLocks noChangeArrowheads="1"/>
          </p:cNvSpPr>
          <p:nvPr/>
        </p:nvSpPr>
        <p:spPr bwMode="auto">
          <a:xfrm>
            <a:off x="4724400" y="106680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dirty="0">
                <a:solidFill>
                  <a:srgbClr val="6600FF"/>
                </a:solidFill>
                <a:latin typeface="Arial" pitchFamily="34" charset="0"/>
                <a:cs typeface="Arial" pitchFamily="34" charset="0"/>
              </a:rPr>
              <a:t>Common Practice in </a:t>
            </a:r>
            <a:br>
              <a:rPr lang="en-US" altLang="en-US" sz="2800" b="1" dirty="0">
                <a:solidFill>
                  <a:srgbClr val="6600FF"/>
                </a:solidFill>
                <a:latin typeface="Arial" pitchFamily="34" charset="0"/>
                <a:cs typeface="Arial" pitchFamily="34" charset="0"/>
              </a:rPr>
            </a:br>
            <a:r>
              <a:rPr lang="en-US" altLang="en-US" sz="2800" b="1" dirty="0">
                <a:solidFill>
                  <a:srgbClr val="6600FF"/>
                </a:solidFill>
                <a:latin typeface="Arial" pitchFamily="34" charset="0"/>
                <a:cs typeface="Arial" pitchFamily="34" charset="0"/>
              </a:rPr>
              <a:t>Ancient Near East (ANE)</a:t>
            </a:r>
          </a:p>
        </p:txBody>
      </p:sp>
      <p:sp>
        <p:nvSpPr>
          <p:cNvPr id="48131" name="Text Box 5"/>
          <p:cNvSpPr txBox="1">
            <a:spLocks noChangeArrowheads="1"/>
          </p:cNvSpPr>
          <p:nvPr/>
        </p:nvSpPr>
        <p:spPr bwMode="auto">
          <a:xfrm>
            <a:off x="4648200" y="2209800"/>
            <a:ext cx="449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73050" indent="-2730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buFontTx/>
              <a:buChar char="•"/>
            </a:pPr>
            <a:r>
              <a:rPr lang="en-US" altLang="en-US" b="1" dirty="0">
                <a:latin typeface="Arial" pitchFamily="34" charset="0"/>
                <a:cs typeface="Arial" pitchFamily="34" charset="0"/>
              </a:rPr>
              <a:t>Reflected low morality of</a:t>
            </a:r>
            <a:br>
              <a:rPr lang="en-US" altLang="en-US" b="1" dirty="0">
                <a:latin typeface="Arial" pitchFamily="34" charset="0"/>
                <a:cs typeface="Arial" pitchFamily="34" charset="0"/>
              </a:rPr>
            </a:br>
            <a:r>
              <a:rPr lang="en-US" altLang="en-US" b="1" dirty="0">
                <a:latin typeface="Arial" pitchFamily="34" charset="0"/>
                <a:cs typeface="Arial" pitchFamily="34" charset="0"/>
              </a:rPr>
              <a:t>ANE civilization</a:t>
            </a:r>
          </a:p>
          <a:p>
            <a:pPr eaLnBrk="1" fontAlgn="base" hangingPunct="1"/>
            <a:endParaRPr lang="en-US" altLang="en-US" b="1" dirty="0">
              <a:latin typeface="Arial" pitchFamily="34" charset="0"/>
              <a:cs typeface="Arial" pitchFamily="34" charset="0"/>
            </a:endParaRPr>
          </a:p>
          <a:p>
            <a:pPr eaLnBrk="1" fontAlgn="base" hangingPunct="1">
              <a:buFontTx/>
              <a:buChar char="•"/>
            </a:pPr>
            <a:r>
              <a:rPr lang="en-US" altLang="en-US" b="1" dirty="0">
                <a:latin typeface="Arial" pitchFamily="34" charset="0"/>
                <a:cs typeface="Arial" pitchFamily="34" charset="0"/>
              </a:rPr>
              <a:t>Little value on human life due to seeing humans as slaves created for the gods</a:t>
            </a:r>
          </a:p>
          <a:p>
            <a:pPr eaLnBrk="1" fontAlgn="base" hangingPunct="1">
              <a:buFontTx/>
              <a:buChar char="•"/>
            </a:pPr>
            <a:endParaRPr lang="en-US" altLang="en-US" b="1" dirty="0">
              <a:latin typeface="Arial" pitchFamily="34" charset="0"/>
              <a:cs typeface="Arial" pitchFamily="34" charset="0"/>
            </a:endParaRPr>
          </a:p>
          <a:p>
            <a:pPr eaLnBrk="1" fontAlgn="base" hangingPunct="1">
              <a:buFontTx/>
              <a:buChar char="•"/>
            </a:pPr>
            <a:r>
              <a:rPr lang="en-US" altLang="en-US" b="1" dirty="0">
                <a:latin typeface="Arial" pitchFamily="34" charset="0"/>
                <a:cs typeface="Arial" pitchFamily="34" charset="0"/>
              </a:rPr>
              <a:t>Slaves were property, and therefore mostly treated like animals</a:t>
            </a:r>
          </a:p>
        </p:txBody>
      </p:sp>
      <p:sp>
        <p:nvSpPr>
          <p:cNvPr id="48132" name="Rectangle 8"/>
          <p:cNvSpPr>
            <a:spLocks noGrp="1" noChangeArrowheads="1"/>
          </p:cNvSpPr>
          <p:nvPr>
            <p:ph type="title" idx="4294967295"/>
          </p:nvPr>
        </p:nvSpPr>
        <p:spPr>
          <a:xfrm>
            <a:off x="1219200" y="0"/>
            <a:ext cx="4572000" cy="533400"/>
          </a:xfrm>
          <a:solidFill>
            <a:srgbClr val="800000"/>
          </a:solidFill>
        </p:spPr>
        <p:txBody>
          <a:bodyPr/>
          <a:lstStyle/>
          <a:p>
            <a:pPr algn="l" eaLnBrk="1" hangingPunct="1"/>
            <a:r>
              <a:rPr lang="en-US" altLang="en-US" sz="2400" b="1" i="1">
                <a:solidFill>
                  <a:srgbClr val="FFFFFF"/>
                </a:solidFill>
                <a:latin typeface="Arial" pitchFamily="34" charset="0"/>
              </a:rPr>
              <a:t>Slaves in Ancient Societies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p:cNvSpPr txBox="1">
            <a:spLocks noChangeArrowheads="1"/>
          </p:cNvSpPr>
          <p:nvPr/>
        </p:nvSpPr>
        <p:spPr bwMode="auto">
          <a:xfrm>
            <a:off x="1600200" y="549275"/>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a:latin typeface="Arial" pitchFamily="34" charset="0"/>
                <a:cs typeface="Arial" pitchFamily="34" charset="0"/>
              </a:rPr>
              <a:t>Treatment largely depended on the character of the master:</a:t>
            </a:r>
          </a:p>
          <a:p>
            <a:pPr eaLnBrk="1" fontAlgn="base" hangingPunct="1"/>
            <a:endParaRPr lang="en-US" altLang="en-US" b="1">
              <a:latin typeface="Arial" pitchFamily="34" charset="0"/>
              <a:cs typeface="Arial" pitchFamily="34" charset="0"/>
            </a:endParaRPr>
          </a:p>
        </p:txBody>
      </p:sp>
      <p:sp>
        <p:nvSpPr>
          <p:cNvPr id="49154" name="Text Box 4"/>
          <p:cNvSpPr txBox="1">
            <a:spLocks noChangeArrowheads="1"/>
          </p:cNvSpPr>
          <p:nvPr/>
        </p:nvSpPr>
        <p:spPr bwMode="auto">
          <a:xfrm>
            <a:off x="1752600" y="5445125"/>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a:solidFill>
                  <a:srgbClr val="660066"/>
                </a:solidFill>
                <a:latin typeface="Arial" pitchFamily="34" charset="0"/>
                <a:cs typeface="Arial" pitchFamily="34" charset="0"/>
              </a:rPr>
              <a:t>Early Egypt – Slaves were sacrificed and buried with the dead king to serve him in the nether world</a:t>
            </a: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4313"/>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9156" name="Rectangle 8"/>
          <p:cNvSpPr>
            <a:spLocks noGrp="1" noChangeArrowheads="1"/>
          </p:cNvSpPr>
          <p:nvPr>
            <p:ph type="title" idx="4294967295"/>
          </p:nvPr>
        </p:nvSpPr>
        <p:spPr>
          <a:xfrm>
            <a:off x="1219200" y="0"/>
            <a:ext cx="4038600" cy="533400"/>
          </a:xfrm>
          <a:solidFill>
            <a:srgbClr val="008000"/>
          </a:solidFill>
        </p:spPr>
        <p:txBody>
          <a:bodyPr/>
          <a:lstStyle/>
          <a:p>
            <a:pPr algn="l" eaLnBrk="1" hangingPunct="1"/>
            <a:r>
              <a:rPr lang="en-US" altLang="en-US" sz="2400" b="1" i="1" dirty="0">
                <a:solidFill>
                  <a:srgbClr val="FFFFFF"/>
                </a:solidFill>
                <a:latin typeface="Arial" pitchFamily="34" charset="0"/>
              </a:rPr>
              <a:t>Treatment of Slaves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5334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3"/>
          <p:cNvSpPr>
            <a:spLocks noChangeArrowheads="1"/>
          </p:cNvSpPr>
          <p:nvPr/>
        </p:nvSpPr>
        <p:spPr bwMode="auto">
          <a:xfrm>
            <a:off x="1752600" y="4983163"/>
            <a:ext cx="6858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b="1">
                <a:latin typeface="Arial" pitchFamily="34" charset="0"/>
                <a:cs typeface="Arial" pitchFamily="34" charset="0"/>
              </a:rPr>
              <a:t>Work slaves in mines worked long hours on meager rations</a:t>
            </a:r>
            <a:br>
              <a:rPr lang="en-US" altLang="en-US" b="1">
                <a:latin typeface="Arial" pitchFamily="34" charset="0"/>
                <a:cs typeface="Arial" pitchFamily="34" charset="0"/>
              </a:rPr>
            </a:br>
            <a:r>
              <a:rPr lang="en-US" altLang="en-US" b="1">
                <a:latin typeface="Arial" pitchFamily="34" charset="0"/>
                <a:cs typeface="Arial" pitchFamily="34" charset="0"/>
              </a:rPr>
              <a:t>- they were </a:t>
            </a:r>
            <a:r>
              <a:rPr lang="en-US" altLang="ja-JP" b="1">
                <a:latin typeface="Arial" pitchFamily="34" charset="0"/>
                <a:cs typeface="Arial" pitchFamily="34" charset="0"/>
              </a:rPr>
              <a:t>"</a:t>
            </a:r>
            <a:r>
              <a:rPr lang="en-US" altLang="en-US" b="1">
                <a:latin typeface="Arial" pitchFamily="34" charset="0"/>
                <a:cs typeface="Arial" pitchFamily="34" charset="0"/>
              </a:rPr>
              <a:t>worked to death… as one wears out a machine</a:t>
            </a:r>
            <a:r>
              <a:rPr lang="en-US" altLang="ja-JP" b="1">
                <a:latin typeface="Arial" pitchFamily="34" charset="0"/>
                <a:cs typeface="Arial" pitchFamily="34" charset="0"/>
              </a:rPr>
              <a:t>"</a:t>
            </a:r>
            <a:r>
              <a:rPr lang="en-US" altLang="en-US" b="1">
                <a:latin typeface="Arial" pitchFamily="34" charset="0"/>
                <a:cs typeface="Arial" pitchFamily="34" charset="0"/>
              </a:rPr>
              <a:t> </a:t>
            </a:r>
          </a:p>
        </p:txBody>
      </p:sp>
      <p:sp>
        <p:nvSpPr>
          <p:cNvPr id="50179" name="Rectangle 8"/>
          <p:cNvSpPr>
            <a:spLocks noGrp="1" noChangeArrowheads="1"/>
          </p:cNvSpPr>
          <p:nvPr>
            <p:ph type="title" idx="4294967295"/>
          </p:nvPr>
        </p:nvSpPr>
        <p:spPr>
          <a:xfrm>
            <a:off x="1219200" y="0"/>
            <a:ext cx="3810000" cy="533400"/>
          </a:xfrm>
          <a:solidFill>
            <a:srgbClr val="008000"/>
          </a:solidFill>
        </p:spPr>
        <p:txBody>
          <a:bodyPr/>
          <a:lstStyle/>
          <a:p>
            <a:pPr algn="l" eaLnBrk="1" hangingPunct="1"/>
            <a:r>
              <a:rPr lang="en-US" altLang="en-US" sz="2400" b="1" i="1" dirty="0">
                <a:solidFill>
                  <a:srgbClr val="FFFFFF"/>
                </a:solidFill>
                <a:latin typeface="Arial" pitchFamily="34" charset="0"/>
              </a:rPr>
              <a:t>Treatment of Slaves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403350" y="865188"/>
            <a:ext cx="77406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endParaRPr lang="en-US" altLang="en-US" b="1" i="1">
              <a:solidFill>
                <a:srgbClr val="7F003F"/>
              </a:solidFill>
              <a:latin typeface="Arial" pitchFamily="34" charset="0"/>
              <a:cs typeface="Arial" pitchFamily="34" charset="0"/>
            </a:endParaRPr>
          </a:p>
          <a:p>
            <a:pPr eaLnBrk="1" fontAlgn="base" hangingPunct="1"/>
            <a:r>
              <a:rPr lang="en-US" altLang="en-US" sz="2800" b="1" i="1">
                <a:solidFill>
                  <a:srgbClr val="7F003F"/>
                </a:solidFill>
                <a:latin typeface="Arial" pitchFamily="34" charset="0"/>
                <a:cs typeface="Arial" pitchFamily="34" charset="0"/>
              </a:rPr>
              <a:t>a – Introduction and definition of slavery</a:t>
            </a:r>
          </a:p>
          <a:p>
            <a:pPr eaLnBrk="1" fontAlgn="base" hangingPunct="1"/>
            <a:r>
              <a:rPr lang="en-US" altLang="en-US" sz="2800" b="1" i="1">
                <a:solidFill>
                  <a:srgbClr val="7F003F"/>
                </a:solidFill>
                <a:latin typeface="Arial" pitchFamily="34" charset="0"/>
                <a:cs typeface="Arial" pitchFamily="34" charset="0"/>
              </a:rPr>
              <a:t>b – Slaves in ancient societies</a:t>
            </a:r>
          </a:p>
          <a:p>
            <a:pPr eaLnBrk="1" fontAlgn="base" hangingPunct="1"/>
            <a:r>
              <a:rPr lang="en-US" altLang="en-US" sz="2800" b="1" i="1">
                <a:solidFill>
                  <a:srgbClr val="7F003F"/>
                </a:solidFill>
                <a:latin typeface="Arial" pitchFamily="34" charset="0"/>
                <a:cs typeface="Arial" pitchFamily="34" charset="0"/>
              </a:rPr>
              <a:t>c – Treatment of slaves </a:t>
            </a:r>
          </a:p>
          <a:p>
            <a:pPr eaLnBrk="1" fontAlgn="base" hangingPunct="1"/>
            <a:r>
              <a:rPr lang="en-US" altLang="en-US" sz="2800" b="1" i="1">
                <a:solidFill>
                  <a:srgbClr val="7F003F"/>
                </a:solidFill>
                <a:latin typeface="Arial" pitchFamily="34" charset="0"/>
                <a:cs typeface="Arial" pitchFamily="34" charset="0"/>
              </a:rPr>
              <a:t>e – What does slavery reveal about people?</a:t>
            </a:r>
          </a:p>
          <a:p>
            <a:pPr eaLnBrk="1" fontAlgn="base" hangingPunct="1"/>
            <a:r>
              <a:rPr lang="en-US" altLang="en-US" sz="2800" b="1" i="1">
                <a:solidFill>
                  <a:srgbClr val="7F003F"/>
                </a:solidFill>
                <a:latin typeface="Arial" pitchFamily="34" charset="0"/>
                <a:cs typeface="Arial" pitchFamily="34" charset="0"/>
              </a:rPr>
              <a:t>d – What the Mosaic law taught on slavery</a:t>
            </a:r>
          </a:p>
          <a:p>
            <a:pPr eaLnBrk="1" fontAlgn="base" hangingPunct="1"/>
            <a:r>
              <a:rPr lang="en-US" altLang="en-US" sz="2800" b="1" i="1">
                <a:solidFill>
                  <a:srgbClr val="7F003F"/>
                </a:solidFill>
                <a:latin typeface="Arial" pitchFamily="34" charset="0"/>
                <a:cs typeface="Arial" pitchFamily="34" charset="0"/>
              </a:rPr>
              <a:t>e – Mosaic vs. Pagan slavery laws</a:t>
            </a:r>
          </a:p>
          <a:p>
            <a:pPr eaLnBrk="1" fontAlgn="base" hangingPunct="1"/>
            <a:r>
              <a:rPr lang="en-US" altLang="en-US" sz="2800" b="1" i="1">
                <a:solidFill>
                  <a:srgbClr val="7F003F"/>
                </a:solidFill>
                <a:latin typeface="Arial" pitchFamily="34" charset="0"/>
                <a:cs typeface="Arial" pitchFamily="34" charset="0"/>
              </a:rPr>
              <a:t>f – Slavery during Roman Empire</a:t>
            </a:r>
          </a:p>
          <a:p>
            <a:pPr eaLnBrk="1" fontAlgn="base" hangingPunct="1"/>
            <a:r>
              <a:rPr lang="en-US" altLang="en-US" sz="2800" b="1" i="1">
                <a:solidFill>
                  <a:srgbClr val="7F003F"/>
                </a:solidFill>
                <a:latin typeface="Arial" pitchFamily="34" charset="0"/>
                <a:cs typeface="Arial" pitchFamily="34" charset="0"/>
              </a:rPr>
              <a:t>g –Paul</a:t>
            </a:r>
            <a:r>
              <a:rPr lang="fr-FR" altLang="ja-JP" sz="2800" b="1" i="1">
                <a:solidFill>
                  <a:srgbClr val="7F003F"/>
                </a:solidFill>
                <a:latin typeface="Arial" pitchFamily="34" charset="0"/>
                <a:cs typeface="Arial" pitchFamily="34" charset="0"/>
              </a:rPr>
              <a:t>'</a:t>
            </a:r>
            <a:r>
              <a:rPr lang="en-US" altLang="en-US" sz="2800" b="1" i="1">
                <a:solidFill>
                  <a:srgbClr val="7F003F"/>
                </a:solidFill>
                <a:latin typeface="Arial" pitchFamily="34" charset="0"/>
                <a:cs typeface="Arial" pitchFamily="34" charset="0"/>
              </a:rPr>
              <a:t>s teaching on slavery</a:t>
            </a:r>
          </a:p>
          <a:p>
            <a:pPr eaLnBrk="1" fontAlgn="base" hangingPunct="1"/>
            <a:r>
              <a:rPr lang="en-US" altLang="en-US" sz="2800" b="1" i="1">
                <a:solidFill>
                  <a:srgbClr val="7F003F"/>
                </a:solidFill>
                <a:latin typeface="Arial" pitchFamily="34" charset="0"/>
                <a:cs typeface="Arial" pitchFamily="34" charset="0"/>
              </a:rPr>
              <a:t>h – Conclusion</a:t>
            </a:r>
          </a:p>
        </p:txBody>
      </p:sp>
      <p:sp>
        <p:nvSpPr>
          <p:cNvPr id="32770" name="Rectangle 3"/>
          <p:cNvSpPr>
            <a:spLocks noGrp="1" noChangeArrowheads="1"/>
          </p:cNvSpPr>
          <p:nvPr>
            <p:ph type="title" idx="4294967295"/>
          </p:nvPr>
        </p:nvSpPr>
        <p:spPr>
          <a:xfrm>
            <a:off x="1403350" y="152400"/>
            <a:ext cx="7820025" cy="1143000"/>
          </a:xfrm>
        </p:spPr>
        <p:txBody>
          <a:bodyPr/>
          <a:lstStyle/>
          <a:p>
            <a:pPr algn="l" eaLnBrk="1" hangingPunct="1"/>
            <a:r>
              <a:rPr lang="en-US" altLang="en-US" sz="3600" b="1" i="1" u="sng">
                <a:solidFill>
                  <a:schemeClr val="tx1"/>
                </a:solidFill>
                <a:latin typeface="Arial" pitchFamily="34" charset="0"/>
              </a:rPr>
              <a:t>Presentation</a:t>
            </a:r>
            <a:r>
              <a:rPr lang="en-US" altLang="en-US">
                <a:latin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ChangeArrowheads="1"/>
          </p:cNvSpPr>
          <p:nvPr/>
        </p:nvSpPr>
        <p:spPr bwMode="auto">
          <a:xfrm>
            <a:off x="1398588" y="764704"/>
            <a:ext cx="699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a:solidFill>
                  <a:srgbClr val="000000"/>
                </a:solidFill>
                <a:latin typeface="Arial" pitchFamily="34" charset="0"/>
                <a:cs typeface="Arial" pitchFamily="34" charset="0"/>
              </a:rPr>
              <a:t>As property, slaves could be sold in wills:</a:t>
            </a:r>
          </a:p>
        </p:txBody>
      </p:sp>
      <p:graphicFrame>
        <p:nvGraphicFramePr>
          <p:cNvPr id="51202" name="Object 2"/>
          <p:cNvGraphicFramePr>
            <a:graphicFrameLocks noChangeAspect="1"/>
          </p:cNvGraphicFramePr>
          <p:nvPr>
            <p:extLst>
              <p:ext uri="{D42A27DB-BD31-4B8C-83A1-F6EECF244321}">
                <p14:modId xmlns:p14="http://schemas.microsoft.com/office/powerpoint/2010/main" val="2618335072"/>
              </p:ext>
            </p:extLst>
          </p:nvPr>
        </p:nvGraphicFramePr>
        <p:xfrm>
          <a:off x="1547664" y="1402904"/>
          <a:ext cx="7467600" cy="3057525"/>
        </p:xfrm>
        <a:graphic>
          <a:graphicData uri="http://schemas.openxmlformats.org/presentationml/2006/ole">
            <mc:AlternateContent xmlns:mc="http://schemas.openxmlformats.org/markup-compatibility/2006">
              <mc:Choice xmlns:v="urn:schemas-microsoft-com:vml" Requires="v">
                <p:oleObj name="Bitmap Image" r:id="rId2" imgW="6857143" imgH="3057143" progId="Paint.Picture">
                  <p:embed/>
                </p:oleObj>
              </mc:Choice>
              <mc:Fallback>
                <p:oleObj name="Bitmap Image" r:id="rId2" imgW="6857143" imgH="3057143"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02904"/>
                        <a:ext cx="74676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03" name="Text Box 8"/>
          <p:cNvSpPr txBox="1">
            <a:spLocks noChangeArrowheads="1"/>
          </p:cNvSpPr>
          <p:nvPr/>
        </p:nvSpPr>
        <p:spPr bwMode="auto">
          <a:xfrm>
            <a:off x="1398588" y="4879504"/>
            <a:ext cx="75168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dirty="0">
                <a:latin typeface="Arial" pitchFamily="34" charset="0"/>
                <a:cs typeface="Arial" pitchFamily="34" charset="0"/>
              </a:rPr>
              <a:t>Title of Property made by </a:t>
            </a:r>
            <a:r>
              <a:rPr lang="en-US" altLang="en-US" b="1" u="sng" dirty="0" err="1">
                <a:latin typeface="Arial" pitchFamily="34" charset="0"/>
                <a:cs typeface="Arial" pitchFamily="34" charset="0"/>
              </a:rPr>
              <a:t>Uab</a:t>
            </a:r>
            <a:endParaRPr lang="en-US" altLang="en-US" b="1" u="sng" dirty="0">
              <a:latin typeface="Arial" pitchFamily="34" charset="0"/>
              <a:cs typeface="Arial" pitchFamily="34" charset="0"/>
            </a:endParaRPr>
          </a:p>
          <a:p>
            <a:pPr eaLnBrk="1" fontAlgn="base" hangingPunct="1"/>
            <a:r>
              <a:rPr lang="en-US" altLang="en-US" b="1" dirty="0">
                <a:latin typeface="Arial" pitchFamily="34" charset="0"/>
                <a:cs typeface="Arial" pitchFamily="34" charset="0"/>
              </a:rPr>
              <a:t>In it slaves were property given to his wife. The wife was also free to give away children born to him by his slaves.</a:t>
            </a:r>
          </a:p>
        </p:txBody>
      </p:sp>
      <p:sp>
        <p:nvSpPr>
          <p:cNvPr id="51204" name="Rectangle 12"/>
          <p:cNvSpPr>
            <a:spLocks noGrp="1" noChangeArrowheads="1"/>
          </p:cNvSpPr>
          <p:nvPr>
            <p:ph type="title" idx="4294967295"/>
          </p:nvPr>
        </p:nvSpPr>
        <p:spPr>
          <a:xfrm>
            <a:off x="1219200" y="0"/>
            <a:ext cx="3810000" cy="533400"/>
          </a:xfrm>
          <a:solidFill>
            <a:srgbClr val="008000"/>
          </a:solidFill>
        </p:spPr>
        <p:txBody>
          <a:bodyPr/>
          <a:lstStyle/>
          <a:p>
            <a:pPr algn="l" eaLnBrk="1" hangingPunct="1"/>
            <a:r>
              <a:rPr lang="en-US" altLang="en-US" sz="2400" b="1" i="1" dirty="0">
                <a:solidFill>
                  <a:srgbClr val="FFFFFF"/>
                </a:solidFill>
                <a:latin typeface="Arial" pitchFamily="34" charset="0"/>
              </a:rPr>
              <a:t>Treatment of Slaves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3568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2226" name="Rectangle 4"/>
          <p:cNvSpPr>
            <a:spLocks noChangeArrowheads="1"/>
          </p:cNvSpPr>
          <p:nvPr/>
        </p:nvSpPr>
        <p:spPr bwMode="auto">
          <a:xfrm>
            <a:off x="5257800" y="26670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br>
              <a:rPr lang="en-US" altLang="en-US" b="1">
                <a:solidFill>
                  <a:srgbClr val="6600FF"/>
                </a:solidFill>
                <a:latin typeface="Arial" pitchFamily="34" charset="0"/>
                <a:cs typeface="Arial" pitchFamily="34" charset="0"/>
              </a:rPr>
            </a:br>
            <a:r>
              <a:rPr lang="en-US" altLang="en-US" b="1">
                <a:solidFill>
                  <a:srgbClr val="6600FF"/>
                </a:solidFill>
                <a:latin typeface="Arial" pitchFamily="34" charset="0"/>
                <a:cs typeface="Arial" pitchFamily="34" charset="0"/>
              </a:rPr>
              <a:t>Some minorities with exceptional abilities were treated better.</a:t>
            </a:r>
            <a:br>
              <a:rPr lang="en-US" altLang="en-US" b="1">
                <a:solidFill>
                  <a:srgbClr val="6600FF"/>
                </a:solidFill>
                <a:latin typeface="Arial" pitchFamily="34" charset="0"/>
                <a:cs typeface="Arial" pitchFamily="34" charset="0"/>
              </a:rPr>
            </a:br>
            <a:br>
              <a:rPr lang="en-US" altLang="en-US" b="1">
                <a:solidFill>
                  <a:srgbClr val="6600FF"/>
                </a:solidFill>
                <a:latin typeface="Arial" pitchFamily="34" charset="0"/>
                <a:cs typeface="Arial" pitchFamily="34" charset="0"/>
              </a:rPr>
            </a:br>
            <a:r>
              <a:rPr lang="en-US" altLang="en-US" b="1">
                <a:solidFill>
                  <a:srgbClr val="6600FF"/>
                </a:solidFill>
                <a:latin typeface="Arial" pitchFamily="34" charset="0"/>
                <a:cs typeface="Arial" pitchFamily="34" charset="0"/>
              </a:rPr>
              <a:t>Examples:</a:t>
            </a:r>
            <a:br>
              <a:rPr lang="en-US" altLang="en-US" b="1">
                <a:solidFill>
                  <a:srgbClr val="6600FF"/>
                </a:solidFill>
                <a:latin typeface="Arial" pitchFamily="34" charset="0"/>
                <a:cs typeface="Arial" pitchFamily="34" charset="0"/>
              </a:rPr>
            </a:br>
            <a:br>
              <a:rPr lang="en-US" altLang="en-US" b="1">
                <a:solidFill>
                  <a:srgbClr val="6600FF"/>
                </a:solidFill>
                <a:latin typeface="Arial" pitchFamily="34" charset="0"/>
                <a:cs typeface="Arial" pitchFamily="34" charset="0"/>
              </a:rPr>
            </a:br>
            <a:r>
              <a:rPr lang="en-US" altLang="en-US" b="1">
                <a:solidFill>
                  <a:srgbClr val="6600FF"/>
                </a:solidFill>
                <a:latin typeface="Arial" pitchFamily="34" charset="0"/>
                <a:cs typeface="Arial" pitchFamily="34" charset="0"/>
              </a:rPr>
              <a:t>1. Daniel</a:t>
            </a:r>
            <a:br>
              <a:rPr lang="en-US" altLang="en-US" b="1">
                <a:solidFill>
                  <a:srgbClr val="6600FF"/>
                </a:solidFill>
                <a:latin typeface="Arial" pitchFamily="34" charset="0"/>
                <a:cs typeface="Arial" pitchFamily="34" charset="0"/>
              </a:rPr>
            </a:br>
            <a:r>
              <a:rPr lang="en-US" altLang="en-US" b="1">
                <a:solidFill>
                  <a:srgbClr val="6600FF"/>
                </a:solidFill>
                <a:latin typeface="Arial" pitchFamily="34" charset="0"/>
                <a:cs typeface="Arial" pitchFamily="34" charset="0"/>
              </a:rPr>
              <a:t>2. Joseph</a:t>
            </a:r>
            <a:br>
              <a:rPr lang="en-US" altLang="en-US" b="1">
                <a:solidFill>
                  <a:srgbClr val="6600FF"/>
                </a:solidFill>
                <a:latin typeface="Arial" pitchFamily="34" charset="0"/>
                <a:cs typeface="Arial" pitchFamily="34" charset="0"/>
              </a:rPr>
            </a:br>
            <a:endParaRPr lang="en-US" altLang="en-US" b="1">
              <a:solidFill>
                <a:srgbClr val="6600FF"/>
              </a:solidFill>
              <a:latin typeface="Arial" pitchFamily="34" charset="0"/>
              <a:cs typeface="Arial" pitchFamily="34" charset="0"/>
            </a:endParaRPr>
          </a:p>
        </p:txBody>
      </p:sp>
      <p:sp>
        <p:nvSpPr>
          <p:cNvPr id="52227" name="Text Box 5"/>
          <p:cNvSpPr txBox="1">
            <a:spLocks noChangeArrowheads="1"/>
          </p:cNvSpPr>
          <p:nvPr/>
        </p:nvSpPr>
        <p:spPr bwMode="auto">
          <a:xfrm>
            <a:off x="5029200" y="57912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sz="2000" b="1" dirty="0">
                <a:latin typeface="Arial" pitchFamily="34" charset="0"/>
                <a:cs typeface="Arial" pitchFamily="34" charset="0"/>
              </a:rPr>
              <a:t>Court Servant—probably one</a:t>
            </a:r>
            <a:br>
              <a:rPr lang="en-US" altLang="en-US" sz="2000" b="1" dirty="0">
                <a:latin typeface="Arial" pitchFamily="34" charset="0"/>
                <a:cs typeface="Arial" pitchFamily="34" charset="0"/>
              </a:rPr>
            </a:br>
            <a:r>
              <a:rPr lang="en-US" altLang="en-US" sz="2000" b="1" dirty="0">
                <a:latin typeface="Arial" pitchFamily="34" charset="0"/>
                <a:cs typeface="Arial" pitchFamily="34" charset="0"/>
              </a:rPr>
              <a:t>that serves the king</a:t>
            </a:r>
          </a:p>
        </p:txBody>
      </p:sp>
      <p:sp>
        <p:nvSpPr>
          <p:cNvPr id="52228" name="Rectangle 9"/>
          <p:cNvSpPr>
            <a:spLocks noGrp="1" noChangeArrowheads="1"/>
          </p:cNvSpPr>
          <p:nvPr>
            <p:ph type="title" idx="4294967295"/>
          </p:nvPr>
        </p:nvSpPr>
        <p:spPr>
          <a:xfrm>
            <a:off x="1219200" y="0"/>
            <a:ext cx="4038600" cy="533400"/>
          </a:xfrm>
          <a:solidFill>
            <a:srgbClr val="008000"/>
          </a:solidFill>
        </p:spPr>
        <p:txBody>
          <a:bodyPr/>
          <a:lstStyle/>
          <a:p>
            <a:pPr algn="l" eaLnBrk="1" hangingPunct="1"/>
            <a:r>
              <a:rPr lang="en-US" altLang="en-US" sz="2400" b="1" i="1" dirty="0">
                <a:solidFill>
                  <a:srgbClr val="FFFFFF"/>
                </a:solidFill>
                <a:latin typeface="Arial" pitchFamily="34" charset="0"/>
              </a:rPr>
              <a:t>Treatment of Slaves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israelite_forced_labor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24613" y="1844675"/>
            <a:ext cx="2566987" cy="3009900"/>
          </a:xfrm>
          <a:noFill/>
        </p:spPr>
      </p:pic>
      <p:sp>
        <p:nvSpPr>
          <p:cNvPr id="26632" name="Rectangle 8"/>
          <p:cNvSpPr>
            <a:spLocks noChangeArrowheads="1"/>
          </p:cNvSpPr>
          <p:nvPr/>
        </p:nvSpPr>
        <p:spPr bwMode="auto">
          <a:xfrm>
            <a:off x="1219200" y="981075"/>
            <a:ext cx="55133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Slavery is a product of the fall of man and has existed since the Fall</a:t>
            </a:r>
          </a:p>
          <a:p>
            <a:pPr eaLnBrk="1" fontAlgn="base" hangingPunct="1">
              <a:spcBef>
                <a:spcPct val="20000"/>
              </a:spcBef>
              <a:buClr>
                <a:schemeClr val="tx2"/>
              </a:buClr>
              <a:buFont typeface="Wingdings" pitchFamily="2" charset="2"/>
              <a:buChar char="w"/>
            </a:pPr>
            <a:r>
              <a:rPr lang="en-US" altLang="en-US" b="1">
                <a:solidFill>
                  <a:schemeClr val="accent2"/>
                </a:solidFill>
                <a:latin typeface="Arial" pitchFamily="34" charset="0"/>
                <a:cs typeface="Arial" pitchFamily="34" charset="0"/>
              </a:rPr>
              <a:t>Slavery was a means of survival</a:t>
            </a:r>
          </a:p>
          <a:p>
            <a:pPr eaLnBrk="1" fontAlgn="base" hangingPunct="1">
              <a:spcBef>
                <a:spcPct val="20000"/>
              </a:spcBef>
              <a:buClr>
                <a:schemeClr val="tx2"/>
              </a:buClr>
              <a:buFont typeface="Wingdings" pitchFamily="2" charset="2"/>
              <a:buChar char="w"/>
            </a:pPr>
            <a:r>
              <a:rPr lang="en-US" altLang="en-US" b="1">
                <a:solidFill>
                  <a:srgbClr val="000090"/>
                </a:solidFill>
                <a:latin typeface="Arial" pitchFamily="34" charset="0"/>
                <a:cs typeface="Arial" pitchFamily="34" charset="0"/>
              </a:rPr>
              <a:t>Slavery as an alternative to killing is more humanitarian</a:t>
            </a:r>
            <a:endParaRPr lang="en-US" altLang="en-US" sz="2800" b="1">
              <a:solidFill>
                <a:srgbClr val="000090"/>
              </a:solidFill>
              <a:latin typeface="Arial" pitchFamily="34" charset="0"/>
              <a:cs typeface="Arial" pitchFamily="34" charset="0"/>
            </a:endParaRPr>
          </a:p>
          <a:p>
            <a:pPr lvl="1" eaLnBrk="1" fontAlgn="base" hangingPunct="1">
              <a:spcBef>
                <a:spcPct val="20000"/>
              </a:spcBef>
              <a:buSzPct val="95000"/>
              <a:buFont typeface="Wingdings" pitchFamily="2" charset="2"/>
              <a:buChar char="v"/>
            </a:pPr>
            <a:r>
              <a:rPr lang="en-US" altLang="en-US" b="1">
                <a:latin typeface="Arial" pitchFamily="34" charset="0"/>
                <a:cs typeface="Arial" pitchFamily="34" charset="0"/>
              </a:rPr>
              <a:t>Rather than killing enemies, they were sometimes made as slaves (Deut. 20:11)</a:t>
            </a:r>
          </a:p>
          <a:p>
            <a:pPr lvl="1" eaLnBrk="1" fontAlgn="base" hangingPunct="1">
              <a:spcBef>
                <a:spcPct val="20000"/>
              </a:spcBef>
              <a:buSzPct val="95000"/>
              <a:buFont typeface="Wingdings" pitchFamily="2" charset="2"/>
              <a:buChar char="v"/>
            </a:pPr>
            <a:r>
              <a:rPr lang="en-US" altLang="en-US" b="1">
                <a:latin typeface="Arial" pitchFamily="34" charset="0"/>
                <a:cs typeface="Arial" pitchFamily="34" charset="0"/>
              </a:rPr>
              <a:t>Gibeonites preferred slavery over death (Josh. 9:3-27)</a:t>
            </a:r>
          </a:p>
          <a:p>
            <a:pPr lvl="1" eaLnBrk="1" fontAlgn="base" hangingPunct="1">
              <a:spcBef>
                <a:spcPct val="20000"/>
              </a:spcBef>
              <a:buSzPct val="95000"/>
              <a:buFont typeface="Wingdings" pitchFamily="2" charset="2"/>
              <a:buChar char="v"/>
            </a:pPr>
            <a:r>
              <a:rPr lang="en-US" altLang="en-US" b="1">
                <a:latin typeface="Arial" pitchFamily="34" charset="0"/>
                <a:cs typeface="Arial" pitchFamily="34" charset="0"/>
              </a:rPr>
              <a:t>Joseph was sold as a slave instead of being put to death (Gen. 37:12-38)</a:t>
            </a:r>
          </a:p>
          <a:p>
            <a:pPr eaLnBrk="1" fontAlgn="base" hangingPunct="1">
              <a:spcBef>
                <a:spcPct val="20000"/>
              </a:spcBef>
              <a:buClr>
                <a:schemeClr val="tx2"/>
              </a:buClr>
              <a:buFont typeface="Wingdings" pitchFamily="2" charset="2"/>
              <a:buNone/>
            </a:pPr>
            <a:endParaRPr lang="en-US" altLang="en-US" sz="2800"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p:txBody>
      </p:sp>
      <p:sp>
        <p:nvSpPr>
          <p:cNvPr id="53251" name="Rectangle 9"/>
          <p:cNvSpPr>
            <a:spLocks noGrp="1" noChangeArrowheads="1"/>
          </p:cNvSpPr>
          <p:nvPr>
            <p:ph type="title"/>
          </p:nvPr>
        </p:nvSpPr>
        <p:spPr>
          <a:xfrm>
            <a:off x="1219200" y="0"/>
            <a:ext cx="6248400" cy="533400"/>
          </a:xfrm>
          <a:solidFill>
            <a:srgbClr val="000090"/>
          </a:solidFill>
        </p:spPr>
        <p:txBody>
          <a:bodyPr/>
          <a:lstStyle/>
          <a:p>
            <a:pPr algn="l" eaLnBrk="1" hangingPunct="1"/>
            <a:r>
              <a:rPr lang="en-US" altLang="en-US" sz="2400" b="1" i="1">
                <a:solidFill>
                  <a:srgbClr val="FFFFFF"/>
                </a:solidFill>
                <a:latin typeface="Arial" pitchFamily="34" charset="0"/>
              </a:rPr>
              <a:t>What does slavery reveal about people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32">
                                            <p:txEl>
                                              <p:pRg st="1" end="1"/>
                                            </p:txEl>
                                          </p:spTgt>
                                        </p:tgtEl>
                                        <p:attrNameLst>
                                          <p:attrName>style.visibility</p:attrName>
                                        </p:attrNameLst>
                                      </p:cBhvr>
                                      <p:to>
                                        <p:strVal val="visible"/>
                                      </p:to>
                                    </p:set>
                                    <p:anim calcmode="lin" valueType="num">
                                      <p:cBhvr>
                                        <p:cTn id="7" dur="500" fill="hold"/>
                                        <p:tgtEl>
                                          <p:spTgt spid="2663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3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32">
                                            <p:txEl>
                                              <p:pRg st="2" end="2"/>
                                            </p:txEl>
                                          </p:spTgt>
                                        </p:tgtEl>
                                        <p:attrNameLst>
                                          <p:attrName>style.visibility</p:attrName>
                                        </p:attrNameLst>
                                      </p:cBhvr>
                                      <p:to>
                                        <p:strVal val="visible"/>
                                      </p:to>
                                    </p:set>
                                    <p:anim calcmode="lin" valueType="num">
                                      <p:cBhvr>
                                        <p:cTn id="13" dur="500" fill="hold"/>
                                        <p:tgtEl>
                                          <p:spTgt spid="2663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32">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6632">
                                            <p:txEl>
                                              <p:pRg st="3" end="3"/>
                                            </p:txEl>
                                          </p:spTgt>
                                        </p:tgtEl>
                                        <p:attrNameLst>
                                          <p:attrName>style.visibility</p:attrName>
                                        </p:attrNameLst>
                                      </p:cBhvr>
                                      <p:to>
                                        <p:strVal val="visible"/>
                                      </p:to>
                                    </p:set>
                                    <p:anim calcmode="lin" valueType="num">
                                      <p:cBhvr>
                                        <p:cTn id="17" dur="500" fill="hold"/>
                                        <p:tgtEl>
                                          <p:spTgt spid="2663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6632">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6632">
                                            <p:txEl>
                                              <p:pRg st="4" end="4"/>
                                            </p:txEl>
                                          </p:spTgt>
                                        </p:tgtEl>
                                        <p:attrNameLst>
                                          <p:attrName>style.visibility</p:attrName>
                                        </p:attrNameLst>
                                      </p:cBhvr>
                                      <p:to>
                                        <p:strVal val="visible"/>
                                      </p:to>
                                    </p:set>
                                    <p:anim calcmode="lin" valueType="num">
                                      <p:cBhvr>
                                        <p:cTn id="21" dur="500" fill="hold"/>
                                        <p:tgtEl>
                                          <p:spTgt spid="2663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6632">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6632">
                                            <p:txEl>
                                              <p:pRg st="5" end="5"/>
                                            </p:txEl>
                                          </p:spTgt>
                                        </p:tgtEl>
                                        <p:attrNameLst>
                                          <p:attrName>style.visibility</p:attrName>
                                        </p:attrNameLst>
                                      </p:cBhvr>
                                      <p:to>
                                        <p:strVal val="visible"/>
                                      </p:to>
                                    </p:set>
                                    <p:anim calcmode="lin" valueType="num">
                                      <p:cBhvr>
                                        <p:cTn id="25" dur="500" fill="hold"/>
                                        <p:tgtEl>
                                          <p:spTgt spid="2663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2663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title"/>
          </p:nvPr>
        </p:nvSpPr>
        <p:spPr>
          <a:xfrm>
            <a:off x="1219200" y="0"/>
            <a:ext cx="6324600" cy="609600"/>
          </a:xfrm>
          <a:solidFill>
            <a:srgbClr val="000090"/>
          </a:solidFill>
        </p:spPr>
        <p:txBody>
          <a:bodyPr/>
          <a:lstStyle/>
          <a:p>
            <a:pPr algn="l" eaLnBrk="1" hangingPunct="1"/>
            <a:r>
              <a:rPr lang="en-US" altLang="en-US" sz="2400" b="1" i="1">
                <a:solidFill>
                  <a:srgbClr val="FFFFFF"/>
                </a:solidFill>
                <a:latin typeface="Arial" pitchFamily="34" charset="0"/>
              </a:rPr>
              <a:t>What does slavery reveal about people?</a:t>
            </a:r>
            <a:endParaRPr lang="en-US" altLang="en-US" sz="4000">
              <a:solidFill>
                <a:schemeClr val="tx1"/>
              </a:solidFill>
              <a:latin typeface="Arial" pitchFamily="34" charset="0"/>
            </a:endParaRPr>
          </a:p>
        </p:txBody>
      </p:sp>
      <p:sp>
        <p:nvSpPr>
          <p:cNvPr id="27656" name="Rectangle 8"/>
          <p:cNvSpPr>
            <a:spLocks noChangeArrowheads="1"/>
          </p:cNvSpPr>
          <p:nvPr/>
        </p:nvSpPr>
        <p:spPr bwMode="auto">
          <a:xfrm>
            <a:off x="1295400" y="9906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b="1" dirty="0">
                <a:solidFill>
                  <a:srgbClr val="000090"/>
                </a:solidFill>
                <a:latin typeface="Arial" pitchFamily="34" charset="0"/>
                <a:cs typeface="Arial" pitchFamily="34" charset="0"/>
              </a:rPr>
              <a:t>Warm affection between master and slave could exist</a:t>
            </a:r>
            <a:r>
              <a:rPr lang="en-US" altLang="en-US" sz="2800" b="1" dirty="0">
                <a:solidFill>
                  <a:srgbClr val="000090"/>
                </a:solidFill>
                <a:latin typeface="Arial" pitchFamily="34" charset="0"/>
                <a:cs typeface="Arial" pitchFamily="34" charset="0"/>
              </a:rPr>
              <a:t>:</a:t>
            </a:r>
          </a:p>
          <a:p>
            <a:pPr lvl="1" eaLnBrk="1" fontAlgn="base" hangingPunct="1">
              <a:lnSpc>
                <a:spcPct val="90000"/>
              </a:lnSpc>
              <a:spcBef>
                <a:spcPct val="20000"/>
              </a:spcBef>
              <a:buSzPct val="95000"/>
              <a:buFont typeface="Wingdings" pitchFamily="2" charset="2"/>
              <a:buChar char="Ø"/>
            </a:pPr>
            <a:r>
              <a:rPr lang="en-US" altLang="en-US" b="1" dirty="0">
                <a:latin typeface="Arial" pitchFamily="34" charset="0"/>
                <a:cs typeface="Arial" pitchFamily="34" charset="0"/>
              </a:rPr>
              <a:t>Punishment for attempted rape of a master</a:t>
            </a:r>
            <a:r>
              <a:rPr lang="fr-FR" altLang="ja-JP" b="1" dirty="0">
                <a:latin typeface="Arial" pitchFamily="34" charset="0"/>
                <a:cs typeface="Arial" pitchFamily="34" charset="0"/>
              </a:rPr>
              <a:t>'</a:t>
            </a:r>
            <a:r>
              <a:rPr lang="en-US" altLang="en-US" b="1" dirty="0">
                <a:latin typeface="Arial" pitchFamily="34" charset="0"/>
                <a:cs typeface="Arial" pitchFamily="34" charset="0"/>
              </a:rPr>
              <a:t>s wife was death. However, Potiphar only imprisoned Joseph due to their closeness (Gen. 39:4-6, 19-20)</a:t>
            </a:r>
          </a:p>
          <a:p>
            <a:pPr lvl="1" eaLnBrk="1" fontAlgn="base" hangingPunct="1">
              <a:lnSpc>
                <a:spcPct val="90000"/>
              </a:lnSpc>
              <a:spcBef>
                <a:spcPct val="20000"/>
              </a:spcBef>
              <a:buSzPct val="95000"/>
              <a:buFont typeface="Wingdings" pitchFamily="2" charset="2"/>
              <a:buChar char="Ø"/>
            </a:pPr>
            <a:endParaRPr lang="en-US" altLang="en-US" b="1" dirty="0">
              <a:latin typeface="Arial" pitchFamily="34" charset="0"/>
              <a:cs typeface="Arial" pitchFamily="34" charset="0"/>
            </a:endParaRPr>
          </a:p>
          <a:p>
            <a:pPr lvl="1" eaLnBrk="1" fontAlgn="base" hangingPunct="1">
              <a:lnSpc>
                <a:spcPct val="90000"/>
              </a:lnSpc>
              <a:spcBef>
                <a:spcPct val="20000"/>
              </a:spcBef>
              <a:buSzPct val="95000"/>
              <a:buFont typeface="Wingdings" pitchFamily="2" charset="2"/>
              <a:buChar char="Ø"/>
            </a:pPr>
            <a:r>
              <a:rPr lang="en-US" altLang="en-US" b="1" dirty="0">
                <a:solidFill>
                  <a:srgbClr val="334933"/>
                </a:solidFill>
                <a:latin typeface="Arial" pitchFamily="34" charset="0"/>
                <a:cs typeface="Arial" pitchFamily="34" charset="0"/>
              </a:rPr>
              <a:t>Canaanites started as slaves to Israel but ended up intermarrying them and causing them to worship Baal (Judg. 1:27–3:6)</a:t>
            </a:r>
          </a:p>
          <a:p>
            <a:pPr lvl="1" eaLnBrk="1" fontAlgn="base" hangingPunct="1">
              <a:lnSpc>
                <a:spcPct val="90000"/>
              </a:lnSpc>
              <a:spcBef>
                <a:spcPct val="20000"/>
              </a:spcBef>
              <a:buSzPct val="95000"/>
              <a:buFont typeface="Wingdings" pitchFamily="2" charset="2"/>
              <a:buChar char="Ø"/>
            </a:pPr>
            <a:endParaRPr lang="en-US" altLang="en-US" b="1" dirty="0">
              <a:solidFill>
                <a:schemeClr val="folHlink"/>
              </a:solidFill>
              <a:latin typeface="Arial" pitchFamily="34" charset="0"/>
              <a:cs typeface="Arial" pitchFamily="34" charset="0"/>
            </a:endParaRPr>
          </a:p>
          <a:p>
            <a:pPr lvl="1" eaLnBrk="1" fontAlgn="base" hangingPunct="1">
              <a:lnSpc>
                <a:spcPct val="90000"/>
              </a:lnSpc>
              <a:spcBef>
                <a:spcPct val="20000"/>
              </a:spcBef>
              <a:buSzPct val="95000"/>
              <a:buFont typeface="Wingdings" pitchFamily="2" charset="2"/>
              <a:buChar char="Ø"/>
            </a:pPr>
            <a:r>
              <a:rPr lang="en-US" altLang="en-US" b="1" dirty="0">
                <a:solidFill>
                  <a:schemeClr val="accent2"/>
                </a:solidFill>
                <a:latin typeface="Arial" pitchFamily="34" charset="0"/>
                <a:cs typeface="Arial" pitchFamily="34" charset="0"/>
              </a:rPr>
              <a:t>Jewish slaves could choose to stay with their master rather than be freed after 6 years (Exod. 21:6)</a:t>
            </a:r>
          </a:p>
          <a:p>
            <a:pPr eaLnBrk="1" fontAlgn="base" hangingPunct="1">
              <a:lnSpc>
                <a:spcPct val="90000"/>
              </a:lnSpc>
              <a:spcBef>
                <a:spcPct val="20000"/>
              </a:spcBef>
              <a:buClr>
                <a:schemeClr val="tx2"/>
              </a:buClr>
              <a:buFont typeface="Wingdings" pitchFamily="2" charset="2"/>
              <a:buChar char="w"/>
            </a:pPr>
            <a:endParaRPr lang="en-US" altLang="en-US" sz="28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6">
                                            <p:txEl>
                                              <p:pRg st="1" end="1"/>
                                            </p:txEl>
                                          </p:spTgt>
                                        </p:tgtEl>
                                        <p:attrNameLst>
                                          <p:attrName>style.visibility</p:attrName>
                                        </p:attrNameLst>
                                      </p:cBhvr>
                                      <p:to>
                                        <p:strVal val="visible"/>
                                      </p:to>
                                    </p:set>
                                    <p:anim calcmode="lin" valueType="num">
                                      <p:cBhvr>
                                        <p:cTn id="7" dur="500" fill="hold"/>
                                        <p:tgtEl>
                                          <p:spTgt spid="2765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7656">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656">
                                            <p:txEl>
                                              <p:pRg st="3" end="3"/>
                                            </p:txEl>
                                          </p:spTgt>
                                        </p:tgtEl>
                                        <p:attrNameLst>
                                          <p:attrName>style.visibility</p:attrName>
                                        </p:attrNameLst>
                                      </p:cBhvr>
                                      <p:to>
                                        <p:strVal val="visible"/>
                                      </p:to>
                                    </p:set>
                                    <p:anim calcmode="lin" valueType="num">
                                      <p:cBhvr>
                                        <p:cTn id="11" dur="500" fill="hold"/>
                                        <p:tgtEl>
                                          <p:spTgt spid="27656">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7656">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656">
                                            <p:txEl>
                                              <p:pRg st="5" end="5"/>
                                            </p:txEl>
                                          </p:spTgt>
                                        </p:tgtEl>
                                        <p:attrNameLst>
                                          <p:attrName>style.visibility</p:attrName>
                                        </p:attrNameLst>
                                      </p:cBhvr>
                                      <p:to>
                                        <p:strVal val="visible"/>
                                      </p:to>
                                    </p:set>
                                    <p:anim calcmode="lin" valueType="num">
                                      <p:cBhvr>
                                        <p:cTn id="15" dur="500" fill="hold"/>
                                        <p:tgtEl>
                                          <p:spTgt spid="27656">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2765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M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3413" y="2514600"/>
            <a:ext cx="2973387" cy="3733800"/>
          </a:xfrm>
          <a:noFill/>
        </p:spPr>
      </p:pic>
      <p:sp>
        <p:nvSpPr>
          <p:cNvPr id="28678" name="Rectangle 6"/>
          <p:cNvSpPr>
            <a:spLocks noGrp="1" noChangeArrowheads="1"/>
          </p:cNvSpPr>
          <p:nvPr>
            <p:ph type="title"/>
          </p:nvPr>
        </p:nvSpPr>
        <p:spPr>
          <a:xfrm>
            <a:off x="1219200" y="0"/>
            <a:ext cx="7924800" cy="533400"/>
          </a:xfrm>
          <a:solidFill>
            <a:schemeClr val="accent2">
              <a:lumMod val="50000"/>
            </a:schemeClr>
          </a:solidFill>
        </p:spPr>
        <p:txBody>
          <a:bodyPr/>
          <a:lstStyle/>
          <a:p>
            <a:pPr algn="l" eaLnBrk="1" hangingPunct="1"/>
            <a:r>
              <a:rPr lang="en-US" altLang="en-US" sz="2400" b="1" i="1" dirty="0">
                <a:solidFill>
                  <a:srgbClr val="FFFFFF"/>
                </a:solidFill>
                <a:latin typeface="Arial" pitchFamily="34" charset="0"/>
              </a:rPr>
              <a:t>What does the Mosaic Law teach about slavery?</a:t>
            </a:r>
            <a:endParaRPr lang="en-US" altLang="en-US" sz="4000" dirty="0">
              <a:solidFill>
                <a:schemeClr val="tx1"/>
              </a:solidFill>
              <a:latin typeface="Arial" pitchFamily="34" charset="0"/>
            </a:endParaRPr>
          </a:p>
        </p:txBody>
      </p:sp>
      <p:sp>
        <p:nvSpPr>
          <p:cNvPr id="28680" name="Rectangle 8"/>
          <p:cNvSpPr>
            <a:spLocks noChangeArrowheads="1"/>
          </p:cNvSpPr>
          <p:nvPr/>
        </p:nvSpPr>
        <p:spPr bwMode="auto">
          <a:xfrm>
            <a:off x="1219200" y="1066800"/>
            <a:ext cx="7467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985838" indent="-528638"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solidFill>
                  <a:srgbClr val="9900CC"/>
                </a:solidFill>
                <a:latin typeface="Arial" pitchFamily="34" charset="0"/>
                <a:cs typeface="Arial" pitchFamily="34" charset="0"/>
              </a:rPr>
              <a:t>When God gave the Law to Moses, slavery was part of the world, and so the Law of God recognized slavery</a:t>
            </a:r>
          </a:p>
          <a:p>
            <a:pPr eaLnBrk="1" fontAlgn="base" hangingPunct="1">
              <a:spcBef>
                <a:spcPct val="20000"/>
              </a:spcBef>
              <a:buClr>
                <a:schemeClr val="tx2"/>
              </a:buClr>
              <a:buFont typeface="Wingdings" pitchFamily="2" charset="2"/>
              <a:buChar char="w"/>
            </a:pPr>
            <a:r>
              <a:rPr lang="en-US" altLang="en-US" sz="2800" b="1">
                <a:solidFill>
                  <a:schemeClr val="accent2"/>
                </a:solidFill>
                <a:latin typeface="Arial" pitchFamily="34" charset="0"/>
                <a:cs typeface="Arial" pitchFamily="34" charset="0"/>
              </a:rPr>
              <a:t>Types of Slavery Laws:</a:t>
            </a:r>
          </a:p>
          <a:p>
            <a:pPr lvl="1" eaLnBrk="1" fontAlgn="base" hangingPunct="1">
              <a:spcBef>
                <a:spcPct val="20000"/>
              </a:spcBef>
              <a:buSzPct val="95000"/>
              <a:buFont typeface="Wingdings" pitchFamily="2" charset="2"/>
              <a:buAutoNum type="arabicPeriod"/>
            </a:pPr>
            <a:r>
              <a:rPr lang="en-US" altLang="en-US" b="1">
                <a:latin typeface="Arial" pitchFamily="34" charset="0"/>
                <a:cs typeface="Arial" pitchFamily="34" charset="0"/>
              </a:rPr>
              <a:t>Acquisition of Slaves</a:t>
            </a:r>
          </a:p>
          <a:p>
            <a:pPr lvl="1" eaLnBrk="1" fontAlgn="base" hangingPunct="1">
              <a:spcBef>
                <a:spcPct val="20000"/>
              </a:spcBef>
              <a:buSzPct val="95000"/>
              <a:buFont typeface="Wingdings" pitchFamily="2" charset="2"/>
              <a:buAutoNum type="arabicPeriod"/>
            </a:pPr>
            <a:r>
              <a:rPr lang="en-US" altLang="en-US" b="1">
                <a:latin typeface="Arial" pitchFamily="34" charset="0"/>
                <a:cs typeface="Arial" pitchFamily="34" charset="0"/>
              </a:rPr>
              <a:t>Manumission</a:t>
            </a:r>
          </a:p>
          <a:p>
            <a:pPr lvl="1" eaLnBrk="1" fontAlgn="base" hangingPunct="1">
              <a:spcBef>
                <a:spcPct val="20000"/>
              </a:spcBef>
              <a:buSzPct val="95000"/>
              <a:buFont typeface="Wingdings" pitchFamily="2" charset="2"/>
              <a:buAutoNum type="arabicPeriod"/>
            </a:pPr>
            <a:r>
              <a:rPr lang="en-US" altLang="en-US" b="1">
                <a:latin typeface="Arial" pitchFamily="34" charset="0"/>
                <a:cs typeface="Arial" pitchFamily="34" charset="0"/>
              </a:rPr>
              <a:t>Religious rights</a:t>
            </a:r>
          </a:p>
          <a:p>
            <a:pPr lvl="1" eaLnBrk="1" fontAlgn="base" hangingPunct="1">
              <a:spcBef>
                <a:spcPct val="20000"/>
              </a:spcBef>
              <a:buSzPct val="95000"/>
              <a:buFont typeface="Wingdings" pitchFamily="2" charset="2"/>
              <a:buAutoNum type="arabicPeriod"/>
            </a:pPr>
            <a:r>
              <a:rPr lang="en-US" altLang="en-US" b="1">
                <a:latin typeface="Arial" pitchFamily="34" charset="0"/>
                <a:cs typeface="Arial" pitchFamily="34" charset="0"/>
              </a:rPr>
              <a:t>Civil rights</a:t>
            </a:r>
          </a:p>
          <a:p>
            <a:pPr lvl="1" eaLnBrk="1" fontAlgn="base" hangingPunct="1">
              <a:spcBef>
                <a:spcPct val="20000"/>
              </a:spcBef>
              <a:buSzPct val="95000"/>
              <a:buFont typeface="Wingdings" pitchFamily="2" charset="2"/>
              <a:buAutoNum type="arabicPeriod"/>
            </a:pPr>
            <a:r>
              <a:rPr lang="en-US" altLang="en-US" b="1">
                <a:latin typeface="Arial" pitchFamily="34" charset="0"/>
                <a:cs typeface="Arial" pitchFamily="34" charset="0"/>
              </a:rPr>
              <a:t>Marriages</a:t>
            </a:r>
          </a:p>
          <a:p>
            <a:pPr eaLnBrk="1" fontAlgn="base" hangingPunct="1">
              <a:spcBef>
                <a:spcPct val="20000"/>
              </a:spcBef>
              <a:buClr>
                <a:schemeClr val="tx2"/>
              </a:buClr>
              <a:buFont typeface="Wingdings" pitchFamily="2" charset="2"/>
              <a:buChar char="w"/>
            </a:pPr>
            <a:endParaRPr lang="en-US"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86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86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75"/>
                                  </p:iterate>
                                  <p:childTnLst>
                                    <p:set>
                                      <p:cBhvr>
                                        <p:cTn id="12" dur="1" fill="hold">
                                          <p:stCondLst>
                                            <p:cond delay="74"/>
                                          </p:stCondLst>
                                        </p:cTn>
                                        <p:tgtEl>
                                          <p:spTgt spid="2868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75"/>
                                  </p:iterate>
                                  <p:childTnLst>
                                    <p:set>
                                      <p:cBhvr>
                                        <p:cTn id="14" dur="1" fill="hold">
                                          <p:stCondLst>
                                            <p:cond delay="74"/>
                                          </p:stCondLst>
                                        </p:cTn>
                                        <p:tgtEl>
                                          <p:spTgt spid="2868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75"/>
                                  </p:iterate>
                                  <p:childTnLst>
                                    <p:set>
                                      <p:cBhvr>
                                        <p:cTn id="16" dur="1" fill="hold">
                                          <p:stCondLst>
                                            <p:cond delay="74"/>
                                          </p:stCondLst>
                                        </p:cTn>
                                        <p:tgtEl>
                                          <p:spTgt spid="2868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75"/>
                                  </p:iterate>
                                  <p:childTnLst>
                                    <p:set>
                                      <p:cBhvr>
                                        <p:cTn id="18" dur="1" fill="hold">
                                          <p:stCondLst>
                                            <p:cond delay="74"/>
                                          </p:stCondLst>
                                        </p:cTn>
                                        <p:tgtEl>
                                          <p:spTgt spid="2868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75"/>
                                  </p:iterate>
                                  <p:childTnLst>
                                    <p:set>
                                      <p:cBhvr>
                                        <p:cTn id="20" dur="1" fill="hold">
                                          <p:stCondLst>
                                            <p:cond delay="74"/>
                                          </p:stCondLst>
                                        </p:cTn>
                                        <p:tgtEl>
                                          <p:spTgt spid="286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219200" y="457200"/>
            <a:ext cx="7924800" cy="1143000"/>
          </a:xfrm>
          <a:noFill/>
        </p:spPr>
        <p:txBody>
          <a:bodyPr/>
          <a:lstStyle/>
          <a:p>
            <a:pPr algn="l" eaLnBrk="1" hangingPunct="1"/>
            <a:r>
              <a:rPr lang="en-US" altLang="en-US" sz="3600" b="1">
                <a:latin typeface="Arial" pitchFamily="34" charset="0"/>
              </a:rPr>
              <a:t>1. Laws on Acquisition of Slaves</a:t>
            </a:r>
          </a:p>
        </p:txBody>
      </p:sp>
      <p:pic>
        <p:nvPicPr>
          <p:cNvPr id="56322" name="Picture 4" descr="slaver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010400" y="2362200"/>
            <a:ext cx="1905000" cy="2286000"/>
          </a:xfrm>
          <a:noFill/>
        </p:spPr>
      </p:pic>
      <p:pic>
        <p:nvPicPr>
          <p:cNvPr id="56323" name="Picture 5" descr="assyrian_ankle_fetters9"/>
          <p:cNvPicPr>
            <a:picLocks noGrp="1" noChangeAspect="1" noChangeArrowheads="1"/>
          </p:cNvPicPr>
          <p:nvPr>
            <p:ph sz="quarter" idx="2"/>
          </p:nvPr>
        </p:nvPicPr>
        <p:blipFill>
          <a:blip r:embed="rId3" cstate="screen">
            <a:extLst>
              <a:ext uri="{28A0092B-C50C-407E-A947-70E740481C1C}">
                <a14:useLocalDpi xmlns:a14="http://schemas.microsoft.com/office/drawing/2010/main" val="0"/>
              </a:ext>
            </a:extLst>
          </a:blip>
          <a:srcRect/>
          <a:stretch>
            <a:fillRect/>
          </a:stretch>
        </p:blipFill>
        <p:spPr>
          <a:xfrm>
            <a:off x="4495800" y="5659438"/>
            <a:ext cx="2667000" cy="893762"/>
          </a:xfrm>
          <a:noFill/>
        </p:spPr>
      </p:pic>
      <p:sp>
        <p:nvSpPr>
          <p:cNvPr id="56324" name="Text Box 6"/>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What does the Mosaic Law teach about slavery?</a:t>
            </a:r>
            <a:endParaRPr lang="en-US" altLang="en-US" dirty="0">
              <a:latin typeface="Arial" pitchFamily="34" charset="0"/>
              <a:cs typeface="Arial" pitchFamily="34" charset="0"/>
            </a:endParaRPr>
          </a:p>
        </p:txBody>
      </p:sp>
      <p:sp>
        <p:nvSpPr>
          <p:cNvPr id="29704" name="Rectangle 8"/>
          <p:cNvSpPr>
            <a:spLocks noChangeArrowheads="1"/>
          </p:cNvSpPr>
          <p:nvPr/>
        </p:nvSpPr>
        <p:spPr bwMode="auto">
          <a:xfrm>
            <a:off x="1676400" y="1600200"/>
            <a:ext cx="5127848"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50000"/>
              </a:spcBef>
              <a:buFontTx/>
              <a:buChar char="•"/>
            </a:pPr>
            <a:r>
              <a:rPr lang="en-US" altLang="en-US" b="1" dirty="0">
                <a:solidFill>
                  <a:srgbClr val="FF6600"/>
                </a:solidFill>
                <a:latin typeface="Arial" pitchFamily="34" charset="0"/>
                <a:cs typeface="Arial" pitchFamily="34" charset="0"/>
              </a:rPr>
              <a:t>Only foreign slaves could be made permanent slaves. Hebrew slaves were freed after 6 years or the year of Jubilee.</a:t>
            </a:r>
            <a:endParaRPr lang="en-US" altLang="en-US" dirty="0">
              <a:latin typeface="Arial" pitchFamily="34" charset="0"/>
              <a:cs typeface="Arial" pitchFamily="34" charset="0"/>
            </a:endParaRPr>
          </a:p>
          <a:p>
            <a:pPr eaLnBrk="1" fontAlgn="base" hangingPunct="1">
              <a:buFontTx/>
              <a:buChar char="•"/>
            </a:pPr>
            <a:r>
              <a:rPr lang="en-US" altLang="en-US" b="1" dirty="0">
                <a:solidFill>
                  <a:srgbClr val="9900FF"/>
                </a:solidFill>
                <a:latin typeface="Arial" pitchFamily="34" charset="0"/>
                <a:cs typeface="Arial" pitchFamily="34" charset="0"/>
              </a:rPr>
              <a:t>War captives could be made slaves (Deut. 20:10-11)</a:t>
            </a:r>
          </a:p>
          <a:p>
            <a:pPr eaLnBrk="1" fontAlgn="base" hangingPunct="1">
              <a:buFontTx/>
              <a:buChar char="•"/>
            </a:pPr>
            <a:r>
              <a:rPr lang="en-US" altLang="en-US" b="1" dirty="0">
                <a:solidFill>
                  <a:srgbClr val="669900"/>
                </a:solidFill>
                <a:latin typeface="Arial" pitchFamily="34" charset="0"/>
                <a:cs typeface="Arial" pitchFamily="34" charset="0"/>
              </a:rPr>
              <a:t>As restitution for theft (Exod. 22:1-3)</a:t>
            </a:r>
          </a:p>
          <a:p>
            <a:pPr eaLnBrk="1" fontAlgn="base" hangingPunct="1">
              <a:buFontTx/>
              <a:buChar char="•"/>
            </a:pPr>
            <a:r>
              <a:rPr lang="en-US" altLang="en-US" b="1" dirty="0">
                <a:solidFill>
                  <a:srgbClr val="FF6600"/>
                </a:solidFill>
                <a:latin typeface="Arial" pitchFamily="34" charset="0"/>
                <a:cs typeface="Arial" pitchFamily="34" charset="0"/>
              </a:rPr>
              <a:t>By default on debts (Deut. 15:1-2)</a:t>
            </a:r>
          </a:p>
          <a:p>
            <a:pPr eaLnBrk="1" fontAlgn="base" hangingPunct="1"/>
            <a:endParaRPr lang="en-US" altLang="en-US" sz="2000" b="1" dirty="0">
              <a:latin typeface="Arial" pitchFamily="34" charset="0"/>
              <a:cs typeface="Arial" pitchFamily="34" charset="0"/>
            </a:endParaRPr>
          </a:p>
          <a:p>
            <a:pPr eaLnBrk="1" fontAlgn="base" hangingPunct="1">
              <a:spcBef>
                <a:spcPct val="20000"/>
              </a:spcBef>
              <a:buClr>
                <a:schemeClr val="tx2"/>
              </a:buClr>
              <a:buFont typeface="Wingdings" pitchFamily="2" charset="2"/>
              <a:buNone/>
            </a:pPr>
            <a:endParaRPr lang="en-US" altLang="en-US" sz="2000" b="1"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4">
                                            <p:txEl>
                                              <p:pRg st="0" end="0"/>
                                            </p:txEl>
                                          </p:spTgt>
                                        </p:tgtEl>
                                        <p:attrNameLst>
                                          <p:attrName>style.visibility</p:attrName>
                                        </p:attrNameLst>
                                      </p:cBhvr>
                                      <p:to>
                                        <p:strVal val="visible"/>
                                      </p:to>
                                    </p:set>
                                    <p:animEffect transition="in" filter="wipe(left)">
                                      <p:cBhvr>
                                        <p:cTn id="7" dur="500"/>
                                        <p:tgtEl>
                                          <p:spTgt spid="297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4">
                                            <p:txEl>
                                              <p:pRg st="1" end="1"/>
                                            </p:txEl>
                                          </p:spTgt>
                                        </p:tgtEl>
                                        <p:attrNameLst>
                                          <p:attrName>style.visibility</p:attrName>
                                        </p:attrNameLst>
                                      </p:cBhvr>
                                      <p:to>
                                        <p:strVal val="visible"/>
                                      </p:to>
                                    </p:set>
                                    <p:animEffect transition="in" filter="wipe(left)">
                                      <p:cBhvr>
                                        <p:cTn id="12" dur="500"/>
                                        <p:tgtEl>
                                          <p:spTgt spid="297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4">
                                            <p:txEl>
                                              <p:pRg st="2" end="2"/>
                                            </p:txEl>
                                          </p:spTgt>
                                        </p:tgtEl>
                                        <p:attrNameLst>
                                          <p:attrName>style.visibility</p:attrName>
                                        </p:attrNameLst>
                                      </p:cBhvr>
                                      <p:to>
                                        <p:strVal val="visible"/>
                                      </p:to>
                                    </p:set>
                                    <p:animEffect transition="in" filter="wipe(left)">
                                      <p:cBhvr>
                                        <p:cTn id="17" dur="500"/>
                                        <p:tgtEl>
                                          <p:spTgt spid="297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4">
                                            <p:txEl>
                                              <p:pRg st="3" end="3"/>
                                            </p:txEl>
                                          </p:spTgt>
                                        </p:tgtEl>
                                        <p:attrNameLst>
                                          <p:attrName>style.visibility</p:attrName>
                                        </p:attrNameLst>
                                      </p:cBhvr>
                                      <p:to>
                                        <p:strVal val="visible"/>
                                      </p:to>
                                    </p:set>
                                    <p:animEffect transition="in" filter="wipe(left)">
                                      <p:cBhvr>
                                        <p:cTn id="22" dur="500"/>
                                        <p:tgtEl>
                                          <p:spTgt spid="297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95400" y="457200"/>
            <a:ext cx="7543800" cy="1143000"/>
          </a:xfrm>
        </p:spPr>
        <p:txBody>
          <a:bodyPr/>
          <a:lstStyle/>
          <a:p>
            <a:pPr algn="l" eaLnBrk="1" hangingPunct="1"/>
            <a:r>
              <a:rPr lang="en-US" altLang="en-US" sz="3600" b="1">
                <a:latin typeface="Arial" pitchFamily="34" charset="0"/>
              </a:rPr>
              <a:t>1. Laws on Acquisition of Slaves</a:t>
            </a:r>
          </a:p>
        </p:txBody>
      </p:sp>
      <p:pic>
        <p:nvPicPr>
          <p:cNvPr id="57346" name="Picture 4" descr="slaver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62800" y="1524000"/>
            <a:ext cx="1752600" cy="1577975"/>
          </a:xfrm>
          <a:noFill/>
        </p:spPr>
      </p:pic>
      <p:sp>
        <p:nvSpPr>
          <p:cNvPr id="57347" name="Text Box 5"/>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What does the Mosaic Law teach about slavery?</a:t>
            </a:r>
            <a:endParaRPr lang="en-US" altLang="en-US">
              <a:latin typeface="Arial" pitchFamily="34" charset="0"/>
              <a:cs typeface="Arial" pitchFamily="34" charset="0"/>
            </a:endParaRPr>
          </a:p>
        </p:txBody>
      </p:sp>
      <p:sp>
        <p:nvSpPr>
          <p:cNvPr id="30727" name="Rectangle 7"/>
          <p:cNvSpPr>
            <a:spLocks noChangeArrowheads="1"/>
          </p:cNvSpPr>
          <p:nvPr/>
        </p:nvSpPr>
        <p:spPr bwMode="auto">
          <a:xfrm>
            <a:off x="1219200" y="1828800"/>
            <a:ext cx="6172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dirty="0">
                <a:solidFill>
                  <a:srgbClr val="FF6600"/>
                </a:solidFill>
                <a:latin typeface="Arial" pitchFamily="34" charset="0"/>
                <a:cs typeface="Arial" pitchFamily="34" charset="0"/>
              </a:rPr>
              <a:t>By purchase (Lev 25:44-46)</a:t>
            </a:r>
          </a:p>
          <a:p>
            <a:pPr lvl="1" eaLnBrk="1" fontAlgn="base" hangingPunct="1">
              <a:spcBef>
                <a:spcPct val="20000"/>
              </a:spcBef>
              <a:buSzPct val="95000"/>
              <a:buFontTx/>
              <a:buChar char="–"/>
            </a:pPr>
            <a:r>
              <a:rPr lang="en-US" altLang="en-US" b="1" dirty="0">
                <a:latin typeface="Arial" pitchFamily="34" charset="0"/>
                <a:cs typeface="Arial" pitchFamily="34" charset="0"/>
              </a:rPr>
              <a:t>Foreigners could be bought and sold as slaves, and considered as property</a:t>
            </a:r>
          </a:p>
          <a:p>
            <a:pPr lvl="1" eaLnBrk="1" fontAlgn="base" hangingPunct="1">
              <a:spcBef>
                <a:spcPct val="20000"/>
              </a:spcBef>
              <a:buSzPct val="95000"/>
              <a:buFontTx/>
              <a:buChar char="–"/>
            </a:pPr>
            <a:r>
              <a:rPr lang="en-US" altLang="en-US" b="1" dirty="0">
                <a:latin typeface="Arial" pitchFamily="34" charset="0"/>
                <a:cs typeface="Arial" pitchFamily="34" charset="0"/>
              </a:rPr>
              <a:t>No kidnapping of free-born person to sell as a slave was allowed (Exod. 21:16; Deut. 24:7)</a:t>
            </a:r>
          </a:p>
          <a:p>
            <a:pPr lvl="1" eaLnBrk="1" fontAlgn="base" hangingPunct="1">
              <a:spcBef>
                <a:spcPct val="20000"/>
              </a:spcBef>
              <a:buSzPct val="95000"/>
              <a:buFontTx/>
              <a:buChar char="–"/>
            </a:pPr>
            <a:r>
              <a:rPr lang="en-US" altLang="en-US" b="1" dirty="0">
                <a:latin typeface="Arial" pitchFamily="34" charset="0"/>
                <a:cs typeface="Arial" pitchFamily="34" charset="0"/>
              </a:rPr>
              <a:t>Prices of slaves varied widely, according to age, sex and number of years till Jubilee (Lev. 25:47-53)</a:t>
            </a:r>
          </a:p>
          <a:p>
            <a:pPr eaLnBrk="1" fontAlgn="base" hangingPunct="1">
              <a:spcBef>
                <a:spcPct val="20000"/>
              </a:spcBef>
              <a:buClr>
                <a:schemeClr val="tx2"/>
              </a:buClr>
              <a:buFont typeface="Wingdings" pitchFamily="2" charset="2"/>
              <a:buChar char="w"/>
            </a:pPr>
            <a:r>
              <a:rPr lang="en-US" altLang="en-US" sz="2800" b="1" dirty="0">
                <a:solidFill>
                  <a:srgbClr val="9900FF"/>
                </a:solidFill>
                <a:latin typeface="Arial" pitchFamily="34" charset="0"/>
                <a:cs typeface="Arial" pitchFamily="34" charset="0"/>
              </a:rPr>
              <a:t>By Birth (Exod. 21:4; Lev. 25:54)</a:t>
            </a:r>
          </a:p>
          <a:p>
            <a:pPr eaLnBrk="1" fontAlgn="base" hangingPunct="1">
              <a:spcBef>
                <a:spcPct val="20000"/>
              </a:spcBef>
              <a:buClr>
                <a:schemeClr val="tx2"/>
              </a:buClr>
              <a:buFont typeface="Wingdings" pitchFamily="2" charset="2"/>
              <a:buChar char="w"/>
            </a:pPr>
            <a:endParaRPr lang="en-US" altLang="en-US" sz="2800"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wipe(left)">
                                      <p:cBhvr>
                                        <p:cTn id="7" dur="500"/>
                                        <p:tgtEl>
                                          <p:spTgt spid="307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27">
                                            <p:txEl>
                                              <p:pRg st="1" end="1"/>
                                            </p:txEl>
                                          </p:spTgt>
                                        </p:tgtEl>
                                        <p:attrNameLst>
                                          <p:attrName>style.visibility</p:attrName>
                                        </p:attrNameLst>
                                      </p:cBhvr>
                                      <p:to>
                                        <p:strVal val="visible"/>
                                      </p:to>
                                    </p:set>
                                    <p:animEffect transition="in" filter="wipe(left)">
                                      <p:cBhvr>
                                        <p:cTn id="10" dur="500"/>
                                        <p:tgtEl>
                                          <p:spTgt spid="307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27">
                                            <p:txEl>
                                              <p:pRg st="2" end="2"/>
                                            </p:txEl>
                                          </p:spTgt>
                                        </p:tgtEl>
                                        <p:attrNameLst>
                                          <p:attrName>style.visibility</p:attrName>
                                        </p:attrNameLst>
                                      </p:cBhvr>
                                      <p:to>
                                        <p:strVal val="visible"/>
                                      </p:to>
                                    </p:set>
                                    <p:animEffect transition="in" filter="wipe(left)">
                                      <p:cBhvr>
                                        <p:cTn id="13" dur="500"/>
                                        <p:tgtEl>
                                          <p:spTgt spid="307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727">
                                            <p:txEl>
                                              <p:pRg st="3" end="3"/>
                                            </p:txEl>
                                          </p:spTgt>
                                        </p:tgtEl>
                                        <p:attrNameLst>
                                          <p:attrName>style.visibility</p:attrName>
                                        </p:attrNameLst>
                                      </p:cBhvr>
                                      <p:to>
                                        <p:strVal val="visible"/>
                                      </p:to>
                                    </p:set>
                                    <p:animEffect transition="in" filter="wipe(left)">
                                      <p:cBhvr>
                                        <p:cTn id="16" dur="500"/>
                                        <p:tgtEl>
                                          <p:spTgt spid="307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27">
                                            <p:txEl>
                                              <p:pRg st="4" end="4"/>
                                            </p:txEl>
                                          </p:spTgt>
                                        </p:tgtEl>
                                        <p:attrNameLst>
                                          <p:attrName>style.visibility</p:attrName>
                                        </p:attrNameLst>
                                      </p:cBhvr>
                                      <p:to>
                                        <p:strVal val="visible"/>
                                      </p:to>
                                    </p:set>
                                    <p:animEffect transition="in" filter="wipe(left)">
                                      <p:cBhvr>
                                        <p:cTn id="21" dur="500"/>
                                        <p:tgtEl>
                                          <p:spTgt spid="307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381000"/>
            <a:ext cx="7543800" cy="1143000"/>
          </a:xfrm>
        </p:spPr>
        <p:txBody>
          <a:bodyPr/>
          <a:lstStyle/>
          <a:p>
            <a:pPr eaLnBrk="1" hangingPunct="1"/>
            <a:r>
              <a:rPr lang="en-US" altLang="en-US" sz="3200" b="1">
                <a:latin typeface="Arial" pitchFamily="34" charset="0"/>
              </a:rPr>
              <a:t>2. Manumission Law</a:t>
            </a:r>
            <a:br>
              <a:rPr lang="en-US" altLang="en-US" sz="3200" b="1">
                <a:latin typeface="Arial" pitchFamily="34" charset="0"/>
              </a:rPr>
            </a:br>
            <a:r>
              <a:rPr lang="en-US" altLang="en-US" sz="3200" b="1">
                <a:latin typeface="Arial" pitchFamily="34" charset="0"/>
              </a:rPr>
              <a:t> </a:t>
            </a:r>
            <a:r>
              <a:rPr lang="en-US" altLang="en-US" sz="2400" b="1">
                <a:latin typeface="Arial" pitchFamily="34" charset="0"/>
              </a:rPr>
              <a:t>Exod. 21:1-11; Lev. 25:39-55; Deut. 15:12-18</a:t>
            </a:r>
          </a:p>
        </p:txBody>
      </p:sp>
      <p:pic>
        <p:nvPicPr>
          <p:cNvPr id="58370" name="Picture 4" descr="slavery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2243138"/>
            <a:ext cx="3124200" cy="2328862"/>
          </a:xfrm>
          <a:noFill/>
        </p:spPr>
      </p:pic>
      <p:sp>
        <p:nvSpPr>
          <p:cNvPr id="58371" name="Text Box 5"/>
          <p:cNvSpPr txBox="1">
            <a:spLocks noChangeArrowheads="1"/>
          </p:cNvSpPr>
          <p:nvPr/>
        </p:nvSpPr>
        <p:spPr bwMode="auto">
          <a:xfrm>
            <a:off x="1600200" y="147955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b="1">
                <a:solidFill>
                  <a:srgbClr val="000090"/>
                </a:solidFill>
                <a:latin typeface="Arial" pitchFamily="34" charset="0"/>
                <a:cs typeface="Arial" pitchFamily="34" charset="0"/>
              </a:rPr>
              <a:t>This law helped avoid the risk of having a big population of slaves during an economic crisis</a:t>
            </a:r>
          </a:p>
        </p:txBody>
      </p:sp>
      <p:pic>
        <p:nvPicPr>
          <p:cNvPr id="58372" name="Picture 6" descr="slaver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67400" y="4610100"/>
            <a:ext cx="3200400" cy="2171700"/>
          </a:xfrm>
          <a:noFill/>
        </p:spPr>
      </p:pic>
      <p:sp>
        <p:nvSpPr>
          <p:cNvPr id="58373" name="Text Box 7"/>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What does the Mosaic Law teach about slavery?</a:t>
            </a:r>
            <a:endParaRPr lang="en-US" altLang="en-US" dirty="0">
              <a:latin typeface="Arial" pitchFamily="34" charset="0"/>
              <a:cs typeface="Arial" pitchFamily="34" charset="0"/>
            </a:endParaRPr>
          </a:p>
        </p:txBody>
      </p:sp>
      <p:sp>
        <p:nvSpPr>
          <p:cNvPr id="31753" name="Rectangle 9"/>
          <p:cNvSpPr>
            <a:spLocks noChangeArrowheads="1"/>
          </p:cNvSpPr>
          <p:nvPr/>
        </p:nvSpPr>
        <p:spPr bwMode="auto">
          <a:xfrm>
            <a:off x="1258888" y="2362200"/>
            <a:ext cx="46085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Hebrew slaves would be freed after serving 6 years (Exod. 21:2)</a:t>
            </a:r>
          </a:p>
          <a:p>
            <a:pPr lvl="1" eaLnBrk="1" fontAlgn="base" hangingPunct="1">
              <a:spcBef>
                <a:spcPct val="20000"/>
              </a:spcBef>
              <a:buSzPct val="95000"/>
              <a:buFontTx/>
              <a:buChar char="–"/>
            </a:pPr>
            <a:r>
              <a:rPr lang="en-US" altLang="en-US" b="1">
                <a:latin typeface="Arial" pitchFamily="34" charset="0"/>
                <a:cs typeface="Arial" pitchFamily="34" charset="0"/>
              </a:rPr>
              <a:t>Slaves with a wife given by master must go alone</a:t>
            </a:r>
          </a:p>
          <a:p>
            <a:pPr lvl="1" eaLnBrk="1" fontAlgn="base" hangingPunct="1">
              <a:spcBef>
                <a:spcPct val="20000"/>
              </a:spcBef>
              <a:buSzPct val="95000"/>
              <a:buFontTx/>
              <a:buChar char="–"/>
            </a:pPr>
            <a:r>
              <a:rPr lang="en-US" altLang="en-US" b="1">
                <a:latin typeface="Arial" pitchFamily="34" charset="0"/>
                <a:cs typeface="Arial" pitchFamily="34" charset="0"/>
              </a:rPr>
              <a:t>Slaves wanting to stay permanently may do so, but they would have their ears pierced</a:t>
            </a:r>
          </a:p>
          <a:p>
            <a:pPr eaLnBrk="1" fontAlgn="base" hangingPunct="1">
              <a:spcBef>
                <a:spcPct val="20000"/>
              </a:spcBef>
              <a:buClr>
                <a:schemeClr val="tx2"/>
              </a:buClr>
              <a:buFont typeface="Wingdings" pitchFamily="2" charset="2"/>
              <a:buChar char="w"/>
            </a:pPr>
            <a:r>
              <a:rPr lang="en-US" altLang="en-US" b="1">
                <a:solidFill>
                  <a:srgbClr val="000090"/>
                </a:solidFill>
                <a:latin typeface="Arial" pitchFamily="34" charset="0"/>
                <a:cs typeface="Arial" pitchFamily="34" charset="0"/>
              </a:rPr>
              <a:t>Freed slaves released with liberal pay (Deut. 15:12-15)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5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slaver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486525" y="4876800"/>
            <a:ext cx="2657475" cy="1981200"/>
          </a:xfrm>
          <a:noFill/>
        </p:spPr>
      </p:pic>
      <p:sp>
        <p:nvSpPr>
          <p:cNvPr id="59394" name="Rectangle 3"/>
          <p:cNvSpPr>
            <a:spLocks noGrp="1" noChangeArrowheads="1"/>
          </p:cNvSpPr>
          <p:nvPr>
            <p:ph type="title"/>
          </p:nvPr>
        </p:nvSpPr>
        <p:spPr>
          <a:xfrm>
            <a:off x="1371600" y="533400"/>
            <a:ext cx="7543800" cy="762000"/>
          </a:xfrm>
        </p:spPr>
        <p:txBody>
          <a:bodyPr/>
          <a:lstStyle/>
          <a:p>
            <a:pPr eaLnBrk="1" hangingPunct="1"/>
            <a:r>
              <a:rPr lang="en-US" altLang="en-US" sz="4000" b="1">
                <a:latin typeface="Arial" pitchFamily="34" charset="0"/>
              </a:rPr>
              <a:t>2. Manumission Law</a:t>
            </a:r>
          </a:p>
        </p:txBody>
      </p:sp>
      <p:sp>
        <p:nvSpPr>
          <p:cNvPr id="59395" name="Text Box 5"/>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What does the Mosaic Law teach about slavery?</a:t>
            </a:r>
            <a:endParaRPr lang="en-US" altLang="en-US">
              <a:latin typeface="Arial" pitchFamily="34" charset="0"/>
              <a:cs typeface="Arial" pitchFamily="34" charset="0"/>
            </a:endParaRPr>
          </a:p>
        </p:txBody>
      </p:sp>
      <p:sp>
        <p:nvSpPr>
          <p:cNvPr id="32775" name="Rectangle 7"/>
          <p:cNvSpPr>
            <a:spLocks noChangeArrowheads="1"/>
          </p:cNvSpPr>
          <p:nvPr/>
        </p:nvSpPr>
        <p:spPr bwMode="auto">
          <a:xfrm>
            <a:off x="1295400" y="14478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solidFill>
                  <a:srgbClr val="000090"/>
                </a:solidFill>
                <a:latin typeface="Arial" pitchFamily="34" charset="0"/>
                <a:cs typeface="Arial" pitchFamily="34" charset="0"/>
              </a:rPr>
              <a:t>Runaway slaves were to go free, as the return of a fugitive was forbidden (Deut. 23:15-16)</a:t>
            </a:r>
          </a:p>
          <a:p>
            <a:pPr eaLnBrk="1" fontAlgn="base" hangingPunct="1">
              <a:spcBef>
                <a:spcPct val="20000"/>
              </a:spcBef>
              <a:buClr>
                <a:schemeClr val="tx2"/>
              </a:buClr>
              <a:buFont typeface="Wingdings" pitchFamily="2" charset="2"/>
              <a:buNone/>
            </a:pPr>
            <a:endParaRPr lang="en-US" altLang="en-US" sz="2800" b="1">
              <a:solidFill>
                <a:srgbClr val="000090"/>
              </a:solidFill>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sz="2800" b="1">
                <a:solidFill>
                  <a:srgbClr val="000090"/>
                </a:solidFill>
                <a:latin typeface="Arial" pitchFamily="34" charset="0"/>
                <a:cs typeface="Arial" pitchFamily="34" charset="0"/>
              </a:rPr>
              <a:t>In the year of Jubilee, all Hebrew slaves were made free, in connection with the restoration of property and land (Lev. 25:39-40)</a:t>
            </a:r>
          </a:p>
          <a:p>
            <a:pPr eaLnBrk="1" fontAlgn="base" hangingPunct="1">
              <a:spcBef>
                <a:spcPct val="20000"/>
              </a:spcBef>
              <a:buClr>
                <a:schemeClr val="tx2"/>
              </a:buClr>
              <a:buFont typeface="Wingdings" pitchFamily="2" charset="2"/>
              <a:buChar char="w"/>
            </a:pPr>
            <a:endParaRPr lang="en-US" altLang="en-US" sz="2800">
              <a:solidFill>
                <a:srgbClr val="00009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219200" y="457200"/>
            <a:ext cx="7543800" cy="609600"/>
          </a:xfrm>
        </p:spPr>
        <p:txBody>
          <a:bodyPr/>
          <a:lstStyle/>
          <a:p>
            <a:pPr eaLnBrk="1" hangingPunct="1"/>
            <a:r>
              <a:rPr lang="en-US" altLang="en-US" sz="3600" b="1">
                <a:latin typeface="Arial" pitchFamily="34" charset="0"/>
              </a:rPr>
              <a:t>3. Law on Religious Rights</a:t>
            </a:r>
          </a:p>
        </p:txBody>
      </p:sp>
      <p:pic>
        <p:nvPicPr>
          <p:cNvPr id="60418" name="Picture 3" descr="Temple Altar"/>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1828800" y="1981200"/>
            <a:ext cx="7035800" cy="4876800"/>
          </a:xfrm>
          <a:noFill/>
        </p:spPr>
      </p:pic>
      <p:sp>
        <p:nvSpPr>
          <p:cNvPr id="60419" name="Text Box 4"/>
          <p:cNvSpPr txBox="1">
            <a:spLocks noChangeArrowheads="1"/>
          </p:cNvSpPr>
          <p:nvPr/>
        </p:nvSpPr>
        <p:spPr bwMode="auto">
          <a:xfrm>
            <a:off x="1371600" y="1074738"/>
            <a:ext cx="754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fontAlgn="base" hangingPunct="1">
              <a:spcBef>
                <a:spcPct val="50000"/>
              </a:spcBef>
              <a:buFont typeface="Arial" panose="020B0604020202020204" pitchFamily="34" charset="0"/>
              <a:buChar char="•"/>
            </a:pPr>
            <a:r>
              <a:rPr lang="en-US" altLang="en-US" b="1" i="1" dirty="0">
                <a:solidFill>
                  <a:srgbClr val="000090"/>
                </a:solidFill>
                <a:latin typeface="Arial" pitchFamily="34" charset="0"/>
                <a:cs typeface="Arial" pitchFamily="34" charset="0"/>
              </a:rPr>
              <a:t>Slaves were considered part of the owner</a:t>
            </a:r>
            <a:r>
              <a:rPr lang="fr-FR" altLang="ja-JP" b="1" i="1" dirty="0">
                <a:solidFill>
                  <a:srgbClr val="000090"/>
                </a:solidFill>
                <a:latin typeface="Arial" pitchFamily="34" charset="0"/>
                <a:cs typeface="Arial" pitchFamily="34" charset="0"/>
              </a:rPr>
              <a:t>'</a:t>
            </a:r>
            <a:r>
              <a:rPr lang="en-US" altLang="en-US" b="1" i="1" dirty="0">
                <a:solidFill>
                  <a:srgbClr val="000090"/>
                </a:solidFill>
                <a:latin typeface="Arial" pitchFamily="34" charset="0"/>
                <a:cs typeface="Arial" pitchFamily="34" charset="0"/>
              </a:rPr>
              <a:t>s family and shared in the family</a:t>
            </a:r>
            <a:r>
              <a:rPr lang="fr-FR" altLang="ja-JP" b="1" i="1" dirty="0">
                <a:solidFill>
                  <a:srgbClr val="000090"/>
                </a:solidFill>
                <a:latin typeface="Arial" pitchFamily="34" charset="0"/>
                <a:cs typeface="Arial" pitchFamily="34" charset="0"/>
              </a:rPr>
              <a:t>'</a:t>
            </a:r>
            <a:r>
              <a:rPr lang="en-US" altLang="en-US" b="1" i="1" dirty="0">
                <a:solidFill>
                  <a:srgbClr val="000090"/>
                </a:solidFill>
                <a:latin typeface="Arial" pitchFamily="34" charset="0"/>
                <a:cs typeface="Arial" pitchFamily="34" charset="0"/>
              </a:rPr>
              <a:t>s religious life</a:t>
            </a:r>
          </a:p>
        </p:txBody>
      </p:sp>
      <p:sp>
        <p:nvSpPr>
          <p:cNvPr id="60420" name="Text Box 5"/>
          <p:cNvSpPr txBox="1">
            <a:spLocks noChangeArrowheads="1"/>
          </p:cNvSpPr>
          <p:nvPr/>
        </p:nvSpPr>
        <p:spPr bwMode="auto">
          <a:xfrm>
            <a:off x="4341440" y="1905000"/>
            <a:ext cx="46950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marL="177800" indent="-177800" eaLnBrk="1" fontAlgn="base" hangingPunct="1">
              <a:buFont typeface="Arial" panose="020B0604020202020204" pitchFamily="34" charset="0"/>
              <a:buChar char="•"/>
            </a:pPr>
            <a:r>
              <a:rPr lang="en-US" altLang="en-US" b="1" i="1" dirty="0">
                <a:solidFill>
                  <a:srgbClr val="000090"/>
                </a:solidFill>
                <a:latin typeface="Arial" pitchFamily="34" charset="0"/>
                <a:cs typeface="Arial" pitchFamily="34" charset="0"/>
              </a:rPr>
              <a:t>Slaves were granted Sabbath rest (Exod. 20:10; 23:12)</a:t>
            </a:r>
          </a:p>
          <a:p>
            <a:pPr marL="177800" indent="-177800" eaLnBrk="1" fontAlgn="base" hangingPunct="1">
              <a:buFont typeface="Arial" panose="020B0604020202020204" pitchFamily="34" charset="0"/>
              <a:buChar char="•"/>
            </a:pPr>
            <a:r>
              <a:rPr lang="en-US" altLang="en-US" b="1" i="1" dirty="0">
                <a:solidFill>
                  <a:srgbClr val="000090"/>
                </a:solidFill>
                <a:latin typeface="Arial" pitchFamily="34" charset="0"/>
                <a:cs typeface="Arial" pitchFamily="34" charset="0"/>
              </a:rPr>
              <a:t>Slaves were to be circumcised and partake in feasts (Exod. 12:43-45)</a:t>
            </a:r>
          </a:p>
        </p:txBody>
      </p:sp>
      <p:sp>
        <p:nvSpPr>
          <p:cNvPr id="60421" name="Text Box 6"/>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What does the Mosaic Law teach about slavery?</a:t>
            </a:r>
            <a:endParaRPr lang="en-US" altLang="en-US">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aves">
            <a:extLst>
              <a:ext uri="{FF2B5EF4-FFF2-40B4-BE49-F238E27FC236}">
                <a16:creationId xmlns:a16="http://schemas.microsoft.com/office/drawing/2014/main" id="{91B3DD90-E9F4-F74A-9BEC-37774F950E5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6629" y="1223717"/>
            <a:ext cx="788511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 name="Picture 4" descr="slav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47775" y="742950"/>
            <a:ext cx="788511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 name="Rectangle 2"/>
          <p:cNvSpPr>
            <a:spLocks noGrp="1" noChangeArrowheads="1"/>
          </p:cNvSpPr>
          <p:nvPr>
            <p:ph type="title"/>
          </p:nvPr>
        </p:nvSpPr>
        <p:spPr>
          <a:xfrm>
            <a:off x="1187450" y="476250"/>
            <a:ext cx="3097213" cy="792163"/>
          </a:xfrm>
          <a:solidFill>
            <a:schemeClr val="tx2">
              <a:lumMod val="50000"/>
            </a:schemeClr>
          </a:solidFill>
        </p:spPr>
        <p:txBody>
          <a:bodyPr/>
          <a:lstStyle/>
          <a:p>
            <a:pPr eaLnBrk="1" hangingPunct="1">
              <a:defRPr/>
            </a:pPr>
            <a:r>
              <a:rPr lang="en-US" b="1" dirty="0">
                <a:solidFill>
                  <a:srgbClr val="FFFFFF"/>
                </a:solidFill>
                <a:latin typeface="Arial" charset="0"/>
                <a:ea typeface="ＭＳ Ｐゴシック" charset="0"/>
              </a:rPr>
              <a:t>Slavery</a:t>
            </a:r>
          </a:p>
        </p:txBody>
      </p:sp>
      <p:sp>
        <p:nvSpPr>
          <p:cNvPr id="33795" name="Text Box 5"/>
          <p:cNvSpPr txBox="1">
            <a:spLocks noChangeArrowheads="1"/>
          </p:cNvSpPr>
          <p:nvPr/>
        </p:nvSpPr>
        <p:spPr bwMode="auto">
          <a:xfrm>
            <a:off x="2436813" y="5453063"/>
            <a:ext cx="5448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a:latin typeface="Arial" pitchFamily="34" charset="0"/>
                <a:cs typeface="Arial" pitchFamily="34" charset="0"/>
              </a:rPr>
              <a:t>Aristotle </a:t>
            </a:r>
            <a:endParaRPr lang="en-US" altLang="en-US">
              <a:latin typeface="Arial" pitchFamily="34" charset="0"/>
              <a:cs typeface="Arial" pitchFamily="34" charset="0"/>
            </a:endParaRPr>
          </a:p>
          <a:p>
            <a:pPr eaLnBrk="1" fontAlgn="base" hangingPunct="1"/>
            <a:r>
              <a:rPr lang="en-US" altLang="ja-JP" sz="2800" b="1" i="1">
                <a:latin typeface="Arial" pitchFamily="34" charset="0"/>
                <a:cs typeface="Arial" pitchFamily="34" charset="0"/>
              </a:rPr>
              <a:t>"</a:t>
            </a:r>
            <a:r>
              <a:rPr lang="en-US" altLang="en-US" sz="2800" b="1" i="1">
                <a:latin typeface="Arial" pitchFamily="34" charset="0"/>
                <a:cs typeface="Arial" pitchFamily="34" charset="0"/>
              </a:rPr>
              <a:t>the slave is a living tool </a:t>
            </a:r>
          </a:p>
          <a:p>
            <a:pPr eaLnBrk="1" fontAlgn="base" hangingPunct="1"/>
            <a:r>
              <a:rPr lang="en-US" altLang="en-US" sz="2800" b="1" i="1">
                <a:latin typeface="Arial" pitchFamily="34" charset="0"/>
                <a:cs typeface="Arial" pitchFamily="34" charset="0"/>
              </a:rPr>
              <a:t>and the tool is a lifeless slave</a:t>
            </a:r>
            <a:r>
              <a:rPr lang="en-US" altLang="ja-JP" sz="2800" b="1" i="1">
                <a:latin typeface="Arial" pitchFamily="34" charset="0"/>
                <a:cs typeface="Arial" pitchFamily="34" charset="0"/>
              </a:rPr>
              <a:t>"</a:t>
            </a:r>
            <a:r>
              <a:rPr lang="en-US" altLang="en-US">
                <a:latin typeface="Arial" pitchFamily="34" charset="0"/>
                <a:cs typeface="Arial"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43000" y="762000"/>
            <a:ext cx="7543800" cy="685800"/>
          </a:xfrm>
        </p:spPr>
        <p:txBody>
          <a:bodyPr/>
          <a:lstStyle/>
          <a:p>
            <a:pPr eaLnBrk="1" hangingPunct="1"/>
            <a:r>
              <a:rPr lang="en-US" altLang="en-US" sz="3600" b="1">
                <a:latin typeface="Arial" pitchFamily="34" charset="0"/>
              </a:rPr>
              <a:t>4. Laws on Civil rights</a:t>
            </a:r>
          </a:p>
        </p:txBody>
      </p:sp>
      <p:pic>
        <p:nvPicPr>
          <p:cNvPr id="61442" name="Picture 4" descr="slaver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1905000"/>
            <a:ext cx="3505200" cy="4038600"/>
          </a:xfrm>
          <a:noFill/>
        </p:spPr>
      </p:pic>
      <p:sp>
        <p:nvSpPr>
          <p:cNvPr id="61443" name="Text Box 5"/>
          <p:cNvSpPr txBox="1">
            <a:spLocks noChangeArrowheads="1"/>
          </p:cNvSpPr>
          <p:nvPr/>
        </p:nvSpPr>
        <p:spPr bwMode="auto">
          <a:xfrm>
            <a:off x="1219200" y="0"/>
            <a:ext cx="7924800" cy="461963"/>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What does the Mosaic Law teach about slavery?</a:t>
            </a:r>
            <a:endParaRPr lang="en-US" altLang="en-US" dirty="0">
              <a:latin typeface="Arial" pitchFamily="34" charset="0"/>
              <a:cs typeface="Arial" pitchFamily="34" charset="0"/>
            </a:endParaRPr>
          </a:p>
        </p:txBody>
      </p:sp>
      <p:sp>
        <p:nvSpPr>
          <p:cNvPr id="34823" name="Rectangle 7"/>
          <p:cNvSpPr>
            <a:spLocks noChangeArrowheads="1"/>
          </p:cNvSpPr>
          <p:nvPr/>
        </p:nvSpPr>
        <p:spPr bwMode="auto">
          <a:xfrm>
            <a:off x="5029200" y="19050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Masters would be punished if they killed their slaves (Exod. 21:20)</a:t>
            </a:r>
          </a:p>
          <a:p>
            <a:pPr eaLnBrk="1" fontAlgn="base" hangingPunct="1">
              <a:spcBef>
                <a:spcPct val="20000"/>
              </a:spcBef>
              <a:buClr>
                <a:schemeClr val="tx2"/>
              </a:buClr>
              <a:buFont typeface="Wingdings" pitchFamily="2" charset="2"/>
              <a:buChar char="w"/>
            </a:pPr>
            <a:r>
              <a:rPr lang="en-US" altLang="en-US" sz="2800" b="1">
                <a:solidFill>
                  <a:srgbClr val="000090"/>
                </a:solidFill>
                <a:latin typeface="Arial" pitchFamily="34" charset="0"/>
                <a:cs typeface="Arial" pitchFamily="34" charset="0"/>
              </a:rPr>
              <a:t>Slaves were set free if they were maimed by their master  (Exod. 21:26-27)</a:t>
            </a:r>
          </a:p>
          <a:p>
            <a:pPr eaLnBrk="1" fontAlgn="base" hangingPunct="1">
              <a:spcBef>
                <a:spcPct val="20000"/>
              </a:spcBef>
              <a:buClr>
                <a:schemeClr val="tx2"/>
              </a:buClr>
              <a:buFont typeface="Wingdings" pitchFamily="2" charset="2"/>
              <a:buChar char="w"/>
            </a:pPr>
            <a:endParaRPr lang="en-US" altLang="en-US" sz="2800">
              <a:solidFill>
                <a:schemeClr val="accent2"/>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43000" y="152400"/>
            <a:ext cx="7543800" cy="1143000"/>
          </a:xfrm>
        </p:spPr>
        <p:txBody>
          <a:bodyPr/>
          <a:lstStyle/>
          <a:p>
            <a:pPr eaLnBrk="1" hangingPunct="1"/>
            <a:r>
              <a:rPr lang="en-US" altLang="en-US" sz="4000" b="1">
                <a:latin typeface="Arial" pitchFamily="34" charset="0"/>
              </a:rPr>
              <a:t>5. Laws on Slave Marriages</a:t>
            </a:r>
          </a:p>
        </p:txBody>
      </p:sp>
      <p:pic>
        <p:nvPicPr>
          <p:cNvPr id="62466" name="Picture 3" descr="wedding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24125" y="2438400"/>
            <a:ext cx="1428750" cy="1066800"/>
          </a:xfrm>
        </p:spPr>
      </p:pic>
      <p:grpSp>
        <p:nvGrpSpPr>
          <p:cNvPr id="62467" name="Group 5"/>
          <p:cNvGrpSpPr>
            <a:grpSpLocks/>
          </p:cNvGrpSpPr>
          <p:nvPr/>
        </p:nvGrpSpPr>
        <p:grpSpPr bwMode="auto">
          <a:xfrm>
            <a:off x="228600" y="990600"/>
            <a:ext cx="4800600" cy="5486400"/>
            <a:chOff x="0" y="0"/>
            <a:chExt cx="3648" cy="4320"/>
          </a:xfrm>
        </p:grpSpPr>
        <p:pic>
          <p:nvPicPr>
            <p:cNvPr id="62472"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64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7"/>
            <p:cNvSpPr>
              <a:spLocks noChangeArrowheads="1"/>
            </p:cNvSpPr>
            <p:nvPr/>
          </p:nvSpPr>
          <p:spPr bwMode="auto">
            <a:xfrm>
              <a:off x="1920" y="2832"/>
              <a:ext cx="1728" cy="14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Arial" pitchFamily="34" charset="0"/>
                <a:cs typeface="Arial" pitchFamily="34" charset="0"/>
              </a:endParaRPr>
            </a:p>
          </p:txBody>
        </p:sp>
        <p:sp>
          <p:nvSpPr>
            <p:cNvPr id="62474" name="Rectangle 8"/>
            <p:cNvSpPr>
              <a:spLocks noChangeArrowheads="1"/>
            </p:cNvSpPr>
            <p:nvPr/>
          </p:nvSpPr>
          <p:spPr bwMode="auto">
            <a:xfrm>
              <a:off x="1824" y="0"/>
              <a:ext cx="1824" cy="20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Arial" pitchFamily="34" charset="0"/>
                <a:cs typeface="Arial" pitchFamily="34" charset="0"/>
              </a:endParaRPr>
            </a:p>
          </p:txBody>
        </p:sp>
      </p:grpSp>
      <p:pic>
        <p:nvPicPr>
          <p:cNvPr id="62468" name="Picture 9" descr="weddin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90800" y="4495800"/>
            <a:ext cx="2438400" cy="1958975"/>
          </a:xfrm>
        </p:spPr>
      </p:pic>
      <p:pic>
        <p:nvPicPr>
          <p:cNvPr id="35850" name="Picture 10" descr="j0195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90600"/>
            <a:ext cx="25908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11"/>
          <p:cNvSpPr txBox="1">
            <a:spLocks noChangeArrowheads="1"/>
          </p:cNvSpPr>
          <p:nvPr/>
        </p:nvSpPr>
        <p:spPr bwMode="auto">
          <a:xfrm>
            <a:off x="1219200" y="0"/>
            <a:ext cx="7924800" cy="457200"/>
          </a:xfrm>
          <a:prstGeom prst="rect">
            <a:avLst/>
          </a:prstGeom>
          <a:solidFill>
            <a:srgbClr val="72221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What does the Mosaic Law teach about slavery?</a:t>
            </a:r>
            <a:endParaRPr lang="en-US" altLang="en-US" dirty="0">
              <a:latin typeface="Arial" pitchFamily="34" charset="0"/>
              <a:cs typeface="Arial" pitchFamily="34" charset="0"/>
            </a:endParaRPr>
          </a:p>
        </p:txBody>
      </p:sp>
      <p:sp>
        <p:nvSpPr>
          <p:cNvPr id="35853" name="Rectangle 13"/>
          <p:cNvSpPr>
            <a:spLocks noChangeArrowheads="1"/>
          </p:cNvSpPr>
          <p:nvPr/>
        </p:nvSpPr>
        <p:spPr bwMode="auto">
          <a:xfrm>
            <a:off x="5257800" y="1447800"/>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rPr>
              <a:t>Single slaves could be given wives by their master (Exod. 21:2-4)</a:t>
            </a:r>
          </a:p>
          <a:p>
            <a:pPr eaLnBrk="1" fontAlgn="base" hangingPunct="1">
              <a:lnSpc>
                <a:spcPct val="90000"/>
              </a:lnSpc>
              <a:spcBef>
                <a:spcPct val="20000"/>
              </a:spcBef>
              <a:buClr>
                <a:schemeClr val="tx2"/>
              </a:buClr>
              <a:buFont typeface="Wingdings" pitchFamily="2" charset="2"/>
              <a:buChar char="w"/>
            </a:pPr>
            <a:r>
              <a:rPr lang="en-US" altLang="en-US" sz="2800" b="1">
                <a:solidFill>
                  <a:srgbClr val="000090"/>
                </a:solidFill>
                <a:latin typeface="Arial" pitchFamily="34" charset="0"/>
                <a:cs typeface="Arial" pitchFamily="34" charset="0"/>
              </a:rPr>
              <a:t>Such wives were usually foreigners</a:t>
            </a:r>
          </a:p>
          <a:p>
            <a:pPr eaLnBrk="1" fontAlgn="base" hangingPunct="1">
              <a:lnSpc>
                <a:spcPct val="90000"/>
              </a:lnSpc>
              <a:spcBef>
                <a:spcPct val="20000"/>
              </a:spcBef>
              <a:buClr>
                <a:schemeClr val="tx2"/>
              </a:buClr>
              <a:buFont typeface="Wingdings" pitchFamily="2" charset="2"/>
              <a:buChar char="w"/>
            </a:pPr>
            <a:r>
              <a:rPr lang="en-US" altLang="en-US" sz="2800" b="1">
                <a:solidFill>
                  <a:srgbClr val="660066"/>
                </a:solidFill>
                <a:latin typeface="Arial" pitchFamily="34" charset="0"/>
                <a:cs typeface="Arial" pitchFamily="34" charset="0"/>
              </a:rPr>
              <a:t>Wives given by a master were permanent slaves and not released after six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dissolve">
                                      <p:cBhvr>
                                        <p:cTn id="7" dur="500"/>
                                        <p:tgtEl>
                                          <p:spTgt spid="35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53">
                                            <p:txEl>
                                              <p:pRg st="0" end="0"/>
                                            </p:txEl>
                                          </p:spTgt>
                                        </p:tgtEl>
                                        <p:attrNameLst>
                                          <p:attrName>style.visibility</p:attrName>
                                        </p:attrNameLst>
                                      </p:cBhvr>
                                      <p:to>
                                        <p:strVal val="visible"/>
                                      </p:to>
                                    </p:set>
                                    <p:animEffect transition="in" filter="randombar(horizontal)">
                                      <p:cBhvr>
                                        <p:cTn id="12" dur="500"/>
                                        <p:tgtEl>
                                          <p:spTgt spid="358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853">
                                            <p:txEl>
                                              <p:pRg st="1" end="1"/>
                                            </p:txEl>
                                          </p:spTgt>
                                        </p:tgtEl>
                                        <p:attrNameLst>
                                          <p:attrName>style.visibility</p:attrName>
                                        </p:attrNameLst>
                                      </p:cBhvr>
                                      <p:to>
                                        <p:strVal val="visible"/>
                                      </p:to>
                                    </p:set>
                                    <p:animEffect transition="in" filter="randombar(horizontal)">
                                      <p:cBhvr>
                                        <p:cTn id="17" dur="500"/>
                                        <p:tgtEl>
                                          <p:spTgt spid="358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853">
                                            <p:txEl>
                                              <p:pRg st="2" end="2"/>
                                            </p:txEl>
                                          </p:spTgt>
                                        </p:tgtEl>
                                        <p:attrNameLst>
                                          <p:attrName>style.visibility</p:attrName>
                                        </p:attrNameLst>
                                      </p:cBhvr>
                                      <p:to>
                                        <p:strVal val="visible"/>
                                      </p:to>
                                    </p:set>
                                    <p:animEffect transition="in" filter="randombar(horizontal)">
                                      <p:cBhvr>
                                        <p:cTn id="22" dur="500"/>
                                        <p:tgtEl>
                                          <p:spTgt spid="358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title"/>
          </p:nvPr>
        </p:nvSpPr>
        <p:spPr>
          <a:xfrm>
            <a:off x="609600" y="228600"/>
            <a:ext cx="7543800" cy="914400"/>
          </a:xfrm>
          <a:solidFill>
            <a:srgbClr val="FFCC99"/>
          </a:solidFill>
        </p:spPr>
        <p:txBody>
          <a:bodyPr/>
          <a:lstStyle/>
          <a:p>
            <a:pPr eaLnBrk="1" hangingPunct="1"/>
            <a:r>
              <a:rPr lang="en-US" altLang="en-US" sz="2800" b="1">
                <a:solidFill>
                  <a:schemeClr val="tx1"/>
                </a:solidFill>
                <a:latin typeface="Arial" pitchFamily="34" charset="0"/>
              </a:rPr>
              <a:t>Comparing Mosaic Laws and Pagan Laws</a:t>
            </a:r>
          </a:p>
        </p:txBody>
      </p:sp>
      <p:pic>
        <p:nvPicPr>
          <p:cNvPr id="6349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934200"/>
          </a:xfrm>
          <a:noFill/>
        </p:spPr>
      </p:pic>
      <p:sp>
        <p:nvSpPr>
          <p:cNvPr id="63491" name="Text Box 4"/>
          <p:cNvSpPr txBox="1">
            <a:spLocks noChangeArrowheads="1"/>
          </p:cNvSpPr>
          <p:nvPr/>
        </p:nvSpPr>
        <p:spPr bwMode="auto">
          <a:xfrm>
            <a:off x="685800" y="685800"/>
            <a:ext cx="6248400" cy="523875"/>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sz="2800" b="1">
                <a:solidFill>
                  <a:srgbClr val="000090"/>
                </a:solidFill>
                <a:latin typeface="Arial" pitchFamily="34" charset="0"/>
              </a:rPr>
              <a:t>1. Term of service before release</a:t>
            </a:r>
          </a:p>
        </p:txBody>
      </p:sp>
      <p:sp>
        <p:nvSpPr>
          <p:cNvPr id="63492" name="Text Box 5"/>
          <p:cNvSpPr txBox="1">
            <a:spLocks noChangeArrowheads="1"/>
          </p:cNvSpPr>
          <p:nvPr/>
        </p:nvSpPr>
        <p:spPr bwMode="auto">
          <a:xfrm>
            <a:off x="0" y="1295400"/>
            <a:ext cx="4648200" cy="563245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rPr>
              <a:t>Law of Hammurapi § §117</a:t>
            </a:r>
          </a:p>
          <a:p>
            <a:pPr eaLnBrk="1" fontAlgn="base" hangingPunct="1"/>
            <a:r>
              <a:rPr lang="en-US" altLang="en-US" b="1">
                <a:latin typeface="Arial" pitchFamily="34" charset="0"/>
              </a:rPr>
              <a:t>[§117] If a liability has become due against a man and he has (Bab. </a:t>
            </a:r>
            <a:r>
              <a:rPr lang="en-US" altLang="en-US" b="1" i="1">
                <a:latin typeface="Arial" pitchFamily="34" charset="0"/>
              </a:rPr>
              <a:t>Ana kaspim</a:t>
            </a:r>
            <a:r>
              <a:rPr lang="en-US" altLang="en-US" b="1">
                <a:latin typeface="Arial" pitchFamily="34" charset="0"/>
              </a:rPr>
              <a:t>) sold his wife and his son or his daughter or bound them, or each of them, or himself (Bab. </a:t>
            </a:r>
            <a:r>
              <a:rPr lang="en-US" altLang="en-US" b="1" i="1">
                <a:latin typeface="Arial" pitchFamily="34" charset="0"/>
              </a:rPr>
              <a:t>It-ta-an-di-in</a:t>
            </a:r>
            <a:r>
              <a:rPr lang="en-US" altLang="en-US" b="1">
                <a:latin typeface="Arial" pitchFamily="34" charset="0"/>
              </a:rPr>
              <a:t>) over into servitude (Bab, </a:t>
            </a:r>
            <a:r>
              <a:rPr lang="en-US" altLang="en-US" b="1" i="1">
                <a:latin typeface="Arial" pitchFamily="34" charset="0"/>
              </a:rPr>
              <a:t>ana kissatim</a:t>
            </a:r>
            <a:r>
              <a:rPr lang="en-US" altLang="en-US" b="1">
                <a:latin typeface="Arial" pitchFamily="34" charset="0"/>
              </a:rPr>
              <a:t>), for </a:t>
            </a:r>
            <a:r>
              <a:rPr lang="en-US" altLang="en-US" b="1">
                <a:solidFill>
                  <a:srgbClr val="FF6600"/>
                </a:solidFill>
                <a:latin typeface="Arial" pitchFamily="34" charset="0"/>
              </a:rPr>
              <a:t>3 years they shall do work</a:t>
            </a:r>
            <a:r>
              <a:rPr lang="en-US" altLang="en-US" b="1">
                <a:latin typeface="Arial" pitchFamily="34" charset="0"/>
              </a:rPr>
              <a:t> in the house of him who has bought them or taken them in servitude; </a:t>
            </a:r>
            <a:r>
              <a:rPr lang="en-US" altLang="en-US" b="1">
                <a:solidFill>
                  <a:srgbClr val="FF6600"/>
                </a:solidFill>
                <a:latin typeface="Arial" pitchFamily="34" charset="0"/>
              </a:rPr>
              <a:t>in the fourth year their release shall be established.</a:t>
            </a:r>
            <a:endParaRPr lang="en-US" altLang="en-US" b="1">
              <a:latin typeface="Arial" pitchFamily="34" charset="0"/>
            </a:endParaRPr>
          </a:p>
        </p:txBody>
      </p:sp>
      <p:sp>
        <p:nvSpPr>
          <p:cNvPr id="63493" name="Text Box 6"/>
          <p:cNvSpPr txBox="1">
            <a:spLocks noChangeArrowheads="1"/>
          </p:cNvSpPr>
          <p:nvPr/>
        </p:nvSpPr>
        <p:spPr bwMode="auto">
          <a:xfrm>
            <a:off x="4648200" y="1295400"/>
            <a:ext cx="4495800" cy="4894263"/>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rPr>
              <a:t>Mosaic Law (Deut 15:12-14)</a:t>
            </a:r>
          </a:p>
          <a:p>
            <a:pPr eaLnBrk="1" fontAlgn="base" hangingPunct="1"/>
            <a:r>
              <a:rPr lang="en-US" altLang="zh-CN" b="1">
                <a:latin typeface="Arial" pitchFamily="34" charset="0"/>
                <a:ea typeface="SimSun" pitchFamily="2" charset="-122"/>
              </a:rPr>
              <a:t>If a fellow Hebrew, a man or a woman, sells himself to you and </a:t>
            </a:r>
            <a:r>
              <a:rPr lang="en-US" altLang="zh-CN" b="1">
                <a:solidFill>
                  <a:srgbClr val="FF6600"/>
                </a:solidFill>
                <a:latin typeface="Arial" pitchFamily="34" charset="0"/>
                <a:ea typeface="SimSun" pitchFamily="2" charset="-122"/>
              </a:rPr>
              <a:t>serves you six years, in the seventh year you must let him go free.</a:t>
            </a:r>
            <a:r>
              <a:rPr lang="en-US" altLang="zh-CN" b="1">
                <a:latin typeface="Arial" pitchFamily="34" charset="0"/>
                <a:ea typeface="SimSun" pitchFamily="2" charset="-122"/>
              </a:rPr>
              <a:t> And when you release him, do not send him away empty-handed.  Supply him liberally from your flock, your threshing floor and your winepress. Give to him as the LORD your God has blessed you. </a:t>
            </a:r>
            <a:endParaRPr lang="en-US" altLang="en-US" b="1">
              <a:latin typeface="Arial" pitchFamily="34" charset="0"/>
              <a:ea typeface="SimSun" pitchFamily="2" charset="-122"/>
            </a:endParaRPr>
          </a:p>
        </p:txBody>
      </p:sp>
      <p:sp>
        <p:nvSpPr>
          <p:cNvPr id="36871"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Comparing Mosaic Law and Pagan Laws</a:t>
            </a:r>
            <a:endParaRPr lang="en-US" altLang="en-US">
              <a:latin typeface="Arial" pitchFamily="34" charset="0"/>
              <a:cs typeface="Arial" pitchFamily="34" charset="0"/>
            </a:endParaRPr>
          </a:p>
        </p:txBody>
      </p:sp>
    </p:spTree>
  </p:cSld>
  <p:clrMapOvr>
    <a:masterClrMapping/>
  </p:clrMapOvr>
  <p:transition>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title"/>
          </p:nvPr>
        </p:nvSpPr>
        <p:spPr>
          <a:xfrm>
            <a:off x="685800" y="304800"/>
            <a:ext cx="7543800" cy="838200"/>
          </a:xfrm>
          <a:solidFill>
            <a:srgbClr val="FFCC99"/>
          </a:solidFill>
        </p:spPr>
        <p:txBody>
          <a:bodyPr/>
          <a:lstStyle/>
          <a:p>
            <a:pPr eaLnBrk="1" hangingPunct="1"/>
            <a:r>
              <a:rPr lang="en-US" altLang="en-US" sz="2800" b="1">
                <a:solidFill>
                  <a:schemeClr val="tx1"/>
                </a:solidFill>
                <a:latin typeface="Arial" pitchFamily="34" charset="0"/>
              </a:rPr>
              <a:t>Comparing Mosaic Laws and Pagan Laws</a:t>
            </a:r>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100888"/>
          </a:xfrm>
          <a:noFill/>
        </p:spPr>
      </p:pic>
      <p:sp>
        <p:nvSpPr>
          <p:cNvPr id="64515" name="Text Box 4"/>
          <p:cNvSpPr txBox="1">
            <a:spLocks noChangeArrowheads="1"/>
          </p:cNvSpPr>
          <p:nvPr/>
        </p:nvSpPr>
        <p:spPr bwMode="auto">
          <a:xfrm>
            <a:off x="609600" y="533400"/>
            <a:ext cx="4267200" cy="519113"/>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FontTx/>
              <a:buAutoNum type="arabicPeriod" startAt="2"/>
            </a:pPr>
            <a:r>
              <a:rPr lang="en-US" altLang="en-US" sz="2800" b="1">
                <a:latin typeface="Arial" pitchFamily="34" charset="0"/>
                <a:cs typeface="Arial" pitchFamily="34" charset="0"/>
              </a:rPr>
              <a:t>Marriage of Slaves</a:t>
            </a:r>
            <a:endParaRPr lang="en-US" altLang="en-US" sz="2800">
              <a:latin typeface="Arial" pitchFamily="34" charset="0"/>
              <a:cs typeface="Arial" pitchFamily="34" charset="0"/>
            </a:endParaRPr>
          </a:p>
        </p:txBody>
      </p:sp>
      <p:sp>
        <p:nvSpPr>
          <p:cNvPr id="37893" name="Text Box 5"/>
          <p:cNvSpPr txBox="1">
            <a:spLocks noChangeArrowheads="1"/>
          </p:cNvSpPr>
          <p:nvPr/>
        </p:nvSpPr>
        <p:spPr bwMode="auto">
          <a:xfrm>
            <a:off x="0" y="1143000"/>
            <a:ext cx="4648200" cy="5791200"/>
          </a:xfrm>
          <a:prstGeom prst="rect">
            <a:avLst/>
          </a:prstGeom>
          <a:solidFill>
            <a:schemeClr val="tx2">
              <a:lumMod val="20000"/>
              <a:lumOff val="80000"/>
            </a:schemeClr>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Law of Ur-Nammu or Shulgi</a:t>
            </a:r>
          </a:p>
          <a:p>
            <a:pPr eaLnBrk="1" fontAlgn="base" hangingPunct="1"/>
            <a:r>
              <a:rPr lang="en-US" altLang="en-US" b="1">
                <a:latin typeface="Arial" pitchFamily="34" charset="0"/>
                <a:cs typeface="Arial" pitchFamily="34" charset="0"/>
              </a:rPr>
              <a:t>If a male slave </a:t>
            </a:r>
            <a:r>
              <a:rPr lang="en-US" altLang="en-US" b="1" u="sng">
                <a:latin typeface="Arial" pitchFamily="34" charset="0"/>
                <a:cs typeface="Arial" pitchFamily="34" charset="0"/>
              </a:rPr>
              <a:t>marries a female slave</a:t>
            </a:r>
            <a:r>
              <a:rPr lang="en-US" altLang="en-US" b="1">
                <a:latin typeface="Arial" pitchFamily="34" charset="0"/>
                <a:cs typeface="Arial" pitchFamily="34" charset="0"/>
              </a:rPr>
              <a:t>, his beloved, and that male slave later is given his freedom, </a:t>
            </a:r>
            <a:r>
              <a:rPr lang="en-US" altLang="en-US" b="1">
                <a:solidFill>
                  <a:srgbClr val="000090"/>
                </a:solidFill>
                <a:latin typeface="Arial" pitchFamily="34" charset="0"/>
                <a:cs typeface="Arial" pitchFamily="34" charset="0"/>
              </a:rPr>
              <a:t>she/he will not be </a:t>
            </a:r>
            <a:r>
              <a:rPr lang="en-US" altLang="en-US" b="1" i="1">
                <a:solidFill>
                  <a:srgbClr val="000090"/>
                </a:solidFill>
                <a:latin typeface="Arial" pitchFamily="34" charset="0"/>
                <a:cs typeface="Arial" pitchFamily="34" charset="0"/>
              </a:rPr>
              <a:t>evicted</a:t>
            </a:r>
            <a:r>
              <a:rPr lang="en-US" altLang="en-US" b="1">
                <a:solidFill>
                  <a:srgbClr val="000090"/>
                </a:solidFill>
                <a:latin typeface="Arial" pitchFamily="34" charset="0"/>
                <a:cs typeface="Arial" pitchFamily="34" charset="0"/>
              </a:rPr>
              <a:t> from (lit. leave) the house.</a:t>
            </a:r>
          </a:p>
          <a:p>
            <a:pPr eaLnBrk="1" fontAlgn="base" hangingPunct="1"/>
            <a:r>
              <a:rPr lang="en-US" altLang="en-US" b="1">
                <a:latin typeface="Arial" pitchFamily="34" charset="0"/>
                <a:cs typeface="Arial" pitchFamily="34" charset="0"/>
              </a:rPr>
              <a:t>If a male slave </a:t>
            </a:r>
            <a:r>
              <a:rPr lang="en-US" altLang="en-US" b="1" u="sng">
                <a:latin typeface="Arial" pitchFamily="34" charset="0"/>
                <a:cs typeface="Arial" pitchFamily="34" charset="0"/>
              </a:rPr>
              <a:t>marries a native woman</a:t>
            </a:r>
            <a:r>
              <a:rPr lang="en-US" altLang="en-US" b="1">
                <a:latin typeface="Arial" pitchFamily="34" charset="0"/>
                <a:cs typeface="Arial" pitchFamily="34" charset="0"/>
              </a:rPr>
              <a:t>, she/he shall </a:t>
            </a:r>
            <a:r>
              <a:rPr lang="en-US" altLang="en-US" b="1">
                <a:solidFill>
                  <a:srgbClr val="000090"/>
                </a:solidFill>
                <a:latin typeface="Arial" pitchFamily="34" charset="0"/>
                <a:cs typeface="Arial" pitchFamily="34" charset="0"/>
              </a:rPr>
              <a:t>place one male child in the service of his master</a:t>
            </a:r>
            <a:r>
              <a:rPr lang="en-US" altLang="en-US" b="1">
                <a:latin typeface="Arial" pitchFamily="34" charset="0"/>
                <a:cs typeface="Arial" pitchFamily="34" charset="0"/>
              </a:rPr>
              <a:t>; … </a:t>
            </a:r>
            <a:r>
              <a:rPr lang="en-US" altLang="en-US" b="1" i="1">
                <a:latin typeface="Arial" pitchFamily="34" charset="0"/>
                <a:cs typeface="Arial" pitchFamily="34" charset="0"/>
              </a:rPr>
              <a:t>any other</a:t>
            </a:r>
            <a:r>
              <a:rPr lang="en-US" altLang="en-US" b="1">
                <a:latin typeface="Arial" pitchFamily="34" charset="0"/>
                <a:cs typeface="Arial" pitchFamily="34" charset="0"/>
              </a:rPr>
              <a:t> child of the native woman will not be owned by the master, nor will be pressed into slavery</a:t>
            </a:r>
            <a:endParaRPr lang="en-US" altLang="en-US">
              <a:latin typeface="Arial" pitchFamily="34" charset="0"/>
              <a:cs typeface="Arial" pitchFamily="34" charset="0"/>
            </a:endParaRPr>
          </a:p>
        </p:txBody>
      </p:sp>
      <p:sp>
        <p:nvSpPr>
          <p:cNvPr id="64517" name="Text Box 6"/>
          <p:cNvSpPr txBox="1">
            <a:spLocks noChangeArrowheads="1"/>
          </p:cNvSpPr>
          <p:nvPr/>
        </p:nvSpPr>
        <p:spPr bwMode="auto">
          <a:xfrm>
            <a:off x="4648200" y="1143000"/>
            <a:ext cx="4495800" cy="563245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Mosaic Law (Ex 21:2-4)</a:t>
            </a:r>
          </a:p>
          <a:p>
            <a:pPr eaLnBrk="1" fontAlgn="base" hangingPunct="1"/>
            <a:r>
              <a:rPr lang="en-US" altLang="zh-CN" b="1">
                <a:latin typeface="Arial" pitchFamily="34" charset="0"/>
                <a:cs typeface="Arial" pitchFamily="34" charset="0"/>
              </a:rPr>
              <a:t>"If you buy a Hebrew servant, he is to serve you for six years. But in the seventh year, he shall go free, without paying anything. If he comes alone, </a:t>
            </a:r>
            <a:r>
              <a:rPr lang="en-US" altLang="zh-CN" b="1">
                <a:solidFill>
                  <a:srgbClr val="000090"/>
                </a:solidFill>
                <a:latin typeface="Arial" pitchFamily="34" charset="0"/>
                <a:cs typeface="Arial" pitchFamily="34" charset="0"/>
              </a:rPr>
              <a:t>he is to go free alone</a:t>
            </a:r>
            <a:r>
              <a:rPr lang="en-US" altLang="zh-CN" b="1">
                <a:latin typeface="Arial" pitchFamily="34" charset="0"/>
                <a:cs typeface="Arial" pitchFamily="34" charset="0"/>
              </a:rPr>
              <a:t>; but if he has a wife when he comes, she is to go with him. If his master gives him a wife and she bears him sons or daughters, the woman and her children shall belong to her master, and only the man shall go free.</a:t>
            </a:r>
            <a:r>
              <a:rPr lang="en-US" altLang="zh-CN">
                <a:latin typeface="Arial" pitchFamily="34" charset="0"/>
                <a:cs typeface="Arial" pitchFamily="34" charset="0"/>
              </a:rPr>
              <a:t> </a:t>
            </a:r>
            <a:endParaRPr lang="en-US" altLang="en-US">
              <a:latin typeface="Arial" pitchFamily="34" charset="0"/>
              <a:cs typeface="Arial" pitchFamily="34" charset="0"/>
            </a:endParaRPr>
          </a:p>
        </p:txBody>
      </p:sp>
      <p:sp>
        <p:nvSpPr>
          <p:cNvPr id="10"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Comparing Mosaic Law and Pagan Laws</a:t>
            </a:r>
            <a:endParaRPr lang="en-US" altLang="en-US" dirty="0">
              <a:latin typeface="Arial" pitchFamily="34" charset="0"/>
              <a:cs typeface="Arial" pitchFamily="34" charset="0"/>
            </a:endParaRPr>
          </a:p>
        </p:txBody>
      </p:sp>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title"/>
          </p:nvPr>
        </p:nvSpPr>
        <p:spPr>
          <a:xfrm>
            <a:off x="609600" y="304800"/>
            <a:ext cx="7543800" cy="838200"/>
          </a:xfrm>
          <a:solidFill>
            <a:srgbClr val="FFCC99"/>
          </a:solidFill>
        </p:spPr>
        <p:txBody>
          <a:bodyPr/>
          <a:lstStyle/>
          <a:p>
            <a:pPr eaLnBrk="1" hangingPunct="1"/>
            <a:r>
              <a:rPr lang="en-US" altLang="en-US" sz="2800" b="1">
                <a:latin typeface="Arial" pitchFamily="34" charset="0"/>
              </a:rPr>
              <a:t>Comparing Mosaic Laws and Pagan Laws</a:t>
            </a:r>
          </a:p>
        </p:txBody>
      </p:sp>
      <p:pic>
        <p:nvPicPr>
          <p:cNvPr id="65538" name="Picture 2" descr="ISCBG032"/>
          <p:cNvPicPr>
            <a:picLocks noGrp="1" noChangeAspect="1" noChangeArrowheads="1"/>
          </p:cNvPicPr>
          <p:nvPr>
            <p:ph idx="1"/>
          </p:nvPr>
        </p:nvPicPr>
        <p:blipFill>
          <a:blip r:embed="rId2">
            <a:lum bright="-36000" contrast="6000"/>
            <a:extLst>
              <a:ext uri="{28A0092B-C50C-407E-A947-70E740481C1C}">
                <a14:useLocalDpi xmlns:a14="http://schemas.microsoft.com/office/drawing/2010/main" val="0"/>
              </a:ext>
            </a:extLst>
          </a:blip>
          <a:srcRect/>
          <a:stretch>
            <a:fillRect/>
          </a:stretch>
        </p:blipFill>
        <p:spPr>
          <a:xfrm>
            <a:off x="0" y="-122238"/>
            <a:ext cx="9144000" cy="7315201"/>
          </a:xfrm>
          <a:noFill/>
        </p:spPr>
      </p:pic>
      <p:sp>
        <p:nvSpPr>
          <p:cNvPr id="65539" name="Text Box 4"/>
          <p:cNvSpPr txBox="1">
            <a:spLocks noChangeArrowheads="1"/>
          </p:cNvSpPr>
          <p:nvPr/>
        </p:nvSpPr>
        <p:spPr bwMode="auto">
          <a:xfrm>
            <a:off x="304800" y="609600"/>
            <a:ext cx="5105400" cy="519113"/>
          </a:xfrm>
          <a:prstGeom prst="rect">
            <a:avLst/>
          </a:prstGeom>
          <a:solidFill>
            <a:srgbClr val="FF99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sz="2800" b="1">
                <a:latin typeface="Arial" pitchFamily="34" charset="0"/>
                <a:cs typeface="Arial" pitchFamily="34" charset="0"/>
              </a:rPr>
              <a:t>3. Violation of slave woman</a:t>
            </a:r>
          </a:p>
        </p:txBody>
      </p:sp>
      <p:sp>
        <p:nvSpPr>
          <p:cNvPr id="65540" name="Text Box 5"/>
          <p:cNvSpPr txBox="1">
            <a:spLocks noChangeArrowheads="1"/>
          </p:cNvSpPr>
          <p:nvPr/>
        </p:nvSpPr>
        <p:spPr bwMode="auto">
          <a:xfrm>
            <a:off x="304800" y="1143000"/>
            <a:ext cx="4495800" cy="2678113"/>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Law of Ur-Nammu or Shulgi</a:t>
            </a:r>
          </a:p>
          <a:p>
            <a:pPr eaLnBrk="1" fontAlgn="base" hangingPunct="1"/>
            <a:r>
              <a:rPr lang="en-US" altLang="en-US" b="1">
                <a:latin typeface="Arial" pitchFamily="34" charset="0"/>
                <a:cs typeface="Arial" pitchFamily="34" charset="0"/>
              </a:rPr>
              <a:t>If a man acts in violation of the rights of another and deflowers the virgin slave woman of a man, he shall weigh and deliver </a:t>
            </a:r>
            <a:r>
              <a:rPr lang="en-US" altLang="en-US" b="1">
                <a:solidFill>
                  <a:srgbClr val="000090"/>
                </a:solidFill>
                <a:latin typeface="Arial" pitchFamily="34" charset="0"/>
                <a:cs typeface="Arial" pitchFamily="34" charset="0"/>
              </a:rPr>
              <a:t>five shekels of silver</a:t>
            </a:r>
            <a:endParaRPr lang="en-US" altLang="en-US">
              <a:solidFill>
                <a:srgbClr val="000090"/>
              </a:solidFill>
              <a:latin typeface="Arial" pitchFamily="34" charset="0"/>
              <a:cs typeface="Arial" pitchFamily="34" charset="0"/>
            </a:endParaRPr>
          </a:p>
        </p:txBody>
      </p:sp>
      <p:sp>
        <p:nvSpPr>
          <p:cNvPr id="65541" name="Text Box 6"/>
          <p:cNvSpPr txBox="1">
            <a:spLocks noChangeArrowheads="1"/>
          </p:cNvSpPr>
          <p:nvPr/>
        </p:nvSpPr>
        <p:spPr bwMode="auto">
          <a:xfrm>
            <a:off x="304800" y="3810000"/>
            <a:ext cx="4495800" cy="2678113"/>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Law of Dadusha of Eshnunna</a:t>
            </a:r>
          </a:p>
          <a:p>
            <a:pPr eaLnBrk="1" fontAlgn="base" hangingPunct="1"/>
            <a:r>
              <a:rPr lang="en-US" altLang="en-US" b="1">
                <a:latin typeface="Arial" pitchFamily="34" charset="0"/>
                <a:cs typeface="Arial" pitchFamily="34" charset="0"/>
              </a:rPr>
              <a:t>If a man should deflower the slave woman of another man, he shall weigh and deliver </a:t>
            </a:r>
            <a:r>
              <a:rPr lang="en-US" altLang="en-US" b="1">
                <a:solidFill>
                  <a:srgbClr val="000090"/>
                </a:solidFill>
                <a:latin typeface="Arial" pitchFamily="34" charset="0"/>
                <a:cs typeface="Arial" pitchFamily="34" charset="0"/>
              </a:rPr>
              <a:t>twenty shekels of silver</a:t>
            </a:r>
            <a:r>
              <a:rPr lang="en-US" altLang="en-US" b="1">
                <a:latin typeface="Arial" pitchFamily="34" charset="0"/>
                <a:cs typeface="Arial" pitchFamily="34" charset="0"/>
              </a:rPr>
              <a:t>, but the slave woman remains the property of her master</a:t>
            </a:r>
            <a:endParaRPr lang="en-US" altLang="en-US">
              <a:latin typeface="Arial" pitchFamily="34" charset="0"/>
              <a:cs typeface="Arial" pitchFamily="34" charset="0"/>
            </a:endParaRPr>
          </a:p>
        </p:txBody>
      </p:sp>
      <p:sp>
        <p:nvSpPr>
          <p:cNvPr id="65542" name="Text Box 7"/>
          <p:cNvSpPr txBox="1">
            <a:spLocks noChangeArrowheads="1"/>
          </p:cNvSpPr>
          <p:nvPr/>
        </p:nvSpPr>
        <p:spPr bwMode="auto">
          <a:xfrm>
            <a:off x="4953000" y="1143000"/>
            <a:ext cx="3810000" cy="4154488"/>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Mosaic Law (Lev 19:20)</a:t>
            </a:r>
          </a:p>
          <a:p>
            <a:pPr eaLnBrk="1" fontAlgn="base" hangingPunct="1"/>
            <a:r>
              <a:rPr lang="fr-FR" altLang="zh-CN" b="1">
                <a:latin typeface="Arial" pitchFamily="34" charset="0"/>
                <a:cs typeface="Arial" pitchFamily="34" charset="0"/>
              </a:rPr>
              <a:t>'</a:t>
            </a:r>
            <a:r>
              <a:rPr lang="en-US" altLang="zh-CN" b="1">
                <a:latin typeface="Arial" pitchFamily="34" charset="0"/>
                <a:cs typeface="Arial" pitchFamily="34" charset="0"/>
              </a:rPr>
              <a:t>If a man sleeps with a woman who is a slave girl promised to another man but who has not been ransomed or given her freedom, there </a:t>
            </a:r>
            <a:r>
              <a:rPr lang="en-US" altLang="zh-CN" b="1">
                <a:solidFill>
                  <a:srgbClr val="000090"/>
                </a:solidFill>
                <a:latin typeface="Arial" pitchFamily="34" charset="0"/>
                <a:cs typeface="Arial" pitchFamily="34" charset="0"/>
              </a:rPr>
              <a:t>must be due punishment</a:t>
            </a:r>
            <a:r>
              <a:rPr lang="en-US" altLang="zh-CN" b="1">
                <a:latin typeface="Arial" pitchFamily="34" charset="0"/>
                <a:cs typeface="Arial" pitchFamily="34" charset="0"/>
              </a:rPr>
              <a:t>. Yet they are not to be put to death, because she had not been freed. </a:t>
            </a:r>
            <a:endParaRPr lang="en-US" altLang="en-US">
              <a:latin typeface="Arial" pitchFamily="34" charset="0"/>
              <a:cs typeface="Arial" pitchFamily="34" charset="0"/>
            </a:endParaRPr>
          </a:p>
        </p:txBody>
      </p:sp>
      <p:sp>
        <p:nvSpPr>
          <p:cNvPr id="11"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Comparing Mosaic Law and Pagan Laws</a:t>
            </a:r>
            <a:endParaRPr lang="en-US" altLang="en-US" dirty="0">
              <a:latin typeface="Arial" pitchFamily="34" charset="0"/>
              <a:cs typeface="Arial" pitchFamily="34" charset="0"/>
            </a:endParaRPr>
          </a:p>
        </p:txBody>
      </p:sp>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title"/>
          </p:nvPr>
        </p:nvSpPr>
        <p:spPr>
          <a:xfrm>
            <a:off x="762000" y="304800"/>
            <a:ext cx="7543800" cy="838200"/>
          </a:xfrm>
          <a:solidFill>
            <a:srgbClr val="FFCC99"/>
          </a:solidFill>
        </p:spPr>
        <p:txBody>
          <a:bodyPr/>
          <a:lstStyle/>
          <a:p>
            <a:pPr eaLnBrk="1" hangingPunct="1"/>
            <a:r>
              <a:rPr lang="en-US" altLang="en-US" sz="2800" b="1">
                <a:solidFill>
                  <a:schemeClr val="tx1"/>
                </a:solidFill>
                <a:latin typeface="Arial" pitchFamily="34" charset="0"/>
              </a:rPr>
              <a:t>Comparing Mosaic Laws and Pagan Laws</a:t>
            </a:r>
          </a:p>
        </p:txBody>
      </p:sp>
      <p:pic>
        <p:nvPicPr>
          <p:cNvPr id="66562" name="Picture 2"/>
          <p:cNvPicPr>
            <a:picLocks noGrp="1" noChangeAspect="1" noChangeArrowheads="1"/>
          </p:cNvPicPr>
          <p:nvPr>
            <p:ph idx="4294967295"/>
          </p:nvPr>
        </p:nvPicPr>
        <p:blipFill>
          <a:blip r:embed="rId2" cstate="screen">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66563" name="Rectangle 4"/>
          <p:cNvSpPr>
            <a:spLocks noGrp="1" noChangeArrowheads="1"/>
          </p:cNvSpPr>
          <p:nvPr>
            <p:ph type="body" idx="1"/>
          </p:nvPr>
        </p:nvSpPr>
        <p:spPr>
          <a:xfrm>
            <a:off x="609600" y="1295400"/>
            <a:ext cx="6477000" cy="685800"/>
          </a:xfrm>
          <a:solidFill>
            <a:srgbClr val="CCFF33"/>
          </a:solidFill>
        </p:spPr>
        <p:txBody>
          <a:bodyPr/>
          <a:lstStyle/>
          <a:p>
            <a:pPr marL="609600" indent="-609600" eaLnBrk="1" hangingPunct="1">
              <a:buClr>
                <a:schemeClr val="tx1"/>
              </a:buClr>
              <a:buFontTx/>
              <a:buAutoNum type="arabicPeriod" startAt="4"/>
            </a:pPr>
            <a:r>
              <a:rPr lang="en-US" altLang="en-US" b="1">
                <a:latin typeface="Arial" pitchFamily="34" charset="0"/>
              </a:rPr>
              <a:t>Action for runaway slaves</a:t>
            </a:r>
            <a:endParaRPr lang="en-US" altLang="en-US">
              <a:latin typeface="Arial" pitchFamily="34" charset="0"/>
            </a:endParaRPr>
          </a:p>
        </p:txBody>
      </p:sp>
      <p:sp>
        <p:nvSpPr>
          <p:cNvPr id="66564" name="Text Box 5"/>
          <p:cNvSpPr txBox="1">
            <a:spLocks noChangeArrowheads="1"/>
          </p:cNvSpPr>
          <p:nvPr/>
        </p:nvSpPr>
        <p:spPr bwMode="auto">
          <a:xfrm>
            <a:off x="304800" y="2209800"/>
            <a:ext cx="4495800" cy="3416300"/>
          </a:xfrm>
          <a:prstGeom prst="rect">
            <a:avLst/>
          </a:prstGeom>
          <a:solidFill>
            <a:schemeClr val="accent2">
              <a:lumMod val="20000"/>
              <a:lumOff val="80000"/>
            </a:schemeClr>
          </a:solid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Law of Ur-Nammu or Shulgi</a:t>
            </a:r>
          </a:p>
          <a:p>
            <a:pPr eaLnBrk="1" fontAlgn="base" hangingPunct="1"/>
            <a:r>
              <a:rPr lang="en-US" altLang="en-US" b="1">
                <a:latin typeface="Arial" pitchFamily="34" charset="0"/>
                <a:cs typeface="Arial" pitchFamily="34" charset="0"/>
              </a:rPr>
              <a:t>If [a slave or (?)] a slave woman … ventures beyond the borders of his or her city and a man </a:t>
            </a:r>
            <a:r>
              <a:rPr lang="en-US" altLang="en-US" b="1">
                <a:solidFill>
                  <a:srgbClr val="000090"/>
                </a:solidFill>
                <a:latin typeface="Arial" pitchFamily="34" charset="0"/>
                <a:cs typeface="Arial" pitchFamily="34" charset="0"/>
              </a:rPr>
              <a:t>returns him or her</a:t>
            </a:r>
            <a:r>
              <a:rPr lang="en-US" altLang="en-US" b="1">
                <a:latin typeface="Arial" pitchFamily="34" charset="0"/>
                <a:cs typeface="Arial" pitchFamily="34" charset="0"/>
              </a:rPr>
              <a:t>, the slave</a:t>
            </a:r>
            <a:r>
              <a:rPr lang="fr-FR" altLang="ja-JP" b="1">
                <a:latin typeface="Arial" pitchFamily="34" charset="0"/>
                <a:cs typeface="Arial" pitchFamily="34" charset="0"/>
              </a:rPr>
              <a:t>'</a:t>
            </a:r>
            <a:r>
              <a:rPr lang="en-US" altLang="en-US" b="1">
                <a:latin typeface="Arial" pitchFamily="34" charset="0"/>
                <a:cs typeface="Arial" pitchFamily="34" charset="0"/>
              </a:rPr>
              <a:t>s master shall weigh and deliver … shekels of silver to the man who returned the slave</a:t>
            </a:r>
            <a:endParaRPr lang="en-US" altLang="en-US">
              <a:latin typeface="Arial" pitchFamily="34" charset="0"/>
              <a:cs typeface="Arial" pitchFamily="34" charset="0"/>
            </a:endParaRPr>
          </a:p>
        </p:txBody>
      </p:sp>
      <p:sp>
        <p:nvSpPr>
          <p:cNvPr id="66565" name="Text Box 6"/>
          <p:cNvSpPr txBox="1">
            <a:spLocks noChangeArrowheads="1"/>
          </p:cNvSpPr>
          <p:nvPr/>
        </p:nvSpPr>
        <p:spPr bwMode="auto">
          <a:xfrm>
            <a:off x="4876800" y="2209800"/>
            <a:ext cx="3962400" cy="3786188"/>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cs typeface="Arial" pitchFamily="34" charset="0"/>
              </a:rPr>
              <a:t>Mosaic Law (Deut 23:15-16)</a:t>
            </a:r>
          </a:p>
          <a:p>
            <a:pPr eaLnBrk="1" fontAlgn="base" hangingPunct="1"/>
            <a:r>
              <a:rPr lang="en-US" altLang="en-US" b="1">
                <a:latin typeface="Arial" pitchFamily="34" charset="0"/>
                <a:cs typeface="Arial" pitchFamily="34" charset="0"/>
              </a:rPr>
              <a:t> If a slave has taken refuge with you, </a:t>
            </a:r>
            <a:r>
              <a:rPr lang="en-US" altLang="en-US" b="1">
                <a:solidFill>
                  <a:srgbClr val="000090"/>
                </a:solidFill>
                <a:latin typeface="Arial" pitchFamily="34" charset="0"/>
                <a:cs typeface="Arial" pitchFamily="34" charset="0"/>
              </a:rPr>
              <a:t>do not hand him over to his master</a:t>
            </a:r>
            <a:r>
              <a:rPr lang="en-US" altLang="en-US" b="1">
                <a:latin typeface="Arial" pitchFamily="34" charset="0"/>
                <a:cs typeface="Arial" pitchFamily="34" charset="0"/>
              </a:rPr>
              <a:t>. Let him live among you wherever he likes and in whatever town he chooses. Do not oppress him.</a:t>
            </a:r>
            <a:endParaRPr lang="en-US" altLang="en-US">
              <a:latin typeface="Arial" pitchFamily="34" charset="0"/>
              <a:cs typeface="Arial" pitchFamily="34" charset="0"/>
            </a:endParaRPr>
          </a:p>
        </p:txBody>
      </p:sp>
      <p:sp>
        <p:nvSpPr>
          <p:cNvPr id="10"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Comparing Mosaic Law and Pagan Laws</a:t>
            </a:r>
            <a:endParaRPr lang="en-US" altLang="en-US" dirty="0">
              <a:latin typeface="Arial" pitchFamily="34" charset="0"/>
              <a:cs typeface="Arial" pitchFamily="34" charset="0"/>
            </a:endParaRPr>
          </a:p>
        </p:txBody>
      </p:sp>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a:xfrm>
            <a:off x="457200" y="304800"/>
            <a:ext cx="7543800" cy="838200"/>
          </a:xfrm>
          <a:solidFill>
            <a:srgbClr val="FFCC99"/>
          </a:solidFill>
        </p:spPr>
        <p:txBody>
          <a:bodyPr/>
          <a:lstStyle/>
          <a:p>
            <a:pPr eaLnBrk="1" hangingPunct="1"/>
            <a:r>
              <a:rPr lang="en-US" altLang="en-US" sz="2800" b="1">
                <a:latin typeface="Arial" pitchFamily="34" charset="0"/>
              </a:rPr>
              <a:t>Comparing Mosaic Laws and Pagan Laws</a:t>
            </a:r>
          </a:p>
        </p:txBody>
      </p:sp>
      <p:pic>
        <p:nvPicPr>
          <p:cNvPr id="67586" name="Picture 2"/>
          <p:cNvPicPr>
            <a:picLocks noGrp="1" noChangeAspect="1" noChangeArrowheads="1"/>
          </p:cNvPicPr>
          <p:nvPr>
            <p:ph idx="4294967295"/>
          </p:nvPr>
        </p:nvPicPr>
        <p:blipFill>
          <a:blip r:embed="rId2" cstate="screen">
            <a:extLst>
              <a:ext uri="{28A0092B-C50C-407E-A947-70E740481C1C}">
                <a14:useLocalDpi xmlns:a14="http://schemas.microsoft.com/office/drawing/2010/main" val="0"/>
              </a:ext>
            </a:extLst>
          </a:blip>
          <a:srcRect/>
          <a:stretch>
            <a:fillRect/>
          </a:stretch>
        </p:blipFill>
        <p:spPr>
          <a:xfrm>
            <a:off x="0" y="-6350"/>
            <a:ext cx="9144000" cy="6864350"/>
          </a:xfrm>
          <a:solidFill>
            <a:srgbClr val="FFFFFF"/>
          </a:solidFill>
        </p:spPr>
      </p:pic>
      <p:sp>
        <p:nvSpPr>
          <p:cNvPr id="67587" name="Rectangle 3"/>
          <p:cNvSpPr>
            <a:spLocks noGrp="1" noChangeArrowheads="1"/>
          </p:cNvSpPr>
          <p:nvPr>
            <p:ph type="body" idx="1"/>
          </p:nvPr>
        </p:nvSpPr>
        <p:spPr>
          <a:xfrm>
            <a:off x="457200" y="1219200"/>
            <a:ext cx="5334000" cy="609600"/>
          </a:xfrm>
          <a:solidFill>
            <a:srgbClr val="CCFF33"/>
          </a:solidFill>
        </p:spPr>
        <p:txBody>
          <a:bodyPr/>
          <a:lstStyle/>
          <a:p>
            <a:pPr marL="609600" indent="-609600" eaLnBrk="1" hangingPunct="1">
              <a:buClr>
                <a:schemeClr val="tx1"/>
              </a:buClr>
              <a:buFontTx/>
              <a:buAutoNum type="arabicPeriod" startAt="4"/>
            </a:pPr>
            <a:r>
              <a:rPr lang="en-US" altLang="en-US" b="1">
                <a:latin typeface="Arial" pitchFamily="34" charset="0"/>
              </a:rPr>
              <a:t>Action for runaway slaves</a:t>
            </a:r>
            <a:endParaRPr lang="en-US" altLang="en-US">
              <a:latin typeface="Arial" pitchFamily="34" charset="0"/>
            </a:endParaRPr>
          </a:p>
        </p:txBody>
      </p:sp>
      <p:sp>
        <p:nvSpPr>
          <p:cNvPr id="67588" name="Text Box 5"/>
          <p:cNvSpPr txBox="1">
            <a:spLocks noChangeArrowheads="1"/>
          </p:cNvSpPr>
          <p:nvPr/>
        </p:nvSpPr>
        <p:spPr bwMode="auto">
          <a:xfrm>
            <a:off x="457200" y="2057400"/>
            <a:ext cx="8077200" cy="4154488"/>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u="sng">
                <a:latin typeface="Arial" pitchFamily="34" charset="0"/>
              </a:rPr>
              <a:t>Law of Lipit-Ishtar</a:t>
            </a:r>
          </a:p>
          <a:p>
            <a:pPr eaLnBrk="1" fontAlgn="base" hangingPunct="1"/>
            <a:r>
              <a:rPr lang="en-US" altLang="en-US" b="1">
                <a:latin typeface="Arial" pitchFamily="34" charset="0"/>
              </a:rPr>
              <a:t>If a man</a:t>
            </a:r>
            <a:r>
              <a:rPr lang="fr-FR" altLang="ja-JP" b="1">
                <a:latin typeface="Arial" pitchFamily="34" charset="0"/>
              </a:rPr>
              <a:t>'</a:t>
            </a:r>
            <a:r>
              <a:rPr lang="en-US" altLang="en-US" b="1">
                <a:latin typeface="Arial" pitchFamily="34" charset="0"/>
              </a:rPr>
              <a:t>s female slave or male slave flees within a city, and it is confirmed that the slave dwelled in a man</a:t>
            </a:r>
            <a:r>
              <a:rPr lang="fr-FR" altLang="ja-JP" b="1">
                <a:latin typeface="Arial" pitchFamily="34" charset="0"/>
              </a:rPr>
              <a:t>'</a:t>
            </a:r>
            <a:r>
              <a:rPr lang="en-US" altLang="en-US" b="1">
                <a:latin typeface="Arial" pitchFamily="34" charset="0"/>
              </a:rPr>
              <a:t>s house for one month, </a:t>
            </a:r>
            <a:r>
              <a:rPr lang="en-US" altLang="en-US" b="1">
                <a:solidFill>
                  <a:srgbClr val="000090"/>
                </a:solidFill>
                <a:latin typeface="Arial" pitchFamily="34" charset="0"/>
              </a:rPr>
              <a:t>the one who harbored the fugitive shall give slave for slave.</a:t>
            </a:r>
          </a:p>
          <a:p>
            <a:pPr eaLnBrk="1" fontAlgn="base" hangingPunct="1"/>
            <a:r>
              <a:rPr lang="en-US" altLang="en-US" b="1">
                <a:latin typeface="Arial" pitchFamily="34" charset="0"/>
              </a:rPr>
              <a:t>If he has no slave, he shall weigh and deliver fifteen shekels of silver.</a:t>
            </a:r>
          </a:p>
          <a:p>
            <a:pPr eaLnBrk="1" fontAlgn="base" hangingPunct="1"/>
            <a:r>
              <a:rPr lang="en-US" altLang="en-US" b="1">
                <a:latin typeface="Arial" pitchFamily="34" charset="0"/>
              </a:rPr>
              <a:t>If a man</a:t>
            </a:r>
            <a:r>
              <a:rPr lang="fr-FR" altLang="ja-JP" b="1">
                <a:latin typeface="Arial" pitchFamily="34" charset="0"/>
              </a:rPr>
              <a:t>'</a:t>
            </a:r>
            <a:r>
              <a:rPr lang="en-US" altLang="en-US" b="1">
                <a:latin typeface="Arial" pitchFamily="34" charset="0"/>
              </a:rPr>
              <a:t>s slave contests his slave status against his master, and it is proven that his master has been compensated for his slavery twofold, that slave shall be freed.</a:t>
            </a:r>
          </a:p>
        </p:txBody>
      </p:sp>
      <p:sp>
        <p:nvSpPr>
          <p:cNvPr id="9"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Comparing Mosaic Law and Pagan Laws</a:t>
            </a:r>
            <a:endParaRPr lang="en-US" altLang="en-US" dirty="0">
              <a:latin typeface="Arial" pitchFamily="34" charset="0"/>
              <a:cs typeface="Arial" pitchFamily="34" charset="0"/>
            </a:endParaRPr>
          </a:p>
        </p:txBody>
      </p:sp>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457200" y="228600"/>
            <a:ext cx="7543800" cy="914400"/>
          </a:xfrm>
          <a:solidFill>
            <a:srgbClr val="FFCC99"/>
          </a:solidFill>
        </p:spPr>
        <p:txBody>
          <a:bodyPr/>
          <a:lstStyle/>
          <a:p>
            <a:pPr eaLnBrk="1" hangingPunct="1"/>
            <a:r>
              <a:rPr lang="en-US" altLang="en-US" sz="2800" b="1">
                <a:solidFill>
                  <a:srgbClr val="6485EE"/>
                </a:solidFill>
                <a:latin typeface="Arial" pitchFamily="34" charset="0"/>
              </a:rPr>
              <a:t>Comparing Mosaic Laws and Pagan Laws</a:t>
            </a:r>
          </a:p>
        </p:txBody>
      </p:sp>
      <p:pic>
        <p:nvPicPr>
          <p:cNvPr id="68610" name="Picture 2" descr="DSS"/>
          <p:cNvPicPr>
            <a:picLocks noGrp="1" noChangeAspect="1" noChangeArrowheads="1"/>
          </p:cNvPicPr>
          <p:nvPr>
            <p:ph idx="4294967295"/>
          </p:nvPr>
        </p:nvPicPr>
        <p:blipFill>
          <a:blip r:embed="rId2">
            <a:lum bright="30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8611" name="Text Box 4"/>
          <p:cNvSpPr txBox="1">
            <a:spLocks noChangeArrowheads="1"/>
          </p:cNvSpPr>
          <p:nvPr/>
        </p:nvSpPr>
        <p:spPr bwMode="auto">
          <a:xfrm>
            <a:off x="457200" y="609600"/>
            <a:ext cx="6096000" cy="579438"/>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FontTx/>
              <a:buAutoNum type="arabicPeriod" startAt="5"/>
            </a:pPr>
            <a:r>
              <a:rPr lang="en-US" altLang="en-US" sz="3200" b="1">
                <a:solidFill>
                  <a:srgbClr val="000090"/>
                </a:solidFill>
                <a:latin typeface="Arial" pitchFamily="34" charset="0"/>
                <a:cs typeface="Arial" pitchFamily="34" charset="0"/>
              </a:rPr>
              <a:t>Payment for injuring a slave</a:t>
            </a:r>
            <a:endParaRPr lang="en-US" altLang="en-US" sz="3200">
              <a:solidFill>
                <a:srgbClr val="000090"/>
              </a:solidFill>
              <a:latin typeface="Arial" pitchFamily="34" charset="0"/>
              <a:cs typeface="Arial" pitchFamily="34" charset="0"/>
            </a:endParaRPr>
          </a:p>
        </p:txBody>
      </p:sp>
      <p:sp>
        <p:nvSpPr>
          <p:cNvPr id="68612" name="Text Box 5"/>
          <p:cNvSpPr txBox="1">
            <a:spLocks noChangeArrowheads="1"/>
          </p:cNvSpPr>
          <p:nvPr/>
        </p:nvSpPr>
        <p:spPr bwMode="auto">
          <a:xfrm>
            <a:off x="228600" y="1371600"/>
            <a:ext cx="3733800" cy="4186238"/>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u="sng">
                <a:latin typeface="Arial" pitchFamily="34" charset="0"/>
                <a:cs typeface="Arial" pitchFamily="34" charset="0"/>
              </a:rPr>
              <a:t>Hittite Laws</a:t>
            </a:r>
          </a:p>
          <a:p>
            <a:pPr eaLnBrk="1" fontAlgn="base" hangingPunct="1"/>
            <a:r>
              <a:rPr lang="en-US" altLang="en-US" sz="2800" b="1">
                <a:latin typeface="Arial" pitchFamily="34" charset="0"/>
                <a:cs typeface="Arial" pitchFamily="34" charset="0"/>
              </a:rPr>
              <a:t>If anyone blinds a male or female slave or knocks out  his tooth, he shall </a:t>
            </a:r>
            <a:r>
              <a:rPr lang="en-US" altLang="en-US" sz="2800" b="1">
                <a:solidFill>
                  <a:srgbClr val="000090"/>
                </a:solidFill>
                <a:latin typeface="Arial" pitchFamily="34" charset="0"/>
                <a:cs typeface="Arial" pitchFamily="34" charset="0"/>
              </a:rPr>
              <a:t>pay ten shekels of silver</a:t>
            </a:r>
            <a:r>
              <a:rPr lang="en-US" altLang="en-US" sz="2800" b="1">
                <a:latin typeface="Arial" pitchFamily="34" charset="0"/>
                <a:cs typeface="Arial" pitchFamily="34" charset="0"/>
              </a:rPr>
              <a:t>. He shall look to his house for it.</a:t>
            </a:r>
            <a:endParaRPr lang="en-US" altLang="en-US" sz="2800" b="1">
              <a:solidFill>
                <a:srgbClr val="FF6600"/>
              </a:solidFill>
              <a:latin typeface="Arial" pitchFamily="34" charset="0"/>
              <a:cs typeface="Arial" pitchFamily="34" charset="0"/>
            </a:endParaRPr>
          </a:p>
          <a:p>
            <a:pPr eaLnBrk="1" fontAlgn="base" hangingPunct="1">
              <a:spcBef>
                <a:spcPct val="50000"/>
              </a:spcBef>
            </a:pPr>
            <a:endParaRPr lang="en-US" altLang="en-US" sz="2800">
              <a:latin typeface="Arial" pitchFamily="34" charset="0"/>
              <a:cs typeface="Arial" pitchFamily="34" charset="0"/>
            </a:endParaRPr>
          </a:p>
        </p:txBody>
      </p:sp>
      <p:sp>
        <p:nvSpPr>
          <p:cNvPr id="68613" name="Text Box 6"/>
          <p:cNvSpPr txBox="1">
            <a:spLocks noChangeArrowheads="1"/>
          </p:cNvSpPr>
          <p:nvPr/>
        </p:nvSpPr>
        <p:spPr bwMode="auto">
          <a:xfrm>
            <a:off x="4114800" y="1382713"/>
            <a:ext cx="5029200" cy="4832350"/>
          </a:xfrm>
          <a:prstGeom prst="rect">
            <a:avLst/>
          </a:prstGeom>
          <a:solidFill>
            <a:srgbClr val="CCFF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sz="2800" b="1" u="sng">
                <a:latin typeface="Arial" pitchFamily="34" charset="0"/>
                <a:cs typeface="Arial" pitchFamily="34" charset="0"/>
              </a:rPr>
              <a:t>Mosaic Law (Ex 21:26,27)</a:t>
            </a:r>
          </a:p>
          <a:p>
            <a:pPr eaLnBrk="1" fontAlgn="base" hangingPunct="1"/>
            <a:r>
              <a:rPr lang="en-US" altLang="zh-CN" sz="2800" b="1">
                <a:latin typeface="Arial" pitchFamily="34" charset="0"/>
                <a:cs typeface="Arial" pitchFamily="34" charset="0"/>
              </a:rPr>
              <a:t>"If a man hits a manservant or maidservant in the eye and destroys it, he must let the </a:t>
            </a:r>
            <a:r>
              <a:rPr lang="en-US" altLang="zh-CN" sz="2800" b="1">
                <a:solidFill>
                  <a:srgbClr val="000090"/>
                </a:solidFill>
                <a:latin typeface="Arial" pitchFamily="34" charset="0"/>
                <a:cs typeface="Arial" pitchFamily="34" charset="0"/>
              </a:rPr>
              <a:t>servant go free</a:t>
            </a:r>
            <a:r>
              <a:rPr lang="en-US" altLang="zh-CN" sz="2800" b="1">
                <a:latin typeface="Arial" pitchFamily="34" charset="0"/>
                <a:cs typeface="Arial" pitchFamily="34" charset="0"/>
              </a:rPr>
              <a:t> to compensate for the eye. And if he knocks out the tooth of a manservant or maidservant, he must let the </a:t>
            </a:r>
            <a:r>
              <a:rPr lang="en-US" altLang="zh-CN" sz="2800" b="1">
                <a:solidFill>
                  <a:srgbClr val="000090"/>
                </a:solidFill>
                <a:latin typeface="Arial" pitchFamily="34" charset="0"/>
                <a:cs typeface="Arial" pitchFamily="34" charset="0"/>
              </a:rPr>
              <a:t>servant go free </a:t>
            </a:r>
            <a:r>
              <a:rPr lang="en-US" altLang="zh-CN" sz="2800" b="1">
                <a:latin typeface="Arial" pitchFamily="34" charset="0"/>
                <a:cs typeface="Arial" pitchFamily="34" charset="0"/>
              </a:rPr>
              <a:t>to compensate for the tooth.</a:t>
            </a:r>
            <a:r>
              <a:rPr lang="en-US" altLang="zh-CN" b="1">
                <a:latin typeface="Arial" pitchFamily="34" charset="0"/>
                <a:cs typeface="Arial" pitchFamily="34" charset="0"/>
              </a:rPr>
              <a:t> </a:t>
            </a:r>
            <a:endParaRPr lang="en-US" altLang="en-US">
              <a:latin typeface="Arial" pitchFamily="34" charset="0"/>
              <a:cs typeface="Arial" pitchFamily="34" charset="0"/>
            </a:endParaRPr>
          </a:p>
        </p:txBody>
      </p:sp>
      <p:sp>
        <p:nvSpPr>
          <p:cNvPr id="10" name="Text Box 7"/>
          <p:cNvSpPr txBox="1">
            <a:spLocks noChangeArrowheads="1"/>
          </p:cNvSpPr>
          <p:nvPr/>
        </p:nvSpPr>
        <p:spPr bwMode="auto">
          <a:xfrm>
            <a:off x="0" y="0"/>
            <a:ext cx="6135688" cy="461963"/>
          </a:xfrm>
          <a:prstGeom prst="rect">
            <a:avLst/>
          </a:prstGeom>
          <a:solidFill>
            <a:schemeClr val="tx1">
              <a:lumMod val="95000"/>
              <a:lumOff val="5000"/>
            </a:schemeClr>
          </a:solid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Comparing Mosaic Law and Pagan Laws</a:t>
            </a:r>
            <a:endParaRPr lang="en-US" altLang="en-US"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title" idx="4294967295"/>
          </p:nvPr>
        </p:nvSpPr>
        <p:spPr>
          <a:xfrm>
            <a:off x="6248400" y="228600"/>
            <a:ext cx="2514600" cy="3505200"/>
          </a:xfrm>
        </p:spPr>
        <p:txBody>
          <a:bodyPr/>
          <a:lstStyle/>
          <a:p>
            <a:pPr eaLnBrk="1" hangingPunct="1"/>
            <a:r>
              <a:rPr lang="en-US" altLang="en-US" sz="4000">
                <a:latin typeface="Arial" pitchFamily="34" charset="0"/>
              </a:rPr>
              <a:t>Features of slavery during Roman</a:t>
            </a:r>
          </a:p>
        </p:txBody>
      </p:sp>
      <p:pic>
        <p:nvPicPr>
          <p:cNvPr id="69634" name="Picture 3" descr="Image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754161"/>
            <a:ext cx="3995737"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5651500" y="4614961"/>
            <a:ext cx="3270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i="1">
                <a:latin typeface="Arial" pitchFamily="34" charset="0"/>
                <a:cs typeface="Arial" pitchFamily="34" charset="0"/>
              </a:rPr>
              <a:t>Slave sold in Roman </a:t>
            </a:r>
          </a:p>
          <a:p>
            <a:pPr algn="ctr" eaLnBrk="1" fontAlgn="base" hangingPunct="1"/>
            <a:r>
              <a:rPr lang="en-US" altLang="en-US" b="1" i="1">
                <a:latin typeface="Arial" pitchFamily="34" charset="0"/>
                <a:cs typeface="Arial" pitchFamily="34" charset="0"/>
              </a:rPr>
              <a:t>slave trade</a:t>
            </a:r>
          </a:p>
        </p:txBody>
      </p:sp>
      <p:sp>
        <p:nvSpPr>
          <p:cNvPr id="69636" name="Rectangle 5"/>
          <p:cNvSpPr>
            <a:spLocks noChangeArrowheads="1"/>
          </p:cNvSpPr>
          <p:nvPr/>
        </p:nvSpPr>
        <p:spPr bwMode="auto">
          <a:xfrm>
            <a:off x="1295400" y="533400"/>
            <a:ext cx="39243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50000"/>
              </a:spcBef>
            </a:pPr>
            <a:r>
              <a:rPr lang="en-US" altLang="en-US" b="1" i="1">
                <a:latin typeface="Arial" pitchFamily="34" charset="0"/>
                <a:cs typeface="Arial" pitchFamily="34" charset="0"/>
              </a:rPr>
              <a:t>When Romans conquered the Mediterranean, they took millions of slaves to Italy. The Italians were major importers of slaves with slaves accounting for 40 percent of the population! </a:t>
            </a:r>
          </a:p>
          <a:p>
            <a:pPr eaLnBrk="1" fontAlgn="base" hangingPunct="1">
              <a:spcBef>
                <a:spcPct val="50000"/>
              </a:spcBef>
            </a:pPr>
            <a:r>
              <a:rPr lang="en-US" altLang="en-US" b="1" i="1">
                <a:latin typeface="Arial" pitchFamily="34" charset="0"/>
                <a:cs typeface="Arial" pitchFamily="34" charset="0"/>
              </a:rPr>
              <a:t>Laws which promoted or restricted the Roman slave system:</a:t>
            </a:r>
          </a:p>
          <a:p>
            <a:pPr eaLnBrk="1" fontAlgn="base" hangingPunct="1">
              <a:spcBef>
                <a:spcPct val="50000"/>
              </a:spcBef>
            </a:pPr>
            <a:r>
              <a:rPr lang="en-US" altLang="en-US" b="1" i="1">
                <a:latin typeface="Arial" pitchFamily="34" charset="0"/>
                <a:cs typeface="Arial" pitchFamily="34" charset="0"/>
              </a:rPr>
              <a:t>Lex Poetelia (326 BC)</a:t>
            </a:r>
          </a:p>
          <a:p>
            <a:pPr eaLnBrk="1" fontAlgn="base" hangingPunct="1">
              <a:spcBef>
                <a:spcPct val="50000"/>
              </a:spcBef>
            </a:pPr>
            <a:r>
              <a:rPr lang="en-US" altLang="en-US" b="1" i="1">
                <a:latin typeface="Arial" pitchFamily="34" charset="0"/>
                <a:cs typeface="Arial" pitchFamily="34" charset="0"/>
              </a:rPr>
              <a:t>Lex Aelia Sentia (AD 4)</a:t>
            </a:r>
          </a:p>
          <a:p>
            <a:pPr eaLnBrk="1" fontAlgn="base" hangingPunct="1">
              <a:spcBef>
                <a:spcPct val="50000"/>
              </a:spcBef>
            </a:pPr>
            <a:r>
              <a:rPr lang="en-US" altLang="en-US" b="1" i="1">
                <a:latin typeface="Arial" pitchFamily="34" charset="0"/>
                <a:cs typeface="Arial" pitchFamily="34" charset="0"/>
              </a:rPr>
              <a:t>Lex Fufia Caninia (AD 2)</a:t>
            </a:r>
          </a:p>
          <a:p>
            <a:pPr eaLnBrk="1" fontAlgn="base" hangingPunct="1">
              <a:spcBef>
                <a:spcPct val="50000"/>
              </a:spcBef>
            </a:pPr>
            <a:r>
              <a:rPr lang="en-US" altLang="en-US" b="1" i="1">
                <a:latin typeface="Arial" pitchFamily="34" charset="0"/>
                <a:cs typeface="Arial" pitchFamily="34" charset="0"/>
              </a:rPr>
              <a:t>Lex lunia Sorbana</a:t>
            </a:r>
          </a:p>
        </p:txBody>
      </p:sp>
      <p:sp>
        <p:nvSpPr>
          <p:cNvPr id="69637" name="Text Box 8"/>
          <p:cNvSpPr txBox="1">
            <a:spLocks noChangeArrowheads="1"/>
          </p:cNvSpPr>
          <p:nvPr/>
        </p:nvSpPr>
        <p:spPr bwMode="auto">
          <a:xfrm>
            <a:off x="0" y="0"/>
            <a:ext cx="6340475" cy="461963"/>
          </a:xfrm>
          <a:prstGeom prst="rect">
            <a:avLst/>
          </a:prstGeom>
          <a:solidFill>
            <a:srgbClr val="FF006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Features of Slavery during Roman Empire</a:t>
            </a:r>
            <a:endParaRPr lang="en-US" altLang="en-US">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1219200" y="11430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3200" b="1">
                <a:latin typeface="Arial" pitchFamily="34" charset="0"/>
                <a:cs typeface="Arial" pitchFamily="34" charset="0"/>
              </a:rPr>
              <a:t>Motives</a:t>
            </a:r>
          </a:p>
          <a:p>
            <a:pPr eaLnBrk="1" fontAlgn="base" hangingPunct="1">
              <a:spcBef>
                <a:spcPct val="20000"/>
              </a:spcBef>
              <a:buClr>
                <a:schemeClr val="tx2"/>
              </a:buClr>
              <a:buFont typeface="Wingdings" pitchFamily="2" charset="2"/>
              <a:buNone/>
            </a:pPr>
            <a:endParaRPr lang="en-US" altLang="en-US" sz="3200" b="1">
              <a:latin typeface="Arial" pitchFamily="34" charset="0"/>
              <a:cs typeface="Arial" pitchFamily="34" charset="0"/>
            </a:endParaRPr>
          </a:p>
          <a:p>
            <a:pPr lvl="1" eaLnBrk="1" fontAlgn="base" hangingPunct="1">
              <a:spcBef>
                <a:spcPct val="20000"/>
              </a:spcBef>
              <a:buSzPct val="95000"/>
              <a:buFontTx/>
              <a:buChar char="–"/>
            </a:pPr>
            <a:r>
              <a:rPr lang="en-US" altLang="en-US" sz="2800" b="1">
                <a:latin typeface="Arial" pitchFamily="34" charset="0"/>
                <a:cs typeface="Arial" pitchFamily="34" charset="0"/>
              </a:rPr>
              <a:t>Roman masters were less interested in economic exploitation than in having a more robust lifestyle.</a:t>
            </a:r>
          </a:p>
          <a:p>
            <a:pPr lvl="1" eaLnBrk="1" fontAlgn="base" hangingPunct="1">
              <a:spcBef>
                <a:spcPct val="20000"/>
              </a:spcBef>
              <a:buSzPct val="95000"/>
              <a:buFontTx/>
              <a:buChar char="–"/>
            </a:pPr>
            <a:r>
              <a:rPr lang="en-US" altLang="en-US" sz="2800" b="1">
                <a:latin typeface="Arial" pitchFamily="34" charset="0"/>
                <a:cs typeface="Arial" pitchFamily="34" charset="0"/>
              </a:rPr>
              <a:t>For wealthy Romans, the motive was basically that of status.</a:t>
            </a:r>
          </a:p>
        </p:txBody>
      </p:sp>
      <p:sp>
        <p:nvSpPr>
          <p:cNvPr id="14343" name="Rectangle 7"/>
          <p:cNvSpPr>
            <a:spLocks noGrp="1" noChangeArrowheads="1"/>
          </p:cNvSpPr>
          <p:nvPr>
            <p:ph type="title"/>
          </p:nvPr>
        </p:nvSpPr>
        <p:spPr>
          <a:xfrm>
            <a:off x="1219200" y="34925"/>
            <a:ext cx="6402388" cy="463550"/>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algn="l" eaLnBrk="1" hangingPunct="1"/>
            <a:r>
              <a:rPr lang="en-US" altLang="en-US" sz="2400" b="1" i="1">
                <a:solidFill>
                  <a:schemeClr val="tx1"/>
                </a:solidFill>
                <a:latin typeface="Aril" charset="0"/>
              </a:rPr>
              <a:t>Origins of Slavery:</a:t>
            </a:r>
            <a:endParaRPr lang="en-US" altLang="en-US">
              <a:latin typeface="Aril" charset="0"/>
            </a:endParaRPr>
          </a:p>
        </p:txBody>
      </p:sp>
      <p:graphicFrame>
        <p:nvGraphicFramePr>
          <p:cNvPr id="34818" name="Object 2"/>
          <p:cNvGraphicFramePr>
            <a:graphicFrameLocks noChangeAspect="1"/>
          </p:cNvGraphicFramePr>
          <p:nvPr/>
        </p:nvGraphicFramePr>
        <p:xfrm>
          <a:off x="7391400" y="381000"/>
          <a:ext cx="1524000" cy="2209800"/>
        </p:xfrm>
        <a:graphic>
          <a:graphicData uri="http://schemas.openxmlformats.org/presentationml/2006/ole">
            <mc:AlternateContent xmlns:mc="http://schemas.openxmlformats.org/markup-compatibility/2006">
              <mc:Choice xmlns:v="urn:schemas-microsoft-com:vml" Requires="v">
                <p:oleObj name="Bitmap Image" r:id="rId2" imgW="876190" imgH="1352381" progId="Paint.Picture">
                  <p:embed/>
                </p:oleObj>
              </mc:Choice>
              <mc:Fallback>
                <p:oleObj name="Bitmap Image" r:id="rId2" imgW="876190" imgH="13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1000"/>
                        <a:ext cx="152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4819" name="Text Box 5"/>
          <p:cNvSpPr txBox="1">
            <a:spLocks noChangeArrowheads="1"/>
          </p:cNvSpPr>
          <p:nvPr/>
        </p:nvSpPr>
        <p:spPr bwMode="auto">
          <a:xfrm>
            <a:off x="1447800" y="1692275"/>
            <a:ext cx="563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latin typeface="Aril" charset="0"/>
              </a:rPr>
              <a:t>How slavery originated cannot be precisely ascertained</a:t>
            </a:r>
          </a:p>
        </p:txBody>
      </p:sp>
      <p:sp>
        <p:nvSpPr>
          <p:cNvPr id="34820" name="Text Box 6"/>
          <p:cNvSpPr txBox="1">
            <a:spLocks noChangeArrowheads="1"/>
          </p:cNvSpPr>
          <p:nvPr/>
        </p:nvSpPr>
        <p:spPr bwMode="auto">
          <a:xfrm>
            <a:off x="1447800" y="289560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latin typeface="Aril" charset="0"/>
              </a:rPr>
              <a:t>Earliest evidence of slavery stemmed back to 3000 BC, from Sumerian civilization in Southern Mesopotamia (modern Iraq)</a:t>
            </a:r>
          </a:p>
        </p:txBody>
      </p:sp>
      <p:sp>
        <p:nvSpPr>
          <p:cNvPr id="34821" name="Text Box 7"/>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l" charset="0"/>
              </a:rPr>
              <a:t>Introduction and definition</a:t>
            </a:r>
            <a:endParaRPr lang="en-US" altLang="en-US" dirty="0">
              <a:latin typeface="Ari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1682" name="Rectangle 6"/>
          <p:cNvSpPr>
            <a:spLocks noChangeArrowheads="1"/>
          </p:cNvSpPr>
          <p:nvPr/>
        </p:nvSpPr>
        <p:spPr bwMode="auto">
          <a:xfrm>
            <a:off x="1371600" y="1371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Entry into Slavery</a:t>
            </a:r>
          </a:p>
          <a:p>
            <a:pPr eaLnBrk="1" fontAlgn="base" hangingPunct="1">
              <a:spcBef>
                <a:spcPct val="20000"/>
              </a:spcBef>
              <a:buClr>
                <a:schemeClr val="tx2"/>
              </a:buClr>
              <a:buFont typeface="Wingdings" pitchFamily="2" charset="2"/>
              <a:buChar char="w"/>
            </a:pPr>
            <a:endParaRPr lang="en-US" altLang="en-US" sz="2800" b="1">
              <a:latin typeface="Arial" pitchFamily="34" charset="0"/>
              <a:cs typeface="Arial" pitchFamily="34" charset="0"/>
            </a:endParaRPr>
          </a:p>
          <a:p>
            <a:pPr lvl="1" eaLnBrk="1" fontAlgn="base" hangingPunct="1">
              <a:spcBef>
                <a:spcPct val="20000"/>
              </a:spcBef>
              <a:buSzPct val="95000"/>
              <a:buFontTx/>
              <a:buChar char="–"/>
            </a:pPr>
            <a:r>
              <a:rPr lang="en-US" altLang="en-US" sz="2800" b="1">
                <a:latin typeface="Arial" pitchFamily="34" charset="0"/>
                <a:cs typeface="Arial" pitchFamily="34" charset="0"/>
              </a:rPr>
              <a:t>Roman military conquests</a:t>
            </a:r>
          </a:p>
          <a:p>
            <a:pPr lvl="1" eaLnBrk="1" fontAlgn="base" hangingPunct="1">
              <a:spcBef>
                <a:spcPct val="20000"/>
              </a:spcBef>
              <a:buSzPct val="95000"/>
              <a:buFontTx/>
              <a:buChar char="–"/>
            </a:pPr>
            <a:r>
              <a:rPr lang="en-US" altLang="en-US" sz="2800" b="1">
                <a:latin typeface="Arial" pitchFamily="34" charset="0"/>
                <a:cs typeface="Arial" pitchFamily="34" charset="0"/>
              </a:rPr>
              <a:t>Natural reproduction</a:t>
            </a:r>
          </a:p>
          <a:p>
            <a:pPr lvl="1" eaLnBrk="1" fontAlgn="base" hangingPunct="1">
              <a:spcBef>
                <a:spcPct val="20000"/>
              </a:spcBef>
              <a:buSzPct val="95000"/>
              <a:buFontTx/>
              <a:buChar char="–"/>
            </a:pPr>
            <a:r>
              <a:rPr lang="en-US" altLang="en-US" sz="2800" b="1">
                <a:latin typeface="Arial" pitchFamily="34" charset="0"/>
                <a:cs typeface="Arial" pitchFamily="34" charset="0"/>
              </a:rPr>
              <a:t>Rescue from exposure</a:t>
            </a:r>
          </a:p>
          <a:p>
            <a:pPr lvl="1" eaLnBrk="1" fontAlgn="base" hangingPunct="1">
              <a:spcBef>
                <a:spcPct val="20000"/>
              </a:spcBef>
              <a:buSzPct val="95000"/>
              <a:buFontTx/>
              <a:buChar char="–"/>
            </a:pPr>
            <a:r>
              <a:rPr lang="en-US" altLang="en-US" sz="2800" b="1">
                <a:latin typeface="Arial" pitchFamily="34" charset="0"/>
                <a:cs typeface="Arial" pitchFamily="34" charset="0"/>
              </a:rPr>
              <a:t>International trade</a:t>
            </a:r>
          </a:p>
          <a:p>
            <a:pPr lvl="1" eaLnBrk="1" fontAlgn="base" hangingPunct="1">
              <a:spcBef>
                <a:spcPct val="20000"/>
              </a:spcBef>
              <a:buSzPct val="95000"/>
              <a:buFontTx/>
              <a:buChar char="–"/>
            </a:pPr>
            <a:r>
              <a:rPr lang="en-US" altLang="en-US" sz="2800" b="1">
                <a:latin typeface="Arial" pitchFamily="34" charset="0"/>
                <a:cs typeface="Arial" pitchFamily="34" charset="0"/>
              </a:rPr>
              <a:t>Piracy</a:t>
            </a:r>
          </a:p>
          <a:p>
            <a:pPr lvl="1" eaLnBrk="1" fontAlgn="base" hangingPunct="1">
              <a:spcBef>
                <a:spcPct val="20000"/>
              </a:spcBef>
              <a:buSzPct val="95000"/>
              <a:buFontTx/>
              <a:buChar char="–"/>
            </a:pPr>
            <a:r>
              <a:rPr lang="en-US" altLang="en-US" sz="2800" b="1">
                <a:latin typeface="Arial" pitchFamily="34" charset="0"/>
                <a:cs typeface="Arial" pitchFamily="34" charset="0"/>
              </a:rPr>
              <a:t>Sold themselves into slavery for various reasons</a:t>
            </a:r>
            <a:endParaRPr lang="en-US" altLang="en-US" b="1">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2706" name="Rectangle 6"/>
          <p:cNvSpPr>
            <a:spLocks noChangeArrowheads="1"/>
          </p:cNvSpPr>
          <p:nvPr/>
        </p:nvSpPr>
        <p:spPr bwMode="auto">
          <a:xfrm>
            <a:off x="1371600" y="1295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3200" b="1">
                <a:latin typeface="Arial" pitchFamily="34" charset="0"/>
                <a:cs typeface="Arial" pitchFamily="34" charset="0"/>
              </a:rPr>
              <a:t>Treatment</a:t>
            </a:r>
          </a:p>
          <a:p>
            <a:pPr eaLnBrk="1" fontAlgn="base" hangingPunct="1">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lvl="1" eaLnBrk="1" fontAlgn="base" hangingPunct="1">
              <a:spcBef>
                <a:spcPct val="20000"/>
              </a:spcBef>
              <a:buSzPct val="95000"/>
              <a:buFontTx/>
              <a:buChar char="–"/>
            </a:pPr>
            <a:r>
              <a:rPr lang="en-US" altLang="en-US" sz="2800" b="1">
                <a:latin typeface="Arial" pitchFamily="34" charset="0"/>
                <a:cs typeface="Arial" pitchFamily="34" charset="0"/>
              </a:rPr>
              <a:t>Depending on the disposition and personality of master</a:t>
            </a:r>
          </a:p>
          <a:p>
            <a:pPr lvl="1" eaLnBrk="1" fontAlgn="base" hangingPunct="1">
              <a:spcBef>
                <a:spcPct val="20000"/>
              </a:spcBef>
              <a:buSzPct val="95000"/>
              <a:buFontTx/>
              <a:buChar char="–"/>
            </a:pPr>
            <a:r>
              <a:rPr lang="en-US" altLang="en-US" sz="2800" b="1">
                <a:latin typeface="Arial" pitchFamily="34" charset="0"/>
                <a:cs typeface="Arial" pitchFamily="34" charset="0"/>
              </a:rPr>
              <a:t>Slaves working in private homes were better treated than slaves working on farms and ranches</a:t>
            </a:r>
          </a:p>
          <a:p>
            <a:pPr lvl="1" eaLnBrk="1" fontAlgn="base" hangingPunct="1">
              <a:spcBef>
                <a:spcPct val="20000"/>
              </a:spcBef>
              <a:buSzPct val="95000"/>
              <a:buFontTx/>
              <a:buChar char="–"/>
            </a:pPr>
            <a:endParaRPr lang="en-US" altLang="en-US" sz="2800" b="1">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3730" name="Rectangle 6"/>
          <p:cNvSpPr>
            <a:spLocks noChangeArrowheads="1"/>
          </p:cNvSpPr>
          <p:nvPr/>
        </p:nvSpPr>
        <p:spPr bwMode="auto">
          <a:xfrm>
            <a:off x="1295400" y="1295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3200" b="1">
                <a:latin typeface="Arial" pitchFamily="34" charset="0"/>
                <a:cs typeface="Arial" pitchFamily="34" charset="0"/>
              </a:rPr>
              <a:t>Legal controls on masters</a:t>
            </a:r>
          </a:p>
          <a:p>
            <a:pPr eaLnBrk="1" fontAlgn="base" hangingPunct="1">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lvl="1" eaLnBrk="1" fontAlgn="base" hangingPunct="1">
              <a:spcBef>
                <a:spcPct val="20000"/>
              </a:spcBef>
              <a:buSzPct val="95000"/>
              <a:buFontTx/>
              <a:buChar char="–"/>
            </a:pPr>
            <a:r>
              <a:rPr lang="en-US" altLang="en-US" sz="2800" b="1">
                <a:latin typeface="Arial" pitchFamily="34" charset="0"/>
                <a:cs typeface="Arial" pitchFamily="34" charset="0"/>
              </a:rPr>
              <a:t>Slave owners were answerable to the law of mistreatment of slaves</a:t>
            </a:r>
          </a:p>
          <a:p>
            <a:pPr lvl="1" eaLnBrk="1" fontAlgn="base" hangingPunct="1">
              <a:spcBef>
                <a:spcPct val="20000"/>
              </a:spcBef>
              <a:buSzPct val="95000"/>
              <a:buFontTx/>
              <a:buChar char="–"/>
            </a:pPr>
            <a:r>
              <a:rPr lang="en-US" altLang="en-US" sz="2800" b="1">
                <a:latin typeface="Arial" pitchFamily="34" charset="0"/>
                <a:cs typeface="Arial" pitchFamily="34" charset="0"/>
              </a:rPr>
              <a:t>Slave owners were restricted from executing their slaves</a:t>
            </a:r>
          </a:p>
          <a:p>
            <a:pPr lvl="1" eaLnBrk="1" fontAlgn="base" hangingPunct="1">
              <a:spcBef>
                <a:spcPct val="20000"/>
              </a:spcBef>
              <a:buSzPct val="95000"/>
              <a:buFontTx/>
              <a:buChar char="–"/>
            </a:pPr>
            <a:r>
              <a:rPr lang="en-US" altLang="en-US" sz="2800" b="1">
                <a:latin typeface="Arial" pitchFamily="34" charset="0"/>
                <a:cs typeface="Arial" pitchFamily="34" charset="0"/>
              </a:rPr>
              <a:t>The law courts often sided with slaves against masters</a:t>
            </a:r>
          </a:p>
          <a:p>
            <a:pPr eaLnBrk="1" fontAlgn="base" hangingPunct="1">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endParaRPr lang="en-US" altLang="en-US" sz="3200" b="1">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4754" name="Rectangle 6"/>
          <p:cNvSpPr>
            <a:spLocks noChangeArrowheads="1"/>
          </p:cNvSpPr>
          <p:nvPr/>
        </p:nvSpPr>
        <p:spPr bwMode="auto">
          <a:xfrm>
            <a:off x="1295400" y="13716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3200" b="1">
                <a:latin typeface="Arial" pitchFamily="34" charset="0"/>
                <a:cs typeface="Arial" pitchFamily="34" charset="0"/>
              </a:rPr>
              <a:t>Legal recourse of slaves</a:t>
            </a:r>
          </a:p>
          <a:p>
            <a:pPr eaLnBrk="1" fontAlgn="base" hangingPunct="1">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lvl="1" eaLnBrk="1" fontAlgn="base" hangingPunct="1">
              <a:spcBef>
                <a:spcPct val="20000"/>
              </a:spcBef>
              <a:buSzPct val="95000"/>
              <a:buFontTx/>
              <a:buChar char="–"/>
            </a:pPr>
            <a:r>
              <a:rPr lang="en-US" altLang="en-US" sz="2800" b="1">
                <a:latin typeface="Arial" pitchFamily="34" charset="0"/>
                <a:cs typeface="Arial" pitchFamily="34" charset="0"/>
              </a:rPr>
              <a:t>Slaves could litigate on their behalf (assault/abuse)</a:t>
            </a:r>
          </a:p>
          <a:p>
            <a:pPr lvl="1" eaLnBrk="1" fontAlgn="base" hangingPunct="1">
              <a:spcBef>
                <a:spcPct val="20000"/>
              </a:spcBef>
              <a:buSzPct val="95000"/>
              <a:buFontTx/>
              <a:buChar char="–"/>
            </a:pPr>
            <a:r>
              <a:rPr lang="en-US" altLang="en-US" sz="2800" b="1">
                <a:latin typeface="Arial" pitchFamily="34" charset="0"/>
                <a:cs typeface="Arial" pitchFamily="34" charset="0"/>
              </a:rPr>
              <a:t>Legal means for slaves to seek freedom</a:t>
            </a:r>
          </a:p>
          <a:p>
            <a:pPr lvl="1" eaLnBrk="1" fontAlgn="base" hangingPunct="1">
              <a:spcBef>
                <a:spcPct val="20000"/>
              </a:spcBef>
              <a:buSzPct val="95000"/>
              <a:buFontTx/>
              <a:buChar char="–"/>
            </a:pPr>
            <a:r>
              <a:rPr lang="en-US" altLang="en-US" sz="2800" b="1">
                <a:latin typeface="Arial" pitchFamily="34" charset="0"/>
                <a:cs typeface="Arial" pitchFamily="34" charset="0"/>
              </a:rPr>
              <a:t>Slaves could effect a transfer of ownership</a:t>
            </a:r>
          </a:p>
          <a:p>
            <a:pPr lvl="1" eaLnBrk="1" fontAlgn="base" hangingPunct="1">
              <a:spcBef>
                <a:spcPct val="20000"/>
              </a:spcBef>
              <a:buSzPct val="95000"/>
              <a:buFontTx/>
              <a:buChar char="–"/>
            </a:pPr>
            <a:r>
              <a:rPr lang="en-US" altLang="en-US" sz="2800" b="1">
                <a:latin typeface="Arial" pitchFamily="34" charset="0"/>
                <a:cs typeface="Arial" pitchFamily="34" charset="0"/>
              </a:rPr>
              <a:t>In addition to legal power, slaves had certain economic power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5778" name="Rectangle 6"/>
          <p:cNvSpPr>
            <a:spLocks noChangeArrowheads="1"/>
          </p:cNvSpPr>
          <p:nvPr/>
        </p:nvSpPr>
        <p:spPr bwMode="auto">
          <a:xfrm>
            <a:off x="1219200" y="1219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3200" b="1">
                <a:latin typeface="Arial" pitchFamily="34" charset="0"/>
                <a:cs typeface="Arial" pitchFamily="34" charset="0"/>
              </a:rPr>
              <a:t>Legal agent status</a:t>
            </a:r>
          </a:p>
          <a:p>
            <a:pPr eaLnBrk="1" fontAlgn="base" hangingPunct="1">
              <a:lnSpc>
                <a:spcPct val="90000"/>
              </a:lnSpc>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Could own property, enter into legal transactions such as loans, leases or service contracts</a:t>
            </a: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Acted on behalf of their master in his business dealings, such as loans, sales, issuance of receipts, etc.</a:t>
            </a: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They could own slaves themselves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0"/>
            <a:ext cx="6402388" cy="461963"/>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
        <p:nvSpPr>
          <p:cNvPr id="76802" name="Rectangle 6"/>
          <p:cNvSpPr>
            <a:spLocks noChangeArrowheads="1"/>
          </p:cNvSpPr>
          <p:nvPr/>
        </p:nvSpPr>
        <p:spPr bwMode="auto">
          <a:xfrm>
            <a:off x="1371600" y="12954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3200" b="1">
                <a:latin typeface="Arial" pitchFamily="34" charset="0"/>
                <a:cs typeface="Arial" pitchFamily="34" charset="0"/>
              </a:rPr>
              <a:t>Legal exit/Manumission</a:t>
            </a:r>
          </a:p>
          <a:p>
            <a:pPr eaLnBrk="1" fontAlgn="base" hangingPunct="1">
              <a:lnSpc>
                <a:spcPct val="90000"/>
              </a:lnSpc>
              <a:spcBef>
                <a:spcPct val="20000"/>
              </a:spcBef>
              <a:buClr>
                <a:schemeClr val="tx2"/>
              </a:buClr>
              <a:buFont typeface="Wingdings" pitchFamily="2" charset="2"/>
              <a:buChar char="w"/>
            </a:pPr>
            <a:endParaRPr lang="en-US" altLang="en-US" sz="3200" b="1">
              <a:latin typeface="Arial" pitchFamily="34" charset="0"/>
              <a:cs typeface="Arial" pitchFamily="34" charset="0"/>
            </a:endParaRP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Manumission was widespread, frequent and expected by the majority of slaves</a:t>
            </a: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It was so frequent that it required some limitations</a:t>
            </a: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Social status motivation of the system made for frequent manumissions</a:t>
            </a:r>
          </a:p>
          <a:p>
            <a:pPr lvl="1" eaLnBrk="1" fontAlgn="base" hangingPunct="1">
              <a:lnSpc>
                <a:spcPct val="90000"/>
              </a:lnSpc>
              <a:spcBef>
                <a:spcPct val="20000"/>
              </a:spcBef>
              <a:buSzPct val="95000"/>
              <a:buFontTx/>
              <a:buChar char="–"/>
            </a:pPr>
            <a:r>
              <a:rPr lang="en-US" altLang="en-US" sz="2800" b="1">
                <a:latin typeface="Arial" pitchFamily="34" charset="0"/>
                <a:cs typeface="Arial" pitchFamily="34" charset="0"/>
              </a:rPr>
              <a:t>Some manumissions were for noble matters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Image9"/>
          <p:cNvPicPr>
            <a:picLocks noChangeAspect="1" noChangeArrowheads="1"/>
          </p:cNvPicPr>
          <p:nvPr/>
        </p:nvPicPr>
        <p:blipFill>
          <a:blip r:embed="rId2" cstate="screen">
            <a:extLst>
              <a:ext uri="{28A0092B-C50C-407E-A947-70E740481C1C}">
                <a14:useLocalDpi xmlns:a14="http://schemas.microsoft.com/office/drawing/2010/main" val="0"/>
              </a:ext>
            </a:extLst>
          </a:blip>
          <a:srcRect l="3922" r="5882"/>
          <a:stretch>
            <a:fillRect/>
          </a:stretch>
        </p:blipFill>
        <p:spPr bwMode="auto">
          <a:xfrm>
            <a:off x="5638800" y="626665"/>
            <a:ext cx="35052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4"/>
          <p:cNvSpPr txBox="1">
            <a:spLocks noChangeArrowheads="1"/>
          </p:cNvSpPr>
          <p:nvPr/>
        </p:nvSpPr>
        <p:spPr bwMode="auto">
          <a:xfrm>
            <a:off x="5791200" y="3750865"/>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i="1">
                <a:latin typeface="Arial" pitchFamily="34" charset="0"/>
                <a:cs typeface="Arial" pitchFamily="34" charset="0"/>
              </a:rPr>
              <a:t>Slaves were often depicted as small</a:t>
            </a:r>
          </a:p>
        </p:txBody>
      </p:sp>
      <p:sp>
        <p:nvSpPr>
          <p:cNvPr id="77827" name="Text Box 5"/>
          <p:cNvSpPr txBox="1">
            <a:spLocks noChangeArrowheads="1"/>
          </p:cNvSpPr>
          <p:nvPr/>
        </p:nvSpPr>
        <p:spPr bwMode="auto">
          <a:xfrm>
            <a:off x="1219200" y="457200"/>
            <a:ext cx="4267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latin typeface="Arial" pitchFamily="34" charset="0"/>
                <a:cs typeface="Arial" pitchFamily="34" charset="0"/>
              </a:rPr>
              <a:t>Manumitted slaves were converted from being property to a free Roman citizen.  But they were typically looked down by Rome</a:t>
            </a:r>
            <a:r>
              <a:rPr lang="fr-FR" altLang="ja-JP" b="1" i="1">
                <a:latin typeface="Arial" pitchFamily="34" charset="0"/>
                <a:cs typeface="Arial" pitchFamily="34" charset="0"/>
              </a:rPr>
              <a:t>'</a:t>
            </a:r>
            <a:r>
              <a:rPr lang="en-US" altLang="en-US" b="1" i="1">
                <a:latin typeface="Arial" pitchFamily="34" charset="0"/>
                <a:cs typeface="Arial" pitchFamily="34" charset="0"/>
              </a:rPr>
              <a:t>s freeborn citizens.</a:t>
            </a:r>
          </a:p>
          <a:p>
            <a:pPr eaLnBrk="1" fontAlgn="base" hangingPunct="1"/>
            <a:r>
              <a:rPr lang="en-US" altLang="en-US" b="1" i="1">
                <a:latin typeface="Arial" pitchFamily="34" charset="0"/>
                <a:cs typeface="Arial" pitchFamily="34" charset="0"/>
              </a:rPr>
              <a:t>Post manumission practices:</a:t>
            </a:r>
          </a:p>
          <a:p>
            <a:pPr eaLnBrk="1" fontAlgn="base" hangingPunct="1"/>
            <a:r>
              <a:rPr lang="en-US" altLang="en-US" b="1" i="1" u="sng">
                <a:latin typeface="Arial" pitchFamily="34" charset="0"/>
                <a:cs typeface="Arial" pitchFamily="34" charset="0"/>
              </a:rPr>
              <a:t>Obseqium </a:t>
            </a:r>
            <a:r>
              <a:rPr lang="en-US" altLang="en-US" b="1" i="1">
                <a:latin typeface="Arial" pitchFamily="34" charset="0"/>
                <a:cs typeface="Arial" pitchFamily="34" charset="0"/>
              </a:rPr>
              <a:t>– required freedmen and women to openly grovel in the presence of former masters</a:t>
            </a:r>
          </a:p>
          <a:p>
            <a:pPr eaLnBrk="1" fontAlgn="base" hangingPunct="1"/>
            <a:r>
              <a:rPr lang="en-US" altLang="en-US" b="1" i="1" u="sng">
                <a:latin typeface="Arial" pitchFamily="34" charset="0"/>
                <a:cs typeface="Arial" pitchFamily="34" charset="0"/>
              </a:rPr>
              <a:t>Operae </a:t>
            </a:r>
            <a:r>
              <a:rPr lang="en-US" altLang="en-US" b="1" i="1">
                <a:latin typeface="Arial" pitchFamily="34" charset="0"/>
                <a:cs typeface="Arial" pitchFamily="34" charset="0"/>
              </a:rPr>
              <a:t>– ex-slave required to return to their slave professions for a certain number of days annually</a:t>
            </a:r>
          </a:p>
          <a:p>
            <a:pPr eaLnBrk="1" fontAlgn="base" hangingPunct="1"/>
            <a:endParaRPr lang="en-US" altLang="en-US" b="1" i="1">
              <a:latin typeface="Arial" pitchFamily="34" charset="0"/>
              <a:cs typeface="Arial" pitchFamily="34" charset="0"/>
            </a:endParaRPr>
          </a:p>
        </p:txBody>
      </p:sp>
      <p:sp>
        <p:nvSpPr>
          <p:cNvPr id="8202" name="Rectangle 10"/>
          <p:cNvSpPr>
            <a:spLocks noGrp="1" noChangeArrowheads="1"/>
          </p:cNvSpPr>
          <p:nvPr>
            <p:ph type="title" idx="4294967295"/>
          </p:nvPr>
        </p:nvSpPr>
        <p:spPr>
          <a:xfrm>
            <a:off x="0" y="-3175"/>
            <a:ext cx="6402388" cy="463550"/>
          </a:xfrm>
          <a:solidFill>
            <a:srgbClr val="FF0066"/>
          </a:solidFill>
          <a:ln w="12700" cap="sq">
            <a:headEnd type="none" w="sm" len="sm"/>
            <a:tailEnd type="none" w="sm" len="sm"/>
          </a:ln>
        </p:spPr>
        <p:txBody>
          <a:bodyPr wrap="none">
            <a:spAutoFit/>
          </a:bodyPr>
          <a:lstStyle/>
          <a:p>
            <a:pPr algn="l" eaLnBrk="1" hangingPunct="1">
              <a:defRPr/>
            </a:pPr>
            <a:r>
              <a:rPr lang="en-US" sz="2400" b="1" i="1" kern="1200" dirty="0">
                <a:solidFill>
                  <a:srgbClr val="FFFFFF"/>
                </a:solidFill>
                <a:ea typeface="+mn-ea"/>
              </a:rPr>
              <a:t>Features of Slavery during Roman Empire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89956"/>
            <a:ext cx="9144000" cy="51435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2751459"/>
          </a:xfrm>
          <a:solidFill>
            <a:srgbClr val="000000"/>
          </a:solidFill>
          <a:effectLst>
            <a:outerShdw blurRad="63500" dist="35921" dir="2700000" algn="ctr" rotWithShape="0">
              <a:schemeClr val="tx2">
                <a:alpha val="74998"/>
              </a:schemeClr>
            </a:outerShdw>
          </a:effectLst>
        </p:spPr>
        <p:txBody>
          <a:bodyPr anchor="t"/>
          <a:lstStyle/>
          <a:p>
            <a:pPr>
              <a:defRPr/>
            </a:pPr>
            <a:r>
              <a:rPr lang="ru-RU" sz="2800" b="1" dirty="0">
                <a:effectLst>
                  <a:glow rad="127000">
                    <a:schemeClr val="tx1"/>
                  </a:glow>
                </a:effectLst>
                <a:latin typeface="Arial" charset="0"/>
                <a:ea typeface="ＭＳ Ｐゴシック" charset="0"/>
                <a:cs typeface="ＭＳ Ｐゴシック" charset="0"/>
              </a:rPr>
              <a:t>"</a:t>
            </a:r>
            <a:r>
              <a:rPr lang="en-US" sz="2800" b="1" dirty="0">
                <a:effectLst>
                  <a:glow rad="127000">
                    <a:schemeClr val="tx1"/>
                  </a:glow>
                </a:effectLst>
                <a:latin typeface="Arial" charset="0"/>
                <a:ea typeface="ＭＳ Ｐゴシック" charset="0"/>
                <a:cs typeface="ＭＳ Ｐゴシック" charset="0"/>
              </a:rPr>
              <a:t>If a man has sex with a slave girl whose freedom has never been purchased but who is committed to become another man</a:t>
            </a:r>
            <a:r>
              <a:rPr lang="uk-UA" sz="2800" b="1" dirty="0">
                <a:effectLst>
                  <a:glow rad="127000">
                    <a:schemeClr val="tx1"/>
                  </a:glow>
                </a:effectLst>
                <a:latin typeface="Arial" charset="0"/>
                <a:ea typeface="ＭＳ Ｐゴシック" charset="0"/>
                <a:cs typeface="ＭＳ Ｐゴシック" charset="0"/>
              </a:rPr>
              <a:t>'</a:t>
            </a:r>
            <a:r>
              <a:rPr lang="en-US" sz="2800" b="1" dirty="0">
                <a:effectLst>
                  <a:glow rad="127000">
                    <a:schemeClr val="tx1"/>
                  </a:glow>
                </a:effectLst>
                <a:latin typeface="Arial" charset="0"/>
                <a:ea typeface="ＭＳ Ｐゴシック" charset="0"/>
                <a:cs typeface="ＭＳ Ｐゴシック" charset="0"/>
              </a:rPr>
              <a:t>s wife, he must pay full compensation to her master. But since she is not a free woman, neither the man nor the woman will be put to death</a:t>
            </a:r>
            <a:r>
              <a:rPr lang="ru-RU" sz="2800" b="1" dirty="0">
                <a:effectLst>
                  <a:glow rad="127000">
                    <a:schemeClr val="tx1"/>
                  </a:glow>
                </a:effectLst>
                <a:latin typeface="Arial" charset="0"/>
                <a:ea typeface="ＭＳ Ｐゴシック" charset="0"/>
                <a:cs typeface="ＭＳ Ｐゴシック" charset="0"/>
              </a:rPr>
              <a:t>"</a:t>
            </a:r>
            <a:r>
              <a:rPr lang="en-US" sz="2800" b="1" dirty="0">
                <a:effectLst>
                  <a:glow rad="127000">
                    <a:schemeClr val="tx1"/>
                  </a:glow>
                </a:effectLst>
                <a:latin typeface="Arial" charset="0"/>
                <a:ea typeface="ＭＳ Ｐゴシック" charset="0"/>
                <a:cs typeface="ＭＳ Ｐゴシック" charset="0"/>
              </a:rPr>
              <a:t> (Lev 19:20 </a:t>
            </a:r>
            <a:r>
              <a:rPr lang="en-US" sz="2400" b="1" dirty="0">
                <a:effectLst>
                  <a:glow rad="127000">
                    <a:schemeClr val="tx1"/>
                  </a:glow>
                </a:effectLst>
                <a:latin typeface="Arial" charset="0"/>
                <a:ea typeface="ＭＳ Ｐゴシック" charset="0"/>
                <a:cs typeface="ＭＳ Ｐゴシック" charset="0"/>
              </a:rPr>
              <a:t>NLT</a:t>
            </a:r>
            <a:r>
              <a:rPr lang="en-US" sz="28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86659474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8404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6050" name="Title 1"/>
          <p:cNvSpPr>
            <a:spLocks noGrp="1"/>
          </p:cNvSpPr>
          <p:nvPr>
            <p:ph type="title"/>
          </p:nvPr>
        </p:nvSpPr>
        <p:spPr>
          <a:xfrm>
            <a:off x="0" y="6092825"/>
            <a:ext cx="9126538" cy="765175"/>
          </a:xfrm>
          <a:solidFill>
            <a:srgbClr val="000000"/>
          </a:solidFill>
        </p:spPr>
        <p:txBody>
          <a:bodyPr anchor="b"/>
          <a:lstStyle/>
          <a:p>
            <a:r>
              <a:rPr lang="ru-RU" sz="2000" b="1" dirty="0">
                <a:latin typeface="Arial" charset="0"/>
                <a:ea typeface="ＭＳ Ｐゴシック" charset="0"/>
                <a:cs typeface="Arial" charset="0"/>
              </a:rPr>
              <a:t>"</a:t>
            </a:r>
            <a:r>
              <a:rPr lang="en-US" sz="2000" b="1" dirty="0">
                <a:latin typeface="Arial" charset="0"/>
                <a:ea typeface="ＭＳ Ｐゴシック" charset="0"/>
                <a:cs typeface="Arial" charset="0"/>
              </a:rPr>
              <a:t>So Christ has truly set us free. Now make sure that you stay free, and don</a:t>
            </a:r>
            <a:r>
              <a:rPr lang="uk-UA" sz="2000" b="1" dirty="0">
                <a:latin typeface="Arial" charset="0"/>
                <a:ea typeface="ＭＳ Ｐゴシック" charset="0"/>
                <a:cs typeface="Arial" charset="0"/>
              </a:rPr>
              <a:t>'</a:t>
            </a:r>
            <a:r>
              <a:rPr lang="en-US" sz="2000" b="1" dirty="0">
                <a:latin typeface="Arial" charset="0"/>
                <a:ea typeface="ＭＳ Ｐゴシック" charset="0"/>
                <a:cs typeface="Arial" charset="0"/>
              </a:rPr>
              <a:t>t get tied up again in slavery to the law</a:t>
            </a:r>
            <a:r>
              <a:rPr lang="ru-RU" sz="2000" b="1" dirty="0">
                <a:latin typeface="Arial" charset="0"/>
                <a:ea typeface="ＭＳ Ｐゴシック" charset="0"/>
                <a:cs typeface="Arial" charset="0"/>
              </a:rPr>
              <a:t>"</a:t>
            </a:r>
            <a:r>
              <a:rPr lang="en-US" sz="2000" b="1" dirty="0">
                <a:latin typeface="Arial" charset="0"/>
                <a:ea typeface="ＭＳ Ｐゴシック" charset="0"/>
                <a:cs typeface="Arial" charset="0"/>
              </a:rPr>
              <a:t> </a:t>
            </a:r>
            <a:r>
              <a:rPr lang="en-US" altLang="ja-JP" sz="2000" b="1" dirty="0">
                <a:latin typeface="Arial" charset="0"/>
                <a:ea typeface="ＭＳ Ｐゴシック" charset="0"/>
                <a:cs typeface="Arial" charset="0"/>
              </a:rPr>
              <a:t> (Gal. 5:1 </a:t>
            </a:r>
            <a:r>
              <a:rPr lang="en-US" altLang="ja-JP" sz="1800" b="1" dirty="0">
                <a:latin typeface="Arial" charset="0"/>
                <a:ea typeface="ＭＳ Ｐゴシック" charset="0"/>
                <a:cs typeface="Arial" charset="0"/>
              </a:rPr>
              <a:t>NLT</a:t>
            </a:r>
            <a:r>
              <a:rPr lang="en-US" altLang="ja-JP" sz="2000" b="1" dirty="0">
                <a:latin typeface="Arial" charset="0"/>
                <a:ea typeface="ＭＳ Ｐゴシック" charset="0"/>
                <a:cs typeface="Arial" charset="0"/>
              </a:rPr>
              <a:t>).</a:t>
            </a:r>
            <a:endParaRPr lang="en-US" sz="2000" b="1" dirty="0">
              <a:latin typeface="Arial" charset="0"/>
              <a:ea typeface="ＭＳ Ｐゴシック" charset="0"/>
              <a:cs typeface="Arial" charset="0"/>
            </a:endParaRPr>
          </a:p>
        </p:txBody>
      </p:sp>
      <p:sp>
        <p:nvSpPr>
          <p:cNvPr id="6" name="Title 1"/>
          <p:cNvSpPr txBox="1">
            <a:spLocks/>
          </p:cNvSpPr>
          <p:nvPr/>
        </p:nvSpPr>
        <p:spPr bwMode="auto">
          <a:xfrm>
            <a:off x="0" y="-10444"/>
            <a:ext cx="9144000" cy="703140"/>
          </a:xfrm>
          <a:prstGeom prst="rect">
            <a:avLst/>
          </a:prstGeom>
          <a:solidFill>
            <a:schemeClr val="tx1"/>
          </a:solidFill>
          <a:ln>
            <a:noFill/>
          </a:ln>
          <a:extLst>
            <a:ext uri="{FAA26D3D-D897-4be2-8F04-BA451C77F1D7}">
              <ma14:placeholderFlag xmlns:ma14="http://schemas.microsoft.com/office/mac/drawingml/2011/main" xmlns="" val="1"/>
            </a:ext>
          </a:extLst>
        </p:spPr>
        <p:txBody>
          <a:bodyPr lIns="91429" tIns="45714" rIns="91429" bIns="45714" anchor="ctr"/>
          <a:lst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ＭＳ Ｐゴシック" charset="0"/>
                <a:cs typeface="Arial" charset="0"/>
              </a:rPr>
              <a:t>No Prisons or Jails in the Law of Moses</a:t>
            </a:r>
          </a:p>
        </p:txBody>
      </p:sp>
    </p:spTree>
    <p:extLst>
      <p:ext uri="{BB962C8B-B14F-4D97-AF65-F5344CB8AC3E}">
        <p14:creationId xmlns:p14="http://schemas.microsoft.com/office/powerpoint/2010/main" val="3690650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1219200" y="0"/>
            <a:ext cx="5715000" cy="609600"/>
          </a:xfrm>
          <a:solidFill>
            <a:schemeClr val="accent2">
              <a:lumMod val="75000"/>
            </a:schemeClr>
          </a:solidFill>
        </p:spPr>
        <p:txBody>
          <a:bodyPr/>
          <a:lstStyle/>
          <a:p>
            <a:pPr algn="l" eaLnBrk="1" hangingPunct="1">
              <a:defRPr/>
            </a:pPr>
            <a:r>
              <a:rPr lang="en-US" sz="2400" b="1" i="1" dirty="0">
                <a:solidFill>
                  <a:srgbClr val="FFFFFF"/>
                </a:solidFill>
                <a:ea typeface="+mj-ea"/>
              </a:rPr>
              <a:t>NT Paul</a:t>
            </a:r>
            <a:r>
              <a:rPr lang="fr-FR" sz="2400" b="1" i="1" dirty="0">
                <a:solidFill>
                  <a:srgbClr val="FFFFFF"/>
                </a:solidFill>
                <a:ea typeface="+mj-ea"/>
              </a:rPr>
              <a:t>'</a:t>
            </a:r>
            <a:r>
              <a:rPr lang="en-US" sz="2400" b="1" i="1" dirty="0">
                <a:solidFill>
                  <a:srgbClr val="FFFFFF"/>
                </a:solidFill>
                <a:ea typeface="+mj-ea"/>
              </a:rPr>
              <a:t>s teaching on slavery</a:t>
            </a:r>
          </a:p>
        </p:txBody>
      </p:sp>
      <p:sp>
        <p:nvSpPr>
          <p:cNvPr id="78850" name="Rectangle 7"/>
          <p:cNvSpPr>
            <a:spLocks noChangeArrowheads="1"/>
          </p:cNvSpPr>
          <p:nvPr/>
        </p:nvSpPr>
        <p:spPr bwMode="auto">
          <a:xfrm>
            <a:off x="1416050" y="90805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80000"/>
              </a:lnSpc>
              <a:spcBef>
                <a:spcPct val="20000"/>
              </a:spcBef>
              <a:buClr>
                <a:schemeClr val="tx2"/>
              </a:buClr>
              <a:buFont typeface="Wingdings" pitchFamily="2" charset="2"/>
              <a:buChar char="w"/>
            </a:pPr>
            <a:r>
              <a:rPr lang="en-US" altLang="en-US" b="1">
                <a:latin typeface="Arial" pitchFamily="34" charset="0"/>
                <a:cs typeface="Arial" pitchFamily="34" charset="0"/>
              </a:rPr>
              <a:t>Paul rebuked voluntary slavery for ambitious reasons (1 Cor. 7:23)</a:t>
            </a:r>
          </a:p>
          <a:p>
            <a:pPr eaLnBrk="1" fontAlgn="base" hangingPunct="1">
              <a:lnSpc>
                <a:spcPct val="80000"/>
              </a:lnSpc>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lnSpc>
                <a:spcPct val="80000"/>
              </a:lnSpc>
              <a:spcBef>
                <a:spcPct val="20000"/>
              </a:spcBef>
              <a:buClr>
                <a:schemeClr val="tx2"/>
              </a:buClr>
              <a:buFont typeface="Wingdings" pitchFamily="2" charset="2"/>
              <a:buChar char="w"/>
            </a:pPr>
            <a:r>
              <a:rPr lang="en-US" altLang="en-US" b="1">
                <a:latin typeface="Arial" pitchFamily="34" charset="0"/>
                <a:cs typeface="Arial" pitchFamily="34" charset="0"/>
              </a:rPr>
              <a:t>Paul discouraged mistreating slaves but did not specifically prohibit slave trading (1 Tim. 1:9-10)</a:t>
            </a:r>
          </a:p>
          <a:p>
            <a:pPr eaLnBrk="1" fontAlgn="base" hangingPunct="1">
              <a:lnSpc>
                <a:spcPct val="80000"/>
              </a:lnSpc>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lnSpc>
                <a:spcPct val="80000"/>
              </a:lnSpc>
              <a:spcBef>
                <a:spcPct val="20000"/>
              </a:spcBef>
              <a:buClr>
                <a:schemeClr val="tx2"/>
              </a:buClr>
              <a:buFont typeface="Wingdings" pitchFamily="2" charset="2"/>
              <a:buChar char="w"/>
            </a:pPr>
            <a:r>
              <a:rPr lang="en-US" altLang="en-US" b="1">
                <a:latin typeface="Arial" pitchFamily="34" charset="0"/>
                <a:cs typeface="Arial" pitchFamily="34" charset="0"/>
              </a:rPr>
              <a:t>The biblical emphasis on kindness towards others, respect, and goodness prevented abuse of slaves by masters (Eph. 6:5; Col. 3:22; 1 Tim. 6:2; Tit. 2:9)</a:t>
            </a:r>
          </a:p>
          <a:p>
            <a:pPr eaLnBrk="1" fontAlgn="base" hangingPunct="1">
              <a:lnSpc>
                <a:spcPct val="80000"/>
              </a:lnSpc>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lnSpc>
                <a:spcPct val="80000"/>
              </a:lnSpc>
              <a:spcBef>
                <a:spcPct val="20000"/>
              </a:spcBef>
              <a:buClr>
                <a:schemeClr val="tx2"/>
              </a:buClr>
              <a:buFont typeface="Wingdings" pitchFamily="2" charset="2"/>
              <a:buChar char="w"/>
            </a:pPr>
            <a:r>
              <a:rPr lang="en-US" altLang="en-US" b="1">
                <a:latin typeface="Arial" pitchFamily="34" charset="0"/>
                <a:cs typeface="Arial" pitchFamily="34" charset="0"/>
              </a:rPr>
              <a:t>The biblical emphasis on being a new creation in Christ argues for the removal of many ethnic, social or cultural barriers between people (Gal. 3:28; Col. 3:11; Philemon 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p:cNvGraphicFramePr>
            <a:graphicFrameLocks noChangeAspect="1"/>
          </p:cNvGraphicFramePr>
          <p:nvPr/>
        </p:nvGraphicFramePr>
        <p:xfrm>
          <a:off x="1219200" y="0"/>
          <a:ext cx="7924800" cy="6858000"/>
        </p:xfrm>
        <a:graphic>
          <a:graphicData uri="http://schemas.openxmlformats.org/presentationml/2006/ole">
            <mc:AlternateContent xmlns:mc="http://schemas.openxmlformats.org/markup-compatibility/2006">
              <mc:Choice xmlns:v="urn:schemas-microsoft-com:vml" Requires="v">
                <p:oleObj name="Bitmap Image" r:id="rId2" imgW="6095238" imgH="4571429" progId="Paint.Picture">
                  <p:embed/>
                </p:oleObj>
              </mc:Choice>
              <mc:Fallback>
                <p:oleObj name="Bitmap Image" r:id="rId2" imgW="6095238" imgH="4571429"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42" name="Rectangle 3"/>
          <p:cNvSpPr>
            <a:spLocks noChangeArrowheads="1"/>
          </p:cNvSpPr>
          <p:nvPr/>
        </p:nvSpPr>
        <p:spPr bwMode="auto">
          <a:xfrm>
            <a:off x="1371600" y="4984576"/>
            <a:ext cx="7348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1"/>
              </a:buClr>
            </a:pPr>
            <a:r>
              <a:rPr lang="en-US" altLang="en-US" sz="2800" b="1" i="1" dirty="0">
                <a:solidFill>
                  <a:srgbClr val="FFFFFF"/>
                </a:solidFill>
                <a:latin typeface="Arial" pitchFamily="34" charset="0"/>
                <a:cs typeface="Arial" pitchFamily="34" charset="0"/>
              </a:rPr>
              <a:t>4. Capture – Joseph was captured and sold into slavery for 20 pieces of silver</a:t>
            </a:r>
          </a:p>
          <a:p>
            <a:pPr eaLnBrk="1" fontAlgn="base" hangingPunct="1">
              <a:spcBef>
                <a:spcPct val="20000"/>
              </a:spcBef>
              <a:buClr>
                <a:schemeClr val="tx1"/>
              </a:buClr>
            </a:pPr>
            <a:r>
              <a:rPr lang="en-US" altLang="en-US" sz="2800" b="1" i="1" dirty="0">
                <a:solidFill>
                  <a:srgbClr val="FFFFFF"/>
                </a:solidFill>
                <a:latin typeface="Arial" pitchFamily="34" charset="0"/>
                <a:cs typeface="Arial" pitchFamily="34" charset="0"/>
              </a:rPr>
              <a:t>5. Voluntary servitude</a:t>
            </a:r>
          </a:p>
        </p:txBody>
      </p:sp>
      <p:sp>
        <p:nvSpPr>
          <p:cNvPr id="35843" name="Text Box 5"/>
          <p:cNvSpPr txBox="1">
            <a:spLocks noChangeArrowheads="1"/>
          </p:cNvSpPr>
          <p:nvPr/>
        </p:nvSpPr>
        <p:spPr bwMode="auto">
          <a:xfrm>
            <a:off x="4327525" y="1295400"/>
            <a:ext cx="48164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1"/>
              </a:buClr>
            </a:pPr>
            <a:r>
              <a:rPr lang="en-US" altLang="en-US" sz="2800" b="1" i="1" dirty="0">
                <a:latin typeface="Arial" pitchFamily="34" charset="0"/>
                <a:cs typeface="Arial" pitchFamily="34" charset="0"/>
              </a:rPr>
              <a:t>1. POW</a:t>
            </a:r>
          </a:p>
          <a:p>
            <a:pPr eaLnBrk="1" fontAlgn="base" hangingPunct="1">
              <a:spcBef>
                <a:spcPct val="20000"/>
              </a:spcBef>
              <a:buClr>
                <a:schemeClr val="tx1"/>
              </a:buClr>
            </a:pPr>
            <a:r>
              <a:rPr lang="en-US" altLang="en-US" sz="2800" b="1" i="1" dirty="0">
                <a:latin typeface="Arial" pitchFamily="34" charset="0"/>
                <a:cs typeface="Arial" pitchFamily="34" charset="0"/>
              </a:rPr>
              <a:t>2. Debt</a:t>
            </a:r>
          </a:p>
          <a:p>
            <a:pPr eaLnBrk="1" fontAlgn="base" hangingPunct="1">
              <a:spcBef>
                <a:spcPct val="20000"/>
              </a:spcBef>
              <a:buClr>
                <a:schemeClr val="tx1"/>
              </a:buClr>
            </a:pPr>
            <a:r>
              <a:rPr lang="en-US" altLang="en-US" sz="2800" b="1" i="1" dirty="0">
                <a:latin typeface="Arial" pitchFamily="34" charset="0"/>
                <a:cs typeface="Arial" pitchFamily="34" charset="0"/>
              </a:rPr>
              <a:t>3. Born to debtors</a:t>
            </a:r>
            <a:endParaRPr lang="en-US" altLang="en-US" sz="2000" b="1" i="1" dirty="0">
              <a:latin typeface="Arial" pitchFamily="34" charset="0"/>
              <a:cs typeface="Arial" pitchFamily="34" charset="0"/>
            </a:endParaRPr>
          </a:p>
        </p:txBody>
      </p:sp>
      <p:sp>
        <p:nvSpPr>
          <p:cNvPr id="35844" name="Text Box 7"/>
          <p:cNvSpPr txBox="1">
            <a:spLocks noChangeArrowheads="1"/>
          </p:cNvSpPr>
          <p:nvPr/>
        </p:nvSpPr>
        <p:spPr bwMode="auto">
          <a:xfrm>
            <a:off x="1219200" y="0"/>
            <a:ext cx="4098925" cy="461963"/>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solidFill>
                  <a:srgbClr val="FFFFFF"/>
                </a:solidFill>
                <a:latin typeface="Arial" pitchFamily="34" charset="0"/>
                <a:cs typeface="Arial" pitchFamily="34" charset="0"/>
              </a:rPr>
              <a:t>Introduction and definition</a:t>
            </a:r>
            <a:endParaRPr lang="en-US" altLang="en-US">
              <a:latin typeface="Arial" pitchFamily="34" charset="0"/>
              <a:cs typeface="Arial" pitchFamily="34" charset="0"/>
            </a:endParaRPr>
          </a:p>
        </p:txBody>
      </p:sp>
      <p:sp>
        <p:nvSpPr>
          <p:cNvPr id="35845" name="Rectangle 8"/>
          <p:cNvSpPr>
            <a:spLocks noGrp="1" noChangeArrowheads="1"/>
          </p:cNvSpPr>
          <p:nvPr>
            <p:ph type="title" idx="4294967295"/>
          </p:nvPr>
        </p:nvSpPr>
        <p:spPr>
          <a:xfrm>
            <a:off x="1219200" y="533400"/>
            <a:ext cx="7543800" cy="762000"/>
          </a:xfrm>
        </p:spPr>
        <p:txBody>
          <a:bodyPr/>
          <a:lstStyle/>
          <a:p>
            <a:pPr eaLnBrk="1" hangingPunct="1"/>
            <a:r>
              <a:rPr lang="en-US" altLang="en-US" sz="4000">
                <a:latin typeface="Arial" pitchFamily="34" charset="0"/>
              </a:rPr>
              <a:t>Sources of Slavery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676400" y="609600"/>
            <a:ext cx="6705600" cy="1143000"/>
          </a:xfrm>
        </p:spPr>
        <p:txBody>
          <a:bodyPr/>
          <a:lstStyle/>
          <a:p>
            <a:pPr eaLnBrk="1" hangingPunct="1"/>
            <a:r>
              <a:rPr lang="en-US" altLang="en-US" sz="3600" b="1" dirty="0">
                <a:latin typeface="Arial" pitchFamily="34" charset="0"/>
              </a:rPr>
              <a:t>Illustration of Philemon Regarding Slavery</a:t>
            </a:r>
          </a:p>
        </p:txBody>
      </p:sp>
      <p:sp>
        <p:nvSpPr>
          <p:cNvPr id="22532" name="Text Box 4"/>
          <p:cNvSpPr txBox="1">
            <a:spLocks noChangeArrowheads="1"/>
          </p:cNvSpPr>
          <p:nvPr/>
        </p:nvSpPr>
        <p:spPr bwMode="auto">
          <a:xfrm>
            <a:off x="1217613" y="0"/>
            <a:ext cx="4954587" cy="533400"/>
          </a:xfrm>
          <a:prstGeom prst="rect">
            <a:avLst/>
          </a:prstGeom>
          <a:solidFill>
            <a:schemeClr val="accent2">
              <a:lumMod val="75000"/>
            </a:schemeClr>
          </a:solidFill>
          <a:ln w="9525">
            <a:noFill/>
            <a:miter lim="800000"/>
            <a:headEnd/>
            <a:tailEnd/>
          </a:ln>
          <a:effectLst/>
        </p:spPr>
        <p:txBody>
          <a:bodyPr lIns="92075" tIns="46038" rIns="92075" bIns="46038" anchor="ctr"/>
          <a:lstStyle/>
          <a:p>
            <a:pPr fontAlgn="base">
              <a:defRPr/>
            </a:pPr>
            <a:r>
              <a:rPr lang="en-US" b="1" i="1" dirty="0">
                <a:solidFill>
                  <a:srgbClr val="FFFFFF"/>
                </a:solidFill>
                <a:latin typeface="Arial"/>
                <a:ea typeface="+mj-ea"/>
                <a:cs typeface="Arial"/>
              </a:rPr>
              <a:t>NT Paul</a:t>
            </a:r>
            <a:r>
              <a:rPr lang="fr-FR" b="1" i="1" dirty="0">
                <a:solidFill>
                  <a:srgbClr val="FFFFFF"/>
                </a:solidFill>
                <a:latin typeface="Arial"/>
                <a:ea typeface="+mj-ea"/>
                <a:cs typeface="Arial"/>
              </a:rPr>
              <a:t>'</a:t>
            </a:r>
            <a:r>
              <a:rPr lang="en-US" b="1" i="1" dirty="0">
                <a:solidFill>
                  <a:srgbClr val="FFFFFF"/>
                </a:solidFill>
                <a:latin typeface="Arial"/>
                <a:ea typeface="+mj-ea"/>
                <a:cs typeface="Arial"/>
              </a:rPr>
              <a:t>s teaching on slavery</a:t>
            </a:r>
          </a:p>
        </p:txBody>
      </p:sp>
      <p:sp>
        <p:nvSpPr>
          <p:cNvPr id="79875" name="Rectangle 6"/>
          <p:cNvSpPr>
            <a:spLocks noChangeArrowheads="1"/>
          </p:cNvSpPr>
          <p:nvPr/>
        </p:nvSpPr>
        <p:spPr bwMode="auto">
          <a:xfrm>
            <a:off x="1295400" y="2057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The emphasis on non-legalism, limited hierarchical authority, and conscience-based decision making might suggest that decisions concerning any given master-slave situation not be solved by unilateral pronouncements, but rather by individuals in the midst of the situation.  </a:t>
            </a:r>
          </a:p>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This situation is illustrated in the book of Philemon.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2057400" y="762000"/>
            <a:ext cx="6400800" cy="1143000"/>
          </a:xfrm>
        </p:spPr>
        <p:txBody>
          <a:bodyPr/>
          <a:lstStyle/>
          <a:p>
            <a:pPr eaLnBrk="1" hangingPunct="1"/>
            <a:r>
              <a:rPr lang="en-US" altLang="en-US" sz="3600" b="1">
                <a:latin typeface="Arial" pitchFamily="34" charset="0"/>
              </a:rPr>
              <a:t>Illustration of Philemon on Slavery</a:t>
            </a:r>
          </a:p>
        </p:txBody>
      </p:sp>
      <p:sp>
        <p:nvSpPr>
          <p:cNvPr id="80898" name="Rectangle 6"/>
          <p:cNvSpPr>
            <a:spLocks noChangeArrowheads="1"/>
          </p:cNvSpPr>
          <p:nvPr/>
        </p:nvSpPr>
        <p:spPr bwMode="auto">
          <a:xfrm>
            <a:off x="1371600" y="2057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Paul wishes Philemon to free Onesimus upon his return (vv. 15-17)</a:t>
            </a:r>
          </a:p>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Paul had the authority to command Philemon to do so (v. 17)</a:t>
            </a:r>
          </a:p>
          <a:p>
            <a:pPr eaLnBrk="1" fontAlgn="base" hangingPunct="1">
              <a:spcBef>
                <a:spcPct val="20000"/>
              </a:spcBef>
              <a:buClr>
                <a:schemeClr val="tx2"/>
              </a:buClr>
              <a:buFont typeface="Wingdings" pitchFamily="2" charset="2"/>
              <a:buChar char="w"/>
            </a:pPr>
            <a:r>
              <a:rPr lang="en-US" altLang="en-US" sz="2800" b="1">
                <a:latin typeface="Arial" pitchFamily="34" charset="0"/>
                <a:cs typeface="Arial" pitchFamily="34" charset="0"/>
              </a:rPr>
              <a:t>Paul seeks for Philemon</a:t>
            </a:r>
            <a:r>
              <a:rPr lang="fr-FR" altLang="ja-JP" sz="2800" b="1">
                <a:latin typeface="Arial" pitchFamily="34" charset="0"/>
                <a:cs typeface="Arial" pitchFamily="34" charset="0"/>
              </a:rPr>
              <a:t>'</a:t>
            </a:r>
            <a:r>
              <a:rPr lang="en-US" altLang="en-US" sz="2800" b="1">
                <a:latin typeface="Arial" pitchFamily="34" charset="0"/>
                <a:cs typeface="Arial" pitchFamily="34" charset="0"/>
              </a:rPr>
              <a:t>s action to be conscience-driven and from the Christian ethic of love (vv. 9, 14, 20, 21)</a:t>
            </a:r>
          </a:p>
          <a:p>
            <a:pPr eaLnBrk="1" fontAlgn="base" hangingPunct="1">
              <a:spcBef>
                <a:spcPct val="20000"/>
              </a:spcBef>
              <a:buClr>
                <a:schemeClr val="tx2"/>
              </a:buClr>
              <a:buFont typeface="Wingdings" pitchFamily="2" charset="2"/>
              <a:buChar char="w"/>
            </a:pPr>
            <a:endParaRPr lang="en-US" altLang="en-US" sz="2800" b="1">
              <a:latin typeface="Arial" pitchFamily="34" charset="0"/>
              <a:cs typeface="Arial" pitchFamily="34" charset="0"/>
            </a:endParaRPr>
          </a:p>
        </p:txBody>
      </p:sp>
      <p:sp>
        <p:nvSpPr>
          <p:cNvPr id="7" name="Rectangle 5"/>
          <p:cNvSpPr txBox="1">
            <a:spLocks noChangeArrowheads="1"/>
          </p:cNvSpPr>
          <p:nvPr/>
        </p:nvSpPr>
        <p:spPr bwMode="auto">
          <a:xfrm>
            <a:off x="1219200" y="0"/>
            <a:ext cx="5715000" cy="609600"/>
          </a:xfrm>
          <a:prstGeom prst="rect">
            <a:avLst/>
          </a:prstGeom>
          <a:solidFill>
            <a:schemeClr val="accent2">
              <a:lumMod val="75000"/>
            </a:schemeClr>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ctr" hangingPunct="0">
              <a:spcBef>
                <a:spcPct val="0"/>
              </a:spcBef>
              <a:spcAft>
                <a:spcPct val="0"/>
              </a:spcAft>
              <a:defRPr sz="2400">
                <a:solidFill>
                  <a:schemeClr val="tx1"/>
                </a:solidFill>
                <a:latin typeface="Times New Roman" charset="0"/>
                <a:ea typeface="ＭＳ Ｐゴシック" charset="0"/>
              </a:defRPr>
            </a:lvl6pPr>
            <a:lvl7pPr marL="914400" eaLnBrk="0" fontAlgn="ctr" hangingPunct="0">
              <a:spcBef>
                <a:spcPct val="0"/>
              </a:spcBef>
              <a:spcAft>
                <a:spcPct val="0"/>
              </a:spcAft>
              <a:defRPr sz="2400">
                <a:solidFill>
                  <a:schemeClr val="tx1"/>
                </a:solidFill>
                <a:latin typeface="Times New Roman" charset="0"/>
                <a:ea typeface="ＭＳ Ｐゴシック" charset="0"/>
              </a:defRPr>
            </a:lvl7pPr>
            <a:lvl8pPr marL="1371600" eaLnBrk="0" fontAlgn="ctr" hangingPunct="0">
              <a:spcBef>
                <a:spcPct val="0"/>
              </a:spcBef>
              <a:spcAft>
                <a:spcPct val="0"/>
              </a:spcAft>
              <a:defRPr sz="2400">
                <a:solidFill>
                  <a:schemeClr val="tx1"/>
                </a:solidFill>
                <a:latin typeface="Times New Roman" charset="0"/>
                <a:ea typeface="ＭＳ Ｐゴシック" charset="0"/>
              </a:defRPr>
            </a:lvl8pPr>
            <a:lvl9pPr marL="1828800" eaLnBrk="0" fontAlgn="ctr"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defRPr/>
            </a:pPr>
            <a:r>
              <a:rPr lang="en-US" b="1" i="1" dirty="0">
                <a:solidFill>
                  <a:srgbClr val="FFFFFF"/>
                </a:solidFill>
                <a:latin typeface="Arial" charset="0"/>
                <a:cs typeface="Arial" charset="0"/>
              </a:rPr>
              <a:t>NT Paul</a:t>
            </a:r>
            <a:r>
              <a:rPr lang="fr-FR" altLang="ja-JP" b="1" i="1" dirty="0">
                <a:solidFill>
                  <a:srgbClr val="FFFFFF"/>
                </a:solidFill>
                <a:latin typeface="Arial" charset="0"/>
                <a:cs typeface="Arial" charset="0"/>
              </a:rPr>
              <a:t>'</a:t>
            </a:r>
            <a:r>
              <a:rPr lang="en-US" b="1" i="1" dirty="0">
                <a:solidFill>
                  <a:srgbClr val="FFFFFF"/>
                </a:solidFill>
                <a:latin typeface="Arial" charset="0"/>
                <a:cs typeface="Arial" charset="0"/>
              </a:rPr>
              <a:t>s teaching on slavery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295400" y="2362200"/>
            <a:ext cx="7543800" cy="1143000"/>
          </a:xfrm>
        </p:spPr>
        <p:txBody>
          <a:bodyPr/>
          <a:lstStyle/>
          <a:p>
            <a:pPr eaLnBrk="1" hangingPunct="1"/>
            <a:r>
              <a:rPr lang="en-US" altLang="en-US" sz="6000" b="1" i="1" dirty="0">
                <a:latin typeface="Arial" pitchFamily="34" charset="0"/>
              </a:rPr>
              <a:t>Conclusion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371600" y="-76200"/>
            <a:ext cx="7543800" cy="1143000"/>
          </a:xfrm>
        </p:spPr>
        <p:txBody>
          <a:bodyPr/>
          <a:lstStyle/>
          <a:p>
            <a:pPr eaLnBrk="1" hangingPunct="1"/>
            <a:r>
              <a:rPr lang="en-US" altLang="en-US" b="1" u="sng">
                <a:latin typeface="Arial" pitchFamily="34" charset="0"/>
              </a:rPr>
              <a:t>Bibliography</a:t>
            </a:r>
          </a:p>
        </p:txBody>
      </p:sp>
      <p:sp>
        <p:nvSpPr>
          <p:cNvPr id="82946" name="Rectangle 5"/>
          <p:cNvSpPr>
            <a:spLocks noChangeArrowheads="1"/>
          </p:cNvSpPr>
          <p:nvPr/>
        </p:nvSpPr>
        <p:spPr bwMode="auto">
          <a:xfrm>
            <a:off x="1143000" y="1066800"/>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Arnold, Bill T. and Beyer, Bryan E. </a:t>
            </a:r>
            <a:r>
              <a:rPr lang="en-US" altLang="en-US" b="1" i="1">
                <a:latin typeface="Arial" pitchFamily="34" charset="0"/>
                <a:cs typeface="Arial" pitchFamily="34" charset="0"/>
              </a:rPr>
              <a:t>Readings from the Ancient Near East. </a:t>
            </a:r>
            <a:r>
              <a:rPr lang="en-US" altLang="en-US" b="1">
                <a:latin typeface="Arial" pitchFamily="34" charset="0"/>
                <a:cs typeface="Arial" pitchFamily="34" charset="0"/>
              </a:rPr>
              <a:t>Grand Rapids: Baker, 2002</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Chirichigno, Gregory C. </a:t>
            </a:r>
            <a:r>
              <a:rPr lang="en-US" altLang="en-US" b="1" i="1">
                <a:latin typeface="Arial" pitchFamily="34" charset="0"/>
                <a:cs typeface="Arial" pitchFamily="34" charset="0"/>
              </a:rPr>
              <a:t>Debt-Slavery in Israel and the Ancient Near East</a:t>
            </a:r>
            <a:r>
              <a:rPr lang="en-US" altLang="en-US" b="1">
                <a:latin typeface="Arial" pitchFamily="34" charset="0"/>
                <a:cs typeface="Arial" pitchFamily="34" charset="0"/>
              </a:rPr>
              <a:t>. Sheffield: JSOT Press, 1993</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b="1">
                <a:latin typeface="Arial" pitchFamily="34" charset="0"/>
                <a:cs typeface="Arial" pitchFamily="34" charset="0"/>
              </a:rPr>
              <a:t>Rupprecht, A. </a:t>
            </a:r>
            <a:r>
              <a:rPr lang="en-US" altLang="ja-JP" b="1">
                <a:latin typeface="Arial" pitchFamily="34" charset="0"/>
                <a:cs typeface="Arial" pitchFamily="34" charset="0"/>
              </a:rPr>
              <a:t>"</a:t>
            </a:r>
            <a:r>
              <a:rPr lang="en-US" altLang="en-US" b="1">
                <a:latin typeface="Arial" pitchFamily="34" charset="0"/>
                <a:cs typeface="Arial" pitchFamily="34" charset="0"/>
              </a:rPr>
              <a:t>Slave, Slavery</a:t>
            </a:r>
            <a:r>
              <a:rPr lang="en-US" altLang="ja-JP" b="1">
                <a:latin typeface="Arial" pitchFamily="34" charset="0"/>
                <a:cs typeface="Arial" pitchFamily="34" charset="0"/>
              </a:rPr>
              <a:t>"</a:t>
            </a:r>
            <a:r>
              <a:rPr lang="en-US" altLang="en-US" b="1">
                <a:latin typeface="Arial" pitchFamily="34" charset="0"/>
                <a:cs typeface="Arial" pitchFamily="34" charset="0"/>
              </a:rPr>
              <a:t> in </a:t>
            </a:r>
            <a:r>
              <a:rPr lang="en-US" altLang="en-US" b="1" i="1">
                <a:latin typeface="Arial" pitchFamily="34" charset="0"/>
                <a:cs typeface="Arial" pitchFamily="34" charset="0"/>
              </a:rPr>
              <a:t>The Zondervan Pictorial Encyclopedia of the Bible.</a:t>
            </a:r>
            <a:r>
              <a:rPr lang="en-US" altLang="en-US" b="1">
                <a:latin typeface="Arial" pitchFamily="34" charset="0"/>
                <a:cs typeface="Arial" pitchFamily="34" charset="0"/>
              </a:rPr>
              <a:t> Vol. 4.  ed. Merrill C. Tenney. Zondervan, 1976. pp. 453–460</a:t>
            </a:r>
          </a:p>
          <a:p>
            <a:pPr eaLnBrk="1" fontAlgn="base" hangingPunct="1">
              <a:spcBef>
                <a:spcPct val="20000"/>
              </a:spcBef>
              <a:buClr>
                <a:schemeClr val="tx2"/>
              </a:buClr>
              <a:buFont typeface="Wingdings" pitchFamily="2" charset="2"/>
              <a:buChar char="w"/>
            </a:pPr>
            <a:endParaRPr lang="en-US" altLang="en-US" b="1">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1371600" y="115888"/>
            <a:ext cx="7543800" cy="1143000"/>
          </a:xfrm>
        </p:spPr>
        <p:txBody>
          <a:bodyPr/>
          <a:lstStyle/>
          <a:p>
            <a:pPr eaLnBrk="1" hangingPunct="1"/>
            <a:r>
              <a:rPr lang="en-US" altLang="en-US" b="1" u="sng">
                <a:latin typeface="Arial" pitchFamily="34" charset="0"/>
              </a:rPr>
              <a:t>Useful Websites</a:t>
            </a:r>
          </a:p>
        </p:txBody>
      </p:sp>
      <p:sp>
        <p:nvSpPr>
          <p:cNvPr id="70658" name="Rectangle 5"/>
          <p:cNvSpPr>
            <a:spLocks noChangeArrowheads="1"/>
          </p:cNvSpPr>
          <p:nvPr/>
        </p:nvSpPr>
        <p:spPr bwMode="auto">
          <a:xfrm>
            <a:off x="1295400" y="1676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2"/>
              </a:rPr>
              <a:t>http://www.christian-thinktank.com</a:t>
            </a:r>
            <a:r>
              <a:rPr lang="en-US" altLang="en-US" sz="2800" b="1">
                <a:latin typeface="Arial" pitchFamily="34" charset="0"/>
                <a:cs typeface="Arial" pitchFamily="34" charset="0"/>
              </a:rPr>
              <a:t>, Glenn Miller, </a:t>
            </a:r>
            <a:r>
              <a:rPr lang="en-US" altLang="ja-JP" sz="2800" b="1">
                <a:latin typeface="Arial" pitchFamily="34" charset="0"/>
                <a:cs typeface="Arial" pitchFamily="34" charset="0"/>
              </a:rPr>
              <a:t>"</a:t>
            </a:r>
            <a:r>
              <a:rPr lang="en-US" altLang="en-US" sz="2800" b="1">
                <a:latin typeface="Arial" pitchFamily="34" charset="0"/>
                <a:cs typeface="Arial" pitchFamily="34" charset="0"/>
              </a:rPr>
              <a:t>Does God Condone Slavery in the Bible?</a:t>
            </a:r>
            <a:r>
              <a:rPr lang="en-US" altLang="ja-JP" sz="2800" b="1">
                <a:latin typeface="Arial" pitchFamily="34" charset="0"/>
                <a:cs typeface="Arial" pitchFamily="34" charset="0"/>
              </a:rPr>
              <a:t>"</a:t>
            </a:r>
          </a:p>
          <a:p>
            <a:pPr eaLnBrk="1" fontAlgn="base" hangingPunct="1">
              <a:lnSpc>
                <a:spcPct val="90000"/>
              </a:lnSpc>
              <a:spcBef>
                <a:spcPct val="20000"/>
              </a:spcBef>
              <a:buClr>
                <a:schemeClr val="tx2"/>
              </a:buClr>
            </a:pPr>
            <a:endParaRPr lang="en-US" altLang="en-US" sz="2800" b="1">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3"/>
              </a:rPr>
              <a:t>http://www.bible.org</a:t>
            </a:r>
            <a:r>
              <a:rPr lang="en-US" altLang="en-US" sz="2800" b="1">
                <a:latin typeface="Arial" pitchFamily="34" charset="0"/>
                <a:cs typeface="Arial" pitchFamily="34" charset="0"/>
              </a:rPr>
              <a:t>, Daniel Wallace, </a:t>
            </a:r>
            <a:r>
              <a:rPr lang="en-US" altLang="ja-JP" sz="2800" b="1">
                <a:latin typeface="Arial" pitchFamily="34" charset="0"/>
                <a:cs typeface="Arial" pitchFamily="34" charset="0"/>
              </a:rPr>
              <a:t>"</a:t>
            </a:r>
            <a:r>
              <a:rPr lang="en-US" altLang="en-US" sz="2800" b="1">
                <a:latin typeface="Arial" pitchFamily="34" charset="0"/>
                <a:cs typeface="Arial" pitchFamily="34" charset="0"/>
              </a:rPr>
              <a:t>Some Initial Reflections on Slavery in the New Testament</a:t>
            </a:r>
            <a:r>
              <a:rPr lang="en-US" altLang="ja-JP" sz="2800" b="1">
                <a:latin typeface="Arial" pitchFamily="34" charset="0"/>
                <a:cs typeface="Arial" pitchFamily="34" charset="0"/>
              </a:rPr>
              <a:t>"</a:t>
            </a:r>
          </a:p>
          <a:p>
            <a:pPr eaLnBrk="1" fontAlgn="base" hangingPunct="1">
              <a:lnSpc>
                <a:spcPct val="90000"/>
              </a:lnSpc>
              <a:spcBef>
                <a:spcPct val="20000"/>
              </a:spcBef>
              <a:buClr>
                <a:schemeClr val="tx2"/>
              </a:buClr>
              <a:buFont typeface="Wingdings" pitchFamily="2" charset="2"/>
              <a:buChar char="w"/>
            </a:pPr>
            <a:endParaRPr lang="en-US" altLang="en-US" sz="2800" b="1">
              <a:latin typeface="Arial" pitchFamily="34" charset="0"/>
              <a:cs typeface="Arial" pitchFamily="34" charset="0"/>
            </a:endParaRPr>
          </a:p>
          <a:p>
            <a:pPr eaLnBrk="1" fontAlgn="base" hangingPunct="1">
              <a:lnSpc>
                <a:spcPct val="90000"/>
              </a:lnSpc>
              <a:spcBef>
                <a:spcPct val="20000"/>
              </a:spcBef>
              <a:buClr>
                <a:schemeClr val="tx2"/>
              </a:buClr>
              <a:buFont typeface="Wingdings" pitchFamily="2" charset="2"/>
              <a:buChar char="w"/>
            </a:pPr>
            <a:r>
              <a:rPr lang="en-US" altLang="en-US" sz="2800" b="1">
                <a:latin typeface="Arial" pitchFamily="34" charset="0"/>
                <a:cs typeface="Arial" pitchFamily="34" charset="0"/>
                <a:hlinkClick r:id="rId4"/>
              </a:rPr>
              <a:t>http://www.brfwitness.org</a:t>
            </a:r>
            <a:r>
              <a:rPr lang="en-US" altLang="en-US" sz="2800" b="1">
                <a:latin typeface="Arial" pitchFamily="34" charset="0"/>
                <a:cs typeface="Arial" pitchFamily="34" charset="0"/>
              </a:rPr>
              <a:t>, Harold Martin, </a:t>
            </a:r>
            <a:r>
              <a:rPr lang="en-US" altLang="ja-JP" sz="2800" b="1">
                <a:latin typeface="Arial" pitchFamily="34" charset="0"/>
                <a:cs typeface="Arial" pitchFamily="34" charset="0"/>
              </a:rPr>
              <a:t>"</a:t>
            </a:r>
            <a:r>
              <a:rPr lang="en-US" altLang="en-US" sz="2800" b="1">
                <a:latin typeface="Arial" pitchFamily="34" charset="0"/>
                <a:cs typeface="Arial" pitchFamily="34" charset="0"/>
              </a:rPr>
              <a:t>The Bible Teaching on Slavery</a:t>
            </a:r>
            <a:r>
              <a:rPr lang="en-US" altLang="ja-JP" sz="2800" b="1">
                <a:latin typeface="Arial" pitchFamily="34" charset="0"/>
                <a:cs typeface="Arial" pitchFamily="34" charset="0"/>
              </a:rPr>
              <a:t>"</a:t>
            </a:r>
            <a:endParaRPr lang="en-US" altLang="en-US" sz="2800" b="1">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a:effectLst>
                  <a:outerShdw blurRad="38100" dist="38100" dir="2700000" algn="tl">
                    <a:srgbClr val="808080"/>
                  </a:outerShdw>
                </a:effectLst>
                <a:latin typeface="Arial" pitchFamily="34" charset="0"/>
                <a:ea typeface="Geneva" charset="0"/>
              </a:rPr>
              <a:t>Black</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93201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524000" y="17526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Different forms of slavery</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Lowest on the social ladder</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House slaves (e.g., Hagar the Egyptian in Abraham</a:t>
            </a:r>
            <a:r>
              <a:rPr lang="fr-FR" altLang="ja-JP" sz="3200" b="1" i="1">
                <a:latin typeface="Arial" pitchFamily="34" charset="0"/>
                <a:cs typeface="Arial" pitchFamily="34" charset="0"/>
              </a:rPr>
              <a:t>'</a:t>
            </a:r>
            <a:r>
              <a:rPr lang="en-US" altLang="en-US" sz="3200" b="1" i="1">
                <a:latin typeface="Arial" pitchFamily="34" charset="0"/>
                <a:cs typeface="Arial" pitchFamily="34" charset="0"/>
              </a:rPr>
              <a:t>s household)</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Temple slaves</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Work slaves</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Slaves to Kings––some scarred </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City slaves</a:t>
            </a:r>
          </a:p>
          <a:p>
            <a:pPr eaLnBrk="1" fontAlgn="base" hangingPunct="1">
              <a:lnSpc>
                <a:spcPct val="90000"/>
              </a:lnSpc>
              <a:spcBef>
                <a:spcPct val="20000"/>
              </a:spcBef>
              <a:buClr>
                <a:schemeClr val="tx2"/>
              </a:buClr>
              <a:buFont typeface="Wingdings" pitchFamily="2" charset="2"/>
              <a:buChar char="w"/>
            </a:pPr>
            <a:r>
              <a:rPr lang="en-US" altLang="en-US" sz="3200" b="1" i="1">
                <a:latin typeface="Arial" pitchFamily="34" charset="0"/>
                <a:cs typeface="Arial" pitchFamily="34" charset="0"/>
              </a:rPr>
              <a:t>Artisans</a:t>
            </a:r>
          </a:p>
        </p:txBody>
      </p:sp>
      <p:sp>
        <p:nvSpPr>
          <p:cNvPr id="36867" name="Text Box 6"/>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Introduction and definition</a:t>
            </a:r>
            <a:endParaRPr lang="en-US" altLang="en-US" dirty="0">
              <a:latin typeface="Arial" pitchFamily="34" charset="0"/>
              <a:cs typeface="Arial" pitchFamily="34" charset="0"/>
            </a:endParaRPr>
          </a:p>
        </p:txBody>
      </p:sp>
      <p:sp>
        <p:nvSpPr>
          <p:cNvPr id="36868" name="Rectangle 7"/>
          <p:cNvSpPr>
            <a:spLocks noGrp="1" noChangeArrowheads="1"/>
          </p:cNvSpPr>
          <p:nvPr>
            <p:ph type="title" idx="4294967295"/>
          </p:nvPr>
        </p:nvSpPr>
        <p:spPr>
          <a:xfrm>
            <a:off x="1371600" y="838200"/>
            <a:ext cx="5486400" cy="381000"/>
          </a:xfrm>
        </p:spPr>
        <p:txBody>
          <a:bodyPr/>
          <a:lstStyle/>
          <a:p>
            <a:pPr algn="l" eaLnBrk="1" hangingPunct="1"/>
            <a:r>
              <a:rPr lang="en-US" altLang="en-US" sz="3200" b="1" i="1">
                <a:solidFill>
                  <a:schemeClr val="tx1"/>
                </a:solidFill>
                <a:latin typeface="Arial" pitchFamily="34" charset="0"/>
              </a:rPr>
              <a:t>Forms of Slavery</a:t>
            </a:r>
          </a:p>
        </p:txBody>
      </p:sp>
      <p:pic>
        <p:nvPicPr>
          <p:cNvPr id="52226" name="Picture 2">
            <a:extLst>
              <a:ext uri="{FF2B5EF4-FFF2-40B4-BE49-F238E27FC236}">
                <a16:creationId xmlns:a16="http://schemas.microsoft.com/office/drawing/2014/main" id="{572C7FCE-1797-7F46-BF45-B8973EB05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956" y="5368"/>
            <a:ext cx="3149884" cy="177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ChangeAspect="1"/>
          </p:cNvGraphicFramePr>
          <p:nvPr/>
        </p:nvGraphicFramePr>
        <p:xfrm>
          <a:off x="7543800" y="152400"/>
          <a:ext cx="1371600" cy="2057400"/>
        </p:xfrm>
        <a:graphic>
          <a:graphicData uri="http://schemas.openxmlformats.org/presentationml/2006/ole">
            <mc:AlternateContent xmlns:mc="http://schemas.openxmlformats.org/markup-compatibility/2006">
              <mc:Choice xmlns:v="urn:schemas-microsoft-com:vml" Requires="v">
                <p:oleObj name="Bitmap Image" r:id="rId2" imgW="876190" imgH="1352381" progId="Paint.Picture">
                  <p:embed/>
                </p:oleObj>
              </mc:Choice>
              <mc:Fallback>
                <p:oleObj name="Bitmap Image" r:id="rId2" imgW="876190" imgH="13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37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0" name="Rectangle 3"/>
          <p:cNvSpPr>
            <a:spLocks noGrp="1" noChangeArrowheads="1"/>
          </p:cNvSpPr>
          <p:nvPr>
            <p:ph type="title"/>
          </p:nvPr>
        </p:nvSpPr>
        <p:spPr>
          <a:xfrm>
            <a:off x="1295400" y="533400"/>
            <a:ext cx="6553200" cy="1143000"/>
          </a:xfrm>
          <a:noFill/>
        </p:spPr>
        <p:txBody>
          <a:bodyPr/>
          <a:lstStyle/>
          <a:p>
            <a:pPr algn="l" eaLnBrk="1" hangingPunct="1"/>
            <a:r>
              <a:rPr lang="en-US" altLang="en-US" sz="3200" b="1" i="1">
                <a:solidFill>
                  <a:schemeClr val="tx1"/>
                </a:solidFill>
                <a:latin typeface="Arial" pitchFamily="34" charset="0"/>
              </a:rPr>
              <a:t>Sumerian Definition</a:t>
            </a:r>
          </a:p>
        </p:txBody>
      </p:sp>
      <p:sp>
        <p:nvSpPr>
          <p:cNvPr id="37891" name="Rectangle 4"/>
          <p:cNvSpPr>
            <a:spLocks noChangeArrowheads="1"/>
          </p:cNvSpPr>
          <p:nvPr/>
        </p:nvSpPr>
        <p:spPr bwMode="auto">
          <a:xfrm>
            <a:off x="1295400" y="1524000"/>
            <a:ext cx="754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spcBef>
                <a:spcPct val="20000"/>
              </a:spcBef>
              <a:buClr>
                <a:schemeClr val="tx2"/>
              </a:buClr>
              <a:buFont typeface="Wingdings" pitchFamily="2" charset="2"/>
              <a:buChar char="w"/>
            </a:pPr>
            <a:r>
              <a:rPr lang="en-US" altLang="en-US" sz="3200" b="1" i="1" dirty="0">
                <a:latin typeface="Arial" pitchFamily="34" charset="0"/>
                <a:cs typeface="Arial" pitchFamily="34" charset="0"/>
              </a:rPr>
              <a:t>Sumerian word for slave means </a:t>
            </a:r>
            <a:r>
              <a:rPr lang="en-US" altLang="ja-JP" sz="3200" b="1" i="1" dirty="0">
                <a:latin typeface="Arial" pitchFamily="34" charset="0"/>
                <a:cs typeface="Arial" pitchFamily="34" charset="0"/>
              </a:rPr>
              <a:t>"</a:t>
            </a:r>
            <a:r>
              <a:rPr lang="en-US" altLang="en-US" sz="3200" b="1" i="1" dirty="0">
                <a:latin typeface="Arial" pitchFamily="34" charset="0"/>
                <a:cs typeface="Arial" pitchFamily="34" charset="0"/>
              </a:rPr>
              <a:t>person from a foreign land</a:t>
            </a:r>
            <a:r>
              <a:rPr lang="en-US" altLang="ja-JP" sz="3200" b="1" i="1" dirty="0">
                <a:latin typeface="Arial" pitchFamily="34" charset="0"/>
                <a:cs typeface="Arial" pitchFamily="34" charset="0"/>
              </a:rPr>
              <a:t>"</a:t>
            </a:r>
            <a:endParaRPr lang="en-US" altLang="en-US" sz="3200" b="1" i="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sz="3200" b="1" i="1" dirty="0">
                <a:latin typeface="Arial" pitchFamily="34" charset="0"/>
                <a:cs typeface="Arial" pitchFamily="34" charset="0"/>
              </a:rPr>
              <a:t>Captives made into </a:t>
            </a:r>
            <a:r>
              <a:rPr lang="en-US" altLang="ja-JP" sz="3200" b="1" i="1" dirty="0">
                <a:latin typeface="Arial" pitchFamily="34" charset="0"/>
                <a:cs typeface="Arial" pitchFamily="34" charset="0"/>
              </a:rPr>
              <a:t>"</a:t>
            </a:r>
            <a:r>
              <a:rPr lang="en-US" altLang="en-US" sz="3200" b="1" i="1" dirty="0">
                <a:latin typeface="Arial" pitchFamily="34" charset="0"/>
                <a:cs typeface="Arial" pitchFamily="34" charset="0"/>
              </a:rPr>
              <a:t>people of restricted freedom</a:t>
            </a:r>
            <a:r>
              <a:rPr lang="en-US" altLang="ja-JP" sz="3200" b="1" i="1" dirty="0">
                <a:latin typeface="Arial" pitchFamily="34" charset="0"/>
                <a:cs typeface="Arial" pitchFamily="34" charset="0"/>
              </a:rPr>
              <a:t>"</a:t>
            </a:r>
            <a:endParaRPr lang="en-US" altLang="en-US" sz="3200" b="1" i="1" dirty="0">
              <a:latin typeface="Arial" pitchFamily="34" charset="0"/>
              <a:cs typeface="Arial" pitchFamily="34" charset="0"/>
            </a:endParaRPr>
          </a:p>
          <a:p>
            <a:pPr eaLnBrk="1" fontAlgn="base" hangingPunct="1">
              <a:spcBef>
                <a:spcPct val="20000"/>
              </a:spcBef>
              <a:buClr>
                <a:schemeClr val="tx2"/>
              </a:buClr>
              <a:buFont typeface="Wingdings" pitchFamily="2" charset="2"/>
              <a:buChar char="w"/>
            </a:pPr>
            <a:r>
              <a:rPr lang="en-US" altLang="en-US" sz="3200" b="1" i="1" dirty="0">
                <a:latin typeface="Arial" pitchFamily="34" charset="0"/>
                <a:cs typeface="Arial" pitchFamily="34" charset="0"/>
              </a:rPr>
              <a:t>Captives seized in battle, not local inhabitants</a:t>
            </a:r>
          </a:p>
          <a:p>
            <a:pPr eaLnBrk="1" fontAlgn="base" hangingPunct="1">
              <a:spcBef>
                <a:spcPct val="20000"/>
              </a:spcBef>
              <a:buClr>
                <a:schemeClr val="tx2"/>
              </a:buClr>
              <a:buFont typeface="Wingdings" pitchFamily="2" charset="2"/>
              <a:buChar char="w"/>
            </a:pPr>
            <a:r>
              <a:rPr lang="en-US" altLang="en-US" sz="3200" b="1" i="1" dirty="0">
                <a:latin typeface="Arial" pitchFamily="34" charset="0"/>
                <a:cs typeface="Arial" pitchFamily="34" charset="0"/>
              </a:rPr>
              <a:t>Used to construct canals, plant &amp; harvest crops</a:t>
            </a:r>
          </a:p>
        </p:txBody>
      </p:sp>
      <p:sp>
        <p:nvSpPr>
          <p:cNvPr id="37892" name="Text Box 5"/>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Introduction and definition</a:t>
            </a:r>
            <a:endParaRPr lang="en-US" altLang="en-US"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Image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4"/>
          <p:cNvSpPr txBox="1">
            <a:spLocks noChangeArrowheads="1"/>
          </p:cNvSpPr>
          <p:nvPr/>
        </p:nvSpPr>
        <p:spPr bwMode="auto">
          <a:xfrm>
            <a:off x="6115049" y="4005064"/>
            <a:ext cx="30289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b="1" i="1" dirty="0">
                <a:latin typeface="Arial" pitchFamily="34" charset="0"/>
                <a:cs typeface="Arial" pitchFamily="34" charset="0"/>
              </a:rPr>
              <a:t>Slave being examined</a:t>
            </a:r>
          </a:p>
        </p:txBody>
      </p:sp>
      <p:sp>
        <p:nvSpPr>
          <p:cNvPr id="38915" name="Text Box 5"/>
          <p:cNvSpPr txBox="1">
            <a:spLocks noChangeArrowheads="1"/>
          </p:cNvSpPr>
          <p:nvPr/>
        </p:nvSpPr>
        <p:spPr bwMode="auto">
          <a:xfrm>
            <a:off x="1219200" y="1371600"/>
            <a:ext cx="4724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7013" indent="-22701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buFontTx/>
              <a:buChar char="•"/>
            </a:pPr>
            <a:r>
              <a:rPr lang="en-US" altLang="en-US" sz="2800" b="1" i="1">
                <a:latin typeface="Arial" pitchFamily="34" charset="0"/>
                <a:cs typeface="Arial" pitchFamily="34" charset="0"/>
              </a:rPr>
              <a:t>State of person purchased by another</a:t>
            </a:r>
          </a:p>
          <a:p>
            <a:pPr eaLnBrk="1" fontAlgn="base" hangingPunct="1">
              <a:buFontTx/>
              <a:buChar char="•"/>
            </a:pPr>
            <a:endParaRPr lang="en-US" altLang="en-US" sz="2800" b="1" i="1">
              <a:latin typeface="Arial" pitchFamily="34" charset="0"/>
              <a:cs typeface="Arial" pitchFamily="34" charset="0"/>
            </a:endParaRPr>
          </a:p>
          <a:p>
            <a:pPr eaLnBrk="1" fontAlgn="base" hangingPunct="1">
              <a:buFontTx/>
              <a:buChar char="•"/>
            </a:pPr>
            <a:r>
              <a:rPr lang="en-US" altLang="en-US" sz="2800" b="1" i="1">
                <a:latin typeface="Arial" pitchFamily="34" charset="0"/>
                <a:cs typeface="Arial" pitchFamily="34" charset="0"/>
              </a:rPr>
              <a:t>A system of forced labor</a:t>
            </a:r>
          </a:p>
          <a:p>
            <a:pPr eaLnBrk="1" fontAlgn="base" hangingPunct="1">
              <a:buFontTx/>
              <a:buChar char="•"/>
            </a:pPr>
            <a:endParaRPr lang="en-US" altLang="en-US" sz="2800" b="1" i="1">
              <a:latin typeface="Arial" pitchFamily="34" charset="0"/>
              <a:cs typeface="Arial" pitchFamily="34" charset="0"/>
            </a:endParaRPr>
          </a:p>
          <a:p>
            <a:pPr eaLnBrk="1" fontAlgn="base" hangingPunct="1">
              <a:buFontTx/>
              <a:buChar char="•"/>
            </a:pPr>
            <a:r>
              <a:rPr lang="en-US" altLang="en-US" sz="2800" b="1" i="1">
                <a:latin typeface="Arial" pitchFamily="34" charset="0"/>
                <a:cs typeface="Arial" pitchFamily="34" charset="0"/>
              </a:rPr>
              <a:t>Control of a person against his or her will</a:t>
            </a:r>
          </a:p>
          <a:p>
            <a:pPr eaLnBrk="1" fontAlgn="base" hangingPunct="1">
              <a:buFontTx/>
              <a:buChar char="•"/>
            </a:pPr>
            <a:endParaRPr lang="en-US" altLang="en-US" sz="2800" b="1" i="1">
              <a:latin typeface="Arial" pitchFamily="34" charset="0"/>
              <a:cs typeface="Arial" pitchFamily="34" charset="0"/>
            </a:endParaRPr>
          </a:p>
          <a:p>
            <a:pPr eaLnBrk="1" fontAlgn="base" hangingPunct="1">
              <a:buFontTx/>
              <a:buChar char="•"/>
            </a:pPr>
            <a:r>
              <a:rPr lang="en-US" altLang="en-US" sz="2800" b="1" i="1">
                <a:latin typeface="Arial" pitchFamily="34" charset="0"/>
                <a:cs typeface="Arial" pitchFamily="34" charset="0"/>
              </a:rPr>
              <a:t>Securing work from one under harsh conditions for little or no pay</a:t>
            </a:r>
          </a:p>
        </p:txBody>
      </p:sp>
      <p:sp>
        <p:nvSpPr>
          <p:cNvPr id="38916" name="Text Box 6"/>
          <p:cNvSpPr txBox="1">
            <a:spLocks noChangeArrowheads="1"/>
          </p:cNvSpPr>
          <p:nvPr/>
        </p:nvSpPr>
        <p:spPr bwMode="auto">
          <a:xfrm>
            <a:off x="1219200" y="0"/>
            <a:ext cx="4098925" cy="46196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dirty="0">
                <a:solidFill>
                  <a:srgbClr val="FFFFFF"/>
                </a:solidFill>
                <a:latin typeface="Arial" pitchFamily="34" charset="0"/>
                <a:cs typeface="Arial" pitchFamily="34" charset="0"/>
              </a:rPr>
              <a:t>Introduction and definition</a:t>
            </a:r>
            <a:endParaRPr lang="en-US" altLang="en-US" dirty="0">
              <a:latin typeface="Arial" pitchFamily="34" charset="0"/>
              <a:cs typeface="Arial" pitchFamily="34" charset="0"/>
            </a:endParaRPr>
          </a:p>
        </p:txBody>
      </p:sp>
      <p:sp>
        <p:nvSpPr>
          <p:cNvPr id="38917" name="Rectangle 7"/>
          <p:cNvSpPr>
            <a:spLocks noGrp="1" noChangeArrowheads="1"/>
          </p:cNvSpPr>
          <p:nvPr>
            <p:ph type="title" idx="4294967295"/>
          </p:nvPr>
        </p:nvSpPr>
        <p:spPr>
          <a:xfrm>
            <a:off x="1371600" y="533400"/>
            <a:ext cx="7543800" cy="762000"/>
          </a:xfrm>
        </p:spPr>
        <p:txBody>
          <a:bodyPr/>
          <a:lstStyle/>
          <a:p>
            <a:pPr algn="l" eaLnBrk="1" hangingPunct="1"/>
            <a:r>
              <a:rPr lang="en-US" altLang="en-US" sz="3200" b="1" i="1">
                <a:solidFill>
                  <a:schemeClr val="tx1"/>
                </a:solidFill>
                <a:latin typeface="Arial" pitchFamily="34" charset="0"/>
              </a:rPr>
              <a:t>Other definitions: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Photo courtesy&#10;of Anne Ra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4"/>
          <p:cNvSpPr txBox="1">
            <a:spLocks noChangeArrowheads="1"/>
          </p:cNvSpPr>
          <p:nvPr/>
        </p:nvSpPr>
        <p:spPr bwMode="auto">
          <a:xfrm>
            <a:off x="2971800" y="5486400"/>
            <a:ext cx="385921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eaLnBrk="1" fontAlgn="base" hangingPunct="1"/>
            <a:r>
              <a:rPr lang="en-US" altLang="en-US" b="1" i="1">
                <a:latin typeface="Arial" pitchFamily="34" charset="0"/>
                <a:cs typeface="Arial" pitchFamily="34" charset="0"/>
              </a:rPr>
              <a:t>Slavery in Ancient Rome</a:t>
            </a:r>
          </a:p>
        </p:txBody>
      </p:sp>
      <p:sp>
        <p:nvSpPr>
          <p:cNvPr id="39939" name="Text Box 5"/>
          <p:cNvSpPr txBox="1">
            <a:spLocks noChangeArrowheads="1"/>
          </p:cNvSpPr>
          <p:nvPr/>
        </p:nvSpPr>
        <p:spPr bwMode="auto">
          <a:xfrm>
            <a:off x="1213952" y="6248400"/>
            <a:ext cx="792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ctr"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ctr"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ctr"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ctr"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r>
              <a:rPr lang="en-US" altLang="en-US" sz="2000" b="1" i="1" dirty="0">
                <a:latin typeface="Arial" pitchFamily="34" charset="0"/>
                <a:cs typeface="Arial" pitchFamily="34" charset="0"/>
              </a:rPr>
              <a:t>Roman law: slave is a thing, a chattel, a mortal object</a:t>
            </a:r>
          </a:p>
        </p:txBody>
      </p:sp>
      <p:sp>
        <p:nvSpPr>
          <p:cNvPr id="39940" name="Rectangle 7"/>
          <p:cNvSpPr>
            <a:spLocks noGrp="1" noChangeArrowheads="1"/>
          </p:cNvSpPr>
          <p:nvPr>
            <p:ph type="title" idx="4294967295"/>
          </p:nvPr>
        </p:nvSpPr>
        <p:spPr>
          <a:xfrm>
            <a:off x="1187624" y="-27384"/>
            <a:ext cx="4267200" cy="533400"/>
          </a:xfrm>
          <a:solidFill>
            <a:srgbClr val="000000"/>
          </a:solidFill>
          <a:ln>
            <a:noFill/>
            <a:miter lim="800000"/>
            <a:headEnd/>
            <a:tailEnd/>
          </a:ln>
        </p:spPr>
        <p:txBody>
          <a:bodyPr/>
          <a:lstStyle/>
          <a:p>
            <a:pPr algn="l" eaLnBrk="1" hangingPunct="1"/>
            <a:r>
              <a:rPr lang="en-US" altLang="en-US" sz="2400" b="1" i="1" dirty="0">
                <a:solidFill>
                  <a:srgbClr val="FFFFFF"/>
                </a:solidFill>
                <a:latin typeface="Arial" pitchFamily="34" charset="0"/>
              </a:rPr>
              <a:t>Introduction and definition</a:t>
            </a:r>
          </a:p>
        </p:txBody>
      </p:sp>
    </p:spTree>
  </p:cSld>
  <p:clrMapOvr>
    <a:masterClrMapping/>
  </p:clrMapOvr>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2335</TotalTime>
  <Words>3624</Words>
  <Application>Microsoft Macintosh PowerPoint</Application>
  <PresentationFormat>On-screen Show (4:3)</PresentationFormat>
  <Paragraphs>349</Paragraphs>
  <Slides>56</Slides>
  <Notes>5</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56</vt:i4>
      </vt:variant>
    </vt:vector>
  </HeadingPairs>
  <TitlesOfParts>
    <vt:vector size="69" baseType="lpstr">
      <vt:lpstr>Aril</vt:lpstr>
      <vt:lpstr>Arial</vt:lpstr>
      <vt:lpstr>Arial Black</vt:lpstr>
      <vt:lpstr>Calibri</vt:lpstr>
      <vt:lpstr>Comic Sans MS</vt:lpstr>
      <vt:lpstr>Times New Roman</vt:lpstr>
      <vt:lpstr>Wingdings</vt:lpstr>
      <vt:lpstr>Strategic</vt:lpstr>
      <vt:lpstr>Default Design</vt:lpstr>
      <vt:lpstr>2_Orbit</vt:lpstr>
      <vt:lpstr>49_Blank Presentation</vt:lpstr>
      <vt:lpstr>8_Blank Presentation</vt:lpstr>
      <vt:lpstr>Bitmap Image</vt:lpstr>
      <vt:lpstr>Slavery</vt:lpstr>
      <vt:lpstr>Presentation </vt:lpstr>
      <vt:lpstr>Slavery</vt:lpstr>
      <vt:lpstr>Origins of Slavery:</vt:lpstr>
      <vt:lpstr>Sources of Slavery</vt:lpstr>
      <vt:lpstr>Forms of Slavery</vt:lpstr>
      <vt:lpstr>Sumerian Definition</vt:lpstr>
      <vt:lpstr>Other definitions:</vt:lpstr>
      <vt:lpstr>Introduction and definition</vt:lpstr>
      <vt:lpstr>Roman law vs. Greek Law:</vt:lpstr>
      <vt:lpstr>Important terms:</vt:lpstr>
      <vt:lpstr>Slaves in Ancient Societies</vt:lpstr>
      <vt:lpstr>Slaves in Ancient Societies</vt:lpstr>
      <vt:lpstr>Slaves in Ancient Societies</vt:lpstr>
      <vt:lpstr>Slaves in Ancient Societies</vt:lpstr>
      <vt:lpstr>Slaves in Ancient Societies</vt:lpstr>
      <vt:lpstr>Slaves in Ancient Societies</vt:lpstr>
      <vt:lpstr>Treatment of Slaves</vt:lpstr>
      <vt:lpstr>Treatment of Slaves</vt:lpstr>
      <vt:lpstr>Treatment of Slaves</vt:lpstr>
      <vt:lpstr>Treatment of Slaves</vt:lpstr>
      <vt:lpstr>What does slavery reveal about people ?</vt:lpstr>
      <vt:lpstr>What does slavery reveal about people?</vt:lpstr>
      <vt:lpstr>What does the Mosaic Law teach about slavery?</vt:lpstr>
      <vt:lpstr>1. Laws on Acquisition of Slaves</vt:lpstr>
      <vt:lpstr>1. Laws on Acquisition of Slaves</vt:lpstr>
      <vt:lpstr>2. Manumission Law  Exod. 21:1-11; Lev. 25:39-55; Deut. 15:12-18</vt:lpstr>
      <vt:lpstr>2. Manumission Law</vt:lpstr>
      <vt:lpstr>3. Law on Religious Rights</vt:lpstr>
      <vt:lpstr>4. Laws on Civil rights</vt:lpstr>
      <vt:lpstr>5. Laws on Slave Marriages</vt:lpstr>
      <vt:lpstr>Comparing Mosaic Laws and Pagan Laws</vt:lpstr>
      <vt:lpstr>Comparing Mosaic Laws and Pagan Laws</vt:lpstr>
      <vt:lpstr>Comparing Mosaic Laws and Pagan Laws</vt:lpstr>
      <vt:lpstr>Comparing Mosaic Laws and Pagan Laws</vt:lpstr>
      <vt:lpstr>Comparing Mosaic Laws and Pagan Laws</vt:lpstr>
      <vt:lpstr>Comparing Mosaic Laws and Pagan Laws</vt:lpstr>
      <vt:lpstr>Features of slavery during Roman</vt:lpstr>
      <vt:lpstr>Features of Slavery during Roman Empire</vt:lpstr>
      <vt:lpstr>Features of Slavery during Roman Empire</vt:lpstr>
      <vt:lpstr>Features of Slavery during Roman Empire</vt:lpstr>
      <vt:lpstr>Features of Slavery during Roman Empire</vt:lpstr>
      <vt:lpstr>Features of Slavery during Roman Empire</vt:lpstr>
      <vt:lpstr>Features of Slavery during Roman Empire</vt:lpstr>
      <vt:lpstr>Features of Slavery during Roman Empire</vt:lpstr>
      <vt:lpstr>Features of Slavery during Roman Empire</vt:lpstr>
      <vt:lpstr>"If a man has sex with a slave girl whose freedom has never been purchased but who is committed to become another man's wife, he must pay full compensation to her master. But since she is not a free woman, neither the man nor the woman will be put to death" (Lev 19:20 NLT).</vt:lpstr>
      <vt:lpstr>"So Christ has truly set us free. Now make sure that you stay free, and don't get tied up again in slavery to the law"  (Gal. 5:1 NLT).</vt:lpstr>
      <vt:lpstr>NT Paul's teaching on slavery</vt:lpstr>
      <vt:lpstr>Illustration of Philemon Regarding Slavery</vt:lpstr>
      <vt:lpstr>Illustration of Philemon on Slavery</vt:lpstr>
      <vt:lpstr>Conclusion</vt:lpstr>
      <vt:lpstr>Bibliography</vt:lpstr>
      <vt:lpstr>Useful Websites</vt:lpstr>
      <vt:lpstr>Black</vt:lpstr>
      <vt:lpstr>OT Backgrounds link at BibleStudyDownloads.org</vt:lpstr>
    </vt:vector>
  </TitlesOfParts>
  <Company>PerkinElmer LAS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dc:title>
  <dc:creator>cjeffrey</dc:creator>
  <cp:lastModifiedBy>Rick Griffith</cp:lastModifiedBy>
  <cp:revision>58</cp:revision>
  <dcterms:created xsi:type="dcterms:W3CDTF">2005-08-22T08:07:58Z</dcterms:created>
  <dcterms:modified xsi:type="dcterms:W3CDTF">2023-02-15T08:03:57Z</dcterms:modified>
</cp:coreProperties>
</file>