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audio2.bin" ContentType="audio/unknown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media/audio3.bin" ContentType="audio/unknown"/>
  <Override PartName="/ppt/media/audio4.bin" ContentType="audio/unknown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7" r:id="rId2"/>
    <p:sldMasterId id="2147483709" r:id="rId3"/>
    <p:sldMasterId id="2147483721" r:id="rId4"/>
    <p:sldMasterId id="2147483733" r:id="rId5"/>
  </p:sldMasterIdLst>
  <p:notesMasterIdLst>
    <p:notesMasterId r:id="rId50"/>
  </p:notesMasterIdLst>
  <p:sldIdLst>
    <p:sldId id="256" r:id="rId6"/>
    <p:sldId id="301" r:id="rId7"/>
    <p:sldId id="30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302" r:id="rId16"/>
    <p:sldId id="303" r:id="rId17"/>
    <p:sldId id="30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  <p:sldId id="288" r:id="rId34"/>
    <p:sldId id="289" r:id="rId35"/>
    <p:sldId id="257" r:id="rId36"/>
    <p:sldId id="258" r:id="rId37"/>
    <p:sldId id="259" r:id="rId38"/>
    <p:sldId id="260" r:id="rId39"/>
    <p:sldId id="300" r:id="rId40"/>
    <p:sldId id="261" r:id="rId41"/>
    <p:sldId id="262" r:id="rId42"/>
    <p:sldId id="263" r:id="rId43"/>
    <p:sldId id="264" r:id="rId44"/>
    <p:sldId id="297" r:id="rId45"/>
    <p:sldId id="298" r:id="rId46"/>
    <p:sldId id="299" r:id="rId47"/>
    <p:sldId id="305" r:id="rId48"/>
    <p:sldId id="308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/>
    <p:restoredTop sz="94674"/>
  </p:normalViewPr>
  <p:slideViewPr>
    <p:cSldViewPr>
      <p:cViewPr varScale="1">
        <p:scale>
          <a:sx n="124" d="100"/>
          <a:sy n="124" d="100"/>
        </p:scale>
        <p:origin x="15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76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76A792-3BCD-A14E-B55E-B4B7D3416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2373DC-64CA-DA4B-A192-3FEC0E71E0D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DDBFB-3C82-FE40-9C68-59EA652B739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DB45B0-6C0F-8E47-844F-72223E4F1D0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C14F1E-69D7-B74E-961B-54EAFA06268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3A763E-1595-4E41-8B71-DAED222B93A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A3F39D-50BB-F24A-B8A6-FA1C0F70B84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C1053D-10BB-FA40-AA73-A6EAB4C15ED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D1F4E-D571-1F4B-B4D3-82C312B9CFD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88C49-C236-1541-A19D-0C27C18B0CD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08DC0B-9E32-6142-AC05-6BBD8BF3EE6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297C42-BB65-A146-945B-7B89A41D26F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A48912-C855-9642-8E5E-8F8A13A683A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D21B82-6E99-D94E-940E-DE3FE27C8CC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951DEC-7142-AF4C-BFA8-4EE52069A23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95A1ED-47CD-9B4B-9BB2-302F6D5A41B3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3DC1F-3FAD-744B-867C-43887ECB1DF6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9C2886-8531-824C-A767-4899E3FABAD3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EB0CF-E7F6-1D46-841E-8781261E31A3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EEC839-7D54-8C4B-A063-A92E8B3FD499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926A60-2C4E-6444-8EDA-43FEA4BD313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0DD018-2828-B940-916F-F7EA9B1520E8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3EDA5D-6B40-2443-8363-671ACFF43A7B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DBDBC5-F8BD-F841-9B5B-367BCEC37BA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BC1A18-CF45-CF48-8D2D-0F693ACABEA3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502CD-A698-6347-8ED2-1C80DCAC0574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76A653-671C-784A-BB6F-74E2842DA935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936BB6-5BC6-034C-B5FA-BACF5FBEED1C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9E789E-8C0C-5749-9E1D-87CEB536D82A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70A7BD-7C41-234E-90F3-1D0AFA1F1231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F90F61-26A0-9744-9030-8F9F414F8995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383DF7-698E-3E49-9E66-FF5AB8D8B68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E1ACE1-0B1C-3348-851F-572856E4F53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60655-7D4E-914E-8550-6C169E5294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D257EB-4AA9-B147-B2D8-FCBA96E3E7B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EF36AC-2675-B747-B2F6-AEA6135C8F0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6A9270-6917-0441-B84D-710A82267D2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2E64B-41B5-494A-9156-7768FE96B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C74F4-866A-FB47-9365-612433D83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6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EE221-F001-0048-9A26-06616844D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39CCF-9948-0647-8253-F5A531F92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A17FE-FA57-CF48-88C5-12B9215C1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1785F-AC77-1D43-AE06-B03A5E69C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191DD-5818-0241-B8CD-3A8EC9001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28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28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2052-8A2B-E74C-9205-6ED8651FD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08F16-C363-7A4C-B27C-ED45BDFBC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D7DE-1188-E040-85F7-FEE41F389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69CF-B1CF-9A41-9F33-EEA858E9D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E1BD-2110-834C-824D-C32FCC920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FFD6-D604-4F43-B31B-C125F376B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7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76E0-DA96-0344-93AD-3A75591AD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6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8AE7-CC27-9F4C-8573-C9242EE3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6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099A-E823-6E49-812D-58DE06F3D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80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148A-7041-EB49-882F-377B406C0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88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56E6-EDDB-7849-A7CD-33610E6D3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708F-FE85-814C-B278-4A03C83A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09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05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-10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F3D4-0E38-3E41-B1D7-853D5BDF2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99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C341-9E56-1F4D-83F7-D4EE941C8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1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748E-F10A-6244-873D-10836447C6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6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2E461-BC8C-1444-ABEF-2CFD59A7A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0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32B4-B939-9246-B25D-8A2BC7EDD4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57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689C-44FC-7B43-AD94-443F892C1C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33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A51F-1760-4E41-B0B8-EFACE7B0D9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98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DE3B-D446-6D4A-A217-210DD55F91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48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E565-B204-384A-964D-9AA2C08366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43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F504-82D0-E944-A6CE-FF97077F32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9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621D-AABB-5B4F-AAE5-AED32A20E1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09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4C99-90C7-3248-BF21-1CAA4173C9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5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95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D035B-C3D3-AC4D-8873-E908BF93F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3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93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610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69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452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742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30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33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7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384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1E2B-8DF4-6847-A6C2-C4785D5CEA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9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9EFBE-9FAC-CC4A-B5D2-15EBA8262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7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A8AE-6123-7847-9276-5A7B4303EC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19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1039-FBF6-6948-BC18-82823409C4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637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340F-DA22-1942-AB92-4BDF58EB19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995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7041-5377-1D44-BC09-C63D1EADE0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5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1BCD-4AF2-CB43-955B-3E3E5D5947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501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5B23-7F66-C947-BBFF-7CE4BBB65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1737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E841-3526-2642-98A1-4F6162202D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202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AAA2-5954-EA41-BF37-F423650011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858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F820-E23F-3744-A908-028D4586F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8385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1735-21FB-6540-91FE-8C58FCDBF5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87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05510-D847-4841-B81B-195FE940C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1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EDEC9-6A2B-1F42-94BD-F2B0D623C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F3ECA-055C-434A-A93F-4FE4237F3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973D1-DEAC-3C44-BFC1-EFE756BBA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09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981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C4A8B45B-65D6-C440-B6E0-A223ADADF4D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2560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1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8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69CC99-1F56-5041-A0E2-139C80467BF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32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05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C004CF6A-A7CC-6F47-A574-3649BBA3C60A}" type="slidenum">
              <a:rPr lang="en-US">
                <a:solidFill>
                  <a:srgbClr val="FFFFFF"/>
                </a:solidFill>
                <a:latin typeface="Times New Roman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9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 b="1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rebuchet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rebuchet M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99AFBCBD-F35F-7045-82F4-6406B9474C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78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audio" Target="../media/audio1.bin"/><Relationship Id="rId21" Type="http://schemas.openxmlformats.org/officeDocument/2006/relationships/image" Target="../media/image10.png"/><Relationship Id="rId34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oleObject" Target="../embeddings/oleObject14.bin"/><Relationship Id="rId38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19.png"/><Relationship Id="rId37" Type="http://schemas.openxmlformats.org/officeDocument/2006/relationships/oleObject" Target="../embeddings/oleObject15.bin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oleObject" Target="../embeddings/oleObject13.bin"/><Relationship Id="rId36" Type="http://schemas.openxmlformats.org/officeDocument/2006/relationships/image" Target="../media/image21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png"/><Relationship Id="rId31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png"/><Relationship Id="rId30" Type="http://schemas.openxmlformats.org/officeDocument/2006/relationships/image" Target="../media/image17.png"/><Relationship Id="rId35" Type="http://schemas.openxmlformats.org/officeDocument/2006/relationships/image" Target="../media/image20.png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9" Type="http://schemas.openxmlformats.org/officeDocument/2006/relationships/image" Target="../media/image61.jpeg"/><Relationship Id="rId21" Type="http://schemas.openxmlformats.org/officeDocument/2006/relationships/image" Target="../media/image10.png"/><Relationship Id="rId34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oleObject" Target="../embeddings/oleObject41.bin"/><Relationship Id="rId38" Type="http://schemas.openxmlformats.org/officeDocument/2006/relationships/image" Target="../media/image60.jpe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38.bin"/><Relationship Id="rId32" Type="http://schemas.openxmlformats.org/officeDocument/2006/relationships/image" Target="../media/image19.png"/><Relationship Id="rId37" Type="http://schemas.openxmlformats.org/officeDocument/2006/relationships/image" Target="../media/image59.jpe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oleObject" Target="../embeddings/oleObject40.bin"/><Relationship Id="rId36" Type="http://schemas.openxmlformats.org/officeDocument/2006/relationships/image" Target="../media/image21.png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9.png"/><Relationship Id="rId31" Type="http://schemas.openxmlformats.org/officeDocument/2006/relationships/image" Target="../media/image18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13.png"/><Relationship Id="rId30" Type="http://schemas.openxmlformats.org/officeDocument/2006/relationships/image" Target="../media/image17.png"/><Relationship Id="rId35" Type="http://schemas.openxmlformats.org/officeDocument/2006/relationships/image" Target="../media/image20.png"/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5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hyperlink" Target="http://images.google.com/imgres?imgurl=www.buddhanet.net/e-learning/history/images/wheel.jpg&amp;imgrefurl=http://www.buddhanet.net/e-learning/history/timelines.htm&amp;h=169&amp;w=197&amp;prev=/images?q=Buddhist+symbols&amp;svnum=10&amp;hl=en&amp;lr=&amp;ie=UTF-8&amp;oe=UTF-8" TargetMode="External"/><Relationship Id="rId7" Type="http://schemas.openxmlformats.org/officeDocument/2006/relationships/hyperlink" Target="http://images.google.com/imgres?imgurl=www.chinese-porcelain-art.com/acatalog/XXJ124.jpg&amp;imgrefurl=http://www.chinese-porcelain-art.com/acatalog/Catalogue_Chinese_Ming___Earlier_Page_3_75.html&amp;h=450&amp;w=460&amp;prev=/images?q=Buddhist+symbols&amp;svnum=10&amp;hl=en&amp;lr=&amp;ie=UTF-8&amp;oe=UTF-8" TargetMode="External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hyperlink" Target="http://images.google.com/imgres?imgurl=www.lib.virginia.edu/area-studies/Tibet/Timages/fish.gif&amp;imgrefurl=http://www.lib.virginia.edu/area-studies/Tibet/Timages/symb.html&amp;h=481&amp;w=401&amp;prev=/images?q=Buddhist+symbols&amp;svnum=10&amp;hl=en&amp;lr=&amp;ie=UTF-8&amp;oe=UTF-8" TargetMode="External"/><Relationship Id="rId5" Type="http://schemas.openxmlformats.org/officeDocument/2006/relationships/hyperlink" Target="http://images.google.com/imgres?imgurl=www.tibetantreasures.com/pics/ttmerch/ttbooks/bobst.jpg&amp;imgrefurl=http://www.tibetantreasures.com/tthtml/ttbookstac.htm&amp;h=220&amp;w=144&amp;prev=/images?q=Buddhist+symbols&amp;svnum=10&amp;hl=en&amp;lr=&amp;ie=UTF-8&amp;oe=UTF-8" TargetMode="External"/><Relationship Id="rId10" Type="http://schemas.openxmlformats.org/officeDocument/2006/relationships/image" Target="../media/image84.jpeg"/><Relationship Id="rId4" Type="http://schemas.openxmlformats.org/officeDocument/2006/relationships/image" Target="../media/image81.jpeg"/><Relationship Id="rId9" Type="http://schemas.openxmlformats.org/officeDocument/2006/relationships/hyperlink" Target="http://images.google.com/imgres?imgurl=www.e-my.net.my/selangor/bodhivision/budcountry.jpg&amp;imgrefurl=http://www.e-my.net.my/selangor/bodhivision/Symb1.html&amp;h=303&amp;w=527&amp;prev=/images?q=Buddhist+symbols&amp;svnum=10&amp;hl=en&amp;lr=&amp;ie=UTF-8&amp;oe=UTF-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hyperlink" Target="http://images.google.com/imgres?imgurl=home.earthlink.net/~kriyayogi/templ.jpg&amp;imgrefurl=http://home.earthlink.net/~kriyayogi/religion.html&amp;h=277&amp;w=390&amp;prev=/images?q=Hindu+symbols&amp;start=20&amp;svnum=10&amp;hl=en&amp;lr=&amp;ie=UTF-8&amp;oe=UTF-8&amp;sa=N" TargetMode="External"/><Relationship Id="rId3" Type="http://schemas.openxmlformats.org/officeDocument/2006/relationships/hyperlink" Target="http://images.google.com/imgres?imgurl=www.wondersoftheworldinc.com/seasia/sculp_01.jpg&amp;imgrefurl=http://www.wondersoftheworldinc.com/seasia/&amp;h=302&amp;w=250&amp;prev=/images?q=Hindu+symbols&amp;svnum=10&amp;hl=en&amp;lr=&amp;ie=UTF-8&amp;oe=UTF-8" TargetMode="External"/><Relationship Id="rId7" Type="http://schemas.openxmlformats.org/officeDocument/2006/relationships/hyperlink" Target="http://www.beacy.wa.edu.au/iorr/religions/buddasym.jpg" TargetMode="External"/><Relationship Id="rId12" Type="http://schemas.openxmlformats.org/officeDocument/2006/relationships/image" Target="../media/image90.jpe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9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jpeg"/><Relationship Id="rId11" Type="http://schemas.openxmlformats.org/officeDocument/2006/relationships/hyperlink" Target="http://images.google.com/imgres?imgurl=www.hssworld.org/usa/dc/baudhik/symbols/images/om.gif&amp;imgrefurl=http://www.hssworld.org/usa/dc/baudhik/symbols/&amp;h=74&amp;w=58&amp;prev=/images?q=Hindu+symbols&amp;start=20&amp;svnum=10&amp;hl=en&amp;lr=&amp;ie=UTF-8&amp;oe=UTF-8&amp;sa=N" TargetMode="External"/><Relationship Id="rId5" Type="http://schemas.openxmlformats.org/officeDocument/2006/relationships/hyperlink" Target="http://images.google.com/imgres?imgurl=www.hindunet.org/hindu_pictures/symbols/images/gau.gif&amp;imgrefurl=http://www.hindunet.org/hindu_pictures/symbols/HinduSymbols.shtml&amp;h=150&amp;w=225&amp;prev=/images?q=Hindu+symbols&amp;svnum=10&amp;hl=en&amp;lr=&amp;ie=UTF-8&amp;oe=UTF-8" TargetMode="External"/><Relationship Id="rId15" Type="http://schemas.openxmlformats.org/officeDocument/2006/relationships/hyperlink" Target="http://images.google.com/imgres?imgurl=www.spiritualgate.sageweb.co.uk/logo_spiritualgate.gif&amp;imgrefurl=http://www.spiritualgate.sageweb.co.uk/flower_fairies_collection.htm&amp;h=54&amp;w=238&amp;prev=/images?q=Hindu+symbols&amp;start=40&amp;svnum=10&amp;hl=en&amp;lr=&amp;ie=UTF-8&amp;oe=UTF-8&amp;sa=N" TargetMode="External"/><Relationship Id="rId10" Type="http://schemas.openxmlformats.org/officeDocument/2006/relationships/image" Target="../media/image89.jpeg"/><Relationship Id="rId4" Type="http://schemas.openxmlformats.org/officeDocument/2006/relationships/image" Target="../media/image86.jpeg"/><Relationship Id="rId9" Type="http://schemas.openxmlformats.org/officeDocument/2006/relationships/hyperlink" Target="http://images.google.com/imgres?imgurl=home.talkcity.com/spiritst/cpossehl/Ganesh1.gif&amp;imgrefurl=http://home.talkcity.com/spiritst/cpossehl/hindu_symbols.htm&amp;h=658&amp;w=484&amp;prev=/images?q=Hindu+symbols&amp;svnum=10&amp;hl=en&amp;lr=&amp;ie=UTF-8&amp;oe=UTF-8" TargetMode="External"/><Relationship Id="rId14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hyperlink" Target="http://images.google.com/imgres?imgurl=www.govst.edu/users/gbourge/syllabus/shiva.gif&amp;imgrefurl=http://www.govst.edu/users/gbourge/syllabus/ArtB.pg3.html&amp;h=368&amp;w=252&amp;prev=/images?q=Shiva&amp;start=20&amp;svnum=10&amp;hl=en&amp;lr=&amp;ie=UTF-8&amp;oe=UTF-8&amp;sa=N" TargetMode="External"/><Relationship Id="rId3" Type="http://schemas.openxmlformats.org/officeDocument/2006/relationships/hyperlink" Target="http://images.google.com/imgres?imgurl=www.hssworld.org/usa/dc/baudhik/symbols/images/om.gif&amp;imgrefurl=http://www.hssworld.org/usa/dc/baudhik/symbols/&amp;h=74&amp;w=58&amp;prev=/images?q=Hindu+symbols&amp;start=20&amp;svnum=10&amp;hl=en&amp;lr=&amp;ie=UTF-8&amp;oe=UTF-8&amp;sa=N" TargetMode="External"/><Relationship Id="rId7" Type="http://schemas.openxmlformats.org/officeDocument/2006/relationships/hyperlink" Target="http://images.google.com/imgres?imgurl=www.worldtrans.org/CyberSangha/BUD-HIND/SHIVA.GIF&amp;imgrefurl=http://www.worldtrans.org/CyberSangha/findex.html&amp;h=468&amp;w=400&amp;prev=/images?q=Shiva&amp;svnum=10&amp;hl=en&amp;lr=&amp;ie=UTF-8&amp;oe=UTF-8" TargetMode="External"/><Relationship Id="rId12" Type="http://schemas.openxmlformats.org/officeDocument/2006/relationships/image" Target="../media/image95.jpe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jpeg"/><Relationship Id="rId11" Type="http://schemas.openxmlformats.org/officeDocument/2006/relationships/hyperlink" Target="http://images.google.com/imgres?imgurl=www.chez.com/bharat/hindouisme/shiva.gif&amp;imgrefurl=http://www.chez.com/bharat/hindouisme/shiva.htm&amp;h=405&amp;w=300&amp;prev=/images?q=Shiva&amp;start=20&amp;svnum=10&amp;hl=en&amp;lr=&amp;ie=UTF-8&amp;oe=UTF-8&amp;sa=N" TargetMode="External"/><Relationship Id="rId5" Type="http://schemas.openxmlformats.org/officeDocument/2006/relationships/hyperlink" Target="http://images.google.com/imgres?imgurl=www.spiritualgate.sageweb.co.uk/logo_spiritualgate.gif&amp;imgrefurl=http://www.spiritualgate.sageweb.co.uk/flower_fairies_collection.htm&amp;h=54&amp;w=238&amp;prev=/images?q=Hindu+symbols&amp;start=40&amp;svnum=10&amp;hl=en&amp;lr=&amp;ie=UTF-8&amp;oe=UTF-8&amp;sa=N" TargetMode="External"/><Relationship Id="rId15" Type="http://schemas.openxmlformats.org/officeDocument/2006/relationships/hyperlink" Target="http://images.google.com/imgres?imgurl=www.arulboomi.com/images/shiva.jpg&amp;imgrefurl=http://www.arulboomi.com/&amp;h=143&amp;w=143&amp;prev=/images?q=Shiva&amp;start=20&amp;svnum=10&amp;hl=en&amp;lr=&amp;ie=UTF-8&amp;oe=UTF-8&amp;sa=N" TargetMode="External"/><Relationship Id="rId10" Type="http://schemas.openxmlformats.org/officeDocument/2006/relationships/image" Target="../media/image94.jpeg"/><Relationship Id="rId4" Type="http://schemas.openxmlformats.org/officeDocument/2006/relationships/image" Target="../media/image90.jpeg"/><Relationship Id="rId9" Type="http://schemas.openxmlformats.org/officeDocument/2006/relationships/hyperlink" Target="http://images.google.com/imgres?imgurl=karunaarts.com/Graphics%20used%20in%20Karuna%20site/Divine%20Beings_Color%20Port%20jpgs/shiva.jpg&amp;imgrefurl=http://karunaarts.com/DivineBeings_port.html&amp;h=216&amp;w=173&amp;prev=/images?q=Shiva&amp;svnum=10&amp;hl=en&amp;lr=&amp;ie=UTF-8&amp;oe=UTF-8" TargetMode="External"/><Relationship Id="rId1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9" Type="http://schemas.openxmlformats.org/officeDocument/2006/relationships/image" Target="../media/image21.png"/><Relationship Id="rId21" Type="http://schemas.openxmlformats.org/officeDocument/2006/relationships/oleObject" Target="../embeddings/oleObject65.bin"/><Relationship Id="rId34" Type="http://schemas.openxmlformats.org/officeDocument/2006/relationships/image" Target="../media/image18.png"/><Relationship Id="rId42" Type="http://schemas.openxmlformats.org/officeDocument/2006/relationships/audio" Target="../media/audio1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oleObject" Target="../embeddings/oleObject69.bin"/><Relationship Id="rId41" Type="http://schemas.openxmlformats.org/officeDocument/2006/relationships/image" Target="../media/image16.png"/><Relationship Id="rId1" Type="http://schemas.openxmlformats.org/officeDocument/2006/relationships/vmlDrawing" Target="../drawings/vmlDrawing18.vml"/><Relationship Id="rId6" Type="http://schemas.openxmlformats.org/officeDocument/2006/relationships/audio" Target="../media/audio2.bin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37" Type="http://schemas.openxmlformats.org/officeDocument/2006/relationships/image" Target="../media/image15.png"/><Relationship Id="rId40" Type="http://schemas.openxmlformats.org/officeDocument/2006/relationships/oleObject" Target="../embeddings/oleObject72.bin"/><Relationship Id="rId5" Type="http://schemas.openxmlformats.org/officeDocument/2006/relationships/audio" Target="../media/audio4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12.png"/><Relationship Id="rId36" Type="http://schemas.openxmlformats.org/officeDocument/2006/relationships/oleObject" Target="../embeddings/oleObject71.bin"/><Relationship Id="rId10" Type="http://schemas.openxmlformats.org/officeDocument/2006/relationships/image" Target="../media/image3.png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audio" Target="../media/audio3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13.png"/><Relationship Id="rId35" Type="http://schemas.openxmlformats.org/officeDocument/2006/relationships/image" Target="../media/image19.png"/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6.xml"/><Relationship Id="rId12" Type="http://schemas.openxmlformats.org/officeDocument/2006/relationships/image" Target="../media/image4.png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33" Type="http://schemas.openxmlformats.org/officeDocument/2006/relationships/image" Target="../media/image17.png"/><Relationship Id="rId38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-3060848" y="2286000"/>
            <a:ext cx="3060848" cy="207910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Pagan Religions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" name="Document" r:id="rId4" imgW="795020" imgH="1529080" progId="Word.Document.8">
                  <p:embed/>
                </p:oleObj>
              </mc:Choice>
              <mc:Fallback>
                <p:oleObj name="Document" r:id="rId4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0" name="Document" r:id="rId6" imgW="891540" imgH="1958340" progId="Word.Document.8">
                  <p:embed/>
                </p:oleObj>
              </mc:Choice>
              <mc:Fallback>
                <p:oleObj name="Document" r:id="rId6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1" name="Document" r:id="rId8" imgW="967740" imgH="2791460" progId="Word.Document.8">
                  <p:embed/>
                </p:oleObj>
              </mc:Choice>
              <mc:Fallback>
                <p:oleObj name="Document" r:id="rId8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2" name="Document" r:id="rId10" imgW="688340" imgH="2181860" progId="Word.Document.8">
                  <p:embed/>
                </p:oleObj>
              </mc:Choice>
              <mc:Fallback>
                <p:oleObj name="Document" r:id="rId10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" name="Document" r:id="rId12" imgW="789940" imgH="1363980" progId="Word.Document.8">
                  <p:embed/>
                </p:oleObj>
              </mc:Choice>
              <mc:Fallback>
                <p:oleObj name="Document" r:id="rId12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4" name="Document" r:id="rId14" imgW="688340" imgH="1775460" progId="Word.Document.8">
                  <p:embed/>
                </p:oleObj>
              </mc:Choice>
              <mc:Fallback>
                <p:oleObj name="Document" r:id="rId14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5" name="Document" r:id="rId16" imgW="612140" imgH="894080" progId="Word.Document.8">
                  <p:embed/>
                </p:oleObj>
              </mc:Choice>
              <mc:Fallback>
                <p:oleObj name="Document" r:id="rId16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6" name="Picture" r:id="rId18" imgW="508711" imgH="762502" progId="Word.Picture.8">
                  <p:embed/>
                </p:oleObj>
              </mc:Choice>
              <mc:Fallback>
                <p:oleObj name="Picture" r:id="rId18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7" name="Document" r:id="rId20" imgW="688340" imgH="982980" progId="Word.Document.8">
                  <p:embed/>
                </p:oleObj>
              </mc:Choice>
              <mc:Fallback>
                <p:oleObj name="Document" r:id="rId20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8" name="Document" r:id="rId22" imgW="1069340" imgH="1303020" progId="Word.Document.8">
                  <p:embed/>
                </p:oleObj>
              </mc:Choice>
              <mc:Fallback>
                <p:oleObj name="Document" r:id="rId22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9" name="Document" r:id="rId24" imgW="886460" imgH="1313180" progId="Word.Document.8">
                  <p:embed/>
                </p:oleObj>
              </mc:Choice>
              <mc:Fallback>
                <p:oleObj name="Document" r:id="rId24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24938"/>
              </p:ext>
            </p:extLst>
          </p:nvPr>
        </p:nvGraphicFramePr>
        <p:xfrm>
          <a:off x="2843808" y="1791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0" name="Document" r:id="rId26" imgW="795020" imgH="1005840" progId="Word.Document.8">
                  <p:embed/>
                </p:oleObj>
              </mc:Choice>
              <mc:Fallback>
                <p:oleObj name="Document" r:id="rId26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91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1" name="Picture" r:id="rId28" imgW="1615916" imgH="2987552" progId="Word.Picture.8">
                  <p:embed/>
                </p:oleObj>
              </mc:Choice>
              <mc:Fallback>
                <p:oleObj name="Picture" r:id="rId28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8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2" name="Document" r:id="rId33" imgW="1343660" imgH="1808480" progId="Word.Document.8">
                  <p:embed/>
                </p:oleObj>
              </mc:Choice>
              <mc:Fallback>
                <p:oleObj name="Document" r:id="rId33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0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160a</a:t>
            </a:r>
          </a:p>
        </p:txBody>
      </p:sp>
      <p:graphicFrame>
        <p:nvGraphicFramePr>
          <p:cNvPr id="51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37581"/>
              </p:ext>
            </p:extLst>
          </p:nvPr>
        </p:nvGraphicFramePr>
        <p:xfrm>
          <a:off x="18713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3" name="Document" r:id="rId37" imgW="906780" imgH="894080" progId="Word.Document.8">
                  <p:embed/>
                </p:oleObj>
              </mc:Choice>
              <mc:Fallback>
                <p:oleObj name="Document" r:id="rId37" imgW="906780" imgH="89408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3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CC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5F5F5F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AutoShape 22">
            <a:hlinkClick r:id="" action="ppaction://noaction">
              <a:snd r:embed="rId39" name="WHOOSH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67544" y="1628800"/>
            <a:ext cx="77724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903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Binner Gothic"/>
                <a:ea typeface="Binner Gothic"/>
                <a:cs typeface="Binner Gothic"/>
              </a:rPr>
              <a:t>PAGAN RELIGIONS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4267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Document" r:id="rId4" imgW="878840" imgH="1907540" progId="Word.Document.8">
                  <p:embed/>
                </p:oleObj>
              </mc:Choice>
              <mc:Fallback>
                <p:oleObj name="Document" r:id="rId4" imgW="878840" imgH="19075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67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181100" y="609600"/>
            <a:ext cx="61341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glow rad="241300">
                    <a:schemeClr val="bg2">
                      <a:alpha val="75000"/>
                    </a:schemeClr>
                  </a:glow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CANAANITE HIGH GOD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191000" y="2352675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Lord, master, owner</a:t>
            </a:r>
            <a:endParaRPr lang="en-US" sz="2800" b="1">
              <a:solidFill>
                <a:srgbClr val="FFFF00"/>
              </a:solidFill>
              <a:effectLst>
                <a:glow rad="254000">
                  <a:schemeClr val="bg2">
                    <a:alpha val="75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91000" y="2746375"/>
            <a:ext cx="487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Chief male deity of the Phoenicians and Canaanites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ea typeface="SimSun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91000" y="3509963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Slain by Mot &amp; revived by </a:t>
            </a:r>
            <a:r>
              <a:rPr lang="en-US" b="1" dirty="0" err="1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Anath</a:t>
            </a:r>
            <a:endParaRPr lang="en-US" sz="2800" b="1" dirty="0">
              <a:solidFill>
                <a:srgbClr val="FFFF00"/>
              </a:solidFill>
              <a:effectLst>
                <a:glow rad="254000">
                  <a:schemeClr val="bg2">
                    <a:alpha val="75000"/>
                  </a:schemeClr>
                </a:glow>
              </a:effectLst>
              <a:ea typeface="SimSun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191000" y="4005064"/>
            <a:ext cx="487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Worshipped in the high places of Moab (Num. 22:41)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191000" y="121920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Prince of the earth, god of fertility, lord of sky and earth, god of thunder and lightning etc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  <p:sp>
        <p:nvSpPr>
          <p:cNvPr id="33802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4682926"/>
            <a:ext cx="7772400" cy="1905000"/>
          </a:xfrm>
        </p:spPr>
        <p:txBody>
          <a:bodyPr/>
          <a:lstStyle/>
          <a:p>
            <a:r>
              <a:rPr lang="en-US" sz="2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BAAL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utoUpdateAnimBg="0"/>
      <p:bldP spid="38918" grpId="0" autoUpdateAnimBg="0"/>
      <p:bldP spid="38919" grpId="0" autoUpdateAnimBg="0"/>
      <p:bldP spid="38920" grpId="0" autoUpdateAnimBg="0"/>
      <p:bldP spid="389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336675" y="44450"/>
            <a:ext cx="7772400" cy="1143000"/>
          </a:xfrm>
        </p:spPr>
        <p:txBody>
          <a:bodyPr/>
          <a:lstStyle/>
          <a:p>
            <a:r>
              <a:rPr lang="en-US" sz="8000">
                <a:latin typeface="Arial" charset="0"/>
                <a:ea typeface="ＭＳ Ｐゴシック" charset="0"/>
              </a:rPr>
              <a:t>The Baal Cycle</a:t>
            </a:r>
          </a:p>
        </p:txBody>
      </p:sp>
      <p:pic>
        <p:nvPicPr>
          <p:cNvPr id="952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9159875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-88881" y="6146140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Winter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67303" y="6146140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Spring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23487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Summer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87783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Winter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43967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Spring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91639" y="6146140"/>
            <a:ext cx="138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Fall</a:t>
            </a:r>
          </a:p>
        </p:txBody>
      </p:sp>
      <p:pic>
        <p:nvPicPr>
          <p:cNvPr id="95242" name="Picture 31" descr="eyptian god adopted by ph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eyptian god adopted by pho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419" y="4944269"/>
            <a:ext cx="768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eyptian god adopted by pho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25850"/>
            <a:ext cx="79216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byblos goddes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25850"/>
            <a:ext cx="762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7342" y="3789040"/>
            <a:ext cx="14677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Mot kills Baal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835696" y="2564904"/>
            <a:ext cx="1467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Baal Rises</a:t>
            </a:r>
          </a:p>
        </p:txBody>
      </p:sp>
      <p:sp>
        <p:nvSpPr>
          <p:cNvPr id="18" name="Striped Right Arrow 17"/>
          <p:cNvSpPr/>
          <p:nvPr/>
        </p:nvSpPr>
        <p:spPr bwMode="auto">
          <a:xfrm rot="19408674">
            <a:off x="1092200" y="4752975"/>
            <a:ext cx="977900" cy="484188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pic>
        <p:nvPicPr>
          <p:cNvPr id="20" name="Picture 31" descr="eyptian god adopted by pho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0619" y="5036344"/>
            <a:ext cx="768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eyptian god adopted by pho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3716338"/>
            <a:ext cx="792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byblos goddes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3716338"/>
            <a:ext cx="7620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868046" y="3789040"/>
            <a:ext cx="14677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Mot kills Baal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626400" y="2656793"/>
            <a:ext cx="1467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Baal Rises</a:t>
            </a:r>
          </a:p>
        </p:txBody>
      </p:sp>
      <p:sp>
        <p:nvSpPr>
          <p:cNvPr id="25" name="Striped Right Arrow 24"/>
          <p:cNvSpPr/>
          <p:nvPr/>
        </p:nvSpPr>
        <p:spPr bwMode="auto">
          <a:xfrm rot="19408674">
            <a:off x="6881813" y="4845050"/>
            <a:ext cx="979487" cy="484188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19" name="Striped Right Arrow 18"/>
          <p:cNvSpPr/>
          <p:nvPr/>
        </p:nvSpPr>
        <p:spPr bwMode="auto">
          <a:xfrm rot="1576156">
            <a:off x="3076575" y="5183188"/>
            <a:ext cx="3155950" cy="484187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harv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2971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ba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51447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352800" y="76200"/>
            <a:ext cx="251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0"/>
              </a:rPr>
              <a:t>Religion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9144000" cy="5334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buFont typeface="Wingdings" pitchFamily="-105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a typeface="Times New Roman" pitchFamily="-105" charset="0"/>
              </a:rPr>
              <a:t>Mot (death) in winter defeated by Baal (life) in spring</a:t>
            </a:r>
          </a:p>
        </p:txBody>
      </p:sp>
      <p:pic>
        <p:nvPicPr>
          <p:cNvPr id="46086" name="Picture 6" descr="que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8610600" y="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90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219200" y="7620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3366FF"/>
              </a:buClr>
              <a:buSzPct val="80000"/>
              <a:buFont typeface="Wingdings" charset="0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Baal fertility cycle (Baal Epic)</a:t>
            </a:r>
            <a:r>
              <a:rPr lang="en-US" sz="32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endParaRPr lang="en-US" sz="3200" dirty="0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23850" y="4648200"/>
            <a:ext cx="53149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Arial"/>
                <a:ea typeface="Times New Roman" pitchFamily="-105" charset="0"/>
                <a:cs typeface="Arial"/>
              </a:rPr>
              <a:t>Temple prostitution and sexual fertility rites in religious worship helped Baal resurrect in spring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447800" y="3276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 flipV="1">
            <a:off x="7924800" y="3276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rot="16200000" flipH="1">
            <a:off x="4610100" y="800100"/>
            <a:ext cx="0" cy="617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  <p:bldP spid="46089" grpId="0" autoUpdateAnimBg="0"/>
      <p:bldP spid="46090" grpId="0" animBg="1"/>
      <p:bldP spid="46091" grpId="0" animBg="1"/>
      <p:bldP spid="460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8"/>
          <p:cNvSpPr>
            <a:spLocks noChangeArrowheads="1"/>
          </p:cNvSpPr>
          <p:nvPr/>
        </p:nvSpPr>
        <p:spPr bwMode="auto">
          <a:xfrm>
            <a:off x="5791200" y="0"/>
            <a:ext cx="3505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97282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5112568" cy="21336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5400">
                <a:solidFill>
                  <a:schemeClr val="tx1"/>
                </a:solidFill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Child Sacrifice to Baal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850976"/>
            <a:ext cx="5683696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5" charset="2"/>
              <a:buChar char="l"/>
              <a:defRPr/>
            </a:pPr>
            <a:r>
              <a:rPr 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During worship live babies were placed on the burning hot hands of the statue of Baal. 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Char char="l"/>
              <a:defRPr/>
            </a:pPr>
            <a:r>
              <a:rPr 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After dying they were then pushed into a hole underneath.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86868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20945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agonPrie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362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PHILISTINE HIGH GOD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54550" y="1219200"/>
            <a:ext cx="4437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Hebrew word "dag" (fish):  Human with back half as fish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48200" y="2162175"/>
            <a:ext cx="4437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Hebrew/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Akkadian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 word </a:t>
            </a:r>
            <a:r>
              <a:rPr lang="fr-FR" altLang="ja-JP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'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dagan</a:t>
            </a:r>
            <a:r>
              <a:rPr lang="fr-FR" altLang="ja-JP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'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  (grain): a grain god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ea typeface="SimSun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59313" y="3103563"/>
            <a:ext cx="4437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Upper torso: man; </a:t>
            </a:r>
            <a:b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</a:b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Back half: fish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ea typeface="SimSun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654550" y="4046538"/>
            <a:ext cx="4437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Temples at Gaza, etc. </a:t>
            </a:r>
            <a:br>
              <a:rPr lang="en-US" b="1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</a:br>
            <a:r>
              <a:rPr lang="en-US" b="1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(Judges 21,23)</a:t>
            </a:r>
            <a:endParaRPr lang="en-US" sz="2800" b="1">
              <a:solidFill>
                <a:srgbClr val="FFFF00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ea typeface="SimSun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  <p:sp>
        <p:nvSpPr>
          <p:cNvPr id="35849" name="Rectangle 10"/>
          <p:cNvSpPr>
            <a:spLocks noGrp="1" noChangeArrowheads="1"/>
          </p:cNvSpPr>
          <p:nvPr>
            <p:ph type="title"/>
          </p:nvPr>
        </p:nvSpPr>
        <p:spPr>
          <a:xfrm>
            <a:off x="-228600" y="4648200"/>
            <a:ext cx="9372600" cy="2209800"/>
          </a:xfrm>
        </p:spPr>
        <p:txBody>
          <a:bodyPr/>
          <a:lstStyle/>
          <a:p>
            <a:r>
              <a:rPr lang="en-US" sz="18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DAGON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utoUpdateAnimBg="0"/>
      <p:bldP spid="40965" grpId="0" autoUpdateAnimBg="0"/>
      <p:bldP spid="40967" grpId="0" autoUpdateAnimBg="0"/>
      <p:bldP spid="409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>
            <a:lum bright="-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tistik" charset="0"/>
                <a:ea typeface="ＭＳ Ｐゴシック" charset="0"/>
              </a:rPr>
              <a:t>Egyptian gods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43012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685800" y="962025"/>
          <a:ext cx="7772400" cy="432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Microsoft Organization Chart" r:id="rId5" imgW="13004800" imgH="7239000" progId="MSOrgChart.2">
                  <p:embed followColorScheme="full"/>
                </p:oleObj>
              </mc:Choice>
              <mc:Fallback>
                <p:oleObj name="Microsoft Organization Chart" r:id="rId5" imgW="13004800" imgH="7239000" progId="MSOrgChart.2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62025"/>
                        <a:ext cx="7772400" cy="432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914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676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EGYPTIAN HIGH GOD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65650" y="17526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800" b="1" dirty="0">
                <a:cs typeface="Arial" charset="0"/>
              </a:rPr>
              <a:t>'</a:t>
            </a:r>
            <a:r>
              <a:rPr lang="en-GB" sz="2800" b="1" dirty="0">
                <a:cs typeface="Arial" charset="0"/>
              </a:rPr>
              <a:t>King of the Gods</a:t>
            </a:r>
            <a:r>
              <a:rPr lang="fr-FR" sz="2800" b="1" dirty="0">
                <a:cs typeface="Arial" charset="0"/>
              </a:rPr>
              <a:t>'</a:t>
            </a:r>
            <a:r>
              <a:rPr lang="en-GB" sz="2800" b="1" dirty="0">
                <a:cs typeface="Arial" charset="0"/>
              </a:rPr>
              <a:t> </a:t>
            </a:r>
            <a:endParaRPr lang="en-US" sz="1100" b="1" dirty="0">
              <a:cs typeface="Arial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72000" y="23463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  <a:cs typeface="Arial" charset="0"/>
              </a:rPr>
              <a:t>Man with a ram-head</a:t>
            </a:r>
            <a:endParaRPr lang="en-US" sz="11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72000" y="2955925"/>
            <a:ext cx="457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cs typeface="Arial" charset="0"/>
              </a:rPr>
              <a:t>Wore ostrich plumed hat</a:t>
            </a:r>
            <a:br>
              <a:rPr lang="en-GB" sz="2800" b="1">
                <a:cs typeface="Arial" charset="0"/>
              </a:rPr>
            </a:br>
            <a:endParaRPr lang="en-US" sz="1100" b="1">
              <a:cs typeface="Arial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572000" y="35655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  <a:cs typeface="Arial" charset="0"/>
              </a:rPr>
              <a:t>Later called Amun-Ra</a:t>
            </a:r>
            <a:endParaRPr lang="en-US" sz="11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915400" cy="1143000"/>
          </a:xfrm>
        </p:spPr>
        <p:txBody>
          <a:bodyPr/>
          <a:lstStyle/>
          <a:p>
            <a:r>
              <a:rPr lang="en-US" sz="2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AMUN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utoUpdateAnimBg="0"/>
      <p:bldP spid="45062" grpId="0" autoUpdateAnimBg="0"/>
      <p:bldP spid="45063" grpId="0" autoUpdateAnimBg="0"/>
      <p:bldP spid="450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85769"/>
              </p:ext>
            </p:extLst>
          </p:nvPr>
        </p:nvGraphicFramePr>
        <p:xfrm>
          <a:off x="4945063" y="819150"/>
          <a:ext cx="4570412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Document" r:id="rId4" imgW="4254500" imgH="3975100" progId="Word.Document.8">
                  <p:embed/>
                </p:oleObj>
              </mc:Choice>
              <mc:Fallback>
                <p:oleObj name="Document" r:id="rId4" imgW="4254500" imgH="3975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819150"/>
                        <a:ext cx="4570412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02016546"/>
              </p:ext>
            </p:extLst>
          </p:nvPr>
        </p:nvGraphicFramePr>
        <p:xfrm>
          <a:off x="35496" y="807987"/>
          <a:ext cx="5353050" cy="622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" name="Document" r:id="rId6" imgW="4622800" imgH="5372100" progId="Word.Document.8">
                  <p:embed/>
                </p:oleObj>
              </mc:Choice>
              <mc:Fallback>
                <p:oleObj name="Document" r:id="rId6" imgW="4622800" imgH="53721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807987"/>
                        <a:ext cx="5353050" cy="622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160e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3352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Artistik"/>
                <a:ea typeface="Artistik"/>
                <a:cs typeface="Artistik"/>
              </a:rPr>
              <a:t>Similar gods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5715000"/>
            <a:ext cx="7772400" cy="1143000"/>
          </a:xfrm>
        </p:spPr>
        <p:txBody>
          <a:bodyPr/>
          <a:lstStyle/>
          <a:p>
            <a:pPr algn="r"/>
            <a:r>
              <a:rPr lang="en-US">
                <a:solidFill>
                  <a:srgbClr val="00006A"/>
                </a:solidFill>
                <a:effectLst/>
                <a:latin typeface="Arial" charset="0"/>
                <a:ea typeface="ＭＳ Ｐゴシック" charset="0"/>
              </a:rPr>
              <a:t>Similar gods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609600"/>
            <a:ext cx="9076539" cy="685800"/>
          </a:xfrm>
          <a:effectLst/>
        </p:spPr>
        <p:txBody>
          <a:bodyPr/>
          <a:lstStyle/>
          <a:p>
            <a:pPr algn="l"/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ＭＳ Ｐゴシック" charset="0"/>
              </a:rPr>
              <a:t>Pagan gods were like humans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" y="30480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en-US" sz="3200" b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Experienced human feelings of jealousy, anger, lust, etc.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28600" y="2209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Ate and feasted - even got drunk!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28600" y="4267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Fought amongst themselves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28600" y="5029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en-US" sz="3200" b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Had varying powers but none omnipotent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28600" y="57912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en-US" sz="3200" b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Could die and re-live again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205788" y="76200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160e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447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Had families and could procreate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7" grpId="0" autoUpdateAnimBg="0"/>
      <p:bldP spid="49158" grpId="0" autoUpdateAnimBg="0"/>
      <p:bldP spid="49159" grpId="0" autoUpdateAnimBg="0"/>
      <p:bldP spid="49160" grpId="0" autoUpdateAnimBg="0"/>
      <p:bldP spid="49161" grpId="0" autoUpdateAnimBg="0"/>
      <p:bldP spid="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067800" cy="762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Portrayed as Human-Animal</a:t>
            </a: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/>
        </p:nvGraphicFramePr>
        <p:xfrm>
          <a:off x="7162800" y="4114800"/>
          <a:ext cx="12160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2" name="Document" r:id="rId4" imgW="1164336" imgH="2115312" progId="Word.Document.8">
                  <p:embed/>
                </p:oleObj>
              </mc:Choice>
              <mc:Fallback>
                <p:oleObj name="Document" r:id="rId4" imgW="1164336" imgH="21153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14800"/>
                        <a:ext cx="121602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2398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432663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cs typeface="Arial" charset="0"/>
              </a:rPr>
              <a:t>Ra (eagle head)</a:t>
            </a:r>
            <a:endParaRPr lang="en-US" b="1" dirty="0">
              <a:cs typeface="Arial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6257925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2800" b="1">
                <a:cs typeface="Arial" charset="0"/>
              </a:rPr>
              <a:t>Anubis (jackal head)</a:t>
            </a:r>
            <a:endParaRPr lang="en-US" b="1">
              <a:cs typeface="Arial" charset="0"/>
            </a:endParaRPr>
          </a:p>
        </p:txBody>
      </p:sp>
      <p:pic>
        <p:nvPicPr>
          <p:cNvPr id="51209" name="Picture 9" descr="DagonPriest"/>
          <p:cNvPicPr>
            <a:picLocks noChangeAspect="1" noChangeArrowheads="1"/>
          </p:cNvPicPr>
          <p:nvPr/>
        </p:nvPicPr>
        <p:blipFill>
          <a:blip r:embed="rId7" cstate="screen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2816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1477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11" name="Object 3"/>
          <p:cNvGraphicFramePr>
            <a:graphicFrameLocks noChangeAspect="1"/>
          </p:cNvGraphicFramePr>
          <p:nvPr/>
        </p:nvGraphicFramePr>
        <p:xfrm>
          <a:off x="5565775" y="2971800"/>
          <a:ext cx="11398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3" name="Document" r:id="rId9" imgW="1793240" imgH="3337560" progId="Word.Document.8">
                  <p:embed/>
                </p:oleObj>
              </mc:Choice>
              <mc:Fallback>
                <p:oleObj name="Document" r:id="rId9" imgW="1793240" imgH="33375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2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2971800"/>
                        <a:ext cx="1139825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1793875" y="3304054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FontTx/>
              <a:buChar char="•"/>
            </a:pPr>
            <a:r>
              <a:rPr lang="en-US" sz="2800" b="1" dirty="0">
                <a:cs typeface="Arial" charset="0"/>
              </a:rPr>
              <a:t>   Enlil (horse legs)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160f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Dagon (fish tail)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352800" y="1828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Horus (hawk head)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7" grpId="0" autoUpdateAnimBg="0"/>
      <p:bldP spid="51208" grpId="0" autoUpdateAnimBg="0"/>
      <p:bldP spid="51212" grpId="0" autoUpdateAnimBg="0"/>
      <p:bldP spid="14" grpId="0" build="p" autoUpdateAnimBg="0"/>
      <p:bldP spid="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95400"/>
            <a:ext cx="7772400" cy="23622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5400" dirty="0">
                <a:effectLst>
                  <a:glow rad="139700">
                    <a:schemeClr val="bg2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</a:rPr>
              <a:t>What is the key reason we see so many religions in the world?</a:t>
            </a:r>
            <a:endParaRPr lang="en-US" sz="4000" dirty="0">
              <a:effectLst>
                <a:glow rad="139700">
                  <a:schemeClr val="bg2">
                    <a:alpha val="75000"/>
                  </a:schemeClr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0"/>
            <a:ext cx="5817017" cy="58477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cs typeface="Arial" charset="0"/>
              </a:rPr>
              <a:t>Answer in your small groups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0386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effectLst>
                  <a:glow rad="1397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Why are there such divergent beliefs since we all had the same biological source in Adam and Eve?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7" name="Document" r:id="rId4" imgW="795020" imgH="1529080" progId="Word.Document.8">
                  <p:embed/>
                </p:oleObj>
              </mc:Choice>
              <mc:Fallback>
                <p:oleObj name="Document" r:id="rId4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8" name="Document" r:id="rId6" imgW="891540" imgH="1958340" progId="Word.Document.8">
                  <p:embed/>
                </p:oleObj>
              </mc:Choice>
              <mc:Fallback>
                <p:oleObj name="Document" r:id="rId6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9" name="Document" r:id="rId8" imgW="967740" imgH="2791460" progId="Word.Document.8">
                  <p:embed/>
                </p:oleObj>
              </mc:Choice>
              <mc:Fallback>
                <p:oleObj name="Document" r:id="rId8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0" name="Document" r:id="rId10" imgW="688340" imgH="2181860" progId="Word.Document.8">
                  <p:embed/>
                </p:oleObj>
              </mc:Choice>
              <mc:Fallback>
                <p:oleObj name="Document" r:id="rId10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1" name="Document" r:id="rId12" imgW="789940" imgH="1363980" progId="Word.Document.8">
                  <p:embed/>
                </p:oleObj>
              </mc:Choice>
              <mc:Fallback>
                <p:oleObj name="Document" r:id="rId12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2" name="Document" r:id="rId14" imgW="688340" imgH="1775460" progId="Word.Document.8">
                  <p:embed/>
                </p:oleObj>
              </mc:Choice>
              <mc:Fallback>
                <p:oleObj name="Document" r:id="rId14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3" name="Document" r:id="rId16" imgW="612140" imgH="894080" progId="Word.Document.8">
                  <p:embed/>
                </p:oleObj>
              </mc:Choice>
              <mc:Fallback>
                <p:oleObj name="Document" r:id="rId16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4" name="Picture" r:id="rId18" imgW="508711" imgH="762502" progId="Word.Picture.8">
                  <p:embed/>
                </p:oleObj>
              </mc:Choice>
              <mc:Fallback>
                <p:oleObj name="Picture" r:id="rId18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5" name="Document" r:id="rId20" imgW="688340" imgH="982980" progId="Word.Document.8">
                  <p:embed/>
                </p:oleObj>
              </mc:Choice>
              <mc:Fallback>
                <p:oleObj name="Document" r:id="rId20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6" name="Document" r:id="rId22" imgW="1069340" imgH="1303020" progId="Word.Document.8">
                  <p:embed/>
                </p:oleObj>
              </mc:Choice>
              <mc:Fallback>
                <p:oleObj name="Document" r:id="rId22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7" name="Document" r:id="rId24" imgW="886460" imgH="1313180" progId="Word.Document.8">
                  <p:embed/>
                </p:oleObj>
              </mc:Choice>
              <mc:Fallback>
                <p:oleObj name="Document" r:id="rId24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2438400" y="1143000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8" name="Document" r:id="rId26" imgW="795020" imgH="1005840" progId="Word.Document.8">
                  <p:embed/>
                </p:oleObj>
              </mc:Choice>
              <mc:Fallback>
                <p:oleObj name="Document" r:id="rId26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9" name="Picture" r:id="rId28" imgW="1615916" imgH="2987552" progId="Word.Picture.8">
                  <p:embed/>
                </p:oleObj>
              </mc:Choice>
              <mc:Fallback>
                <p:oleObj name="Picture" r:id="rId28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66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0" name="Document" r:id="rId33" imgW="1343660" imgH="1808480" progId="Word.Document.8">
                  <p:embed/>
                </p:oleObj>
              </mc:Choice>
              <mc:Fallback>
                <p:oleObj name="Document" r:id="rId33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3270" name="Picture 22" descr="griffith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1209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1" name="Picture 23" descr="drhenry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1362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Picture 24" descr="chongsc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24475"/>
            <a:ext cx="1571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4572000"/>
          </a:xfrm>
        </p:spPr>
        <p:txBody>
          <a:bodyPr lIns="92075" tIns="46038" rIns="92075" bIns="46038" anchor="b"/>
          <a:lstStyle/>
          <a:p>
            <a:r>
              <a:rPr lang="en-US" sz="5400" i="1" dirty="0">
                <a:solidFill>
                  <a:schemeClr val="tx1"/>
                </a:solidFill>
                <a:effectLst>
                  <a:glow rad="228600">
                    <a:schemeClr val="bg2">
                      <a:alpha val="82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WHO DOES NOT BELONG HERE? </a:t>
            </a:r>
            <a:r>
              <a:rPr lang="en-US" sz="7200" i="1" dirty="0">
                <a:solidFill>
                  <a:schemeClr val="tx1"/>
                </a:solidFill>
                <a:effectLst>
                  <a:glow rad="228600">
                    <a:schemeClr val="bg2">
                      <a:alpha val="82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? </a:t>
            </a:r>
            <a:r>
              <a:rPr lang="en-US" sz="13800" i="1" dirty="0">
                <a:solidFill>
                  <a:schemeClr val="tx1"/>
                </a:solidFill>
                <a:effectLst>
                  <a:glow rad="228600">
                    <a:schemeClr val="bg2">
                      <a:alpha val="82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?</a:t>
            </a:r>
            <a:endParaRPr lang="en-US" sz="5400" i="1" dirty="0">
              <a:solidFill>
                <a:schemeClr val="tx1"/>
              </a:solidFill>
              <a:effectLst>
                <a:glow rad="228600">
                  <a:schemeClr val="bg2">
                    <a:alpha val="82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84262"/>
              </p:ext>
            </p:extLst>
          </p:nvPr>
        </p:nvGraphicFramePr>
        <p:xfrm>
          <a:off x="7938" y="1028700"/>
          <a:ext cx="4530725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Document" r:id="rId4" imgW="3759200" imgH="3136900" progId="Word.Document.8">
                  <p:embed/>
                </p:oleObj>
              </mc:Choice>
              <mc:Fallback>
                <p:oleObj name="Document" r:id="rId4" imgW="3759200" imgH="31369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1028700"/>
                        <a:ext cx="4530725" cy="373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553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09985"/>
              </p:ext>
            </p:extLst>
          </p:nvPr>
        </p:nvGraphicFramePr>
        <p:xfrm>
          <a:off x="4565650" y="1041400"/>
          <a:ext cx="4062413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Document" r:id="rId6" imgW="3517900" imgH="3898900" progId="Word.Document.8">
                  <p:embed/>
                </p:oleObj>
              </mc:Choice>
              <mc:Fallback>
                <p:oleObj name="Document" r:id="rId6" imgW="3517900" imgH="38989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1041400"/>
                        <a:ext cx="4062413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4941168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395288" indent="-166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lvl="2" indent="-179388">
              <a:buFontTx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Sumer-Babylonian myths depict creation with war and violence (a classic case of the </a:t>
            </a: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"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fittest survive</a:t>
            </a: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"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mentality).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583836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24161750" indent="-24161750"/>
            <a:lvl2pPr marL="37931725" indent="-37474525"/>
            <a:lvl3pPr marL="179388" lvl="2" indent="-179388">
              <a:buFontTx/>
              <a:buChar char="•"/>
              <a:defRPr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3pPr>
            <a:lvl6pPr marL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2"/>
            <a:r>
              <a:rPr lang="en-US" dirty="0"/>
              <a:t>Egypt</a:t>
            </a:r>
            <a:r>
              <a:rPr lang="fr-FR" altLang="ja-JP" dirty="0"/>
              <a:t>'</a:t>
            </a:r>
            <a:r>
              <a:rPr lang="en-US" dirty="0"/>
              <a:t>s creator was powerful but when he became Pharaoh and lived with men, his power dissipated into the air.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160f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Pagan Beliefs on 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1" grpId="0" autoUpdateAnimBg="0"/>
      <p:bldP spid="553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07536"/>
              </p:ext>
            </p:extLst>
          </p:nvPr>
        </p:nvGraphicFramePr>
        <p:xfrm>
          <a:off x="3175" y="860028"/>
          <a:ext cx="4541838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5" name="Document" r:id="rId4" imgW="4546600" imgH="3721100" progId="Word.Document.8">
                  <p:embed/>
                </p:oleObj>
              </mc:Choice>
              <mc:Fallback>
                <p:oleObj name="Document" r:id="rId4" imgW="4546600" imgH="3721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860028"/>
                        <a:ext cx="4541838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048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573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77324"/>
              </p:ext>
            </p:extLst>
          </p:nvPr>
        </p:nvGraphicFramePr>
        <p:xfrm>
          <a:off x="4498975" y="1106488"/>
          <a:ext cx="4648200" cy="312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6" name="Document" r:id="rId6" imgW="4076700" imgH="2590800" progId="Word.Document.8">
                  <p:embed/>
                </p:oleObj>
              </mc:Choice>
              <mc:Fallback>
                <p:oleObj name="Document" r:id="rId6" imgW="4076700" imgH="25908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1106488"/>
                        <a:ext cx="4648200" cy="312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160f</a:t>
            </a:r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152400" y="4422591"/>
            <a:ext cx="857157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Humanity overpopulated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The gods, led by </a:t>
            </a:r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Enlil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, agreed to cleanse the earth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Utnapishtim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 was warned of a flood by the god </a:t>
            </a:r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 in a dream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He built a seven-level ship with all living creatures aboard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It stormed for six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He released dove, sparrow &amp; raven, then knew water had receded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Sacrificed to the gods and he &amp; his wife given immortality</a:t>
            </a:r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788988" y="3733800"/>
            <a:ext cx="1377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Arial"/>
                <a:cs typeface="Arial"/>
              </a:rPr>
              <a:t>Assyrian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 rot="20556291">
            <a:off x="1336642" y="3840212"/>
            <a:ext cx="6454775" cy="13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2.	Both </a:t>
            </a:r>
            <a:r>
              <a:rPr lang="en-US" sz="2800" dirty="0" err="1">
                <a:latin typeface="Arial"/>
                <a:cs typeface="Arial"/>
              </a:rPr>
              <a:t>Ziusudra</a:t>
            </a:r>
            <a:r>
              <a:rPr lang="en-US" sz="2800" dirty="0">
                <a:latin typeface="Arial"/>
                <a:cs typeface="Arial"/>
              </a:rPr>
              <a:t> (Babylonian) and </a:t>
            </a:r>
            <a:r>
              <a:rPr lang="en-US" sz="2800" dirty="0" err="1">
                <a:latin typeface="Arial"/>
                <a:cs typeface="Arial"/>
              </a:rPr>
              <a:t>Utnapishtim</a:t>
            </a:r>
            <a:r>
              <a:rPr lang="en-US" sz="2800" dirty="0">
                <a:latin typeface="Arial"/>
                <a:cs typeface="Arial"/>
              </a:rPr>
              <a:t> (Assyrian) were given immortality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296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Pagan Beliefs on the Great Flood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 rot="20556291">
            <a:off x="1314417" y="2087612"/>
            <a:ext cx="6653213" cy="13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1.	Babylonian flood - result of a disagreement among the gods </a:t>
            </a:r>
            <a:r>
              <a:rPr lang="en-US" sz="2800" dirty="0" err="1">
                <a:latin typeface="Arial"/>
                <a:cs typeface="Arial"/>
              </a:rPr>
              <a:t>vs</a:t>
            </a:r>
            <a:r>
              <a:rPr lang="en-US" sz="2800" dirty="0">
                <a:latin typeface="Arial"/>
                <a:cs typeface="Arial"/>
              </a:rPr>
              <a:t> Assyrian - earth was overpopulated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51" grpId="0" animBg="1" autoUpdateAnimBg="0"/>
      <p:bldP spid="5735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60223"/>
              </p:ext>
            </p:extLst>
          </p:nvPr>
        </p:nvGraphicFramePr>
        <p:xfrm>
          <a:off x="-61913" y="1893888"/>
          <a:ext cx="4543426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3" name="Document" r:id="rId4" imgW="4546600" imgH="2667000" progId="Word.Document.8">
                  <p:embed/>
                </p:oleObj>
              </mc:Choice>
              <mc:Fallback>
                <p:oleObj name="Document" r:id="rId4" imgW="4546600" imgH="2667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1893888"/>
                        <a:ext cx="4543426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6200" y="2286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593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27820"/>
              </p:ext>
            </p:extLst>
          </p:nvPr>
        </p:nvGraphicFramePr>
        <p:xfrm>
          <a:off x="3044825" y="1090613"/>
          <a:ext cx="4597400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4" name="Document" r:id="rId6" imgW="4584700" imgH="4445000" progId="Word.Document.8">
                  <p:embed/>
                </p:oleObj>
              </mc:Choice>
              <mc:Fallback>
                <p:oleObj name="Document" r:id="rId6" imgW="4584700" imgH="4445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1090613"/>
                        <a:ext cx="4597400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303473"/>
              </p:ext>
            </p:extLst>
          </p:nvPr>
        </p:nvGraphicFramePr>
        <p:xfrm>
          <a:off x="5988050" y="922338"/>
          <a:ext cx="3078163" cy="433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" name="Document" r:id="rId8" imgW="3086100" imgH="4343400" progId="Word.Document.8">
                  <p:embed/>
                </p:oleObj>
              </mc:Choice>
              <mc:Fallback>
                <p:oleObj name="Document" r:id="rId8" imgW="3086100" imgH="4343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922338"/>
                        <a:ext cx="3078163" cy="433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506095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1. Besides Egyptians who believed in some form of hope in next life based on works, the other cultures did not have favorable views of the after-life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6200" y="1524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Pagan Beliefs on Life after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74126"/>
              </p:ext>
            </p:extLst>
          </p:nvPr>
        </p:nvGraphicFramePr>
        <p:xfrm>
          <a:off x="-61913" y="1700808"/>
          <a:ext cx="4540251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9" name="Document" r:id="rId4" imgW="4546600" imgH="2692400" progId="Word.Document.8">
                  <p:embed/>
                </p:oleObj>
              </mc:Choice>
              <mc:Fallback>
                <p:oleObj name="Document" r:id="rId4" imgW="4546600" imgH="2692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1700808"/>
                        <a:ext cx="4540251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614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42521"/>
              </p:ext>
            </p:extLst>
          </p:nvPr>
        </p:nvGraphicFramePr>
        <p:xfrm>
          <a:off x="3189288" y="1760984"/>
          <a:ext cx="4592637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0" name="Document" r:id="rId6" imgW="4584700" imgH="3517900" progId="Word.Document.8">
                  <p:embed/>
                </p:oleObj>
              </mc:Choice>
              <mc:Fallback>
                <p:oleObj name="Document" r:id="rId6" imgW="4584700" imgH="35179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1760984"/>
                        <a:ext cx="4592637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29510"/>
              </p:ext>
            </p:extLst>
          </p:nvPr>
        </p:nvGraphicFramePr>
        <p:xfrm>
          <a:off x="5988050" y="1772816"/>
          <a:ext cx="3062288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1" name="Document" r:id="rId8" imgW="3073400" imgH="2730500" progId="Word.Document.8">
                  <p:embed/>
                </p:oleObj>
              </mc:Choice>
              <mc:Fallback>
                <p:oleObj name="Document" r:id="rId8" imgW="3073400" imgH="2730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1772816"/>
                        <a:ext cx="3062288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28600" y="4556273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1. Consideration for morality was not so distinct in Sumer-Babylonian and Canaanite/ Phoenician cultures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5623073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2. Egyptians</a:t>
            </a:r>
            <a:r>
              <a:rPr lang="fr-FR" altLang="ja-JP" dirty="0">
                <a:cs typeface="Arial" charset="0"/>
              </a:rPr>
              <a:t>'</a:t>
            </a:r>
            <a:r>
              <a:rPr lang="en-US" dirty="0">
                <a:cs typeface="Arial" charset="0"/>
              </a:rPr>
              <a:t> motivation for morals was based on fear and entry to heaven on good works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76200" y="404664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Pagan Beliefs on Relationship with Gods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46" grpId="0" autoUpdateAnimBg="0"/>
      <p:bldP spid="6144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096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4800" y="5310336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1. </a:t>
            </a:r>
            <a:r>
              <a:rPr lang="en-US" dirty="0">
                <a:latin typeface="Arial"/>
                <a:ea typeface="SimSun" charset="0"/>
                <a:cs typeface="Arial"/>
              </a:rPr>
              <a:t>Political rulers assumed to have close contact with gods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5996136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/>
                <a:cs typeface="Arial"/>
              </a:rPr>
              <a:t>2. </a:t>
            </a:r>
            <a:r>
              <a:rPr lang="en-US">
                <a:latin typeface="Arial"/>
                <a:ea typeface="SimSun" charset="0"/>
                <a:cs typeface="Arial"/>
              </a:rPr>
              <a:t>Women functioned with special roles in the temple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5496" y="1447800"/>
            <a:ext cx="324036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2" indent="-342900">
              <a:buFont typeface="Arial"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King = official representative of deity, insuring fertility of land by careful observance of the New Year ritual</a:t>
            </a:r>
          </a:p>
          <a:p>
            <a:pPr marL="342900" lvl="2" indent="-342900">
              <a:buFont typeface="Arial"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Elaborate priestly bureaucracy to maintain temple and its deity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342900" lvl="2" indent="-342900">
              <a:buFont typeface="Arial"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Queen might manage affairs of temple goddess</a:t>
            </a:r>
            <a:endParaRPr lang="en-US" dirty="0"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80864" y="990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solidFill>
                  <a:schemeClr val="folHlink"/>
                </a:solidFill>
                <a:latin typeface="Arial"/>
                <a:cs typeface="Arial"/>
              </a:rPr>
              <a:t>Sumer-Babylonian</a:t>
            </a:r>
            <a:endParaRPr lang="en-US" u="sng">
              <a:latin typeface="Arial"/>
              <a:cs typeface="Arial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971800" y="1447800"/>
            <a:ext cx="26803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Pharaoh = divine, ultimate high priest who built temples and oversaw their maintenance. </a:t>
            </a:r>
          </a:p>
          <a:p>
            <a:pPr lvl="2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Lay priests operated small chapels with patron deities not worshipped anywhere else.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733800" y="99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solidFill>
                  <a:schemeClr val="folHlink"/>
                </a:solidFill>
                <a:latin typeface="Arial"/>
                <a:cs typeface="Arial"/>
              </a:rPr>
              <a:t>Egyptian</a:t>
            </a:r>
            <a:endParaRPr lang="en-US" u="sng">
              <a:latin typeface="Arial"/>
              <a:cs typeface="Arial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60640" y="1447800"/>
            <a:ext cx="33478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>
              <a:buFont typeface="Arial"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Epic of Ugarit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indent="-179388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King represented human community before gods. 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indent="-179388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12 priestly families with a high priest among them</a:t>
            </a:r>
          </a:p>
          <a:p>
            <a:pPr marL="179388" indent="-179388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Others: consecrated persons (possibly cultic prostitutes), singers, makers of vestments and sculptors. Priests functioned as scribes as well.</a:t>
            </a:r>
            <a:endParaRPr lang="en-US" dirty="0"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084168" y="98072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 dirty="0">
                <a:solidFill>
                  <a:schemeClr val="folHlink"/>
                </a:solidFill>
                <a:latin typeface="Arial"/>
                <a:cs typeface="Arial"/>
              </a:rPr>
              <a:t>Assyrian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6200" y="-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Pagan Worship by Priests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  <p:bldP spid="63493" grpId="0" autoUpdateAnimBg="0"/>
      <p:bldP spid="63494" grpId="0" autoUpdateAnimBg="0"/>
      <p:bldP spid="63495" grpId="0" autoUpdateAnimBg="0"/>
      <p:bldP spid="63496" grpId="0" autoUpdateAnimBg="0"/>
      <p:bldP spid="63497" grpId="0" autoUpdateAnimBg="0"/>
      <p:bldP spid="6349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096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5334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/>
                <a:cs typeface="Arial"/>
              </a:rPr>
              <a:t>1. </a:t>
            </a:r>
            <a:r>
              <a:rPr lang="en-US">
                <a:latin typeface="Arial"/>
                <a:ea typeface="SimSun" charset="0"/>
                <a:cs typeface="Arial"/>
              </a:rPr>
              <a:t>Grand architecture depicting central importance of religion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2. </a:t>
            </a:r>
            <a:r>
              <a:rPr lang="en-US" dirty="0">
                <a:latin typeface="Arial"/>
                <a:ea typeface="SimSun" charset="0"/>
                <a:cs typeface="Arial"/>
              </a:rPr>
              <a:t>Existence of statues to represent gods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3624" y="1463293"/>
            <a:ext cx="328424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lvl="2" indent="-179388">
              <a:buFont typeface="Arial"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Temple = 1/3 of city, may lease land for income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Ziggurat, a stepped tower of 3-7 stages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divine statue at foot of temple carved from wood, adorned with precious stones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Temples built on ruins , eventually becoming man-made mountains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solidFill>
                  <a:schemeClr val="folHlink"/>
                </a:solidFill>
                <a:latin typeface="Arial"/>
                <a:cs typeface="Arial"/>
              </a:rPr>
              <a:t>Sumer-Babylonian</a:t>
            </a:r>
            <a:endParaRPr lang="en-US" u="sng">
              <a:latin typeface="Arial"/>
              <a:cs typeface="Arial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048000" y="1447800"/>
            <a:ext cx="3429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Hypostyle hall for religious rituals - priests and pharaoh only</a:t>
            </a:r>
          </a:p>
          <a:p>
            <a:pPr lvl="2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Second hall - high priest and pharaoh only</a:t>
            </a:r>
          </a:p>
          <a:p>
            <a:pPr lvl="2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Sanctuary -&gt; shrine where the statue of the god or goddess was kept - god or goddess may enter statue.</a:t>
            </a:r>
          </a:p>
          <a:p>
            <a:pPr lvl="2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Sacred lake next to the temple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733800" y="99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solidFill>
                  <a:schemeClr val="folHlink"/>
                </a:solidFill>
                <a:latin typeface="Arial"/>
                <a:cs typeface="Arial"/>
              </a:rPr>
              <a:t>Egyptian</a:t>
            </a:r>
            <a:endParaRPr lang="en-US" u="sng">
              <a:latin typeface="Arial"/>
              <a:cs typeface="Arial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096000" y="1447800"/>
            <a:ext cx="2971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Temples = dwelling place of deity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courts = festive assemblies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statue to depict deity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en-US" sz="2000" dirty="0" err="1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Tophet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(child cemeteries) contain some 20,000 cinerary urns with the remains of infant children and animals.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324600" y="99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solidFill>
                  <a:schemeClr val="folHlink"/>
                </a:solidFill>
                <a:latin typeface="Arial"/>
                <a:cs typeface="Arial"/>
              </a:rPr>
              <a:t>Assyrian</a:t>
            </a:r>
            <a:endParaRPr lang="en-US" u="sng">
              <a:latin typeface="Arial"/>
              <a:cs typeface="Arial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160h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Pagan Worship in Temples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autoUpdateAnimBg="0"/>
      <p:bldP spid="69636" grpId="0" autoUpdateAnimBg="0"/>
      <p:bldP spid="69637" grpId="0" autoUpdateAnimBg="0"/>
      <p:bldP spid="69638" grpId="0" autoUpdateAnimBg="0"/>
      <p:bldP spid="69639" grpId="0" autoUpdateAnimBg="0"/>
      <p:bldP spid="69640" grpId="0" autoUpdateAnimBg="0"/>
      <p:bldP spid="69641" grpId="0" autoUpdateAnimBg="0"/>
      <p:bldP spid="6964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-228600" y="-76200"/>
            <a:ext cx="502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23640" y="5445224"/>
            <a:ext cx="41603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ea typeface="??" charset="0"/>
              </a:rPr>
              <a:t>Both sexes went to temples not to worship </a:t>
            </a:r>
            <a:br>
              <a:rPr lang="en-US" dirty="0">
                <a:ea typeface="??" charset="0"/>
              </a:rPr>
            </a:br>
            <a:r>
              <a:rPr lang="en-US" dirty="0">
                <a:ea typeface="??" charset="0"/>
              </a:rPr>
              <a:t>but to be worshipped!</a:t>
            </a:r>
          </a:p>
        </p:txBody>
      </p:sp>
      <p:graphicFrame>
        <p:nvGraphicFramePr>
          <p:cNvPr id="655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38497"/>
              </p:ext>
            </p:extLst>
          </p:nvPr>
        </p:nvGraphicFramePr>
        <p:xfrm>
          <a:off x="107950" y="2060848"/>
          <a:ext cx="5518579" cy="330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2" name="Document" r:id="rId4" imgW="4927600" imgH="2984500" progId="Word.Document.8">
                  <p:embed/>
                </p:oleObj>
              </mc:Choice>
              <mc:Fallback>
                <p:oleObj name="Document" r:id="rId4" imgW="4927600" imgH="2984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060848"/>
                        <a:ext cx="5518579" cy="3306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561203"/>
              </p:ext>
            </p:extLst>
          </p:nvPr>
        </p:nvGraphicFramePr>
        <p:xfrm>
          <a:off x="4139952" y="267667"/>
          <a:ext cx="5400600" cy="668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3" name="Document" r:id="rId6" imgW="4927600" imgH="6692900" progId="Word.Document.8">
                  <p:embed/>
                </p:oleObj>
              </mc:Choice>
              <mc:Fallback>
                <p:oleObj name="Document" r:id="rId6" imgW="4927600" imgH="66929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67667"/>
                        <a:ext cx="5400600" cy="668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6200" y="304800"/>
            <a:ext cx="4495800" cy="152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Pagan Worship - Rites &amp; Rituals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675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8925"/>
              </p:ext>
            </p:extLst>
          </p:nvPr>
        </p:nvGraphicFramePr>
        <p:xfrm>
          <a:off x="-107950" y="872852"/>
          <a:ext cx="5046663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6" name="Document" r:id="rId4" imgW="5041900" imgH="3924300" progId="Word.Document.8">
                  <p:embed/>
                </p:oleObj>
              </mc:Choice>
              <mc:Fallback>
                <p:oleObj name="Document" r:id="rId4" imgW="5041900" imgH="3924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872852"/>
                        <a:ext cx="5046663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63601"/>
              </p:ext>
            </p:extLst>
          </p:nvPr>
        </p:nvGraphicFramePr>
        <p:xfrm>
          <a:off x="4324350" y="954708"/>
          <a:ext cx="5278438" cy="35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7" name="Document" r:id="rId6" imgW="5283200" imgH="3556000" progId="Word.Document.8">
                  <p:embed/>
                </p:oleObj>
              </mc:Choice>
              <mc:Fallback>
                <p:oleObj name="Document" r:id="rId6" imgW="5283200" imgH="3556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954708"/>
                        <a:ext cx="5278438" cy="355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350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2" indent="-342900">
              <a:buFont typeface="Arial"/>
              <a:buChar char="•"/>
            </a:pP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National god </a:t>
            </a:r>
            <a:r>
              <a:rPr lang="en-US" sz="2000" dirty="0" err="1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Chemosh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, worshipped primarily by offering the first-born son (2 Kings 3:26-27)</a:t>
            </a:r>
            <a:endParaRPr lang="en-US" sz="2000" dirty="0">
              <a:solidFill>
                <a:schemeClr val="folHlink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447800" y="4648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solidFill>
                  <a:schemeClr val="folHlink"/>
                </a:solidFill>
                <a:latin typeface="Arial"/>
                <a:cs typeface="Arial"/>
              </a:rPr>
              <a:t>Moabites</a:t>
            </a:r>
            <a:endParaRPr lang="en-US" u="sng">
              <a:latin typeface="Arial"/>
              <a:cs typeface="Arial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800600" y="5105400"/>
            <a:ext cx="342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en-US" sz="200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Baal, Lord of Heaven</a:t>
            </a:r>
          </a:p>
          <a:p>
            <a:pPr lvl="2">
              <a:buFont typeface="Symbol" charset="0"/>
              <a:buChar char="·"/>
            </a:pPr>
            <a:r>
              <a:rPr lang="en-US" sz="200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worshipped by both ritual immorality and child sacrifice (2 Kings 16:7, 21:6).</a:t>
            </a:r>
            <a:endParaRPr lang="en-US" sz="2000">
              <a:solidFill>
                <a:schemeClr val="folHlink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86400" y="4648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solidFill>
                  <a:schemeClr val="folHlink"/>
                </a:solidFill>
                <a:latin typeface="Arial"/>
                <a:cs typeface="Arial"/>
              </a:rPr>
              <a:t>Philistines</a:t>
            </a:r>
            <a:endParaRPr lang="en-US" u="sng">
              <a:latin typeface="Arial"/>
              <a:cs typeface="Arial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 rot="20962840">
            <a:off x="382165" y="2149081"/>
            <a:ext cx="788436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effectLst>
                  <a:glow rad="406400">
                    <a:schemeClr val="bg2">
                      <a:alpha val="87000"/>
                    </a:schemeClr>
                  </a:glow>
                </a:effectLst>
                <a:latin typeface="Arial"/>
                <a:ea typeface="SimSun" charset="0"/>
                <a:cs typeface="Arial"/>
              </a:rPr>
              <a:t>Their immorality was so depraved that they killed people just for their material prosperity!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160h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15400" cy="8708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Pagan Worship - Rites &amp; Rituals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9" grpId="0" autoUpdateAnimBg="0"/>
      <p:bldP spid="67590" grpId="0" autoUpdateAnimBg="0"/>
      <p:bldP spid="67591" grpId="0" autoUpdateAnimBg="0"/>
      <p:bldP spid="67592" grpId="0" autoUpdateAnimBg="0"/>
      <p:bldP spid="6759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5478"/>
              </p:ext>
            </p:extLst>
          </p:nvPr>
        </p:nvGraphicFramePr>
        <p:xfrm>
          <a:off x="4240213" y="1637431"/>
          <a:ext cx="4724400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7" name="Document" r:id="rId4" imgW="4622800" imgH="4902200" progId="Word.Document.8">
                  <p:embed/>
                </p:oleObj>
              </mc:Choice>
              <mc:Fallback>
                <p:oleObj name="Document" r:id="rId4" imgW="4622800" imgH="4902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1637431"/>
                        <a:ext cx="4724400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1447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Babylonian &amp; Assyrian Temples</a:t>
            </a:r>
          </a:p>
        </p:txBody>
      </p:sp>
      <p:graphicFrame>
        <p:nvGraphicFramePr>
          <p:cNvPr id="71685" name="Object 3"/>
          <p:cNvGraphicFramePr>
            <a:graphicFrameLocks noChangeAspect="1"/>
          </p:cNvGraphicFramePr>
          <p:nvPr/>
        </p:nvGraphicFramePr>
        <p:xfrm>
          <a:off x="17463" y="3657600"/>
          <a:ext cx="3944937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8" name="Document" r:id="rId6" imgW="3088640" imgH="2039620" progId="Word.Document.8">
                  <p:embed/>
                </p:oleObj>
              </mc:Choice>
              <mc:Fallback>
                <p:oleObj name="Document" r:id="rId6" imgW="3088640" imgH="20396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3657600"/>
                        <a:ext cx="3944937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160h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33400"/>
            <a:ext cx="3895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30" name="Picture 2" descr="mtn&amp;lak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69913" y="2060575"/>
            <a:ext cx="861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SzPct val="95000"/>
              <a:buFont typeface="Monotype Sorts" charset="2"/>
              <a:buNone/>
            </a:pPr>
            <a:r>
              <a:rPr lang="en-US" sz="4000" b="1" dirty="0">
                <a:solidFill>
                  <a:srgbClr val="08101A"/>
                </a:solidFill>
                <a:latin typeface="Trebuchet MS" charset="0"/>
                <a:ea typeface="ヒラギノ角ゴ Pro W3" charset="-128"/>
                <a:cs typeface="ヒラギノ角ゴ Pro W3" charset="-128"/>
              </a:rPr>
              <a:t>For since the creation of the world God</a:t>
            </a:r>
            <a:r>
              <a:rPr lang="fr-FR" sz="4000" b="1" dirty="0">
                <a:solidFill>
                  <a:srgbClr val="08101A"/>
                </a:solidFill>
                <a:latin typeface="Trebuchet MS" charset="0"/>
                <a:ea typeface="ヒラギノ角ゴ Pro W3" charset="-128"/>
                <a:cs typeface="ヒラギノ角ゴ Pro W3" charset="-128"/>
              </a:rPr>
              <a:t>'</a:t>
            </a:r>
            <a:r>
              <a:rPr lang="en-US" sz="4000" b="1" dirty="0">
                <a:solidFill>
                  <a:srgbClr val="08101A"/>
                </a:solidFill>
                <a:latin typeface="Trebuchet MS" charset="0"/>
                <a:ea typeface="ヒラギノ角ゴ Pro W3" charset="-128"/>
                <a:cs typeface="ヒラギノ角ゴ Pro W3" charset="-128"/>
              </a:rPr>
              <a:t>s invisible qualities-- his eternal power and divine nature-- have been clearly seen, being understood from what has been made, so that men are without excuse (NIV).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493713" y="2033588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SzPct val="95000"/>
              <a:buFont typeface="Monotype Sorts" charset="2"/>
              <a:buNone/>
            </a:pPr>
            <a:r>
              <a:rPr lang="en-US" sz="4000" b="1" dirty="0">
                <a:solidFill>
                  <a:srgbClr val="FFFFFF"/>
                </a:solidFill>
                <a:latin typeface="Trebuchet MS" charset="0"/>
                <a:ea typeface="ヒラギノ角ゴ Pro W3" charset="-128"/>
                <a:cs typeface="ヒラギノ角ゴ Pro W3" charset="-128"/>
              </a:rPr>
              <a:t>For since the creation of the world God</a:t>
            </a:r>
            <a:r>
              <a:rPr lang="fr-FR" sz="4000" b="1" dirty="0">
                <a:solidFill>
                  <a:srgbClr val="FFFFFF"/>
                </a:solidFill>
                <a:latin typeface="Trebuchet MS" charset="0"/>
                <a:ea typeface="ヒラギノ角ゴ Pro W3" charset="-128"/>
                <a:cs typeface="ヒラギノ角ゴ Pro W3" charset="-128"/>
              </a:rPr>
              <a:t>'</a:t>
            </a:r>
            <a:r>
              <a:rPr lang="en-US" sz="4000" b="1" dirty="0">
                <a:solidFill>
                  <a:srgbClr val="FFFFFF"/>
                </a:solidFill>
                <a:latin typeface="Trebuchet MS" charset="0"/>
                <a:ea typeface="ヒラギノ角ゴ Pro W3" charset="-128"/>
                <a:cs typeface="ヒラギノ角ゴ Pro W3" charset="-128"/>
              </a:rPr>
              <a:t>s invisible qualities-- his eternal power and divine nature-- have been clearly seen, being understood from what has been made, so that men are without excuse (NIV).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/>
              <a:t>Romans 1:20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57200" y="625475"/>
            <a:ext cx="3810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glow rad="139700">
                    <a:schemeClr val="bg1"/>
                  </a:glow>
                </a:effectLst>
                <a:ea typeface="ヒラギノ角ゴ Pro W3" charset="-128"/>
                <a:cs typeface="ヒラギノ角ゴ Pro W3" charset="-128"/>
              </a:rPr>
              <a:t>Person who is Limitless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343400" y="625475"/>
            <a:ext cx="480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rgbClr val="FFFFFF"/>
                </a:solidFill>
                <a:effectLst>
                  <a:glow rad="139700">
                    <a:schemeClr val="bg1"/>
                  </a:glow>
                </a:effectLst>
                <a:ea typeface="ヒラギノ角ゴ Pro W3" charset="-128"/>
                <a:cs typeface="ヒラギノ角ゴ Pro W3" charset="-128"/>
              </a:rPr>
              <a:t>Person who is Supernatural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7038" y="2057400"/>
            <a:ext cx="3640137" cy="2133600"/>
            <a:chOff x="1008" y="1104"/>
            <a:chExt cx="2208" cy="1344"/>
          </a:xfrm>
        </p:grpSpPr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100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36942" name="Line 9"/>
            <p:cNvSpPr>
              <a:spLocks noChangeShapeType="1"/>
            </p:cNvSpPr>
            <p:nvPr/>
          </p:nvSpPr>
          <p:spPr bwMode="auto">
            <a:xfrm flipV="1">
              <a:off x="2064" y="1104"/>
              <a:ext cx="528" cy="72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4738688" y="2133600"/>
            <a:ext cx="4297362" cy="1981200"/>
            <a:chOff x="3648" y="1104"/>
            <a:chExt cx="2208" cy="1344"/>
          </a:xfrm>
        </p:grpSpPr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364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36940" name="Line 12"/>
            <p:cNvSpPr>
              <a:spLocks noChangeShapeType="1"/>
            </p:cNvSpPr>
            <p:nvPr/>
          </p:nvSpPr>
          <p:spPr bwMode="auto">
            <a:xfrm flipH="1" flipV="1">
              <a:off x="4848" y="1104"/>
              <a:ext cx="528" cy="7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380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8078" grpId="0" build="p"/>
      <p:bldP spid="88067" grpId="0"/>
      <p:bldP spid="88069" grpId="0"/>
      <p:bldP spid="880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81000"/>
            <a:ext cx="3997325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43000"/>
            <a:ext cx="480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In this classic story, people were building a colossal staged temple-tower or multi-storeyed ziggurat that would reach heaven. But did they really believe they could reach their gods? Most likely the tower would be used as a place of worship. </a:t>
            </a:r>
            <a:br>
              <a:rPr lang="en-GB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br>
              <a:rPr lang="en-GB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GB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Actually, their purpose for the tower was to provide a common religious rallying point, lest the people be scattered. The builders were in open defiance of God</a:t>
            </a:r>
            <a:r>
              <a:rPr lang="fr-FR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GB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 command (Gen. 9:1) .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4191000" cy="83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THE TOWER OF BABEL (Gen. 11:1-5)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3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63613"/>
            <a:ext cx="8352928" cy="5056187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What common characteristics were true of most, if not all, Ancient Near East pagan religions?  </a:t>
            </a:r>
            <a:b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</a:br>
            <a:b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</a:br>
            <a: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Give at least two traits.</a:t>
            </a:r>
          </a:p>
        </p:txBody>
      </p:sp>
      <p:sp>
        <p:nvSpPr>
          <p:cNvPr id="70659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304800" y="116632"/>
            <a:ext cx="4411216" cy="120880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In other words...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Uniqueness of Pagan Religion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67200" y="1600200"/>
            <a:ext cx="4648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Worship motivated by fear or finances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Visual images of gods (idols)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Temple prostitutes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Had to care for their gods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Mythology acceptable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Political leaders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42672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Polytheistic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Gods sinful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Blemished sacrifices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Offerings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Priestesses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Local deities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Religions of the plains (left-stage)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87413"/>
            <a:ext cx="7696200" cy="4294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How was Israel</a:t>
            </a:r>
            <a:r>
              <a:rPr lang="fr-FR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s religion distinct from these other religions of the OT era?  </a:t>
            </a:r>
            <a:b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Give at least two contrasts.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Israel</a:t>
            </a:r>
            <a:r>
              <a:rPr lang="fr-FR" altLang="ja-JP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s Distinct Worship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876800" y="1371600"/>
            <a:ext cx="42672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No physical depiction of God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Moral standards of worshipers &amp; leaders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Covenant relationship with God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God initiated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Can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 manipulate God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Male priests only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6988"/>
            <a:ext cx="4724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Monotheistic (worshipped the true God)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Holy God without sin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Priesthood by genealogy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YHWH not a local deity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Salvation by faith (?)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Attested by genuine miracles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Religion of the desert (right-stage)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4191000" cy="3733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But what does this all have to do with me?</a:t>
            </a:r>
          </a:p>
        </p:txBody>
      </p:sp>
      <p:pic>
        <p:nvPicPr>
          <p:cNvPr id="78851" name="Picture 4" descr="Tes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28600"/>
            <a:ext cx="3552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7244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Let</a:t>
            </a:r>
            <a:r>
              <a:rPr lang="fr-FR" altLang="ja-JP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 now see the Discovery Channel movie on superstitions of the Hungry Ghost…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686800" cy="49799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How did reading these pagan writings for today</a:t>
            </a:r>
            <a:r>
              <a:rPr lang="fr-FR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s class help you appreciate Judaism?  </a:t>
            </a:r>
            <a:b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How did this possibly aid your own walk with God?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3352800" cy="9175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Buddhism</a:t>
            </a:r>
          </a:p>
        </p:txBody>
      </p:sp>
      <p:pic>
        <p:nvPicPr>
          <p:cNvPr id="81923" name="Picture 3" descr="whe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bobs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2256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XXJ12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514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budcountr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3962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fish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946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Hinduism</a:t>
            </a:r>
          </a:p>
        </p:txBody>
      </p:sp>
      <p:pic>
        <p:nvPicPr>
          <p:cNvPr id="20483" name="Picture 3" descr="sculp_01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2333625" cy="2819400"/>
          </a:xfrm>
        </p:spPr>
      </p:pic>
      <p:pic>
        <p:nvPicPr>
          <p:cNvPr id="20484" name="Picture 4" descr="gau">
            <a:hlinkClick r:id="rId5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1050"/>
            <a:ext cx="1727200" cy="1108075"/>
          </a:xfrm>
        </p:spPr>
      </p:pic>
      <p:pic>
        <p:nvPicPr>
          <p:cNvPr id="20485" name="Picture 5" descr="buddasym">
            <a:hlinkClick r:id="rId7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200"/>
            <a:ext cx="933450" cy="914400"/>
          </a:xfrm>
        </p:spPr>
      </p:pic>
      <p:pic>
        <p:nvPicPr>
          <p:cNvPr id="20486" name="Picture 6" descr="Ganesh1">
            <a:hlinkClick r:id="rId9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743200"/>
            <a:ext cx="2895600" cy="3908425"/>
          </a:xfrm>
        </p:spPr>
      </p:pic>
      <p:pic>
        <p:nvPicPr>
          <p:cNvPr id="83975" name="Picture 7" descr="om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90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templ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29138"/>
            <a:ext cx="28194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logo_spiritualgat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0825"/>
            <a:ext cx="2362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Hinduism</a:t>
            </a:r>
          </a:p>
        </p:txBody>
      </p:sp>
      <p:pic>
        <p:nvPicPr>
          <p:cNvPr id="86019" name="Picture 3" descr="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90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logo_spiritualga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0825"/>
            <a:ext cx="2362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SHIV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3200400"/>
            <a:ext cx="25161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shiv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2524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shiva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667000"/>
            <a:ext cx="2679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shiv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924175"/>
            <a:ext cx="2336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9" descr="shiv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990600"/>
            <a:ext cx="8915400" cy="1143000"/>
          </a:xfrm>
        </p:spPr>
        <p:txBody>
          <a:bodyPr/>
          <a:lstStyle/>
          <a:p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Scope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3263900" cy="248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620688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725144"/>
            <a:ext cx="2603500" cy="1968500"/>
          </a:xfrm>
          <a:prstGeom prst="rect">
            <a:avLst/>
          </a:prstGeom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124200" y="762000"/>
            <a:ext cx="3048000" cy="1828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Scope: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365104"/>
            <a:ext cx="3543300" cy="22987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270892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Let</a:t>
            </a:r>
            <a:r>
              <a:rPr lang="fr-FR" altLang="ja-JP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 compare and contrast the major pagan religions of antiquity.  How did their worship differ from one another?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Application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22098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Israel was influenced by paganism (Ps. 106:34-42), so today, we should beware syncretism.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Children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colouring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book (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many faces of the Great Mother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-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Ashteroth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Girl scouts oath (reduce emphasis of God)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World Council of Churches (prayers to goddess Sophia)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God centeredness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vs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self indulgence (2 Cor. 10:4-5)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8068" name="WordArt 3"/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2819400" cy="1295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Application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 rot="20235417">
            <a:off x="871878" y="2473573"/>
            <a:ext cx="7864475" cy="25558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>
                <a:cs typeface="Arial" charset="0"/>
              </a:rPr>
              <a:t>"</a:t>
            </a:r>
            <a:r>
              <a:rPr lang="en-US" sz="3200" b="1" dirty="0">
                <a:cs typeface="Arial" charset="0"/>
              </a:rPr>
              <a:t>Pay attention to all that I have said to you, and make no mention of the names of other gods, nor let it be heard on your lips</a:t>
            </a:r>
            <a:r>
              <a:rPr lang="en-US" altLang="ja-JP" sz="3200" b="1" dirty="0">
                <a:cs typeface="Arial" charset="0"/>
              </a:rPr>
              <a:t>"</a:t>
            </a:r>
            <a:r>
              <a:rPr lang="en-US" sz="3200" b="1" dirty="0">
                <a:cs typeface="Arial" charset="0"/>
              </a:rPr>
              <a:t> </a:t>
            </a:r>
          </a:p>
          <a:p>
            <a:r>
              <a:rPr lang="en-US" sz="3200" b="1" dirty="0">
                <a:cs typeface="Arial" charset="0"/>
              </a:rPr>
              <a:t>(</a:t>
            </a:r>
            <a:r>
              <a:rPr lang="en-US" b="1" dirty="0">
                <a:cs typeface="Arial" charset="0"/>
              </a:rPr>
              <a:t>Exodus 23:13 ESV</a:t>
            </a:r>
            <a:r>
              <a:rPr lang="en-US" dirty="0">
                <a:cs typeface="Arial" charset="0"/>
              </a:rPr>
              <a:t>).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264525" y="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  <p:bldP spid="901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4025" indent="-4540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Hoerth, Alfred J.; Mattingly, Gerald L.; and Yamauchi, Edwin M., eds. 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Peoples of the Old Testament World.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Grand Rapids, Michigan: Baker Books 1994.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Gower, Ralph. 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New Manners and Customs of Bible Times.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Chicago: Moody, 1987.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Hindson, Edward E. 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Philistines and the Old Testaments.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Grand Rapids, Michigan: Baker, 1983.</a:t>
            </a:r>
          </a:p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Websites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  <a:solidFill>
            <a:srgbClr val="800000"/>
          </a:solidFill>
        </p:spPr>
        <p:txBody>
          <a:bodyPr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Bibliography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7" name="Document" r:id="rId7" imgW="795020" imgH="1529080" progId="Word.Document.8">
                  <p:embed/>
                </p:oleObj>
              </mc:Choice>
              <mc:Fallback>
                <p:oleObj name="Document" r:id="rId7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8" name="Document" r:id="rId9" imgW="891540" imgH="1958340" progId="Word.Document.8">
                  <p:embed/>
                </p:oleObj>
              </mc:Choice>
              <mc:Fallback>
                <p:oleObj name="Document" r:id="rId9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9" name="Document" r:id="rId11" imgW="967740" imgH="2791460" progId="Word.Document.8">
                  <p:embed/>
                </p:oleObj>
              </mc:Choice>
              <mc:Fallback>
                <p:oleObj name="Document" r:id="rId11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0" name="Document" r:id="rId13" imgW="688340" imgH="2181860" progId="Word.Document.8">
                  <p:embed/>
                </p:oleObj>
              </mc:Choice>
              <mc:Fallback>
                <p:oleObj name="Document" r:id="rId13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1" name="Document" r:id="rId15" imgW="789940" imgH="1363980" progId="Word.Document.8">
                  <p:embed/>
                </p:oleObj>
              </mc:Choice>
              <mc:Fallback>
                <p:oleObj name="Document" r:id="rId15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2" name="Document" r:id="rId17" imgW="688340" imgH="1775460" progId="Word.Document.8">
                  <p:embed/>
                </p:oleObj>
              </mc:Choice>
              <mc:Fallback>
                <p:oleObj name="Document" r:id="rId17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3" name="Document" r:id="rId19" imgW="612140" imgH="894080" progId="Word.Document.8">
                  <p:embed/>
                </p:oleObj>
              </mc:Choice>
              <mc:Fallback>
                <p:oleObj name="Document" r:id="rId19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4" name="Picture" r:id="rId21" imgW="508711" imgH="762502" progId="Word.Picture.8">
                  <p:embed/>
                </p:oleObj>
              </mc:Choice>
              <mc:Fallback>
                <p:oleObj name="Picture" r:id="rId21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5" name="Document" r:id="rId23" imgW="688340" imgH="982980" progId="Word.Document.8">
                  <p:embed/>
                </p:oleObj>
              </mc:Choice>
              <mc:Fallback>
                <p:oleObj name="Document" r:id="rId23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6" name="Document" r:id="rId25" imgW="1069340" imgH="1303020" progId="Word.Document.8">
                  <p:embed/>
                </p:oleObj>
              </mc:Choice>
              <mc:Fallback>
                <p:oleObj name="Document" r:id="rId25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7" name="Document" r:id="rId27" imgW="886460" imgH="1313180" progId="Word.Document.8">
                  <p:embed/>
                </p:oleObj>
              </mc:Choice>
              <mc:Fallback>
                <p:oleObj name="Document" r:id="rId27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438400" y="1143000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8" name="Document" r:id="rId29" imgW="795020" imgH="1005840" progId="Word.Document.8">
                  <p:embed/>
                </p:oleObj>
              </mc:Choice>
              <mc:Fallback>
                <p:oleObj name="Document" r:id="rId29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9" name="Picture" r:id="rId31" imgW="1615916" imgH="2987552" progId="Word.Picture.8">
                  <p:embed/>
                </p:oleObj>
              </mc:Choice>
              <mc:Fallback>
                <p:oleObj name="Picture" r:id="rId31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322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0" name="Document" r:id="rId36" imgW="1343660" imgH="1808480" progId="Word.Document.8">
                  <p:embed/>
                </p:oleObj>
              </mc:Choice>
              <mc:Fallback>
                <p:oleObj name="Document" r:id="rId36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23" name="Picture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20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98325" name="Object 1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1" name="Document" r:id="rId40" imgW="906780" imgH="894080" progId="Word.Document.8">
                  <p:embed/>
                </p:oleObj>
              </mc:Choice>
              <mc:Fallback>
                <p:oleObj name="Document" r:id="rId40" imgW="906780" imgH="89408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CC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5F5F5F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6" name="AutoShape 22">
            <a:hlinkClick r:id="" action="ppaction://noaction">
              <a:snd r:embed="rId42" name="WHOOSH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90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Binner Gothic"/>
                <a:ea typeface="Binner Gothic"/>
                <a:cs typeface="Binner Gothic"/>
              </a:rPr>
              <a:t>PAGAN RELIGIONS</a:t>
            </a:r>
          </a:p>
        </p:txBody>
      </p:sp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ORIGINALLY PRESENTED BY: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5" name="Rectangle 23"/>
          <p:cNvSpPr txBox="1">
            <a:spLocks noChangeArrowheads="1"/>
          </p:cNvSpPr>
          <p:nvPr/>
        </p:nvSpPr>
        <p:spPr bwMode="auto">
          <a:xfrm>
            <a:off x="1219200" y="4419600"/>
            <a:ext cx="655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ALVIN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AI CHENG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MAGNAI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62119978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Backgrounds link at B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117869">
            <a:off x="-127000" y="663575"/>
            <a:ext cx="89154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Methodology</a:t>
            </a: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2667000"/>
            <a:ext cx="899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Gather information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on pagan religions of the main people groups (Sumerians, Babylonians, Assyrians, Canaanites, Egyptians, etc.)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Comparative analysis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of religions under 3 main categories: characteristics of gods, temple worship, general beliefs and practices.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Consider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what we can learn from these  counterfeit religions.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3289300" cy="2463800"/>
          </a:xfrm>
          <a:prstGeom prst="rect">
            <a:avLst/>
          </a:prstGeo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43434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Methodology: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1023938"/>
          <a:ext cx="9144000" cy="583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Document" r:id="rId4" imgW="5166360" imgH="3566160" progId="Word.Document.8">
                  <p:embed/>
                </p:oleObj>
              </mc:Choice>
              <mc:Fallback>
                <p:oleObj name="Document" r:id="rId4" imgW="5166360" imgH="35661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3938"/>
                        <a:ext cx="9144000" cy="583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09600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Sumerian-Babylonian gods</a:t>
            </a:r>
            <a:endParaRPr lang="en-US" sz="4000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30724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457200" y="1393825"/>
          <a:ext cx="815340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Microsoft Organization Chart" r:id="rId6" imgW="8077200" imgH="6692900" progId="MSOrgChart.2">
                  <p:embed followColorScheme="full"/>
                </p:oleObj>
              </mc:Choice>
              <mc:Fallback>
                <p:oleObj name="Microsoft Organization Chart" r:id="rId6" imgW="8077200" imgH="6692900" progId="MSOrgChart.2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93825"/>
                        <a:ext cx="8153400" cy="497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4597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Document" r:id="rId4" imgW="2517140" imgH="3337560" progId="Word.Document.8">
                  <p:embed/>
                </p:oleObj>
              </mc:Choice>
              <mc:Fallback>
                <p:oleObj name="Document" r:id="rId4" imgW="2517140" imgH="33375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97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586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SUMERIAN HIGH GOD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13250" y="1431925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Lord of the airspace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19600" y="2613025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Responsible for the Flood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19600" y="3203575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cs typeface="Arial" charset="0"/>
              </a:rPr>
              <a:t>Creator of mankind</a:t>
            </a:r>
            <a:endParaRPr lang="en-US" sz="14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cs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495800" y="3794125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Banished to 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hell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for raping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Ninlil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419600" y="2022475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cs typeface="Arial" charset="0"/>
              </a:rPr>
              <a:t>God of heaven and earth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cs typeface="Arial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5181600"/>
            <a:ext cx="8915400" cy="1143000"/>
          </a:xfrm>
        </p:spPr>
        <p:txBody>
          <a:bodyPr/>
          <a:lstStyle/>
          <a:p>
            <a:r>
              <a:rPr lang="en-US" sz="2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ENLIL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457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Document" r:id="rId4" imgW="1943100" imgH="3365500" progId="Word.Document.8">
                  <p:embed/>
                </p:oleObj>
              </mc:Choice>
              <mc:Fallback>
                <p:oleObj name="Document" r:id="rId4" imgW="1943100" imgH="3365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586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glow rad="101600">
                    <a:schemeClr val="bg2">
                      <a:alpha val="92000"/>
                    </a:schemeClr>
                  </a:glow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BABYLONIAN HIGH GOD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65650" y="120332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ja-JP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King of the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Igigi</a:t>
            </a:r>
            <a:r>
              <a:rPr lang="fr-FR" altLang="ja-JP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572000" y="15652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four eyes, four ears, </a:t>
            </a:r>
            <a:br>
              <a:rPr lang="en-US" b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</a:br>
            <a:r>
              <a:rPr lang="en-US" b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emits fire from his mouth</a:t>
            </a:r>
            <a:endParaRPr lang="en-US" sz="2800" b="1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43400" y="2295525"/>
            <a:ext cx="4800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Anu installed to lead pantheon</a:t>
            </a:r>
            <a:b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72000" y="2817813"/>
            <a:ext cx="4572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Given more than 50 names:</a:t>
            </a:r>
          </a:p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1.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Asarluhi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Marduk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3. The Son, The Majesty of the Gods, 4.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Marukka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Mershakushu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6.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-dimmer-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ankia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 (King of heaven and earth), 7. </a:t>
            </a:r>
            <a:r>
              <a:rPr lang="en-US" sz="1100" b="1" dirty="0" err="1"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Bel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8.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Nari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-dimmer-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ankia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9.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Asarluhi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10.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Namtila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11.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Namru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12. </a:t>
            </a:r>
            <a:r>
              <a:rPr lang="fr-FR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'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Asare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13.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Asar-alim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14.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Asar-alim-nuna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15. Tutu, 16.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Zi-ukkina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17.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Ziku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18.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Agaku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19.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Shazu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20.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Zisi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21.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Suhrim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22.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Suhgurim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23.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Zahrim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24.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Zahgurim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25.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Enbilulu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26.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Epadun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27.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Gugal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28.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Hegal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29.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Sirsir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30.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Malah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31. Gil, 32.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Gilima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33.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Agilima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34.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Zulum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35.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Mummu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36.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Zulum-ummu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37.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Gizh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numun-ab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38.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Lugal-ab-dubur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39.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Pagal-guena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40.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Lugal-Durmah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41.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Aranuna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42.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Dumu-duku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43.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Lugal-duku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44.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Lugal-shuanna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45.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Iruga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46.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Irqingu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47.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Kinma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48.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Kinma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49. E-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sizkur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50.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Addu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51.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Asharu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52.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Neberu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53. </a:t>
            </a:r>
            <a:r>
              <a:rPr lang="en-US" sz="11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Enkukur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52400" y="5410200"/>
            <a:ext cx="9448800" cy="1143000"/>
          </a:xfrm>
        </p:spPr>
        <p:txBody>
          <a:bodyPr/>
          <a:lstStyle/>
          <a:p>
            <a:r>
              <a:rPr lang="en-US" sz="1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MARDUK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utoUpdateAnimBg="0"/>
      <p:bldP spid="34822" grpId="0" autoUpdateAnimBg="0"/>
      <p:bldP spid="34823" grpId="0" autoUpdateAnimBg="0"/>
      <p:bldP spid="348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Artistik" charset="0"/>
                <a:ea typeface="ＭＳ Ｐゴシック" charset="0"/>
              </a:rPr>
              <a:t>Canaanite gods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36867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76200" y="914400"/>
          <a:ext cx="8936038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Microsoft Organization Chart" r:id="rId4" imgW="13474700" imgH="4406900" progId="MSOrgChart.2">
                  <p:embed followColorScheme="full"/>
                </p:oleObj>
              </mc:Choice>
              <mc:Fallback>
                <p:oleObj name="Microsoft Organization Chart" r:id="rId4" imgW="13474700" imgH="4406900" progId="MSOrgChart.2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14400"/>
                        <a:ext cx="8936038" cy="292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0" y="4953000"/>
          <a:ext cx="914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Document" r:id="rId6" imgW="5138420" imgH="1907540" progId="Word.Document.8">
                  <p:embed/>
                </p:oleObj>
              </mc:Choice>
              <mc:Fallback>
                <p:oleObj name="Document" r:id="rId6" imgW="5138420" imgH="19075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53000"/>
                        <a:ext cx="9144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00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roplet">
  <a:themeElements>
    <a:clrScheme name="Droplet 1">
      <a:dk1>
        <a:srgbClr val="336699"/>
      </a:dk1>
      <a:lt1>
        <a:srgbClr val="FFFFFF"/>
      </a:lt1>
      <a:dk2>
        <a:srgbClr val="08101A"/>
      </a:dk2>
      <a:lt2>
        <a:srgbClr val="FFFFFF"/>
      </a:lt2>
      <a:accent1>
        <a:srgbClr val="003399"/>
      </a:accent1>
      <a:accent2>
        <a:srgbClr val="468A4B"/>
      </a:accent2>
      <a:accent3>
        <a:srgbClr val="AAAAAB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roplet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roplet 1">
        <a:dk1>
          <a:srgbClr val="336699"/>
        </a:dk1>
        <a:lt1>
          <a:srgbClr val="FFFFFF"/>
        </a:lt1>
        <a:dk2>
          <a:srgbClr val="08101A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B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let 2">
        <a:dk1>
          <a:srgbClr val="3E3E5C"/>
        </a:dk1>
        <a:lt1>
          <a:srgbClr val="FFFFFF"/>
        </a:lt1>
        <a:dk2>
          <a:srgbClr val="08101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AA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1747</Words>
  <Application>Microsoft Macintosh PowerPoint</Application>
  <PresentationFormat>On-screen Show (4:3)</PresentationFormat>
  <Paragraphs>272</Paragraphs>
  <Slides>44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Artistik</vt:lpstr>
      <vt:lpstr>Binner Gothic</vt:lpstr>
      <vt:lpstr>Arial</vt:lpstr>
      <vt:lpstr>Arial Black</vt:lpstr>
      <vt:lpstr>Impact</vt:lpstr>
      <vt:lpstr>Monotype Sorts</vt:lpstr>
      <vt:lpstr>Symbol</vt:lpstr>
      <vt:lpstr>Times New Roman</vt:lpstr>
      <vt:lpstr>Trebuchet MS</vt:lpstr>
      <vt:lpstr>Wingdings</vt:lpstr>
      <vt:lpstr>Pulse</vt:lpstr>
      <vt:lpstr>1_Pulse</vt:lpstr>
      <vt:lpstr>Soaring</vt:lpstr>
      <vt:lpstr>Orbit</vt:lpstr>
      <vt:lpstr>Droplet</vt:lpstr>
      <vt:lpstr>Document</vt:lpstr>
      <vt:lpstr>Picture</vt:lpstr>
      <vt:lpstr>Microsoft Organization Chart</vt:lpstr>
      <vt:lpstr>Pagan Religions</vt:lpstr>
      <vt:lpstr>What is the key reason we see so many religions in the world?</vt:lpstr>
      <vt:lpstr>Romans 1:20</vt:lpstr>
      <vt:lpstr>Scope</vt:lpstr>
      <vt:lpstr>Methodology</vt:lpstr>
      <vt:lpstr>Sumerian-Babylonian gods</vt:lpstr>
      <vt:lpstr>ENLIL</vt:lpstr>
      <vt:lpstr>MARDUK</vt:lpstr>
      <vt:lpstr>Canaanite gods</vt:lpstr>
      <vt:lpstr>BAAL</vt:lpstr>
      <vt:lpstr>The Baal Cycle</vt:lpstr>
      <vt:lpstr>Religion</vt:lpstr>
      <vt:lpstr>Child Sacrifice to Baal</vt:lpstr>
      <vt:lpstr>DAGON</vt:lpstr>
      <vt:lpstr>Egyptian gods</vt:lpstr>
      <vt:lpstr>AMUN</vt:lpstr>
      <vt:lpstr>Similar gods</vt:lpstr>
      <vt:lpstr>Pagan gods were like humans</vt:lpstr>
      <vt:lpstr>Portrayed as Human-Animal</vt:lpstr>
      <vt:lpstr>WHO DOES NOT BELONG HERE? ? ?</vt:lpstr>
      <vt:lpstr>Pagan Beliefs on Creation</vt:lpstr>
      <vt:lpstr>Pagan Beliefs on the Great Flood</vt:lpstr>
      <vt:lpstr>Pagan Beliefs on Life after Death</vt:lpstr>
      <vt:lpstr>Pagan Beliefs on Relationship with Gods</vt:lpstr>
      <vt:lpstr>Pagan Worship by Priests</vt:lpstr>
      <vt:lpstr>Pagan Worship in Temples</vt:lpstr>
      <vt:lpstr>Pagan Worship - Rites &amp; Rituals</vt:lpstr>
      <vt:lpstr>Pagan Worship - Rites &amp; Rituals</vt:lpstr>
      <vt:lpstr>Babylonian &amp; Assyrian Temples</vt:lpstr>
      <vt:lpstr>THE TOWER OF BABEL (Gen. 11:1-5) </vt:lpstr>
      <vt:lpstr>What common characteristics were true of most, if not all, Ancient Near East pagan religions?    Give at least two traits.</vt:lpstr>
      <vt:lpstr>Uniqueness of Pagan Religion</vt:lpstr>
      <vt:lpstr>How was Israel's religion distinct from these other religions of the OT era?   Give at least two contrasts. </vt:lpstr>
      <vt:lpstr>Israel's Distinct Worship</vt:lpstr>
      <vt:lpstr>But what does this all have to do with me?</vt:lpstr>
      <vt:lpstr>How did reading these pagan writings for today's class help you appreciate Judaism?   How did this possibly aid your own walk with God? </vt:lpstr>
      <vt:lpstr>Buddhism</vt:lpstr>
      <vt:lpstr>Hinduism</vt:lpstr>
      <vt:lpstr>Hinduism</vt:lpstr>
      <vt:lpstr>Application</vt:lpstr>
      <vt:lpstr>Bibliography</vt:lpstr>
      <vt:lpstr>ORIGINALLY PRESENTED BY: </vt:lpstr>
      <vt:lpstr>Black</vt:lpstr>
      <vt:lpstr>OT Backgrounds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106</cp:revision>
  <dcterms:created xsi:type="dcterms:W3CDTF">2004-07-17T12:48:15Z</dcterms:created>
  <dcterms:modified xsi:type="dcterms:W3CDTF">2019-09-05T05:30:52Z</dcterms:modified>
</cp:coreProperties>
</file>