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8"/>
  </p:notesMasterIdLst>
  <p:sldIdLst>
    <p:sldId id="257" r:id="rId2"/>
    <p:sldId id="263" r:id="rId3"/>
    <p:sldId id="340" r:id="rId4"/>
    <p:sldId id="342" r:id="rId5"/>
    <p:sldId id="373" r:id="rId6"/>
    <p:sldId id="377" r:id="rId7"/>
    <p:sldId id="374" r:id="rId8"/>
    <p:sldId id="378" r:id="rId9"/>
    <p:sldId id="375" r:id="rId10"/>
    <p:sldId id="376" r:id="rId11"/>
    <p:sldId id="372" r:id="rId12"/>
    <p:sldId id="379" r:id="rId13"/>
    <p:sldId id="381" r:id="rId14"/>
    <p:sldId id="401" r:id="rId15"/>
    <p:sldId id="402" r:id="rId16"/>
    <p:sldId id="420" r:id="rId17"/>
    <p:sldId id="413" r:id="rId18"/>
    <p:sldId id="415" r:id="rId19"/>
    <p:sldId id="421" r:id="rId20"/>
    <p:sldId id="422" r:id="rId21"/>
    <p:sldId id="423" r:id="rId22"/>
    <p:sldId id="403" r:id="rId23"/>
    <p:sldId id="404" r:id="rId24"/>
    <p:sldId id="405" r:id="rId25"/>
    <p:sldId id="406" r:id="rId26"/>
    <p:sldId id="407" r:id="rId27"/>
    <p:sldId id="408" r:id="rId28"/>
    <p:sldId id="424" r:id="rId29"/>
    <p:sldId id="409" r:id="rId30"/>
    <p:sldId id="410" r:id="rId31"/>
    <p:sldId id="411" r:id="rId32"/>
    <p:sldId id="425" r:id="rId33"/>
    <p:sldId id="412" r:id="rId34"/>
    <p:sldId id="429" r:id="rId35"/>
    <p:sldId id="426" r:id="rId36"/>
    <p:sldId id="391" r:id="rId37"/>
    <p:sldId id="392" r:id="rId38"/>
    <p:sldId id="393" r:id="rId39"/>
    <p:sldId id="394" r:id="rId40"/>
    <p:sldId id="417" r:id="rId41"/>
    <p:sldId id="418" r:id="rId42"/>
    <p:sldId id="428" r:id="rId43"/>
    <p:sldId id="397" r:id="rId44"/>
    <p:sldId id="399" r:id="rId45"/>
    <p:sldId id="427" r:id="rId46"/>
    <p:sldId id="264" r:id="rId4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453"/>
    <p:restoredTop sz="94613"/>
  </p:normalViewPr>
  <p:slideViewPr>
    <p:cSldViewPr snapToGrid="0" snapToObjects="1">
      <p:cViewPr varScale="1">
        <p:scale>
          <a:sx n="115" d="100"/>
          <a:sy n="115" d="100"/>
        </p:scale>
        <p:origin x="61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7771E7-8C66-7B4B-8D6B-FD599A8C0C08}" type="datetimeFigureOut">
              <a:rPr lang="en-US" smtClean="0"/>
              <a:t>3/18/18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DE4EE7-9B94-1B4E-99FB-348D25CA6F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7759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A28C9AB-5814-BA4F-84A6-C6DECF72119E}" type="slidenum">
              <a:rPr lang="en-GB" sz="1200">
                <a:solidFill>
                  <a:srgbClr val="FFFFFF"/>
                </a:solidFill>
                <a:latin typeface="Comic Sans MS" charset="0"/>
              </a:rPr>
              <a:pPr/>
              <a:t>1</a:t>
            </a:fld>
            <a:endParaRPr lang="en-GB" sz="1200">
              <a:solidFill>
                <a:srgbClr val="FFFFFF"/>
              </a:solidFill>
              <a:latin typeface="Comic Sans MS" charset="0"/>
            </a:endParaRPr>
          </a:p>
        </p:txBody>
      </p:sp>
      <p:sp>
        <p:nvSpPr>
          <p:cNvPr id="56322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6323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42346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287EAD0-E5BF-214B-A921-D0A237D8D092}" type="slidenum">
              <a:rPr lang="en-GB" sz="1200">
                <a:solidFill>
                  <a:srgbClr val="FFFFFF"/>
                </a:solidFill>
                <a:latin typeface="Comic Sans MS" charset="0"/>
              </a:rPr>
              <a:pPr/>
              <a:t>10</a:t>
            </a:fld>
            <a:endParaRPr lang="en-GB" sz="1200">
              <a:solidFill>
                <a:srgbClr val="FFFFFF"/>
              </a:solidFill>
              <a:latin typeface="Comic Sans MS" charset="0"/>
            </a:endParaRPr>
          </a:p>
        </p:txBody>
      </p:sp>
      <p:sp>
        <p:nvSpPr>
          <p:cNvPr id="101378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1379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46199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287EAD0-E5BF-214B-A921-D0A237D8D092}" type="slidenum">
              <a:rPr lang="en-GB" sz="1200">
                <a:solidFill>
                  <a:srgbClr val="FFFFFF"/>
                </a:solidFill>
                <a:latin typeface="Comic Sans MS" charset="0"/>
              </a:rPr>
              <a:pPr/>
              <a:t>11</a:t>
            </a:fld>
            <a:endParaRPr lang="en-GB" sz="1200">
              <a:solidFill>
                <a:srgbClr val="FFFFFF"/>
              </a:solidFill>
              <a:latin typeface="Comic Sans MS" charset="0"/>
            </a:endParaRPr>
          </a:p>
        </p:txBody>
      </p:sp>
      <p:sp>
        <p:nvSpPr>
          <p:cNvPr id="101378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1379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3875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287EAD0-E5BF-214B-A921-D0A237D8D092}" type="slidenum">
              <a:rPr lang="en-GB" sz="1200">
                <a:solidFill>
                  <a:srgbClr val="FFFFFF"/>
                </a:solidFill>
                <a:latin typeface="Comic Sans MS" charset="0"/>
              </a:rPr>
              <a:pPr/>
              <a:t>12</a:t>
            </a:fld>
            <a:endParaRPr lang="en-GB" sz="1200">
              <a:solidFill>
                <a:srgbClr val="FFFFFF"/>
              </a:solidFill>
              <a:latin typeface="Comic Sans MS" charset="0"/>
            </a:endParaRPr>
          </a:p>
        </p:txBody>
      </p:sp>
      <p:sp>
        <p:nvSpPr>
          <p:cNvPr id="101378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1379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87211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287EAD0-E5BF-214B-A921-D0A237D8D092}" type="slidenum">
              <a:rPr lang="en-GB" sz="1200">
                <a:solidFill>
                  <a:srgbClr val="FFFFFF"/>
                </a:solidFill>
                <a:latin typeface="Comic Sans MS" charset="0"/>
              </a:rPr>
              <a:pPr/>
              <a:t>13</a:t>
            </a:fld>
            <a:endParaRPr lang="en-GB" sz="1200">
              <a:solidFill>
                <a:srgbClr val="FFFFFF"/>
              </a:solidFill>
              <a:latin typeface="Comic Sans MS" charset="0"/>
            </a:endParaRPr>
          </a:p>
        </p:txBody>
      </p:sp>
      <p:sp>
        <p:nvSpPr>
          <p:cNvPr id="101378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1379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39737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287EAD0-E5BF-214B-A921-D0A237D8D092}" type="slidenum">
              <a:rPr lang="en-GB" sz="1200">
                <a:solidFill>
                  <a:srgbClr val="FFFFFF"/>
                </a:solidFill>
                <a:latin typeface="Comic Sans MS" charset="0"/>
              </a:rPr>
              <a:pPr/>
              <a:t>14</a:t>
            </a:fld>
            <a:endParaRPr lang="en-GB" sz="1200">
              <a:solidFill>
                <a:srgbClr val="FFFFFF"/>
              </a:solidFill>
              <a:latin typeface="Comic Sans MS" charset="0"/>
            </a:endParaRPr>
          </a:p>
        </p:txBody>
      </p:sp>
      <p:sp>
        <p:nvSpPr>
          <p:cNvPr id="101378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1379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34562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287EAD0-E5BF-214B-A921-D0A237D8D092}" type="slidenum">
              <a:rPr lang="en-GB" sz="1200">
                <a:solidFill>
                  <a:srgbClr val="FFFFFF"/>
                </a:solidFill>
                <a:latin typeface="Comic Sans MS" charset="0"/>
              </a:rPr>
              <a:pPr/>
              <a:t>15</a:t>
            </a:fld>
            <a:endParaRPr lang="en-GB" sz="1200">
              <a:solidFill>
                <a:srgbClr val="FFFFFF"/>
              </a:solidFill>
              <a:latin typeface="Comic Sans MS" charset="0"/>
            </a:endParaRPr>
          </a:p>
        </p:txBody>
      </p:sp>
      <p:sp>
        <p:nvSpPr>
          <p:cNvPr id="101378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1379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88574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287EAD0-E5BF-214B-A921-D0A237D8D092}" type="slidenum">
              <a:rPr lang="en-GB" sz="1200">
                <a:solidFill>
                  <a:srgbClr val="FFFFFF"/>
                </a:solidFill>
                <a:latin typeface="Comic Sans MS" charset="0"/>
              </a:rPr>
              <a:pPr/>
              <a:t>16</a:t>
            </a:fld>
            <a:endParaRPr lang="en-GB" sz="1200">
              <a:solidFill>
                <a:srgbClr val="FFFFFF"/>
              </a:solidFill>
              <a:latin typeface="Comic Sans MS" charset="0"/>
            </a:endParaRPr>
          </a:p>
        </p:txBody>
      </p:sp>
      <p:sp>
        <p:nvSpPr>
          <p:cNvPr id="101378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1379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4118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287EAD0-E5BF-214B-A921-D0A237D8D092}" type="slidenum">
              <a:rPr lang="en-GB" sz="1200">
                <a:solidFill>
                  <a:srgbClr val="FFFFFF"/>
                </a:solidFill>
                <a:latin typeface="Comic Sans MS" charset="0"/>
              </a:rPr>
              <a:pPr/>
              <a:t>17</a:t>
            </a:fld>
            <a:endParaRPr lang="en-GB" sz="1200">
              <a:solidFill>
                <a:srgbClr val="FFFFFF"/>
              </a:solidFill>
              <a:latin typeface="Comic Sans MS" charset="0"/>
            </a:endParaRPr>
          </a:p>
        </p:txBody>
      </p:sp>
      <p:sp>
        <p:nvSpPr>
          <p:cNvPr id="101378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1379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01627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287EAD0-E5BF-214B-A921-D0A237D8D092}" type="slidenum">
              <a:rPr lang="en-GB" sz="1200">
                <a:solidFill>
                  <a:srgbClr val="FFFFFF"/>
                </a:solidFill>
                <a:latin typeface="Comic Sans MS" charset="0"/>
              </a:rPr>
              <a:pPr/>
              <a:t>18</a:t>
            </a:fld>
            <a:endParaRPr lang="en-GB" sz="1200">
              <a:solidFill>
                <a:srgbClr val="FFFFFF"/>
              </a:solidFill>
              <a:latin typeface="Comic Sans MS" charset="0"/>
            </a:endParaRPr>
          </a:p>
        </p:txBody>
      </p:sp>
      <p:sp>
        <p:nvSpPr>
          <p:cNvPr id="101378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1379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14032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287EAD0-E5BF-214B-A921-D0A237D8D092}" type="slidenum">
              <a:rPr lang="en-GB" sz="1200">
                <a:solidFill>
                  <a:srgbClr val="FFFFFF"/>
                </a:solidFill>
                <a:latin typeface="Comic Sans MS" charset="0"/>
              </a:rPr>
              <a:pPr/>
              <a:t>19</a:t>
            </a:fld>
            <a:endParaRPr lang="en-GB" sz="1200">
              <a:solidFill>
                <a:srgbClr val="FFFFFF"/>
              </a:solidFill>
              <a:latin typeface="Comic Sans MS" charset="0"/>
            </a:endParaRPr>
          </a:p>
        </p:txBody>
      </p:sp>
      <p:sp>
        <p:nvSpPr>
          <p:cNvPr id="101378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1379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0786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287EAD0-E5BF-214B-A921-D0A237D8D092}" type="slidenum">
              <a:rPr lang="en-GB" sz="1200">
                <a:solidFill>
                  <a:srgbClr val="FFFFFF"/>
                </a:solidFill>
                <a:latin typeface="Comic Sans MS" charset="0"/>
              </a:rPr>
              <a:pPr/>
              <a:t>2</a:t>
            </a:fld>
            <a:endParaRPr lang="en-GB" sz="1200">
              <a:solidFill>
                <a:srgbClr val="FFFFFF"/>
              </a:solidFill>
              <a:latin typeface="Comic Sans MS" charset="0"/>
            </a:endParaRPr>
          </a:p>
        </p:txBody>
      </p:sp>
      <p:sp>
        <p:nvSpPr>
          <p:cNvPr id="101378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1379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616483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287EAD0-E5BF-214B-A921-D0A237D8D092}" type="slidenum">
              <a:rPr lang="en-GB" sz="1200">
                <a:solidFill>
                  <a:srgbClr val="FFFFFF"/>
                </a:solidFill>
                <a:latin typeface="Comic Sans MS" charset="0"/>
              </a:rPr>
              <a:pPr/>
              <a:t>20</a:t>
            </a:fld>
            <a:endParaRPr lang="en-GB" sz="1200">
              <a:solidFill>
                <a:srgbClr val="FFFFFF"/>
              </a:solidFill>
              <a:latin typeface="Comic Sans MS" charset="0"/>
            </a:endParaRPr>
          </a:p>
        </p:txBody>
      </p:sp>
      <p:sp>
        <p:nvSpPr>
          <p:cNvPr id="101378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1379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589936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287EAD0-E5BF-214B-A921-D0A237D8D092}" type="slidenum">
              <a:rPr lang="en-GB" sz="1200">
                <a:solidFill>
                  <a:srgbClr val="FFFFFF"/>
                </a:solidFill>
                <a:latin typeface="Comic Sans MS" charset="0"/>
              </a:rPr>
              <a:pPr/>
              <a:t>21</a:t>
            </a:fld>
            <a:endParaRPr lang="en-GB" sz="1200">
              <a:solidFill>
                <a:srgbClr val="FFFFFF"/>
              </a:solidFill>
              <a:latin typeface="Comic Sans MS" charset="0"/>
            </a:endParaRPr>
          </a:p>
        </p:txBody>
      </p:sp>
      <p:sp>
        <p:nvSpPr>
          <p:cNvPr id="101378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1379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930484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287EAD0-E5BF-214B-A921-D0A237D8D092}" type="slidenum">
              <a:rPr lang="en-GB" sz="1200">
                <a:solidFill>
                  <a:srgbClr val="FFFFFF"/>
                </a:solidFill>
                <a:latin typeface="Comic Sans MS" charset="0"/>
              </a:rPr>
              <a:pPr/>
              <a:t>22</a:t>
            </a:fld>
            <a:endParaRPr lang="en-GB" sz="1200">
              <a:solidFill>
                <a:srgbClr val="FFFFFF"/>
              </a:solidFill>
              <a:latin typeface="Comic Sans MS" charset="0"/>
            </a:endParaRPr>
          </a:p>
        </p:txBody>
      </p:sp>
      <p:sp>
        <p:nvSpPr>
          <p:cNvPr id="101378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1379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568666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287EAD0-E5BF-214B-A921-D0A237D8D092}" type="slidenum">
              <a:rPr lang="en-GB" sz="1200">
                <a:solidFill>
                  <a:srgbClr val="FFFFFF"/>
                </a:solidFill>
                <a:latin typeface="Comic Sans MS" charset="0"/>
              </a:rPr>
              <a:pPr/>
              <a:t>23</a:t>
            </a:fld>
            <a:endParaRPr lang="en-GB" sz="1200">
              <a:solidFill>
                <a:srgbClr val="FFFFFF"/>
              </a:solidFill>
              <a:latin typeface="Comic Sans MS" charset="0"/>
            </a:endParaRPr>
          </a:p>
        </p:txBody>
      </p:sp>
      <p:sp>
        <p:nvSpPr>
          <p:cNvPr id="101378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1379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236327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287EAD0-E5BF-214B-A921-D0A237D8D092}" type="slidenum">
              <a:rPr lang="en-GB" sz="1200">
                <a:solidFill>
                  <a:srgbClr val="FFFFFF"/>
                </a:solidFill>
                <a:latin typeface="Comic Sans MS" charset="0"/>
              </a:rPr>
              <a:pPr/>
              <a:t>24</a:t>
            </a:fld>
            <a:endParaRPr lang="en-GB" sz="1200">
              <a:solidFill>
                <a:srgbClr val="FFFFFF"/>
              </a:solidFill>
              <a:latin typeface="Comic Sans MS" charset="0"/>
            </a:endParaRPr>
          </a:p>
        </p:txBody>
      </p:sp>
      <p:sp>
        <p:nvSpPr>
          <p:cNvPr id="101378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1379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998231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287EAD0-E5BF-214B-A921-D0A237D8D092}" type="slidenum">
              <a:rPr lang="en-GB" sz="1200">
                <a:solidFill>
                  <a:srgbClr val="FFFFFF"/>
                </a:solidFill>
                <a:latin typeface="Comic Sans MS" charset="0"/>
              </a:rPr>
              <a:pPr/>
              <a:t>25</a:t>
            </a:fld>
            <a:endParaRPr lang="en-GB" sz="1200">
              <a:solidFill>
                <a:srgbClr val="FFFFFF"/>
              </a:solidFill>
              <a:latin typeface="Comic Sans MS" charset="0"/>
            </a:endParaRPr>
          </a:p>
        </p:txBody>
      </p:sp>
      <p:sp>
        <p:nvSpPr>
          <p:cNvPr id="101378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1379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130475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287EAD0-E5BF-214B-A921-D0A237D8D092}" type="slidenum">
              <a:rPr lang="en-GB" sz="1200">
                <a:solidFill>
                  <a:srgbClr val="FFFFFF"/>
                </a:solidFill>
                <a:latin typeface="Comic Sans MS" charset="0"/>
              </a:rPr>
              <a:pPr/>
              <a:t>26</a:t>
            </a:fld>
            <a:endParaRPr lang="en-GB" sz="1200">
              <a:solidFill>
                <a:srgbClr val="FFFFFF"/>
              </a:solidFill>
              <a:latin typeface="Comic Sans MS" charset="0"/>
            </a:endParaRPr>
          </a:p>
        </p:txBody>
      </p:sp>
      <p:sp>
        <p:nvSpPr>
          <p:cNvPr id="101378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1379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511647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287EAD0-E5BF-214B-A921-D0A237D8D092}" type="slidenum">
              <a:rPr lang="en-GB" sz="1200">
                <a:solidFill>
                  <a:srgbClr val="FFFFFF"/>
                </a:solidFill>
                <a:latin typeface="Comic Sans MS" charset="0"/>
              </a:rPr>
              <a:pPr/>
              <a:t>27</a:t>
            </a:fld>
            <a:endParaRPr lang="en-GB" sz="1200">
              <a:solidFill>
                <a:srgbClr val="FFFFFF"/>
              </a:solidFill>
              <a:latin typeface="Comic Sans MS" charset="0"/>
            </a:endParaRPr>
          </a:p>
        </p:txBody>
      </p:sp>
      <p:sp>
        <p:nvSpPr>
          <p:cNvPr id="101378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1379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662704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287EAD0-E5BF-214B-A921-D0A237D8D092}" type="slidenum">
              <a:rPr lang="en-GB" sz="1200">
                <a:solidFill>
                  <a:srgbClr val="FFFFFF"/>
                </a:solidFill>
                <a:latin typeface="Comic Sans MS" charset="0"/>
              </a:rPr>
              <a:pPr/>
              <a:t>28</a:t>
            </a:fld>
            <a:endParaRPr lang="en-GB" sz="1200">
              <a:solidFill>
                <a:srgbClr val="FFFFFF"/>
              </a:solidFill>
              <a:latin typeface="Comic Sans MS" charset="0"/>
            </a:endParaRPr>
          </a:p>
        </p:txBody>
      </p:sp>
      <p:sp>
        <p:nvSpPr>
          <p:cNvPr id="101378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1379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574878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287EAD0-E5BF-214B-A921-D0A237D8D092}" type="slidenum">
              <a:rPr lang="en-GB" sz="1200">
                <a:solidFill>
                  <a:srgbClr val="FFFFFF"/>
                </a:solidFill>
                <a:latin typeface="Comic Sans MS" charset="0"/>
              </a:rPr>
              <a:pPr/>
              <a:t>29</a:t>
            </a:fld>
            <a:endParaRPr lang="en-GB" sz="1200">
              <a:solidFill>
                <a:srgbClr val="FFFFFF"/>
              </a:solidFill>
              <a:latin typeface="Comic Sans MS" charset="0"/>
            </a:endParaRPr>
          </a:p>
        </p:txBody>
      </p:sp>
      <p:sp>
        <p:nvSpPr>
          <p:cNvPr id="101378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1379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11968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287EAD0-E5BF-214B-A921-D0A237D8D092}" type="slidenum">
              <a:rPr lang="en-GB" sz="1200">
                <a:solidFill>
                  <a:srgbClr val="FFFFFF"/>
                </a:solidFill>
                <a:latin typeface="Comic Sans MS" charset="0"/>
              </a:rPr>
              <a:pPr/>
              <a:t>3</a:t>
            </a:fld>
            <a:endParaRPr lang="en-GB" sz="1200">
              <a:solidFill>
                <a:srgbClr val="FFFFFF"/>
              </a:solidFill>
              <a:latin typeface="Comic Sans MS" charset="0"/>
            </a:endParaRPr>
          </a:p>
        </p:txBody>
      </p:sp>
      <p:sp>
        <p:nvSpPr>
          <p:cNvPr id="101378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1379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622795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287EAD0-E5BF-214B-A921-D0A237D8D092}" type="slidenum">
              <a:rPr lang="en-GB" sz="1200">
                <a:solidFill>
                  <a:srgbClr val="FFFFFF"/>
                </a:solidFill>
                <a:latin typeface="Comic Sans MS" charset="0"/>
              </a:rPr>
              <a:pPr/>
              <a:t>30</a:t>
            </a:fld>
            <a:endParaRPr lang="en-GB" sz="1200">
              <a:solidFill>
                <a:srgbClr val="FFFFFF"/>
              </a:solidFill>
              <a:latin typeface="Comic Sans MS" charset="0"/>
            </a:endParaRPr>
          </a:p>
        </p:txBody>
      </p:sp>
      <p:sp>
        <p:nvSpPr>
          <p:cNvPr id="101378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1379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814932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287EAD0-E5BF-214B-A921-D0A237D8D092}" type="slidenum">
              <a:rPr lang="en-GB" sz="1200">
                <a:solidFill>
                  <a:srgbClr val="FFFFFF"/>
                </a:solidFill>
                <a:latin typeface="Comic Sans MS" charset="0"/>
              </a:rPr>
              <a:pPr/>
              <a:t>31</a:t>
            </a:fld>
            <a:endParaRPr lang="en-GB" sz="1200">
              <a:solidFill>
                <a:srgbClr val="FFFFFF"/>
              </a:solidFill>
              <a:latin typeface="Comic Sans MS" charset="0"/>
            </a:endParaRPr>
          </a:p>
        </p:txBody>
      </p:sp>
      <p:sp>
        <p:nvSpPr>
          <p:cNvPr id="101378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1379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366350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287EAD0-E5BF-214B-A921-D0A237D8D092}" type="slidenum">
              <a:rPr lang="en-GB" sz="1200">
                <a:solidFill>
                  <a:srgbClr val="FFFFFF"/>
                </a:solidFill>
                <a:latin typeface="Comic Sans MS" charset="0"/>
              </a:rPr>
              <a:pPr/>
              <a:t>32</a:t>
            </a:fld>
            <a:endParaRPr lang="en-GB" sz="1200">
              <a:solidFill>
                <a:srgbClr val="FFFFFF"/>
              </a:solidFill>
              <a:latin typeface="Comic Sans MS" charset="0"/>
            </a:endParaRPr>
          </a:p>
        </p:txBody>
      </p:sp>
      <p:sp>
        <p:nvSpPr>
          <p:cNvPr id="101378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1379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590586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287EAD0-E5BF-214B-A921-D0A237D8D092}" type="slidenum">
              <a:rPr lang="en-GB" sz="1200">
                <a:solidFill>
                  <a:srgbClr val="FFFFFF"/>
                </a:solidFill>
                <a:latin typeface="Comic Sans MS" charset="0"/>
              </a:rPr>
              <a:pPr/>
              <a:t>33</a:t>
            </a:fld>
            <a:endParaRPr lang="en-GB" sz="1200">
              <a:solidFill>
                <a:srgbClr val="FFFFFF"/>
              </a:solidFill>
              <a:latin typeface="Comic Sans MS" charset="0"/>
            </a:endParaRPr>
          </a:p>
        </p:txBody>
      </p:sp>
      <p:sp>
        <p:nvSpPr>
          <p:cNvPr id="101378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1379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197390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287EAD0-E5BF-214B-A921-D0A237D8D092}" type="slidenum">
              <a:rPr lang="en-GB" sz="1200">
                <a:solidFill>
                  <a:srgbClr val="FFFFFF"/>
                </a:solidFill>
                <a:latin typeface="Comic Sans MS" charset="0"/>
              </a:rPr>
              <a:pPr/>
              <a:t>34</a:t>
            </a:fld>
            <a:endParaRPr lang="en-GB" sz="1200">
              <a:solidFill>
                <a:srgbClr val="FFFFFF"/>
              </a:solidFill>
              <a:latin typeface="Comic Sans MS" charset="0"/>
            </a:endParaRPr>
          </a:p>
        </p:txBody>
      </p:sp>
      <p:sp>
        <p:nvSpPr>
          <p:cNvPr id="101378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1379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339915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287EAD0-E5BF-214B-A921-D0A237D8D092}" type="slidenum">
              <a:rPr lang="en-GB" sz="1200">
                <a:solidFill>
                  <a:srgbClr val="FFFFFF"/>
                </a:solidFill>
                <a:latin typeface="Comic Sans MS" charset="0"/>
              </a:rPr>
              <a:pPr/>
              <a:t>35</a:t>
            </a:fld>
            <a:endParaRPr lang="en-GB" sz="1200">
              <a:solidFill>
                <a:srgbClr val="FFFFFF"/>
              </a:solidFill>
              <a:latin typeface="Comic Sans MS" charset="0"/>
            </a:endParaRPr>
          </a:p>
        </p:txBody>
      </p:sp>
      <p:sp>
        <p:nvSpPr>
          <p:cNvPr id="101378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1379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100222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287EAD0-E5BF-214B-A921-D0A237D8D092}" type="slidenum">
              <a:rPr lang="en-GB" sz="1200">
                <a:solidFill>
                  <a:srgbClr val="FFFFFF"/>
                </a:solidFill>
                <a:latin typeface="Comic Sans MS" charset="0"/>
              </a:rPr>
              <a:pPr/>
              <a:t>36</a:t>
            </a:fld>
            <a:endParaRPr lang="en-GB" sz="1200">
              <a:solidFill>
                <a:srgbClr val="FFFFFF"/>
              </a:solidFill>
              <a:latin typeface="Comic Sans MS" charset="0"/>
            </a:endParaRPr>
          </a:p>
        </p:txBody>
      </p:sp>
      <p:sp>
        <p:nvSpPr>
          <p:cNvPr id="101378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1379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320430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287EAD0-E5BF-214B-A921-D0A237D8D092}" type="slidenum">
              <a:rPr lang="en-GB" sz="1200">
                <a:solidFill>
                  <a:srgbClr val="FFFFFF"/>
                </a:solidFill>
                <a:latin typeface="Comic Sans MS" charset="0"/>
              </a:rPr>
              <a:pPr/>
              <a:t>37</a:t>
            </a:fld>
            <a:endParaRPr lang="en-GB" sz="1200">
              <a:solidFill>
                <a:srgbClr val="FFFFFF"/>
              </a:solidFill>
              <a:latin typeface="Comic Sans MS" charset="0"/>
            </a:endParaRPr>
          </a:p>
        </p:txBody>
      </p:sp>
      <p:sp>
        <p:nvSpPr>
          <p:cNvPr id="101378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1379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2909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287EAD0-E5BF-214B-A921-D0A237D8D092}" type="slidenum">
              <a:rPr lang="en-GB" sz="1200">
                <a:solidFill>
                  <a:srgbClr val="FFFFFF"/>
                </a:solidFill>
                <a:latin typeface="Comic Sans MS" charset="0"/>
              </a:rPr>
              <a:pPr/>
              <a:t>38</a:t>
            </a:fld>
            <a:endParaRPr lang="en-GB" sz="1200">
              <a:solidFill>
                <a:srgbClr val="FFFFFF"/>
              </a:solidFill>
              <a:latin typeface="Comic Sans MS" charset="0"/>
            </a:endParaRPr>
          </a:p>
        </p:txBody>
      </p:sp>
      <p:sp>
        <p:nvSpPr>
          <p:cNvPr id="101378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1379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12603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287EAD0-E5BF-214B-A921-D0A237D8D092}" type="slidenum">
              <a:rPr lang="en-GB" sz="1200">
                <a:solidFill>
                  <a:srgbClr val="FFFFFF"/>
                </a:solidFill>
                <a:latin typeface="Comic Sans MS" charset="0"/>
              </a:rPr>
              <a:pPr/>
              <a:t>39</a:t>
            </a:fld>
            <a:endParaRPr lang="en-GB" sz="1200">
              <a:solidFill>
                <a:srgbClr val="FFFFFF"/>
              </a:solidFill>
              <a:latin typeface="Comic Sans MS" charset="0"/>
            </a:endParaRPr>
          </a:p>
        </p:txBody>
      </p:sp>
      <p:sp>
        <p:nvSpPr>
          <p:cNvPr id="101378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1379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55817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287EAD0-E5BF-214B-A921-D0A237D8D092}" type="slidenum">
              <a:rPr lang="en-GB" sz="1200">
                <a:solidFill>
                  <a:srgbClr val="FFFFFF"/>
                </a:solidFill>
                <a:latin typeface="Comic Sans MS" charset="0"/>
              </a:rPr>
              <a:pPr/>
              <a:t>4</a:t>
            </a:fld>
            <a:endParaRPr lang="en-GB" sz="1200">
              <a:solidFill>
                <a:srgbClr val="FFFFFF"/>
              </a:solidFill>
              <a:latin typeface="Comic Sans MS" charset="0"/>
            </a:endParaRPr>
          </a:p>
        </p:txBody>
      </p:sp>
      <p:sp>
        <p:nvSpPr>
          <p:cNvPr id="101378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1379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18405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287EAD0-E5BF-214B-A921-D0A237D8D092}" type="slidenum">
              <a:rPr lang="en-GB" sz="1200">
                <a:solidFill>
                  <a:srgbClr val="FFFFFF"/>
                </a:solidFill>
                <a:latin typeface="Comic Sans MS" charset="0"/>
              </a:rPr>
              <a:pPr/>
              <a:t>40</a:t>
            </a:fld>
            <a:endParaRPr lang="en-GB" sz="1200">
              <a:solidFill>
                <a:srgbClr val="FFFFFF"/>
              </a:solidFill>
              <a:latin typeface="Comic Sans MS" charset="0"/>
            </a:endParaRPr>
          </a:p>
        </p:txBody>
      </p:sp>
      <p:sp>
        <p:nvSpPr>
          <p:cNvPr id="101378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1379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766632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287EAD0-E5BF-214B-A921-D0A237D8D092}" type="slidenum">
              <a:rPr lang="en-GB" sz="1200">
                <a:solidFill>
                  <a:srgbClr val="FFFFFF"/>
                </a:solidFill>
                <a:latin typeface="Comic Sans MS" charset="0"/>
              </a:rPr>
              <a:pPr/>
              <a:t>41</a:t>
            </a:fld>
            <a:endParaRPr lang="en-GB" sz="1200">
              <a:solidFill>
                <a:srgbClr val="FFFFFF"/>
              </a:solidFill>
              <a:latin typeface="Comic Sans MS" charset="0"/>
            </a:endParaRPr>
          </a:p>
        </p:txBody>
      </p:sp>
      <p:sp>
        <p:nvSpPr>
          <p:cNvPr id="101378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1379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660311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287EAD0-E5BF-214B-A921-D0A237D8D092}" type="slidenum">
              <a:rPr lang="en-GB" sz="1200">
                <a:solidFill>
                  <a:srgbClr val="FFFFFF"/>
                </a:solidFill>
                <a:latin typeface="Comic Sans MS" charset="0"/>
              </a:rPr>
              <a:pPr/>
              <a:t>42</a:t>
            </a:fld>
            <a:endParaRPr lang="en-GB" sz="1200">
              <a:solidFill>
                <a:srgbClr val="FFFFFF"/>
              </a:solidFill>
              <a:latin typeface="Comic Sans MS" charset="0"/>
            </a:endParaRPr>
          </a:p>
        </p:txBody>
      </p:sp>
      <p:sp>
        <p:nvSpPr>
          <p:cNvPr id="101378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1379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412745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287EAD0-E5BF-214B-A921-D0A237D8D092}" type="slidenum">
              <a:rPr lang="en-GB" sz="1200">
                <a:solidFill>
                  <a:srgbClr val="FFFFFF"/>
                </a:solidFill>
                <a:latin typeface="Comic Sans MS" charset="0"/>
              </a:rPr>
              <a:pPr/>
              <a:t>43</a:t>
            </a:fld>
            <a:endParaRPr lang="en-GB" sz="1200">
              <a:solidFill>
                <a:srgbClr val="FFFFFF"/>
              </a:solidFill>
              <a:latin typeface="Comic Sans MS" charset="0"/>
            </a:endParaRPr>
          </a:p>
        </p:txBody>
      </p:sp>
      <p:sp>
        <p:nvSpPr>
          <p:cNvPr id="101378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1379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977793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287EAD0-E5BF-214B-A921-D0A237D8D092}" type="slidenum">
              <a:rPr lang="en-GB" sz="1200">
                <a:solidFill>
                  <a:srgbClr val="FFFFFF"/>
                </a:solidFill>
                <a:latin typeface="Comic Sans MS" charset="0"/>
              </a:rPr>
              <a:pPr/>
              <a:t>44</a:t>
            </a:fld>
            <a:endParaRPr lang="en-GB" sz="1200">
              <a:solidFill>
                <a:srgbClr val="FFFFFF"/>
              </a:solidFill>
              <a:latin typeface="Comic Sans MS" charset="0"/>
            </a:endParaRPr>
          </a:p>
        </p:txBody>
      </p:sp>
      <p:sp>
        <p:nvSpPr>
          <p:cNvPr id="101378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1379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93771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287EAD0-E5BF-214B-A921-D0A237D8D092}" type="slidenum">
              <a:rPr lang="en-GB" sz="1200">
                <a:solidFill>
                  <a:srgbClr val="FFFFFF"/>
                </a:solidFill>
                <a:latin typeface="Comic Sans MS" charset="0"/>
              </a:rPr>
              <a:pPr/>
              <a:t>45</a:t>
            </a:fld>
            <a:endParaRPr lang="en-GB" sz="1200">
              <a:solidFill>
                <a:srgbClr val="FFFFFF"/>
              </a:solidFill>
              <a:latin typeface="Comic Sans MS" charset="0"/>
            </a:endParaRPr>
          </a:p>
        </p:txBody>
      </p:sp>
      <p:sp>
        <p:nvSpPr>
          <p:cNvPr id="101378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1379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831579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A2EDCEA-0CB3-DA48-9F73-F780BAA943B6}" type="slidenum">
              <a:rPr lang="en-US" sz="1200">
                <a:solidFill>
                  <a:srgbClr val="000000"/>
                </a:solidFill>
              </a:rPr>
              <a:pPr eaLnBrk="1" hangingPunct="1"/>
              <a:t>46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84194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287EAD0-E5BF-214B-A921-D0A237D8D092}" type="slidenum">
              <a:rPr lang="en-GB" sz="1200">
                <a:solidFill>
                  <a:srgbClr val="FFFFFF"/>
                </a:solidFill>
                <a:latin typeface="Comic Sans MS" charset="0"/>
              </a:rPr>
              <a:pPr/>
              <a:t>5</a:t>
            </a:fld>
            <a:endParaRPr lang="en-GB" sz="1200">
              <a:solidFill>
                <a:srgbClr val="FFFFFF"/>
              </a:solidFill>
              <a:latin typeface="Comic Sans MS" charset="0"/>
            </a:endParaRPr>
          </a:p>
        </p:txBody>
      </p:sp>
      <p:sp>
        <p:nvSpPr>
          <p:cNvPr id="101378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1379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87685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287EAD0-E5BF-214B-A921-D0A237D8D092}" type="slidenum">
              <a:rPr lang="en-GB" sz="1200">
                <a:solidFill>
                  <a:srgbClr val="FFFFFF"/>
                </a:solidFill>
                <a:latin typeface="Comic Sans MS" charset="0"/>
              </a:rPr>
              <a:pPr/>
              <a:t>6</a:t>
            </a:fld>
            <a:endParaRPr lang="en-GB" sz="1200">
              <a:solidFill>
                <a:srgbClr val="FFFFFF"/>
              </a:solidFill>
              <a:latin typeface="Comic Sans MS" charset="0"/>
            </a:endParaRPr>
          </a:p>
        </p:txBody>
      </p:sp>
      <p:sp>
        <p:nvSpPr>
          <p:cNvPr id="101378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1379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44822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287EAD0-E5BF-214B-A921-D0A237D8D092}" type="slidenum">
              <a:rPr lang="en-GB" sz="1200">
                <a:solidFill>
                  <a:srgbClr val="FFFFFF"/>
                </a:solidFill>
                <a:latin typeface="Comic Sans MS" charset="0"/>
              </a:rPr>
              <a:pPr/>
              <a:t>7</a:t>
            </a:fld>
            <a:endParaRPr lang="en-GB" sz="1200">
              <a:solidFill>
                <a:srgbClr val="FFFFFF"/>
              </a:solidFill>
              <a:latin typeface="Comic Sans MS" charset="0"/>
            </a:endParaRPr>
          </a:p>
        </p:txBody>
      </p:sp>
      <p:sp>
        <p:nvSpPr>
          <p:cNvPr id="101378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1379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33147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287EAD0-E5BF-214B-A921-D0A237D8D092}" type="slidenum">
              <a:rPr lang="en-GB" sz="1200">
                <a:solidFill>
                  <a:srgbClr val="FFFFFF"/>
                </a:solidFill>
                <a:latin typeface="Comic Sans MS" charset="0"/>
              </a:rPr>
              <a:pPr/>
              <a:t>8</a:t>
            </a:fld>
            <a:endParaRPr lang="en-GB" sz="1200">
              <a:solidFill>
                <a:srgbClr val="FFFFFF"/>
              </a:solidFill>
              <a:latin typeface="Comic Sans MS" charset="0"/>
            </a:endParaRPr>
          </a:p>
        </p:txBody>
      </p:sp>
      <p:sp>
        <p:nvSpPr>
          <p:cNvPr id="101378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1379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93233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287EAD0-E5BF-214B-A921-D0A237D8D092}" type="slidenum">
              <a:rPr lang="en-GB" sz="1200">
                <a:solidFill>
                  <a:srgbClr val="FFFFFF"/>
                </a:solidFill>
                <a:latin typeface="Comic Sans MS" charset="0"/>
              </a:rPr>
              <a:pPr/>
              <a:t>9</a:t>
            </a:fld>
            <a:endParaRPr lang="en-GB" sz="1200">
              <a:solidFill>
                <a:srgbClr val="FFFFFF"/>
              </a:solidFill>
              <a:latin typeface="Comic Sans MS" charset="0"/>
            </a:endParaRPr>
          </a:p>
        </p:txBody>
      </p:sp>
      <p:sp>
        <p:nvSpPr>
          <p:cNvPr id="101378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1379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29579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91B3F-8A4E-AB43-A432-AB7ADAB80508}" type="datetimeFigureOut">
              <a:rPr lang="en-US" smtClean="0"/>
              <a:t>3/18/18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E1602-6C25-8D43-A2DF-73C0F487F8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91B3F-8A4E-AB43-A432-AB7ADAB80508}" type="datetimeFigureOut">
              <a:rPr lang="en-US" smtClean="0"/>
              <a:t>3/18/18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E1602-6C25-8D43-A2DF-73C0F487F8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91B3F-8A4E-AB43-A432-AB7ADAB80508}" type="datetimeFigureOut">
              <a:rPr lang="en-US" smtClean="0"/>
              <a:t>3/18/18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E1602-6C25-8D43-A2DF-73C0F487F8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91B3F-8A4E-AB43-A432-AB7ADAB80508}" type="datetimeFigureOut">
              <a:rPr lang="en-US" smtClean="0"/>
              <a:t>3/18/18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E1602-6C25-8D43-A2DF-73C0F487F8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91B3F-8A4E-AB43-A432-AB7ADAB80508}" type="datetimeFigureOut">
              <a:rPr lang="en-US" smtClean="0"/>
              <a:t>3/18/18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E1602-6C25-8D43-A2DF-73C0F487F8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91B3F-8A4E-AB43-A432-AB7ADAB80508}" type="datetimeFigureOut">
              <a:rPr lang="en-US" smtClean="0"/>
              <a:t>3/18/18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E1602-6C25-8D43-A2DF-73C0F487F8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91B3F-8A4E-AB43-A432-AB7ADAB80508}" type="datetimeFigureOut">
              <a:rPr lang="en-US" smtClean="0"/>
              <a:t>3/18/18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E1602-6C25-8D43-A2DF-73C0F487F8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91B3F-8A4E-AB43-A432-AB7ADAB80508}" type="datetimeFigureOut">
              <a:rPr lang="en-US" smtClean="0"/>
              <a:t>3/18/18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E1602-6C25-8D43-A2DF-73C0F487F8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91B3F-8A4E-AB43-A432-AB7ADAB80508}" type="datetimeFigureOut">
              <a:rPr lang="en-US" smtClean="0"/>
              <a:t>3/18/18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E1602-6C25-8D43-A2DF-73C0F487F8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91B3F-8A4E-AB43-A432-AB7ADAB80508}" type="datetimeFigureOut">
              <a:rPr lang="en-US" smtClean="0"/>
              <a:t>3/18/18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E1602-6C25-8D43-A2DF-73C0F487F8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91B3F-8A4E-AB43-A432-AB7ADAB80508}" type="datetimeFigureOut">
              <a:rPr lang="en-US" smtClean="0"/>
              <a:t>3/18/18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E1602-6C25-8D43-A2DF-73C0F487F8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291B3F-8A4E-AB43-A432-AB7ADAB80508}" type="datetimeFigureOut">
              <a:rPr lang="en-US" smtClean="0"/>
              <a:t>3/18/18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EE1602-6C25-8D43-A2DF-73C0F487F8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3825435" y="3681781"/>
            <a:ext cx="5294752" cy="1370387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/>
                <a:ea typeface="ＭＳ Ｐゴシック" pitchFamily="-108" charset="-128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9pPr>
          </a:lstStyle>
          <a:p>
            <a:pPr defTabSz="914400">
              <a:defRPr/>
            </a:pPr>
            <a:r>
              <a:rPr lang="en-US" sz="4000" b="1" i="1" dirty="0"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Romans 16:1–27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-23813" y="5325117"/>
            <a:ext cx="9252520" cy="1532883"/>
          </a:xfrm>
          <a:prstGeom prst="rect">
            <a:avLst/>
          </a:prstGeom>
          <a:solidFill>
            <a:srgbClr val="000514"/>
          </a:solidFill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514">
                <a:alpha val="74998"/>
              </a:srgbClr>
            </a:outerShdw>
          </a:effectLst>
        </p:spPr>
        <p:txBody>
          <a:bodyPr anchor="ctr"/>
          <a:lstStyle/>
          <a:p>
            <a:pPr algn="ctr" defTabSz="914400" fontAlgn="base">
              <a:spcBef>
                <a:spcPct val="20000"/>
              </a:spcBef>
              <a:buClr>
                <a:srgbClr val="FFCC00"/>
              </a:buClr>
              <a:buSzPct val="70000"/>
              <a:buFont typeface="Wingdings" charset="0"/>
              <a:buNone/>
              <a:defRPr/>
            </a:pPr>
            <a:r>
              <a:rPr 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Ｐゴシック" charset="0"/>
                <a:cs typeface="Arial"/>
              </a:rPr>
              <a:t>Preached by Andrew B. Spurgeon </a:t>
            </a:r>
            <a:br>
              <a:rPr 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Ｐゴシック" charset="0"/>
                <a:cs typeface="Arial"/>
              </a:rPr>
            </a:br>
            <a:r>
              <a:rPr 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Ｐゴシック" charset="0"/>
                <a:cs typeface="Arial"/>
              </a:rPr>
              <a:t>at Crossroads International Church Singapore • cicfamily.com</a:t>
            </a:r>
            <a:br>
              <a:rPr 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Ｐゴシック" charset="0"/>
                <a:cs typeface="Arial"/>
              </a:rPr>
            </a:br>
            <a:r>
              <a:rPr 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Ｐゴシック" charset="0"/>
                <a:cs typeface="Arial"/>
              </a:rPr>
              <a:t>Uploaded by Dr. Rick Griffith • Singapore Bible College</a:t>
            </a:r>
            <a:br>
              <a:rPr 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Ｐゴシック" charset="0"/>
                <a:cs typeface="Arial"/>
              </a:rPr>
            </a:br>
            <a:r>
              <a:rPr 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Ｐゴシック" charset="0"/>
                <a:cs typeface="Arial"/>
              </a:rPr>
              <a:t>Thousands of files in 44 languages for free at BibleStudyDownloads.org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825435" cy="5357061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746500" y="844052"/>
            <a:ext cx="5397500" cy="2564780"/>
          </a:xfrm>
        </p:spPr>
        <p:txBody>
          <a:bodyPr>
            <a:no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“Accept one another as Christ has accepted you” </a:t>
            </a:r>
            <a:br>
              <a:rPr lang="en-US" sz="4400" b="1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</a:br>
            <a:r>
              <a:rPr lang="en-US" sz="4400" b="1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(Rom 15:7)</a:t>
            </a:r>
          </a:p>
        </p:txBody>
      </p:sp>
    </p:spTree>
    <p:extLst>
      <p:ext uri="{BB962C8B-B14F-4D97-AF65-F5344CB8AC3E}">
        <p14:creationId xmlns:p14="http://schemas.microsoft.com/office/powerpoint/2010/main" val="16959070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5" name="Picture 1"/>
          <p:cNvSpPr>
            <a:spLocks noChangeAspect="1"/>
          </p:cNvSpPr>
          <p:nvPr/>
        </p:nvSpPr>
        <p:spPr bwMode="auto">
          <a:xfrm>
            <a:off x="0" y="368300"/>
            <a:ext cx="9144000" cy="609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00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-16580"/>
            <a:ext cx="8839199" cy="1080120"/>
          </a:xfrm>
          <a:effectLst/>
          <a:extLst/>
        </p:spPr>
        <p:txBody>
          <a:bodyPr>
            <a:normAutofit/>
          </a:bodyPr>
          <a:lstStyle/>
          <a:p>
            <a:pPr>
              <a:defRPr/>
            </a:pPr>
            <a:r>
              <a:rPr lang="en-US" sz="4400" b="1" dirty="0"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Chapter 16:1–27</a:t>
            </a:r>
          </a:p>
        </p:txBody>
      </p:sp>
      <p:pic>
        <p:nvPicPr>
          <p:cNvPr id="5" name="Picture 4" descr="Crossroads-Logo.gif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1243013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304800" y="2209030"/>
            <a:ext cx="459902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/>
              <a:t>Pastor Lee Jong-</a:t>
            </a:r>
            <a:r>
              <a:rPr lang="en-US" sz="3600" b="1" dirty="0" err="1"/>
              <a:t>rak</a:t>
            </a:r>
            <a:endParaRPr lang="en-US" sz="3600" b="1" dirty="0"/>
          </a:p>
          <a:p>
            <a:r>
              <a:rPr lang="en-US" sz="3600" b="1" dirty="0"/>
              <a:t>— </a:t>
            </a:r>
            <a:r>
              <a:rPr lang="en-US" sz="3600" dirty="0"/>
              <a:t>a pastor in S. Korea, who created the “baby box,” where people can leave babies they didn’t want so that others can adopt. </a:t>
            </a:r>
            <a:endParaRPr lang="en-US" sz="36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D36E64-104B-FC41-92C0-98A742DDA9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3826" y="2116925"/>
            <a:ext cx="3753326" cy="4062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087388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5" name="Picture 1"/>
          <p:cNvSpPr>
            <a:spLocks noChangeAspect="1"/>
          </p:cNvSpPr>
          <p:nvPr/>
        </p:nvSpPr>
        <p:spPr bwMode="auto">
          <a:xfrm>
            <a:off x="0" y="368300"/>
            <a:ext cx="9144000" cy="609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00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-16580"/>
            <a:ext cx="8839199" cy="1080120"/>
          </a:xfrm>
          <a:effectLst/>
          <a:extLst/>
        </p:spPr>
        <p:txBody>
          <a:bodyPr>
            <a:normAutofit/>
          </a:bodyPr>
          <a:lstStyle/>
          <a:p>
            <a:pPr>
              <a:defRPr/>
            </a:pPr>
            <a:r>
              <a:rPr lang="en-US" sz="4400" b="1" dirty="0"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Chapter 16:1–27</a:t>
            </a:r>
          </a:p>
        </p:txBody>
      </p:sp>
      <p:pic>
        <p:nvPicPr>
          <p:cNvPr id="5" name="Picture 4" descr="Crossroads-Logo.gif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1243013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395792" y="2439977"/>
            <a:ext cx="83524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3600" b="1" dirty="0">
              <a:effectLst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205E22A-1F41-4E4E-8E6F-EB1EDCA1FC79}"/>
              </a:ext>
            </a:extLst>
          </p:cNvPr>
          <p:cNvSpPr txBox="1"/>
          <p:nvPr/>
        </p:nvSpPr>
        <p:spPr>
          <a:xfrm>
            <a:off x="303716" y="2439977"/>
            <a:ext cx="8536568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/>
              <a:t>Romans 16 has a list of unsung heroes . . . </a:t>
            </a:r>
          </a:p>
          <a:p>
            <a:pPr algn="ctr"/>
            <a:endParaRPr lang="en-US" sz="3600" b="1" dirty="0"/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3600" dirty="0"/>
              <a:t>Thirty-seven individuals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3600" dirty="0"/>
              <a:t>Several families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3600" dirty="0"/>
              <a:t>Five house churches </a:t>
            </a:r>
            <a:endParaRPr lang="en-US" sz="3600" b="1" dirty="0"/>
          </a:p>
          <a:p>
            <a:endParaRPr lang="en-US" sz="36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F5F2565-A165-C24E-AE71-94D7F255C6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1454" y="256817"/>
            <a:ext cx="1137115" cy="1543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65028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5" name="Picture 1"/>
          <p:cNvSpPr>
            <a:spLocks noChangeAspect="1"/>
          </p:cNvSpPr>
          <p:nvPr/>
        </p:nvSpPr>
        <p:spPr bwMode="auto">
          <a:xfrm>
            <a:off x="0" y="368300"/>
            <a:ext cx="9144000" cy="609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00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-16580"/>
            <a:ext cx="8839199" cy="1080120"/>
          </a:xfrm>
          <a:effectLst/>
          <a:extLst/>
        </p:spPr>
        <p:txBody>
          <a:bodyPr>
            <a:normAutofit/>
          </a:bodyPr>
          <a:lstStyle/>
          <a:p>
            <a:pPr>
              <a:defRPr/>
            </a:pPr>
            <a:r>
              <a:rPr lang="en-US" sz="4400" b="1" dirty="0"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Chapter 16:1–27</a:t>
            </a:r>
          </a:p>
        </p:txBody>
      </p:sp>
      <p:pic>
        <p:nvPicPr>
          <p:cNvPr id="5" name="Picture 4" descr="Crossroads-Logo.gif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1243013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395792" y="2439977"/>
            <a:ext cx="83524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3600" b="1" dirty="0">
              <a:effectLst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5E3003-4162-0640-91DD-9BE091F98D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1454" y="256817"/>
            <a:ext cx="1137115" cy="1543765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870F1923-6AEE-0C46-A51C-E3178764609E}"/>
              </a:ext>
            </a:extLst>
          </p:cNvPr>
          <p:cNvGrpSpPr/>
          <p:nvPr/>
        </p:nvGrpSpPr>
        <p:grpSpPr>
          <a:xfrm>
            <a:off x="1396068" y="2213680"/>
            <a:ext cx="6351864" cy="512404"/>
            <a:chOff x="1547812" y="2439977"/>
            <a:chExt cx="6351864" cy="512404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ABFD072-9057-0643-8BE9-04509C51AB5F}"/>
                </a:ext>
              </a:extLst>
            </p:cNvPr>
            <p:cNvSpPr/>
            <p:nvPr/>
          </p:nvSpPr>
          <p:spPr>
            <a:xfrm>
              <a:off x="1547812" y="2468194"/>
              <a:ext cx="484187" cy="48418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Arial Rounded MT Bold" panose="020F0704030504030204" pitchFamily="34" charset="77"/>
                </a:rPr>
                <a:t>1</a:t>
              </a:r>
            </a:p>
          </p:txBody>
        </p:sp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0F0B885A-AD43-3444-90B0-2186727A9482}"/>
                </a:ext>
              </a:extLst>
            </p:cNvPr>
            <p:cNvSpPr/>
            <p:nvPr/>
          </p:nvSpPr>
          <p:spPr>
            <a:xfrm>
              <a:off x="2427791" y="2439977"/>
              <a:ext cx="5471885" cy="512404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 Rounded MT Bold" panose="020F0704030504030204" pitchFamily="34" charset="77"/>
                </a:rPr>
                <a:t>Messengers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7CC7CE7-3673-4444-833C-2E0B0BE56121}"/>
              </a:ext>
            </a:extLst>
          </p:cNvPr>
          <p:cNvGrpSpPr/>
          <p:nvPr/>
        </p:nvGrpSpPr>
        <p:grpSpPr>
          <a:xfrm>
            <a:off x="1396068" y="2812730"/>
            <a:ext cx="6351864" cy="512404"/>
            <a:chOff x="1547812" y="2439977"/>
            <a:chExt cx="6351864" cy="512404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8537027C-EFD2-844C-BF1B-F3608940BE0A}"/>
                </a:ext>
              </a:extLst>
            </p:cNvPr>
            <p:cNvSpPr/>
            <p:nvPr/>
          </p:nvSpPr>
          <p:spPr>
            <a:xfrm>
              <a:off x="1547812" y="2468194"/>
              <a:ext cx="484187" cy="48418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Arial Rounded MT Bold" panose="020F0704030504030204" pitchFamily="34" charset="77"/>
                </a:rPr>
                <a:t>2</a:t>
              </a:r>
            </a:p>
          </p:txBody>
        </p:sp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8A5CCAEF-FAD2-7C49-B9AD-6DCF71D777DB}"/>
                </a:ext>
              </a:extLst>
            </p:cNvPr>
            <p:cNvSpPr/>
            <p:nvPr/>
          </p:nvSpPr>
          <p:spPr>
            <a:xfrm>
              <a:off x="2427791" y="2439977"/>
              <a:ext cx="5471885" cy="512404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 Rounded MT Bold" panose="020F0704030504030204" pitchFamily="34" charset="77"/>
                </a:rPr>
                <a:t>Converts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233B2FE-3D6B-E64C-9FF8-AE95FA0B7EDF}"/>
              </a:ext>
            </a:extLst>
          </p:cNvPr>
          <p:cNvGrpSpPr/>
          <p:nvPr/>
        </p:nvGrpSpPr>
        <p:grpSpPr>
          <a:xfrm>
            <a:off x="1396068" y="3411780"/>
            <a:ext cx="6351864" cy="512404"/>
            <a:chOff x="1547812" y="2439977"/>
            <a:chExt cx="6351864" cy="512404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237B953D-9CE9-DF49-AE87-DADBC75BCC7E}"/>
                </a:ext>
              </a:extLst>
            </p:cNvPr>
            <p:cNvSpPr/>
            <p:nvPr/>
          </p:nvSpPr>
          <p:spPr>
            <a:xfrm>
              <a:off x="1547812" y="2468194"/>
              <a:ext cx="484187" cy="48418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Arial Rounded MT Bold" panose="020F0704030504030204" pitchFamily="34" charset="77"/>
                </a:rPr>
                <a:t>3</a:t>
              </a:r>
            </a:p>
          </p:txBody>
        </p:sp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C38BB1FB-95D3-6F4D-8322-C5BF7C82F055}"/>
                </a:ext>
              </a:extLst>
            </p:cNvPr>
            <p:cNvSpPr/>
            <p:nvPr/>
          </p:nvSpPr>
          <p:spPr>
            <a:xfrm>
              <a:off x="2427791" y="2439977"/>
              <a:ext cx="5471885" cy="512404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 Rounded MT Bold" panose="020F0704030504030204" pitchFamily="34" charset="77"/>
                </a:rPr>
                <a:t>Friends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9D7AFC7-14F9-684C-A276-95833F513CB6}"/>
              </a:ext>
            </a:extLst>
          </p:cNvPr>
          <p:cNvGrpSpPr/>
          <p:nvPr/>
        </p:nvGrpSpPr>
        <p:grpSpPr>
          <a:xfrm>
            <a:off x="1396068" y="4010830"/>
            <a:ext cx="6351864" cy="512404"/>
            <a:chOff x="1547812" y="2439977"/>
            <a:chExt cx="6351864" cy="512404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6898597F-03EF-554F-9B7D-93484A864644}"/>
                </a:ext>
              </a:extLst>
            </p:cNvPr>
            <p:cNvSpPr/>
            <p:nvPr/>
          </p:nvSpPr>
          <p:spPr>
            <a:xfrm>
              <a:off x="1547812" y="2468194"/>
              <a:ext cx="484187" cy="48418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Arial Rounded MT Bold" panose="020F0704030504030204" pitchFamily="34" charset="77"/>
                </a:rPr>
                <a:t>4</a:t>
              </a:r>
            </a:p>
          </p:txBody>
        </p:sp>
        <p:sp>
          <p:nvSpPr>
            <p:cNvPr id="19" name="Rounded Rectangle 18">
              <a:extLst>
                <a:ext uri="{FF2B5EF4-FFF2-40B4-BE49-F238E27FC236}">
                  <a16:creationId xmlns:a16="http://schemas.microsoft.com/office/drawing/2014/main" id="{2574B6B4-B0A7-1548-88D2-370755AF6A07}"/>
                </a:ext>
              </a:extLst>
            </p:cNvPr>
            <p:cNvSpPr/>
            <p:nvPr/>
          </p:nvSpPr>
          <p:spPr>
            <a:xfrm>
              <a:off x="2427791" y="2439977"/>
              <a:ext cx="5471885" cy="512404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 Rounded MT Bold" panose="020F0704030504030204" pitchFamily="34" charset="77"/>
                </a:rPr>
                <a:t>Workers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C0C4CF9-6824-9E4B-B9FA-39F0892B6388}"/>
              </a:ext>
            </a:extLst>
          </p:cNvPr>
          <p:cNvGrpSpPr/>
          <p:nvPr/>
        </p:nvGrpSpPr>
        <p:grpSpPr>
          <a:xfrm>
            <a:off x="1396068" y="4609880"/>
            <a:ext cx="6351864" cy="512404"/>
            <a:chOff x="1547812" y="2439977"/>
            <a:chExt cx="6351864" cy="512404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6F436F8F-BB33-0843-8230-93CA21FAF17A}"/>
                </a:ext>
              </a:extLst>
            </p:cNvPr>
            <p:cNvSpPr/>
            <p:nvPr/>
          </p:nvSpPr>
          <p:spPr>
            <a:xfrm>
              <a:off x="1547812" y="2468194"/>
              <a:ext cx="484187" cy="48418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Arial Rounded MT Bold" panose="020F0704030504030204" pitchFamily="34" charset="77"/>
                </a:rPr>
                <a:t>5</a:t>
              </a:r>
            </a:p>
          </p:txBody>
        </p:sp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id="{B1DC4D31-AC39-AD4F-AC67-D9B9B2EB27D2}"/>
                </a:ext>
              </a:extLst>
            </p:cNvPr>
            <p:cNvSpPr/>
            <p:nvPr/>
          </p:nvSpPr>
          <p:spPr>
            <a:xfrm>
              <a:off x="2427791" y="2439977"/>
              <a:ext cx="5471885" cy="512404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 Rounded MT Bold" panose="020F0704030504030204" pitchFamily="34" charset="77"/>
                </a:rPr>
                <a:t>Patrons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85B9578-FFB0-3F41-BE35-78CBD7A00D28}"/>
              </a:ext>
            </a:extLst>
          </p:cNvPr>
          <p:cNvGrpSpPr/>
          <p:nvPr/>
        </p:nvGrpSpPr>
        <p:grpSpPr>
          <a:xfrm>
            <a:off x="1396068" y="5208930"/>
            <a:ext cx="6351864" cy="512404"/>
            <a:chOff x="1547812" y="2439977"/>
            <a:chExt cx="6351864" cy="512404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7C62A342-2B93-7B4A-9B42-EB3647C6D580}"/>
                </a:ext>
              </a:extLst>
            </p:cNvPr>
            <p:cNvSpPr/>
            <p:nvPr/>
          </p:nvSpPr>
          <p:spPr>
            <a:xfrm>
              <a:off x="1547812" y="2468194"/>
              <a:ext cx="484187" cy="48418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Arial Rounded MT Bold" panose="020F0704030504030204" pitchFamily="34" charset="77"/>
                </a:rPr>
                <a:t>6</a:t>
              </a:r>
            </a:p>
          </p:txBody>
        </p:sp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id="{F1D3D97D-1B7F-C94F-A14C-35E042A87295}"/>
                </a:ext>
              </a:extLst>
            </p:cNvPr>
            <p:cNvSpPr/>
            <p:nvPr/>
          </p:nvSpPr>
          <p:spPr>
            <a:xfrm>
              <a:off x="2427791" y="2439977"/>
              <a:ext cx="5471885" cy="512404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 Rounded MT Bold" panose="020F0704030504030204" pitchFamily="34" charset="77"/>
                </a:rPr>
                <a:t>Social Elites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D46C98A0-BA12-0047-ACE1-DAF8EFEF7813}"/>
              </a:ext>
            </a:extLst>
          </p:cNvPr>
          <p:cNvGrpSpPr/>
          <p:nvPr/>
        </p:nvGrpSpPr>
        <p:grpSpPr>
          <a:xfrm>
            <a:off x="1396068" y="5807980"/>
            <a:ext cx="6351864" cy="512404"/>
            <a:chOff x="1547812" y="2439977"/>
            <a:chExt cx="6351864" cy="512404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47266CBE-F15D-E748-A38C-84482149A69E}"/>
                </a:ext>
              </a:extLst>
            </p:cNvPr>
            <p:cNvSpPr/>
            <p:nvPr/>
          </p:nvSpPr>
          <p:spPr>
            <a:xfrm>
              <a:off x="1547812" y="2468194"/>
              <a:ext cx="484187" cy="48418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Arial Rounded MT Bold" panose="020F0704030504030204" pitchFamily="34" charset="77"/>
                </a:rPr>
                <a:t>7</a:t>
              </a:r>
            </a:p>
          </p:txBody>
        </p:sp>
        <p:sp>
          <p:nvSpPr>
            <p:cNvPr id="28" name="Rounded Rectangle 27">
              <a:extLst>
                <a:ext uri="{FF2B5EF4-FFF2-40B4-BE49-F238E27FC236}">
                  <a16:creationId xmlns:a16="http://schemas.microsoft.com/office/drawing/2014/main" id="{7DBA064E-A874-1D40-B00A-F15AA48BDD09}"/>
                </a:ext>
              </a:extLst>
            </p:cNvPr>
            <p:cNvSpPr/>
            <p:nvPr/>
          </p:nvSpPr>
          <p:spPr>
            <a:xfrm>
              <a:off x="2427791" y="2439977"/>
              <a:ext cx="5471885" cy="512404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 Rounded MT Bold" panose="020F0704030504030204" pitchFamily="34" charset="77"/>
                </a:rPr>
                <a:t>Slaves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779153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5" name="Picture 1"/>
          <p:cNvSpPr>
            <a:spLocks noChangeAspect="1"/>
          </p:cNvSpPr>
          <p:nvPr/>
        </p:nvSpPr>
        <p:spPr bwMode="auto">
          <a:xfrm>
            <a:off x="0" y="368300"/>
            <a:ext cx="9144000" cy="609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00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-16580"/>
            <a:ext cx="8839199" cy="1080120"/>
          </a:xfrm>
          <a:effectLst/>
          <a:extLst/>
        </p:spPr>
        <p:txBody>
          <a:bodyPr>
            <a:normAutofit/>
          </a:bodyPr>
          <a:lstStyle/>
          <a:p>
            <a:pPr>
              <a:defRPr/>
            </a:pPr>
            <a:r>
              <a:rPr lang="en-US" sz="4400" b="1" dirty="0"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Chapter 16:1–27</a:t>
            </a:r>
          </a:p>
        </p:txBody>
      </p:sp>
      <p:pic>
        <p:nvPicPr>
          <p:cNvPr id="5" name="Picture 4" descr="Crossroads-Logo.gif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1243013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395792" y="2439977"/>
            <a:ext cx="83524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3600" b="1" dirty="0">
              <a:effectLst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5E3003-4162-0640-91DD-9BE091F98D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1454" y="256817"/>
            <a:ext cx="1137115" cy="154376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205E22A-1F41-4E4E-8E6F-EB1EDCA1FC79}"/>
              </a:ext>
            </a:extLst>
          </p:cNvPr>
          <p:cNvSpPr txBox="1"/>
          <p:nvPr/>
        </p:nvSpPr>
        <p:spPr>
          <a:xfrm>
            <a:off x="498010" y="3576562"/>
            <a:ext cx="84527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Phoebe (v. 1-2)</a:t>
            </a:r>
          </a:p>
          <a:p>
            <a:pPr algn="ctr"/>
            <a:r>
              <a:rPr lang="en-US" sz="3600" b="1" dirty="0" err="1"/>
              <a:t>Tertius</a:t>
            </a:r>
            <a:r>
              <a:rPr lang="en-US" sz="3600" b="1" dirty="0"/>
              <a:t> (v. 22)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0020502-28A1-B043-9ADF-46A875CD3E69}"/>
              </a:ext>
            </a:extLst>
          </p:cNvPr>
          <p:cNvGrpSpPr/>
          <p:nvPr/>
        </p:nvGrpSpPr>
        <p:grpSpPr>
          <a:xfrm>
            <a:off x="1396068" y="2213680"/>
            <a:ext cx="6351864" cy="512404"/>
            <a:chOff x="1547812" y="2439977"/>
            <a:chExt cx="6351864" cy="512404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8675C899-A814-BA4B-8611-F157B688CB7D}"/>
                </a:ext>
              </a:extLst>
            </p:cNvPr>
            <p:cNvSpPr/>
            <p:nvPr/>
          </p:nvSpPr>
          <p:spPr>
            <a:xfrm>
              <a:off x="1547812" y="2468194"/>
              <a:ext cx="484187" cy="48418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Arial Rounded MT Bold" panose="020F0704030504030204" pitchFamily="34" charset="77"/>
                </a:rPr>
                <a:t>1</a:t>
              </a:r>
            </a:p>
          </p:txBody>
        </p:sp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9C15BADE-F446-1843-A775-ED47A9693CAF}"/>
                </a:ext>
              </a:extLst>
            </p:cNvPr>
            <p:cNvSpPr/>
            <p:nvPr/>
          </p:nvSpPr>
          <p:spPr>
            <a:xfrm>
              <a:off x="2427791" y="2439977"/>
              <a:ext cx="5471885" cy="512404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 Rounded MT Bold" panose="020F0704030504030204" pitchFamily="34" charset="77"/>
                </a:rPr>
                <a:t>Messengers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262885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5" name="Picture 1"/>
          <p:cNvSpPr>
            <a:spLocks noChangeAspect="1"/>
          </p:cNvSpPr>
          <p:nvPr/>
        </p:nvSpPr>
        <p:spPr bwMode="auto">
          <a:xfrm>
            <a:off x="0" y="368300"/>
            <a:ext cx="9144000" cy="609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00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-16580"/>
            <a:ext cx="8839199" cy="1080120"/>
          </a:xfrm>
          <a:effectLst/>
          <a:extLst/>
        </p:spPr>
        <p:txBody>
          <a:bodyPr>
            <a:normAutofit/>
          </a:bodyPr>
          <a:lstStyle/>
          <a:p>
            <a:pPr>
              <a:defRPr/>
            </a:pPr>
            <a:r>
              <a:rPr lang="en-US" sz="4400" b="1" dirty="0"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Chapter 16:1–27</a:t>
            </a:r>
          </a:p>
        </p:txBody>
      </p:sp>
      <p:pic>
        <p:nvPicPr>
          <p:cNvPr id="5" name="Picture 4" descr="Crossroads-Logo.gif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1243013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395792" y="2439977"/>
            <a:ext cx="83524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3600" b="1" dirty="0">
              <a:effectLst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5E3003-4162-0640-91DD-9BE091F98D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1454" y="256817"/>
            <a:ext cx="1137115" cy="154376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205E22A-1F41-4E4E-8E6F-EB1EDCA1FC79}"/>
              </a:ext>
            </a:extLst>
          </p:cNvPr>
          <p:cNvSpPr txBox="1"/>
          <p:nvPr/>
        </p:nvSpPr>
        <p:spPr>
          <a:xfrm>
            <a:off x="345611" y="2334346"/>
            <a:ext cx="845277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“I commend to you our </a:t>
            </a:r>
            <a:r>
              <a:rPr lang="en-US" sz="3600" b="1" dirty="0"/>
              <a:t>sister</a:t>
            </a:r>
            <a:r>
              <a:rPr lang="en-US" sz="3600" dirty="0"/>
              <a:t> </a:t>
            </a:r>
            <a:r>
              <a:rPr lang="en-US" sz="3600" b="1" dirty="0"/>
              <a:t>Phoebe</a:t>
            </a:r>
            <a:r>
              <a:rPr lang="en-US" sz="3600" dirty="0"/>
              <a:t>, a </a:t>
            </a:r>
            <a:r>
              <a:rPr lang="en-US" sz="3600" b="1" dirty="0"/>
              <a:t>deacon</a:t>
            </a:r>
            <a:r>
              <a:rPr lang="en-US" sz="3600" dirty="0"/>
              <a:t> of the church in </a:t>
            </a:r>
            <a:r>
              <a:rPr lang="en-US" sz="3600" dirty="0" err="1"/>
              <a:t>Cenchreae</a:t>
            </a:r>
            <a:r>
              <a:rPr lang="en-US" sz="3600" dirty="0"/>
              <a:t>. I ask you to receive her in the Lord in a way worthy of his people and to give her any help she may need from you, for she has been the </a:t>
            </a:r>
            <a:r>
              <a:rPr lang="en-US" sz="3600" b="1" dirty="0"/>
              <a:t>benefactor</a:t>
            </a:r>
            <a:r>
              <a:rPr lang="en-US" sz="3600" dirty="0"/>
              <a:t> of many people, including me” (v. 1-2; Acts 15:22; Col 4:7–9).</a:t>
            </a:r>
          </a:p>
        </p:txBody>
      </p:sp>
    </p:spTree>
    <p:extLst>
      <p:ext uri="{BB962C8B-B14F-4D97-AF65-F5344CB8AC3E}">
        <p14:creationId xmlns:p14="http://schemas.microsoft.com/office/powerpoint/2010/main" val="3686241468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5" name="Picture 1"/>
          <p:cNvSpPr>
            <a:spLocks noChangeAspect="1"/>
          </p:cNvSpPr>
          <p:nvPr/>
        </p:nvSpPr>
        <p:spPr bwMode="auto">
          <a:xfrm>
            <a:off x="0" y="368300"/>
            <a:ext cx="9144000" cy="609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00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-16580"/>
            <a:ext cx="8839199" cy="1080120"/>
          </a:xfrm>
          <a:effectLst/>
          <a:extLst/>
        </p:spPr>
        <p:txBody>
          <a:bodyPr>
            <a:normAutofit/>
          </a:bodyPr>
          <a:lstStyle/>
          <a:p>
            <a:pPr>
              <a:defRPr/>
            </a:pPr>
            <a:r>
              <a:rPr lang="en-US" sz="4400" b="1" dirty="0"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Chapter 16:1–27</a:t>
            </a:r>
          </a:p>
        </p:txBody>
      </p:sp>
      <p:pic>
        <p:nvPicPr>
          <p:cNvPr id="5" name="Picture 4" descr="Crossroads-Logo.gif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1243013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395792" y="2439977"/>
            <a:ext cx="83524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3600" b="1" dirty="0">
              <a:effectLst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5E3003-4162-0640-91DD-9BE091F98D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1454" y="256817"/>
            <a:ext cx="1137115" cy="154376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205E22A-1F41-4E4E-8E6F-EB1EDCA1FC79}"/>
              </a:ext>
            </a:extLst>
          </p:cNvPr>
          <p:cNvSpPr txBox="1"/>
          <p:nvPr/>
        </p:nvSpPr>
        <p:spPr>
          <a:xfrm>
            <a:off x="395792" y="2979866"/>
            <a:ext cx="845277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“I, </a:t>
            </a:r>
            <a:r>
              <a:rPr lang="en-US" sz="3600" dirty="0" err="1"/>
              <a:t>Tertius</a:t>
            </a:r>
            <a:r>
              <a:rPr lang="en-US" sz="3600" dirty="0"/>
              <a:t>, who wrote down this letter, greet you </a:t>
            </a:r>
            <a:r>
              <a:rPr lang="en-US" sz="3600" b="1" dirty="0"/>
              <a:t>in the Lord</a:t>
            </a:r>
            <a:r>
              <a:rPr lang="en-US" sz="3600" dirty="0"/>
              <a:t>” (v. 22)</a:t>
            </a:r>
          </a:p>
          <a:p>
            <a:pPr algn="ctr"/>
            <a:endParaRPr lang="en-US" sz="3600" dirty="0"/>
          </a:p>
          <a:p>
            <a:pPr algn="ctr"/>
            <a:r>
              <a:rPr lang="en-US" sz="3600" dirty="0"/>
              <a:t>Latin name = “third”</a:t>
            </a:r>
          </a:p>
        </p:txBody>
      </p:sp>
    </p:spTree>
    <p:extLst>
      <p:ext uri="{BB962C8B-B14F-4D97-AF65-F5344CB8AC3E}">
        <p14:creationId xmlns:p14="http://schemas.microsoft.com/office/powerpoint/2010/main" val="606103246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5" name="Picture 1"/>
          <p:cNvSpPr>
            <a:spLocks noChangeAspect="1"/>
          </p:cNvSpPr>
          <p:nvPr/>
        </p:nvSpPr>
        <p:spPr bwMode="auto">
          <a:xfrm>
            <a:off x="0" y="368300"/>
            <a:ext cx="9144000" cy="609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00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-16580"/>
            <a:ext cx="8839199" cy="1080120"/>
          </a:xfrm>
          <a:effectLst/>
          <a:extLst/>
        </p:spPr>
        <p:txBody>
          <a:bodyPr>
            <a:normAutofit/>
          </a:bodyPr>
          <a:lstStyle/>
          <a:p>
            <a:pPr>
              <a:defRPr/>
            </a:pPr>
            <a:r>
              <a:rPr lang="en-US" sz="4400" b="1" dirty="0"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Chapter 16:1–27</a:t>
            </a:r>
          </a:p>
        </p:txBody>
      </p:sp>
      <p:pic>
        <p:nvPicPr>
          <p:cNvPr id="5" name="Picture 4" descr="Crossroads-Logo.gif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1243013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395792" y="2439977"/>
            <a:ext cx="83524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3600" b="1" dirty="0">
              <a:effectLst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5E3003-4162-0640-91DD-9BE091F98D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1454" y="256817"/>
            <a:ext cx="1137115" cy="154376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205E22A-1F41-4E4E-8E6F-EB1EDCA1FC79}"/>
              </a:ext>
            </a:extLst>
          </p:cNvPr>
          <p:cNvSpPr txBox="1"/>
          <p:nvPr/>
        </p:nvSpPr>
        <p:spPr>
          <a:xfrm>
            <a:off x="498010" y="3312605"/>
            <a:ext cx="84527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/>
              <a:t>Ephenetus</a:t>
            </a:r>
            <a:r>
              <a:rPr lang="en-US" sz="3600" b="1" dirty="0"/>
              <a:t> (v. 5)</a:t>
            </a:r>
          </a:p>
          <a:p>
            <a:pPr algn="ctr"/>
            <a:r>
              <a:rPr lang="en-US" sz="3600" b="1" dirty="0"/>
              <a:t>Apelles (v. 10)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0020502-28A1-B043-9ADF-46A875CD3E69}"/>
              </a:ext>
            </a:extLst>
          </p:cNvPr>
          <p:cNvGrpSpPr/>
          <p:nvPr/>
        </p:nvGrpSpPr>
        <p:grpSpPr>
          <a:xfrm>
            <a:off x="1396068" y="2213680"/>
            <a:ext cx="6351864" cy="512404"/>
            <a:chOff x="1547812" y="2439977"/>
            <a:chExt cx="6351864" cy="512404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8675C899-A814-BA4B-8611-F157B688CB7D}"/>
                </a:ext>
              </a:extLst>
            </p:cNvPr>
            <p:cNvSpPr/>
            <p:nvPr/>
          </p:nvSpPr>
          <p:spPr>
            <a:xfrm>
              <a:off x="1547812" y="2468194"/>
              <a:ext cx="484187" cy="48418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Arial Rounded MT Bold" panose="020F0704030504030204" pitchFamily="34" charset="77"/>
                </a:rPr>
                <a:t>2</a:t>
              </a:r>
            </a:p>
          </p:txBody>
        </p:sp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9C15BADE-F446-1843-A775-ED47A9693CAF}"/>
                </a:ext>
              </a:extLst>
            </p:cNvPr>
            <p:cNvSpPr/>
            <p:nvPr/>
          </p:nvSpPr>
          <p:spPr>
            <a:xfrm>
              <a:off x="2427791" y="2439977"/>
              <a:ext cx="5471885" cy="512404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 Rounded MT Bold" panose="020F0704030504030204" pitchFamily="34" charset="77"/>
                </a:rPr>
                <a:t> Converts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815304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5" name="Picture 1"/>
          <p:cNvSpPr>
            <a:spLocks noChangeAspect="1"/>
          </p:cNvSpPr>
          <p:nvPr/>
        </p:nvSpPr>
        <p:spPr bwMode="auto">
          <a:xfrm>
            <a:off x="0" y="368300"/>
            <a:ext cx="9144000" cy="609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00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-16580"/>
            <a:ext cx="8839199" cy="1080120"/>
          </a:xfrm>
          <a:effectLst/>
          <a:extLst/>
        </p:spPr>
        <p:txBody>
          <a:bodyPr>
            <a:normAutofit/>
          </a:bodyPr>
          <a:lstStyle/>
          <a:p>
            <a:pPr>
              <a:defRPr/>
            </a:pPr>
            <a:r>
              <a:rPr lang="en-US" sz="4400" b="1" dirty="0"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Chapter 16:1–27</a:t>
            </a:r>
          </a:p>
        </p:txBody>
      </p:sp>
      <p:pic>
        <p:nvPicPr>
          <p:cNvPr id="5" name="Picture 4" descr="Crossroads-Logo.gif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1243013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395792" y="2439977"/>
            <a:ext cx="83524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3600" b="1" dirty="0">
              <a:effectLst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5E3003-4162-0640-91DD-9BE091F98D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1454" y="256817"/>
            <a:ext cx="1137115" cy="154376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205E22A-1F41-4E4E-8E6F-EB1EDCA1FC79}"/>
              </a:ext>
            </a:extLst>
          </p:cNvPr>
          <p:cNvSpPr txBox="1"/>
          <p:nvPr/>
        </p:nvSpPr>
        <p:spPr>
          <a:xfrm>
            <a:off x="395792" y="2979866"/>
            <a:ext cx="845277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“Greet my beloved </a:t>
            </a:r>
            <a:r>
              <a:rPr lang="en-US" sz="3600" dirty="0" err="1"/>
              <a:t>Epenetus</a:t>
            </a:r>
            <a:r>
              <a:rPr lang="en-US" sz="3600" dirty="0"/>
              <a:t>, who was the first convert to Christ in the province of Asia” (cf. 1 </a:t>
            </a:r>
            <a:r>
              <a:rPr lang="en-US" sz="3600" dirty="0" err="1"/>
              <a:t>Cor</a:t>
            </a:r>
            <a:r>
              <a:rPr lang="en-US" sz="3600" dirty="0"/>
              <a:t> 16:15 Stephanus, first convert in Achaia)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992999587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5" name="Picture 1"/>
          <p:cNvSpPr>
            <a:spLocks noChangeAspect="1"/>
          </p:cNvSpPr>
          <p:nvPr/>
        </p:nvSpPr>
        <p:spPr bwMode="auto">
          <a:xfrm>
            <a:off x="0" y="368300"/>
            <a:ext cx="9144000" cy="609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00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-16580"/>
            <a:ext cx="8839199" cy="1080120"/>
          </a:xfrm>
          <a:effectLst/>
          <a:extLst/>
        </p:spPr>
        <p:txBody>
          <a:bodyPr>
            <a:normAutofit/>
          </a:bodyPr>
          <a:lstStyle/>
          <a:p>
            <a:pPr>
              <a:defRPr/>
            </a:pPr>
            <a:r>
              <a:rPr lang="en-US" sz="4400" b="1" dirty="0"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Chapter 16:1–27</a:t>
            </a:r>
          </a:p>
        </p:txBody>
      </p:sp>
      <p:pic>
        <p:nvPicPr>
          <p:cNvPr id="5" name="Picture 4" descr="Crossroads-Logo.gif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1243013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395792" y="2439977"/>
            <a:ext cx="83524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3600" b="1" dirty="0">
              <a:effectLst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5E3003-4162-0640-91DD-9BE091F98D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1454" y="256817"/>
            <a:ext cx="1137115" cy="154376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205E22A-1F41-4E4E-8E6F-EB1EDCA1FC79}"/>
              </a:ext>
            </a:extLst>
          </p:cNvPr>
          <p:cNvSpPr txBox="1"/>
          <p:nvPr/>
        </p:nvSpPr>
        <p:spPr>
          <a:xfrm>
            <a:off x="395792" y="3086308"/>
            <a:ext cx="845277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“Greet Apelles, who is approved in Christ”</a:t>
            </a:r>
          </a:p>
          <a:p>
            <a:pPr algn="ctr"/>
            <a:endParaRPr lang="en-US" sz="3600" dirty="0"/>
          </a:p>
          <a:p>
            <a:pPr algn="ctr"/>
            <a:r>
              <a:rPr lang="en-US" sz="3600" dirty="0"/>
              <a:t>He endured persecution for his faith.</a:t>
            </a:r>
          </a:p>
        </p:txBody>
      </p:sp>
    </p:spTree>
    <p:extLst>
      <p:ext uri="{BB962C8B-B14F-4D97-AF65-F5344CB8AC3E}">
        <p14:creationId xmlns:p14="http://schemas.microsoft.com/office/powerpoint/2010/main" val="2078311264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5" name="Picture 1"/>
          <p:cNvSpPr>
            <a:spLocks noChangeAspect="1"/>
          </p:cNvSpPr>
          <p:nvPr/>
        </p:nvSpPr>
        <p:spPr bwMode="auto">
          <a:xfrm>
            <a:off x="0" y="368300"/>
            <a:ext cx="9144000" cy="609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00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-16580"/>
            <a:ext cx="8839199" cy="1080120"/>
          </a:xfrm>
          <a:effectLst/>
          <a:extLst/>
        </p:spPr>
        <p:txBody>
          <a:bodyPr>
            <a:normAutofit/>
          </a:bodyPr>
          <a:lstStyle/>
          <a:p>
            <a:pPr>
              <a:defRPr/>
            </a:pPr>
            <a:r>
              <a:rPr lang="en-US" sz="4400" b="1" dirty="0"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Chapter 16:1–27</a:t>
            </a:r>
          </a:p>
        </p:txBody>
      </p:sp>
      <p:pic>
        <p:nvPicPr>
          <p:cNvPr id="5" name="Picture 4" descr="Crossroads-Logo.gif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1243013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395792" y="2439977"/>
            <a:ext cx="83524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3600" b="1" dirty="0">
              <a:effectLst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5E3003-4162-0640-91DD-9BE091F98D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1454" y="256817"/>
            <a:ext cx="1137115" cy="154376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205E22A-1F41-4E4E-8E6F-EB1EDCA1FC79}"/>
              </a:ext>
            </a:extLst>
          </p:cNvPr>
          <p:cNvSpPr txBox="1"/>
          <p:nvPr/>
        </p:nvSpPr>
        <p:spPr>
          <a:xfrm>
            <a:off x="498010" y="3308583"/>
            <a:ext cx="845277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/>
              <a:t>Ephenetus</a:t>
            </a:r>
            <a:r>
              <a:rPr lang="en-US" sz="3600" b="1" dirty="0"/>
              <a:t> (v. 5)</a:t>
            </a:r>
          </a:p>
          <a:p>
            <a:pPr algn="ctr"/>
            <a:r>
              <a:rPr lang="en-US" sz="3600" b="1" dirty="0" err="1"/>
              <a:t>Ampliatus</a:t>
            </a:r>
            <a:r>
              <a:rPr lang="en-US" sz="3600" b="1" dirty="0"/>
              <a:t> (v. 8)</a:t>
            </a:r>
            <a:r>
              <a:rPr lang="en-US" sz="3600" dirty="0"/>
              <a:t>, a slave name</a:t>
            </a:r>
          </a:p>
          <a:p>
            <a:pPr algn="ctr"/>
            <a:r>
              <a:rPr lang="en-US" sz="3600" b="1" dirty="0" err="1"/>
              <a:t>Stachys</a:t>
            </a:r>
            <a:r>
              <a:rPr lang="en-US" sz="3600" b="1" dirty="0"/>
              <a:t> (v. 9)</a:t>
            </a:r>
            <a:r>
              <a:rPr lang="en-US" sz="3600" dirty="0"/>
              <a:t> = an ear of corn</a:t>
            </a:r>
          </a:p>
          <a:p>
            <a:pPr algn="ctr"/>
            <a:r>
              <a:rPr lang="en-US" sz="3600" b="1" dirty="0"/>
              <a:t>Persis (v. 12)</a:t>
            </a:r>
            <a:r>
              <a:rPr lang="en-US" sz="3600" dirty="0"/>
              <a:t>, a lady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0020502-28A1-B043-9ADF-46A875CD3E69}"/>
              </a:ext>
            </a:extLst>
          </p:cNvPr>
          <p:cNvGrpSpPr/>
          <p:nvPr/>
        </p:nvGrpSpPr>
        <p:grpSpPr>
          <a:xfrm>
            <a:off x="1396068" y="2213680"/>
            <a:ext cx="6351864" cy="512404"/>
            <a:chOff x="1547812" y="2439977"/>
            <a:chExt cx="6351864" cy="512404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8675C899-A814-BA4B-8611-F157B688CB7D}"/>
                </a:ext>
              </a:extLst>
            </p:cNvPr>
            <p:cNvSpPr/>
            <p:nvPr/>
          </p:nvSpPr>
          <p:spPr>
            <a:xfrm>
              <a:off x="1547812" y="2468194"/>
              <a:ext cx="484187" cy="48418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Arial Rounded MT Bold" panose="020F0704030504030204" pitchFamily="34" charset="77"/>
                </a:rPr>
                <a:t>3</a:t>
              </a:r>
            </a:p>
          </p:txBody>
        </p:sp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9C15BADE-F446-1843-A775-ED47A9693CAF}"/>
                </a:ext>
              </a:extLst>
            </p:cNvPr>
            <p:cNvSpPr/>
            <p:nvPr/>
          </p:nvSpPr>
          <p:spPr>
            <a:xfrm>
              <a:off x="2427791" y="2439977"/>
              <a:ext cx="5471885" cy="512404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 Rounded MT Bold" panose="020F0704030504030204" pitchFamily="34" charset="77"/>
                </a:rPr>
                <a:t> Friends = </a:t>
              </a:r>
              <a:r>
                <a:rPr lang="en-US" sz="2000" i="1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 Rounded MT Bold" panose="020F0704030504030204" pitchFamily="34" charset="77"/>
                </a:rPr>
                <a:t>agapetos</a:t>
              </a:r>
              <a:r>
                <a:rPr lang="en-US" sz="20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 Rounded MT Bold" panose="020F0704030504030204" pitchFamily="34" charset="77"/>
                </a:rPr>
                <a:t>, </a:t>
              </a:r>
              <a:r>
                <a:rPr lang="en-US" sz="2000" i="1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 Rounded MT Bold" panose="020F0704030504030204" pitchFamily="34" charset="77"/>
                </a:rPr>
                <a:t>agapete</a:t>
              </a:r>
              <a:endParaRPr lang="en-US" sz="2000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Rounded MT Bold" panose="020F0704030504030204" pitchFamily="34" charset="7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037360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5" name="Picture 1"/>
          <p:cNvSpPr>
            <a:spLocks noChangeAspect="1"/>
          </p:cNvSpPr>
          <p:nvPr/>
        </p:nvSpPr>
        <p:spPr bwMode="auto">
          <a:xfrm>
            <a:off x="0" y="368300"/>
            <a:ext cx="9144000" cy="609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00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-16580"/>
            <a:ext cx="9143999" cy="1080120"/>
          </a:xfrm>
          <a:effectLst/>
          <a:extLst/>
        </p:spPr>
        <p:txBody>
          <a:bodyPr/>
          <a:lstStyle/>
          <a:p>
            <a:pPr>
              <a:defRPr/>
            </a:pPr>
            <a:r>
              <a:rPr lang="en-US" b="1" dirty="0"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Theme</a:t>
            </a:r>
          </a:p>
        </p:txBody>
      </p:sp>
      <p:pic>
        <p:nvPicPr>
          <p:cNvPr id="5" name="Picture 4" descr="Crossroads-Logo.gif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1243013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516366" y="2888344"/>
            <a:ext cx="811126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000000"/>
                </a:solidFill>
                <a:latin typeface="Arial" charset="0"/>
              </a:rPr>
              <a:t>“Accept one another just as Christ has accepted us for the glory of God” (Rom 15:7)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541484434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5" name="Picture 1"/>
          <p:cNvSpPr>
            <a:spLocks noChangeAspect="1"/>
          </p:cNvSpPr>
          <p:nvPr/>
        </p:nvSpPr>
        <p:spPr bwMode="auto">
          <a:xfrm>
            <a:off x="0" y="368300"/>
            <a:ext cx="9144000" cy="609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00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-16580"/>
            <a:ext cx="8839199" cy="1080120"/>
          </a:xfrm>
          <a:effectLst/>
          <a:extLst/>
        </p:spPr>
        <p:txBody>
          <a:bodyPr>
            <a:normAutofit/>
          </a:bodyPr>
          <a:lstStyle/>
          <a:p>
            <a:pPr>
              <a:defRPr/>
            </a:pPr>
            <a:r>
              <a:rPr lang="en-US" sz="4400" b="1" dirty="0"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Chapter 16:1–27</a:t>
            </a:r>
          </a:p>
        </p:txBody>
      </p:sp>
      <p:pic>
        <p:nvPicPr>
          <p:cNvPr id="5" name="Picture 4" descr="Crossroads-Logo.gif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1243013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395792" y="2439977"/>
            <a:ext cx="83524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3600" b="1" dirty="0">
              <a:effectLst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5E3003-4162-0640-91DD-9BE091F98D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1454" y="256817"/>
            <a:ext cx="1137115" cy="154376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205E22A-1F41-4E4E-8E6F-EB1EDCA1FC79}"/>
              </a:ext>
            </a:extLst>
          </p:cNvPr>
          <p:cNvSpPr txBox="1"/>
          <p:nvPr/>
        </p:nvSpPr>
        <p:spPr>
          <a:xfrm>
            <a:off x="498010" y="3284388"/>
            <a:ext cx="845277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Prisca and Aquila (v. 3-5)</a:t>
            </a:r>
          </a:p>
          <a:p>
            <a:pPr algn="ctr"/>
            <a:r>
              <a:rPr lang="en-US" sz="3600" b="1" dirty="0"/>
              <a:t>Mary (v. 6)</a:t>
            </a:r>
          </a:p>
          <a:p>
            <a:pPr algn="ctr"/>
            <a:r>
              <a:rPr lang="en-US" sz="3600" b="1" dirty="0"/>
              <a:t>Andronicus and </a:t>
            </a:r>
            <a:r>
              <a:rPr lang="en-US" sz="3600" b="1" dirty="0" err="1"/>
              <a:t>Junia</a:t>
            </a:r>
            <a:r>
              <a:rPr lang="en-US" sz="3600" b="1" dirty="0"/>
              <a:t>(s) (v. 7)</a:t>
            </a:r>
          </a:p>
          <a:p>
            <a:pPr algn="ctr"/>
            <a:r>
              <a:rPr lang="en-US" sz="3600" b="1" dirty="0" err="1"/>
              <a:t>Urbanus</a:t>
            </a:r>
            <a:r>
              <a:rPr lang="en-US" sz="3600" b="1" dirty="0"/>
              <a:t> (v. 9)</a:t>
            </a:r>
            <a:endParaRPr lang="en-US" sz="3600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0020502-28A1-B043-9ADF-46A875CD3E69}"/>
              </a:ext>
            </a:extLst>
          </p:cNvPr>
          <p:cNvGrpSpPr/>
          <p:nvPr/>
        </p:nvGrpSpPr>
        <p:grpSpPr>
          <a:xfrm>
            <a:off x="1396068" y="2213680"/>
            <a:ext cx="6351864" cy="512404"/>
            <a:chOff x="1547812" y="2439977"/>
            <a:chExt cx="6351864" cy="512404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8675C899-A814-BA4B-8611-F157B688CB7D}"/>
                </a:ext>
              </a:extLst>
            </p:cNvPr>
            <p:cNvSpPr/>
            <p:nvPr/>
          </p:nvSpPr>
          <p:spPr>
            <a:xfrm>
              <a:off x="1547812" y="2468194"/>
              <a:ext cx="484187" cy="48418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Arial Rounded MT Bold" panose="020F0704030504030204" pitchFamily="34" charset="77"/>
                </a:rPr>
                <a:t>4</a:t>
              </a:r>
            </a:p>
          </p:txBody>
        </p:sp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9C15BADE-F446-1843-A775-ED47A9693CAF}"/>
                </a:ext>
              </a:extLst>
            </p:cNvPr>
            <p:cNvSpPr/>
            <p:nvPr/>
          </p:nvSpPr>
          <p:spPr>
            <a:xfrm>
              <a:off x="2427791" y="2439977"/>
              <a:ext cx="5471885" cy="512404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 Rounded MT Bold" panose="020F0704030504030204" pitchFamily="34" charset="77"/>
                </a:rPr>
                <a:t>Workers</a:t>
              </a:r>
              <a:endParaRPr lang="en-US" sz="2000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Rounded MT Bold" panose="020F0704030504030204" pitchFamily="34" charset="7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164511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5" name="Picture 1"/>
          <p:cNvSpPr>
            <a:spLocks noChangeAspect="1"/>
          </p:cNvSpPr>
          <p:nvPr/>
        </p:nvSpPr>
        <p:spPr bwMode="auto">
          <a:xfrm>
            <a:off x="0" y="368300"/>
            <a:ext cx="9144000" cy="609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00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-16580"/>
            <a:ext cx="8839199" cy="1080120"/>
          </a:xfrm>
          <a:effectLst/>
          <a:extLst/>
        </p:spPr>
        <p:txBody>
          <a:bodyPr>
            <a:normAutofit/>
          </a:bodyPr>
          <a:lstStyle/>
          <a:p>
            <a:pPr>
              <a:defRPr/>
            </a:pPr>
            <a:r>
              <a:rPr lang="en-US" sz="4400" b="1" dirty="0"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Chapter 16:1–27</a:t>
            </a:r>
          </a:p>
        </p:txBody>
      </p:sp>
      <p:pic>
        <p:nvPicPr>
          <p:cNvPr id="5" name="Picture 4" descr="Crossroads-Logo.gif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1243013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395792" y="2439977"/>
            <a:ext cx="83524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3600" b="1" dirty="0">
              <a:effectLst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5E3003-4162-0640-91DD-9BE091F98D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1454" y="256817"/>
            <a:ext cx="1137115" cy="154376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205E22A-1F41-4E4E-8E6F-EB1EDCA1FC79}"/>
              </a:ext>
            </a:extLst>
          </p:cNvPr>
          <p:cNvSpPr txBox="1"/>
          <p:nvPr/>
        </p:nvSpPr>
        <p:spPr>
          <a:xfrm>
            <a:off x="498010" y="3308583"/>
            <a:ext cx="845277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/>
              <a:t>Tryphena</a:t>
            </a:r>
            <a:r>
              <a:rPr lang="en-US" sz="3600" b="1" dirty="0"/>
              <a:t> and Tryphosa (v. 12)</a:t>
            </a:r>
          </a:p>
          <a:p>
            <a:pPr algn="ctr"/>
            <a:r>
              <a:rPr lang="en-US" sz="3600" b="1" dirty="0"/>
              <a:t>Persis (v. 12)</a:t>
            </a:r>
          </a:p>
          <a:p>
            <a:pPr algn="ctr"/>
            <a:r>
              <a:rPr lang="en-US" sz="3600" b="1" dirty="0"/>
              <a:t>Timothy (v. 21)</a:t>
            </a:r>
          </a:p>
          <a:p>
            <a:pPr algn="ctr"/>
            <a:r>
              <a:rPr lang="en-US" sz="3600" b="1" dirty="0"/>
              <a:t>Lucius, Jason, </a:t>
            </a:r>
            <a:r>
              <a:rPr lang="en-US" sz="3600" b="1" dirty="0" err="1"/>
              <a:t>Sosipater</a:t>
            </a:r>
            <a:r>
              <a:rPr lang="en-US" sz="3600" b="1" dirty="0"/>
              <a:t> (v. 21)</a:t>
            </a:r>
            <a:endParaRPr lang="en-US" sz="3600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0020502-28A1-B043-9ADF-46A875CD3E69}"/>
              </a:ext>
            </a:extLst>
          </p:cNvPr>
          <p:cNvGrpSpPr/>
          <p:nvPr/>
        </p:nvGrpSpPr>
        <p:grpSpPr>
          <a:xfrm>
            <a:off x="1396068" y="2213680"/>
            <a:ext cx="6351864" cy="512404"/>
            <a:chOff x="1547812" y="2439977"/>
            <a:chExt cx="6351864" cy="512404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8675C899-A814-BA4B-8611-F157B688CB7D}"/>
                </a:ext>
              </a:extLst>
            </p:cNvPr>
            <p:cNvSpPr/>
            <p:nvPr/>
          </p:nvSpPr>
          <p:spPr>
            <a:xfrm>
              <a:off x="1547812" y="2468194"/>
              <a:ext cx="484187" cy="48418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Arial Rounded MT Bold" panose="020F0704030504030204" pitchFamily="34" charset="77"/>
                </a:rPr>
                <a:t>4</a:t>
              </a:r>
            </a:p>
          </p:txBody>
        </p:sp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9C15BADE-F446-1843-A775-ED47A9693CAF}"/>
                </a:ext>
              </a:extLst>
            </p:cNvPr>
            <p:cNvSpPr/>
            <p:nvPr/>
          </p:nvSpPr>
          <p:spPr>
            <a:xfrm>
              <a:off x="2427791" y="2439977"/>
              <a:ext cx="5471885" cy="512404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 Rounded MT Bold" panose="020F0704030504030204" pitchFamily="34" charset="77"/>
                </a:rPr>
                <a:t>Workers</a:t>
              </a:r>
              <a:endParaRPr lang="en-US" sz="2000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Rounded MT Bold" panose="020F0704030504030204" pitchFamily="34" charset="7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224616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5" name="Picture 1"/>
          <p:cNvSpPr>
            <a:spLocks noChangeAspect="1"/>
          </p:cNvSpPr>
          <p:nvPr/>
        </p:nvSpPr>
        <p:spPr bwMode="auto">
          <a:xfrm>
            <a:off x="0" y="368300"/>
            <a:ext cx="9144000" cy="609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00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-16580"/>
            <a:ext cx="8839199" cy="1080120"/>
          </a:xfrm>
          <a:effectLst/>
          <a:extLst/>
        </p:spPr>
        <p:txBody>
          <a:bodyPr>
            <a:normAutofit/>
          </a:bodyPr>
          <a:lstStyle/>
          <a:p>
            <a:pPr>
              <a:defRPr/>
            </a:pPr>
            <a:r>
              <a:rPr lang="en-US" sz="4400" b="1" dirty="0"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Chapter 16:1–27</a:t>
            </a:r>
          </a:p>
        </p:txBody>
      </p:sp>
      <p:pic>
        <p:nvPicPr>
          <p:cNvPr id="5" name="Picture 4" descr="Crossroads-Logo.gif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1243013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395792" y="2439977"/>
            <a:ext cx="83524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3600" b="1" dirty="0">
              <a:effectLst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5E3003-4162-0640-91DD-9BE091F98D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1454" y="256817"/>
            <a:ext cx="1137115" cy="154376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205E22A-1F41-4E4E-8E6F-EB1EDCA1FC79}"/>
              </a:ext>
            </a:extLst>
          </p:cNvPr>
          <p:cNvSpPr txBox="1"/>
          <p:nvPr/>
        </p:nvSpPr>
        <p:spPr>
          <a:xfrm>
            <a:off x="395792" y="2747786"/>
            <a:ext cx="845277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“Greet </a:t>
            </a:r>
            <a:r>
              <a:rPr lang="en-US" sz="3600" b="1" dirty="0"/>
              <a:t>Prisca</a:t>
            </a:r>
            <a:r>
              <a:rPr lang="en-US" sz="3600" dirty="0"/>
              <a:t> and Aquila, my co-workers in Christ Jesus. They </a:t>
            </a:r>
            <a:r>
              <a:rPr lang="en-US" sz="3600" b="1" dirty="0"/>
              <a:t>risked</a:t>
            </a:r>
            <a:r>
              <a:rPr lang="en-US" sz="3600" dirty="0"/>
              <a:t> their lives for me. Not only I but all the churches of the </a:t>
            </a:r>
            <a:r>
              <a:rPr lang="en-US" sz="3600" b="1" dirty="0"/>
              <a:t>Gentiles</a:t>
            </a:r>
            <a:r>
              <a:rPr lang="en-US" sz="3600" dirty="0"/>
              <a:t> are grateful to them. Greet also the </a:t>
            </a:r>
            <a:r>
              <a:rPr lang="en-US" sz="3600" b="1" dirty="0"/>
              <a:t>church</a:t>
            </a:r>
            <a:r>
              <a:rPr lang="en-US" sz="3600" dirty="0"/>
              <a:t> that meets at their house” (v. 3–5a; Acts 18:1–3)</a:t>
            </a:r>
          </a:p>
        </p:txBody>
      </p:sp>
    </p:spTree>
    <p:extLst>
      <p:ext uri="{BB962C8B-B14F-4D97-AF65-F5344CB8AC3E}">
        <p14:creationId xmlns:p14="http://schemas.microsoft.com/office/powerpoint/2010/main" val="4089280488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5" name="Picture 1"/>
          <p:cNvSpPr>
            <a:spLocks noChangeAspect="1"/>
          </p:cNvSpPr>
          <p:nvPr/>
        </p:nvSpPr>
        <p:spPr bwMode="auto">
          <a:xfrm>
            <a:off x="0" y="368300"/>
            <a:ext cx="9144000" cy="609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00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-16580"/>
            <a:ext cx="8839199" cy="1080120"/>
          </a:xfrm>
          <a:effectLst/>
          <a:extLst/>
        </p:spPr>
        <p:txBody>
          <a:bodyPr>
            <a:normAutofit/>
          </a:bodyPr>
          <a:lstStyle/>
          <a:p>
            <a:pPr>
              <a:defRPr/>
            </a:pPr>
            <a:r>
              <a:rPr lang="en-US" sz="4400" b="1" dirty="0"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Chapter 16:1–27</a:t>
            </a:r>
          </a:p>
        </p:txBody>
      </p:sp>
      <p:pic>
        <p:nvPicPr>
          <p:cNvPr id="5" name="Picture 4" descr="Crossroads-Logo.gif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1243013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395792" y="2439977"/>
            <a:ext cx="83524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3600" b="1" dirty="0">
              <a:effectLst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5E3003-4162-0640-91DD-9BE091F98D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1454" y="256817"/>
            <a:ext cx="1137115" cy="154376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205E22A-1F41-4E4E-8E6F-EB1EDCA1FC79}"/>
              </a:ext>
            </a:extLst>
          </p:cNvPr>
          <p:cNvSpPr txBox="1"/>
          <p:nvPr/>
        </p:nvSpPr>
        <p:spPr>
          <a:xfrm>
            <a:off x="345611" y="3533864"/>
            <a:ext cx="84527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“Greet Mary, who worked very hard for </a:t>
            </a:r>
            <a:r>
              <a:rPr lang="en-US" sz="3600" b="1" dirty="0"/>
              <a:t>you</a:t>
            </a:r>
            <a:r>
              <a:rPr lang="en-US" sz="3600" dirty="0"/>
              <a:t>” (v. 6) </a:t>
            </a:r>
          </a:p>
        </p:txBody>
      </p:sp>
    </p:spTree>
    <p:extLst>
      <p:ext uri="{BB962C8B-B14F-4D97-AF65-F5344CB8AC3E}">
        <p14:creationId xmlns:p14="http://schemas.microsoft.com/office/powerpoint/2010/main" val="2633255235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5" name="Picture 1"/>
          <p:cNvSpPr>
            <a:spLocks noChangeAspect="1"/>
          </p:cNvSpPr>
          <p:nvPr/>
        </p:nvSpPr>
        <p:spPr bwMode="auto">
          <a:xfrm>
            <a:off x="0" y="368300"/>
            <a:ext cx="9144000" cy="609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00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-16580"/>
            <a:ext cx="8839199" cy="1080120"/>
          </a:xfrm>
          <a:effectLst/>
          <a:extLst/>
        </p:spPr>
        <p:txBody>
          <a:bodyPr>
            <a:normAutofit/>
          </a:bodyPr>
          <a:lstStyle/>
          <a:p>
            <a:pPr>
              <a:defRPr/>
            </a:pPr>
            <a:r>
              <a:rPr lang="en-US" sz="4400" b="1" dirty="0"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Chapter 16:1–27</a:t>
            </a:r>
          </a:p>
        </p:txBody>
      </p:sp>
      <p:pic>
        <p:nvPicPr>
          <p:cNvPr id="5" name="Picture 4" descr="Crossroads-Logo.gif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1243013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395792" y="2439977"/>
            <a:ext cx="83524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3600" b="1" dirty="0">
              <a:effectLst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5E3003-4162-0640-91DD-9BE091F98D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1454" y="256817"/>
            <a:ext cx="1137115" cy="154376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205E22A-1F41-4E4E-8E6F-EB1EDCA1FC79}"/>
              </a:ext>
            </a:extLst>
          </p:cNvPr>
          <p:cNvSpPr txBox="1"/>
          <p:nvPr/>
        </p:nvSpPr>
        <p:spPr>
          <a:xfrm>
            <a:off x="345611" y="2702867"/>
            <a:ext cx="845277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“Greet Andronicus and </a:t>
            </a:r>
            <a:r>
              <a:rPr lang="en-US" sz="3600" dirty="0" err="1"/>
              <a:t>Junia</a:t>
            </a:r>
            <a:r>
              <a:rPr lang="en-US" sz="3600" dirty="0"/>
              <a:t>(s) (</a:t>
            </a:r>
            <a:r>
              <a:rPr lang="en-US" sz="3600" b="1" i="1" dirty="0" err="1"/>
              <a:t>Iounian</a:t>
            </a:r>
            <a:r>
              <a:rPr lang="en-US" sz="3600" dirty="0"/>
              <a:t>), my fellow Jews who have been in </a:t>
            </a:r>
            <a:r>
              <a:rPr lang="en-US" sz="3600" b="1" dirty="0"/>
              <a:t>prison</a:t>
            </a:r>
            <a:r>
              <a:rPr lang="en-US" sz="3600" dirty="0"/>
              <a:t> with me. They are </a:t>
            </a:r>
            <a:r>
              <a:rPr lang="en-US" sz="3600" b="1" dirty="0"/>
              <a:t>outstanding</a:t>
            </a:r>
            <a:r>
              <a:rPr lang="en-US" sz="3600" dirty="0"/>
              <a:t> among the apostles, and they were in Christ </a:t>
            </a:r>
            <a:r>
              <a:rPr lang="en-US" sz="3600" b="1" dirty="0"/>
              <a:t>before</a:t>
            </a:r>
            <a:r>
              <a:rPr lang="en-US" sz="3600" dirty="0"/>
              <a:t> I was” (v. 7) </a:t>
            </a:r>
          </a:p>
        </p:txBody>
      </p:sp>
    </p:spTree>
    <p:extLst>
      <p:ext uri="{BB962C8B-B14F-4D97-AF65-F5344CB8AC3E}">
        <p14:creationId xmlns:p14="http://schemas.microsoft.com/office/powerpoint/2010/main" val="4023841774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5" name="Picture 1"/>
          <p:cNvSpPr>
            <a:spLocks noChangeAspect="1"/>
          </p:cNvSpPr>
          <p:nvPr/>
        </p:nvSpPr>
        <p:spPr bwMode="auto">
          <a:xfrm>
            <a:off x="0" y="368300"/>
            <a:ext cx="9144000" cy="609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00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-16580"/>
            <a:ext cx="8839199" cy="1080120"/>
          </a:xfrm>
          <a:effectLst/>
          <a:extLst/>
        </p:spPr>
        <p:txBody>
          <a:bodyPr>
            <a:normAutofit/>
          </a:bodyPr>
          <a:lstStyle/>
          <a:p>
            <a:pPr>
              <a:defRPr/>
            </a:pPr>
            <a:r>
              <a:rPr lang="en-US" sz="4400" b="1" dirty="0"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Chapter 16:1–27</a:t>
            </a:r>
          </a:p>
        </p:txBody>
      </p:sp>
      <p:pic>
        <p:nvPicPr>
          <p:cNvPr id="5" name="Picture 4" descr="Crossroads-Logo.gif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1243013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395792" y="2439977"/>
            <a:ext cx="83524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3600" b="1" dirty="0">
              <a:effectLst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5E3003-4162-0640-91DD-9BE091F98D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1454" y="256817"/>
            <a:ext cx="1137115" cy="154376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205E22A-1F41-4E4E-8E6F-EB1EDCA1FC79}"/>
              </a:ext>
            </a:extLst>
          </p:cNvPr>
          <p:cNvSpPr txBox="1"/>
          <p:nvPr/>
        </p:nvSpPr>
        <p:spPr>
          <a:xfrm>
            <a:off x="345611" y="2783687"/>
            <a:ext cx="845277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“Greet </a:t>
            </a:r>
            <a:r>
              <a:rPr lang="en-US" sz="3600" dirty="0" err="1"/>
              <a:t>Urbanus</a:t>
            </a:r>
            <a:r>
              <a:rPr lang="en-US" sz="3600" dirty="0"/>
              <a:t>, our co-worker in Christ” </a:t>
            </a:r>
          </a:p>
          <a:p>
            <a:pPr algn="ctr"/>
            <a:r>
              <a:rPr lang="en-US" sz="3600" dirty="0"/>
              <a:t>(v. 9a) </a:t>
            </a:r>
          </a:p>
          <a:p>
            <a:pPr algn="ctr"/>
            <a:endParaRPr lang="en-US" sz="3600" dirty="0"/>
          </a:p>
          <a:p>
            <a:pPr algn="ctr"/>
            <a:r>
              <a:rPr lang="en-US" sz="3600" dirty="0"/>
              <a:t>Name = “belongs to the </a:t>
            </a:r>
            <a:r>
              <a:rPr lang="en-US" sz="3600" i="1" dirty="0" err="1"/>
              <a:t>urbs</a:t>
            </a:r>
            <a:r>
              <a:rPr lang="en-US" sz="3600" dirty="0"/>
              <a:t>,” city, Rome</a:t>
            </a:r>
          </a:p>
        </p:txBody>
      </p:sp>
    </p:spTree>
    <p:extLst>
      <p:ext uri="{BB962C8B-B14F-4D97-AF65-F5344CB8AC3E}">
        <p14:creationId xmlns:p14="http://schemas.microsoft.com/office/powerpoint/2010/main" val="3652833121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5" name="Picture 1"/>
          <p:cNvSpPr>
            <a:spLocks noChangeAspect="1"/>
          </p:cNvSpPr>
          <p:nvPr/>
        </p:nvSpPr>
        <p:spPr bwMode="auto">
          <a:xfrm>
            <a:off x="0" y="368300"/>
            <a:ext cx="9144000" cy="609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00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-16580"/>
            <a:ext cx="8839199" cy="1080120"/>
          </a:xfrm>
          <a:effectLst/>
          <a:extLst/>
        </p:spPr>
        <p:txBody>
          <a:bodyPr>
            <a:normAutofit/>
          </a:bodyPr>
          <a:lstStyle/>
          <a:p>
            <a:pPr>
              <a:defRPr/>
            </a:pPr>
            <a:r>
              <a:rPr lang="en-US" sz="4400" b="1" dirty="0"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Chapter 16:1–27</a:t>
            </a:r>
          </a:p>
        </p:txBody>
      </p:sp>
      <p:pic>
        <p:nvPicPr>
          <p:cNvPr id="5" name="Picture 4" descr="Crossroads-Logo.gif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1243013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395792" y="2439977"/>
            <a:ext cx="83524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3600" b="1" dirty="0">
              <a:effectLst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5E3003-4162-0640-91DD-9BE091F98D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1454" y="256817"/>
            <a:ext cx="1137115" cy="154376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205E22A-1F41-4E4E-8E6F-EB1EDCA1FC79}"/>
              </a:ext>
            </a:extLst>
          </p:cNvPr>
          <p:cNvSpPr txBox="1"/>
          <p:nvPr/>
        </p:nvSpPr>
        <p:spPr>
          <a:xfrm>
            <a:off x="304800" y="2439977"/>
            <a:ext cx="845277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“Greet </a:t>
            </a:r>
            <a:r>
              <a:rPr lang="en-US" sz="3600" b="1" dirty="0" err="1"/>
              <a:t>Tryphena</a:t>
            </a:r>
            <a:r>
              <a:rPr lang="en-US" sz="3600" dirty="0"/>
              <a:t> and </a:t>
            </a:r>
            <a:r>
              <a:rPr lang="en-US" sz="3600" b="1" dirty="0"/>
              <a:t>Tryphosa</a:t>
            </a:r>
            <a:r>
              <a:rPr lang="en-US" sz="3600" dirty="0"/>
              <a:t>, those women who work hard in the Lord. Greet my dear friend </a:t>
            </a:r>
            <a:r>
              <a:rPr lang="en-US" sz="3600" b="1" dirty="0"/>
              <a:t>Persis</a:t>
            </a:r>
            <a:r>
              <a:rPr lang="en-US" sz="3600" dirty="0"/>
              <a:t>, another woman who has worked very hard in the Lord” (v. 12)</a:t>
            </a:r>
          </a:p>
          <a:p>
            <a:pPr algn="ctr"/>
            <a:endParaRPr lang="en-US" sz="3600" dirty="0"/>
          </a:p>
          <a:p>
            <a:pPr algn="ctr"/>
            <a:r>
              <a:rPr lang="en-US" sz="3600" dirty="0"/>
              <a:t>Names = “Dainty” and “Delicate”</a:t>
            </a:r>
          </a:p>
        </p:txBody>
      </p:sp>
    </p:spTree>
    <p:extLst>
      <p:ext uri="{BB962C8B-B14F-4D97-AF65-F5344CB8AC3E}">
        <p14:creationId xmlns:p14="http://schemas.microsoft.com/office/powerpoint/2010/main" val="2678330076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5" name="Picture 1"/>
          <p:cNvSpPr>
            <a:spLocks noChangeAspect="1"/>
          </p:cNvSpPr>
          <p:nvPr/>
        </p:nvSpPr>
        <p:spPr bwMode="auto">
          <a:xfrm>
            <a:off x="0" y="368300"/>
            <a:ext cx="9144000" cy="609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00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-16580"/>
            <a:ext cx="8839199" cy="1080120"/>
          </a:xfrm>
          <a:effectLst/>
          <a:extLst/>
        </p:spPr>
        <p:txBody>
          <a:bodyPr>
            <a:normAutofit/>
          </a:bodyPr>
          <a:lstStyle/>
          <a:p>
            <a:pPr>
              <a:defRPr/>
            </a:pPr>
            <a:r>
              <a:rPr lang="en-US" sz="4400" b="1" dirty="0"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Chapter 16:1–27</a:t>
            </a:r>
          </a:p>
        </p:txBody>
      </p:sp>
      <p:pic>
        <p:nvPicPr>
          <p:cNvPr id="5" name="Picture 4" descr="Crossroads-Logo.gif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1243013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395792" y="2439977"/>
            <a:ext cx="83524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3600" b="1" dirty="0">
              <a:effectLst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5E3003-4162-0640-91DD-9BE091F98D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1454" y="256817"/>
            <a:ext cx="1137115" cy="154376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205E22A-1F41-4E4E-8E6F-EB1EDCA1FC79}"/>
              </a:ext>
            </a:extLst>
          </p:cNvPr>
          <p:cNvSpPr txBox="1"/>
          <p:nvPr/>
        </p:nvSpPr>
        <p:spPr>
          <a:xfrm>
            <a:off x="304800" y="2439977"/>
            <a:ext cx="845277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“</a:t>
            </a:r>
            <a:r>
              <a:rPr lang="en-US" sz="3600" b="1" dirty="0"/>
              <a:t>Timothy</a:t>
            </a:r>
            <a:r>
              <a:rPr lang="en-US" sz="3600" dirty="0"/>
              <a:t>, my co-worker, sends his greetings to you, as do </a:t>
            </a:r>
            <a:r>
              <a:rPr lang="en-US" sz="3600" b="1" dirty="0"/>
              <a:t>Lucius</a:t>
            </a:r>
            <a:r>
              <a:rPr lang="en-US" sz="3600" dirty="0"/>
              <a:t>, </a:t>
            </a:r>
            <a:r>
              <a:rPr lang="en-US" sz="3600" b="1" dirty="0"/>
              <a:t>Jason</a:t>
            </a:r>
            <a:r>
              <a:rPr lang="en-US" sz="3600" dirty="0"/>
              <a:t> and </a:t>
            </a:r>
            <a:r>
              <a:rPr lang="en-US" sz="3600" b="1" dirty="0" err="1"/>
              <a:t>Sosipater</a:t>
            </a:r>
            <a:r>
              <a:rPr lang="en-US" sz="3600" dirty="0"/>
              <a:t>, my fellow Jews” (v. 21)</a:t>
            </a:r>
          </a:p>
          <a:p>
            <a:pPr algn="ctr"/>
            <a:endParaRPr lang="en-US" sz="3600" dirty="0"/>
          </a:p>
          <a:p>
            <a:pPr algn="ctr"/>
            <a:r>
              <a:rPr lang="en-US" sz="3600" dirty="0"/>
              <a:t>Timothy was like a son (1 </a:t>
            </a:r>
            <a:r>
              <a:rPr lang="en-US" sz="3600" dirty="0" err="1"/>
              <a:t>Cor</a:t>
            </a:r>
            <a:r>
              <a:rPr lang="en-US" sz="3600" dirty="0"/>
              <a:t> 16:10); coauthored many letters (e.g. 2 </a:t>
            </a:r>
            <a:r>
              <a:rPr lang="en-US" sz="3600" dirty="0" err="1"/>
              <a:t>Cor</a:t>
            </a:r>
            <a:r>
              <a:rPr lang="en-US" sz="3600" dirty="0"/>
              <a:t>, Phil).</a:t>
            </a:r>
          </a:p>
          <a:p>
            <a:pPr algn="ctr"/>
            <a:r>
              <a:rPr lang="en-US" sz="3600" dirty="0"/>
              <a:t>Others were traveling companions, Jews.</a:t>
            </a:r>
          </a:p>
        </p:txBody>
      </p:sp>
    </p:spTree>
    <p:extLst>
      <p:ext uri="{BB962C8B-B14F-4D97-AF65-F5344CB8AC3E}">
        <p14:creationId xmlns:p14="http://schemas.microsoft.com/office/powerpoint/2010/main" val="395881041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5" name="Picture 1"/>
          <p:cNvSpPr>
            <a:spLocks noChangeAspect="1"/>
          </p:cNvSpPr>
          <p:nvPr/>
        </p:nvSpPr>
        <p:spPr bwMode="auto">
          <a:xfrm>
            <a:off x="0" y="368300"/>
            <a:ext cx="9144000" cy="609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00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-16580"/>
            <a:ext cx="8839199" cy="1080120"/>
          </a:xfrm>
          <a:effectLst/>
          <a:extLst/>
        </p:spPr>
        <p:txBody>
          <a:bodyPr>
            <a:normAutofit/>
          </a:bodyPr>
          <a:lstStyle/>
          <a:p>
            <a:pPr>
              <a:defRPr/>
            </a:pPr>
            <a:r>
              <a:rPr lang="en-US" sz="4400" b="1" dirty="0"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Chapter 16:1–27</a:t>
            </a:r>
          </a:p>
        </p:txBody>
      </p:sp>
      <p:pic>
        <p:nvPicPr>
          <p:cNvPr id="5" name="Picture 4" descr="Crossroads-Logo.gif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1243013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395792" y="2439977"/>
            <a:ext cx="83524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3600" b="1" dirty="0">
              <a:effectLst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5E3003-4162-0640-91DD-9BE091F98D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1454" y="256817"/>
            <a:ext cx="1137115" cy="154376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205E22A-1F41-4E4E-8E6F-EB1EDCA1FC79}"/>
              </a:ext>
            </a:extLst>
          </p:cNvPr>
          <p:cNvSpPr txBox="1"/>
          <p:nvPr/>
        </p:nvSpPr>
        <p:spPr>
          <a:xfrm>
            <a:off x="498010" y="3312605"/>
            <a:ext cx="845277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Phoebe (v. 1-2), Prisca and Aquila (v. 3-5)</a:t>
            </a:r>
          </a:p>
          <a:p>
            <a:pPr algn="ctr"/>
            <a:r>
              <a:rPr lang="en-US" sz="3600" b="1" dirty="0" err="1"/>
              <a:t>Aristobulus</a:t>
            </a:r>
            <a:r>
              <a:rPr lang="en-US" sz="3600" b="1" dirty="0"/>
              <a:t> (v 10), Narcissus (v. 11)</a:t>
            </a:r>
          </a:p>
          <a:p>
            <a:pPr algn="ctr"/>
            <a:r>
              <a:rPr lang="en-US" sz="3600" b="1" dirty="0" err="1"/>
              <a:t>Asyncritus</a:t>
            </a:r>
            <a:r>
              <a:rPr lang="en-US" sz="3600" b="1" dirty="0"/>
              <a:t> (v. 14), </a:t>
            </a:r>
            <a:r>
              <a:rPr lang="en-US" sz="3600" b="1" dirty="0" err="1"/>
              <a:t>Philologus</a:t>
            </a:r>
            <a:r>
              <a:rPr lang="en-US" sz="3600" b="1" dirty="0"/>
              <a:t> (v. 15)</a:t>
            </a:r>
            <a:endParaRPr lang="en-US" sz="3600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0020502-28A1-B043-9ADF-46A875CD3E69}"/>
              </a:ext>
            </a:extLst>
          </p:cNvPr>
          <p:cNvGrpSpPr/>
          <p:nvPr/>
        </p:nvGrpSpPr>
        <p:grpSpPr>
          <a:xfrm>
            <a:off x="1396068" y="2213680"/>
            <a:ext cx="6351864" cy="512404"/>
            <a:chOff x="1547812" y="2439977"/>
            <a:chExt cx="6351864" cy="512404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8675C899-A814-BA4B-8611-F157B688CB7D}"/>
                </a:ext>
              </a:extLst>
            </p:cNvPr>
            <p:cNvSpPr/>
            <p:nvPr/>
          </p:nvSpPr>
          <p:spPr>
            <a:xfrm>
              <a:off x="1547812" y="2468194"/>
              <a:ext cx="484187" cy="48418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Arial Rounded MT Bold" panose="020F0704030504030204" pitchFamily="34" charset="77"/>
                </a:rPr>
                <a:t>5</a:t>
              </a:r>
            </a:p>
          </p:txBody>
        </p:sp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9C15BADE-F446-1843-A775-ED47A9693CAF}"/>
                </a:ext>
              </a:extLst>
            </p:cNvPr>
            <p:cNvSpPr/>
            <p:nvPr/>
          </p:nvSpPr>
          <p:spPr>
            <a:xfrm>
              <a:off x="2427791" y="2439977"/>
              <a:ext cx="5471885" cy="512404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 Rounded MT Bold" panose="020F0704030504030204" pitchFamily="34" charset="77"/>
                </a:rPr>
                <a:t>Patrons</a:t>
              </a:r>
              <a:endParaRPr lang="en-US" sz="2000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Rounded MT Bold" panose="020F0704030504030204" pitchFamily="34" charset="7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89622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5" name="Picture 1"/>
          <p:cNvSpPr>
            <a:spLocks noChangeAspect="1"/>
          </p:cNvSpPr>
          <p:nvPr/>
        </p:nvSpPr>
        <p:spPr bwMode="auto">
          <a:xfrm>
            <a:off x="0" y="368300"/>
            <a:ext cx="9144000" cy="609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00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-16580"/>
            <a:ext cx="8839199" cy="1080120"/>
          </a:xfrm>
          <a:effectLst/>
          <a:extLst/>
        </p:spPr>
        <p:txBody>
          <a:bodyPr>
            <a:normAutofit/>
          </a:bodyPr>
          <a:lstStyle/>
          <a:p>
            <a:pPr>
              <a:defRPr/>
            </a:pPr>
            <a:r>
              <a:rPr lang="en-US" sz="4400" b="1" dirty="0"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Chapter 16:1–27</a:t>
            </a:r>
          </a:p>
        </p:txBody>
      </p:sp>
      <p:pic>
        <p:nvPicPr>
          <p:cNvPr id="5" name="Picture 4" descr="Crossroads-Logo.gif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1243013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395792" y="2439977"/>
            <a:ext cx="83524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3600" b="1" dirty="0">
              <a:effectLst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5E3003-4162-0640-91DD-9BE091F98D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1454" y="256817"/>
            <a:ext cx="1137115" cy="154376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205E22A-1F41-4E4E-8E6F-EB1EDCA1FC79}"/>
              </a:ext>
            </a:extLst>
          </p:cNvPr>
          <p:cNvSpPr txBox="1"/>
          <p:nvPr/>
        </p:nvSpPr>
        <p:spPr>
          <a:xfrm>
            <a:off x="395792" y="2334346"/>
            <a:ext cx="845277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“Greet those who belong to the family of </a:t>
            </a:r>
            <a:r>
              <a:rPr lang="en-US" sz="3600" b="1" dirty="0" err="1"/>
              <a:t>Aristobulus</a:t>
            </a:r>
            <a:r>
              <a:rPr lang="en-US" sz="3600" dirty="0"/>
              <a:t>” (v. 10b); Greet those in the family of </a:t>
            </a:r>
            <a:r>
              <a:rPr lang="en-US" sz="3600" b="1" dirty="0"/>
              <a:t>Narcissus</a:t>
            </a:r>
            <a:r>
              <a:rPr lang="en-US" sz="3600" dirty="0"/>
              <a:t> who are in the Lord” (11:b)</a:t>
            </a:r>
          </a:p>
          <a:p>
            <a:pPr algn="ctr"/>
            <a:endParaRPr lang="en-US" sz="3600" dirty="0"/>
          </a:p>
          <a:p>
            <a:pPr algn="ctr"/>
            <a:r>
              <a:rPr lang="en-US" sz="3600" dirty="0" err="1"/>
              <a:t>Aristobulus</a:t>
            </a:r>
            <a:r>
              <a:rPr lang="en-US" sz="3600" dirty="0"/>
              <a:t> was Herod the Great’s son.</a:t>
            </a:r>
          </a:p>
          <a:p>
            <a:pPr algn="ctr"/>
            <a:r>
              <a:rPr lang="en-US" sz="3600" dirty="0"/>
              <a:t>Narcissus = Tiberius Claudius Narcissus, a wealthy freedman of Emperor Claudius.</a:t>
            </a:r>
          </a:p>
        </p:txBody>
      </p:sp>
    </p:spTree>
    <p:extLst>
      <p:ext uri="{BB962C8B-B14F-4D97-AF65-F5344CB8AC3E}">
        <p14:creationId xmlns:p14="http://schemas.microsoft.com/office/powerpoint/2010/main" val="2930995464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5" name="Picture 1"/>
          <p:cNvSpPr>
            <a:spLocks noChangeAspect="1"/>
          </p:cNvSpPr>
          <p:nvPr/>
        </p:nvSpPr>
        <p:spPr bwMode="auto">
          <a:xfrm>
            <a:off x="0" y="368300"/>
            <a:ext cx="9144000" cy="609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00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-16580"/>
            <a:ext cx="9143999" cy="1080120"/>
          </a:xfrm>
          <a:effectLst/>
          <a:extLst/>
        </p:spPr>
        <p:txBody>
          <a:bodyPr>
            <a:normAutofit/>
          </a:bodyPr>
          <a:lstStyle/>
          <a:p>
            <a:pPr>
              <a:defRPr/>
            </a:pPr>
            <a:r>
              <a:rPr lang="en-US" sz="4400" b="1" dirty="0"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Summary</a:t>
            </a:r>
          </a:p>
        </p:txBody>
      </p:sp>
      <p:pic>
        <p:nvPicPr>
          <p:cNvPr id="5" name="Picture 4" descr="Crossroads-Logo.gif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1243013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304800" y="1943160"/>
            <a:ext cx="853842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000000"/>
                </a:solidFill>
                <a:latin typeface="Arial" charset="0"/>
              </a:rPr>
              <a:t>While we were sinners, God demonstrated his love for us by sending his son, Jesus Christ, to die for us. We who believe in him have salvation and a renewed life, where we ought to love one another, obey the government, and accept one another just as Christ accepted us.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967298592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5" name="Picture 1"/>
          <p:cNvSpPr>
            <a:spLocks noChangeAspect="1"/>
          </p:cNvSpPr>
          <p:nvPr/>
        </p:nvSpPr>
        <p:spPr bwMode="auto">
          <a:xfrm>
            <a:off x="0" y="368300"/>
            <a:ext cx="9144000" cy="609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00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-16580"/>
            <a:ext cx="8839199" cy="1080120"/>
          </a:xfrm>
          <a:effectLst/>
          <a:extLst/>
        </p:spPr>
        <p:txBody>
          <a:bodyPr>
            <a:normAutofit/>
          </a:bodyPr>
          <a:lstStyle/>
          <a:p>
            <a:pPr>
              <a:defRPr/>
            </a:pPr>
            <a:r>
              <a:rPr lang="en-US" sz="4400" b="1" dirty="0"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Chapter 16:1–27</a:t>
            </a:r>
          </a:p>
        </p:txBody>
      </p:sp>
      <p:pic>
        <p:nvPicPr>
          <p:cNvPr id="5" name="Picture 4" descr="Crossroads-Logo.gif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1243013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395792" y="2439977"/>
            <a:ext cx="83524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3600" b="1" dirty="0">
              <a:effectLst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5E3003-4162-0640-91DD-9BE091F98D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1454" y="256817"/>
            <a:ext cx="1137115" cy="154376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205E22A-1F41-4E4E-8E6F-EB1EDCA1FC79}"/>
              </a:ext>
            </a:extLst>
          </p:cNvPr>
          <p:cNvSpPr txBox="1"/>
          <p:nvPr/>
        </p:nvSpPr>
        <p:spPr>
          <a:xfrm>
            <a:off x="395792" y="2334346"/>
            <a:ext cx="845277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“Greet </a:t>
            </a:r>
            <a:r>
              <a:rPr lang="en-US" sz="3600" b="1" dirty="0" err="1"/>
              <a:t>Asyncritus</a:t>
            </a:r>
            <a:r>
              <a:rPr lang="en-US" sz="3600" dirty="0"/>
              <a:t>, </a:t>
            </a:r>
            <a:r>
              <a:rPr lang="en-US" sz="3600" b="1" dirty="0" err="1"/>
              <a:t>Phlegon</a:t>
            </a:r>
            <a:r>
              <a:rPr lang="en-US" sz="3600" dirty="0"/>
              <a:t>, Hermes, </a:t>
            </a:r>
            <a:r>
              <a:rPr lang="en-US" sz="3600" dirty="0" err="1"/>
              <a:t>Patrobas</a:t>
            </a:r>
            <a:r>
              <a:rPr lang="en-US" sz="3600" dirty="0"/>
              <a:t>, </a:t>
            </a:r>
            <a:r>
              <a:rPr lang="en-US" sz="3600" b="1" dirty="0" err="1"/>
              <a:t>Hermas</a:t>
            </a:r>
            <a:r>
              <a:rPr lang="en-US" sz="3600" dirty="0"/>
              <a:t> and the other brothers and sisters with them” (v. 14)</a:t>
            </a:r>
          </a:p>
          <a:p>
            <a:pPr algn="ctr"/>
            <a:endParaRPr lang="en-US" sz="3600" dirty="0"/>
          </a:p>
          <a:p>
            <a:pPr algn="ctr"/>
            <a:r>
              <a:rPr lang="en-US" sz="3600" dirty="0" err="1"/>
              <a:t>Asyncritus</a:t>
            </a:r>
            <a:r>
              <a:rPr lang="en-US" sz="3600" dirty="0"/>
              <a:t> = “incomparable”</a:t>
            </a:r>
          </a:p>
          <a:p>
            <a:pPr algn="ctr"/>
            <a:r>
              <a:rPr lang="en-US" sz="3600" dirty="0" err="1"/>
              <a:t>Plegon</a:t>
            </a:r>
            <a:r>
              <a:rPr lang="en-US" sz="3600" dirty="0"/>
              <a:t> = “burning”</a:t>
            </a:r>
          </a:p>
          <a:p>
            <a:pPr algn="ctr"/>
            <a:r>
              <a:rPr lang="en-US" sz="3600" dirty="0"/>
              <a:t>Hermes and </a:t>
            </a:r>
            <a:r>
              <a:rPr lang="en-US" sz="3600" dirty="0" err="1"/>
              <a:t>Patrobas</a:t>
            </a:r>
            <a:r>
              <a:rPr lang="en-US" sz="3600" dirty="0"/>
              <a:t> = slave names</a:t>
            </a:r>
          </a:p>
          <a:p>
            <a:pPr algn="ctr"/>
            <a:r>
              <a:rPr lang="en-US" sz="3600" dirty="0" err="1"/>
              <a:t>Hermas</a:t>
            </a:r>
            <a:r>
              <a:rPr lang="en-US" sz="3600" dirty="0"/>
              <a:t> was the name of the “good luck”</a:t>
            </a:r>
          </a:p>
        </p:txBody>
      </p:sp>
    </p:spTree>
    <p:extLst>
      <p:ext uri="{BB962C8B-B14F-4D97-AF65-F5344CB8AC3E}">
        <p14:creationId xmlns:p14="http://schemas.microsoft.com/office/powerpoint/2010/main" val="3047140703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5" name="Picture 1"/>
          <p:cNvSpPr>
            <a:spLocks noChangeAspect="1"/>
          </p:cNvSpPr>
          <p:nvPr/>
        </p:nvSpPr>
        <p:spPr bwMode="auto">
          <a:xfrm>
            <a:off x="0" y="368300"/>
            <a:ext cx="9144000" cy="609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00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-16580"/>
            <a:ext cx="8839199" cy="1080120"/>
          </a:xfrm>
          <a:effectLst/>
          <a:extLst/>
        </p:spPr>
        <p:txBody>
          <a:bodyPr>
            <a:normAutofit/>
          </a:bodyPr>
          <a:lstStyle/>
          <a:p>
            <a:pPr>
              <a:defRPr/>
            </a:pPr>
            <a:r>
              <a:rPr lang="en-US" sz="4400" b="1" dirty="0"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Chapter 16:1–27</a:t>
            </a:r>
          </a:p>
        </p:txBody>
      </p:sp>
      <p:pic>
        <p:nvPicPr>
          <p:cNvPr id="5" name="Picture 4" descr="Crossroads-Logo.gif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1243013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395792" y="2439977"/>
            <a:ext cx="83524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3600" b="1" dirty="0">
              <a:effectLst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5E3003-4162-0640-91DD-9BE091F98D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1454" y="256817"/>
            <a:ext cx="1137115" cy="154376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205E22A-1F41-4E4E-8E6F-EB1EDCA1FC79}"/>
              </a:ext>
            </a:extLst>
          </p:cNvPr>
          <p:cNvSpPr txBox="1"/>
          <p:nvPr/>
        </p:nvSpPr>
        <p:spPr>
          <a:xfrm>
            <a:off x="395792" y="2334346"/>
            <a:ext cx="845277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“Greet </a:t>
            </a:r>
            <a:r>
              <a:rPr lang="en-US" sz="3600" b="1" dirty="0" err="1"/>
              <a:t>Philologus</a:t>
            </a:r>
            <a:r>
              <a:rPr lang="en-US" sz="3600" dirty="0"/>
              <a:t>, Julia, </a:t>
            </a:r>
            <a:r>
              <a:rPr lang="en-US" sz="3600" dirty="0" err="1"/>
              <a:t>Nereus</a:t>
            </a:r>
            <a:r>
              <a:rPr lang="en-US" sz="3600" dirty="0"/>
              <a:t> and his sister, and </a:t>
            </a:r>
            <a:r>
              <a:rPr lang="en-US" sz="3600" dirty="0" err="1"/>
              <a:t>Olympas</a:t>
            </a:r>
            <a:r>
              <a:rPr lang="en-US" sz="3600" dirty="0"/>
              <a:t> and all the Lord’s people who are with them” (v. 15)</a:t>
            </a:r>
          </a:p>
          <a:p>
            <a:pPr algn="ctr"/>
            <a:endParaRPr lang="en-US" sz="3600" dirty="0"/>
          </a:p>
          <a:p>
            <a:pPr algn="ctr"/>
            <a:r>
              <a:rPr lang="en-US" sz="3600" dirty="0"/>
              <a:t>All imperial names = they were royalty </a:t>
            </a:r>
            <a:r>
              <a:rPr lang="en-US" sz="3600" dirty="0" err="1"/>
              <a:t>Philologus</a:t>
            </a:r>
            <a:r>
              <a:rPr lang="en-US" sz="3600" dirty="0"/>
              <a:t> = “a scholar”</a:t>
            </a:r>
          </a:p>
          <a:p>
            <a:pPr algn="ctr"/>
            <a:r>
              <a:rPr lang="en-US" sz="3600" dirty="0"/>
              <a:t>All others are gods’ names</a:t>
            </a:r>
          </a:p>
        </p:txBody>
      </p:sp>
    </p:spTree>
    <p:extLst>
      <p:ext uri="{BB962C8B-B14F-4D97-AF65-F5344CB8AC3E}">
        <p14:creationId xmlns:p14="http://schemas.microsoft.com/office/powerpoint/2010/main" val="3789411153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5" name="Picture 1"/>
          <p:cNvSpPr>
            <a:spLocks noChangeAspect="1"/>
          </p:cNvSpPr>
          <p:nvPr/>
        </p:nvSpPr>
        <p:spPr bwMode="auto">
          <a:xfrm>
            <a:off x="0" y="368300"/>
            <a:ext cx="9144000" cy="609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00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-16580"/>
            <a:ext cx="8839199" cy="1080120"/>
          </a:xfrm>
          <a:effectLst/>
          <a:extLst/>
        </p:spPr>
        <p:txBody>
          <a:bodyPr>
            <a:normAutofit/>
          </a:bodyPr>
          <a:lstStyle/>
          <a:p>
            <a:pPr>
              <a:defRPr/>
            </a:pPr>
            <a:r>
              <a:rPr lang="en-US" sz="4400" b="1" dirty="0"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Chapter 16:1–27</a:t>
            </a:r>
          </a:p>
        </p:txBody>
      </p:sp>
      <p:pic>
        <p:nvPicPr>
          <p:cNvPr id="5" name="Picture 4" descr="Crossroads-Logo.gif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1243013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395792" y="2439977"/>
            <a:ext cx="83524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3600" b="1" dirty="0">
              <a:effectLst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5E3003-4162-0640-91DD-9BE091F98D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1454" y="256817"/>
            <a:ext cx="1137115" cy="154376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205E22A-1F41-4E4E-8E6F-EB1EDCA1FC79}"/>
              </a:ext>
            </a:extLst>
          </p:cNvPr>
          <p:cNvSpPr txBox="1"/>
          <p:nvPr/>
        </p:nvSpPr>
        <p:spPr>
          <a:xfrm>
            <a:off x="498010" y="3576562"/>
            <a:ext cx="845277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Phoebe, Prisca and Aquila</a:t>
            </a:r>
          </a:p>
          <a:p>
            <a:pPr algn="ctr"/>
            <a:r>
              <a:rPr lang="en-US" sz="3600" b="1" dirty="0" err="1"/>
              <a:t>Aristobulus</a:t>
            </a:r>
            <a:r>
              <a:rPr lang="en-US" sz="3600" b="1" dirty="0"/>
              <a:t>, Narcissus, Julia, </a:t>
            </a:r>
            <a:r>
              <a:rPr lang="en-US" sz="3600" b="1" dirty="0" err="1"/>
              <a:t>Nereus</a:t>
            </a:r>
            <a:r>
              <a:rPr lang="en-US" sz="3600" b="1" dirty="0"/>
              <a:t>, </a:t>
            </a:r>
            <a:r>
              <a:rPr lang="en-US" sz="3600" b="1" dirty="0" err="1"/>
              <a:t>Olympas</a:t>
            </a:r>
            <a:endParaRPr lang="en-US" sz="3600" b="1" dirty="0"/>
          </a:p>
          <a:p>
            <a:pPr algn="ctr"/>
            <a:r>
              <a:rPr lang="en-US" sz="3600" b="1" dirty="0"/>
              <a:t>Gaius, Erastus, </a:t>
            </a:r>
            <a:r>
              <a:rPr lang="en-US" sz="3600" b="1" dirty="0" err="1"/>
              <a:t>Quartas</a:t>
            </a:r>
            <a:r>
              <a:rPr lang="en-US" sz="3600" b="1" dirty="0"/>
              <a:t> (v. 23)</a:t>
            </a:r>
            <a:endParaRPr lang="en-US" sz="3600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0020502-28A1-B043-9ADF-46A875CD3E69}"/>
              </a:ext>
            </a:extLst>
          </p:cNvPr>
          <p:cNvGrpSpPr/>
          <p:nvPr/>
        </p:nvGrpSpPr>
        <p:grpSpPr>
          <a:xfrm>
            <a:off x="1396068" y="2213680"/>
            <a:ext cx="6351864" cy="512404"/>
            <a:chOff x="1547812" y="2439977"/>
            <a:chExt cx="6351864" cy="512404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8675C899-A814-BA4B-8611-F157B688CB7D}"/>
                </a:ext>
              </a:extLst>
            </p:cNvPr>
            <p:cNvSpPr/>
            <p:nvPr/>
          </p:nvSpPr>
          <p:spPr>
            <a:xfrm>
              <a:off x="1547812" y="2468194"/>
              <a:ext cx="484187" cy="48418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Arial Rounded MT Bold" panose="020F0704030504030204" pitchFamily="34" charset="77"/>
                </a:rPr>
                <a:t>6</a:t>
              </a:r>
            </a:p>
          </p:txBody>
        </p:sp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9C15BADE-F446-1843-A775-ED47A9693CAF}"/>
                </a:ext>
              </a:extLst>
            </p:cNvPr>
            <p:cNvSpPr/>
            <p:nvPr/>
          </p:nvSpPr>
          <p:spPr>
            <a:xfrm>
              <a:off x="2427791" y="2439977"/>
              <a:ext cx="5471885" cy="512404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 Rounded MT Bold" panose="020F0704030504030204" pitchFamily="34" charset="77"/>
                </a:rPr>
                <a:t>Social Elites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601162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5" name="Picture 1"/>
          <p:cNvSpPr>
            <a:spLocks noChangeAspect="1"/>
          </p:cNvSpPr>
          <p:nvPr/>
        </p:nvSpPr>
        <p:spPr bwMode="auto">
          <a:xfrm>
            <a:off x="0" y="368300"/>
            <a:ext cx="9144000" cy="609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00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-16580"/>
            <a:ext cx="8839199" cy="1080120"/>
          </a:xfrm>
          <a:effectLst/>
          <a:extLst/>
        </p:spPr>
        <p:txBody>
          <a:bodyPr>
            <a:normAutofit/>
          </a:bodyPr>
          <a:lstStyle/>
          <a:p>
            <a:pPr>
              <a:defRPr/>
            </a:pPr>
            <a:r>
              <a:rPr lang="en-US" sz="4400" b="1" dirty="0"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Chapter 16:1–27</a:t>
            </a:r>
          </a:p>
        </p:txBody>
      </p:sp>
      <p:pic>
        <p:nvPicPr>
          <p:cNvPr id="5" name="Picture 4" descr="Crossroads-Logo.gif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1243013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395792" y="2439977"/>
            <a:ext cx="83524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3600" b="1" dirty="0">
              <a:effectLst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5E3003-4162-0640-91DD-9BE091F98D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1454" y="256817"/>
            <a:ext cx="1137115" cy="154376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205E22A-1F41-4E4E-8E6F-EB1EDCA1FC79}"/>
              </a:ext>
            </a:extLst>
          </p:cNvPr>
          <p:cNvSpPr txBox="1"/>
          <p:nvPr/>
        </p:nvSpPr>
        <p:spPr>
          <a:xfrm>
            <a:off x="345611" y="2334346"/>
            <a:ext cx="845277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“</a:t>
            </a:r>
            <a:r>
              <a:rPr lang="en-US" sz="3600" b="1" dirty="0"/>
              <a:t>Gaius</a:t>
            </a:r>
            <a:r>
              <a:rPr lang="en-US" sz="3600" dirty="0"/>
              <a:t>, whose hospitality I and the whole church here enjoy, sends you his greetings” (v. 23a)</a:t>
            </a:r>
          </a:p>
          <a:p>
            <a:pPr algn="ctr"/>
            <a:endParaRPr lang="en-US" sz="3600" dirty="0"/>
          </a:p>
          <a:p>
            <a:pPr algn="ctr"/>
            <a:r>
              <a:rPr lang="en-US" sz="3600" dirty="0"/>
              <a:t>Gaius = Paul baptized him (1 </a:t>
            </a:r>
            <a:r>
              <a:rPr lang="en-US" sz="3600" dirty="0" err="1"/>
              <a:t>Cor</a:t>
            </a:r>
            <a:r>
              <a:rPr lang="en-US" sz="3600" dirty="0"/>
              <a:t> 1:14)</a:t>
            </a:r>
          </a:p>
        </p:txBody>
      </p:sp>
    </p:spTree>
    <p:extLst>
      <p:ext uri="{BB962C8B-B14F-4D97-AF65-F5344CB8AC3E}">
        <p14:creationId xmlns:p14="http://schemas.microsoft.com/office/powerpoint/2010/main" val="610957550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5" name="Picture 1"/>
          <p:cNvSpPr>
            <a:spLocks noChangeAspect="1"/>
          </p:cNvSpPr>
          <p:nvPr/>
        </p:nvSpPr>
        <p:spPr bwMode="auto">
          <a:xfrm>
            <a:off x="0" y="368300"/>
            <a:ext cx="9144000" cy="609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00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-16580"/>
            <a:ext cx="8839199" cy="1080120"/>
          </a:xfrm>
          <a:effectLst/>
          <a:extLst/>
        </p:spPr>
        <p:txBody>
          <a:bodyPr>
            <a:normAutofit/>
          </a:bodyPr>
          <a:lstStyle/>
          <a:p>
            <a:pPr>
              <a:defRPr/>
            </a:pPr>
            <a:r>
              <a:rPr lang="en-US" sz="4400" b="1" dirty="0"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Chapter 16:1–27</a:t>
            </a:r>
          </a:p>
        </p:txBody>
      </p:sp>
      <p:pic>
        <p:nvPicPr>
          <p:cNvPr id="5" name="Picture 4" descr="Crossroads-Logo.gif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1243013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395792" y="2439977"/>
            <a:ext cx="83524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3600" b="1" dirty="0">
              <a:effectLst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5E3003-4162-0640-91DD-9BE091F98D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1454" y="256817"/>
            <a:ext cx="1137115" cy="154376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205E22A-1F41-4E4E-8E6F-EB1EDCA1FC79}"/>
              </a:ext>
            </a:extLst>
          </p:cNvPr>
          <p:cNvSpPr txBox="1"/>
          <p:nvPr/>
        </p:nvSpPr>
        <p:spPr>
          <a:xfrm>
            <a:off x="345611" y="2451946"/>
            <a:ext cx="845277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“</a:t>
            </a:r>
            <a:r>
              <a:rPr lang="en-US" sz="3600" b="1" dirty="0"/>
              <a:t>Erastus</a:t>
            </a:r>
            <a:r>
              <a:rPr lang="en-US" sz="3600" dirty="0"/>
              <a:t>, who is the city’s magistrate of public works, and our brother </a:t>
            </a:r>
            <a:r>
              <a:rPr lang="en-US" sz="3600" dirty="0" err="1"/>
              <a:t>Quartus</a:t>
            </a:r>
            <a:r>
              <a:rPr lang="en-US" sz="3600" dirty="0"/>
              <a:t> send you their greetings” (v. 23)</a:t>
            </a:r>
          </a:p>
          <a:p>
            <a:pPr algn="ctr"/>
            <a:endParaRPr lang="en-US" sz="3600" dirty="0"/>
          </a:p>
          <a:p>
            <a:pPr algn="ctr"/>
            <a:r>
              <a:rPr lang="en-US" sz="3600" dirty="0"/>
              <a:t>Erastus was an </a:t>
            </a:r>
            <a:r>
              <a:rPr lang="en-US" sz="3600" i="1" dirty="0"/>
              <a:t>aedile</a:t>
            </a:r>
          </a:p>
          <a:p>
            <a:pPr algn="ctr"/>
            <a:r>
              <a:rPr lang="en-US" sz="3600" dirty="0" err="1"/>
              <a:t>Quartus</a:t>
            </a:r>
            <a:r>
              <a:rPr lang="en-US" sz="3600" dirty="0"/>
              <a:t> = “fourth” (earlier </a:t>
            </a:r>
            <a:r>
              <a:rPr lang="en-US" sz="3600" dirty="0" err="1"/>
              <a:t>Tertius</a:t>
            </a:r>
            <a:r>
              <a:rPr lang="en-US" sz="3600" dirty="0"/>
              <a:t> “third”)</a:t>
            </a:r>
          </a:p>
        </p:txBody>
      </p:sp>
    </p:spTree>
    <p:extLst>
      <p:ext uri="{BB962C8B-B14F-4D97-AF65-F5344CB8AC3E}">
        <p14:creationId xmlns:p14="http://schemas.microsoft.com/office/powerpoint/2010/main" val="684250911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5" name="Picture 1"/>
          <p:cNvSpPr>
            <a:spLocks noChangeAspect="1"/>
          </p:cNvSpPr>
          <p:nvPr/>
        </p:nvSpPr>
        <p:spPr bwMode="auto">
          <a:xfrm>
            <a:off x="0" y="368300"/>
            <a:ext cx="9144000" cy="609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00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-16580"/>
            <a:ext cx="8839199" cy="1080120"/>
          </a:xfrm>
          <a:effectLst/>
          <a:extLst/>
        </p:spPr>
        <p:txBody>
          <a:bodyPr>
            <a:normAutofit/>
          </a:bodyPr>
          <a:lstStyle/>
          <a:p>
            <a:pPr>
              <a:defRPr/>
            </a:pPr>
            <a:r>
              <a:rPr lang="en-US" sz="4400" b="1" dirty="0"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Chapter 16:1–27</a:t>
            </a:r>
          </a:p>
        </p:txBody>
      </p:sp>
      <p:pic>
        <p:nvPicPr>
          <p:cNvPr id="5" name="Picture 4" descr="Crossroads-Logo.gif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1243013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395792" y="2439977"/>
            <a:ext cx="83524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3600" b="1" dirty="0">
              <a:effectLst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5E3003-4162-0640-91DD-9BE091F98D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1454" y="256817"/>
            <a:ext cx="1137115" cy="154376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205E22A-1F41-4E4E-8E6F-EB1EDCA1FC79}"/>
              </a:ext>
            </a:extLst>
          </p:cNvPr>
          <p:cNvSpPr txBox="1"/>
          <p:nvPr/>
        </p:nvSpPr>
        <p:spPr>
          <a:xfrm>
            <a:off x="498010" y="3284388"/>
            <a:ext cx="845277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/>
              <a:t>Ampliatus</a:t>
            </a:r>
            <a:r>
              <a:rPr lang="en-US" sz="3600" b="1" dirty="0"/>
              <a:t> (v. 8), </a:t>
            </a:r>
            <a:r>
              <a:rPr lang="en-US" sz="3600" b="1" dirty="0" err="1"/>
              <a:t>Urbanus</a:t>
            </a:r>
            <a:r>
              <a:rPr lang="en-US" sz="3600" b="1" dirty="0"/>
              <a:t> </a:t>
            </a:r>
            <a:r>
              <a:rPr lang="en-US" sz="3600" dirty="0"/>
              <a:t>(belonging to the </a:t>
            </a:r>
            <a:r>
              <a:rPr lang="en-US" sz="3600" i="1" dirty="0" err="1"/>
              <a:t>urbs</a:t>
            </a:r>
            <a:r>
              <a:rPr lang="en-US" sz="3600" dirty="0"/>
              <a:t>, city),</a:t>
            </a:r>
            <a:r>
              <a:rPr lang="en-US" sz="3600" b="1" dirty="0"/>
              <a:t> </a:t>
            </a:r>
            <a:r>
              <a:rPr lang="en-US" sz="3600" b="1" dirty="0" err="1"/>
              <a:t>Stachys</a:t>
            </a:r>
            <a:r>
              <a:rPr lang="en-US" sz="3600" b="1" dirty="0"/>
              <a:t> (</a:t>
            </a:r>
            <a:r>
              <a:rPr lang="en-US" sz="3600" dirty="0"/>
              <a:t>“ear of corn” </a:t>
            </a:r>
            <a:r>
              <a:rPr lang="en-US" sz="3600" b="1" dirty="0"/>
              <a:t>v. 9),</a:t>
            </a:r>
          </a:p>
          <a:p>
            <a:pPr algn="ctr"/>
            <a:r>
              <a:rPr lang="en-US" sz="3600" b="1" dirty="0" err="1"/>
              <a:t>Asyncritus</a:t>
            </a:r>
            <a:r>
              <a:rPr lang="en-US" sz="3600" b="1" dirty="0"/>
              <a:t> </a:t>
            </a:r>
            <a:r>
              <a:rPr lang="en-US" sz="3600" dirty="0"/>
              <a:t>(incomparable),</a:t>
            </a:r>
            <a:r>
              <a:rPr lang="en-US" sz="3600" b="1" dirty="0"/>
              <a:t> </a:t>
            </a:r>
            <a:r>
              <a:rPr lang="en-US" sz="3600" b="1" dirty="0" err="1"/>
              <a:t>Phlegon</a:t>
            </a:r>
            <a:r>
              <a:rPr lang="en-US" sz="3600" b="1" dirty="0"/>
              <a:t> </a:t>
            </a:r>
            <a:r>
              <a:rPr lang="en-US" sz="3600" dirty="0"/>
              <a:t>(burning),</a:t>
            </a:r>
            <a:r>
              <a:rPr lang="en-US" sz="3600" b="1" dirty="0"/>
              <a:t> Hermes, </a:t>
            </a:r>
            <a:r>
              <a:rPr lang="en-US" sz="3600" b="1" dirty="0" err="1"/>
              <a:t>Patrobas</a:t>
            </a:r>
            <a:r>
              <a:rPr lang="en-US" sz="3600" b="1" dirty="0"/>
              <a:t>, </a:t>
            </a:r>
            <a:r>
              <a:rPr lang="en-US" sz="3600" b="1" dirty="0" err="1"/>
              <a:t>Hermas</a:t>
            </a:r>
            <a:r>
              <a:rPr lang="en-US" sz="3600" b="1" dirty="0"/>
              <a:t> (</a:t>
            </a:r>
            <a:r>
              <a:rPr lang="en-US" sz="3600" dirty="0"/>
              <a:t>“good luck” </a:t>
            </a:r>
            <a:r>
              <a:rPr lang="en-US" sz="3600" b="1" dirty="0"/>
              <a:t>v. 14)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0020502-28A1-B043-9ADF-46A875CD3E69}"/>
              </a:ext>
            </a:extLst>
          </p:cNvPr>
          <p:cNvGrpSpPr/>
          <p:nvPr/>
        </p:nvGrpSpPr>
        <p:grpSpPr>
          <a:xfrm>
            <a:off x="1396068" y="2213680"/>
            <a:ext cx="6351864" cy="512404"/>
            <a:chOff x="1547812" y="2439977"/>
            <a:chExt cx="6351864" cy="512404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8675C899-A814-BA4B-8611-F157B688CB7D}"/>
                </a:ext>
              </a:extLst>
            </p:cNvPr>
            <p:cNvSpPr/>
            <p:nvPr/>
          </p:nvSpPr>
          <p:spPr>
            <a:xfrm>
              <a:off x="1547812" y="2468194"/>
              <a:ext cx="484187" cy="48418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Arial Rounded MT Bold" panose="020F0704030504030204" pitchFamily="34" charset="77"/>
                </a:rPr>
                <a:t>7</a:t>
              </a:r>
            </a:p>
          </p:txBody>
        </p:sp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9C15BADE-F446-1843-A775-ED47A9693CAF}"/>
                </a:ext>
              </a:extLst>
            </p:cNvPr>
            <p:cNvSpPr/>
            <p:nvPr/>
          </p:nvSpPr>
          <p:spPr>
            <a:xfrm>
              <a:off x="2427791" y="2439977"/>
              <a:ext cx="5471885" cy="512404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 Rounded MT Bold" panose="020F0704030504030204" pitchFamily="34" charset="77"/>
                </a:rPr>
                <a:t>Slaves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677475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5" name="Picture 1"/>
          <p:cNvSpPr>
            <a:spLocks noChangeAspect="1"/>
          </p:cNvSpPr>
          <p:nvPr/>
        </p:nvSpPr>
        <p:spPr bwMode="auto">
          <a:xfrm>
            <a:off x="0" y="368300"/>
            <a:ext cx="9144000" cy="609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00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-16580"/>
            <a:ext cx="8839199" cy="1080120"/>
          </a:xfrm>
          <a:effectLst/>
          <a:extLst/>
        </p:spPr>
        <p:txBody>
          <a:bodyPr>
            <a:normAutofit/>
          </a:bodyPr>
          <a:lstStyle/>
          <a:p>
            <a:pPr>
              <a:defRPr/>
            </a:pPr>
            <a:r>
              <a:rPr lang="en-US" sz="4400" b="1" dirty="0"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Chapter 16:1–27</a:t>
            </a:r>
          </a:p>
        </p:txBody>
      </p:sp>
      <p:pic>
        <p:nvPicPr>
          <p:cNvPr id="5" name="Picture 4" descr="Crossroads-Logo.gif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1243013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395792" y="2439977"/>
            <a:ext cx="83524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3600" b="1" dirty="0">
              <a:effectLst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5E3003-4162-0640-91DD-9BE091F98D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1454" y="256817"/>
            <a:ext cx="1137115" cy="154376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205E22A-1F41-4E4E-8E6F-EB1EDCA1FC79}"/>
              </a:ext>
            </a:extLst>
          </p:cNvPr>
          <p:cNvSpPr txBox="1"/>
          <p:nvPr/>
        </p:nvSpPr>
        <p:spPr>
          <a:xfrm>
            <a:off x="395792" y="2334346"/>
            <a:ext cx="845277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Jews</a:t>
            </a:r>
          </a:p>
          <a:p>
            <a:pPr algn="ctr"/>
            <a:endParaRPr lang="en-US" sz="3600" b="1" dirty="0"/>
          </a:p>
          <a:p>
            <a:pPr algn="ctr"/>
            <a:r>
              <a:rPr lang="en-US" sz="3200" b="1" dirty="0"/>
              <a:t>Prisca, Aquila, Andronicus, </a:t>
            </a:r>
            <a:r>
              <a:rPr lang="en-US" sz="3200" b="1" dirty="0" err="1"/>
              <a:t>Junia</a:t>
            </a:r>
            <a:r>
              <a:rPr lang="en-US" sz="3200" b="1" dirty="0"/>
              <a:t>(s), Apelles, </a:t>
            </a:r>
          </a:p>
          <a:p>
            <a:pPr algn="ctr"/>
            <a:r>
              <a:rPr lang="en-US" sz="3200" b="1" dirty="0" err="1"/>
              <a:t>Herodion</a:t>
            </a:r>
            <a:r>
              <a:rPr lang="en-US" sz="3200" b="1" dirty="0"/>
              <a:t>, Rufus, his mother, Timothy, Lucius, </a:t>
            </a:r>
          </a:p>
          <a:p>
            <a:pPr algn="ctr"/>
            <a:r>
              <a:rPr lang="en-US" sz="3200" b="1" dirty="0"/>
              <a:t>Jason, </a:t>
            </a:r>
            <a:r>
              <a:rPr lang="en-US" sz="3200" b="1" dirty="0" err="1"/>
              <a:t>Sosipater</a:t>
            </a:r>
            <a:r>
              <a:rPr lang="en-US" sz="3200" b="1" dirty="0"/>
              <a:t> . . .</a:t>
            </a:r>
          </a:p>
        </p:txBody>
      </p:sp>
    </p:spTree>
    <p:extLst>
      <p:ext uri="{BB962C8B-B14F-4D97-AF65-F5344CB8AC3E}">
        <p14:creationId xmlns:p14="http://schemas.microsoft.com/office/powerpoint/2010/main" val="1175471103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5" name="Picture 1"/>
          <p:cNvSpPr>
            <a:spLocks noChangeAspect="1"/>
          </p:cNvSpPr>
          <p:nvPr/>
        </p:nvSpPr>
        <p:spPr bwMode="auto">
          <a:xfrm>
            <a:off x="0" y="368300"/>
            <a:ext cx="9144000" cy="609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00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-16580"/>
            <a:ext cx="8839199" cy="1080120"/>
          </a:xfrm>
          <a:effectLst/>
          <a:extLst/>
        </p:spPr>
        <p:txBody>
          <a:bodyPr>
            <a:normAutofit/>
          </a:bodyPr>
          <a:lstStyle/>
          <a:p>
            <a:pPr>
              <a:defRPr/>
            </a:pPr>
            <a:r>
              <a:rPr lang="en-US" sz="4400" b="1" dirty="0"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Chapter 16:1–27</a:t>
            </a:r>
          </a:p>
        </p:txBody>
      </p:sp>
      <p:pic>
        <p:nvPicPr>
          <p:cNvPr id="5" name="Picture 4" descr="Crossroads-Logo.gif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1243013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395792" y="2439977"/>
            <a:ext cx="83524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3600" b="1" dirty="0">
              <a:effectLst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5E3003-4162-0640-91DD-9BE091F98D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1454" y="256817"/>
            <a:ext cx="1137115" cy="154376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205E22A-1F41-4E4E-8E6F-EB1EDCA1FC79}"/>
              </a:ext>
            </a:extLst>
          </p:cNvPr>
          <p:cNvSpPr txBox="1"/>
          <p:nvPr/>
        </p:nvSpPr>
        <p:spPr>
          <a:xfrm>
            <a:off x="395792" y="2334346"/>
            <a:ext cx="845277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Gentiles</a:t>
            </a:r>
          </a:p>
          <a:p>
            <a:pPr algn="ctr"/>
            <a:endParaRPr lang="en-US" sz="3600" b="1" dirty="0"/>
          </a:p>
          <a:p>
            <a:pPr algn="ctr"/>
            <a:r>
              <a:rPr lang="en-US" sz="3200" b="1" dirty="0"/>
              <a:t>Phoebe, </a:t>
            </a:r>
            <a:r>
              <a:rPr lang="en-US" sz="3200" b="1" dirty="0" err="1"/>
              <a:t>Ampliatus</a:t>
            </a:r>
            <a:r>
              <a:rPr lang="en-US" sz="3200" b="1" dirty="0"/>
              <a:t>, </a:t>
            </a:r>
            <a:r>
              <a:rPr lang="en-US" sz="3200" b="1" dirty="0" err="1"/>
              <a:t>Urbanus</a:t>
            </a:r>
            <a:r>
              <a:rPr lang="en-US" sz="3200" b="1" dirty="0"/>
              <a:t>, </a:t>
            </a:r>
            <a:r>
              <a:rPr lang="en-US" sz="3200" b="1" dirty="0" err="1"/>
              <a:t>Stachys</a:t>
            </a:r>
            <a:r>
              <a:rPr lang="en-US" sz="3200" b="1" dirty="0"/>
              <a:t>, </a:t>
            </a:r>
            <a:r>
              <a:rPr lang="en-US" sz="3200" b="1" dirty="0" err="1"/>
              <a:t>Phlegon</a:t>
            </a:r>
            <a:r>
              <a:rPr lang="en-US" sz="3200" b="1" dirty="0"/>
              <a:t>, Hermes, </a:t>
            </a:r>
            <a:r>
              <a:rPr lang="en-US" sz="3200" b="1" dirty="0" err="1"/>
              <a:t>Patrobas</a:t>
            </a:r>
            <a:r>
              <a:rPr lang="en-US" sz="3200" b="1" dirty="0"/>
              <a:t>, </a:t>
            </a:r>
            <a:r>
              <a:rPr lang="en-US" sz="3200" b="1" dirty="0" err="1"/>
              <a:t>Hermas</a:t>
            </a:r>
            <a:r>
              <a:rPr lang="en-US" sz="3200" b="1" dirty="0"/>
              <a:t>, Julia, </a:t>
            </a:r>
          </a:p>
          <a:p>
            <a:pPr algn="ctr"/>
            <a:r>
              <a:rPr lang="en-US" sz="3200" b="1" dirty="0" err="1"/>
              <a:t>Nereux</a:t>
            </a:r>
            <a:r>
              <a:rPr lang="en-US" sz="3200" b="1" dirty="0"/>
              <a:t>, His sister, </a:t>
            </a:r>
            <a:r>
              <a:rPr lang="en-US" sz="3200" b="1" dirty="0" err="1"/>
              <a:t>Lympas</a:t>
            </a:r>
            <a:r>
              <a:rPr lang="en-US" sz="3200" b="1" dirty="0"/>
              <a:t> . . .</a:t>
            </a:r>
          </a:p>
        </p:txBody>
      </p:sp>
    </p:spTree>
    <p:extLst>
      <p:ext uri="{BB962C8B-B14F-4D97-AF65-F5344CB8AC3E}">
        <p14:creationId xmlns:p14="http://schemas.microsoft.com/office/powerpoint/2010/main" val="1080065700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5" name="Picture 1"/>
          <p:cNvSpPr>
            <a:spLocks noChangeAspect="1"/>
          </p:cNvSpPr>
          <p:nvPr/>
        </p:nvSpPr>
        <p:spPr bwMode="auto">
          <a:xfrm>
            <a:off x="0" y="368300"/>
            <a:ext cx="9144000" cy="609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00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-16580"/>
            <a:ext cx="8839199" cy="1080120"/>
          </a:xfrm>
          <a:effectLst/>
          <a:extLst/>
        </p:spPr>
        <p:txBody>
          <a:bodyPr>
            <a:normAutofit/>
          </a:bodyPr>
          <a:lstStyle/>
          <a:p>
            <a:pPr>
              <a:defRPr/>
            </a:pPr>
            <a:r>
              <a:rPr lang="en-US" sz="4400" b="1" dirty="0"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Chapter 16:1–27</a:t>
            </a:r>
          </a:p>
        </p:txBody>
      </p:sp>
      <p:pic>
        <p:nvPicPr>
          <p:cNvPr id="5" name="Picture 4" descr="Crossroads-Logo.gif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1243013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395792" y="2439977"/>
            <a:ext cx="83524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3600" b="1" dirty="0">
              <a:effectLst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5E3003-4162-0640-91DD-9BE091F98D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1454" y="256817"/>
            <a:ext cx="1137115" cy="154376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205E22A-1F41-4E4E-8E6F-EB1EDCA1FC79}"/>
              </a:ext>
            </a:extLst>
          </p:cNvPr>
          <p:cNvSpPr txBox="1"/>
          <p:nvPr/>
        </p:nvSpPr>
        <p:spPr>
          <a:xfrm>
            <a:off x="395792" y="2334346"/>
            <a:ext cx="845277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Males</a:t>
            </a:r>
          </a:p>
          <a:p>
            <a:pPr algn="ctr"/>
            <a:endParaRPr lang="en-US" sz="3600" b="1" dirty="0"/>
          </a:p>
          <a:p>
            <a:pPr algn="ctr"/>
            <a:r>
              <a:rPr lang="en-US" sz="3600" b="1" dirty="0"/>
              <a:t>Aquila, </a:t>
            </a:r>
            <a:r>
              <a:rPr lang="en-US" sz="3600" b="1" dirty="0" err="1"/>
              <a:t>Epenetus</a:t>
            </a:r>
            <a:r>
              <a:rPr lang="en-US" sz="3600" b="1" dirty="0"/>
              <a:t>, Andronicus, </a:t>
            </a:r>
            <a:r>
              <a:rPr lang="en-US" sz="3600" b="1" dirty="0" err="1"/>
              <a:t>Ampliatus</a:t>
            </a:r>
            <a:r>
              <a:rPr lang="en-US" sz="3600" b="1" dirty="0"/>
              <a:t>, </a:t>
            </a:r>
            <a:r>
              <a:rPr lang="en-US" sz="3600" b="1" dirty="0" err="1"/>
              <a:t>Urbanus</a:t>
            </a:r>
            <a:r>
              <a:rPr lang="en-US" sz="3600" b="1" dirty="0"/>
              <a:t>, </a:t>
            </a:r>
            <a:r>
              <a:rPr lang="en-US" sz="3600" b="1" dirty="0" err="1"/>
              <a:t>Stachys</a:t>
            </a:r>
            <a:r>
              <a:rPr lang="en-US" sz="3600" b="1" dirty="0"/>
              <a:t>, Apelles, </a:t>
            </a:r>
            <a:r>
              <a:rPr lang="en-US" sz="3600" b="1" dirty="0" err="1"/>
              <a:t>Aristobulus</a:t>
            </a:r>
            <a:r>
              <a:rPr lang="en-US" sz="3600" b="1" dirty="0"/>
              <a:t>, </a:t>
            </a:r>
            <a:r>
              <a:rPr lang="en-US" sz="3600" b="1" dirty="0" err="1"/>
              <a:t>Herodion</a:t>
            </a:r>
            <a:r>
              <a:rPr lang="en-US" sz="3600" b="1" dirty="0"/>
              <a:t>, Narcissus, Rufus . . .</a:t>
            </a:r>
          </a:p>
        </p:txBody>
      </p:sp>
    </p:spTree>
    <p:extLst>
      <p:ext uri="{BB962C8B-B14F-4D97-AF65-F5344CB8AC3E}">
        <p14:creationId xmlns:p14="http://schemas.microsoft.com/office/powerpoint/2010/main" val="1885066401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5" name="Picture 1"/>
          <p:cNvSpPr>
            <a:spLocks noChangeAspect="1"/>
          </p:cNvSpPr>
          <p:nvPr/>
        </p:nvSpPr>
        <p:spPr bwMode="auto">
          <a:xfrm>
            <a:off x="0" y="368300"/>
            <a:ext cx="9144000" cy="609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00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-16580"/>
            <a:ext cx="8839199" cy="1080120"/>
          </a:xfrm>
          <a:effectLst/>
          <a:extLst/>
        </p:spPr>
        <p:txBody>
          <a:bodyPr>
            <a:normAutofit/>
          </a:bodyPr>
          <a:lstStyle/>
          <a:p>
            <a:pPr>
              <a:defRPr/>
            </a:pPr>
            <a:r>
              <a:rPr lang="en-US" sz="4400" b="1" dirty="0"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Chapter 16:1–27</a:t>
            </a:r>
          </a:p>
        </p:txBody>
      </p:sp>
      <p:pic>
        <p:nvPicPr>
          <p:cNvPr id="5" name="Picture 4" descr="Crossroads-Logo.gif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1243013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395792" y="2439977"/>
            <a:ext cx="83524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3600" b="1" dirty="0">
              <a:effectLst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5E3003-4162-0640-91DD-9BE091F98D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1454" y="256817"/>
            <a:ext cx="1137115" cy="154376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205E22A-1F41-4E4E-8E6F-EB1EDCA1FC79}"/>
              </a:ext>
            </a:extLst>
          </p:cNvPr>
          <p:cNvSpPr txBox="1"/>
          <p:nvPr/>
        </p:nvSpPr>
        <p:spPr>
          <a:xfrm>
            <a:off x="395792" y="2334346"/>
            <a:ext cx="845277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Females</a:t>
            </a:r>
          </a:p>
          <a:p>
            <a:pPr algn="ctr"/>
            <a:endParaRPr lang="en-US" sz="3600" b="1" dirty="0"/>
          </a:p>
          <a:p>
            <a:pPr algn="ctr"/>
            <a:r>
              <a:rPr lang="en-US" sz="3600" b="1" dirty="0"/>
              <a:t>Phoebe, Prisca, Mary, </a:t>
            </a:r>
            <a:r>
              <a:rPr lang="en-US" sz="3600" b="1" dirty="0" err="1"/>
              <a:t>Tryphena</a:t>
            </a:r>
            <a:r>
              <a:rPr lang="en-US" sz="3600" b="1" dirty="0"/>
              <a:t>, Tryphosa, Rufus’s mother, Julia . . .</a:t>
            </a:r>
          </a:p>
        </p:txBody>
      </p:sp>
    </p:spTree>
    <p:extLst>
      <p:ext uri="{BB962C8B-B14F-4D97-AF65-F5344CB8AC3E}">
        <p14:creationId xmlns:p14="http://schemas.microsoft.com/office/powerpoint/2010/main" val="1150127871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5" name="Picture 1"/>
          <p:cNvSpPr>
            <a:spLocks noChangeAspect="1"/>
          </p:cNvSpPr>
          <p:nvPr/>
        </p:nvSpPr>
        <p:spPr bwMode="auto">
          <a:xfrm>
            <a:off x="0" y="368300"/>
            <a:ext cx="9144000" cy="609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00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-16580"/>
            <a:ext cx="8839199" cy="1080120"/>
          </a:xfrm>
          <a:effectLst/>
          <a:extLst/>
        </p:spPr>
        <p:txBody>
          <a:bodyPr>
            <a:normAutofit/>
          </a:bodyPr>
          <a:lstStyle/>
          <a:p>
            <a:pPr>
              <a:defRPr/>
            </a:pPr>
            <a:r>
              <a:rPr lang="en-US" sz="4400" b="1" dirty="0"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Chapter 16:1–27</a:t>
            </a:r>
          </a:p>
        </p:txBody>
      </p:sp>
      <p:pic>
        <p:nvPicPr>
          <p:cNvPr id="5" name="Picture 4" descr="Crossroads-Logo.gif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1243013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486783" y="2439977"/>
            <a:ext cx="817043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" charset="0"/>
              </a:rPr>
              <a:t>The Unsung Heroes</a:t>
            </a:r>
          </a:p>
          <a:p>
            <a:pPr algn="ctr"/>
            <a:endParaRPr lang="en-US" sz="3600" b="1" dirty="0">
              <a:solidFill>
                <a:srgbClr val="FF0000"/>
              </a:solidFill>
              <a:latin typeface="Arial" charset="0"/>
            </a:endParaRPr>
          </a:p>
          <a:p>
            <a:pPr algn="ctr"/>
            <a:r>
              <a:rPr lang="en-US" sz="3600" dirty="0"/>
              <a:t>a person who makes a substantive yet unrecognized contribution; a person whose bravery is unknown or unacknowledged 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630461"/>
      </p:ext>
    </p:ext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5" name="Picture 1"/>
          <p:cNvSpPr>
            <a:spLocks noChangeAspect="1"/>
          </p:cNvSpPr>
          <p:nvPr/>
        </p:nvSpPr>
        <p:spPr bwMode="auto">
          <a:xfrm>
            <a:off x="0" y="368300"/>
            <a:ext cx="9144000" cy="609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00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-16580"/>
            <a:ext cx="8839199" cy="1080120"/>
          </a:xfrm>
          <a:effectLst/>
          <a:extLst/>
        </p:spPr>
        <p:txBody>
          <a:bodyPr>
            <a:normAutofit/>
          </a:bodyPr>
          <a:lstStyle/>
          <a:p>
            <a:pPr>
              <a:defRPr/>
            </a:pPr>
            <a:r>
              <a:rPr lang="en-US" sz="4400" b="1" dirty="0"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Chapter 16:1–27</a:t>
            </a:r>
          </a:p>
        </p:txBody>
      </p:sp>
      <p:pic>
        <p:nvPicPr>
          <p:cNvPr id="5" name="Picture 4" descr="Crossroads-Logo.gif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1243013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395792" y="2439977"/>
            <a:ext cx="83524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3600" b="1" dirty="0">
              <a:effectLst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5E3003-4162-0640-91DD-9BE091F98D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1454" y="256817"/>
            <a:ext cx="1137115" cy="154376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205E22A-1F41-4E4E-8E6F-EB1EDCA1FC79}"/>
              </a:ext>
            </a:extLst>
          </p:cNvPr>
          <p:cNvSpPr txBox="1"/>
          <p:nvPr/>
        </p:nvSpPr>
        <p:spPr>
          <a:xfrm>
            <a:off x="395792" y="2334346"/>
            <a:ext cx="845277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Free-people</a:t>
            </a:r>
          </a:p>
          <a:p>
            <a:pPr algn="ctr"/>
            <a:endParaRPr lang="en-US" sz="3600" b="1" dirty="0"/>
          </a:p>
          <a:p>
            <a:pPr algn="ctr"/>
            <a:r>
              <a:rPr lang="en-US" sz="3200" b="1" dirty="0"/>
              <a:t>Phoebe, Prisca and Aquila, </a:t>
            </a:r>
          </a:p>
          <a:p>
            <a:pPr algn="ctr"/>
            <a:r>
              <a:rPr lang="en-US" sz="3200" b="1" dirty="0" err="1"/>
              <a:t>Aristobulus</a:t>
            </a:r>
            <a:r>
              <a:rPr lang="en-US" sz="3200" b="1" dirty="0"/>
              <a:t>, Narcissus, Julia, </a:t>
            </a:r>
            <a:r>
              <a:rPr lang="en-US" sz="3200" b="1" dirty="0" err="1"/>
              <a:t>Nereus</a:t>
            </a:r>
            <a:r>
              <a:rPr lang="en-US" sz="3200" b="1" dirty="0"/>
              <a:t>, </a:t>
            </a:r>
            <a:r>
              <a:rPr lang="en-US" sz="3200" b="1" dirty="0" err="1"/>
              <a:t>Olympas</a:t>
            </a:r>
            <a:endParaRPr lang="en-US" sz="3200" b="1" dirty="0"/>
          </a:p>
          <a:p>
            <a:pPr algn="ctr"/>
            <a:r>
              <a:rPr lang="en-US" sz="3200" b="1" dirty="0"/>
              <a:t>Gaius, Erastus, </a:t>
            </a:r>
            <a:r>
              <a:rPr lang="en-US" sz="3200" b="1" dirty="0" err="1"/>
              <a:t>Quartus</a:t>
            </a:r>
            <a:r>
              <a:rPr lang="en-US" sz="3200" b="1" dirty="0"/>
              <a:t> . . .</a:t>
            </a:r>
          </a:p>
        </p:txBody>
      </p:sp>
    </p:spTree>
    <p:extLst>
      <p:ext uri="{BB962C8B-B14F-4D97-AF65-F5344CB8AC3E}">
        <p14:creationId xmlns:p14="http://schemas.microsoft.com/office/powerpoint/2010/main" val="3459425108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5" name="Picture 1"/>
          <p:cNvSpPr>
            <a:spLocks noChangeAspect="1"/>
          </p:cNvSpPr>
          <p:nvPr/>
        </p:nvSpPr>
        <p:spPr bwMode="auto">
          <a:xfrm>
            <a:off x="0" y="368300"/>
            <a:ext cx="9144000" cy="609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00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-16580"/>
            <a:ext cx="8839199" cy="1080120"/>
          </a:xfrm>
          <a:effectLst/>
          <a:extLst/>
        </p:spPr>
        <p:txBody>
          <a:bodyPr>
            <a:normAutofit/>
          </a:bodyPr>
          <a:lstStyle/>
          <a:p>
            <a:pPr>
              <a:defRPr/>
            </a:pPr>
            <a:r>
              <a:rPr lang="en-US" sz="4400" b="1" dirty="0"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Chapter 16:1–27</a:t>
            </a:r>
          </a:p>
        </p:txBody>
      </p:sp>
      <p:pic>
        <p:nvPicPr>
          <p:cNvPr id="5" name="Picture 4" descr="Crossroads-Logo.gif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1243013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395792" y="2439977"/>
            <a:ext cx="83524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3600" b="1" dirty="0">
              <a:effectLst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5E3003-4162-0640-91DD-9BE091F98D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1454" y="256817"/>
            <a:ext cx="1137115" cy="154376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205E22A-1F41-4E4E-8E6F-EB1EDCA1FC79}"/>
              </a:ext>
            </a:extLst>
          </p:cNvPr>
          <p:cNvSpPr txBox="1"/>
          <p:nvPr/>
        </p:nvSpPr>
        <p:spPr>
          <a:xfrm>
            <a:off x="395792" y="2334346"/>
            <a:ext cx="8452777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Slaves</a:t>
            </a:r>
          </a:p>
          <a:p>
            <a:pPr algn="ctr"/>
            <a:endParaRPr lang="en-US" sz="3600" b="1" dirty="0"/>
          </a:p>
          <a:p>
            <a:pPr algn="ctr"/>
            <a:r>
              <a:rPr lang="en-US" sz="3200" b="1" dirty="0" err="1"/>
              <a:t>Ampliatus</a:t>
            </a:r>
            <a:r>
              <a:rPr lang="en-US" sz="3200" b="1" dirty="0"/>
              <a:t>, </a:t>
            </a:r>
            <a:r>
              <a:rPr lang="en-US" sz="3200" b="1" dirty="0" err="1"/>
              <a:t>Urbanus</a:t>
            </a:r>
            <a:r>
              <a:rPr lang="en-US" sz="3200" b="1" dirty="0"/>
              <a:t>, </a:t>
            </a:r>
            <a:r>
              <a:rPr lang="en-US" sz="3200" b="1" dirty="0" err="1"/>
              <a:t>Stachys</a:t>
            </a:r>
            <a:r>
              <a:rPr lang="en-US" sz="3200" b="1" dirty="0"/>
              <a:t>,</a:t>
            </a:r>
            <a:r>
              <a:rPr lang="en-US" sz="3200" dirty="0"/>
              <a:t> </a:t>
            </a:r>
            <a:r>
              <a:rPr lang="en-US" sz="3200" b="1" dirty="0" err="1"/>
              <a:t>Phlegon</a:t>
            </a:r>
            <a:r>
              <a:rPr lang="en-US" sz="3200" b="1" dirty="0"/>
              <a:t>, Hermes, </a:t>
            </a:r>
            <a:r>
              <a:rPr lang="en-US" sz="3200" b="1" dirty="0" err="1"/>
              <a:t>Patrobas</a:t>
            </a:r>
            <a:r>
              <a:rPr lang="en-US" sz="3200" b="1" dirty="0"/>
              <a:t>, </a:t>
            </a:r>
            <a:r>
              <a:rPr lang="en-US" sz="3200" b="1" dirty="0" err="1"/>
              <a:t>Hermas</a:t>
            </a:r>
            <a:r>
              <a:rPr lang="en-US" sz="3200" b="1" dirty="0"/>
              <a:t> . . </a:t>
            </a:r>
            <a:r>
              <a:rPr lang="en-US" sz="3200" b="1"/>
              <a:t>.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226127637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5" name="Picture 1"/>
          <p:cNvSpPr>
            <a:spLocks noChangeAspect="1"/>
          </p:cNvSpPr>
          <p:nvPr/>
        </p:nvSpPr>
        <p:spPr bwMode="auto">
          <a:xfrm>
            <a:off x="0" y="368300"/>
            <a:ext cx="9144000" cy="609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00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-16580"/>
            <a:ext cx="9143999" cy="1080120"/>
          </a:xfrm>
          <a:effectLst/>
          <a:extLst/>
        </p:spPr>
        <p:txBody>
          <a:bodyPr/>
          <a:lstStyle/>
          <a:p>
            <a:pPr>
              <a:defRPr/>
            </a:pPr>
            <a:r>
              <a:rPr lang="en-US" b="1" dirty="0"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Conclusion</a:t>
            </a:r>
          </a:p>
        </p:txBody>
      </p:sp>
      <p:pic>
        <p:nvPicPr>
          <p:cNvPr id="5" name="Picture 4" descr="Crossroads-Logo.gif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1243013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516366" y="2888344"/>
            <a:ext cx="811126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000000"/>
                </a:solidFill>
                <a:latin typeface="Arial" charset="0"/>
              </a:rPr>
              <a:t>“Accept one another just as Christ has accepted us for the glory of God” (Rom 15:7)</a:t>
            </a:r>
            <a:endParaRPr lang="en-US" sz="36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65ADDBA-FD60-FE4C-B8D6-1529ADA02D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1454" y="256817"/>
            <a:ext cx="1137115" cy="1543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776213"/>
      </p:ext>
    </p:extLst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5" name="Picture 1"/>
          <p:cNvSpPr>
            <a:spLocks noChangeAspect="1"/>
          </p:cNvSpPr>
          <p:nvPr/>
        </p:nvSpPr>
        <p:spPr bwMode="auto">
          <a:xfrm>
            <a:off x="0" y="368300"/>
            <a:ext cx="9144000" cy="609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00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-16580"/>
            <a:ext cx="9143999" cy="1080120"/>
          </a:xfrm>
          <a:effectLst/>
          <a:extLst/>
        </p:spPr>
        <p:txBody>
          <a:bodyPr/>
          <a:lstStyle/>
          <a:p>
            <a:pPr>
              <a:defRPr/>
            </a:pPr>
            <a:r>
              <a:rPr lang="en-US" b="1" dirty="0"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Conclusion</a:t>
            </a:r>
          </a:p>
        </p:txBody>
      </p:sp>
      <p:pic>
        <p:nvPicPr>
          <p:cNvPr id="5" name="Picture 4" descr="Crossroads-Logo.gif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1243013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516366" y="2334346"/>
            <a:ext cx="811126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000000"/>
                </a:solidFill>
                <a:latin typeface="Arial" charset="0"/>
              </a:rPr>
              <a:t>What better way to acknowledge that truth than by listing them (from various backgrounds, race, and gender) all together in a single letter!</a:t>
            </a:r>
            <a:endParaRPr lang="en-US" sz="36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AD3DCE-30AA-6147-9439-11BFE638DE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1454" y="256817"/>
            <a:ext cx="1137115" cy="1543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292963"/>
      </p:ext>
    </p:ext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5" name="Picture 1"/>
          <p:cNvSpPr>
            <a:spLocks noChangeAspect="1"/>
          </p:cNvSpPr>
          <p:nvPr/>
        </p:nvSpPr>
        <p:spPr bwMode="auto">
          <a:xfrm>
            <a:off x="0" y="368300"/>
            <a:ext cx="9144000" cy="609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00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-16580"/>
            <a:ext cx="9143999" cy="1080120"/>
          </a:xfrm>
          <a:effectLst/>
          <a:extLst/>
        </p:spPr>
        <p:txBody>
          <a:bodyPr/>
          <a:lstStyle/>
          <a:p>
            <a:pPr>
              <a:defRPr/>
            </a:pPr>
            <a:r>
              <a:rPr lang="en-US" b="1" dirty="0"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Conclusion</a:t>
            </a:r>
          </a:p>
        </p:txBody>
      </p:sp>
      <p:pic>
        <p:nvPicPr>
          <p:cNvPr id="5" name="Picture 4" descr="Crossroads-Logo.gif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1243013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516366" y="2213680"/>
            <a:ext cx="811126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“</a:t>
            </a:r>
            <a:r>
              <a:rPr lang="en-US" sz="3200" b="1" dirty="0"/>
              <a:t>I urge you, brothers and sisters, to watch out for those who </a:t>
            </a:r>
            <a:r>
              <a:rPr lang="en-US" sz="3200" b="1" u="sng" dirty="0"/>
              <a:t>cause divisions</a:t>
            </a:r>
            <a:r>
              <a:rPr lang="en-US" sz="3200" b="1" dirty="0"/>
              <a:t> and put obstacles in your way that are contrary to the teaching you have learned. Keep away from them.</a:t>
            </a:r>
            <a:r>
              <a:rPr lang="en-US" sz="3200" b="1" baseline="30000" dirty="0"/>
              <a:t> </a:t>
            </a:r>
            <a:r>
              <a:rPr lang="en-US" sz="3200" b="1" dirty="0"/>
              <a:t>For such people are not serving our Lord Christ, but their own appetites. By smooth talk and flattery they deceive the minds of naive people</a:t>
            </a:r>
            <a:r>
              <a:rPr lang="en-US" sz="3200" dirty="0"/>
              <a:t>” (</a:t>
            </a:r>
            <a:r>
              <a:rPr lang="en-US" sz="3200" b="1" dirty="0"/>
              <a:t>16:17–18</a:t>
            </a:r>
            <a:r>
              <a:rPr lang="en-US" sz="3200" dirty="0"/>
              <a:t>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AD3DCE-30AA-6147-9439-11BFE638DE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1454" y="256817"/>
            <a:ext cx="1137115" cy="1543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348143"/>
      </p:ext>
    </p:extLst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5" name="Picture 1"/>
          <p:cNvSpPr>
            <a:spLocks noChangeAspect="1"/>
          </p:cNvSpPr>
          <p:nvPr/>
        </p:nvSpPr>
        <p:spPr bwMode="auto">
          <a:xfrm>
            <a:off x="0" y="368300"/>
            <a:ext cx="9144000" cy="609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00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-16580"/>
            <a:ext cx="9143999" cy="1080120"/>
          </a:xfrm>
          <a:effectLst/>
          <a:extLst/>
        </p:spPr>
        <p:txBody>
          <a:bodyPr/>
          <a:lstStyle/>
          <a:p>
            <a:pPr>
              <a:defRPr/>
            </a:pPr>
            <a:r>
              <a:rPr lang="en-US" b="1" dirty="0"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Theme</a:t>
            </a:r>
          </a:p>
        </p:txBody>
      </p:sp>
      <p:pic>
        <p:nvPicPr>
          <p:cNvPr id="5" name="Picture 4" descr="Crossroads-Logo.gif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1243013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516366" y="2888344"/>
            <a:ext cx="811126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000000"/>
                </a:solidFill>
                <a:latin typeface="Arial" charset="0"/>
              </a:rPr>
              <a:t>“Accept one another just as Christ has accepted us for the glory of God” (Rom 15:7)</a:t>
            </a:r>
          </a:p>
          <a:p>
            <a:pPr algn="ctr"/>
            <a:endParaRPr lang="en-US" sz="3600" b="1" dirty="0">
              <a:solidFill>
                <a:srgbClr val="000000"/>
              </a:solidFill>
              <a:latin typeface="Arial" charset="0"/>
            </a:endParaRPr>
          </a:p>
          <a:p>
            <a:pPr algn="ctr"/>
            <a:r>
              <a:rPr lang="en-US" sz="3600" b="1" dirty="0">
                <a:solidFill>
                  <a:srgbClr val="000000"/>
                </a:solidFill>
                <a:latin typeface="Arial" charset="0"/>
              </a:rPr>
              <a:t>Acknowledge the unsung heroes!</a:t>
            </a:r>
            <a:endParaRPr lang="en-US" sz="36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65ADDBA-FD60-FE4C-B8D6-1529ADA02D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1454" y="256817"/>
            <a:ext cx="1137115" cy="1543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331483"/>
      </p:ext>
    </p:extLst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91440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NT Sermons link at </a:t>
            </a:r>
            <a:r>
              <a:rPr lang="en-US" sz="2800" b="1" dirty="0" err="1">
                <a:solidFill>
                  <a:srgbClr val="FFFFFF"/>
                </a:solidFill>
                <a:latin typeface="Arial" charset="0"/>
                <a:ea typeface="ＭＳ Ｐゴシック" charset="0"/>
              </a:rPr>
              <a:t>BibleStudyDownloads.org</a:t>
            </a:r>
            <a:endParaRPr lang="en-US" sz="1050" b="1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9331" name="Rectangle 1026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 b="1" dirty="0">
                <a:solidFill>
                  <a:srgbClr val="FFFFFF"/>
                </a:solidFill>
                <a:latin typeface="Arial" charset="0"/>
                <a:cs typeface="Arial" charset="0"/>
              </a:rPr>
              <a:t>Get this presentation and notes for free!</a:t>
            </a:r>
            <a:endParaRPr lang="en-US" sz="11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pic>
        <p:nvPicPr>
          <p:cNvPr id="8" name="Picture 7" descr="Screen Shot 2016-02-02 at 5.41.18 PM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41"/>
          <a:stretch/>
        </p:blipFill>
        <p:spPr>
          <a:xfrm>
            <a:off x="-44173" y="636981"/>
            <a:ext cx="9232347" cy="5650045"/>
          </a:xfrm>
          <a:prstGeom prst="rect">
            <a:avLst/>
          </a:prstGeom>
        </p:spPr>
      </p:pic>
      <p:pic>
        <p:nvPicPr>
          <p:cNvPr id="9" name="Picture 8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223" y="2222340"/>
            <a:ext cx="6153212" cy="348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017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5" name="Picture 1"/>
          <p:cNvSpPr>
            <a:spLocks noChangeAspect="1"/>
          </p:cNvSpPr>
          <p:nvPr/>
        </p:nvSpPr>
        <p:spPr bwMode="auto">
          <a:xfrm>
            <a:off x="0" y="368300"/>
            <a:ext cx="9144000" cy="609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00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-16580"/>
            <a:ext cx="8839199" cy="1080120"/>
          </a:xfrm>
          <a:effectLst/>
          <a:extLst/>
        </p:spPr>
        <p:txBody>
          <a:bodyPr>
            <a:normAutofit/>
          </a:bodyPr>
          <a:lstStyle/>
          <a:p>
            <a:pPr>
              <a:defRPr/>
            </a:pPr>
            <a:r>
              <a:rPr lang="en-US" sz="4400" b="1" dirty="0"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Chapter 16:1–27</a:t>
            </a:r>
          </a:p>
        </p:txBody>
      </p:sp>
      <p:pic>
        <p:nvPicPr>
          <p:cNvPr id="5" name="Picture 4" descr="Crossroads-Logo.gif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1243013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497934" y="2477985"/>
            <a:ext cx="434897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/>
              <a:t>Alice Catherine Evans — </a:t>
            </a:r>
            <a:r>
              <a:rPr lang="en-US" sz="3600" dirty="0"/>
              <a:t>a microbiologist who championed the pasteurization of milk, saving countless lives.</a:t>
            </a:r>
            <a:endParaRPr lang="en-US" sz="36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4043A28-08EA-3E40-91BE-D3F0BBB156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6909" y="2190707"/>
            <a:ext cx="4064000" cy="314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202898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5" name="Picture 1"/>
          <p:cNvSpPr>
            <a:spLocks noChangeAspect="1"/>
          </p:cNvSpPr>
          <p:nvPr/>
        </p:nvSpPr>
        <p:spPr bwMode="auto">
          <a:xfrm>
            <a:off x="0" y="368300"/>
            <a:ext cx="9144000" cy="609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00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-16580"/>
            <a:ext cx="8839199" cy="1080120"/>
          </a:xfrm>
          <a:effectLst/>
          <a:extLst/>
        </p:spPr>
        <p:txBody>
          <a:bodyPr>
            <a:normAutofit/>
          </a:bodyPr>
          <a:lstStyle/>
          <a:p>
            <a:pPr>
              <a:defRPr/>
            </a:pPr>
            <a:r>
              <a:rPr lang="en-US" sz="4400" b="1" dirty="0"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Chapter 16:1–27</a:t>
            </a:r>
          </a:p>
        </p:txBody>
      </p:sp>
      <p:pic>
        <p:nvPicPr>
          <p:cNvPr id="5" name="Picture 4" descr="Crossroads-Logo.gif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1243013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845620" y="2084771"/>
            <a:ext cx="433054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/>
              <a:t>Thomas Clarkson</a:t>
            </a:r>
          </a:p>
          <a:p>
            <a:r>
              <a:rPr lang="en-US" sz="3600" dirty="0"/>
              <a:t>— did the research that led William Wilberforce to work towards abolishing  British slavery.</a:t>
            </a:r>
            <a:endParaRPr lang="en-US" sz="36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35684FC-73AF-B94F-8A50-35B527E584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6164" y="2084771"/>
            <a:ext cx="3648687" cy="3361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718369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5" name="Picture 1"/>
          <p:cNvSpPr>
            <a:spLocks noChangeAspect="1"/>
          </p:cNvSpPr>
          <p:nvPr/>
        </p:nvSpPr>
        <p:spPr bwMode="auto">
          <a:xfrm>
            <a:off x="0" y="368300"/>
            <a:ext cx="9144000" cy="609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00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-16580"/>
            <a:ext cx="8839199" cy="1080120"/>
          </a:xfrm>
          <a:effectLst/>
          <a:extLst/>
        </p:spPr>
        <p:txBody>
          <a:bodyPr>
            <a:normAutofit/>
          </a:bodyPr>
          <a:lstStyle/>
          <a:p>
            <a:pPr>
              <a:defRPr/>
            </a:pPr>
            <a:r>
              <a:rPr lang="en-US" sz="4400" b="1" dirty="0"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Chapter 16:1–27</a:t>
            </a:r>
          </a:p>
        </p:txBody>
      </p:sp>
      <p:pic>
        <p:nvPicPr>
          <p:cNvPr id="5" name="Picture 4" descr="Crossroads-Logo.gif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1243013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542539" y="2642624"/>
            <a:ext cx="385104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/>
              <a:t>Bob Bartlett — </a:t>
            </a:r>
            <a:r>
              <a:rPr lang="en-US" sz="3600" dirty="0"/>
              <a:t>an arctic explorer who guided survivors 150 miles by dog sledge to find land.</a:t>
            </a:r>
            <a:endParaRPr lang="en-US" sz="3600" b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1F5A552-6D0C-5D45-B662-FBC9859AC3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642624"/>
            <a:ext cx="4137700" cy="3112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479043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5" name="Picture 1"/>
          <p:cNvSpPr>
            <a:spLocks noChangeAspect="1"/>
          </p:cNvSpPr>
          <p:nvPr/>
        </p:nvSpPr>
        <p:spPr bwMode="auto">
          <a:xfrm>
            <a:off x="0" y="368300"/>
            <a:ext cx="9144000" cy="609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00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-16580"/>
            <a:ext cx="8839199" cy="1080120"/>
          </a:xfrm>
          <a:effectLst/>
          <a:extLst/>
        </p:spPr>
        <p:txBody>
          <a:bodyPr>
            <a:normAutofit/>
          </a:bodyPr>
          <a:lstStyle/>
          <a:p>
            <a:pPr>
              <a:defRPr/>
            </a:pPr>
            <a:r>
              <a:rPr lang="en-US" sz="4400" b="1" dirty="0"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Chapter 16:1–27</a:t>
            </a:r>
          </a:p>
        </p:txBody>
      </p:sp>
      <p:pic>
        <p:nvPicPr>
          <p:cNvPr id="5" name="Picture 4" descr="Crossroads-Logo.gif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1243013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360480" y="2213680"/>
            <a:ext cx="483963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/>
              <a:t>Dorothy Height — </a:t>
            </a:r>
            <a:r>
              <a:rPr lang="en-US" sz="3600" dirty="0"/>
              <a:t>as the president of the National Council of Negro Women from 1957 to 1997, she helped bring awareness to poverty, voting rights, and AIDS.</a:t>
            </a:r>
            <a:endParaRPr lang="en-US" sz="36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2748C2-AF0F-E541-AAD1-94702AE74B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0110" y="2424616"/>
            <a:ext cx="3411300" cy="3374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122868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5" name="Picture 1"/>
          <p:cNvSpPr>
            <a:spLocks noChangeAspect="1"/>
          </p:cNvSpPr>
          <p:nvPr/>
        </p:nvSpPr>
        <p:spPr bwMode="auto">
          <a:xfrm>
            <a:off x="0" y="368300"/>
            <a:ext cx="9144000" cy="609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00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-16580"/>
            <a:ext cx="8839199" cy="1080120"/>
          </a:xfrm>
          <a:effectLst/>
          <a:extLst/>
        </p:spPr>
        <p:txBody>
          <a:bodyPr>
            <a:normAutofit/>
          </a:bodyPr>
          <a:lstStyle/>
          <a:p>
            <a:pPr>
              <a:defRPr/>
            </a:pPr>
            <a:r>
              <a:rPr lang="en-US" sz="4400" b="1" dirty="0"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Chapter 16:1–27</a:t>
            </a:r>
          </a:p>
        </p:txBody>
      </p:sp>
      <p:pic>
        <p:nvPicPr>
          <p:cNvPr id="5" name="Picture 4" descr="Crossroads-Logo.gif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1243013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520700" y="2186111"/>
            <a:ext cx="528319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/>
              <a:t>Rick </a:t>
            </a:r>
            <a:r>
              <a:rPr lang="en-US" sz="3600" b="1" dirty="0" err="1"/>
              <a:t>Rescorla</a:t>
            </a:r>
            <a:r>
              <a:rPr lang="en-US" sz="3600" b="1" dirty="0"/>
              <a:t> — </a:t>
            </a:r>
            <a:r>
              <a:rPr lang="en-US" sz="3600" dirty="0"/>
              <a:t>a security director for Morgan Stanley during 9/11 attack. He led all but 13 of 2,700 Morgan Stanley’s employees to safety.</a:t>
            </a:r>
            <a:endParaRPr lang="en-US" sz="36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BEAF31A-D9F0-744D-B129-E3273DB1DB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9645" y="1928583"/>
            <a:ext cx="2434992" cy="3673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959034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6712</TotalTime>
  <Words>1551</Words>
  <Application>Microsoft Macintosh PowerPoint</Application>
  <PresentationFormat>On-screen Show (4:3)</PresentationFormat>
  <Paragraphs>239</Paragraphs>
  <Slides>46</Slides>
  <Notes>46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6" baseType="lpstr">
      <vt:lpstr>ＭＳ Ｐゴシック</vt:lpstr>
      <vt:lpstr>Arial</vt:lpstr>
      <vt:lpstr>Arial Rounded MT Bold</vt:lpstr>
      <vt:lpstr>Calibri</vt:lpstr>
      <vt:lpstr>Calibri Light</vt:lpstr>
      <vt:lpstr>Chalkboard</vt:lpstr>
      <vt:lpstr>Comic Sans MS</vt:lpstr>
      <vt:lpstr>Times New Roman</vt:lpstr>
      <vt:lpstr>Wingdings</vt:lpstr>
      <vt:lpstr>Office Theme</vt:lpstr>
      <vt:lpstr>“Accept one another as Christ has accepted you”  (Rom 15:7)</vt:lpstr>
      <vt:lpstr>Theme</vt:lpstr>
      <vt:lpstr>Summary</vt:lpstr>
      <vt:lpstr>Chapter 16:1–27</vt:lpstr>
      <vt:lpstr>Chapter 16:1–27</vt:lpstr>
      <vt:lpstr>Chapter 16:1–27</vt:lpstr>
      <vt:lpstr>Chapter 16:1–27</vt:lpstr>
      <vt:lpstr>Chapter 16:1–27</vt:lpstr>
      <vt:lpstr>Chapter 16:1–27</vt:lpstr>
      <vt:lpstr>Chapter 16:1–27</vt:lpstr>
      <vt:lpstr>Chapter 16:1–27</vt:lpstr>
      <vt:lpstr>Chapter 16:1–27</vt:lpstr>
      <vt:lpstr>Chapter 16:1–27</vt:lpstr>
      <vt:lpstr>Chapter 16:1–27</vt:lpstr>
      <vt:lpstr>Chapter 16:1–27</vt:lpstr>
      <vt:lpstr>Chapter 16:1–27</vt:lpstr>
      <vt:lpstr>Chapter 16:1–27</vt:lpstr>
      <vt:lpstr>Chapter 16:1–27</vt:lpstr>
      <vt:lpstr>Chapter 16:1–27</vt:lpstr>
      <vt:lpstr>Chapter 16:1–27</vt:lpstr>
      <vt:lpstr>Chapter 16:1–27</vt:lpstr>
      <vt:lpstr>Chapter 16:1–27</vt:lpstr>
      <vt:lpstr>Chapter 16:1–27</vt:lpstr>
      <vt:lpstr>Chapter 16:1–27</vt:lpstr>
      <vt:lpstr>Chapter 16:1–27</vt:lpstr>
      <vt:lpstr>Chapter 16:1–27</vt:lpstr>
      <vt:lpstr>Chapter 16:1–27</vt:lpstr>
      <vt:lpstr>Chapter 16:1–27</vt:lpstr>
      <vt:lpstr>Chapter 16:1–27</vt:lpstr>
      <vt:lpstr>Chapter 16:1–27</vt:lpstr>
      <vt:lpstr>Chapter 16:1–27</vt:lpstr>
      <vt:lpstr>Chapter 16:1–27</vt:lpstr>
      <vt:lpstr>Chapter 16:1–27</vt:lpstr>
      <vt:lpstr>Chapter 16:1–27</vt:lpstr>
      <vt:lpstr>Chapter 16:1–27</vt:lpstr>
      <vt:lpstr>Chapter 16:1–27</vt:lpstr>
      <vt:lpstr>Chapter 16:1–27</vt:lpstr>
      <vt:lpstr>Chapter 16:1–27</vt:lpstr>
      <vt:lpstr>Chapter 16:1–27</vt:lpstr>
      <vt:lpstr>Chapter 16:1–27</vt:lpstr>
      <vt:lpstr>Chapter 16:1–27</vt:lpstr>
      <vt:lpstr>Conclusion</vt:lpstr>
      <vt:lpstr>Conclusion</vt:lpstr>
      <vt:lpstr>Conclusion</vt:lpstr>
      <vt:lpstr>Theme</vt:lpstr>
      <vt:lpstr>NT Sermons link at BibleStudyDownloads.org</vt:lpstr>
    </vt:vector>
  </TitlesOfParts>
  <Company/>
  <LinksUpToDate>false</LinksUpToDate>
  <SharedDoc>false</SharedDoc>
  <HyperlinksChanged>false</HyperlinksChanged>
  <AppVersion>16.0010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“Accept one another as Christ has accepted you”  (Rom 15:7)</dc:title>
  <dc:creator>Microsoft Office User</dc:creator>
  <cp:lastModifiedBy>Andrew B. Spurgeon</cp:lastModifiedBy>
  <cp:revision>173</cp:revision>
  <dcterms:created xsi:type="dcterms:W3CDTF">2017-10-15T22:55:59Z</dcterms:created>
  <dcterms:modified xsi:type="dcterms:W3CDTF">2018-03-18T01:34:04Z</dcterms:modified>
</cp:coreProperties>
</file>