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sldIdLst>
    <p:sldId id="257" r:id="rId2"/>
    <p:sldId id="263" r:id="rId3"/>
    <p:sldId id="340" r:id="rId4"/>
    <p:sldId id="341" r:id="rId5"/>
    <p:sldId id="387" r:id="rId6"/>
    <p:sldId id="390" r:id="rId7"/>
    <p:sldId id="391" r:id="rId8"/>
    <p:sldId id="393" r:id="rId9"/>
    <p:sldId id="394" r:id="rId10"/>
    <p:sldId id="395" r:id="rId11"/>
    <p:sldId id="396" r:id="rId12"/>
    <p:sldId id="397" r:id="rId13"/>
    <p:sldId id="398" r:id="rId14"/>
    <p:sldId id="457" r:id="rId15"/>
    <p:sldId id="400" r:id="rId16"/>
    <p:sldId id="406" r:id="rId17"/>
    <p:sldId id="408" r:id="rId18"/>
    <p:sldId id="402" r:id="rId19"/>
    <p:sldId id="403" r:id="rId20"/>
    <p:sldId id="407" r:id="rId21"/>
    <p:sldId id="405" r:id="rId22"/>
    <p:sldId id="409" r:id="rId23"/>
    <p:sldId id="410" r:id="rId24"/>
    <p:sldId id="399" r:id="rId25"/>
    <p:sldId id="401" r:id="rId26"/>
    <p:sldId id="411" r:id="rId27"/>
    <p:sldId id="421" r:id="rId28"/>
    <p:sldId id="422" r:id="rId29"/>
    <p:sldId id="417" r:id="rId30"/>
    <p:sldId id="419" r:id="rId31"/>
    <p:sldId id="423" r:id="rId32"/>
    <p:sldId id="424" r:id="rId33"/>
    <p:sldId id="425" r:id="rId34"/>
    <p:sldId id="427" r:id="rId35"/>
    <p:sldId id="426" r:id="rId36"/>
    <p:sldId id="412" r:id="rId37"/>
    <p:sldId id="420" r:id="rId38"/>
    <p:sldId id="428" r:id="rId39"/>
    <p:sldId id="429" r:id="rId40"/>
    <p:sldId id="458" r:id="rId41"/>
    <p:sldId id="431" r:id="rId42"/>
    <p:sldId id="433" r:id="rId43"/>
    <p:sldId id="434" r:id="rId44"/>
    <p:sldId id="456" r:id="rId45"/>
    <p:sldId id="435" r:id="rId46"/>
    <p:sldId id="436" r:id="rId47"/>
    <p:sldId id="440" r:id="rId48"/>
    <p:sldId id="441" r:id="rId49"/>
    <p:sldId id="443" r:id="rId50"/>
    <p:sldId id="444" r:id="rId51"/>
    <p:sldId id="445" r:id="rId52"/>
    <p:sldId id="438" r:id="rId53"/>
    <p:sldId id="439" r:id="rId54"/>
    <p:sldId id="430" r:id="rId55"/>
    <p:sldId id="459" r:id="rId56"/>
    <p:sldId id="446" r:id="rId57"/>
    <p:sldId id="447" r:id="rId58"/>
    <p:sldId id="448" r:id="rId59"/>
    <p:sldId id="449" r:id="rId60"/>
    <p:sldId id="450" r:id="rId61"/>
    <p:sldId id="455" r:id="rId62"/>
    <p:sldId id="451" r:id="rId63"/>
    <p:sldId id="452" r:id="rId64"/>
    <p:sldId id="453" r:id="rId65"/>
    <p:sldId id="460" r:id="rId66"/>
    <p:sldId id="454" r:id="rId67"/>
    <p:sldId id="264"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19"/>
    <p:restoredTop sz="94751"/>
  </p:normalViewPr>
  <p:slideViewPr>
    <p:cSldViewPr snapToGrid="0" snapToObjects="1">
      <p:cViewPr varScale="1">
        <p:scale>
          <a:sx n="100" d="100"/>
          <a:sy n="100" d="100"/>
        </p:scale>
        <p:origin x="184"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771E7-8C66-7B4B-8D6B-FD599A8C0C08}" type="datetimeFigureOut">
              <a:rPr lang="en-US" smtClean="0"/>
              <a:t>2/25/18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E4EE7-9B94-1B4E-99FB-348D25CA6FDB}" type="slidenum">
              <a:rPr lang="en-US" smtClean="0"/>
              <a:t>‹#›</a:t>
            </a:fld>
            <a:endParaRPr lang="en-US"/>
          </a:p>
        </p:txBody>
      </p:sp>
    </p:spTree>
    <p:extLst>
      <p:ext uri="{BB962C8B-B14F-4D97-AF65-F5344CB8AC3E}">
        <p14:creationId xmlns:p14="http://schemas.microsoft.com/office/powerpoint/2010/main" val="170677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44234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5391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65635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1129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02967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5592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10886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46610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89818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5741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538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6164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79839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93089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26509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5721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55365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9358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9314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18095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65970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65587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936227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74513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80388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26514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59653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03273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19693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98926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35263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6692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7302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33141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2586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389990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907260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14420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3438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14646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52476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28617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7277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27296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41251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33566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71979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165480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53383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21684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24761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57729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521746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87350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404199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96343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081421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06240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893682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65406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414048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5431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066682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841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8307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28998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1963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2/25/18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2/25/18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2/25/18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2/25/18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2/25/18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2/25/18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2/25/18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2/25/18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2263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825435" y="3681781"/>
            <a:ext cx="5294752" cy="137038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Romans 14:1–15:7</a:t>
            </a:r>
          </a:p>
        </p:txBody>
      </p:sp>
      <p:sp>
        <p:nvSpPr>
          <p:cNvPr id="6" name="Rectangle 5"/>
          <p:cNvSpPr>
            <a:spLocks noChangeArrowheads="1"/>
          </p:cNvSpPr>
          <p:nvPr/>
        </p:nvSpPr>
        <p:spPr bwMode="auto">
          <a:xfrm>
            <a:off x="-23813" y="5325117"/>
            <a:ext cx="925252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Preached by Andrew B. Spurgeon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at Crossroads International Church Singapore • cicfamily.com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Thousands of files in 44 languages for free at BibleStudyDownloads.org</a:t>
            </a:r>
          </a:p>
        </p:txBody>
      </p:sp>
      <p:pic>
        <p:nvPicPr>
          <p:cNvPr id="2" name="Picture 1"/>
          <p:cNvPicPr>
            <a:picLocks noChangeAspect="1"/>
          </p:cNvPicPr>
          <p:nvPr/>
        </p:nvPicPr>
        <p:blipFill>
          <a:blip r:embed="rId3"/>
          <a:stretch>
            <a:fillRect/>
          </a:stretch>
        </p:blipFill>
        <p:spPr>
          <a:xfrm>
            <a:off x="0" y="0"/>
            <a:ext cx="3825435" cy="5357061"/>
          </a:xfrm>
          <a:prstGeom prst="rect">
            <a:avLst/>
          </a:prstGeom>
        </p:spPr>
      </p:pic>
      <p:sp>
        <p:nvSpPr>
          <p:cNvPr id="3" name="Title 2"/>
          <p:cNvSpPr>
            <a:spLocks noGrp="1"/>
          </p:cNvSpPr>
          <p:nvPr>
            <p:ph type="ctrTitle"/>
          </p:nvPr>
        </p:nvSpPr>
        <p:spPr>
          <a:xfrm>
            <a:off x="3746500" y="844052"/>
            <a:ext cx="5397500" cy="2564780"/>
          </a:xfrm>
        </p:spPr>
        <p:txBody>
          <a:bodyPr>
            <a:noAutofit/>
          </a:bodyPr>
          <a:lstStyle/>
          <a:p>
            <a:r>
              <a:rPr lang="en-US" sz="4400" b="1" dirty="0">
                <a:solidFill>
                  <a:srgbClr val="FF0000"/>
                </a:solidFill>
                <a:latin typeface="Chalkboard" charset="0"/>
                <a:ea typeface="Chalkboard" charset="0"/>
                <a:cs typeface="Chalkboard" charset="0"/>
              </a:rPr>
              <a:t>“Accept one another as Christ has accepted you” </a:t>
            </a:r>
            <a:br>
              <a:rPr lang="en-US" sz="4400" b="1" dirty="0">
                <a:solidFill>
                  <a:srgbClr val="FF0000"/>
                </a:solidFill>
                <a:latin typeface="Chalkboard" charset="0"/>
                <a:ea typeface="Chalkboard" charset="0"/>
                <a:cs typeface="Chalkboard" charset="0"/>
              </a:rPr>
            </a:br>
            <a:r>
              <a:rPr lang="en-US" sz="4400" b="1" dirty="0">
                <a:solidFill>
                  <a:srgbClr val="FF0000"/>
                </a:solidFill>
                <a:latin typeface="Chalkboard" charset="0"/>
                <a:ea typeface="Chalkboard" charset="0"/>
                <a:cs typeface="Chalkboard" charset="0"/>
              </a:rPr>
              <a:t>(Rom 15:7)</a:t>
            </a:r>
          </a:p>
        </p:txBody>
      </p:sp>
    </p:spTree>
    <p:extLst>
      <p:ext uri="{BB962C8B-B14F-4D97-AF65-F5344CB8AC3E}">
        <p14:creationId xmlns:p14="http://schemas.microsoft.com/office/powerpoint/2010/main" val="16959070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3" name="Picture 2">
            <a:extLst>
              <a:ext uri="{FF2B5EF4-FFF2-40B4-BE49-F238E27FC236}">
                <a16:creationId xmlns:a16="http://schemas.microsoft.com/office/drawing/2014/main" id="{8D82B31E-27BD-0C41-B8CC-0B8CC3B072F3}"/>
              </a:ext>
            </a:extLst>
          </p:cNvPr>
          <p:cNvPicPr>
            <a:picLocks noChangeAspect="1"/>
          </p:cNvPicPr>
          <p:nvPr/>
        </p:nvPicPr>
        <p:blipFill>
          <a:blip r:embed="rId4"/>
          <a:stretch>
            <a:fillRect/>
          </a:stretch>
        </p:blipFill>
        <p:spPr>
          <a:xfrm>
            <a:off x="806031" y="2073980"/>
            <a:ext cx="7535081" cy="3829460"/>
          </a:xfrm>
          <a:prstGeom prst="rect">
            <a:avLst/>
          </a:prstGeom>
        </p:spPr>
      </p:pic>
    </p:spTree>
    <p:extLst>
      <p:ext uri="{BB962C8B-B14F-4D97-AF65-F5344CB8AC3E}">
        <p14:creationId xmlns:p14="http://schemas.microsoft.com/office/powerpoint/2010/main" val="29686966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4" name="Picture 3">
            <a:extLst>
              <a:ext uri="{FF2B5EF4-FFF2-40B4-BE49-F238E27FC236}">
                <a16:creationId xmlns:a16="http://schemas.microsoft.com/office/drawing/2014/main" id="{5FB58F7A-FE46-8347-8889-91E628E5A9BB}"/>
              </a:ext>
            </a:extLst>
          </p:cNvPr>
          <p:cNvPicPr>
            <a:picLocks noChangeAspect="1"/>
          </p:cNvPicPr>
          <p:nvPr/>
        </p:nvPicPr>
        <p:blipFill>
          <a:blip r:embed="rId4"/>
          <a:stretch>
            <a:fillRect/>
          </a:stretch>
        </p:blipFill>
        <p:spPr>
          <a:xfrm>
            <a:off x="786161" y="2213680"/>
            <a:ext cx="7571678" cy="3824274"/>
          </a:xfrm>
          <a:prstGeom prst="rect">
            <a:avLst/>
          </a:prstGeom>
        </p:spPr>
      </p:pic>
    </p:spTree>
    <p:extLst>
      <p:ext uri="{BB962C8B-B14F-4D97-AF65-F5344CB8AC3E}">
        <p14:creationId xmlns:p14="http://schemas.microsoft.com/office/powerpoint/2010/main" val="16232800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3" name="Picture 2">
            <a:extLst>
              <a:ext uri="{FF2B5EF4-FFF2-40B4-BE49-F238E27FC236}">
                <a16:creationId xmlns:a16="http://schemas.microsoft.com/office/drawing/2014/main" id="{038CA551-28CD-D647-8781-EF1955F6EBEC}"/>
              </a:ext>
            </a:extLst>
          </p:cNvPr>
          <p:cNvPicPr>
            <a:picLocks noChangeAspect="1"/>
          </p:cNvPicPr>
          <p:nvPr/>
        </p:nvPicPr>
        <p:blipFill>
          <a:blip r:embed="rId4"/>
          <a:stretch>
            <a:fillRect/>
          </a:stretch>
        </p:blipFill>
        <p:spPr>
          <a:xfrm>
            <a:off x="630044" y="2187319"/>
            <a:ext cx="7883912" cy="3921637"/>
          </a:xfrm>
          <a:prstGeom prst="rect">
            <a:avLst/>
          </a:prstGeom>
        </p:spPr>
      </p:pic>
    </p:spTree>
    <p:extLst>
      <p:ext uri="{BB962C8B-B14F-4D97-AF65-F5344CB8AC3E}">
        <p14:creationId xmlns:p14="http://schemas.microsoft.com/office/powerpoint/2010/main" val="3952705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2" y="2817722"/>
            <a:ext cx="8170433" cy="1754326"/>
          </a:xfrm>
          <a:prstGeom prst="rect">
            <a:avLst/>
          </a:prstGeom>
        </p:spPr>
        <p:txBody>
          <a:bodyPr wrap="square">
            <a:spAutoFit/>
          </a:bodyPr>
          <a:lstStyle/>
          <a:p>
            <a:pPr algn="ctr"/>
            <a:r>
              <a:rPr lang="en-US" sz="3600" b="1" dirty="0">
                <a:solidFill>
                  <a:srgbClr val="000000"/>
                </a:solidFill>
                <a:latin typeface="Arial" charset="0"/>
              </a:rPr>
              <a:t>“Accept one another just as Christ has accepted us for the glory of God” (Rom 15:7)</a:t>
            </a:r>
            <a:endParaRPr lang="en-US" sz="3600" b="1" dirty="0"/>
          </a:p>
        </p:txBody>
      </p:sp>
    </p:spTree>
    <p:extLst>
      <p:ext uri="{BB962C8B-B14F-4D97-AF65-F5344CB8AC3E}">
        <p14:creationId xmlns:p14="http://schemas.microsoft.com/office/powerpoint/2010/main" val="18190251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2" y="2817722"/>
            <a:ext cx="8170433" cy="1754326"/>
          </a:xfrm>
          <a:prstGeom prst="rect">
            <a:avLst/>
          </a:prstGeom>
        </p:spPr>
        <p:txBody>
          <a:bodyPr wrap="square">
            <a:spAutoFit/>
          </a:bodyPr>
          <a:lstStyle/>
          <a:p>
            <a:pPr algn="ctr"/>
            <a:r>
              <a:rPr lang="en-US" sz="3600" b="1" dirty="0">
                <a:solidFill>
                  <a:srgbClr val="000000"/>
                </a:solidFill>
                <a:latin typeface="Arial" charset="0"/>
              </a:rPr>
              <a:t>Key Principle # 1</a:t>
            </a:r>
          </a:p>
          <a:p>
            <a:pPr algn="ctr"/>
            <a:endParaRPr lang="en-US" sz="3600" b="1" dirty="0">
              <a:solidFill>
                <a:srgbClr val="000000"/>
              </a:solidFill>
              <a:latin typeface="Arial" charset="0"/>
            </a:endParaRPr>
          </a:p>
          <a:p>
            <a:pPr algn="ctr"/>
            <a:r>
              <a:rPr lang="en-US" sz="3600" b="1" dirty="0">
                <a:solidFill>
                  <a:srgbClr val="FF0000"/>
                </a:solidFill>
                <a:latin typeface="Arial" charset="0"/>
              </a:rPr>
              <a:t>Tolerance</a:t>
            </a:r>
            <a:endParaRPr lang="en-US" sz="3600" b="1" dirty="0">
              <a:solidFill>
                <a:srgbClr val="FF0000"/>
              </a:solidFill>
            </a:endParaRPr>
          </a:p>
        </p:txBody>
      </p:sp>
    </p:spTree>
    <p:extLst>
      <p:ext uri="{BB962C8B-B14F-4D97-AF65-F5344CB8AC3E}">
        <p14:creationId xmlns:p14="http://schemas.microsoft.com/office/powerpoint/2010/main" val="27883065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Disputable Matter # 1 </a:t>
            </a:r>
          </a:p>
          <a:p>
            <a:pPr algn="ctr"/>
            <a:endParaRPr lang="en-US" sz="3600" b="1" dirty="0">
              <a:solidFill>
                <a:srgbClr val="000000"/>
              </a:solidFill>
              <a:latin typeface="Arial" charset="0"/>
            </a:endParaRPr>
          </a:p>
          <a:p>
            <a:pPr algn="ctr"/>
            <a:r>
              <a:rPr lang="en-US" sz="3600" b="1" dirty="0">
                <a:solidFill>
                  <a:srgbClr val="000000"/>
                </a:solidFill>
                <a:latin typeface="Arial" charset="0"/>
              </a:rPr>
              <a:t>“One believes he/she can eat everything; the weak eats only vegetables” (14:2)</a:t>
            </a:r>
            <a:endParaRPr lang="en-US" sz="3600" b="1" dirty="0"/>
          </a:p>
        </p:txBody>
      </p:sp>
    </p:spTree>
    <p:extLst>
      <p:ext uri="{BB962C8B-B14F-4D97-AF65-F5344CB8AC3E}">
        <p14:creationId xmlns:p14="http://schemas.microsoft.com/office/powerpoint/2010/main" val="179747554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Context</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Gentiles ate everything (didn’t have kosher regulations); the Jews, fearing they might violate kosher regulations, ate only vegetables. </a:t>
            </a:r>
            <a:endParaRPr lang="en-US" sz="3600" b="1" dirty="0"/>
          </a:p>
        </p:txBody>
      </p:sp>
    </p:spTree>
    <p:extLst>
      <p:ext uri="{BB962C8B-B14F-4D97-AF65-F5344CB8AC3E}">
        <p14:creationId xmlns:p14="http://schemas.microsoft.com/office/powerpoint/2010/main" val="10212237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Context</a:t>
            </a:r>
          </a:p>
          <a:p>
            <a:pPr algn="ctr"/>
            <a:endParaRPr lang="en-US" sz="3600" b="1" dirty="0">
              <a:solidFill>
                <a:srgbClr val="000000"/>
              </a:solidFill>
              <a:latin typeface="Arial" charset="0"/>
            </a:endParaRPr>
          </a:p>
          <a:p>
            <a:pPr algn="ctr"/>
            <a:r>
              <a:rPr lang="en-US" sz="3600" b="1" dirty="0">
                <a:solidFill>
                  <a:srgbClr val="000000"/>
                </a:solidFill>
                <a:latin typeface="Arial" charset="0"/>
              </a:rPr>
              <a:t>Strong = Gentiles</a:t>
            </a:r>
          </a:p>
          <a:p>
            <a:pPr algn="ctr"/>
            <a:endParaRPr lang="en-US" sz="3600" b="1" dirty="0">
              <a:solidFill>
                <a:srgbClr val="000000"/>
              </a:solidFill>
              <a:latin typeface="Arial" charset="0"/>
            </a:endParaRPr>
          </a:p>
          <a:p>
            <a:pPr algn="ctr"/>
            <a:r>
              <a:rPr lang="en-US" sz="3600" b="1" dirty="0">
                <a:solidFill>
                  <a:srgbClr val="000000"/>
                </a:solidFill>
                <a:latin typeface="Arial" charset="0"/>
              </a:rPr>
              <a:t>Weak = Jews</a:t>
            </a:r>
            <a:endParaRPr lang="en-US" sz="3600" b="1" dirty="0"/>
          </a:p>
        </p:txBody>
      </p:sp>
    </p:spTree>
    <p:extLst>
      <p:ext uri="{BB962C8B-B14F-4D97-AF65-F5344CB8AC3E}">
        <p14:creationId xmlns:p14="http://schemas.microsoft.com/office/powerpoint/2010/main" val="2365637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General Command</a:t>
            </a:r>
          </a:p>
          <a:p>
            <a:pPr algn="ctr"/>
            <a:endParaRPr lang="en-US" sz="3600" b="1" dirty="0">
              <a:solidFill>
                <a:srgbClr val="000000"/>
              </a:solidFill>
              <a:latin typeface="Arial" charset="0"/>
            </a:endParaRPr>
          </a:p>
          <a:p>
            <a:pPr algn="ctr"/>
            <a:r>
              <a:rPr lang="en-US" sz="3600" b="1" dirty="0">
                <a:solidFill>
                  <a:srgbClr val="000000"/>
                </a:solidFill>
                <a:latin typeface="Arial" charset="0"/>
              </a:rPr>
              <a:t>“Accept the weak in faith without disputing over disputable matters” (14:1)</a:t>
            </a:r>
            <a:endParaRPr lang="en-US" sz="3600" b="1" dirty="0"/>
          </a:p>
        </p:txBody>
      </p:sp>
    </p:spTree>
    <p:extLst>
      <p:ext uri="{BB962C8B-B14F-4D97-AF65-F5344CB8AC3E}">
        <p14:creationId xmlns:p14="http://schemas.microsoft.com/office/powerpoint/2010/main" val="11941336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1698726"/>
            <a:ext cx="8170433" cy="4524315"/>
          </a:xfrm>
          <a:prstGeom prst="rect">
            <a:avLst/>
          </a:prstGeom>
        </p:spPr>
        <p:txBody>
          <a:bodyPr wrap="square">
            <a:spAutoFit/>
          </a:bodyPr>
          <a:lstStyle/>
          <a:p>
            <a:pPr algn="ctr"/>
            <a:r>
              <a:rPr lang="en-US" sz="3600" b="1" dirty="0">
                <a:solidFill>
                  <a:srgbClr val="000000"/>
                </a:solidFill>
                <a:latin typeface="Arial" charset="0"/>
              </a:rPr>
              <a:t>Specifically,</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one who eats everything must not </a:t>
            </a:r>
            <a:r>
              <a:rPr lang="en-US" sz="3600" b="1" u="sng" dirty="0">
                <a:solidFill>
                  <a:srgbClr val="000000"/>
                </a:solidFill>
                <a:latin typeface="Arial" charset="0"/>
              </a:rPr>
              <a:t>despise</a:t>
            </a:r>
            <a:r>
              <a:rPr lang="en-US" sz="3600" b="1" dirty="0">
                <a:solidFill>
                  <a:srgbClr val="000000"/>
                </a:solidFill>
                <a:latin typeface="Arial" charset="0"/>
              </a:rPr>
              <a:t> the one who does not” (14:3a)</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Gentiles shouldn’t despise the customs of the Jews.</a:t>
            </a:r>
          </a:p>
        </p:txBody>
      </p:sp>
    </p:spTree>
    <p:extLst>
      <p:ext uri="{BB962C8B-B14F-4D97-AF65-F5344CB8AC3E}">
        <p14:creationId xmlns:p14="http://schemas.microsoft.com/office/powerpoint/2010/main" val="27122408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a:ex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516366" y="2888344"/>
            <a:ext cx="8111266" cy="1754326"/>
          </a:xfrm>
          <a:prstGeom prst="rect">
            <a:avLst/>
          </a:prstGeom>
        </p:spPr>
        <p:txBody>
          <a:bodyPr wrap="square">
            <a:spAutoFit/>
          </a:bodyPr>
          <a:lstStyle/>
          <a:p>
            <a:pPr algn="ctr"/>
            <a:r>
              <a:rPr lang="en-US" sz="3600" b="1" dirty="0">
                <a:solidFill>
                  <a:srgbClr val="000000"/>
                </a:solidFill>
                <a:latin typeface="Arial" charset="0"/>
              </a:rPr>
              <a:t>“Accept one another just as Christ has accepted us for the glory of God” (Rom 15:7)</a:t>
            </a:r>
            <a:endParaRPr lang="en-US" sz="3600" b="1" dirty="0"/>
          </a:p>
        </p:txBody>
      </p:sp>
    </p:spTree>
    <p:extLst>
      <p:ext uri="{BB962C8B-B14F-4D97-AF65-F5344CB8AC3E}">
        <p14:creationId xmlns:p14="http://schemas.microsoft.com/office/powerpoint/2010/main" val="15414844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1694987"/>
            <a:ext cx="8170433" cy="4524315"/>
          </a:xfrm>
          <a:prstGeom prst="rect">
            <a:avLst/>
          </a:prstGeom>
        </p:spPr>
        <p:txBody>
          <a:bodyPr wrap="square">
            <a:spAutoFit/>
          </a:bodyPr>
          <a:lstStyle/>
          <a:p>
            <a:pPr algn="ctr"/>
            <a:r>
              <a:rPr lang="en-US" sz="3600" b="1" dirty="0">
                <a:solidFill>
                  <a:srgbClr val="000000"/>
                </a:solidFill>
                <a:latin typeface="Arial" charset="0"/>
              </a:rPr>
              <a:t>Specifically,</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one who does not eat everything must not </a:t>
            </a:r>
            <a:r>
              <a:rPr lang="en-US" sz="3600" b="1" u="sng" dirty="0">
                <a:solidFill>
                  <a:srgbClr val="000000"/>
                </a:solidFill>
                <a:latin typeface="Arial" charset="0"/>
              </a:rPr>
              <a:t>condemn</a:t>
            </a:r>
            <a:r>
              <a:rPr lang="en-US" sz="3600" b="1" dirty="0">
                <a:solidFill>
                  <a:srgbClr val="000000"/>
                </a:solidFill>
                <a:latin typeface="Arial" charset="0"/>
              </a:rPr>
              <a:t> the one who does” (14:3b)</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Jews shouldn’t condemn the customs of the Gentiles.</a:t>
            </a:r>
          </a:p>
        </p:txBody>
      </p:sp>
    </p:spTree>
    <p:extLst>
      <p:ext uri="{BB962C8B-B14F-4D97-AF65-F5344CB8AC3E}">
        <p14:creationId xmlns:p14="http://schemas.microsoft.com/office/powerpoint/2010/main" val="13069910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1754326"/>
          </a:xfrm>
          <a:prstGeom prst="rect">
            <a:avLst/>
          </a:prstGeom>
        </p:spPr>
        <p:txBody>
          <a:bodyPr wrap="square">
            <a:spAutoFit/>
          </a:bodyPr>
          <a:lstStyle/>
          <a:p>
            <a:pPr algn="ctr"/>
            <a:r>
              <a:rPr lang="en-US" sz="3600" b="1" dirty="0">
                <a:solidFill>
                  <a:srgbClr val="000000"/>
                </a:solidFill>
                <a:latin typeface="Arial" charset="0"/>
              </a:rPr>
              <a:t>Why? #1</a:t>
            </a:r>
          </a:p>
          <a:p>
            <a:pPr algn="ctr"/>
            <a:endParaRPr lang="en-US" sz="3600" b="1" dirty="0">
              <a:solidFill>
                <a:srgbClr val="000000"/>
              </a:solidFill>
              <a:latin typeface="Arial" charset="0"/>
            </a:endParaRPr>
          </a:p>
          <a:p>
            <a:pPr algn="ctr"/>
            <a:r>
              <a:rPr lang="en-US" sz="3600" b="1" dirty="0">
                <a:solidFill>
                  <a:srgbClr val="000000"/>
                </a:solidFill>
                <a:latin typeface="Arial" charset="0"/>
              </a:rPr>
              <a:t>“God has accepted him/her” (14:3c)</a:t>
            </a:r>
          </a:p>
        </p:txBody>
      </p:sp>
    </p:spTree>
    <p:extLst>
      <p:ext uri="{BB962C8B-B14F-4D97-AF65-F5344CB8AC3E}">
        <p14:creationId xmlns:p14="http://schemas.microsoft.com/office/powerpoint/2010/main" val="29469468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308324"/>
          </a:xfrm>
          <a:prstGeom prst="rect">
            <a:avLst/>
          </a:prstGeom>
        </p:spPr>
        <p:txBody>
          <a:bodyPr wrap="square">
            <a:spAutoFit/>
          </a:bodyPr>
          <a:lstStyle/>
          <a:p>
            <a:pPr algn="ctr"/>
            <a:r>
              <a:rPr lang="en-US" sz="3600" b="1" dirty="0">
                <a:solidFill>
                  <a:srgbClr val="000000"/>
                </a:solidFill>
                <a:latin typeface="Arial" charset="0"/>
              </a:rPr>
              <a:t>Why? #2</a:t>
            </a:r>
          </a:p>
          <a:p>
            <a:pPr algn="ctr"/>
            <a:endParaRPr lang="en-US" sz="3600" b="1" dirty="0">
              <a:solidFill>
                <a:srgbClr val="000000"/>
              </a:solidFill>
              <a:latin typeface="Arial" charset="0"/>
            </a:endParaRPr>
          </a:p>
          <a:p>
            <a:pPr algn="ctr"/>
            <a:r>
              <a:rPr lang="en-US" sz="3600" b="1" dirty="0">
                <a:solidFill>
                  <a:srgbClr val="000000"/>
                </a:solidFill>
                <a:latin typeface="Arial" charset="0"/>
              </a:rPr>
              <a:t>“Who are you to judge someone else’s servant?” (14:4a) </a:t>
            </a:r>
          </a:p>
        </p:txBody>
      </p:sp>
    </p:spTree>
    <p:extLst>
      <p:ext uri="{BB962C8B-B14F-4D97-AF65-F5344CB8AC3E}">
        <p14:creationId xmlns:p14="http://schemas.microsoft.com/office/powerpoint/2010/main" val="195470203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Parenthetically, </a:t>
            </a:r>
          </a:p>
          <a:p>
            <a:pPr algn="ctr"/>
            <a:endParaRPr lang="en-US" sz="3600" b="1" dirty="0">
              <a:solidFill>
                <a:srgbClr val="000000"/>
              </a:solidFill>
              <a:latin typeface="Arial" charset="0"/>
            </a:endParaRPr>
          </a:p>
          <a:p>
            <a:pPr algn="ctr"/>
            <a:r>
              <a:rPr lang="en-US" sz="3600" b="1" dirty="0">
                <a:solidFill>
                  <a:srgbClr val="000000"/>
                </a:solidFill>
                <a:latin typeface="Arial" charset="0"/>
              </a:rPr>
              <a:t>“Before one’s own master one stands or falls, but God is able to make his servants stand” (14:4b)</a:t>
            </a:r>
          </a:p>
        </p:txBody>
      </p:sp>
    </p:spTree>
    <p:extLst>
      <p:ext uri="{BB962C8B-B14F-4D97-AF65-F5344CB8AC3E}">
        <p14:creationId xmlns:p14="http://schemas.microsoft.com/office/powerpoint/2010/main" val="391869532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4" name="Picture 3">
            <a:extLst>
              <a:ext uri="{FF2B5EF4-FFF2-40B4-BE49-F238E27FC236}">
                <a16:creationId xmlns:a16="http://schemas.microsoft.com/office/drawing/2014/main" id="{E4AA3EFB-9C32-934A-9DA6-C8C7BD98C2E6}"/>
              </a:ext>
            </a:extLst>
          </p:cNvPr>
          <p:cNvPicPr>
            <a:picLocks noChangeAspect="1"/>
          </p:cNvPicPr>
          <p:nvPr/>
        </p:nvPicPr>
        <p:blipFill>
          <a:blip r:embed="rId4"/>
          <a:stretch>
            <a:fillRect/>
          </a:stretch>
        </p:blipFill>
        <p:spPr>
          <a:xfrm>
            <a:off x="2778513" y="1203240"/>
            <a:ext cx="3889917" cy="5416605"/>
          </a:xfrm>
          <a:prstGeom prst="rect">
            <a:avLst/>
          </a:prstGeom>
        </p:spPr>
      </p:pic>
    </p:spTree>
    <p:extLst>
      <p:ext uri="{BB962C8B-B14F-4D97-AF65-F5344CB8AC3E}">
        <p14:creationId xmlns:p14="http://schemas.microsoft.com/office/powerpoint/2010/main" val="140813048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Disputable Matter # 2 </a:t>
            </a:r>
          </a:p>
          <a:p>
            <a:pPr algn="ctr"/>
            <a:endParaRPr lang="en-US" sz="3600" b="1" dirty="0">
              <a:solidFill>
                <a:srgbClr val="000000"/>
              </a:solidFill>
              <a:latin typeface="Arial" charset="0"/>
            </a:endParaRPr>
          </a:p>
          <a:p>
            <a:pPr algn="ctr"/>
            <a:r>
              <a:rPr lang="en-US" sz="3600" b="1" dirty="0">
                <a:solidFill>
                  <a:srgbClr val="000000"/>
                </a:solidFill>
                <a:latin typeface="Arial" charset="0"/>
              </a:rPr>
              <a:t>“One discerns between a day and another; another reckons each day to be the same” (14:5a)</a:t>
            </a:r>
          </a:p>
          <a:p>
            <a:pPr algn="ctr"/>
            <a:endParaRPr lang="en-US" sz="3600" b="1" dirty="0">
              <a:solidFill>
                <a:srgbClr val="000000"/>
              </a:solidFill>
              <a:latin typeface="Arial" charset="0"/>
            </a:endParaRPr>
          </a:p>
          <a:p>
            <a:pPr algn="ctr"/>
            <a:r>
              <a:rPr lang="en-US" sz="3600" b="1" dirty="0">
                <a:solidFill>
                  <a:srgbClr val="000000"/>
                </a:solidFill>
                <a:latin typeface="Arial" charset="0"/>
              </a:rPr>
              <a:t>Sabbath &amp; festival days</a:t>
            </a:r>
            <a:endParaRPr lang="en-US" sz="3600" b="1" dirty="0"/>
          </a:p>
        </p:txBody>
      </p:sp>
    </p:spTree>
    <p:extLst>
      <p:ext uri="{BB962C8B-B14F-4D97-AF65-F5344CB8AC3E}">
        <p14:creationId xmlns:p14="http://schemas.microsoft.com/office/powerpoint/2010/main" val="12381468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Principle #1</a:t>
            </a:r>
          </a:p>
          <a:p>
            <a:pPr algn="ctr"/>
            <a:endParaRPr lang="en-US" sz="3600" b="1" dirty="0">
              <a:solidFill>
                <a:srgbClr val="000000"/>
              </a:solidFill>
              <a:latin typeface="Arial" charset="0"/>
            </a:endParaRPr>
          </a:p>
          <a:p>
            <a:pPr algn="ctr"/>
            <a:r>
              <a:rPr lang="en-US" sz="3600" b="1" dirty="0">
                <a:solidFill>
                  <a:srgbClr val="FF0000"/>
                </a:solidFill>
                <a:latin typeface="Arial" charset="0"/>
              </a:rPr>
              <a:t>It must be a personal conviction (not imposed or imposing)</a:t>
            </a:r>
            <a:endParaRPr lang="en-US" sz="3600" b="1" dirty="0">
              <a:solidFill>
                <a:srgbClr val="FF0000"/>
              </a:solidFill>
            </a:endParaRPr>
          </a:p>
          <a:p>
            <a:pPr algn="ctr"/>
            <a:endParaRPr lang="en-US" sz="3600" b="1" dirty="0">
              <a:solidFill>
                <a:srgbClr val="000000"/>
              </a:solidFill>
              <a:latin typeface="Arial" charset="0"/>
            </a:endParaRPr>
          </a:p>
          <a:p>
            <a:pPr algn="ctr"/>
            <a:r>
              <a:rPr lang="en-US" sz="3600" b="1" dirty="0">
                <a:solidFill>
                  <a:srgbClr val="000000"/>
                </a:solidFill>
                <a:latin typeface="Arial" charset="0"/>
              </a:rPr>
              <a:t>“Each must be fully convinced in his/her own mind” (14:5b)</a:t>
            </a:r>
          </a:p>
        </p:txBody>
      </p:sp>
    </p:spTree>
    <p:extLst>
      <p:ext uri="{BB962C8B-B14F-4D97-AF65-F5344CB8AC3E}">
        <p14:creationId xmlns:p14="http://schemas.microsoft.com/office/powerpoint/2010/main" val="30345809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Principle #2</a:t>
            </a:r>
          </a:p>
          <a:p>
            <a:pPr algn="ctr"/>
            <a:endParaRPr lang="en-US" sz="3600" b="1" dirty="0">
              <a:solidFill>
                <a:srgbClr val="000000"/>
              </a:solidFill>
              <a:latin typeface="Arial" charset="0"/>
            </a:endParaRPr>
          </a:p>
          <a:p>
            <a:pPr algn="ctr"/>
            <a:r>
              <a:rPr lang="en-US" sz="3600" b="1" dirty="0">
                <a:solidFill>
                  <a:srgbClr val="FF0000"/>
                </a:solidFill>
                <a:latin typeface="Arial" charset="0"/>
              </a:rPr>
              <a:t>It must be “for the Lord”</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one who values a day values for the Lord” (14:6a)</a:t>
            </a:r>
            <a:endParaRPr lang="en-US" sz="3600" b="1" dirty="0"/>
          </a:p>
        </p:txBody>
      </p:sp>
    </p:spTree>
    <p:extLst>
      <p:ext uri="{BB962C8B-B14F-4D97-AF65-F5344CB8AC3E}">
        <p14:creationId xmlns:p14="http://schemas.microsoft.com/office/powerpoint/2010/main" val="29090919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It must be “for the Lord”</a:t>
            </a:r>
          </a:p>
          <a:p>
            <a:pPr algn="ctr"/>
            <a:endParaRPr lang="en-US" sz="3600" b="1" dirty="0">
              <a:solidFill>
                <a:srgbClr val="000000"/>
              </a:solidFill>
              <a:latin typeface="Arial" charset="0"/>
            </a:endParaRPr>
          </a:p>
          <a:p>
            <a:pPr algn="ctr"/>
            <a:r>
              <a:rPr lang="en-US" sz="3600" b="1" dirty="0">
                <a:solidFill>
                  <a:srgbClr val="000000"/>
                </a:solidFill>
                <a:latin typeface="Arial" charset="0"/>
              </a:rPr>
              <a:t>“The one who eats [meat] eats it for the Lord—giving thanks to God; and the one who doesn’t eat, abstains for the Lord, giving thanks to God” (14:6b) </a:t>
            </a:r>
            <a:endParaRPr lang="en-US" sz="3600" b="1" dirty="0"/>
          </a:p>
        </p:txBody>
      </p:sp>
    </p:spTree>
    <p:extLst>
      <p:ext uri="{BB962C8B-B14F-4D97-AF65-F5344CB8AC3E}">
        <p14:creationId xmlns:p14="http://schemas.microsoft.com/office/powerpoint/2010/main" val="338040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Principle #3</a:t>
            </a:r>
          </a:p>
          <a:p>
            <a:pPr algn="ctr"/>
            <a:endParaRPr lang="en-US" sz="3600" b="1" dirty="0">
              <a:solidFill>
                <a:srgbClr val="000000"/>
              </a:solidFill>
              <a:latin typeface="Arial" charset="0"/>
            </a:endParaRPr>
          </a:p>
          <a:p>
            <a:pPr algn="ctr"/>
            <a:r>
              <a:rPr lang="en-US" sz="3600" b="1" dirty="0">
                <a:solidFill>
                  <a:srgbClr val="FF0000"/>
                </a:solidFill>
                <a:latin typeface="Arial" charset="0"/>
              </a:rPr>
              <a:t>It must be self-denial</a:t>
            </a:r>
          </a:p>
          <a:p>
            <a:pPr algn="ctr"/>
            <a:endParaRPr lang="en-US" sz="3600" b="1" dirty="0">
              <a:solidFill>
                <a:srgbClr val="000000"/>
              </a:solidFill>
              <a:latin typeface="Arial" charset="0"/>
            </a:endParaRPr>
          </a:p>
          <a:p>
            <a:pPr algn="ctr"/>
            <a:r>
              <a:rPr lang="en-US" sz="3600" b="1" dirty="0">
                <a:solidFill>
                  <a:srgbClr val="000000"/>
                </a:solidFill>
                <a:latin typeface="Arial" charset="0"/>
              </a:rPr>
              <a:t>“None of us live for ourselves; none of us die for ourselves” (14:7)</a:t>
            </a:r>
          </a:p>
        </p:txBody>
      </p:sp>
    </p:spTree>
    <p:extLst>
      <p:ext uri="{BB962C8B-B14F-4D97-AF65-F5344CB8AC3E}">
        <p14:creationId xmlns:p14="http://schemas.microsoft.com/office/powerpoint/2010/main" val="24499603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Summary</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26073" y="2213680"/>
            <a:ext cx="8538423" cy="4524315"/>
          </a:xfrm>
          <a:prstGeom prst="rect">
            <a:avLst/>
          </a:prstGeom>
        </p:spPr>
        <p:txBody>
          <a:bodyPr wrap="square">
            <a:spAutoFit/>
          </a:bodyPr>
          <a:lstStyle/>
          <a:p>
            <a:pPr algn="ctr"/>
            <a:r>
              <a:rPr lang="en-US" sz="3600" b="1" dirty="0">
                <a:solidFill>
                  <a:srgbClr val="000000"/>
                </a:solidFill>
                <a:latin typeface="Arial" charset="0"/>
              </a:rPr>
              <a:t>While we were sinners, God demonstrated his love for us by sending his son, Jesus Christ, to die for us. Anyone who believes in him will have salvation. Those who have this salvation have a renewed life—to love one another and to obey the government. </a:t>
            </a:r>
            <a:endParaRPr lang="en-US" sz="3600" dirty="0"/>
          </a:p>
        </p:txBody>
      </p:sp>
    </p:spTree>
    <p:extLst>
      <p:ext uri="{BB962C8B-B14F-4D97-AF65-F5344CB8AC3E}">
        <p14:creationId xmlns:p14="http://schemas.microsoft.com/office/powerpoint/2010/main" val="9672985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It must be self-denial</a:t>
            </a:r>
          </a:p>
          <a:p>
            <a:pPr algn="ctr"/>
            <a:endParaRPr lang="en-US" sz="3600" b="1" dirty="0">
              <a:solidFill>
                <a:srgbClr val="000000"/>
              </a:solidFill>
              <a:latin typeface="Arial" charset="0"/>
            </a:endParaRPr>
          </a:p>
          <a:p>
            <a:pPr algn="ctr"/>
            <a:r>
              <a:rPr lang="en-US" sz="3600" b="1" dirty="0">
                <a:solidFill>
                  <a:srgbClr val="000000"/>
                </a:solidFill>
                <a:latin typeface="Arial" charset="0"/>
              </a:rPr>
              <a:t>“If we live, we live for the Lord. If we die, we die for the Lord. Whether we die or live, we are of the Lord” (14:8)</a:t>
            </a:r>
          </a:p>
        </p:txBody>
      </p:sp>
    </p:spTree>
    <p:extLst>
      <p:ext uri="{BB962C8B-B14F-4D97-AF65-F5344CB8AC3E}">
        <p14:creationId xmlns:p14="http://schemas.microsoft.com/office/powerpoint/2010/main" val="36246226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Parenthetically,</a:t>
            </a:r>
          </a:p>
          <a:p>
            <a:pPr algn="ctr"/>
            <a:endParaRPr lang="en-US" sz="3600" b="1" dirty="0">
              <a:solidFill>
                <a:srgbClr val="000000"/>
              </a:solidFill>
              <a:latin typeface="Arial" charset="0"/>
            </a:endParaRPr>
          </a:p>
          <a:p>
            <a:pPr algn="ctr"/>
            <a:r>
              <a:rPr lang="en-US" sz="3600" b="1" dirty="0">
                <a:solidFill>
                  <a:srgbClr val="000000"/>
                </a:solidFill>
                <a:latin typeface="Arial" charset="0"/>
              </a:rPr>
              <a:t>“This is why Christ died and lives—for him to rule the dead and the living” (14:9)</a:t>
            </a:r>
          </a:p>
        </p:txBody>
      </p:sp>
    </p:spTree>
    <p:extLst>
      <p:ext uri="{BB962C8B-B14F-4D97-AF65-F5344CB8AC3E}">
        <p14:creationId xmlns:p14="http://schemas.microsoft.com/office/powerpoint/2010/main" val="39170614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Principle #4</a:t>
            </a:r>
          </a:p>
          <a:p>
            <a:pPr algn="ctr"/>
            <a:endParaRPr lang="en-US" sz="3600" b="1" dirty="0">
              <a:solidFill>
                <a:srgbClr val="000000"/>
              </a:solidFill>
              <a:latin typeface="Arial" charset="0"/>
            </a:endParaRPr>
          </a:p>
          <a:p>
            <a:pPr algn="ctr"/>
            <a:r>
              <a:rPr lang="en-US" sz="3600" b="1" dirty="0">
                <a:solidFill>
                  <a:srgbClr val="FF0000"/>
                </a:solidFill>
                <a:latin typeface="Arial" charset="0"/>
              </a:rPr>
              <a:t>It must not be judgmental of others</a:t>
            </a:r>
          </a:p>
          <a:p>
            <a:pPr algn="ctr"/>
            <a:endParaRPr lang="en-US" sz="3600" b="1" dirty="0">
              <a:solidFill>
                <a:srgbClr val="000000"/>
              </a:solidFill>
              <a:latin typeface="Arial" charset="0"/>
            </a:endParaRPr>
          </a:p>
          <a:p>
            <a:pPr algn="ctr"/>
            <a:r>
              <a:rPr lang="en-US" sz="3600" b="1" dirty="0">
                <a:solidFill>
                  <a:srgbClr val="000000"/>
                </a:solidFill>
                <a:latin typeface="Arial" charset="0"/>
              </a:rPr>
              <a:t>“Why do you condemn your brother/sister? Why do you despise your brother/sister” (14:10a)</a:t>
            </a:r>
          </a:p>
        </p:txBody>
      </p:sp>
    </p:spTree>
    <p:extLst>
      <p:ext uri="{BB962C8B-B14F-4D97-AF65-F5344CB8AC3E}">
        <p14:creationId xmlns:p14="http://schemas.microsoft.com/office/powerpoint/2010/main" val="24785468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It must not be judgmental of others</a:t>
            </a:r>
          </a:p>
          <a:p>
            <a:pPr algn="ctr"/>
            <a:endParaRPr lang="en-US" sz="3600" b="1" dirty="0">
              <a:solidFill>
                <a:srgbClr val="000000"/>
              </a:solidFill>
              <a:latin typeface="Arial" charset="0"/>
            </a:endParaRPr>
          </a:p>
          <a:p>
            <a:pPr algn="ctr"/>
            <a:r>
              <a:rPr lang="en-US" sz="3600" b="1" dirty="0">
                <a:solidFill>
                  <a:srgbClr val="000000"/>
                </a:solidFill>
                <a:latin typeface="Arial" charset="0"/>
              </a:rPr>
              <a:t>“We all will stand before the judgment seat of God” (14:10b)</a:t>
            </a:r>
          </a:p>
          <a:p>
            <a:pPr algn="ctr"/>
            <a:endParaRPr lang="en-US" sz="3600" b="1" dirty="0">
              <a:solidFill>
                <a:srgbClr val="000000"/>
              </a:solidFill>
              <a:latin typeface="Arial" charset="0"/>
            </a:endParaRPr>
          </a:p>
          <a:p>
            <a:pPr algn="ctr"/>
            <a:r>
              <a:rPr lang="en-US" sz="3600" b="1" dirty="0">
                <a:solidFill>
                  <a:srgbClr val="000000"/>
                </a:solidFill>
                <a:latin typeface="Arial" charset="0"/>
              </a:rPr>
              <a:t>As the Scripture says: </a:t>
            </a:r>
          </a:p>
        </p:txBody>
      </p:sp>
    </p:spTree>
    <p:extLst>
      <p:ext uri="{BB962C8B-B14F-4D97-AF65-F5344CB8AC3E}">
        <p14:creationId xmlns:p14="http://schemas.microsoft.com/office/powerpoint/2010/main" val="24251831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“‘As I live,’ says the Lord, ‘every knee will bow to me, and every tongue confess to God’”</a:t>
            </a:r>
          </a:p>
          <a:p>
            <a:pPr algn="ctr"/>
            <a:endParaRPr lang="en-US" sz="3600" b="1" dirty="0">
              <a:solidFill>
                <a:srgbClr val="000000"/>
              </a:solidFill>
              <a:latin typeface="Arial" charset="0"/>
            </a:endParaRPr>
          </a:p>
          <a:p>
            <a:pPr algn="ctr"/>
            <a:r>
              <a:rPr lang="en-US" sz="3600" b="1" dirty="0">
                <a:solidFill>
                  <a:srgbClr val="000000"/>
                </a:solidFill>
                <a:latin typeface="Arial" charset="0"/>
              </a:rPr>
              <a:t>Isaiah 45:23; Rom 14:11</a:t>
            </a:r>
          </a:p>
        </p:txBody>
      </p:sp>
    </p:spTree>
    <p:extLst>
      <p:ext uri="{BB962C8B-B14F-4D97-AF65-F5344CB8AC3E}">
        <p14:creationId xmlns:p14="http://schemas.microsoft.com/office/powerpoint/2010/main" val="39560050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It must not be judgmental of others</a:t>
            </a:r>
          </a:p>
          <a:p>
            <a:pPr algn="ctr"/>
            <a:endParaRPr lang="en-US" sz="3600" b="1" dirty="0">
              <a:solidFill>
                <a:srgbClr val="000000"/>
              </a:solidFill>
              <a:latin typeface="Arial" charset="0"/>
            </a:endParaRPr>
          </a:p>
          <a:p>
            <a:pPr algn="ctr"/>
            <a:r>
              <a:rPr lang="en-US" sz="3600" b="1" dirty="0">
                <a:solidFill>
                  <a:srgbClr val="000000"/>
                </a:solidFill>
                <a:latin typeface="Arial" charset="0"/>
              </a:rPr>
              <a:t>“And each of us will give personal account to God” (14:12). “So, we should no longer judge one another” (14:13) </a:t>
            </a:r>
          </a:p>
        </p:txBody>
      </p:sp>
    </p:spTree>
    <p:extLst>
      <p:ext uri="{BB962C8B-B14F-4D97-AF65-F5344CB8AC3E}">
        <p14:creationId xmlns:p14="http://schemas.microsoft.com/office/powerpoint/2010/main" val="14054644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1968500"/>
            <a:ext cx="8170433" cy="4524315"/>
          </a:xfrm>
          <a:prstGeom prst="rect">
            <a:avLst/>
          </a:prstGeom>
        </p:spPr>
        <p:txBody>
          <a:bodyPr wrap="square">
            <a:spAutoFit/>
          </a:bodyPr>
          <a:lstStyle/>
          <a:p>
            <a:pPr algn="ctr"/>
            <a:r>
              <a:rPr lang="en-US" sz="3600" u="sng" dirty="0">
                <a:solidFill>
                  <a:srgbClr val="FF0000"/>
                </a:solidFill>
                <a:latin typeface="Arial" charset="0"/>
              </a:rPr>
              <a:t>Meat </a:t>
            </a:r>
            <a:r>
              <a:rPr lang="en-US" sz="3600" u="sng" dirty="0" err="1">
                <a:solidFill>
                  <a:srgbClr val="FF0000"/>
                </a:solidFill>
                <a:latin typeface="Arial" charset="0"/>
              </a:rPr>
              <a:t>vrs</a:t>
            </a:r>
            <a:r>
              <a:rPr lang="en-US" sz="3600" u="sng" dirty="0">
                <a:solidFill>
                  <a:srgbClr val="FF0000"/>
                </a:solidFill>
                <a:latin typeface="Arial" charset="0"/>
              </a:rPr>
              <a:t>. Vegetable</a:t>
            </a:r>
          </a:p>
          <a:p>
            <a:pPr marL="571500" indent="-571500">
              <a:buFont typeface="Arial" panose="020B0604020202020204" pitchFamily="34" charset="0"/>
              <a:buChar char="•"/>
            </a:pPr>
            <a:endParaRPr lang="en-US" sz="3600" b="1" dirty="0">
              <a:solidFill>
                <a:srgbClr val="000000"/>
              </a:solidFill>
              <a:latin typeface="Arial" charset="0"/>
            </a:endParaRPr>
          </a:p>
          <a:p>
            <a:pPr marL="571500" indent="-571500">
              <a:buFont typeface="Arial" panose="020B0604020202020204" pitchFamily="34" charset="0"/>
              <a:buChar char="•"/>
            </a:pPr>
            <a:r>
              <a:rPr lang="en-US" sz="3600" b="1" dirty="0">
                <a:solidFill>
                  <a:srgbClr val="000000"/>
                </a:solidFill>
                <a:latin typeface="Arial" charset="0"/>
              </a:rPr>
              <a:t>Accept the weak in faith</a:t>
            </a:r>
          </a:p>
          <a:p>
            <a:pPr marL="573088" lvl="1" indent="-563563">
              <a:buFont typeface="Arial" panose="020B0604020202020204" pitchFamily="34" charset="0"/>
              <a:buChar char="•"/>
            </a:pPr>
            <a:r>
              <a:rPr lang="en-US" sz="3600" b="1" dirty="0">
                <a:solidFill>
                  <a:srgbClr val="000000"/>
                </a:solidFill>
                <a:latin typeface="Arial" charset="0"/>
              </a:rPr>
              <a:t>The strong shouldn’t </a:t>
            </a:r>
            <a:r>
              <a:rPr lang="en-US" sz="3600" b="1" u="sng" dirty="0">
                <a:solidFill>
                  <a:srgbClr val="000000"/>
                </a:solidFill>
                <a:latin typeface="Arial" charset="0"/>
              </a:rPr>
              <a:t>despise</a:t>
            </a:r>
            <a:r>
              <a:rPr lang="en-US" sz="3600" b="1" dirty="0">
                <a:solidFill>
                  <a:srgbClr val="000000"/>
                </a:solidFill>
                <a:latin typeface="Arial" charset="0"/>
              </a:rPr>
              <a:t> the weak; the weak shouldn’t </a:t>
            </a:r>
            <a:r>
              <a:rPr lang="en-US" sz="3600" b="1" u="sng" dirty="0">
                <a:solidFill>
                  <a:srgbClr val="000000"/>
                </a:solidFill>
                <a:latin typeface="Arial" charset="0"/>
              </a:rPr>
              <a:t>condemn</a:t>
            </a:r>
            <a:r>
              <a:rPr lang="en-US" sz="3600" b="1" dirty="0">
                <a:solidFill>
                  <a:srgbClr val="000000"/>
                </a:solidFill>
                <a:latin typeface="Arial" charset="0"/>
              </a:rPr>
              <a:t> the strong</a:t>
            </a:r>
          </a:p>
          <a:p>
            <a:pPr marL="573088" lvl="1" indent="-563563">
              <a:buFont typeface="Arial" panose="020B0604020202020204" pitchFamily="34" charset="0"/>
              <a:buChar char="•"/>
            </a:pPr>
            <a:r>
              <a:rPr lang="en-US" sz="3600" b="1" dirty="0">
                <a:solidFill>
                  <a:srgbClr val="000000"/>
                </a:solidFill>
                <a:latin typeface="Arial" charset="0"/>
              </a:rPr>
              <a:t>God accepted them both</a:t>
            </a:r>
          </a:p>
          <a:p>
            <a:pPr marL="573088" lvl="1" indent="-563563">
              <a:buFont typeface="Arial" panose="020B0604020202020204" pitchFamily="34" charset="0"/>
              <a:buChar char="•"/>
            </a:pPr>
            <a:r>
              <a:rPr lang="en-US" sz="3600" b="1" dirty="0">
                <a:solidFill>
                  <a:srgbClr val="000000"/>
                </a:solidFill>
                <a:latin typeface="Arial" charset="0"/>
              </a:rPr>
              <a:t>We can’t judge another’s servant</a:t>
            </a:r>
          </a:p>
        </p:txBody>
      </p:sp>
    </p:spTree>
    <p:extLst>
      <p:ext uri="{BB962C8B-B14F-4D97-AF65-F5344CB8AC3E}">
        <p14:creationId xmlns:p14="http://schemas.microsoft.com/office/powerpoint/2010/main" val="488792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073980"/>
            <a:ext cx="8170433" cy="3970318"/>
          </a:xfrm>
          <a:prstGeom prst="rect">
            <a:avLst/>
          </a:prstGeom>
        </p:spPr>
        <p:txBody>
          <a:bodyPr wrap="square">
            <a:spAutoFit/>
          </a:bodyPr>
          <a:lstStyle/>
          <a:p>
            <a:pPr algn="ctr"/>
            <a:r>
              <a:rPr lang="en-US" sz="3600" u="sng" dirty="0">
                <a:solidFill>
                  <a:srgbClr val="FF0000"/>
                </a:solidFill>
                <a:latin typeface="Arial" charset="0"/>
              </a:rPr>
              <a:t>Special Days </a:t>
            </a:r>
            <a:r>
              <a:rPr lang="en-US" sz="3600" u="sng" dirty="0" err="1">
                <a:solidFill>
                  <a:srgbClr val="FF0000"/>
                </a:solidFill>
                <a:latin typeface="Arial" charset="0"/>
              </a:rPr>
              <a:t>vrs</a:t>
            </a:r>
            <a:r>
              <a:rPr lang="en-US" sz="3600" u="sng" dirty="0">
                <a:solidFill>
                  <a:srgbClr val="FF0000"/>
                </a:solidFill>
                <a:latin typeface="Arial" charset="0"/>
              </a:rPr>
              <a:t>. Ordinary Days</a:t>
            </a:r>
          </a:p>
          <a:p>
            <a:pPr algn="ctr"/>
            <a:endParaRPr lang="en-US" sz="3600" b="1" dirty="0">
              <a:solidFill>
                <a:srgbClr val="000000"/>
              </a:solidFill>
              <a:latin typeface="Arial" charset="0"/>
            </a:endParaRPr>
          </a:p>
          <a:p>
            <a:pPr marL="571500" indent="-571500">
              <a:buFont typeface="Arial" panose="020B0604020202020204" pitchFamily="34" charset="0"/>
              <a:buChar char="•"/>
            </a:pPr>
            <a:r>
              <a:rPr lang="en-US" sz="3600" b="1" dirty="0">
                <a:solidFill>
                  <a:srgbClr val="000000"/>
                </a:solidFill>
                <a:latin typeface="Arial" charset="0"/>
              </a:rPr>
              <a:t>It must be a personal conviction</a:t>
            </a:r>
          </a:p>
          <a:p>
            <a:pPr marL="571500" indent="-571500">
              <a:buFont typeface="Arial" panose="020B0604020202020204" pitchFamily="34" charset="0"/>
              <a:buChar char="•"/>
            </a:pPr>
            <a:r>
              <a:rPr lang="en-US" sz="3600" b="1" dirty="0">
                <a:solidFill>
                  <a:srgbClr val="000000"/>
                </a:solidFill>
                <a:latin typeface="Arial" charset="0"/>
              </a:rPr>
              <a:t>It must be for the Lord</a:t>
            </a:r>
          </a:p>
          <a:p>
            <a:pPr marL="571500" indent="-571500">
              <a:buFont typeface="Arial" panose="020B0604020202020204" pitchFamily="34" charset="0"/>
              <a:buChar char="•"/>
            </a:pPr>
            <a:r>
              <a:rPr lang="en-US" sz="3600" b="1" dirty="0">
                <a:solidFill>
                  <a:srgbClr val="000000"/>
                </a:solidFill>
                <a:latin typeface="Arial" charset="0"/>
              </a:rPr>
              <a:t>It must be self-denial</a:t>
            </a:r>
          </a:p>
          <a:p>
            <a:pPr marL="571500" indent="-571500">
              <a:buFont typeface="Arial" panose="020B0604020202020204" pitchFamily="34" charset="0"/>
              <a:buChar char="•"/>
            </a:pPr>
            <a:r>
              <a:rPr lang="en-US" sz="3600" b="1" dirty="0">
                <a:solidFill>
                  <a:srgbClr val="000000"/>
                </a:solidFill>
                <a:latin typeface="Arial" charset="0"/>
              </a:rPr>
              <a:t>It must not be judgmental of others</a:t>
            </a:r>
          </a:p>
        </p:txBody>
      </p:sp>
    </p:spTree>
    <p:extLst>
      <p:ext uri="{BB962C8B-B14F-4D97-AF65-F5344CB8AC3E}">
        <p14:creationId xmlns:p14="http://schemas.microsoft.com/office/powerpoint/2010/main" val="1178618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4" name="Picture 3">
            <a:extLst>
              <a:ext uri="{FF2B5EF4-FFF2-40B4-BE49-F238E27FC236}">
                <a16:creationId xmlns:a16="http://schemas.microsoft.com/office/drawing/2014/main" id="{DFE1EA6E-BCE2-1147-8A9D-477AAA75F00D}"/>
              </a:ext>
            </a:extLst>
          </p:cNvPr>
          <p:cNvPicPr>
            <a:picLocks noChangeAspect="1"/>
          </p:cNvPicPr>
          <p:nvPr/>
        </p:nvPicPr>
        <p:blipFill>
          <a:blip r:embed="rId4"/>
          <a:stretch>
            <a:fillRect/>
          </a:stretch>
        </p:blipFill>
        <p:spPr>
          <a:xfrm>
            <a:off x="1297878" y="1959449"/>
            <a:ext cx="6548244" cy="4508026"/>
          </a:xfrm>
          <a:prstGeom prst="rect">
            <a:avLst/>
          </a:prstGeom>
        </p:spPr>
      </p:pic>
    </p:spTree>
    <p:extLst>
      <p:ext uri="{BB962C8B-B14F-4D97-AF65-F5344CB8AC3E}">
        <p14:creationId xmlns:p14="http://schemas.microsoft.com/office/powerpoint/2010/main" val="31099049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308324"/>
          </a:xfrm>
          <a:prstGeom prst="rect">
            <a:avLst/>
          </a:prstGeom>
        </p:spPr>
        <p:txBody>
          <a:bodyPr wrap="square">
            <a:spAutoFit/>
          </a:bodyPr>
          <a:lstStyle/>
          <a:p>
            <a:pPr algn="ctr"/>
            <a:r>
              <a:rPr lang="en-US" sz="3600" b="1" dirty="0">
                <a:solidFill>
                  <a:srgbClr val="000000"/>
                </a:solidFill>
                <a:latin typeface="Arial" charset="0"/>
              </a:rPr>
              <a:t>Although </a:t>
            </a:r>
            <a:r>
              <a:rPr lang="en-US" sz="3600" b="1" i="1" dirty="0">
                <a:solidFill>
                  <a:srgbClr val="000000"/>
                </a:solidFill>
                <a:latin typeface="Arial" charset="0"/>
              </a:rPr>
              <a:t>tolerance</a:t>
            </a:r>
            <a:r>
              <a:rPr lang="en-US" sz="3600" b="1" dirty="0">
                <a:solidFill>
                  <a:srgbClr val="000000"/>
                </a:solidFill>
                <a:latin typeface="Arial" charset="0"/>
              </a:rPr>
              <a:t> is needed in personal preferences (14:1–13a), one has no right to </a:t>
            </a:r>
            <a:r>
              <a:rPr lang="en-US" sz="3600" b="1" i="1" dirty="0">
                <a:solidFill>
                  <a:srgbClr val="000000"/>
                </a:solidFill>
                <a:latin typeface="Arial" charset="0"/>
              </a:rPr>
              <a:t>stumble </a:t>
            </a:r>
            <a:r>
              <a:rPr lang="en-US" sz="3600" b="1" dirty="0">
                <a:solidFill>
                  <a:srgbClr val="000000"/>
                </a:solidFill>
                <a:latin typeface="Arial" charset="0"/>
              </a:rPr>
              <a:t>another (14:13b–23).</a:t>
            </a:r>
          </a:p>
        </p:txBody>
      </p:sp>
    </p:spTree>
    <p:extLst>
      <p:ext uri="{BB962C8B-B14F-4D97-AF65-F5344CB8AC3E}">
        <p14:creationId xmlns:p14="http://schemas.microsoft.com/office/powerpoint/2010/main" val="41746660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2" y="2817722"/>
            <a:ext cx="8170433" cy="1754326"/>
          </a:xfrm>
          <a:prstGeom prst="rect">
            <a:avLst/>
          </a:prstGeom>
        </p:spPr>
        <p:txBody>
          <a:bodyPr wrap="square">
            <a:spAutoFit/>
          </a:bodyPr>
          <a:lstStyle/>
          <a:p>
            <a:pPr algn="ctr"/>
            <a:r>
              <a:rPr lang="en-US" sz="3600" b="1" dirty="0">
                <a:solidFill>
                  <a:srgbClr val="000000"/>
                </a:solidFill>
                <a:latin typeface="Arial" charset="0"/>
              </a:rPr>
              <a:t>“Accept one another just as Christ has accepted us for the glory of God” (Rom 15:7)</a:t>
            </a:r>
            <a:endParaRPr lang="en-US" sz="3600" b="1" dirty="0"/>
          </a:p>
        </p:txBody>
      </p:sp>
    </p:spTree>
    <p:extLst>
      <p:ext uri="{BB962C8B-B14F-4D97-AF65-F5344CB8AC3E}">
        <p14:creationId xmlns:p14="http://schemas.microsoft.com/office/powerpoint/2010/main" val="13978605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2" y="2817722"/>
            <a:ext cx="8170433" cy="1754326"/>
          </a:xfrm>
          <a:prstGeom prst="rect">
            <a:avLst/>
          </a:prstGeom>
        </p:spPr>
        <p:txBody>
          <a:bodyPr wrap="square">
            <a:spAutoFit/>
          </a:bodyPr>
          <a:lstStyle/>
          <a:p>
            <a:pPr algn="ctr"/>
            <a:r>
              <a:rPr lang="en-US" sz="3600" b="1" dirty="0">
                <a:solidFill>
                  <a:srgbClr val="000000"/>
                </a:solidFill>
                <a:latin typeface="Arial" charset="0"/>
              </a:rPr>
              <a:t>Key Principle # 2</a:t>
            </a:r>
          </a:p>
          <a:p>
            <a:pPr algn="ctr"/>
            <a:endParaRPr lang="en-US" sz="3600" b="1" dirty="0">
              <a:solidFill>
                <a:srgbClr val="000000"/>
              </a:solidFill>
              <a:latin typeface="Arial" charset="0"/>
            </a:endParaRPr>
          </a:p>
          <a:p>
            <a:pPr algn="ctr"/>
            <a:r>
              <a:rPr lang="en-US" sz="3600" b="1" dirty="0">
                <a:solidFill>
                  <a:srgbClr val="FF0000"/>
                </a:solidFill>
                <a:latin typeface="Arial" charset="0"/>
              </a:rPr>
              <a:t>Don’t Stumble</a:t>
            </a:r>
            <a:endParaRPr lang="en-US" sz="3600" b="1" dirty="0">
              <a:solidFill>
                <a:srgbClr val="FF0000"/>
              </a:solidFill>
            </a:endParaRPr>
          </a:p>
        </p:txBody>
      </p:sp>
    </p:spTree>
    <p:extLst>
      <p:ext uri="{BB962C8B-B14F-4D97-AF65-F5344CB8AC3E}">
        <p14:creationId xmlns:p14="http://schemas.microsoft.com/office/powerpoint/2010/main" val="236129237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Question #1</a:t>
            </a:r>
          </a:p>
          <a:p>
            <a:pPr algn="ctr"/>
            <a:endParaRPr lang="en-US" sz="3600" b="1" dirty="0">
              <a:solidFill>
                <a:srgbClr val="000000"/>
              </a:solidFill>
              <a:latin typeface="Arial" charset="0"/>
            </a:endParaRPr>
          </a:p>
          <a:p>
            <a:pPr algn="ctr"/>
            <a:r>
              <a:rPr lang="en-US" sz="3600" b="1" dirty="0">
                <a:solidFill>
                  <a:srgbClr val="FF0000"/>
                </a:solidFill>
                <a:latin typeface="Arial" charset="0"/>
              </a:rPr>
              <a:t>Is it stumbling to someone?</a:t>
            </a:r>
          </a:p>
          <a:p>
            <a:pPr algn="ctr"/>
            <a:endParaRPr lang="en-US" sz="3600" b="1" dirty="0">
              <a:solidFill>
                <a:srgbClr val="000000"/>
              </a:solidFill>
              <a:latin typeface="Arial" charset="0"/>
            </a:endParaRPr>
          </a:p>
          <a:p>
            <a:pPr algn="ctr"/>
            <a:r>
              <a:rPr lang="en-US" sz="3600" b="1" dirty="0">
                <a:solidFill>
                  <a:srgbClr val="000000"/>
                </a:solidFill>
                <a:latin typeface="Arial" charset="0"/>
              </a:rPr>
              <a:t>“Decide, all the more, not to place a tripping or stumbling [stone] before a brother/sister” (14:13b) </a:t>
            </a:r>
            <a:endParaRPr lang="en-US" sz="3600" b="1" dirty="0"/>
          </a:p>
        </p:txBody>
      </p:sp>
    </p:spTree>
    <p:extLst>
      <p:ext uri="{BB962C8B-B14F-4D97-AF65-F5344CB8AC3E}">
        <p14:creationId xmlns:p14="http://schemas.microsoft.com/office/powerpoint/2010/main" val="70278307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“I know, and I am convinced in the Lord, nothing is unacceptable in itself, except it is unacceptable to the one who considers it unacceptable” (14:14) </a:t>
            </a:r>
          </a:p>
        </p:txBody>
      </p:sp>
    </p:spTree>
    <p:extLst>
      <p:ext uri="{BB962C8B-B14F-4D97-AF65-F5344CB8AC3E}">
        <p14:creationId xmlns:p14="http://schemas.microsoft.com/office/powerpoint/2010/main" val="179706638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Principle #2</a:t>
            </a:r>
          </a:p>
          <a:p>
            <a:pPr algn="ctr"/>
            <a:endParaRPr lang="en-US" sz="3600" b="1" dirty="0">
              <a:solidFill>
                <a:srgbClr val="000000"/>
              </a:solidFill>
              <a:latin typeface="Arial" charset="0"/>
            </a:endParaRPr>
          </a:p>
          <a:p>
            <a:pPr algn="ctr"/>
            <a:r>
              <a:rPr lang="en-US" sz="3600" b="1" dirty="0">
                <a:solidFill>
                  <a:srgbClr val="FF0000"/>
                </a:solidFill>
                <a:latin typeface="Arial" charset="0"/>
              </a:rPr>
              <a:t>Is it loving?</a:t>
            </a:r>
          </a:p>
          <a:p>
            <a:pPr algn="ctr"/>
            <a:endParaRPr lang="en-US" sz="3600" b="1" dirty="0">
              <a:solidFill>
                <a:srgbClr val="000000"/>
              </a:solidFill>
              <a:latin typeface="Arial" charset="0"/>
            </a:endParaRPr>
          </a:p>
          <a:p>
            <a:pPr algn="ctr"/>
            <a:r>
              <a:rPr lang="en-US" sz="3600" b="1" dirty="0">
                <a:solidFill>
                  <a:srgbClr val="000000"/>
                </a:solidFill>
                <a:latin typeface="Arial" charset="0"/>
              </a:rPr>
              <a:t>“If your brother/sister is grieved by what you are eating, you are not walking in love” (14:15a) </a:t>
            </a:r>
          </a:p>
        </p:txBody>
      </p:sp>
    </p:spTree>
    <p:extLst>
      <p:ext uri="{BB962C8B-B14F-4D97-AF65-F5344CB8AC3E}">
        <p14:creationId xmlns:p14="http://schemas.microsoft.com/office/powerpoint/2010/main" val="410359209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Principle #2</a:t>
            </a:r>
          </a:p>
          <a:p>
            <a:pPr algn="ctr"/>
            <a:endParaRPr lang="en-US" sz="3600" b="1" dirty="0">
              <a:solidFill>
                <a:srgbClr val="000000"/>
              </a:solidFill>
              <a:latin typeface="Arial" charset="0"/>
            </a:endParaRPr>
          </a:p>
          <a:p>
            <a:pPr algn="ctr"/>
            <a:r>
              <a:rPr lang="en-US" sz="3600" b="1" dirty="0">
                <a:solidFill>
                  <a:srgbClr val="FF0000"/>
                </a:solidFill>
                <a:latin typeface="Arial" charset="0"/>
              </a:rPr>
              <a:t>Is it loving?</a:t>
            </a:r>
          </a:p>
          <a:p>
            <a:pPr algn="ctr"/>
            <a:endParaRPr lang="en-US" sz="3600" b="1" dirty="0">
              <a:solidFill>
                <a:srgbClr val="000000"/>
              </a:solidFill>
              <a:latin typeface="Arial" charset="0"/>
            </a:endParaRPr>
          </a:p>
          <a:p>
            <a:pPr algn="ctr"/>
            <a:r>
              <a:rPr lang="en-US" sz="3600" b="1" dirty="0">
                <a:solidFill>
                  <a:srgbClr val="000000"/>
                </a:solidFill>
                <a:latin typeface="Arial" charset="0"/>
              </a:rPr>
              <a:t>“Don’t loose that one—for whom Christ died—by your eating” (14:15) </a:t>
            </a:r>
          </a:p>
        </p:txBody>
      </p:sp>
    </p:spTree>
    <p:extLst>
      <p:ext uri="{BB962C8B-B14F-4D97-AF65-F5344CB8AC3E}">
        <p14:creationId xmlns:p14="http://schemas.microsoft.com/office/powerpoint/2010/main" val="12238765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Principle #3</a:t>
            </a:r>
          </a:p>
          <a:p>
            <a:pPr algn="ctr"/>
            <a:endParaRPr lang="en-US" sz="3600" b="1" dirty="0">
              <a:solidFill>
                <a:srgbClr val="000000"/>
              </a:solidFill>
              <a:latin typeface="Arial" charset="0"/>
            </a:endParaRPr>
          </a:p>
          <a:p>
            <a:pPr algn="ctr"/>
            <a:r>
              <a:rPr lang="en-US" sz="3600" b="1" dirty="0">
                <a:solidFill>
                  <a:srgbClr val="FF0000"/>
                </a:solidFill>
                <a:latin typeface="Arial" charset="0"/>
              </a:rPr>
              <a:t>Does it guard my testimony?</a:t>
            </a:r>
          </a:p>
          <a:p>
            <a:pPr algn="ctr"/>
            <a:endParaRPr lang="en-US" sz="3600" b="1" dirty="0">
              <a:solidFill>
                <a:srgbClr val="000000"/>
              </a:solidFill>
              <a:latin typeface="Arial" charset="0"/>
            </a:endParaRPr>
          </a:p>
          <a:p>
            <a:pPr algn="ctr"/>
            <a:r>
              <a:rPr lang="en-US" sz="3600" b="1" dirty="0">
                <a:solidFill>
                  <a:srgbClr val="000000"/>
                </a:solidFill>
                <a:latin typeface="Arial" charset="0"/>
              </a:rPr>
              <a:t>“Don’t let your good [name] be blasphemed [by your eating]” (14:16) </a:t>
            </a:r>
          </a:p>
        </p:txBody>
      </p:sp>
    </p:spTree>
    <p:extLst>
      <p:ext uri="{BB962C8B-B14F-4D97-AF65-F5344CB8AC3E}">
        <p14:creationId xmlns:p14="http://schemas.microsoft.com/office/powerpoint/2010/main" val="31573183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“Kingdom of God is not eating and drinking, but righteousness and peace and joy in the Holy Spirit. Anyone who serves the Lord in this way pleases the Lord and receives the approval of the people” </a:t>
            </a:r>
          </a:p>
          <a:p>
            <a:pPr algn="ctr"/>
            <a:r>
              <a:rPr lang="en-US" sz="3600" b="1" dirty="0">
                <a:solidFill>
                  <a:srgbClr val="000000"/>
                </a:solidFill>
                <a:latin typeface="Arial" charset="0"/>
              </a:rPr>
              <a:t>(14:17–18) </a:t>
            </a:r>
          </a:p>
        </p:txBody>
      </p:sp>
    </p:spTree>
    <p:extLst>
      <p:ext uri="{BB962C8B-B14F-4D97-AF65-F5344CB8AC3E}">
        <p14:creationId xmlns:p14="http://schemas.microsoft.com/office/powerpoint/2010/main" val="258977198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Principle #4</a:t>
            </a:r>
          </a:p>
          <a:p>
            <a:pPr algn="ctr"/>
            <a:endParaRPr lang="en-US" sz="3600" b="1" dirty="0">
              <a:solidFill>
                <a:srgbClr val="000000"/>
              </a:solidFill>
              <a:latin typeface="Arial" charset="0"/>
            </a:endParaRPr>
          </a:p>
          <a:p>
            <a:pPr algn="ctr"/>
            <a:r>
              <a:rPr lang="en-US" sz="3600" b="1" dirty="0">
                <a:solidFill>
                  <a:srgbClr val="FF0000"/>
                </a:solidFill>
                <a:latin typeface="Arial" charset="0"/>
              </a:rPr>
              <a:t>Does it promote peace and edification?</a:t>
            </a:r>
          </a:p>
          <a:p>
            <a:pPr algn="ctr"/>
            <a:r>
              <a:rPr lang="en-US" sz="3600" b="1" dirty="0">
                <a:solidFill>
                  <a:srgbClr val="000000"/>
                </a:solidFill>
                <a:latin typeface="Arial" charset="0"/>
              </a:rPr>
              <a:t>“Therefore, let’s pursue the things of peace and the things that edify one another” (14:19) </a:t>
            </a:r>
          </a:p>
        </p:txBody>
      </p:sp>
    </p:spTree>
    <p:extLst>
      <p:ext uri="{BB962C8B-B14F-4D97-AF65-F5344CB8AC3E}">
        <p14:creationId xmlns:p14="http://schemas.microsoft.com/office/powerpoint/2010/main" val="402075050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“Do not dislodge the work of God for the sake of food. All are indeed clean, but it is unclean to the one who by eating stumbles. It is good not to eat meat or drink wine—if by which a your brother/sister is stumbled” (14:20–21)</a:t>
            </a:r>
          </a:p>
        </p:txBody>
      </p:sp>
    </p:spTree>
    <p:extLst>
      <p:ext uri="{BB962C8B-B14F-4D97-AF65-F5344CB8AC3E}">
        <p14:creationId xmlns:p14="http://schemas.microsoft.com/office/powerpoint/2010/main" val="7188762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Principle #5</a:t>
            </a:r>
          </a:p>
          <a:p>
            <a:pPr algn="ctr"/>
            <a:endParaRPr lang="en-US" sz="3600" b="1" dirty="0">
              <a:solidFill>
                <a:srgbClr val="000000"/>
              </a:solidFill>
              <a:latin typeface="Arial" charset="0"/>
            </a:endParaRPr>
          </a:p>
          <a:p>
            <a:pPr algn="ctr"/>
            <a:r>
              <a:rPr lang="en-US" sz="3600" b="1" dirty="0">
                <a:solidFill>
                  <a:srgbClr val="FF0000"/>
                </a:solidFill>
                <a:latin typeface="Arial" charset="0"/>
              </a:rPr>
              <a:t>Am I boasting?</a:t>
            </a:r>
          </a:p>
          <a:p>
            <a:pPr algn="ctr"/>
            <a:endParaRPr lang="en-US" sz="3600" b="1" dirty="0">
              <a:solidFill>
                <a:srgbClr val="FF0000"/>
              </a:solidFill>
              <a:latin typeface="Arial" charset="0"/>
            </a:endParaRPr>
          </a:p>
          <a:p>
            <a:pPr algn="ctr"/>
            <a:r>
              <a:rPr lang="en-US" sz="3600" b="1" dirty="0">
                <a:solidFill>
                  <a:srgbClr val="000000"/>
                </a:solidFill>
                <a:latin typeface="Arial" charset="0"/>
              </a:rPr>
              <a:t>“This faith you have—you keep it between yourself and God” (14:22a) </a:t>
            </a:r>
          </a:p>
        </p:txBody>
      </p:sp>
    </p:spTree>
    <p:extLst>
      <p:ext uri="{BB962C8B-B14F-4D97-AF65-F5344CB8AC3E}">
        <p14:creationId xmlns:p14="http://schemas.microsoft.com/office/powerpoint/2010/main" val="30284611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2" y="2817722"/>
            <a:ext cx="8170433" cy="1754326"/>
          </a:xfrm>
          <a:prstGeom prst="rect">
            <a:avLst/>
          </a:prstGeom>
        </p:spPr>
        <p:txBody>
          <a:bodyPr wrap="square">
            <a:spAutoFit/>
          </a:bodyPr>
          <a:lstStyle/>
          <a:p>
            <a:pPr algn="ctr"/>
            <a:r>
              <a:rPr lang="en-US" sz="3600" b="1" dirty="0">
                <a:solidFill>
                  <a:srgbClr val="000000"/>
                </a:solidFill>
                <a:latin typeface="Arial" charset="0"/>
              </a:rPr>
              <a:t>Acceptance</a:t>
            </a:r>
          </a:p>
          <a:p>
            <a:pPr algn="ctr"/>
            <a:endParaRPr lang="en-US" sz="3600" b="1" dirty="0">
              <a:solidFill>
                <a:srgbClr val="000000"/>
              </a:solidFill>
              <a:latin typeface="Arial" charset="0"/>
            </a:endParaRPr>
          </a:p>
          <a:p>
            <a:pPr algn="ctr"/>
            <a:r>
              <a:rPr lang="en-US" sz="3600" b="1" dirty="0">
                <a:solidFill>
                  <a:srgbClr val="000000"/>
                </a:solidFill>
                <a:latin typeface="Arial" charset="0"/>
              </a:rPr>
              <a:t>Disputable Matters</a:t>
            </a:r>
          </a:p>
        </p:txBody>
      </p:sp>
    </p:spTree>
    <p:extLst>
      <p:ext uri="{BB962C8B-B14F-4D97-AF65-F5344CB8AC3E}">
        <p14:creationId xmlns:p14="http://schemas.microsoft.com/office/powerpoint/2010/main" val="35901825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Principle #6</a:t>
            </a:r>
          </a:p>
          <a:p>
            <a:pPr algn="ctr"/>
            <a:endParaRPr lang="en-US" sz="3600" b="1" dirty="0">
              <a:solidFill>
                <a:srgbClr val="000000"/>
              </a:solidFill>
              <a:latin typeface="Arial" charset="0"/>
            </a:endParaRPr>
          </a:p>
          <a:p>
            <a:pPr algn="ctr"/>
            <a:r>
              <a:rPr lang="en-US" sz="3600" b="1" dirty="0">
                <a:solidFill>
                  <a:srgbClr val="FF0000"/>
                </a:solidFill>
                <a:latin typeface="Arial" charset="0"/>
              </a:rPr>
              <a:t>Am I striving to be free?</a:t>
            </a:r>
          </a:p>
          <a:p>
            <a:pPr algn="ctr"/>
            <a:endParaRPr lang="en-US" sz="3600" b="1" dirty="0">
              <a:solidFill>
                <a:srgbClr val="FF0000"/>
              </a:solidFill>
              <a:latin typeface="Arial" charset="0"/>
            </a:endParaRPr>
          </a:p>
          <a:p>
            <a:pPr algn="ctr"/>
            <a:r>
              <a:rPr lang="en-US" sz="3600" b="1" dirty="0">
                <a:solidFill>
                  <a:srgbClr val="000000"/>
                </a:solidFill>
                <a:latin typeface="Arial" charset="0"/>
              </a:rPr>
              <a:t>“Blessed is the person who doesn’t condemn him/herself in what he/she accepts” (14:22b) </a:t>
            </a:r>
          </a:p>
        </p:txBody>
      </p:sp>
    </p:spTree>
    <p:extLst>
      <p:ext uri="{BB962C8B-B14F-4D97-AF65-F5344CB8AC3E}">
        <p14:creationId xmlns:p14="http://schemas.microsoft.com/office/powerpoint/2010/main" val="25999661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4524315"/>
          </a:xfrm>
          <a:prstGeom prst="rect">
            <a:avLst/>
          </a:prstGeom>
        </p:spPr>
        <p:txBody>
          <a:bodyPr wrap="square">
            <a:spAutoFit/>
          </a:bodyPr>
          <a:lstStyle/>
          <a:p>
            <a:pPr algn="ctr"/>
            <a:r>
              <a:rPr lang="en-US" sz="3600" b="1" dirty="0">
                <a:solidFill>
                  <a:srgbClr val="000000"/>
                </a:solidFill>
                <a:latin typeface="Arial" charset="0"/>
              </a:rPr>
              <a:t>Principle #7</a:t>
            </a:r>
          </a:p>
          <a:p>
            <a:pPr algn="ctr"/>
            <a:endParaRPr lang="en-US" sz="3600" b="1" dirty="0">
              <a:solidFill>
                <a:srgbClr val="000000"/>
              </a:solidFill>
              <a:latin typeface="Arial" charset="0"/>
            </a:endParaRPr>
          </a:p>
          <a:p>
            <a:pPr algn="ctr"/>
            <a:r>
              <a:rPr lang="en-US" sz="3600" b="1" dirty="0">
                <a:solidFill>
                  <a:srgbClr val="FF0000"/>
                </a:solidFill>
                <a:latin typeface="Arial" charset="0"/>
              </a:rPr>
              <a:t>Is it of faith?</a:t>
            </a:r>
          </a:p>
          <a:p>
            <a:pPr algn="ctr"/>
            <a:endParaRPr lang="en-US" sz="3600" b="1" dirty="0">
              <a:solidFill>
                <a:srgbClr val="FF0000"/>
              </a:solidFill>
              <a:latin typeface="Arial" charset="0"/>
            </a:endParaRPr>
          </a:p>
          <a:p>
            <a:pPr algn="ctr"/>
            <a:r>
              <a:rPr lang="en-US" sz="3600" b="1" dirty="0">
                <a:solidFill>
                  <a:srgbClr val="000000"/>
                </a:solidFill>
                <a:latin typeface="Arial" charset="0"/>
              </a:rPr>
              <a:t>“Whoever doubts when he/she eats, condemns him/herself because it is not from faith. Anything that is not from faith is sin” (14:23) </a:t>
            </a:r>
          </a:p>
        </p:txBody>
      </p:sp>
    </p:spTree>
    <p:extLst>
      <p:ext uri="{BB962C8B-B14F-4D97-AF65-F5344CB8AC3E}">
        <p14:creationId xmlns:p14="http://schemas.microsoft.com/office/powerpoint/2010/main" val="3515473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4" name="Picture 3">
            <a:extLst>
              <a:ext uri="{FF2B5EF4-FFF2-40B4-BE49-F238E27FC236}">
                <a16:creationId xmlns:a16="http://schemas.microsoft.com/office/drawing/2014/main" id="{3A257E4E-F020-484B-9F0D-737322E0E2DB}"/>
              </a:ext>
            </a:extLst>
          </p:cNvPr>
          <p:cNvPicPr>
            <a:picLocks noChangeAspect="1"/>
          </p:cNvPicPr>
          <p:nvPr/>
        </p:nvPicPr>
        <p:blipFill>
          <a:blip r:embed="rId4"/>
          <a:stretch>
            <a:fillRect/>
          </a:stretch>
        </p:blipFill>
        <p:spPr>
          <a:xfrm>
            <a:off x="2548518" y="1335672"/>
            <a:ext cx="4342935" cy="5363577"/>
          </a:xfrm>
          <a:prstGeom prst="rect">
            <a:avLst/>
          </a:prstGeom>
        </p:spPr>
      </p:pic>
    </p:spTree>
    <p:extLst>
      <p:ext uri="{BB962C8B-B14F-4D97-AF65-F5344CB8AC3E}">
        <p14:creationId xmlns:p14="http://schemas.microsoft.com/office/powerpoint/2010/main" val="83376390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3" name="Picture 2">
            <a:extLst>
              <a:ext uri="{FF2B5EF4-FFF2-40B4-BE49-F238E27FC236}">
                <a16:creationId xmlns:a16="http://schemas.microsoft.com/office/drawing/2014/main" id="{887978D0-EEE8-1846-A4AC-1CE8086BD0EE}"/>
              </a:ext>
            </a:extLst>
          </p:cNvPr>
          <p:cNvPicPr>
            <a:picLocks noChangeAspect="1"/>
          </p:cNvPicPr>
          <p:nvPr/>
        </p:nvPicPr>
        <p:blipFill>
          <a:blip r:embed="rId4"/>
          <a:stretch>
            <a:fillRect/>
          </a:stretch>
        </p:blipFill>
        <p:spPr>
          <a:xfrm>
            <a:off x="1422400" y="1806575"/>
            <a:ext cx="6299200" cy="4660900"/>
          </a:xfrm>
          <a:prstGeom prst="rect">
            <a:avLst/>
          </a:prstGeom>
        </p:spPr>
      </p:pic>
    </p:spTree>
    <p:extLst>
      <p:ext uri="{BB962C8B-B14F-4D97-AF65-F5344CB8AC3E}">
        <p14:creationId xmlns:p14="http://schemas.microsoft.com/office/powerpoint/2010/main" val="385589958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solidFill>
                  <a:srgbClr val="000000"/>
                </a:solidFill>
                <a:latin typeface="Arial" charset="0"/>
              </a:rPr>
              <a:t>Although </a:t>
            </a:r>
            <a:r>
              <a:rPr lang="en-US" sz="3600" b="1" i="1" dirty="0">
                <a:solidFill>
                  <a:srgbClr val="000000"/>
                </a:solidFill>
                <a:latin typeface="Arial" charset="0"/>
              </a:rPr>
              <a:t>tolerance</a:t>
            </a:r>
            <a:r>
              <a:rPr lang="en-US" sz="3600" b="1" dirty="0">
                <a:solidFill>
                  <a:srgbClr val="000000"/>
                </a:solidFill>
                <a:latin typeface="Arial" charset="0"/>
              </a:rPr>
              <a:t> is needed in personal preferences (14:1–13a), one has no right to </a:t>
            </a:r>
            <a:r>
              <a:rPr lang="en-US" sz="3600" b="1" i="1" dirty="0">
                <a:solidFill>
                  <a:srgbClr val="000000"/>
                </a:solidFill>
                <a:latin typeface="Arial" charset="0"/>
              </a:rPr>
              <a:t>stumble </a:t>
            </a:r>
            <a:r>
              <a:rPr lang="en-US" sz="3600" b="1" dirty="0">
                <a:solidFill>
                  <a:srgbClr val="000000"/>
                </a:solidFill>
                <a:latin typeface="Arial" charset="0"/>
              </a:rPr>
              <a:t>another (14:13b–23). Better yet, a believe ought to </a:t>
            </a:r>
            <a:r>
              <a:rPr lang="en-US" sz="3600" b="1" i="1" dirty="0">
                <a:solidFill>
                  <a:srgbClr val="000000"/>
                </a:solidFill>
                <a:latin typeface="Arial" charset="0"/>
              </a:rPr>
              <a:t>bear the burden </a:t>
            </a:r>
            <a:r>
              <a:rPr lang="en-US" sz="3600" b="1" dirty="0">
                <a:solidFill>
                  <a:srgbClr val="000000"/>
                </a:solidFill>
                <a:latin typeface="Arial" charset="0"/>
              </a:rPr>
              <a:t>of another (15:1–7).</a:t>
            </a:r>
          </a:p>
        </p:txBody>
      </p:sp>
    </p:spTree>
    <p:extLst>
      <p:ext uri="{BB962C8B-B14F-4D97-AF65-F5344CB8AC3E}">
        <p14:creationId xmlns:p14="http://schemas.microsoft.com/office/powerpoint/2010/main" val="20192534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2" y="2817722"/>
            <a:ext cx="8170433" cy="1754326"/>
          </a:xfrm>
          <a:prstGeom prst="rect">
            <a:avLst/>
          </a:prstGeom>
        </p:spPr>
        <p:txBody>
          <a:bodyPr wrap="square">
            <a:spAutoFit/>
          </a:bodyPr>
          <a:lstStyle/>
          <a:p>
            <a:pPr algn="ctr"/>
            <a:r>
              <a:rPr lang="en-US" sz="3600" b="1" dirty="0">
                <a:solidFill>
                  <a:srgbClr val="000000"/>
                </a:solidFill>
                <a:latin typeface="Arial" charset="0"/>
              </a:rPr>
              <a:t>Key Principle # 3</a:t>
            </a:r>
          </a:p>
          <a:p>
            <a:pPr algn="ctr"/>
            <a:endParaRPr lang="en-US" sz="3600" b="1" dirty="0">
              <a:solidFill>
                <a:srgbClr val="000000"/>
              </a:solidFill>
              <a:latin typeface="Arial" charset="0"/>
            </a:endParaRPr>
          </a:p>
          <a:p>
            <a:pPr algn="ctr"/>
            <a:r>
              <a:rPr lang="en-US" sz="3600" b="1" dirty="0">
                <a:solidFill>
                  <a:srgbClr val="FF0000"/>
                </a:solidFill>
                <a:latin typeface="Arial" charset="0"/>
              </a:rPr>
              <a:t>Bear One Another’s Burden</a:t>
            </a:r>
            <a:endParaRPr lang="en-US" sz="3600" b="1" dirty="0">
              <a:solidFill>
                <a:srgbClr val="FF0000"/>
              </a:solidFill>
            </a:endParaRPr>
          </a:p>
        </p:txBody>
      </p:sp>
    </p:spTree>
    <p:extLst>
      <p:ext uri="{BB962C8B-B14F-4D97-AF65-F5344CB8AC3E}">
        <p14:creationId xmlns:p14="http://schemas.microsoft.com/office/powerpoint/2010/main" val="357018160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Most Significant Principle</a:t>
            </a:r>
          </a:p>
          <a:p>
            <a:pPr algn="ctr"/>
            <a:endParaRPr lang="en-US" sz="3600" b="1" dirty="0">
              <a:solidFill>
                <a:srgbClr val="000000"/>
              </a:solidFill>
              <a:latin typeface="Arial" charset="0"/>
            </a:endParaRPr>
          </a:p>
          <a:p>
            <a:pPr algn="ctr"/>
            <a:r>
              <a:rPr lang="en-US" sz="3600" b="1" dirty="0">
                <a:solidFill>
                  <a:srgbClr val="FF0000"/>
                </a:solidFill>
                <a:latin typeface="Arial" charset="0"/>
              </a:rPr>
              <a:t>Bear the weak-one’s burden</a:t>
            </a:r>
          </a:p>
          <a:p>
            <a:pPr algn="ctr"/>
            <a:endParaRPr lang="en-US" sz="3600" b="1" dirty="0">
              <a:solidFill>
                <a:srgbClr val="FF0000"/>
              </a:solidFill>
              <a:latin typeface="Arial" charset="0"/>
            </a:endParaRPr>
          </a:p>
          <a:p>
            <a:pPr algn="ctr"/>
            <a:r>
              <a:rPr lang="en-US" sz="3600" b="1" dirty="0">
                <a:solidFill>
                  <a:srgbClr val="000000"/>
                </a:solidFill>
                <a:latin typeface="Arial" charset="0"/>
              </a:rPr>
              <a:t>“We, the strong, are obligated to bear the burden of the weak and not to please ourselves” (15:1) </a:t>
            </a:r>
          </a:p>
        </p:txBody>
      </p:sp>
    </p:spTree>
    <p:extLst>
      <p:ext uri="{BB962C8B-B14F-4D97-AF65-F5344CB8AC3E}">
        <p14:creationId xmlns:p14="http://schemas.microsoft.com/office/powerpoint/2010/main" val="34256462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latin typeface="Arial" charset="0"/>
              </a:rPr>
              <a:t>“Each of you should please your neighbor, for good, for building up, as Christ didn’t please himself, but as it is written, “the insults of those who insulted me fell upon me” (15:2–3)</a:t>
            </a:r>
          </a:p>
        </p:txBody>
      </p:sp>
    </p:spTree>
    <p:extLst>
      <p:ext uri="{BB962C8B-B14F-4D97-AF65-F5344CB8AC3E}">
        <p14:creationId xmlns:p14="http://schemas.microsoft.com/office/powerpoint/2010/main" val="12892144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latin typeface="Arial" charset="0"/>
              </a:rPr>
              <a:t>Parenthetically, </a:t>
            </a:r>
          </a:p>
          <a:p>
            <a:pPr algn="ctr"/>
            <a:endParaRPr lang="en-US" sz="3600" b="1" dirty="0">
              <a:latin typeface="Arial" charset="0"/>
            </a:endParaRPr>
          </a:p>
          <a:p>
            <a:pPr algn="ctr"/>
            <a:r>
              <a:rPr lang="en-US" sz="3600" b="1" dirty="0">
                <a:latin typeface="Arial" charset="0"/>
              </a:rPr>
              <a:t>“Everything written-before was written for our teaching so that through endurance and through encouragement of the Scriptures we might have hope” (15:4)</a:t>
            </a:r>
          </a:p>
        </p:txBody>
      </p:sp>
    </p:spTree>
    <p:extLst>
      <p:ext uri="{BB962C8B-B14F-4D97-AF65-F5344CB8AC3E}">
        <p14:creationId xmlns:p14="http://schemas.microsoft.com/office/powerpoint/2010/main" val="269288417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416320"/>
          </a:xfrm>
          <a:prstGeom prst="rect">
            <a:avLst/>
          </a:prstGeom>
        </p:spPr>
        <p:txBody>
          <a:bodyPr wrap="square">
            <a:spAutoFit/>
          </a:bodyPr>
          <a:lstStyle/>
          <a:p>
            <a:pPr algn="ctr"/>
            <a:r>
              <a:rPr lang="en-US" sz="3600" b="1" dirty="0">
                <a:latin typeface="Arial" charset="0"/>
              </a:rPr>
              <a:t>“God of endurance and comfort will give you the mind of Christ Jesus towards one another so that with one accord and one mouth you may glorify God and Father of our Lord Jesus Christ” (15:6)</a:t>
            </a:r>
          </a:p>
        </p:txBody>
      </p:sp>
    </p:spTree>
    <p:extLst>
      <p:ext uri="{BB962C8B-B14F-4D97-AF65-F5344CB8AC3E}">
        <p14:creationId xmlns:p14="http://schemas.microsoft.com/office/powerpoint/2010/main" val="35315040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4" name="Picture 3">
            <a:extLst>
              <a:ext uri="{FF2B5EF4-FFF2-40B4-BE49-F238E27FC236}">
                <a16:creationId xmlns:a16="http://schemas.microsoft.com/office/drawing/2014/main" id="{A86287FF-BF66-F24E-8548-DD5D777F56AF}"/>
              </a:ext>
            </a:extLst>
          </p:cNvPr>
          <p:cNvPicPr>
            <a:picLocks noChangeAspect="1"/>
          </p:cNvPicPr>
          <p:nvPr/>
        </p:nvPicPr>
        <p:blipFill>
          <a:blip r:embed="rId4"/>
          <a:stretch>
            <a:fillRect/>
          </a:stretch>
        </p:blipFill>
        <p:spPr>
          <a:xfrm>
            <a:off x="1204112" y="2015141"/>
            <a:ext cx="6735776" cy="4265992"/>
          </a:xfrm>
          <a:prstGeom prst="rect">
            <a:avLst/>
          </a:prstGeom>
        </p:spPr>
      </p:pic>
    </p:spTree>
    <p:extLst>
      <p:ext uri="{BB962C8B-B14F-4D97-AF65-F5344CB8AC3E}">
        <p14:creationId xmlns:p14="http://schemas.microsoft.com/office/powerpoint/2010/main" val="81980547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3970318"/>
          </a:xfrm>
          <a:prstGeom prst="rect">
            <a:avLst/>
          </a:prstGeom>
        </p:spPr>
        <p:txBody>
          <a:bodyPr wrap="square">
            <a:spAutoFit/>
          </a:bodyPr>
          <a:lstStyle/>
          <a:p>
            <a:pPr algn="ctr"/>
            <a:r>
              <a:rPr lang="en-US" sz="3600" b="1" dirty="0">
                <a:solidFill>
                  <a:srgbClr val="000000"/>
                </a:solidFill>
                <a:latin typeface="Arial" charset="0"/>
              </a:rPr>
              <a:t>“Therefore, accept one another just as Christ has accepted us for the glory of God” (Rom 15:7)</a:t>
            </a:r>
          </a:p>
          <a:p>
            <a:pPr algn="ctr"/>
            <a:endParaRPr lang="en-US" sz="3600" b="1" dirty="0">
              <a:solidFill>
                <a:srgbClr val="000000"/>
              </a:solidFill>
              <a:latin typeface="Arial" charset="0"/>
            </a:endParaRPr>
          </a:p>
          <a:p>
            <a:pPr algn="ctr"/>
            <a:r>
              <a:rPr lang="en-US" sz="3600" b="1" dirty="0">
                <a:solidFill>
                  <a:srgbClr val="000000"/>
                </a:solidFill>
                <a:latin typeface="Arial" charset="0"/>
              </a:rPr>
              <a:t>It’s the responsibility of anyone who thinks he/she is a “mature-person,” to bear the burden of the weak.</a:t>
            </a:r>
            <a:endParaRPr lang="en-US" sz="3600" b="1" dirty="0"/>
          </a:p>
        </p:txBody>
      </p:sp>
    </p:spTree>
    <p:extLst>
      <p:ext uri="{BB962C8B-B14F-4D97-AF65-F5344CB8AC3E}">
        <p14:creationId xmlns:p14="http://schemas.microsoft.com/office/powerpoint/2010/main" val="38056096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3442342"/>
            <a:ext cx="8170433" cy="646331"/>
          </a:xfrm>
          <a:prstGeom prst="rect">
            <a:avLst/>
          </a:prstGeom>
        </p:spPr>
        <p:txBody>
          <a:bodyPr wrap="square">
            <a:spAutoFit/>
          </a:bodyPr>
          <a:lstStyle/>
          <a:p>
            <a:pPr algn="ctr"/>
            <a:r>
              <a:rPr lang="en-US" sz="3600" b="1" dirty="0">
                <a:solidFill>
                  <a:srgbClr val="000000"/>
                </a:solidFill>
                <a:latin typeface="Arial" charset="0"/>
              </a:rPr>
              <a:t>Conclusion</a:t>
            </a:r>
            <a:endParaRPr lang="en-US" sz="3600" b="1" dirty="0"/>
          </a:p>
        </p:txBody>
      </p:sp>
    </p:spTree>
    <p:extLst>
      <p:ext uri="{BB962C8B-B14F-4D97-AF65-F5344CB8AC3E}">
        <p14:creationId xmlns:p14="http://schemas.microsoft.com/office/powerpoint/2010/main" val="3278307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1968500"/>
            <a:ext cx="8170433" cy="4524315"/>
          </a:xfrm>
          <a:prstGeom prst="rect">
            <a:avLst/>
          </a:prstGeom>
        </p:spPr>
        <p:txBody>
          <a:bodyPr wrap="square">
            <a:spAutoFit/>
          </a:bodyPr>
          <a:lstStyle/>
          <a:p>
            <a:pPr algn="ctr"/>
            <a:r>
              <a:rPr lang="en-US" sz="3600" u="sng" dirty="0">
                <a:solidFill>
                  <a:srgbClr val="FF0000"/>
                </a:solidFill>
                <a:latin typeface="Arial" charset="0"/>
              </a:rPr>
              <a:t>Meat </a:t>
            </a:r>
            <a:r>
              <a:rPr lang="en-US" sz="3600" u="sng" dirty="0" err="1">
                <a:solidFill>
                  <a:srgbClr val="FF0000"/>
                </a:solidFill>
                <a:latin typeface="Arial" charset="0"/>
              </a:rPr>
              <a:t>vrs</a:t>
            </a:r>
            <a:r>
              <a:rPr lang="en-US" sz="3600" u="sng" dirty="0">
                <a:solidFill>
                  <a:srgbClr val="FF0000"/>
                </a:solidFill>
                <a:latin typeface="Arial" charset="0"/>
              </a:rPr>
              <a:t>. Vegetable</a:t>
            </a:r>
          </a:p>
          <a:p>
            <a:pPr marL="571500" indent="-571500">
              <a:buFont typeface="Arial" panose="020B0604020202020204" pitchFamily="34" charset="0"/>
              <a:buChar char="•"/>
            </a:pPr>
            <a:endParaRPr lang="en-US" sz="3600" b="1" dirty="0">
              <a:solidFill>
                <a:srgbClr val="000000"/>
              </a:solidFill>
              <a:latin typeface="Arial" charset="0"/>
            </a:endParaRPr>
          </a:p>
          <a:p>
            <a:pPr marL="571500" indent="-571500">
              <a:buFont typeface="Arial" panose="020B0604020202020204" pitchFamily="34" charset="0"/>
              <a:buChar char="•"/>
            </a:pPr>
            <a:r>
              <a:rPr lang="en-US" sz="3600" b="1" dirty="0">
                <a:solidFill>
                  <a:srgbClr val="000000"/>
                </a:solidFill>
                <a:latin typeface="Arial" charset="0"/>
              </a:rPr>
              <a:t>Accept the weak in faith</a:t>
            </a:r>
          </a:p>
          <a:p>
            <a:pPr marL="573088" lvl="1" indent="-563563">
              <a:buFont typeface="Arial" panose="020B0604020202020204" pitchFamily="34" charset="0"/>
              <a:buChar char="•"/>
            </a:pPr>
            <a:r>
              <a:rPr lang="en-US" sz="3600" b="1" dirty="0">
                <a:solidFill>
                  <a:srgbClr val="000000"/>
                </a:solidFill>
                <a:latin typeface="Arial" charset="0"/>
              </a:rPr>
              <a:t>The strong shouldn’t </a:t>
            </a:r>
            <a:r>
              <a:rPr lang="en-US" sz="3600" b="1" u="sng" dirty="0">
                <a:solidFill>
                  <a:srgbClr val="000000"/>
                </a:solidFill>
                <a:latin typeface="Arial" charset="0"/>
              </a:rPr>
              <a:t>despise</a:t>
            </a:r>
            <a:r>
              <a:rPr lang="en-US" sz="3600" b="1" dirty="0">
                <a:solidFill>
                  <a:srgbClr val="000000"/>
                </a:solidFill>
                <a:latin typeface="Arial" charset="0"/>
              </a:rPr>
              <a:t> the weak; the weak shouldn’t </a:t>
            </a:r>
            <a:r>
              <a:rPr lang="en-US" sz="3600" b="1" u="sng" dirty="0">
                <a:solidFill>
                  <a:srgbClr val="000000"/>
                </a:solidFill>
                <a:latin typeface="Arial" charset="0"/>
              </a:rPr>
              <a:t>condemn</a:t>
            </a:r>
            <a:r>
              <a:rPr lang="en-US" sz="3600" b="1" dirty="0">
                <a:solidFill>
                  <a:srgbClr val="000000"/>
                </a:solidFill>
                <a:latin typeface="Arial" charset="0"/>
              </a:rPr>
              <a:t> the strong</a:t>
            </a:r>
          </a:p>
          <a:p>
            <a:pPr marL="573088" lvl="1" indent="-563563">
              <a:buFont typeface="Arial" panose="020B0604020202020204" pitchFamily="34" charset="0"/>
              <a:buChar char="•"/>
            </a:pPr>
            <a:r>
              <a:rPr lang="en-US" sz="3600" b="1" dirty="0">
                <a:solidFill>
                  <a:srgbClr val="000000"/>
                </a:solidFill>
                <a:latin typeface="Arial" charset="0"/>
              </a:rPr>
              <a:t>God accepted them both</a:t>
            </a:r>
          </a:p>
          <a:p>
            <a:pPr marL="573088" lvl="1" indent="-563563">
              <a:buFont typeface="Arial" panose="020B0604020202020204" pitchFamily="34" charset="0"/>
              <a:buChar char="•"/>
            </a:pPr>
            <a:r>
              <a:rPr lang="en-US" sz="3600" b="1" dirty="0">
                <a:solidFill>
                  <a:srgbClr val="000000"/>
                </a:solidFill>
                <a:latin typeface="Arial" charset="0"/>
              </a:rPr>
              <a:t>We can’t judge another’s servant</a:t>
            </a:r>
          </a:p>
        </p:txBody>
      </p:sp>
    </p:spTree>
    <p:extLst>
      <p:ext uri="{BB962C8B-B14F-4D97-AF65-F5344CB8AC3E}">
        <p14:creationId xmlns:p14="http://schemas.microsoft.com/office/powerpoint/2010/main" val="65770032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073980"/>
            <a:ext cx="8170433" cy="3970318"/>
          </a:xfrm>
          <a:prstGeom prst="rect">
            <a:avLst/>
          </a:prstGeom>
        </p:spPr>
        <p:txBody>
          <a:bodyPr wrap="square">
            <a:spAutoFit/>
          </a:bodyPr>
          <a:lstStyle/>
          <a:p>
            <a:pPr algn="ctr"/>
            <a:r>
              <a:rPr lang="en-US" sz="3600" u="sng" dirty="0">
                <a:solidFill>
                  <a:srgbClr val="FF0000"/>
                </a:solidFill>
                <a:latin typeface="Arial" charset="0"/>
              </a:rPr>
              <a:t>Special Days </a:t>
            </a:r>
            <a:r>
              <a:rPr lang="en-US" sz="3600" u="sng" dirty="0" err="1">
                <a:solidFill>
                  <a:srgbClr val="FF0000"/>
                </a:solidFill>
                <a:latin typeface="Arial" charset="0"/>
              </a:rPr>
              <a:t>vrs</a:t>
            </a:r>
            <a:r>
              <a:rPr lang="en-US" sz="3600" u="sng" dirty="0">
                <a:solidFill>
                  <a:srgbClr val="FF0000"/>
                </a:solidFill>
                <a:latin typeface="Arial" charset="0"/>
              </a:rPr>
              <a:t>. Ordinary Days</a:t>
            </a:r>
          </a:p>
          <a:p>
            <a:pPr algn="ctr"/>
            <a:endParaRPr lang="en-US" sz="3600" b="1" dirty="0">
              <a:solidFill>
                <a:srgbClr val="000000"/>
              </a:solidFill>
              <a:latin typeface="Arial" charset="0"/>
            </a:endParaRPr>
          </a:p>
          <a:p>
            <a:pPr marL="571500" indent="-571500">
              <a:buFont typeface="Arial" panose="020B0604020202020204" pitchFamily="34" charset="0"/>
              <a:buChar char="•"/>
            </a:pPr>
            <a:r>
              <a:rPr lang="en-US" sz="3600" b="1" dirty="0">
                <a:solidFill>
                  <a:srgbClr val="000000"/>
                </a:solidFill>
                <a:latin typeface="Arial" charset="0"/>
              </a:rPr>
              <a:t>It must be a personal conviction</a:t>
            </a:r>
          </a:p>
          <a:p>
            <a:pPr marL="571500" indent="-571500">
              <a:buFont typeface="Arial" panose="020B0604020202020204" pitchFamily="34" charset="0"/>
              <a:buChar char="•"/>
            </a:pPr>
            <a:r>
              <a:rPr lang="en-US" sz="3600" b="1" dirty="0">
                <a:solidFill>
                  <a:srgbClr val="000000"/>
                </a:solidFill>
                <a:latin typeface="Arial" charset="0"/>
              </a:rPr>
              <a:t>It must be for the Lord</a:t>
            </a:r>
          </a:p>
          <a:p>
            <a:pPr marL="571500" indent="-571500">
              <a:buFont typeface="Arial" panose="020B0604020202020204" pitchFamily="34" charset="0"/>
              <a:buChar char="•"/>
            </a:pPr>
            <a:r>
              <a:rPr lang="en-US" sz="3600" b="1" dirty="0">
                <a:solidFill>
                  <a:srgbClr val="000000"/>
                </a:solidFill>
                <a:latin typeface="Arial" charset="0"/>
              </a:rPr>
              <a:t>It must be self-denial</a:t>
            </a:r>
          </a:p>
          <a:p>
            <a:pPr marL="571500" indent="-571500">
              <a:buFont typeface="Arial" panose="020B0604020202020204" pitchFamily="34" charset="0"/>
              <a:buChar char="•"/>
            </a:pPr>
            <a:r>
              <a:rPr lang="en-US" sz="3600" b="1" dirty="0">
                <a:solidFill>
                  <a:srgbClr val="000000"/>
                </a:solidFill>
                <a:latin typeface="Arial" charset="0"/>
              </a:rPr>
              <a:t>It must not be judgmental of others</a:t>
            </a:r>
          </a:p>
        </p:txBody>
      </p:sp>
    </p:spTree>
    <p:extLst>
      <p:ext uri="{BB962C8B-B14F-4D97-AF65-F5344CB8AC3E}">
        <p14:creationId xmlns:p14="http://schemas.microsoft.com/office/powerpoint/2010/main" val="105796966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669073" y="2073980"/>
            <a:ext cx="7850459" cy="4524315"/>
          </a:xfrm>
          <a:prstGeom prst="rect">
            <a:avLst/>
          </a:prstGeom>
        </p:spPr>
        <p:txBody>
          <a:bodyPr wrap="square">
            <a:spAutoFit/>
          </a:bodyPr>
          <a:lstStyle/>
          <a:p>
            <a:pPr algn="ctr"/>
            <a:r>
              <a:rPr lang="en-US" sz="3600" u="sng" dirty="0">
                <a:solidFill>
                  <a:srgbClr val="FF0000"/>
                </a:solidFill>
                <a:latin typeface="Arial" charset="0"/>
              </a:rPr>
              <a:t>Questions to ask:</a:t>
            </a:r>
          </a:p>
          <a:p>
            <a:pPr marL="571500" indent="-571500">
              <a:buFont typeface="Arial" panose="020B0604020202020204" pitchFamily="34" charset="0"/>
              <a:buChar char="•"/>
            </a:pPr>
            <a:r>
              <a:rPr lang="en-US" sz="3600" b="1" dirty="0">
                <a:solidFill>
                  <a:srgbClr val="000000"/>
                </a:solidFill>
                <a:latin typeface="Arial" charset="0"/>
              </a:rPr>
              <a:t>Is it stumbling?</a:t>
            </a:r>
          </a:p>
          <a:p>
            <a:pPr marL="571500" indent="-571500">
              <a:buFont typeface="Arial" panose="020B0604020202020204" pitchFamily="34" charset="0"/>
              <a:buChar char="•"/>
            </a:pPr>
            <a:r>
              <a:rPr lang="en-US" sz="3600" b="1" dirty="0">
                <a:solidFill>
                  <a:srgbClr val="000000"/>
                </a:solidFill>
                <a:latin typeface="Arial" charset="0"/>
              </a:rPr>
              <a:t>Is it loving?</a:t>
            </a:r>
          </a:p>
          <a:p>
            <a:pPr marL="571500" indent="-571500">
              <a:buFont typeface="Arial" panose="020B0604020202020204" pitchFamily="34" charset="0"/>
              <a:buChar char="•"/>
            </a:pPr>
            <a:r>
              <a:rPr lang="en-US" sz="3600" b="1" dirty="0">
                <a:solidFill>
                  <a:srgbClr val="000000"/>
                </a:solidFill>
                <a:latin typeface="Arial" charset="0"/>
              </a:rPr>
              <a:t>Does it guard my testimony?</a:t>
            </a:r>
          </a:p>
          <a:p>
            <a:pPr marL="571500" indent="-571500">
              <a:buFont typeface="Arial" panose="020B0604020202020204" pitchFamily="34" charset="0"/>
              <a:buChar char="•"/>
            </a:pPr>
            <a:r>
              <a:rPr lang="en-US" sz="3600" b="1" dirty="0">
                <a:solidFill>
                  <a:srgbClr val="000000"/>
                </a:solidFill>
                <a:latin typeface="Arial" charset="0"/>
              </a:rPr>
              <a:t>Does it promote peace and edification?</a:t>
            </a:r>
          </a:p>
          <a:p>
            <a:pPr marL="571500" indent="-571500">
              <a:buFont typeface="Arial" panose="020B0604020202020204" pitchFamily="34" charset="0"/>
              <a:buChar char="•"/>
            </a:pPr>
            <a:r>
              <a:rPr lang="en-US" sz="3600" b="1" dirty="0">
                <a:solidFill>
                  <a:srgbClr val="000000"/>
                </a:solidFill>
                <a:latin typeface="Arial" charset="0"/>
              </a:rPr>
              <a:t>Am I boasting about it?</a:t>
            </a:r>
          </a:p>
          <a:p>
            <a:pPr marL="571500" indent="-571500">
              <a:buFont typeface="Arial" panose="020B0604020202020204" pitchFamily="34" charset="0"/>
              <a:buChar char="•"/>
            </a:pPr>
            <a:r>
              <a:rPr lang="en-US" sz="3600" b="1" dirty="0">
                <a:solidFill>
                  <a:srgbClr val="000000"/>
                </a:solidFill>
                <a:latin typeface="Arial" charset="0"/>
              </a:rPr>
              <a:t>Does it stem from faith?</a:t>
            </a:r>
          </a:p>
        </p:txBody>
      </p:sp>
    </p:spTree>
    <p:extLst>
      <p:ext uri="{BB962C8B-B14F-4D97-AF65-F5344CB8AC3E}">
        <p14:creationId xmlns:p14="http://schemas.microsoft.com/office/powerpoint/2010/main" val="15927390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3" name="Picture 2">
            <a:extLst>
              <a:ext uri="{FF2B5EF4-FFF2-40B4-BE49-F238E27FC236}">
                <a16:creationId xmlns:a16="http://schemas.microsoft.com/office/drawing/2014/main" id="{842F6201-6E0D-CA41-9417-627AF487E42A}"/>
              </a:ext>
            </a:extLst>
          </p:cNvPr>
          <p:cNvPicPr>
            <a:picLocks noChangeAspect="1"/>
          </p:cNvPicPr>
          <p:nvPr/>
        </p:nvPicPr>
        <p:blipFill>
          <a:blip r:embed="rId4"/>
          <a:stretch>
            <a:fillRect/>
          </a:stretch>
        </p:blipFill>
        <p:spPr>
          <a:xfrm>
            <a:off x="2125082" y="1298432"/>
            <a:ext cx="4889035" cy="530874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192577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Chapter 14:1—15:7</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486783" y="2334346"/>
            <a:ext cx="8170433" cy="2862322"/>
          </a:xfrm>
          <a:prstGeom prst="rect">
            <a:avLst/>
          </a:prstGeom>
        </p:spPr>
        <p:txBody>
          <a:bodyPr wrap="square">
            <a:spAutoFit/>
          </a:bodyPr>
          <a:lstStyle/>
          <a:p>
            <a:pPr algn="ctr"/>
            <a:r>
              <a:rPr lang="en-US" sz="3600" b="1" dirty="0">
                <a:solidFill>
                  <a:srgbClr val="000000"/>
                </a:solidFill>
                <a:latin typeface="Arial" charset="0"/>
              </a:rPr>
              <a:t>Significant Principles</a:t>
            </a:r>
          </a:p>
          <a:p>
            <a:pPr algn="ctr"/>
            <a:endParaRPr lang="en-US" sz="3600" b="1" dirty="0">
              <a:solidFill>
                <a:srgbClr val="000000"/>
              </a:solidFill>
              <a:latin typeface="Arial" charset="0"/>
            </a:endParaRPr>
          </a:p>
          <a:p>
            <a:pPr algn="ctr"/>
            <a:r>
              <a:rPr lang="en-US" sz="3600" b="1" dirty="0">
                <a:solidFill>
                  <a:srgbClr val="FF0000"/>
                </a:solidFill>
                <a:latin typeface="Arial" charset="0"/>
              </a:rPr>
              <a:t>Tolerance</a:t>
            </a:r>
          </a:p>
          <a:p>
            <a:pPr algn="ctr"/>
            <a:r>
              <a:rPr lang="en-US" sz="3600" b="1" dirty="0">
                <a:solidFill>
                  <a:srgbClr val="FF0000"/>
                </a:solidFill>
                <a:latin typeface="Arial" charset="0"/>
              </a:rPr>
              <a:t>Not stumbling</a:t>
            </a:r>
          </a:p>
          <a:p>
            <a:pPr algn="ctr"/>
            <a:r>
              <a:rPr lang="en-US" sz="3600" b="1" dirty="0">
                <a:solidFill>
                  <a:srgbClr val="FF0000"/>
                </a:solidFill>
                <a:latin typeface="Arial" charset="0"/>
              </a:rPr>
              <a:t>Bearing one another’s burden!</a:t>
            </a:r>
          </a:p>
        </p:txBody>
      </p:sp>
    </p:spTree>
    <p:extLst>
      <p:ext uri="{BB962C8B-B14F-4D97-AF65-F5344CB8AC3E}">
        <p14:creationId xmlns:p14="http://schemas.microsoft.com/office/powerpoint/2010/main" val="302344785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notes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4401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3" name="Picture 2">
            <a:extLst>
              <a:ext uri="{FF2B5EF4-FFF2-40B4-BE49-F238E27FC236}">
                <a16:creationId xmlns:a16="http://schemas.microsoft.com/office/drawing/2014/main" id="{4A5FC379-FC94-6647-BEFC-2B7D22E5992C}"/>
              </a:ext>
            </a:extLst>
          </p:cNvPr>
          <p:cNvPicPr>
            <a:picLocks noChangeAspect="1"/>
          </p:cNvPicPr>
          <p:nvPr/>
        </p:nvPicPr>
        <p:blipFill>
          <a:blip r:embed="rId4"/>
          <a:stretch>
            <a:fillRect/>
          </a:stretch>
        </p:blipFill>
        <p:spPr>
          <a:xfrm>
            <a:off x="815896" y="2183089"/>
            <a:ext cx="7817005" cy="3930097"/>
          </a:xfrm>
          <a:prstGeom prst="rect">
            <a:avLst/>
          </a:prstGeom>
        </p:spPr>
      </p:pic>
    </p:spTree>
    <p:extLst>
      <p:ext uri="{BB962C8B-B14F-4D97-AF65-F5344CB8AC3E}">
        <p14:creationId xmlns:p14="http://schemas.microsoft.com/office/powerpoint/2010/main" val="29160160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3" name="Picture 2">
            <a:extLst>
              <a:ext uri="{FF2B5EF4-FFF2-40B4-BE49-F238E27FC236}">
                <a16:creationId xmlns:a16="http://schemas.microsoft.com/office/drawing/2014/main" id="{970A8D79-A677-474A-B627-CE349D081FDD}"/>
              </a:ext>
            </a:extLst>
          </p:cNvPr>
          <p:cNvPicPr>
            <a:picLocks noChangeAspect="1"/>
          </p:cNvPicPr>
          <p:nvPr/>
        </p:nvPicPr>
        <p:blipFill>
          <a:blip r:embed="rId4"/>
          <a:stretch>
            <a:fillRect/>
          </a:stretch>
        </p:blipFill>
        <p:spPr>
          <a:xfrm>
            <a:off x="641195" y="2152881"/>
            <a:ext cx="7861610" cy="3990513"/>
          </a:xfrm>
          <a:prstGeom prst="rect">
            <a:avLst/>
          </a:prstGeom>
        </p:spPr>
      </p:pic>
    </p:spTree>
    <p:extLst>
      <p:ext uri="{BB962C8B-B14F-4D97-AF65-F5344CB8AC3E}">
        <p14:creationId xmlns:p14="http://schemas.microsoft.com/office/powerpoint/2010/main" val="377541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4800" y="-16580"/>
            <a:ext cx="8839199" cy="1080120"/>
          </a:xfrm>
          <a:effectLst/>
          <a:extLst/>
        </p:spPr>
        <p:txBody>
          <a:bodyPr>
            <a:normAutofit/>
          </a:bodyPr>
          <a:lstStyle/>
          <a:p>
            <a:pPr>
              <a:defRPr/>
            </a:pPr>
            <a:r>
              <a:rPr lang="en-US" sz="4400" b="1" dirty="0">
                <a:solidFill>
                  <a:srgbClr val="000000"/>
                </a:solidFill>
                <a:effectLst/>
                <a:latin typeface="Arial" charset="0"/>
                <a:ea typeface="ＭＳ Ｐゴシック" charset="0"/>
                <a:cs typeface="ＭＳ Ｐゴシック" charset="0"/>
              </a:rPr>
              <a:t>Cultural Differen</a:t>
            </a:r>
            <a:r>
              <a:rPr lang="en-US" sz="4400" b="1" dirty="0">
                <a:solidFill>
                  <a:srgbClr val="000000"/>
                </a:solidFill>
                <a:latin typeface="Arial" charset="0"/>
                <a:ea typeface="ＭＳ Ｐゴシック" charset="0"/>
                <a:cs typeface="ＭＳ Ｐゴシック" charset="0"/>
              </a:rPr>
              <a:t>ce</a:t>
            </a:r>
            <a:endParaRPr lang="en-US" sz="4400" b="1" dirty="0">
              <a:solidFill>
                <a:srgbClr val="000000"/>
              </a:solidFill>
              <a:effectLst/>
              <a:latin typeface="Arial" charset="0"/>
              <a:ea typeface="ＭＳ Ｐゴシック" charset="0"/>
              <a:cs typeface="ＭＳ Ｐゴシック" charset="0"/>
            </a:endParaRP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pic>
        <p:nvPicPr>
          <p:cNvPr id="4" name="Picture 3">
            <a:extLst>
              <a:ext uri="{FF2B5EF4-FFF2-40B4-BE49-F238E27FC236}">
                <a16:creationId xmlns:a16="http://schemas.microsoft.com/office/drawing/2014/main" id="{B9CFA95B-D48A-834A-9606-155F6B12D7A2}"/>
              </a:ext>
            </a:extLst>
          </p:cNvPr>
          <p:cNvPicPr>
            <a:picLocks noChangeAspect="1"/>
          </p:cNvPicPr>
          <p:nvPr/>
        </p:nvPicPr>
        <p:blipFill>
          <a:blip r:embed="rId4"/>
          <a:stretch>
            <a:fillRect/>
          </a:stretch>
        </p:blipFill>
        <p:spPr>
          <a:xfrm>
            <a:off x="710276" y="2213680"/>
            <a:ext cx="7731197" cy="3919491"/>
          </a:xfrm>
          <a:prstGeom prst="rect">
            <a:avLst/>
          </a:prstGeom>
        </p:spPr>
      </p:pic>
    </p:spTree>
    <p:extLst>
      <p:ext uri="{BB962C8B-B14F-4D97-AF65-F5344CB8AC3E}">
        <p14:creationId xmlns:p14="http://schemas.microsoft.com/office/powerpoint/2010/main" val="3461336350"/>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4086</TotalTime>
  <Words>1688</Words>
  <Application>Microsoft Macintosh PowerPoint</Application>
  <PresentationFormat>On-screen Show (4:3)</PresentationFormat>
  <Paragraphs>326</Paragraphs>
  <Slides>67</Slides>
  <Notes>67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ＭＳ Ｐゴシック</vt:lpstr>
      <vt:lpstr>Arial</vt:lpstr>
      <vt:lpstr>Calibri</vt:lpstr>
      <vt:lpstr>Calibri Light</vt:lpstr>
      <vt:lpstr>Chalkboard</vt:lpstr>
      <vt:lpstr>Comic Sans MS</vt:lpstr>
      <vt:lpstr>Times New Roman</vt:lpstr>
      <vt:lpstr>Wingdings</vt:lpstr>
      <vt:lpstr>Office Theme</vt:lpstr>
      <vt:lpstr>“Accept one another as Christ has accepted you”  (Rom 15:7)</vt:lpstr>
      <vt:lpstr>Theme</vt:lpstr>
      <vt:lpstr>Summary</vt:lpstr>
      <vt:lpstr>Chapter 14:1—15:7</vt:lpstr>
      <vt:lpstr>Chapter 14:1—15:7</vt:lpstr>
      <vt:lpstr>Cultural Difference</vt:lpstr>
      <vt:lpstr>Cultural Difference</vt:lpstr>
      <vt:lpstr>Cultural Difference</vt:lpstr>
      <vt:lpstr>Cultural Difference</vt:lpstr>
      <vt:lpstr>Cultural Difference</vt:lpstr>
      <vt:lpstr>Cultural Difference</vt:lpstr>
      <vt:lpstr>Cultural Difference</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Cultural Difference</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Cultural Difference</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Cultural Difference</vt:lpstr>
      <vt:lpstr>Cultural Difference</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Chapter 14:1—15:7</vt:lpstr>
      <vt:lpstr>Cultural Difference</vt:lpstr>
      <vt:lpstr>Chapter 14:1—15:7</vt:lpstr>
      <vt:lpstr>NT Sermons link at BibleStudyDownloads.org</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“Accept one another as Christ has accepted you”  (Rom 15:7)</dc:title>
  <dc:creator>Microsoft Office User</dc:creator>
  <cp:lastModifiedBy>Andrew B. Spurgeon</cp:lastModifiedBy>
  <cp:revision>99</cp:revision>
  <dcterms:created xsi:type="dcterms:W3CDTF">2017-10-15T22:55:59Z</dcterms:created>
  <dcterms:modified xsi:type="dcterms:W3CDTF">2018-02-25T01:09:36Z</dcterms:modified>
</cp:coreProperties>
</file>