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2.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834" r:id="rId3"/>
    <p:sldMasterId id="2147483848" r:id="rId4"/>
    <p:sldMasterId id="2147483861" r:id="rId5"/>
    <p:sldMasterId id="2147483994" r:id="rId6"/>
    <p:sldMasterId id="2147484010" r:id="rId7"/>
  </p:sldMasterIdLst>
  <p:notesMasterIdLst>
    <p:notesMasterId r:id="rId68"/>
  </p:notesMasterIdLst>
  <p:sldIdLst>
    <p:sldId id="329" r:id="rId8"/>
    <p:sldId id="475" r:id="rId9"/>
    <p:sldId id="437" r:id="rId10"/>
    <p:sldId id="430" r:id="rId11"/>
    <p:sldId id="441" r:id="rId12"/>
    <p:sldId id="438" r:id="rId13"/>
    <p:sldId id="439" r:id="rId14"/>
    <p:sldId id="440" r:id="rId15"/>
    <p:sldId id="431" r:id="rId16"/>
    <p:sldId id="432" r:id="rId17"/>
    <p:sldId id="433" r:id="rId18"/>
    <p:sldId id="434" r:id="rId19"/>
    <p:sldId id="476" r:id="rId20"/>
    <p:sldId id="445" r:id="rId21"/>
    <p:sldId id="443" r:id="rId22"/>
    <p:sldId id="480" r:id="rId23"/>
    <p:sldId id="316" r:id="rId24"/>
    <p:sldId id="317" r:id="rId25"/>
    <p:sldId id="330" r:id="rId26"/>
    <p:sldId id="344" r:id="rId27"/>
    <p:sldId id="421" r:id="rId28"/>
    <p:sldId id="400" r:id="rId29"/>
    <p:sldId id="401" r:id="rId30"/>
    <p:sldId id="402" r:id="rId31"/>
    <p:sldId id="407" r:id="rId32"/>
    <p:sldId id="481" r:id="rId33"/>
    <p:sldId id="446" r:id="rId34"/>
    <p:sldId id="469" r:id="rId35"/>
    <p:sldId id="410" r:id="rId36"/>
    <p:sldId id="448" r:id="rId37"/>
    <p:sldId id="472" r:id="rId38"/>
    <p:sldId id="473" r:id="rId39"/>
    <p:sldId id="474" r:id="rId40"/>
    <p:sldId id="453" r:id="rId41"/>
    <p:sldId id="455" r:id="rId42"/>
    <p:sldId id="464" r:id="rId43"/>
    <p:sldId id="428" r:id="rId44"/>
    <p:sldId id="435" r:id="rId45"/>
    <p:sldId id="482" r:id="rId46"/>
    <p:sldId id="442" r:id="rId47"/>
    <p:sldId id="456" r:id="rId48"/>
    <p:sldId id="457" r:id="rId49"/>
    <p:sldId id="463" r:id="rId50"/>
    <p:sldId id="257" r:id="rId51"/>
    <p:sldId id="460" r:id="rId52"/>
    <p:sldId id="459" r:id="rId53"/>
    <p:sldId id="413" r:id="rId54"/>
    <p:sldId id="458" r:id="rId55"/>
    <p:sldId id="427" r:id="rId56"/>
    <p:sldId id="467" r:id="rId57"/>
    <p:sldId id="483" r:id="rId58"/>
    <p:sldId id="471" r:id="rId59"/>
    <p:sldId id="418" r:id="rId60"/>
    <p:sldId id="449" r:id="rId61"/>
    <p:sldId id="411" r:id="rId62"/>
    <p:sldId id="466" r:id="rId63"/>
    <p:sldId id="451" r:id="rId64"/>
    <p:sldId id="426" r:id="rId65"/>
    <p:sldId id="477" r:id="rId66"/>
    <p:sldId id="479"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49" autoAdjust="0"/>
    <p:restoredTop sz="85752" autoAdjust="0"/>
  </p:normalViewPr>
  <p:slideViewPr>
    <p:cSldViewPr snapToGrid="0" snapToObjects="1">
      <p:cViewPr varScale="1">
        <p:scale>
          <a:sx n="111" d="100"/>
          <a:sy n="111" d="100"/>
        </p:scale>
        <p:origin x="2224" y="208"/>
      </p:cViewPr>
      <p:guideLst>
        <p:guide orient="horz" pos="2160"/>
        <p:guide pos="2880"/>
      </p:guideLst>
    </p:cSldViewPr>
  </p:slideViewPr>
  <p:outlineViewPr>
    <p:cViewPr>
      <p:scale>
        <a:sx n="33" d="100"/>
        <a:sy n="33" d="100"/>
      </p:scale>
      <p:origin x="0" y="1040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C9A153-BA1B-EA4E-B926-6F1354CC2F6D}" type="datetimeFigureOut">
              <a:rPr lang="en-US" smtClean="0"/>
              <a:t>10/4/19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98E5EC-D061-BC46-AA62-5FF63F6BC05F}" type="slidenum">
              <a:rPr lang="en-US" smtClean="0"/>
              <a:t>‹#›</a:t>
            </a:fld>
            <a:endParaRPr lang="en-US"/>
          </a:p>
        </p:txBody>
      </p:sp>
    </p:spTree>
    <p:extLst>
      <p:ext uri="{BB962C8B-B14F-4D97-AF65-F5344CB8AC3E}">
        <p14:creationId xmlns:p14="http://schemas.microsoft.com/office/powerpoint/2010/main" val="15759174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en.wikipedia.org/wiki/Terowie"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en.wikipedia.org/wiki/Douglas_MacArthur%23cite_note-139"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60333-2571-5C40-A560-964B27BEC8E6}" type="slidenum">
              <a:rPr lang="en-US" sz="1200">
                <a:solidFill>
                  <a:srgbClr val="000000"/>
                </a:solidFill>
              </a:rPr>
              <a:pPr/>
              <a:t>1</a:t>
            </a:fld>
            <a:endParaRPr lang="en-US" sz="1200">
              <a:solidFill>
                <a:srgbClr val="000000"/>
              </a:solidFill>
            </a:endParaRPr>
          </a:p>
        </p:txBody>
      </p:sp>
      <p:sp>
        <p:nvSpPr>
          <p:cNvPr id="1010690" name="Rectangle 2"/>
          <p:cNvSpPr>
            <a:spLocks noGrp="1" noRot="1" noChangeAspect="1" noChangeArrowheads="1"/>
          </p:cNvSpPr>
          <p:nvPr>
            <p:ph type="sldImg"/>
          </p:nvPr>
        </p:nvSpPr>
        <p:spPr>
          <a:solidFill>
            <a:srgbClr val="FFFFFF"/>
          </a:solidFill>
          <a:ln/>
        </p:spPr>
      </p:sp>
      <p:sp>
        <p:nvSpPr>
          <p:cNvPr id="10106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10</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11</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12</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14</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March 26, 2013</a:t>
            </a:r>
          </a:p>
          <a:p>
            <a:r>
              <a:rPr lang="en-US" b="1" dirty="0"/>
              <a:t>U.S. Christians’ Views on the Return of Christ</a:t>
            </a: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www.pewforum.org</a:t>
            </a:r>
            <a:r>
              <a:rPr lang="en-US" dirty="0">
                <a:latin typeface="Times New Roman" charset="0"/>
                <a:ea typeface="ＭＳ Ｐゴシック" charset="0"/>
                <a:cs typeface="ＭＳ Ｐゴシック" charset="0"/>
              </a:rPr>
              <a:t>/2013/03/26/us-</a:t>
            </a:r>
            <a:r>
              <a:rPr lang="en-US" dirty="0" err="1">
                <a:latin typeface="Times New Roman" charset="0"/>
                <a:ea typeface="ＭＳ Ｐゴシック" charset="0"/>
                <a:cs typeface="ＭＳ Ｐゴシック" charset="0"/>
              </a:rPr>
              <a:t>christians</a:t>
            </a:r>
            <a:r>
              <a:rPr lang="en-US" dirty="0">
                <a:latin typeface="Times New Roman" charset="0"/>
                <a:ea typeface="ＭＳ Ｐゴシック" charset="0"/>
                <a:cs typeface="ＭＳ Ｐゴシック" charset="0"/>
              </a:rPr>
              <a:t>-views-on-the-return-of-</a:t>
            </a:r>
            <a:r>
              <a:rPr lang="en-US" dirty="0" err="1">
                <a:latin typeface="Times New Roman" charset="0"/>
                <a:ea typeface="ＭＳ Ｐゴシック" charset="0"/>
                <a:cs typeface="ＭＳ Ｐゴシック" charset="0"/>
              </a:rPr>
              <a:t>christ</a:t>
            </a:r>
            <a:r>
              <a:rPr lang="en-US" dirty="0">
                <a:latin typeface="Times New Roman" charset="0"/>
                <a:ea typeface="ＭＳ Ｐゴシック" charset="0"/>
                <a:cs typeface="ＭＳ Ｐゴシック" charset="0"/>
              </a:rPr>
              <a:t>/ accessed 19 April 2014</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15</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Nine Reasons Why Christ Must Return</a:t>
            </a:r>
          </a:p>
          <a:p>
            <a:r>
              <a:rPr lang="en-US" b="1" dirty="0"/>
              <a:t>John MacArthur</a:t>
            </a: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www.christianity.com</a:t>
            </a:r>
            <a:r>
              <a:rPr lang="en-US" dirty="0">
                <a:latin typeface="Times New Roman" charset="0"/>
                <a:ea typeface="ＭＳ Ｐゴシック" charset="0"/>
                <a:cs typeface="ＭＳ Ｐゴシック" charset="0"/>
              </a:rPr>
              <a:t>/theology/end-times/nine-reasons-why-christ-must-return-11607117.html accessed 19 April 2014</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C758BB7-DA67-3E4D-914D-FDE33BA2395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81842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849714-85B0-3B44-9D6C-8A15D296FFC0}" type="slidenum">
              <a:rPr lang="en-GB" sz="1200">
                <a:solidFill>
                  <a:srgbClr val="FFFFFF"/>
                </a:solidFill>
              </a:rPr>
              <a:pPr/>
              <a:t>17</a:t>
            </a:fld>
            <a:endParaRPr lang="en-GB" sz="1200">
              <a:solidFill>
                <a:srgbClr val="FFFFFF"/>
              </a:solidFill>
            </a:endParaRPr>
          </a:p>
        </p:txBody>
      </p:sp>
      <p:sp>
        <p:nvSpPr>
          <p:cNvPr id="994306" name="Rectangle 2"/>
          <p:cNvSpPr>
            <a:spLocks noGrp="1" noRot="1" noChangeAspect="1" noChangeArrowheads="1"/>
          </p:cNvSpPr>
          <p:nvPr>
            <p:ph type="sldImg"/>
          </p:nvPr>
        </p:nvSpPr>
        <p:spPr>
          <a:solidFill>
            <a:srgbClr val="FFFFFF"/>
          </a:solidFill>
          <a:ln/>
        </p:spPr>
      </p:sp>
      <p:sp>
        <p:nvSpPr>
          <p:cNvPr id="99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9A81B61-7C17-DF40-8C49-546FF03FE7DD}" type="slidenum">
              <a:rPr lang="en-US" sz="1200">
                <a:solidFill>
                  <a:srgbClr val="000000"/>
                </a:solidFill>
              </a:rPr>
              <a:pPr/>
              <a:t>20</a:t>
            </a:fld>
            <a:endParaRPr lang="en-US" sz="1200">
              <a:solidFill>
                <a:srgbClr val="000000"/>
              </a:solidFill>
            </a:endParaRPr>
          </a:p>
        </p:txBody>
      </p:sp>
      <p:sp>
        <p:nvSpPr>
          <p:cNvPr id="1033218" name="Rectangle 2"/>
          <p:cNvSpPr>
            <a:spLocks noGrp="1" noRot="1" noChangeAspect="1" noChangeArrowheads="1" noTextEdit="1"/>
          </p:cNvSpPr>
          <p:nvPr>
            <p:ph type="sldImg"/>
          </p:nvPr>
        </p:nvSpPr>
        <p:spPr>
          <a:ln/>
        </p:spPr>
      </p:sp>
      <p:sp>
        <p:nvSpPr>
          <p:cNvPr id="1033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21</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She will be </a:t>
            </a:r>
            <a:r>
              <a:rPr lang="en-US" sz="1200" u="sng" kern="1200" dirty="0">
                <a:solidFill>
                  <a:schemeClr val="tx1"/>
                </a:solidFill>
                <a:effectLst/>
                <a:latin typeface="+mn-lt"/>
                <a:ea typeface="+mn-ea"/>
                <a:cs typeface="+mn-cs"/>
              </a:rPr>
              <a:t>completely destroyed</a:t>
            </a:r>
            <a:r>
              <a:rPr lang="en-US" sz="1200" kern="1200" dirty="0">
                <a:solidFill>
                  <a:schemeClr val="tx1"/>
                </a:solidFill>
                <a:effectLst/>
                <a:latin typeface="+mn-lt"/>
                <a:ea typeface="+mn-ea"/>
                <a:cs typeface="+mn-cs"/>
              </a:rPr>
              <a:t> by the Antichrist and his ten-nation confederacy (17:16a) by fire (17:16b; 18:8) in only one hour (18:10, 17, 19).</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22</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2</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23</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God has been reigning on the throne of heaven, but He is now about to conquer the thrones of earth as well as the kingdom of Satan and “the beast.” In His sovereignty, He has permitted evil men and evil angels to do their worst; but now the time has come for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will to be done on earth as it is in heaven. Domitian was emperor of Rome when John was on Patmos, and one of his assumed titles was “Lord and God.” How significant it must have been, then, to John</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readers that he used the word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alleluia</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four times in the first six verses of this chapter—truly, only Jehovah is worthy of worship and praise"</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45846C83-6CDC-E644-AFD6-90A3464CAC85}" type="slidenum">
              <a:rPr lang="en-US" sz="1200">
                <a:solidFill>
                  <a:prstClr val="black"/>
                </a:solidFill>
                <a:latin typeface="Arial" charset="0"/>
              </a:rPr>
              <a:pPr algn="r" defTabSz="914400" eaLnBrk="0" fontAlgn="base" hangingPunct="0">
                <a:spcBef>
                  <a:spcPct val="0"/>
                </a:spcBef>
                <a:spcAft>
                  <a:spcPct val="0"/>
                </a:spcAft>
              </a:pPr>
              <a:t>24</a:t>
            </a:fld>
            <a:endParaRPr lang="en-US" sz="1200">
              <a:solidFill>
                <a:prstClr val="black"/>
              </a:solidFill>
              <a:latin typeface="Arial" charset="0"/>
            </a:endParaRPr>
          </a:p>
        </p:txBody>
      </p:sp>
      <p:sp>
        <p:nvSpPr>
          <p:cNvPr id="1080322" name="Rectangle 2"/>
          <p:cNvSpPr>
            <a:spLocks noGrp="1" noRot="1" noChangeAspect="1" noChangeArrowheads="1" noTextEdit="1"/>
          </p:cNvSpPr>
          <p:nvPr>
            <p:ph type="sldImg"/>
          </p:nvPr>
        </p:nvSpPr>
        <p:spPr>
          <a:solidFill>
            <a:srgbClr val="FFFFFF"/>
          </a:solidFill>
          <a:ln/>
        </p:spPr>
      </p:sp>
      <p:sp>
        <p:nvSpPr>
          <p:cNvPr id="1080323" name="Rectangle 3"/>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1AFB5F8B-CD45-AD4D-B65E-388B29948476}" type="slidenum">
              <a:rPr lang="en-US" sz="1200">
                <a:solidFill>
                  <a:prstClr val="black"/>
                </a:solidFill>
                <a:latin typeface="Arial" charset="0"/>
              </a:rPr>
              <a:pPr algn="r" defTabSz="914400" eaLnBrk="0" fontAlgn="base" hangingPunct="0">
                <a:spcBef>
                  <a:spcPct val="0"/>
                </a:spcBef>
                <a:spcAft>
                  <a:spcPct val="0"/>
                </a:spcAft>
              </a:pPr>
              <a:t>25</a:t>
            </a:fld>
            <a:endParaRPr lang="en-US" sz="1200">
              <a:solidFill>
                <a:prstClr val="black"/>
              </a:solidFill>
              <a:latin typeface="Arial" charset="0"/>
            </a:endParaRPr>
          </a:p>
        </p:txBody>
      </p:sp>
      <p:sp>
        <p:nvSpPr>
          <p:cNvPr id="1090562" name="Rectangle 2"/>
          <p:cNvSpPr>
            <a:spLocks noGrp="1" noRot="1" noChangeAspect="1" noChangeArrowheads="1" noTextEdit="1"/>
          </p:cNvSpPr>
          <p:nvPr>
            <p:ph type="sldImg"/>
          </p:nvPr>
        </p:nvSpPr>
        <p:spPr>
          <a:solidFill>
            <a:srgbClr val="FFFFFF"/>
          </a:solidFill>
          <a:ln/>
        </p:spPr>
      </p:sp>
      <p:sp>
        <p:nvSpPr>
          <p:cNvPr id="10905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6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DA2126A0-AEFD-F542-905C-16A80A9DD05B}" type="slidenum">
              <a:rPr lang="en-US" sz="1200">
                <a:solidFill>
                  <a:prstClr val="black"/>
                </a:solidFill>
                <a:latin typeface="Arial" charset="0"/>
              </a:rPr>
              <a:pPr algn="r" defTabSz="914400" eaLnBrk="0" fontAlgn="base" hangingPunct="0">
                <a:spcBef>
                  <a:spcPct val="0"/>
                </a:spcBef>
                <a:spcAft>
                  <a:spcPct val="0"/>
                </a:spcAft>
              </a:pPr>
              <a:t>26</a:t>
            </a:fld>
            <a:endParaRPr lang="en-US" sz="1200">
              <a:solidFill>
                <a:prstClr val="black"/>
              </a:solidFill>
              <a:latin typeface="Arial" charset="0"/>
            </a:endParaRPr>
          </a:p>
        </p:txBody>
      </p:sp>
      <p:sp>
        <p:nvSpPr>
          <p:cNvPr id="1092610" name="Rectangle 2"/>
          <p:cNvSpPr>
            <a:spLocks noGrp="1" noRot="1" noChangeAspect="1" noChangeArrowheads="1"/>
          </p:cNvSpPr>
          <p:nvPr>
            <p:ph type="sldImg"/>
          </p:nvPr>
        </p:nvSpPr>
        <p:spPr>
          <a:xfrm>
            <a:off x="1103313" y="676275"/>
            <a:ext cx="4603750" cy="3452813"/>
          </a:xfrm>
          <a:solidFill>
            <a:srgbClr val="FFFFFF"/>
          </a:solidFill>
          <a:ln/>
        </p:spPr>
      </p:sp>
      <p:sp>
        <p:nvSpPr>
          <p:cNvPr id="109261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92846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27</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28</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29</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30</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31</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His famous speech, in which he said, "I came through and I shall return", was first made at </a:t>
            </a:r>
            <a:r>
              <a:rPr lang="en-US" dirty="0">
                <a:hlinkClick r:id="rId3" tooltip="Terowie"/>
              </a:rPr>
              <a:t>Terowie</a:t>
            </a:r>
            <a:r>
              <a:rPr lang="en-US" dirty="0"/>
              <a:t>, a small town in South Australia, on 20 March.</a:t>
            </a:r>
            <a:r>
              <a:rPr lang="en-US" baseline="30000" dirty="0">
                <a:hlinkClick r:id="rId4"/>
              </a:rPr>
              <a:t>[139]</a:t>
            </a:r>
            <a:r>
              <a:rPr lang="en-US" dirty="0"/>
              <a:t> Washington asked MacArthur to amend his promise to "We shall return". He ignored the request.</a:t>
            </a: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en.wikipedia.org</a:t>
            </a:r>
            <a:r>
              <a:rPr lang="en-US" dirty="0">
                <a:latin typeface="Times New Roman" charset="0"/>
                <a:ea typeface="ＭＳ Ｐゴシック" charset="0"/>
                <a:cs typeface="ＭＳ Ｐゴシック" charset="0"/>
              </a:rPr>
              <a:t>/wiki/Douglas_MacArthur#Philippines_Campaign_.281941.E2.80.9342.29</a:t>
            </a: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content.time.com</a:t>
            </a:r>
            <a:r>
              <a:rPr lang="en-US" dirty="0">
                <a:latin typeface="Times New Roman" charset="0"/>
                <a:ea typeface="ＭＳ Ｐゴシック" charset="0"/>
                <a:cs typeface="ＭＳ Ｐゴシック" charset="0"/>
              </a:rPr>
              <a:t>/time/magazine/article/0,9171,974392-6,00.html</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32</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3</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33</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34</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35</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36</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25BDBAB-7A7F-EC44-B2F7-EF60C6C26C5B}" type="slidenum">
              <a:rPr lang="en-GB" sz="1200">
                <a:solidFill>
                  <a:srgbClr val="FFFFFF"/>
                </a:solidFill>
              </a:rPr>
              <a:pPr/>
              <a:t>37</a:t>
            </a:fld>
            <a:endParaRPr lang="en-GB" sz="1200">
              <a:solidFill>
                <a:srgbClr val="FFFFFF"/>
              </a:solidFill>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01196C-BD1C-064B-9063-98B38F032BB3}" type="slidenum">
              <a:rPr lang="en-GB" sz="1200">
                <a:solidFill>
                  <a:prstClr val="white"/>
                </a:solidFill>
              </a:rPr>
              <a:pPr/>
              <a:t>38</a:t>
            </a:fld>
            <a:endParaRPr lang="en-GB" sz="1200">
              <a:solidFill>
                <a:prstClr val="white"/>
              </a:solidFill>
            </a:endParaRPr>
          </a:p>
        </p:txBody>
      </p:sp>
      <p:sp>
        <p:nvSpPr>
          <p:cNvPr id="1104898" name="Rectangle 2"/>
          <p:cNvSpPr>
            <a:spLocks noGrp="1" noRot="1" noChangeAspect="1" noChangeArrowheads="1"/>
          </p:cNvSpPr>
          <p:nvPr>
            <p:ph type="sldImg"/>
          </p:nvPr>
        </p:nvSpPr>
        <p:spPr>
          <a:solidFill>
            <a:srgbClr val="FFFFFF"/>
          </a:solidFill>
          <a:ln/>
        </p:spPr>
      </p:sp>
      <p:sp>
        <p:nvSpPr>
          <p:cNvPr id="1104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39</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181571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40</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41</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42</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4</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43</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C0A0D6C-23BE-4C4B-9D78-B4F98A65D458}" type="slidenum">
              <a:rPr lang="en-GB" sz="1200">
                <a:solidFill>
                  <a:prstClr val="white"/>
                </a:solidFill>
              </a:rPr>
              <a:pPr/>
              <a:t>44</a:t>
            </a:fld>
            <a:endParaRPr lang="en-GB" sz="1200">
              <a:solidFill>
                <a:prstClr val="white"/>
              </a:solidFill>
            </a:endParaRPr>
          </a:p>
        </p:txBody>
      </p:sp>
      <p:sp>
        <p:nvSpPr>
          <p:cNvPr id="953346" name="Rectangle 2"/>
          <p:cNvSpPr>
            <a:spLocks noGrp="1" noRot="1" noChangeAspect="1" noChangeArrowheads="1"/>
          </p:cNvSpPr>
          <p:nvPr>
            <p:ph type="sldImg"/>
          </p:nvPr>
        </p:nvSpPr>
        <p:spPr>
          <a:solidFill>
            <a:srgbClr val="FFFFFF"/>
          </a:solidFill>
          <a:ln/>
        </p:spPr>
      </p:sp>
      <p:sp>
        <p:nvSpPr>
          <p:cNvPr id="95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Slide</a:t>
            </a:r>
            <a:r>
              <a:rPr lang="en-US" baseline="0" dirty="0">
                <a:latin typeface="Times New Roman" charset="0"/>
                <a:ea typeface="ＭＳ Ｐゴシック" charset="0"/>
                <a:cs typeface="ＭＳ Ｐゴシック" charset="0"/>
              </a:rPr>
              <a:t> 83 is adapted from Rev 1 intro slide</a:t>
            </a:r>
          </a:p>
          <a:p>
            <a:r>
              <a:rPr lang="en-US" baseline="0" dirty="0">
                <a:latin typeface="Times New Roman" charset="0"/>
                <a:ea typeface="ＭＳ Ｐゴシック" charset="0"/>
                <a:cs typeface="ＭＳ Ｐゴシック" charset="0"/>
              </a:rPr>
              <a:t>Slides 84-91 copied from Rev 20-</a:t>
            </a:r>
            <a:r>
              <a:rPr lang="en-US" baseline="0">
                <a:latin typeface="Times New Roman" charset="0"/>
                <a:ea typeface="ＭＳ Ｐゴシック" charset="0"/>
                <a:cs typeface="ＭＳ Ｐゴシック" charset="0"/>
              </a:rPr>
              <a:t>22 presentation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7"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5D323003-4E49-FF41-8134-6EDD90315AA7}" type="slidenum">
              <a:rPr lang="en-GB" sz="1200">
                <a:solidFill>
                  <a:prstClr val="white"/>
                </a:solidFill>
              </a:rPr>
              <a:pPr algn="r" defTabSz="914400" eaLnBrk="0" fontAlgn="base" hangingPunct="0">
                <a:spcBef>
                  <a:spcPct val="0"/>
                </a:spcBef>
                <a:spcAft>
                  <a:spcPct val="0"/>
                </a:spcAft>
              </a:pPr>
              <a:t>45</a:t>
            </a:fld>
            <a:endParaRPr lang="en-GB" sz="1200">
              <a:solidFill>
                <a:prstClr val="white"/>
              </a:solidFill>
            </a:endParaRPr>
          </a:p>
        </p:txBody>
      </p:sp>
      <p:sp>
        <p:nvSpPr>
          <p:cNvPr id="1002498" name="Rectangle 2"/>
          <p:cNvSpPr>
            <a:spLocks noGrp="1" noRot="1" noChangeAspect="1" noChangeArrowheads="1" noTextEdit="1"/>
          </p:cNvSpPr>
          <p:nvPr>
            <p:ph type="sldImg"/>
          </p:nvPr>
        </p:nvSpPr>
        <p:spPr>
          <a:solidFill>
            <a:srgbClr val="FFFFFF"/>
          </a:solidFill>
          <a:ln/>
        </p:spPr>
      </p:sp>
      <p:sp>
        <p:nvSpPr>
          <p:cNvPr id="1002499"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name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Armageddon</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comes from two Hebrew words, </a:t>
            </a:r>
            <a:r>
              <a:rPr lang="en-US" sz="1200" i="1" kern="1200" dirty="0" err="1">
                <a:solidFill>
                  <a:schemeClr val="tx1"/>
                </a:solidFill>
                <a:effectLst/>
                <a:latin typeface="Times New Roman" pitchFamily="-112" charset="0"/>
                <a:ea typeface="ＭＳ Ｐゴシック" pitchFamily="-108" charset="-128"/>
                <a:cs typeface="ＭＳ Ｐゴシック" pitchFamily="-108" charset="-128"/>
              </a:rPr>
              <a:t>har</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 Megiddo</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hill of Megiddo. The word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Megiddo</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means 'place of troops' or 'place of slaughter.' It is also called the Plain of Esdraelon and the Valley of Jezreel. The area is about fourteen miles wide and twenty miles long, and forms what Napoleon called “the most natural battlefield of the whole earth.” Standing on Mount Carmel and overlooking that great plain, you can well understand why it would be used for gathering the armies of the nations. </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It was on this plain that Barak defeated the armies of Canaan (Jud. 5:19). Gideon met the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Midianites</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there (Jud. 7) and it was there that King Saul lost his life (1 Sam. 31). Titus and the Roman army used this natural corridor, as did the Crusaders in the Middle Ages. British General Allenby used it when he defeated the Turkish armies in 1917. </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From a human viewpoint, it appears that the armies of the nations are gathering on their own; but John makes it clear that the military movement is according to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plan. The satanic trinity, through demonic powers, will influence the nations and cause the rulers to assemble their armies. They will even work miracles that will impress the rulers and cause them to cooperate. But all this will merely fulfill the will of God and accomplish His purposes (see Rev. 17:17). The Gentile nations will look on Armageddon as a battle, but to God, it will be only a 'supper' for the fowls of the air (Rev. 19:17–21)"</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latin typeface="Times New Roman"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46</a:t>
            </a:fld>
            <a:endParaRPr lang="en-GB">
              <a:solidFill>
                <a:prstClr val="black"/>
              </a:solidFill>
            </a:endParaRPr>
          </a:p>
        </p:txBody>
      </p:sp>
    </p:spTree>
    <p:extLst>
      <p:ext uri="{BB962C8B-B14F-4D97-AF65-F5344CB8AC3E}">
        <p14:creationId xmlns:p14="http://schemas.microsoft.com/office/powerpoint/2010/main" val="36392106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C350A71-4EA4-DF42-8DC7-27A1CEA311AD}" type="slidenum">
              <a:rPr lang="en-GB" sz="1200">
                <a:solidFill>
                  <a:prstClr val="white"/>
                </a:solidFill>
              </a:rPr>
              <a:pPr/>
              <a:t>47</a:t>
            </a:fld>
            <a:endParaRPr lang="en-GB" sz="1200">
              <a:solidFill>
                <a:prstClr val="white"/>
              </a:solidFill>
            </a:endParaRPr>
          </a:p>
        </p:txBody>
      </p:sp>
      <p:sp>
        <p:nvSpPr>
          <p:cNvPr id="1102850" name="Rectangle 2"/>
          <p:cNvSpPr>
            <a:spLocks noGrp="1" noRot="1" noChangeAspect="1" noChangeArrowheads="1"/>
          </p:cNvSpPr>
          <p:nvPr>
            <p:ph type="sldImg"/>
          </p:nvPr>
        </p:nvSpPr>
        <p:spPr>
          <a:solidFill>
            <a:srgbClr val="FFFFFF"/>
          </a:solidFill>
          <a:ln/>
        </p:spPr>
      </p:sp>
      <p:sp>
        <p:nvSpPr>
          <p:cNvPr id="1102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48</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51</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54530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52</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Book of Revelation helps complete our picture of Jesus by not only seeing him in the left</a:t>
            </a:r>
            <a:r>
              <a:rPr lang="en-US" baseline="0" dirty="0"/>
              <a:t> column, but the right as well.</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53</a:t>
            </a:fld>
            <a:endParaRPr lang="en-GB">
              <a:solidFill>
                <a:prstClr val="black"/>
              </a:solidFill>
            </a:endParaRPr>
          </a:p>
        </p:txBody>
      </p:sp>
    </p:spTree>
    <p:extLst>
      <p:ext uri="{BB962C8B-B14F-4D97-AF65-F5344CB8AC3E}">
        <p14:creationId xmlns:p14="http://schemas.microsoft.com/office/powerpoint/2010/main" val="28130399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753" name="Slide Image Placeholder 1"/>
          <p:cNvSpPr>
            <a:spLocks noGrp="1" noRot="1" noChangeAspect="1"/>
          </p:cNvSpPr>
          <p:nvPr>
            <p:ph type="sldImg"/>
          </p:nvPr>
        </p:nvSpPr>
        <p:spPr>
          <a:ln/>
        </p:spPr>
      </p:sp>
      <p:sp>
        <p:nvSpPr>
          <p:cNvPr id="1098754" name="Notes Placeholder 2"/>
          <p:cNvSpPr>
            <a:spLocks noGrp="1"/>
          </p:cNvSpPr>
          <p:nvPr>
            <p:ph type="body" idx="1"/>
          </p:nvPr>
        </p:nvSpPr>
        <p:spPr>
          <a:xfrm>
            <a:off x="914400" y="4343400"/>
            <a:ext cx="5029200" cy="9445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What is life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most important question? (Get answers from class)</a:t>
            </a:r>
          </a:p>
          <a:p>
            <a:r>
              <a:rPr lang="en-US" dirty="0">
                <a:latin typeface="Times New Roman" charset="0"/>
                <a:ea typeface="ＭＳ Ｐゴシック" charset="0"/>
                <a:cs typeface="ＭＳ Ｐゴシック" charset="0"/>
              </a:rPr>
              <a:t>It matters little how you answer most questions in life, but this one is the key one that affects now and eternity.</a:t>
            </a:r>
          </a:p>
          <a:p>
            <a:r>
              <a:rPr lang="en-US" dirty="0">
                <a:latin typeface="Times New Roman" charset="0"/>
                <a:ea typeface="ＭＳ Ｐゴシック" charset="0"/>
                <a:cs typeface="ＭＳ Ｐゴシック" charset="0"/>
              </a:rPr>
              <a:t>How do you personally answer each of these other questions?</a:t>
            </a:r>
          </a:p>
        </p:txBody>
      </p:sp>
      <p:sp>
        <p:nvSpPr>
          <p:cNvPr id="10987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C64CD7A-108F-0B45-AE36-C11EC99DE76B}" type="slidenum">
              <a:rPr lang="en-GB" sz="1200">
                <a:solidFill>
                  <a:prstClr val="white"/>
                </a:solidFill>
              </a:rPr>
              <a:pPr/>
              <a:t>55</a:t>
            </a:fld>
            <a:endParaRPr lang="en-GB" sz="1200">
              <a:solidFill>
                <a:prstClr val="white"/>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5</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6</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7</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8</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9</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1677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152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6332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930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142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626191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912878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528902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242790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41543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365825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1535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586617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1710210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2457804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559834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817479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32851357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2259499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4024641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579178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3277506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2704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2542263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1414048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7101165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16262466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18909759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9538303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10399171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561104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ACCE59A-59B8-2C47-B1E2-74E7C34A6BB3}" type="slidenum">
              <a:rPr lang="en-US"/>
              <a:pPr>
                <a:defRPr/>
              </a:pPr>
              <a:t>‹#›</a:t>
            </a:fld>
            <a:endParaRPr lang="en-US"/>
          </a:p>
        </p:txBody>
      </p:sp>
    </p:spTree>
    <p:extLst>
      <p:ext uri="{BB962C8B-B14F-4D97-AF65-F5344CB8AC3E}">
        <p14:creationId xmlns:p14="http://schemas.microsoft.com/office/powerpoint/2010/main" val="2759630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879E502-7624-9841-9C33-872B23523285}" type="slidenum">
              <a:rPr lang="en-US"/>
              <a:pPr>
                <a:defRPr/>
              </a:pPr>
              <a:t>‹#›</a:t>
            </a:fld>
            <a:endParaRPr lang="en-US"/>
          </a:p>
        </p:txBody>
      </p:sp>
    </p:spTree>
    <p:extLst>
      <p:ext uri="{BB962C8B-B14F-4D97-AF65-F5344CB8AC3E}">
        <p14:creationId xmlns:p14="http://schemas.microsoft.com/office/powerpoint/2010/main" val="3556595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8519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9E44558-9975-CB41-A679-4A40C43973DD}" type="slidenum">
              <a:rPr lang="en-US"/>
              <a:pPr>
                <a:defRPr/>
              </a:pPr>
              <a:t>‹#›</a:t>
            </a:fld>
            <a:endParaRPr lang="en-US"/>
          </a:p>
        </p:txBody>
      </p:sp>
    </p:spTree>
    <p:extLst>
      <p:ext uri="{BB962C8B-B14F-4D97-AF65-F5344CB8AC3E}">
        <p14:creationId xmlns:p14="http://schemas.microsoft.com/office/powerpoint/2010/main" val="42241881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B1E101F-6961-A84F-9532-AFFC60BB90CA}" type="slidenum">
              <a:rPr lang="en-US"/>
              <a:pPr>
                <a:defRPr/>
              </a:pPr>
              <a:t>‹#›</a:t>
            </a:fld>
            <a:endParaRPr lang="en-US"/>
          </a:p>
        </p:txBody>
      </p:sp>
    </p:spTree>
    <p:extLst>
      <p:ext uri="{BB962C8B-B14F-4D97-AF65-F5344CB8AC3E}">
        <p14:creationId xmlns:p14="http://schemas.microsoft.com/office/powerpoint/2010/main" val="17832196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A95B3EF4-468E-D543-882F-F9DBC83A174A}" type="slidenum">
              <a:rPr lang="en-US"/>
              <a:pPr>
                <a:defRPr/>
              </a:pPr>
              <a:t>‹#›</a:t>
            </a:fld>
            <a:endParaRPr lang="en-US"/>
          </a:p>
        </p:txBody>
      </p:sp>
    </p:spTree>
    <p:extLst>
      <p:ext uri="{BB962C8B-B14F-4D97-AF65-F5344CB8AC3E}">
        <p14:creationId xmlns:p14="http://schemas.microsoft.com/office/powerpoint/2010/main" val="5025510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5B4CC61-97BD-D948-8B62-5B37C445D8DF}" type="slidenum">
              <a:rPr lang="en-US"/>
              <a:pPr>
                <a:defRPr/>
              </a:pPr>
              <a:t>‹#›</a:t>
            </a:fld>
            <a:endParaRPr lang="en-US"/>
          </a:p>
        </p:txBody>
      </p:sp>
    </p:spTree>
    <p:extLst>
      <p:ext uri="{BB962C8B-B14F-4D97-AF65-F5344CB8AC3E}">
        <p14:creationId xmlns:p14="http://schemas.microsoft.com/office/powerpoint/2010/main" val="37725623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C6A7744-95C0-6D41-97E8-3D1FB378ECE0}" type="slidenum">
              <a:rPr lang="en-US"/>
              <a:pPr>
                <a:defRPr/>
              </a:pPr>
              <a:t>‹#›</a:t>
            </a:fld>
            <a:endParaRPr lang="en-US"/>
          </a:p>
        </p:txBody>
      </p:sp>
    </p:spTree>
    <p:extLst>
      <p:ext uri="{BB962C8B-B14F-4D97-AF65-F5344CB8AC3E}">
        <p14:creationId xmlns:p14="http://schemas.microsoft.com/office/powerpoint/2010/main" val="205681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BE5494F-7039-5242-AFD0-CB0B34EB2FB8}" type="slidenum">
              <a:rPr lang="en-US"/>
              <a:pPr>
                <a:defRPr/>
              </a:pPr>
              <a:t>‹#›</a:t>
            </a:fld>
            <a:endParaRPr lang="en-US"/>
          </a:p>
        </p:txBody>
      </p:sp>
    </p:spTree>
    <p:extLst>
      <p:ext uri="{BB962C8B-B14F-4D97-AF65-F5344CB8AC3E}">
        <p14:creationId xmlns:p14="http://schemas.microsoft.com/office/powerpoint/2010/main" val="36046930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AF6F031-FBE0-134B-BBE8-4EA406021EA1}" type="slidenum">
              <a:rPr lang="en-US"/>
              <a:pPr>
                <a:defRPr/>
              </a:pPr>
              <a:t>‹#›</a:t>
            </a:fld>
            <a:endParaRPr lang="en-US"/>
          </a:p>
        </p:txBody>
      </p:sp>
    </p:spTree>
    <p:extLst>
      <p:ext uri="{BB962C8B-B14F-4D97-AF65-F5344CB8AC3E}">
        <p14:creationId xmlns:p14="http://schemas.microsoft.com/office/powerpoint/2010/main" val="26440208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E93AB11-4087-064F-9FAC-CFB754ED6BBA}" type="slidenum">
              <a:rPr lang="en-US"/>
              <a:pPr>
                <a:defRPr/>
              </a:pPr>
              <a:t>‹#›</a:t>
            </a:fld>
            <a:endParaRPr lang="en-US"/>
          </a:p>
        </p:txBody>
      </p:sp>
    </p:spTree>
    <p:extLst>
      <p:ext uri="{BB962C8B-B14F-4D97-AF65-F5344CB8AC3E}">
        <p14:creationId xmlns:p14="http://schemas.microsoft.com/office/powerpoint/2010/main" val="3574050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DB4A0BA-5721-CD41-B16C-148D7EF38791}" type="slidenum">
              <a:rPr lang="en-US"/>
              <a:pPr>
                <a:defRPr/>
              </a:pPr>
              <a:t>‹#›</a:t>
            </a:fld>
            <a:endParaRPr lang="en-US"/>
          </a:p>
        </p:txBody>
      </p:sp>
    </p:spTree>
    <p:extLst>
      <p:ext uri="{BB962C8B-B14F-4D97-AF65-F5344CB8AC3E}">
        <p14:creationId xmlns:p14="http://schemas.microsoft.com/office/powerpoint/2010/main" val="1546753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DAA5EED-BFE7-7D4C-894C-26B6D91A925A}" type="slidenum">
              <a:rPr lang="en-US"/>
              <a:pPr>
                <a:defRPr/>
              </a:pPr>
              <a:t>‹#›</a:t>
            </a:fld>
            <a:endParaRPr lang="en-US"/>
          </a:p>
        </p:txBody>
      </p:sp>
    </p:spTree>
    <p:extLst>
      <p:ext uri="{BB962C8B-B14F-4D97-AF65-F5344CB8AC3E}">
        <p14:creationId xmlns:p14="http://schemas.microsoft.com/office/powerpoint/2010/main" val="1571045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84972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8FA95C1-CA4C-8745-B936-E1C7F7612E56}" type="slidenum">
              <a:rPr lang="en-US"/>
              <a:pPr>
                <a:defRPr/>
              </a:pPr>
              <a:t>‹#›</a:t>
            </a:fld>
            <a:endParaRPr lang="en-US"/>
          </a:p>
        </p:txBody>
      </p:sp>
    </p:spTree>
    <p:extLst>
      <p:ext uri="{BB962C8B-B14F-4D97-AF65-F5344CB8AC3E}">
        <p14:creationId xmlns:p14="http://schemas.microsoft.com/office/powerpoint/2010/main" val="2907177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BEF66F-558A-F64C-8A24-31373A3DC8E9}" type="slidenum">
              <a:rPr lang="en-US"/>
              <a:pPr>
                <a:defRPr/>
              </a:pPr>
              <a:t>‹#›</a:t>
            </a:fld>
            <a:endParaRPr lang="en-US"/>
          </a:p>
        </p:txBody>
      </p:sp>
    </p:spTree>
    <p:extLst>
      <p:ext uri="{BB962C8B-B14F-4D97-AF65-F5344CB8AC3E}">
        <p14:creationId xmlns:p14="http://schemas.microsoft.com/office/powerpoint/2010/main" val="35443505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00C2675-A2D9-3C4E-80D7-AA3FDE51CECB}" type="slidenum">
              <a:rPr lang="en-US"/>
              <a:pPr>
                <a:defRPr/>
              </a:pPr>
              <a:t>‹#›</a:t>
            </a:fld>
            <a:endParaRPr lang="en-US"/>
          </a:p>
        </p:txBody>
      </p:sp>
    </p:spTree>
    <p:extLst>
      <p:ext uri="{BB962C8B-B14F-4D97-AF65-F5344CB8AC3E}">
        <p14:creationId xmlns:p14="http://schemas.microsoft.com/office/powerpoint/2010/main" val="37065815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BF7302CA-3ED2-754F-9466-DDDFD00DB0A4}" type="slidenum">
              <a:rPr lang="en-US"/>
              <a:pPr>
                <a:defRPr/>
              </a:pPr>
              <a:t>‹#›</a:t>
            </a:fld>
            <a:endParaRPr lang="en-US"/>
          </a:p>
        </p:txBody>
      </p:sp>
    </p:spTree>
    <p:extLst>
      <p:ext uri="{BB962C8B-B14F-4D97-AF65-F5344CB8AC3E}">
        <p14:creationId xmlns:p14="http://schemas.microsoft.com/office/powerpoint/2010/main" val="659907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050407E2-0A7B-5742-943A-5D8E28A33B5D}" type="slidenum">
              <a:rPr lang="en-US"/>
              <a:pPr>
                <a:defRPr/>
              </a:pPr>
              <a:t>‹#›</a:t>
            </a:fld>
            <a:endParaRPr lang="en-US"/>
          </a:p>
        </p:txBody>
      </p:sp>
    </p:spTree>
    <p:extLst>
      <p:ext uri="{BB962C8B-B14F-4D97-AF65-F5344CB8AC3E}">
        <p14:creationId xmlns:p14="http://schemas.microsoft.com/office/powerpoint/2010/main" val="37956739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81178FB5-F435-F645-BD53-57E20C439357}" type="slidenum">
              <a:rPr lang="en-US"/>
              <a:pPr>
                <a:defRPr/>
              </a:pPr>
              <a:t>‹#›</a:t>
            </a:fld>
            <a:endParaRPr lang="en-US"/>
          </a:p>
        </p:txBody>
      </p:sp>
    </p:spTree>
    <p:extLst>
      <p:ext uri="{BB962C8B-B14F-4D97-AF65-F5344CB8AC3E}">
        <p14:creationId xmlns:p14="http://schemas.microsoft.com/office/powerpoint/2010/main" val="39690356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10D5CB2F-0E16-7B4A-BCE4-7AB1A65446FA}" type="slidenum">
              <a:rPr lang="en-US"/>
              <a:pPr>
                <a:defRPr/>
              </a:pPr>
              <a:t>‹#›</a:t>
            </a:fld>
            <a:endParaRPr lang="en-US"/>
          </a:p>
        </p:txBody>
      </p:sp>
    </p:spTree>
    <p:extLst>
      <p:ext uri="{BB962C8B-B14F-4D97-AF65-F5344CB8AC3E}">
        <p14:creationId xmlns:p14="http://schemas.microsoft.com/office/powerpoint/2010/main" val="39896040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A08745E4-A9D1-F946-B8AC-97AEF354DC10}" type="slidenum">
              <a:rPr lang="en-US"/>
              <a:pPr>
                <a:defRPr/>
              </a:pPr>
              <a:t>‹#›</a:t>
            </a:fld>
            <a:endParaRPr lang="en-US"/>
          </a:p>
        </p:txBody>
      </p:sp>
    </p:spTree>
    <p:extLst>
      <p:ext uri="{BB962C8B-B14F-4D97-AF65-F5344CB8AC3E}">
        <p14:creationId xmlns:p14="http://schemas.microsoft.com/office/powerpoint/2010/main" val="32918994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ED652F46-ACB1-244F-8E2F-CD5D99C9283D}" type="slidenum">
              <a:rPr lang="en-US"/>
              <a:pPr>
                <a:defRPr/>
              </a:pPr>
              <a:t>‹#›</a:t>
            </a:fld>
            <a:endParaRPr lang="en-US"/>
          </a:p>
        </p:txBody>
      </p:sp>
    </p:spTree>
    <p:extLst>
      <p:ext uri="{BB962C8B-B14F-4D97-AF65-F5344CB8AC3E}">
        <p14:creationId xmlns:p14="http://schemas.microsoft.com/office/powerpoint/2010/main" val="12861237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44C316-05AF-8D4A-AEFC-6002CA48E568}" type="slidenum">
              <a:rPr lang="en-US"/>
              <a:pPr>
                <a:defRPr/>
              </a:pPr>
              <a:t>‹#›</a:t>
            </a:fld>
            <a:endParaRPr lang="en-US"/>
          </a:p>
        </p:txBody>
      </p:sp>
    </p:spTree>
    <p:extLst>
      <p:ext uri="{BB962C8B-B14F-4D97-AF65-F5344CB8AC3E}">
        <p14:creationId xmlns:p14="http://schemas.microsoft.com/office/powerpoint/2010/main" val="3014565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3385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C891E7-99C6-3D4D-A64F-F29ECDE6DBFF}" type="slidenum">
              <a:rPr lang="en-US"/>
              <a:pPr>
                <a:defRPr/>
              </a:pPr>
              <a:t>‹#›</a:t>
            </a:fld>
            <a:endParaRPr lang="en-US"/>
          </a:p>
        </p:txBody>
      </p:sp>
    </p:spTree>
    <p:extLst>
      <p:ext uri="{BB962C8B-B14F-4D97-AF65-F5344CB8AC3E}">
        <p14:creationId xmlns:p14="http://schemas.microsoft.com/office/powerpoint/2010/main" val="36893389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8284C9-AB4D-B642-BDEA-D4756E4B46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44733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B75B47-C076-6843-A1D3-1DDA97BEC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6339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9B9699-2011-D048-A482-06FA752A1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29358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924879-A1C9-EE4A-9C04-5B5FF604FC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63726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1467B4A-A435-594A-BAAF-EF9A1A136C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93508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DAB6BE-6074-7647-8B4A-17C36FF925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40101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FE35E51-D1CE-8849-860A-564AE88D70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53265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5DBE37-5C3F-4947-B4B3-9A1699F42D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1835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8970BB-6406-EA42-B4B8-424E738E3D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68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11789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613F87-6B7D-EC4C-ADBA-AD04A36391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77880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C42CE7-0A8F-A84D-B7FF-2CA4636B8C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96472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E556915-23CE-8E4D-B525-2089DDE164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58557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C05FC3-154E-0845-B8E1-9971FBB69D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4984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114C14-ED52-1844-8921-E639CCEC9D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72328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8" name="Rectangle 6"/>
          <p:cNvSpPr>
            <a:spLocks noGrp="1" noChangeArrowheads="1"/>
          </p:cNvSpPr>
          <p:nvPr>
            <p:ph type="sldNum" sz="quarter" idx="12"/>
          </p:nvPr>
        </p:nvSpPr>
        <p:spPr>
          <a:ln/>
        </p:spPr>
        <p:txBody>
          <a:bodyPr/>
          <a:lstStyle>
            <a:lvl1pPr>
              <a:defRPr/>
            </a:lvl1pPr>
          </a:lstStyle>
          <a:p>
            <a:pPr>
              <a:defRPr/>
            </a:pPr>
            <a:fld id="{4AFAA19A-54E0-274E-A99B-10D737B6BC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3632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78463319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62270907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83275839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34044902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08221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79112890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88419244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55911311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50030590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791350372"/>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30027873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22003919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9564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3.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theme" Target="../theme/theme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47499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6929470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4047973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pitchFamily="-111" charset="0"/>
                <a:ea typeface="Osaka"/>
                <a:cs typeface="Osaka"/>
              </a:defRPr>
            </a:lvl1pPr>
          </a:lstStyle>
          <a:p>
            <a:pPr defTabSz="914400" eaLnBrk="0" fontAlgn="base" hangingPunct="0">
              <a:spcBef>
                <a:spcPct val="0"/>
              </a:spcBef>
              <a:spcAft>
                <a:spcPct val="0"/>
              </a:spcAft>
              <a:defRPr/>
            </a:pPr>
            <a:endParaRPr lang="en-US"/>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pitchFamily="-111" charset="0"/>
                <a:ea typeface="Osaka"/>
                <a:cs typeface="Osaka"/>
              </a:defRPr>
            </a:lvl1pPr>
          </a:lstStyle>
          <a:p>
            <a:pPr defTabSz="914400" eaLnBrk="0" fontAlgn="base" hangingPunct="0">
              <a:spcBef>
                <a:spcPct val="0"/>
              </a:spcBef>
              <a:spcAft>
                <a:spcPct val="0"/>
              </a:spcAft>
              <a:defRPr/>
            </a:pPr>
            <a:endParaRPr lang="en-US"/>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defTabSz="914400" eaLnBrk="0" fontAlgn="base" hangingPunct="0">
              <a:spcBef>
                <a:spcPct val="0"/>
              </a:spcBef>
              <a:spcAft>
                <a:spcPct val="0"/>
              </a:spcAft>
              <a:defRPr/>
            </a:pPr>
            <a:fld id="{A9F1FCEB-347A-ED43-BFCA-1B2D59DE992B}"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643226032"/>
      </p:ext>
    </p:extLst>
  </p:cSld>
  <p:clrMap bg1="dk2" tx1="lt1" bg2="dk1"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hf sldNum="0" hdr="0" ftr="0" dt="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defTabSz="914400" eaLnBrk="0" fontAlgn="base" hangingPunct="0">
              <a:spcBef>
                <a:spcPct val="0"/>
              </a:spcBef>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defTabSz="914400" eaLnBrk="0" fontAlgn="base" hangingPunct="0">
              <a:spcBef>
                <a:spcPct val="0"/>
              </a:spcBef>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defTabSz="914400" eaLnBrk="0" fontAlgn="base" hangingPunct="0">
              <a:spcBef>
                <a:spcPct val="0"/>
              </a:spcBef>
              <a:spcAft>
                <a:spcPct val="0"/>
              </a:spcAft>
              <a:defRPr/>
            </a:pPr>
            <a:fld id="{FA95AB7F-7DC0-4E4A-B109-4C2CA84E81A6}" type="slidenum">
              <a:rPr lang="en-US">
                <a:ea typeface="ＭＳ Ｐゴシック" charset="0"/>
              </a:rPr>
              <a:pPr defTabSz="914400" eaLnBrk="0" fontAlgn="base" hangingPunct="0">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086268494"/>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Arial"/>
            </a:endParaRPr>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Arial"/>
            </a:endParaRPr>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defRPr/>
            </a:pPr>
            <a:fld id="{B063753E-1281-7344-8B9C-8E9C024E993F}"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128670803"/>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808564421"/>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5.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5.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5.xml"/><Relationship Id="rId1" Type="http://schemas.openxmlformats.org/officeDocument/2006/relationships/themeOverride" Target="../theme/themeOverride2.xml"/><Relationship Id="rId5" Type="http://schemas.openxmlformats.org/officeDocument/2006/relationships/image" Target="../media/image53.jpeg"/><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5.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30.xml"/><Relationship Id="rId4" Type="http://schemas.openxmlformats.org/officeDocument/2006/relationships/image" Target="../media/image59.jpeg"/></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4375547" y="0"/>
            <a:ext cx="4768453" cy="6858000"/>
          </a:xfrm>
          <a:prstGeom prst="rect">
            <a:avLst/>
          </a:prstGeom>
        </p:spPr>
      </p:pic>
      <p:sp>
        <p:nvSpPr>
          <p:cNvPr id="283650" name="Rectangle 2"/>
          <p:cNvSpPr>
            <a:spLocks noGrp="1" noChangeArrowheads="1"/>
          </p:cNvSpPr>
          <p:nvPr>
            <p:ph type="ctrTitle"/>
          </p:nvPr>
        </p:nvSpPr>
        <p:spPr>
          <a:xfrm>
            <a:off x="34926" y="0"/>
            <a:ext cx="4340622" cy="6308725"/>
          </a:xfrm>
        </p:spPr>
        <p:txBody>
          <a:bodyPr/>
          <a:lstStyle/>
          <a:p>
            <a:pPr>
              <a:defRPr/>
            </a:pPr>
            <a:r>
              <a:rPr lang="en-US" sz="7200" b="1" dirty="0">
                <a:solidFill>
                  <a:schemeClr val="bg1"/>
                </a:solidFill>
                <a:effectLst>
                  <a:outerShdw blurRad="38100" dist="38100" dir="2700000" algn="tl">
                    <a:srgbClr val="000000">
                      <a:alpha val="43137"/>
                    </a:srgbClr>
                  </a:outerShdw>
                </a:effectLst>
                <a:cs typeface="+mj-cs"/>
              </a:rPr>
              <a:t>The Second Coming</a:t>
            </a:r>
            <a:br>
              <a:rPr lang="en-US" sz="7200" b="1" dirty="0">
                <a:solidFill>
                  <a:schemeClr val="bg1"/>
                </a:solidFill>
                <a:effectLst>
                  <a:outerShdw blurRad="38100" dist="38100" dir="2700000" algn="tl">
                    <a:srgbClr val="000000">
                      <a:alpha val="43137"/>
                    </a:srgbClr>
                  </a:outerShdw>
                </a:effectLst>
                <a:cs typeface="+mj-cs"/>
              </a:rPr>
            </a:br>
            <a:br>
              <a:rPr lang="en-US" sz="7200" b="1" dirty="0">
                <a:solidFill>
                  <a:schemeClr val="bg1"/>
                </a:solidFill>
                <a:effectLst>
                  <a:outerShdw blurRad="38100" dist="38100" dir="2700000" algn="tl">
                    <a:srgbClr val="000000">
                      <a:alpha val="43137"/>
                    </a:srgbClr>
                  </a:outerShdw>
                </a:effectLst>
                <a:cs typeface="+mj-cs"/>
              </a:rPr>
            </a:br>
            <a:r>
              <a:rPr lang="en-US" sz="4000" b="1" i="1" dirty="0">
                <a:solidFill>
                  <a:schemeClr val="bg1"/>
                </a:solidFill>
                <a:effectLst>
                  <a:outerShdw blurRad="38100" dist="38100" dir="2700000" algn="tl">
                    <a:srgbClr val="000000">
                      <a:alpha val="43137"/>
                    </a:srgbClr>
                  </a:outerShdw>
                </a:effectLst>
                <a:cs typeface="+mj-cs"/>
              </a:rPr>
              <a:t>Rev 19:11-21</a:t>
            </a:r>
            <a:endParaRPr lang="en-US" sz="2000" b="1" i="1" dirty="0">
              <a:effectLst>
                <a:outerShdw blurRad="38100" dist="38100" dir="2700000" algn="tl">
                  <a:srgbClr val="000000">
                    <a:alpha val="43137"/>
                  </a:srgbClr>
                </a:outerShdw>
              </a:effectLst>
              <a:cs typeface="+mj-cs"/>
            </a:endParaRPr>
          </a:p>
        </p:txBody>
      </p:sp>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1600" b="1" i="1" dirty="0">
                <a:solidFill>
                  <a:srgbClr val="E5E5FF"/>
                </a:solidFill>
                <a:effectLst>
                  <a:outerShdw blurRad="38100" dist="38100" dir="2700000" algn="tl">
                    <a:srgbClr val="000000"/>
                  </a:outerShdw>
                </a:effectLst>
                <a:latin typeface="Arial" charset="0"/>
                <a:cs typeface="Arial" charset="0"/>
              </a:rPr>
              <a:t>Dr. Rick Griffith • Crossroads International Church • BibleStudyDownloads.org</a:t>
            </a:r>
          </a:p>
        </p:txBody>
      </p:sp>
    </p:spTree>
    <p:extLst>
      <p:ext uri="{BB962C8B-B14F-4D97-AF65-F5344CB8AC3E}">
        <p14:creationId xmlns:p14="http://schemas.microsoft.com/office/powerpoint/2010/main" val="3117963381"/>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fontAlgn="base" hangingPunct="0">
              <a:spcBef>
                <a:spcPct val="0"/>
              </a:spcBef>
              <a:spcAft>
                <a:spcPct val="0"/>
              </a:spcAft>
            </a:pPr>
            <a:fld id="{934D4504-ACE2-614B-99CA-4F04775DCB85}" type="slidenum">
              <a:rPr lang="en-US" sz="900" smtClean="0">
                <a:solidFill>
                  <a:srgbClr val="808080"/>
                </a:solidFill>
                <a:latin typeface="Arial" charset="0"/>
                <a:ea typeface="ＭＳ Ｐゴシック" charset="0"/>
                <a:cs typeface="ＭＳ Ｐゴシック" charset="0"/>
              </a:rPr>
              <a:pPr defTabSz="814388" eaLnBrk="0" fontAlgn="base" hangingPunct="0">
                <a:spcBef>
                  <a:spcPct val="0"/>
                </a:spcBef>
                <a:spcAft>
                  <a:spcPct val="0"/>
                </a:spcAft>
              </a:pPr>
              <a:t>10</a:t>
            </a:fld>
            <a:endParaRPr lang="en-US" sz="900">
              <a:solidFill>
                <a:srgbClr val="808080"/>
              </a:solidFill>
              <a:latin typeface="Arial" charset="0"/>
              <a:ea typeface="ＭＳ Ｐゴシック" charset="0"/>
              <a:cs typeface="ＭＳ Ｐゴシック"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fontAlgn="base" hangingPunct="0">
              <a:spcBef>
                <a:spcPct val="0"/>
              </a:spcBef>
              <a:spcAft>
                <a:spcPct val="0"/>
              </a:spcAft>
            </a:pPr>
            <a:fld id="{0B4D0E21-10C1-104F-9A11-EFE6EB59D32B}" type="slidenum">
              <a:rPr lang="en-US" sz="900" smtClean="0">
                <a:solidFill>
                  <a:srgbClr val="808080"/>
                </a:solidFill>
                <a:latin typeface="Arial" charset="0"/>
                <a:ea typeface="ＭＳ Ｐゴシック" charset="0"/>
                <a:cs typeface="ＭＳ Ｐゴシック" charset="0"/>
              </a:rPr>
              <a:pPr defTabSz="814388" eaLnBrk="0" fontAlgn="base" hangingPunct="0">
                <a:spcBef>
                  <a:spcPct val="0"/>
                </a:spcBef>
                <a:spcAft>
                  <a:spcPct val="0"/>
                </a:spcAft>
              </a:pPr>
              <a:t>10</a:t>
            </a:fld>
            <a:endParaRPr lang="en-US" sz="900">
              <a:solidFill>
                <a:srgbClr val="808080"/>
              </a:solidFill>
              <a:latin typeface="Arial" charset="0"/>
              <a:ea typeface="ＭＳ Ｐゴシック" charset="0"/>
              <a:cs typeface="ＭＳ Ｐゴシック"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fontAlgn="base" hangingPunct="0">
              <a:spcBef>
                <a:spcPct val="0"/>
              </a:spcBef>
              <a:spcAft>
                <a:spcPct val="0"/>
              </a:spcAft>
            </a:pPr>
            <a:fld id="{99C4AD3C-D9CB-4F4B-B992-F6846BF680DE}" type="slidenum">
              <a:rPr lang="en-US" sz="900" smtClean="0">
                <a:solidFill>
                  <a:srgbClr val="808080"/>
                </a:solidFill>
                <a:latin typeface="Arial" charset="0"/>
                <a:ea typeface="ＭＳ Ｐゴシック" charset="0"/>
                <a:cs typeface="ＭＳ Ｐゴシック" charset="0"/>
              </a:rPr>
              <a:pPr defTabSz="814388" eaLnBrk="0" fontAlgn="base" hangingPunct="0">
                <a:spcBef>
                  <a:spcPct val="0"/>
                </a:spcBef>
                <a:spcAft>
                  <a:spcPct val="0"/>
                </a:spcAft>
              </a:pPr>
              <a:t>10</a:t>
            </a:fld>
            <a:endParaRPr lang="en-US" sz="900">
              <a:solidFill>
                <a:srgbClr val="808080"/>
              </a:solidFill>
              <a:latin typeface="Arial" charset="0"/>
              <a:ea typeface="ＭＳ Ｐゴシック" charset="0"/>
              <a:cs typeface="ＭＳ Ｐゴシック"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fontAlgn="base" hangingPunct="0">
              <a:spcBef>
                <a:spcPct val="0"/>
              </a:spcBef>
              <a:spcAft>
                <a:spcPct val="0"/>
              </a:spcAft>
            </a:pPr>
            <a:r>
              <a:rPr lang="en-US" sz="700">
                <a:solidFill>
                  <a:srgbClr val="808080"/>
                </a:solidFill>
                <a:latin typeface="Arial" charset="0"/>
                <a:ea typeface="ＭＳ Ｐゴシック" charset="0"/>
                <a:cs typeface="ＭＳ Ｐゴシック"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fontAlgn="base" hangingPunct="0">
              <a:spcBef>
                <a:spcPct val="0"/>
              </a:spcBef>
              <a:spcAft>
                <a:spcPct val="0"/>
              </a:spcAft>
            </a:pPr>
            <a:endParaRPr lang="en-US" sz="900">
              <a:solidFill>
                <a:srgbClr val="808080"/>
              </a:solidFill>
              <a:latin typeface="Arial" charset="0"/>
              <a:ea typeface="ＭＳ Ｐゴシック" charset="0"/>
              <a:cs typeface="ＭＳ Ｐゴシック" charset="0"/>
            </a:endParaRPr>
          </a:p>
          <a:p>
            <a:pPr defTabSz="814388" eaLnBrk="0" fontAlgn="base" hangingPunct="0">
              <a:spcBef>
                <a:spcPct val="0"/>
              </a:spcBef>
              <a:spcAft>
                <a:spcPct val="0"/>
              </a:spcAft>
            </a:pPr>
            <a:r>
              <a:rPr lang="en-US" sz="900">
                <a:solidFill>
                  <a:srgbClr val="808080"/>
                </a:solidFill>
                <a:latin typeface="Arial" charset="0"/>
                <a:ea typeface="ＭＳ Ｐゴシック" charset="0"/>
                <a:cs typeface="ＭＳ Ｐゴシック"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26" charset="0"/>
                <a:ea typeface="ＭＳ Ｐゴシック" charset="0"/>
                <a:cs typeface="ＭＳ Ｐゴシック"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26" charset="0"/>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26" charset="0"/>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b"/>
          <a:lstStyle/>
          <a:p>
            <a:pPr eaLnBrk="1" hangingPunct="1"/>
            <a:r>
              <a:rPr lang="en-US" altLang="zh-CN" sz="6000" dirty="0">
                <a:solidFill>
                  <a:schemeClr val="bg1"/>
                </a:solidFill>
                <a:latin typeface="Arial" charset="0"/>
                <a:ea typeface="SimSun" charset="0"/>
                <a:cs typeface="SimSun" charset="0"/>
              </a:rPr>
              <a:t>Skeptics Mock </a:t>
            </a:r>
            <a:br>
              <a:rPr lang="en-US" altLang="zh-CN" sz="6000" dirty="0">
                <a:solidFill>
                  <a:schemeClr val="bg1"/>
                </a:solidFill>
                <a:latin typeface="Arial" charset="0"/>
                <a:ea typeface="SimSun" charset="0"/>
                <a:cs typeface="SimSun" charset="0"/>
              </a:rPr>
            </a:br>
            <a:r>
              <a:rPr lang="en-US" altLang="zh-CN" sz="6000" dirty="0">
                <a:solidFill>
                  <a:schemeClr val="bg1"/>
                </a:solidFill>
                <a:latin typeface="Arial" charset="0"/>
                <a:ea typeface="SimSun" charset="0"/>
                <a:cs typeface="SimSun" charset="0"/>
              </a:rPr>
              <a:t>Three Key Truths</a:t>
            </a:r>
            <a:endParaRPr lang="en-US" altLang="zh-CN" sz="5400" dirty="0">
              <a:latin typeface="Arial" charset="0"/>
              <a:ea typeface="SimSun" charset="0"/>
              <a:cs typeface="SimSun" charset="0"/>
            </a:endParaRPr>
          </a:p>
        </p:txBody>
      </p:sp>
      <p:sp>
        <p:nvSpPr>
          <p:cNvPr id="16" name="Text Box 1033"/>
          <p:cNvSpPr txBox="1">
            <a:spLocks noChangeArrowheads="1"/>
          </p:cNvSpPr>
          <p:nvPr/>
        </p:nvSpPr>
        <p:spPr bwMode="auto">
          <a:xfrm>
            <a:off x="-34325" y="2136288"/>
            <a:ext cx="9121214"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200" b="1" i="1" dirty="0">
                <a:solidFill>
                  <a:srgbClr val="FFFFFF"/>
                </a:solidFill>
                <a:effectLst>
                  <a:glow rad="266700">
                    <a:schemeClr val="tx1"/>
                  </a:glow>
                </a:effectLst>
                <a:latin typeface="Arial"/>
                <a:cs typeface="Arial"/>
              </a:rPr>
              <a:t>"'From before the times of our ancestors, everything has remained the same since the world was first created.'  They deliberately forget that </a:t>
            </a:r>
            <a:r>
              <a:rPr lang="en-US" sz="3200" b="1" i="1" dirty="0">
                <a:solidFill>
                  <a:srgbClr val="FFFF00"/>
                </a:solidFill>
                <a:effectLst>
                  <a:glow rad="266700">
                    <a:schemeClr val="tx1"/>
                  </a:glow>
                </a:effectLst>
                <a:latin typeface="Arial"/>
                <a:cs typeface="Arial"/>
              </a:rPr>
              <a:t>God made the heavens</a:t>
            </a:r>
            <a:r>
              <a:rPr lang="en-US" sz="3200" b="1" i="1" dirty="0">
                <a:solidFill>
                  <a:schemeClr val="bg1"/>
                </a:solidFill>
                <a:effectLst>
                  <a:glow rad="266700">
                    <a:schemeClr val="tx1"/>
                  </a:glow>
                </a:effectLst>
                <a:latin typeface="Arial"/>
                <a:cs typeface="Arial"/>
              </a:rPr>
              <a:t> by the word of his command, and he brought the earth out from the water </a:t>
            </a:r>
            <a:r>
              <a:rPr lang="en-US" sz="3200" b="1" i="1" dirty="0">
                <a:solidFill>
                  <a:srgbClr val="FFFFFF"/>
                </a:solidFill>
                <a:effectLst>
                  <a:glow rad="266700">
                    <a:schemeClr val="tx1"/>
                  </a:glow>
                </a:effectLst>
                <a:latin typeface="Arial"/>
                <a:cs typeface="Arial"/>
              </a:rPr>
              <a:t>and surrounded it with water" (2 Pet. 3:4b-5 </a:t>
            </a:r>
            <a:r>
              <a:rPr lang="en-US" sz="2800" b="1" i="1" dirty="0">
                <a:solidFill>
                  <a:srgbClr val="FFFFFF"/>
                </a:solidFill>
                <a:effectLst>
                  <a:glow rad="266700">
                    <a:schemeClr val="tx1"/>
                  </a:glow>
                </a:effectLst>
                <a:latin typeface="Arial"/>
                <a:cs typeface="Arial"/>
              </a:rPr>
              <a:t>NLT</a:t>
            </a:r>
            <a:r>
              <a:rPr lang="en-US" sz="3200" b="1" i="1" dirty="0">
                <a:solidFill>
                  <a:srgbClr val="FFFFFF"/>
                </a:solidFill>
                <a:effectLst>
                  <a:glow rad="266700">
                    <a:schemeClr val="tx1"/>
                  </a:glow>
                </a:effectLst>
                <a:latin typeface="Arial"/>
                <a:cs typeface="Arial"/>
              </a:rPr>
              <a:t>).</a:t>
            </a: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600" b="1" i="1" dirty="0">
                <a:solidFill>
                  <a:srgbClr val="FFFFFF"/>
                </a:solidFill>
                <a:effectLst>
                  <a:glow rad="266700">
                    <a:schemeClr val="tx1"/>
                  </a:glow>
                </a:effectLst>
                <a:latin typeface="Arial"/>
                <a:cs typeface="Arial"/>
              </a:rPr>
              <a:t>Christ's Return</a:t>
            </a: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600" b="1" i="1" dirty="0">
                <a:solidFill>
                  <a:srgbClr val="FFFF00"/>
                </a:solidFill>
                <a:effectLst>
                  <a:glow rad="266700">
                    <a:schemeClr val="tx1"/>
                  </a:glow>
                </a:effectLst>
                <a:latin typeface="Arial"/>
                <a:cs typeface="Arial"/>
              </a:rPr>
              <a:t>Creation</a:t>
            </a:r>
          </a:p>
        </p:txBody>
      </p:sp>
    </p:spTree>
    <p:extLst>
      <p:ext uri="{BB962C8B-B14F-4D97-AF65-F5344CB8AC3E}">
        <p14:creationId xmlns:p14="http://schemas.microsoft.com/office/powerpoint/2010/main" val="3290092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fontAlgn="base" hangingPunct="0">
              <a:spcBef>
                <a:spcPct val="0"/>
              </a:spcBef>
              <a:spcAft>
                <a:spcPct val="0"/>
              </a:spcAft>
            </a:pPr>
            <a:fld id="{934D4504-ACE2-614B-99CA-4F04775DCB85}" type="slidenum">
              <a:rPr lang="en-US" sz="900" smtClean="0">
                <a:solidFill>
                  <a:srgbClr val="808080"/>
                </a:solidFill>
                <a:latin typeface="Arial" charset="0"/>
                <a:ea typeface="ＭＳ Ｐゴシック" charset="0"/>
                <a:cs typeface="ＭＳ Ｐゴシック" charset="0"/>
              </a:rPr>
              <a:pPr defTabSz="814388" eaLnBrk="0" fontAlgn="base" hangingPunct="0">
                <a:spcBef>
                  <a:spcPct val="0"/>
                </a:spcBef>
                <a:spcAft>
                  <a:spcPct val="0"/>
                </a:spcAft>
              </a:pPr>
              <a:t>11</a:t>
            </a:fld>
            <a:endParaRPr lang="en-US" sz="900">
              <a:solidFill>
                <a:srgbClr val="808080"/>
              </a:solidFill>
              <a:latin typeface="Arial" charset="0"/>
              <a:ea typeface="ＭＳ Ｐゴシック" charset="0"/>
              <a:cs typeface="ＭＳ Ｐゴシック"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fontAlgn="base" hangingPunct="0">
              <a:spcBef>
                <a:spcPct val="0"/>
              </a:spcBef>
              <a:spcAft>
                <a:spcPct val="0"/>
              </a:spcAft>
            </a:pPr>
            <a:fld id="{0B4D0E21-10C1-104F-9A11-EFE6EB59D32B}" type="slidenum">
              <a:rPr lang="en-US" sz="900" smtClean="0">
                <a:solidFill>
                  <a:srgbClr val="808080"/>
                </a:solidFill>
                <a:latin typeface="Arial" charset="0"/>
                <a:ea typeface="ＭＳ Ｐゴシック" charset="0"/>
                <a:cs typeface="ＭＳ Ｐゴシック" charset="0"/>
              </a:rPr>
              <a:pPr defTabSz="814388" eaLnBrk="0" fontAlgn="base" hangingPunct="0">
                <a:spcBef>
                  <a:spcPct val="0"/>
                </a:spcBef>
                <a:spcAft>
                  <a:spcPct val="0"/>
                </a:spcAft>
              </a:pPr>
              <a:t>11</a:t>
            </a:fld>
            <a:endParaRPr lang="en-US" sz="900">
              <a:solidFill>
                <a:srgbClr val="808080"/>
              </a:solidFill>
              <a:latin typeface="Arial" charset="0"/>
              <a:ea typeface="ＭＳ Ｐゴシック" charset="0"/>
              <a:cs typeface="ＭＳ Ｐゴシック"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fontAlgn="base" hangingPunct="0">
              <a:spcBef>
                <a:spcPct val="0"/>
              </a:spcBef>
              <a:spcAft>
                <a:spcPct val="0"/>
              </a:spcAft>
            </a:pPr>
            <a:fld id="{99C4AD3C-D9CB-4F4B-B992-F6846BF680DE}" type="slidenum">
              <a:rPr lang="en-US" sz="900" smtClean="0">
                <a:solidFill>
                  <a:srgbClr val="808080"/>
                </a:solidFill>
                <a:latin typeface="Arial" charset="0"/>
                <a:ea typeface="ＭＳ Ｐゴシック" charset="0"/>
                <a:cs typeface="ＭＳ Ｐゴシック" charset="0"/>
              </a:rPr>
              <a:pPr defTabSz="814388" eaLnBrk="0" fontAlgn="base" hangingPunct="0">
                <a:spcBef>
                  <a:spcPct val="0"/>
                </a:spcBef>
                <a:spcAft>
                  <a:spcPct val="0"/>
                </a:spcAft>
              </a:pPr>
              <a:t>11</a:t>
            </a:fld>
            <a:endParaRPr lang="en-US" sz="900">
              <a:solidFill>
                <a:srgbClr val="808080"/>
              </a:solidFill>
              <a:latin typeface="Arial" charset="0"/>
              <a:ea typeface="ＭＳ Ｐゴシック" charset="0"/>
              <a:cs typeface="ＭＳ Ｐゴシック"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fontAlgn="base" hangingPunct="0">
              <a:spcBef>
                <a:spcPct val="0"/>
              </a:spcBef>
              <a:spcAft>
                <a:spcPct val="0"/>
              </a:spcAft>
            </a:pPr>
            <a:r>
              <a:rPr lang="en-US" sz="700">
                <a:solidFill>
                  <a:srgbClr val="808080"/>
                </a:solidFill>
                <a:latin typeface="Arial" charset="0"/>
                <a:ea typeface="ＭＳ Ｐゴシック" charset="0"/>
                <a:cs typeface="ＭＳ Ｐゴシック"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fontAlgn="base" hangingPunct="0">
              <a:spcBef>
                <a:spcPct val="0"/>
              </a:spcBef>
              <a:spcAft>
                <a:spcPct val="0"/>
              </a:spcAft>
            </a:pPr>
            <a:endParaRPr lang="en-US" sz="900">
              <a:solidFill>
                <a:srgbClr val="808080"/>
              </a:solidFill>
              <a:latin typeface="Arial" charset="0"/>
              <a:ea typeface="ＭＳ Ｐゴシック" charset="0"/>
              <a:cs typeface="ＭＳ Ｐゴシック" charset="0"/>
            </a:endParaRPr>
          </a:p>
          <a:p>
            <a:pPr defTabSz="814388" eaLnBrk="0" fontAlgn="base" hangingPunct="0">
              <a:spcBef>
                <a:spcPct val="0"/>
              </a:spcBef>
              <a:spcAft>
                <a:spcPct val="0"/>
              </a:spcAft>
            </a:pPr>
            <a:r>
              <a:rPr lang="en-US" sz="900">
                <a:solidFill>
                  <a:srgbClr val="808080"/>
                </a:solidFill>
                <a:latin typeface="Arial" charset="0"/>
                <a:ea typeface="ＭＳ Ｐゴシック" charset="0"/>
                <a:cs typeface="ＭＳ Ｐゴシック"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26" charset="0"/>
                <a:ea typeface="ＭＳ Ｐゴシック" charset="0"/>
                <a:cs typeface="ＭＳ Ｐゴシック"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26" charset="0"/>
            </a:endParaRPr>
          </a:p>
        </p:txBody>
      </p:sp>
      <p:sp>
        <p:nvSpPr>
          <p:cNvPr id="15" name="Down Arrow 14"/>
          <p:cNvSpPr/>
          <p:nvPr/>
        </p:nvSpPr>
        <p:spPr bwMode="auto">
          <a:xfrm rot="19939109">
            <a:off x="4626292" y="124665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26" charset="0"/>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26" charset="0"/>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b"/>
          <a:lstStyle/>
          <a:p>
            <a:pPr eaLnBrk="1" hangingPunct="1"/>
            <a:r>
              <a:rPr lang="en-US" altLang="zh-CN" sz="6000" dirty="0">
                <a:solidFill>
                  <a:schemeClr val="bg1"/>
                </a:solidFill>
                <a:latin typeface="Arial" charset="0"/>
                <a:ea typeface="SimSun" charset="0"/>
                <a:cs typeface="SimSun" charset="0"/>
              </a:rPr>
              <a:t>Skeptics Mock </a:t>
            </a:r>
            <a:br>
              <a:rPr lang="en-US" altLang="zh-CN" sz="6000" dirty="0">
                <a:solidFill>
                  <a:schemeClr val="bg1"/>
                </a:solidFill>
                <a:latin typeface="Arial" charset="0"/>
                <a:ea typeface="SimSun" charset="0"/>
                <a:cs typeface="SimSun" charset="0"/>
              </a:rPr>
            </a:br>
            <a:r>
              <a:rPr lang="en-US" altLang="zh-CN" sz="6000" dirty="0">
                <a:solidFill>
                  <a:schemeClr val="bg1"/>
                </a:solidFill>
                <a:latin typeface="Arial" charset="0"/>
                <a:ea typeface="SimSun" charset="0"/>
                <a:cs typeface="SimSun" charset="0"/>
              </a:rPr>
              <a:t>Three Key Truths</a:t>
            </a:r>
            <a:endParaRPr lang="en-US" altLang="zh-CN" sz="5400" dirty="0">
              <a:latin typeface="Arial" charset="0"/>
              <a:ea typeface="SimSun" charset="0"/>
              <a:cs typeface="SimSun" charset="0"/>
            </a:endParaRPr>
          </a:p>
        </p:txBody>
      </p:sp>
      <p:sp>
        <p:nvSpPr>
          <p:cNvPr id="16" name="Text Box 1033"/>
          <p:cNvSpPr txBox="1">
            <a:spLocks noChangeArrowheads="1"/>
          </p:cNvSpPr>
          <p:nvPr/>
        </p:nvSpPr>
        <p:spPr bwMode="auto">
          <a:xfrm>
            <a:off x="93605" y="2445186"/>
            <a:ext cx="8907463"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200" b="1" i="1" dirty="0">
                <a:solidFill>
                  <a:srgbClr val="FFFFFF"/>
                </a:solidFill>
                <a:effectLst>
                  <a:glow rad="266700">
                    <a:schemeClr val="tx1"/>
                  </a:glow>
                </a:effectLst>
                <a:latin typeface="Arial"/>
                <a:cs typeface="Arial"/>
              </a:rPr>
              <a:t>"Then he used the water to destroy the ancient world with a </a:t>
            </a:r>
            <a:r>
              <a:rPr lang="en-US" sz="3200" b="1" i="1" dirty="0">
                <a:solidFill>
                  <a:srgbClr val="FFFF00"/>
                </a:solidFill>
                <a:effectLst>
                  <a:glow rad="266700">
                    <a:schemeClr val="tx1"/>
                  </a:glow>
                </a:effectLst>
                <a:latin typeface="Arial"/>
                <a:cs typeface="Arial"/>
              </a:rPr>
              <a:t>mighty flood</a:t>
            </a:r>
            <a:r>
              <a:rPr lang="en-US" sz="3200" b="1" i="1" dirty="0">
                <a:solidFill>
                  <a:srgbClr val="FFFFFF"/>
                </a:solidFill>
                <a:effectLst>
                  <a:glow rad="266700">
                    <a:schemeClr val="tx1"/>
                  </a:glow>
                </a:effectLst>
                <a:latin typeface="Arial"/>
                <a:cs typeface="Arial"/>
              </a:rPr>
              <a:t>" </a:t>
            </a:r>
            <a:br>
              <a:rPr lang="en-US" sz="3200" b="1" i="1" dirty="0">
                <a:solidFill>
                  <a:srgbClr val="FFFFFF"/>
                </a:solidFill>
                <a:effectLst>
                  <a:glow rad="266700">
                    <a:schemeClr val="tx1"/>
                  </a:glow>
                </a:effectLst>
                <a:latin typeface="Arial"/>
                <a:cs typeface="Arial"/>
              </a:rPr>
            </a:br>
            <a:r>
              <a:rPr lang="en-US" sz="3200" b="1" i="1" dirty="0">
                <a:solidFill>
                  <a:srgbClr val="FFFFFF"/>
                </a:solidFill>
                <a:effectLst>
                  <a:glow rad="266700">
                    <a:schemeClr val="tx1"/>
                  </a:glow>
                </a:effectLst>
                <a:latin typeface="Arial"/>
                <a:cs typeface="Arial"/>
              </a:rPr>
              <a:t>(2 Pet. 3:6 </a:t>
            </a:r>
            <a:r>
              <a:rPr lang="en-US" sz="2800" b="1" i="1" dirty="0">
                <a:solidFill>
                  <a:srgbClr val="FFFFFF"/>
                </a:solidFill>
                <a:effectLst>
                  <a:glow rad="266700">
                    <a:schemeClr val="tx1"/>
                  </a:glow>
                </a:effectLst>
                <a:latin typeface="Arial"/>
                <a:cs typeface="Arial"/>
              </a:rPr>
              <a:t>NLT</a:t>
            </a:r>
            <a:r>
              <a:rPr lang="en-US" sz="3200" b="1" i="1" dirty="0">
                <a:solidFill>
                  <a:srgbClr val="FFFFFF"/>
                </a:solidFill>
                <a:effectLst>
                  <a:glow rad="266700">
                    <a:schemeClr val="tx1"/>
                  </a:glow>
                </a:effectLst>
                <a:latin typeface="Arial"/>
                <a:cs typeface="Arial"/>
              </a:rPr>
              <a:t>).</a:t>
            </a:r>
          </a:p>
        </p:txBody>
      </p:sp>
      <p:sp>
        <p:nvSpPr>
          <p:cNvPr id="12" name="Text Box 1033"/>
          <p:cNvSpPr txBox="1">
            <a:spLocks noChangeArrowheads="1"/>
          </p:cNvSpPr>
          <p:nvPr/>
        </p:nvSpPr>
        <p:spPr bwMode="auto">
          <a:xfrm>
            <a:off x="5754686" y="5578310"/>
            <a:ext cx="286067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600" b="1" i="1" dirty="0">
                <a:solidFill>
                  <a:srgbClr val="FFFF00"/>
                </a:solidFill>
                <a:effectLst>
                  <a:glow rad="266700">
                    <a:schemeClr val="tx1"/>
                  </a:glow>
                </a:effectLst>
                <a:latin typeface="Arial"/>
                <a:cs typeface="Arial"/>
              </a:rPr>
              <a:t>Global Flood</a:t>
            </a: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600" b="1" i="1" dirty="0">
                <a:solidFill>
                  <a:srgbClr val="FFFFFF"/>
                </a:solidFill>
                <a:effectLst>
                  <a:glow rad="266700">
                    <a:schemeClr val="tx1"/>
                  </a:glow>
                </a:effectLst>
                <a:latin typeface="Arial"/>
                <a:cs typeface="Arial"/>
              </a:rPr>
              <a:t>Christ's Return</a:t>
            </a: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600" b="1" i="1" dirty="0">
                <a:solidFill>
                  <a:srgbClr val="FFFFFF"/>
                </a:solidFill>
                <a:effectLst>
                  <a:glow rad="266700">
                    <a:schemeClr val="tx1"/>
                  </a:glow>
                </a:effectLst>
                <a:latin typeface="Arial"/>
                <a:cs typeface="Arial"/>
              </a:rPr>
              <a:t>Creation</a:t>
            </a:r>
          </a:p>
        </p:txBody>
      </p:sp>
    </p:spTree>
    <p:extLst>
      <p:ext uri="{BB962C8B-B14F-4D97-AF65-F5344CB8AC3E}">
        <p14:creationId xmlns:p14="http://schemas.microsoft.com/office/powerpoint/2010/main" val="93636095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fontAlgn="base" hangingPunct="0">
              <a:spcBef>
                <a:spcPct val="0"/>
              </a:spcBef>
              <a:spcAft>
                <a:spcPct val="0"/>
              </a:spcAft>
            </a:pPr>
            <a:fld id="{934D4504-ACE2-614B-99CA-4F04775DCB85}" type="slidenum">
              <a:rPr lang="en-US" sz="900" smtClean="0">
                <a:solidFill>
                  <a:srgbClr val="808080"/>
                </a:solidFill>
                <a:latin typeface="Arial" charset="0"/>
                <a:ea typeface="ＭＳ Ｐゴシック" charset="0"/>
                <a:cs typeface="ＭＳ Ｐゴシック" charset="0"/>
              </a:rPr>
              <a:pPr defTabSz="814388" eaLnBrk="0" fontAlgn="base" hangingPunct="0">
                <a:spcBef>
                  <a:spcPct val="0"/>
                </a:spcBef>
                <a:spcAft>
                  <a:spcPct val="0"/>
                </a:spcAft>
              </a:pPr>
              <a:t>12</a:t>
            </a:fld>
            <a:endParaRPr lang="en-US" sz="900">
              <a:solidFill>
                <a:srgbClr val="808080"/>
              </a:solidFill>
              <a:latin typeface="Arial" charset="0"/>
              <a:ea typeface="ＭＳ Ｐゴシック" charset="0"/>
              <a:cs typeface="ＭＳ Ｐゴシック"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fontAlgn="base" hangingPunct="0">
              <a:spcBef>
                <a:spcPct val="0"/>
              </a:spcBef>
              <a:spcAft>
                <a:spcPct val="0"/>
              </a:spcAft>
            </a:pPr>
            <a:fld id="{0B4D0E21-10C1-104F-9A11-EFE6EB59D32B}" type="slidenum">
              <a:rPr lang="en-US" sz="900" smtClean="0">
                <a:solidFill>
                  <a:srgbClr val="808080"/>
                </a:solidFill>
                <a:latin typeface="Arial" charset="0"/>
                <a:ea typeface="ＭＳ Ｐゴシック" charset="0"/>
                <a:cs typeface="ＭＳ Ｐゴシック" charset="0"/>
              </a:rPr>
              <a:pPr defTabSz="814388" eaLnBrk="0" fontAlgn="base" hangingPunct="0">
                <a:spcBef>
                  <a:spcPct val="0"/>
                </a:spcBef>
                <a:spcAft>
                  <a:spcPct val="0"/>
                </a:spcAft>
              </a:pPr>
              <a:t>12</a:t>
            </a:fld>
            <a:endParaRPr lang="en-US" sz="900">
              <a:solidFill>
                <a:srgbClr val="808080"/>
              </a:solidFill>
              <a:latin typeface="Arial" charset="0"/>
              <a:ea typeface="ＭＳ Ｐゴシック" charset="0"/>
              <a:cs typeface="ＭＳ Ｐゴシック"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fontAlgn="base" hangingPunct="0">
              <a:spcBef>
                <a:spcPct val="0"/>
              </a:spcBef>
              <a:spcAft>
                <a:spcPct val="0"/>
              </a:spcAft>
            </a:pPr>
            <a:fld id="{99C4AD3C-D9CB-4F4B-B992-F6846BF680DE}" type="slidenum">
              <a:rPr lang="en-US" sz="900" smtClean="0">
                <a:solidFill>
                  <a:srgbClr val="808080"/>
                </a:solidFill>
                <a:latin typeface="Arial" charset="0"/>
                <a:ea typeface="ＭＳ Ｐゴシック" charset="0"/>
                <a:cs typeface="ＭＳ Ｐゴシック" charset="0"/>
              </a:rPr>
              <a:pPr defTabSz="814388" eaLnBrk="0" fontAlgn="base" hangingPunct="0">
                <a:spcBef>
                  <a:spcPct val="0"/>
                </a:spcBef>
                <a:spcAft>
                  <a:spcPct val="0"/>
                </a:spcAft>
              </a:pPr>
              <a:t>12</a:t>
            </a:fld>
            <a:endParaRPr lang="en-US" sz="900">
              <a:solidFill>
                <a:srgbClr val="808080"/>
              </a:solidFill>
              <a:latin typeface="Arial" charset="0"/>
              <a:ea typeface="ＭＳ Ｐゴシック" charset="0"/>
              <a:cs typeface="ＭＳ Ｐゴシック"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fontAlgn="base" hangingPunct="0">
              <a:spcBef>
                <a:spcPct val="0"/>
              </a:spcBef>
              <a:spcAft>
                <a:spcPct val="0"/>
              </a:spcAft>
            </a:pPr>
            <a:r>
              <a:rPr lang="en-US" sz="700">
                <a:solidFill>
                  <a:srgbClr val="808080"/>
                </a:solidFill>
                <a:latin typeface="Arial" charset="0"/>
                <a:ea typeface="ＭＳ Ｐゴシック" charset="0"/>
                <a:cs typeface="ＭＳ Ｐゴシック"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fontAlgn="base" hangingPunct="0">
              <a:spcBef>
                <a:spcPct val="0"/>
              </a:spcBef>
              <a:spcAft>
                <a:spcPct val="0"/>
              </a:spcAft>
            </a:pPr>
            <a:endParaRPr lang="en-US" sz="900">
              <a:solidFill>
                <a:srgbClr val="808080"/>
              </a:solidFill>
              <a:latin typeface="Arial" charset="0"/>
              <a:ea typeface="ＭＳ Ｐゴシック" charset="0"/>
              <a:cs typeface="ＭＳ Ｐゴシック" charset="0"/>
            </a:endParaRPr>
          </a:p>
          <a:p>
            <a:pPr defTabSz="814388" eaLnBrk="0" fontAlgn="base" hangingPunct="0">
              <a:spcBef>
                <a:spcPct val="0"/>
              </a:spcBef>
              <a:spcAft>
                <a:spcPct val="0"/>
              </a:spcAft>
            </a:pPr>
            <a:r>
              <a:rPr lang="en-US" sz="900">
                <a:solidFill>
                  <a:srgbClr val="808080"/>
                </a:solidFill>
                <a:latin typeface="Arial" charset="0"/>
                <a:ea typeface="ＭＳ Ｐゴシック" charset="0"/>
                <a:cs typeface="ＭＳ Ｐゴシック"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26" charset="0"/>
                <a:ea typeface="ＭＳ Ｐゴシック" charset="0"/>
                <a:cs typeface="ＭＳ Ｐゴシック"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26" charset="0"/>
            </a:endParaRPr>
          </a:p>
        </p:txBody>
      </p:sp>
      <p:sp>
        <p:nvSpPr>
          <p:cNvPr id="15" name="Down Arrow 14"/>
          <p:cNvSpPr/>
          <p:nvPr/>
        </p:nvSpPr>
        <p:spPr bwMode="auto">
          <a:xfrm rot="19939109">
            <a:off x="4626292" y="124665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26" charset="0"/>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26" charset="0"/>
            </a:endParaRPr>
          </a:p>
        </p:txBody>
      </p:sp>
      <p:sp>
        <p:nvSpPr>
          <p:cNvPr id="279559" name="Rectangle 1032"/>
          <p:cNvSpPr>
            <a:spLocks noGrp="1" noChangeArrowheads="1"/>
          </p:cNvSpPr>
          <p:nvPr>
            <p:ph type="title"/>
          </p:nvPr>
        </p:nvSpPr>
        <p:spPr>
          <a:xfrm>
            <a:off x="152400" y="225425"/>
            <a:ext cx="8648700" cy="1868228"/>
          </a:xfrm>
          <a:noFill/>
        </p:spPr>
        <p:txBody>
          <a:bodyPr lIns="82124" tIns="41061" rIns="82124" bIns="41061" anchor="b"/>
          <a:lstStyle/>
          <a:p>
            <a:pPr eaLnBrk="1" hangingPunct="1"/>
            <a:r>
              <a:rPr lang="en-US" altLang="zh-CN" sz="6000" dirty="0">
                <a:solidFill>
                  <a:schemeClr val="bg1"/>
                </a:solidFill>
                <a:latin typeface="Arial" charset="0"/>
                <a:ea typeface="SimSun" charset="0"/>
                <a:cs typeface="SimSun" charset="0"/>
              </a:rPr>
              <a:t>Skeptics Mock </a:t>
            </a:r>
            <a:br>
              <a:rPr lang="en-US" altLang="zh-CN" sz="6000" dirty="0">
                <a:solidFill>
                  <a:schemeClr val="bg1"/>
                </a:solidFill>
                <a:latin typeface="Arial" charset="0"/>
                <a:ea typeface="SimSun" charset="0"/>
                <a:cs typeface="SimSun" charset="0"/>
              </a:rPr>
            </a:br>
            <a:r>
              <a:rPr lang="en-US" altLang="zh-CN" sz="6000" dirty="0">
                <a:solidFill>
                  <a:schemeClr val="bg1"/>
                </a:solidFill>
                <a:latin typeface="Arial" charset="0"/>
                <a:ea typeface="SimSun" charset="0"/>
                <a:cs typeface="SimSun" charset="0"/>
              </a:rPr>
              <a:t>Three Key Truths</a:t>
            </a:r>
            <a:endParaRPr lang="en-US" altLang="zh-CN" sz="5400" dirty="0">
              <a:latin typeface="Arial" charset="0"/>
              <a:ea typeface="SimSun" charset="0"/>
              <a:cs typeface="SimSun" charset="0"/>
            </a:endParaRPr>
          </a:p>
        </p:txBody>
      </p:sp>
      <p:sp>
        <p:nvSpPr>
          <p:cNvPr id="12" name="Text Box 1033"/>
          <p:cNvSpPr txBox="1">
            <a:spLocks noChangeArrowheads="1"/>
          </p:cNvSpPr>
          <p:nvPr/>
        </p:nvSpPr>
        <p:spPr bwMode="auto">
          <a:xfrm>
            <a:off x="5754686" y="5578310"/>
            <a:ext cx="286067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600" b="1" i="1" dirty="0">
                <a:solidFill>
                  <a:srgbClr val="FFFF00"/>
                </a:solidFill>
                <a:effectLst>
                  <a:glow rad="266700">
                    <a:schemeClr val="tx1"/>
                  </a:glow>
                </a:effectLst>
                <a:latin typeface="Arial"/>
                <a:cs typeface="Arial"/>
              </a:rPr>
              <a:t>Global Flood</a:t>
            </a: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600" b="1" i="1" dirty="0">
                <a:solidFill>
                  <a:srgbClr val="FFFF00"/>
                </a:solidFill>
                <a:effectLst>
                  <a:glow rad="266700">
                    <a:schemeClr val="tx1"/>
                  </a:glow>
                </a:effectLst>
                <a:latin typeface="Arial"/>
                <a:cs typeface="Arial"/>
              </a:rPr>
              <a:t>Christ's Return</a:t>
            </a: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600" b="1" i="1" dirty="0">
                <a:solidFill>
                  <a:srgbClr val="FFFF00"/>
                </a:solidFill>
                <a:effectLst>
                  <a:glow rad="266700">
                    <a:schemeClr val="tx1"/>
                  </a:glow>
                </a:effectLst>
                <a:latin typeface="Arial"/>
                <a:cs typeface="Arial"/>
              </a:rPr>
              <a:t>Creation</a:t>
            </a:r>
          </a:p>
        </p:txBody>
      </p:sp>
    </p:spTree>
    <p:extLst>
      <p:ext uri="{BB962C8B-B14F-4D97-AF65-F5344CB8AC3E}">
        <p14:creationId xmlns:p14="http://schemas.microsoft.com/office/powerpoint/2010/main" val="3823641397"/>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en-US" sz="9600" b="1" dirty="0">
                <a:effectLst>
                  <a:glow rad="165100">
                    <a:schemeClr val="tx1"/>
                  </a:glow>
                </a:effectLst>
                <a:latin typeface="Arial" charset="0"/>
                <a:cs typeface="+mj-cs"/>
              </a:rPr>
              <a:t>Jesus Wins!</a:t>
            </a: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a:effectLst>
                  <a:glow rad="165100">
                    <a:srgbClr val="000000"/>
                  </a:glow>
                </a:effectLst>
                <a:latin typeface="Arial" charset="0"/>
                <a:cs typeface="Geneva"/>
              </a:rPr>
              <a:t>Series on Revelation</a:t>
            </a:r>
          </a:p>
        </p:txBody>
      </p:sp>
    </p:spTree>
    <p:extLst>
      <p:ext uri="{BB962C8B-B14F-4D97-AF65-F5344CB8AC3E}">
        <p14:creationId xmlns:p14="http://schemas.microsoft.com/office/powerpoint/2010/main" val="371579404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1026"/>
          <p:cNvSpPr>
            <a:spLocks noGrp="1" noChangeArrowheads="1"/>
          </p:cNvSpPr>
          <p:nvPr>
            <p:ph type="ctrTitle"/>
          </p:nvPr>
        </p:nvSpPr>
        <p:spPr>
          <a:xfrm>
            <a:off x="6316268" y="1"/>
            <a:ext cx="2827732" cy="6875160"/>
          </a:xfrm>
          <a:effectLst>
            <a:outerShdw blurRad="63500" dist="35921" dir="2700000" algn="ctr" rotWithShape="0">
              <a:schemeClr val="tx2">
                <a:alpha val="74998"/>
              </a:schemeClr>
            </a:outerShdw>
          </a:effectLst>
        </p:spPr>
        <p:txBody>
          <a:bodyPr/>
          <a:lstStyle/>
          <a:p>
            <a:pPr>
              <a:defRPr/>
            </a:pPr>
            <a:r>
              <a:rPr lang="en-US" altLang="ja-JP" sz="3600" b="1" dirty="0">
                <a:latin typeface="Arial" charset="0"/>
                <a:ea typeface="ＭＳ Ｐゴシック" charset="0"/>
                <a:cs typeface="ＭＳ Ｐゴシック" charset="0"/>
              </a:rPr>
              <a:t>In 2010 the Pew Research Center showed 47% of Americans believe Jesus will return by 2050</a:t>
            </a:r>
            <a:endParaRPr lang="en-US" sz="4000" dirty="0">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31422"/>
            <a:ext cx="6316268" cy="9642836"/>
          </a:xfrm>
          <a:prstGeom prst="rect">
            <a:avLst/>
          </a:prstGeom>
        </p:spPr>
      </p:pic>
    </p:spTree>
    <p:extLst>
      <p:ext uri="{BB962C8B-B14F-4D97-AF65-F5344CB8AC3E}">
        <p14:creationId xmlns:p14="http://schemas.microsoft.com/office/powerpoint/2010/main" val="4112536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1026"/>
          <p:cNvSpPr>
            <a:spLocks noGrp="1" noChangeArrowheads="1"/>
          </p:cNvSpPr>
          <p:nvPr>
            <p:ph type="ctrTitle"/>
          </p:nvPr>
        </p:nvSpPr>
        <p:spPr>
          <a:xfrm>
            <a:off x="36513" y="5157788"/>
            <a:ext cx="9107487" cy="1700212"/>
          </a:xfrm>
          <a:effectLst>
            <a:outerShdw blurRad="63500" dist="35921" dir="2700000" algn="ctr" rotWithShape="0">
              <a:schemeClr val="tx2">
                <a:alpha val="74998"/>
              </a:schemeClr>
            </a:outerShdw>
          </a:effectLst>
        </p:spPr>
        <p:txBody>
          <a:bodyPr/>
          <a:lstStyle/>
          <a:p>
            <a:pPr>
              <a:defRPr/>
            </a:pPr>
            <a:r>
              <a:rPr lang="en-US" altLang="ja-JP" b="1" dirty="0">
                <a:solidFill>
                  <a:srgbClr val="FFFF00"/>
                </a:solidFill>
                <a:latin typeface="Arial" charset="0"/>
                <a:ea typeface="ＭＳ Ｐゴシック" charset="0"/>
                <a:cs typeface="ＭＳ Ｐゴシック" charset="0"/>
              </a:rPr>
              <a:t>Why</a:t>
            </a:r>
            <a:r>
              <a:rPr lang="en-US" altLang="ja-JP" b="1" dirty="0">
                <a:latin typeface="Arial" charset="0"/>
                <a:ea typeface="ＭＳ Ｐゴシック" charset="0"/>
                <a:cs typeface="ＭＳ Ｐゴシック" charset="0"/>
              </a:rPr>
              <a:t> must Christ return?</a:t>
            </a:r>
            <a:endParaRPr lang="en-US" sz="4800" dirty="0">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4328" y="24938"/>
            <a:ext cx="9210198" cy="5157711"/>
          </a:xfrm>
          <a:prstGeom prst="rect">
            <a:avLst/>
          </a:prstGeom>
        </p:spPr>
      </p:pic>
    </p:spTree>
    <p:extLst>
      <p:ext uri="{BB962C8B-B14F-4D97-AF65-F5344CB8AC3E}">
        <p14:creationId xmlns:p14="http://schemas.microsoft.com/office/powerpoint/2010/main" val="2813096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6"/>
          <p:cNvSpPr>
            <a:spLocks noChangeArrowheads="1"/>
          </p:cNvSpPr>
          <p:nvPr/>
        </p:nvSpPr>
        <p:spPr bwMode="auto">
          <a:xfrm>
            <a:off x="0" y="0"/>
            <a:ext cx="9144000" cy="6858000"/>
          </a:xfrm>
          <a:prstGeom prst="rect">
            <a:avLst/>
          </a:prstGeom>
          <a:solidFill>
            <a:srgbClr val="0047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85059" name="Rectangle 1032"/>
          <p:cNvSpPr>
            <a:spLocks noChangeArrowheads="1"/>
          </p:cNvSpPr>
          <p:nvPr/>
        </p:nvSpPr>
        <p:spPr bwMode="auto">
          <a:xfrm>
            <a:off x="395288" y="3698875"/>
            <a:ext cx="3168650" cy="466725"/>
          </a:xfrm>
          <a:prstGeom prst="rect">
            <a:avLst/>
          </a:prstGeom>
          <a:solidFill>
            <a:srgbClr val="0033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27685" name="Rectangle 1029"/>
          <p:cNvSpPr>
            <a:spLocks noGrp="1" noChangeArrowheads="1"/>
          </p:cNvSpPr>
          <p:nvPr>
            <p:ph type="title"/>
          </p:nvPr>
        </p:nvSpPr>
        <p:spPr>
          <a:xfrm>
            <a:off x="750888" y="44450"/>
            <a:ext cx="7642225" cy="771525"/>
          </a:xfrm>
        </p:spPr>
        <p:txBody>
          <a:bodyPr wrap="none" lIns="90000" tIns="46800" rIns="90000" bIns="46800">
            <a:spAutoFit/>
          </a:bodyPr>
          <a:lstStyle/>
          <a:p>
            <a:pPr>
              <a:defRPr/>
            </a:pPr>
            <a:r>
              <a:rPr lang="en-US" b="1" kern="1200" dirty="0">
                <a:effectLst>
                  <a:outerShdw blurRad="38100" dist="38100" dir="2700000" algn="tl">
                    <a:srgbClr val="000000"/>
                  </a:outerShdw>
                </a:effectLst>
                <a:latin typeface="Arial" charset="0"/>
                <a:ea typeface="ＭＳ Ｐゴシック" charset="0"/>
                <a:cs typeface="Arial" charset="0"/>
              </a:rPr>
              <a:t>Focus: The Return of Christ</a:t>
            </a:r>
          </a:p>
        </p:txBody>
      </p:sp>
      <p:pic>
        <p:nvPicPr>
          <p:cNvPr id="685070" name="Picture 1028" descr="Pict1031"/>
          <p:cNvPicPr>
            <a:picLocks noChangeAspect="1" noChangeArrowheads="1"/>
          </p:cNvPicPr>
          <p:nvPr/>
        </p:nvPicPr>
        <p:blipFill rotWithShape="1">
          <a:blip r:embed="rId3">
            <a:extLst>
              <a:ext uri="{28A0092B-C50C-407E-A947-70E740481C1C}">
                <a14:useLocalDpi xmlns:a14="http://schemas.microsoft.com/office/drawing/2010/main"/>
              </a:ext>
            </a:extLst>
          </a:blip>
          <a:srcRect r="40113"/>
          <a:stretch/>
        </p:blipFill>
        <p:spPr bwMode="auto">
          <a:xfrm>
            <a:off x="282575" y="1196975"/>
            <a:ext cx="5112841" cy="5530850"/>
          </a:xfrm>
          <a:prstGeom prst="rect">
            <a:avLst/>
          </a:prstGeom>
          <a:noFill/>
          <a:ln w="57150">
            <a:solidFill>
              <a:srgbClr val="003300"/>
            </a:solidFill>
            <a:miter lim="800000"/>
            <a:headEnd/>
            <a:tailEnd/>
          </a:ln>
          <a:extLst>
            <a:ext uri="{909E8E84-426E-40dd-AFC4-6F175D3DCCD1}">
              <a14:hiddenFill xmlns="" xmlns:a14="http://schemas.microsoft.com/office/drawing/2010/main">
                <a:solidFill>
                  <a:srgbClr val="FFFFFF"/>
                </a:solidFill>
              </a14:hiddenFill>
            </a:ext>
          </a:extLst>
        </p:spPr>
      </p:pic>
      <p:sp>
        <p:nvSpPr>
          <p:cNvPr id="685071" name="Oval 2"/>
          <p:cNvSpPr>
            <a:spLocks noChangeArrowheads="1"/>
          </p:cNvSpPr>
          <p:nvPr/>
        </p:nvSpPr>
        <p:spPr bwMode="auto">
          <a:xfrm>
            <a:off x="539552" y="1268760"/>
            <a:ext cx="2232248" cy="864096"/>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85064" name="TextBox 3"/>
          <p:cNvSpPr txBox="1">
            <a:spLocks noChangeArrowheads="1"/>
          </p:cNvSpPr>
          <p:nvPr/>
        </p:nvSpPr>
        <p:spPr bwMode="auto">
          <a:xfrm>
            <a:off x="395288" y="6165850"/>
            <a:ext cx="2994025" cy="4603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OLD TESTAMENT</a:t>
            </a:r>
          </a:p>
        </p:txBody>
      </p:sp>
      <p:grpSp>
        <p:nvGrpSpPr>
          <p:cNvPr id="3" name="Group 2">
            <a:extLst>
              <a:ext uri="{FF2B5EF4-FFF2-40B4-BE49-F238E27FC236}">
                <a16:creationId xmlns:a16="http://schemas.microsoft.com/office/drawing/2014/main" id="{EE7FCFD8-DD05-194E-B0F7-8D2E859CA1F0}"/>
              </a:ext>
            </a:extLst>
          </p:cNvPr>
          <p:cNvGrpSpPr/>
          <p:nvPr/>
        </p:nvGrpSpPr>
        <p:grpSpPr>
          <a:xfrm>
            <a:off x="5390898" y="1180306"/>
            <a:ext cx="3357958" cy="5530850"/>
            <a:chOff x="5392540" y="1210448"/>
            <a:chExt cx="3357958" cy="5530850"/>
          </a:xfrm>
        </p:grpSpPr>
        <p:pic>
          <p:nvPicPr>
            <p:cNvPr id="18" name="Picture 1028" descr="Pict1031">
              <a:extLst>
                <a:ext uri="{FF2B5EF4-FFF2-40B4-BE49-F238E27FC236}">
                  <a16:creationId xmlns:a16="http://schemas.microsoft.com/office/drawing/2014/main" id="{5C4FFE3D-38E6-DB49-AE81-AFDF382235B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60669"/>
            <a:stretch/>
          </p:blipFill>
          <p:spPr bwMode="auto">
            <a:xfrm>
              <a:off x="5392540" y="1210448"/>
              <a:ext cx="3357958" cy="5530850"/>
            </a:xfrm>
            <a:prstGeom prst="rect">
              <a:avLst/>
            </a:prstGeom>
            <a:noFill/>
            <a:ln w="57150">
              <a:solidFill>
                <a:srgbClr val="003300"/>
              </a:solidFill>
              <a:miter lim="800000"/>
              <a:headEnd/>
              <a:tailEnd/>
            </a:ln>
            <a:extLst>
              <a:ext uri="{909E8E84-426E-40dd-AFC4-6F175D3DCCD1}">
                <a14:hiddenFill xmlns="" xmlns:a14="http://schemas.microsoft.com/office/drawing/2010/main">
                  <a:solidFill>
                    <a:srgbClr val="FFFFFF"/>
                  </a:solidFill>
                </a14:hiddenFill>
              </a:ext>
            </a:extLst>
          </p:spPr>
        </p:pic>
        <p:sp>
          <p:nvSpPr>
            <p:cNvPr id="685073" name="Oval 10"/>
            <p:cNvSpPr>
              <a:spLocks noChangeArrowheads="1"/>
            </p:cNvSpPr>
            <p:nvPr/>
          </p:nvSpPr>
          <p:spPr bwMode="auto">
            <a:xfrm>
              <a:off x="6474937" y="3822294"/>
              <a:ext cx="1728788" cy="1566497"/>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85065" name="TextBox 12"/>
            <p:cNvSpPr txBox="1">
              <a:spLocks noChangeArrowheads="1"/>
            </p:cNvSpPr>
            <p:nvPr/>
          </p:nvSpPr>
          <p:spPr bwMode="auto">
            <a:xfrm>
              <a:off x="5414598" y="6165850"/>
              <a:ext cx="3208338" cy="4603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NEW TESTAMENT</a:t>
              </a:r>
            </a:p>
          </p:txBody>
        </p:sp>
        <p:sp>
          <p:nvSpPr>
            <p:cNvPr id="21" name="Oval 10">
              <a:extLst>
                <a:ext uri="{FF2B5EF4-FFF2-40B4-BE49-F238E27FC236}">
                  <a16:creationId xmlns:a16="http://schemas.microsoft.com/office/drawing/2014/main" id="{9F76F9CB-C4AE-E042-BD2B-EE1E2ABD5D75}"/>
                </a:ext>
              </a:extLst>
            </p:cNvPr>
            <p:cNvSpPr>
              <a:spLocks noChangeArrowheads="1"/>
            </p:cNvSpPr>
            <p:nvPr/>
          </p:nvSpPr>
          <p:spPr bwMode="auto">
            <a:xfrm>
              <a:off x="6503986" y="3620071"/>
              <a:ext cx="1512169" cy="1566497"/>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85066" name="TextBox 14"/>
            <p:cNvSpPr txBox="1">
              <a:spLocks noChangeArrowheads="1"/>
            </p:cNvSpPr>
            <p:nvPr/>
          </p:nvSpPr>
          <p:spPr bwMode="auto">
            <a:xfrm>
              <a:off x="6556934" y="3822294"/>
              <a:ext cx="1728787"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rPr>
                <a:t>HE IS COMING AGAIN !</a:t>
              </a:r>
            </a:p>
          </p:txBody>
        </p:sp>
      </p:grpSp>
      <p:sp>
        <p:nvSpPr>
          <p:cNvPr id="685067" name="TextBox 1"/>
          <p:cNvSpPr txBox="1">
            <a:spLocks noChangeArrowheads="1"/>
          </p:cNvSpPr>
          <p:nvPr/>
        </p:nvSpPr>
        <p:spPr bwMode="auto">
          <a:xfrm>
            <a:off x="900113" y="1341438"/>
            <a:ext cx="1727200"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rPr>
              <a:t>HE IS COMING !</a:t>
            </a:r>
          </a:p>
        </p:txBody>
      </p:sp>
      <p:sp>
        <p:nvSpPr>
          <p:cNvPr id="17" name="Text Box 1034"/>
          <p:cNvSpPr txBox="1">
            <a:spLocks noChangeArrowheads="1"/>
          </p:cNvSpPr>
          <p:nvPr/>
        </p:nvSpPr>
        <p:spPr bwMode="auto">
          <a:xfrm>
            <a:off x="0" y="692150"/>
            <a:ext cx="9144000" cy="341313"/>
          </a:xfrm>
          <a:prstGeom prst="rect">
            <a:avLst/>
          </a:prstGeom>
          <a:noFill/>
          <a:ln>
            <a:noFill/>
          </a:ln>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Terry Hall, </a:t>
            </a:r>
            <a:r>
              <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 Panorama</a:t>
            </a: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140</a:t>
            </a:r>
            <a:endPar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46439" name="Text Box 1034"/>
          <p:cNvSpPr txBox="1">
            <a:spLocks noChangeArrowheads="1"/>
          </p:cNvSpPr>
          <p:nvPr/>
        </p:nvSpPr>
        <p:spPr bwMode="auto">
          <a:xfrm>
            <a:off x="8430447" y="7938"/>
            <a:ext cx="695270" cy="1202510"/>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419</a:t>
            </a: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322</a:t>
            </a: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a:t>
            </a:r>
          </a:p>
        </p:txBody>
      </p:sp>
      <p:sp>
        <p:nvSpPr>
          <p:cNvPr id="19" name="Rectangle 1026">
            <a:extLst>
              <a:ext uri="{FF2B5EF4-FFF2-40B4-BE49-F238E27FC236}">
                <a16:creationId xmlns:a16="http://schemas.microsoft.com/office/drawing/2014/main" id="{ACD8F97F-D338-E446-9F00-8761291556BF}"/>
              </a:ext>
            </a:extLst>
          </p:cNvPr>
          <p:cNvSpPr txBox="1">
            <a:spLocks noChangeArrowheads="1"/>
          </p:cNvSpPr>
          <p:nvPr/>
        </p:nvSpPr>
        <p:spPr bwMode="auto">
          <a:xfrm rot="20873731">
            <a:off x="-55402" y="1976031"/>
            <a:ext cx="9107487" cy="1109035"/>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ja-JP" sz="5400" b="1" dirty="0">
                <a:solidFill>
                  <a:srgbClr val="FFFF00"/>
                </a:solidFill>
                <a:latin typeface="Arial" charset="0"/>
                <a:ea typeface="ＭＳ Ｐゴシック" charset="0"/>
                <a:cs typeface="ＭＳ Ｐゴシック" charset="0"/>
              </a:rPr>
              <a:t>Why</a:t>
            </a:r>
            <a:r>
              <a:rPr lang="en-US" altLang="ja-JP" sz="5400" b="1" dirty="0">
                <a:latin typeface="Arial" charset="0"/>
                <a:ea typeface="ＭＳ Ｐゴシック" charset="0"/>
                <a:cs typeface="ＭＳ Ｐゴシック" charset="0"/>
              </a:rPr>
              <a:t> must Jesus return?</a:t>
            </a:r>
            <a:endParaRPr lang="en-US" sz="60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893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p:nvPr>
        </p:nvSpPr>
        <p:spPr>
          <a:xfrm>
            <a:off x="685800" y="-152400"/>
            <a:ext cx="7772400" cy="1143000"/>
          </a:xfrm>
          <a:effectLst>
            <a:outerShdw blurRad="38100" dist="35921" dir="2700000" algn="ctr" rotWithShape="0">
              <a:srgbClr val="000013">
                <a:alpha val="99962"/>
              </a:srgbClr>
            </a:outerShdw>
          </a:effectLst>
        </p:spPr>
        <p:txBody>
          <a:bodyPr/>
          <a:lstStyle/>
          <a:p>
            <a:pPr eaLnBrk="1" hangingPunct="1">
              <a:defRPr/>
            </a:pPr>
            <a:r>
              <a:rPr lang="en-US"/>
              <a:t>Content of the Judgments</a:t>
            </a:r>
          </a:p>
        </p:txBody>
      </p:sp>
      <p:graphicFrame>
        <p:nvGraphicFramePr>
          <p:cNvPr id="205888" name="Group 64"/>
          <p:cNvGraphicFramePr>
            <a:graphicFrameLocks noGrp="1"/>
          </p:cNvGraphicFramePr>
          <p:nvPr>
            <p:ph type="tbl" idx="1"/>
          </p:nvPr>
        </p:nvGraphicFramePr>
        <p:xfrm>
          <a:off x="0" y="990600"/>
          <a:ext cx="9144000" cy="5264150"/>
        </p:xfrm>
        <a:graphic>
          <a:graphicData uri="http://schemas.openxmlformats.org/drawingml/2006/table">
            <a:tbl>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SEALS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TRUMPETS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BOWLS</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0"/>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1</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0000"/>
                          </a:solidFill>
                          <a:effectLst/>
                          <a:latin typeface="Arial"/>
                          <a:ea typeface="Osaka" charset="-128"/>
                          <a:cs typeface="Arial"/>
                        </a:rPr>
                        <a:t>White: conqueror</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Hail &amp; fire: 1/3 vegetation</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Sores</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2</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Red: war</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CCFF"/>
                          </a:solidFill>
                          <a:effectLst/>
                          <a:latin typeface="Arial"/>
                          <a:ea typeface="Osaka" charset="-128"/>
                          <a:cs typeface="Arial"/>
                        </a:rPr>
                        <a:t>Fire: 1/3 sea creatures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CCFF"/>
                          </a:solidFill>
                          <a:effectLst/>
                          <a:latin typeface="Arial"/>
                          <a:ea typeface="Osaka" charset="-128"/>
                          <a:cs typeface="Arial"/>
                        </a:rPr>
                        <a:t>Sea to blood</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extLst>
                  <a:ext uri="{0D108BD9-81ED-4DB2-BD59-A6C34878D82A}">
                    <a16:rowId xmlns:a16="http://schemas.microsoft.com/office/drawing/2014/main" val="10002"/>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3</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Black: famine</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13"/>
                          </a:solidFill>
                          <a:effectLst/>
                          <a:latin typeface="Arial"/>
                          <a:ea typeface="Osaka" charset="-128"/>
                          <a:cs typeface="Arial"/>
                        </a:rPr>
                        <a:t>Star: 1/3 fresh water</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Fresh water to blood</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4</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Pale: death</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DFFEE"/>
                          </a:solidFill>
                          <a:effectLst/>
                          <a:latin typeface="Arial"/>
                          <a:ea typeface="Osaka" charset="-128"/>
                          <a:cs typeface="Arial"/>
                        </a:rPr>
                        <a:t>Dark: 1/3 sun, moon, stars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DFFEE"/>
                          </a:solidFill>
                          <a:effectLst/>
                          <a:latin typeface="Arial"/>
                          <a:ea typeface="Osaka" charset="-128"/>
                          <a:cs typeface="Arial"/>
                        </a:rPr>
                        <a:t>Sun burns men</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extLst>
                  <a:ext uri="{0D108BD9-81ED-4DB2-BD59-A6C34878D82A}">
                    <a16:rowId xmlns:a16="http://schemas.microsoft.com/office/drawing/2014/main" val="10004"/>
                  </a:ext>
                </a:extLst>
              </a:tr>
              <a:tr h="4593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(Trumpets 5-7 are woes)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5"/>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5</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Martyrs reassured</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Woe #1: locusts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Beast</a:t>
                      </a:r>
                      <a:r>
                        <a:rPr kumimoji="0" lang="fr-FR" sz="1800" b="1" i="0" u="none" strike="noStrike" cap="none" normalizeH="0" baseline="0" dirty="0">
                          <a:ln>
                            <a:noFill/>
                          </a:ln>
                          <a:solidFill>
                            <a:schemeClr val="tx1"/>
                          </a:solidFill>
                          <a:effectLst/>
                          <a:latin typeface="Arial"/>
                          <a:ea typeface="Osaka" charset="-128"/>
                          <a:cs typeface="Arial"/>
                        </a:rPr>
                        <a:t>'</a:t>
                      </a:r>
                      <a:r>
                        <a:rPr kumimoji="0" lang="en-US" sz="1800" b="1" i="0" u="none" strike="noStrike" cap="none" normalizeH="0" baseline="0" dirty="0">
                          <a:ln>
                            <a:noFill/>
                          </a:ln>
                          <a:solidFill>
                            <a:schemeClr val="tx1"/>
                          </a:solidFill>
                          <a:effectLst/>
                          <a:latin typeface="Arial"/>
                          <a:ea typeface="Osaka" charset="-128"/>
                          <a:cs typeface="Arial"/>
                        </a:rPr>
                        <a:t>s kingdom dark</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r h="5682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6</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Wrath: earthquake, signs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Woe #2: Euphrates prep</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Euphrates dries up</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extLst>
                  <a:ext uri="{0D108BD9-81ED-4DB2-BD59-A6C34878D82A}">
                    <a16:rowId xmlns:a16="http://schemas.microsoft.com/office/drawing/2014/main" val="10007"/>
                  </a:ext>
                </a:extLst>
              </a:tr>
              <a:tr h="4619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(144,000 sealed)</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(Trump #7 = mystery)</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8"/>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7</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1/2 hour silence</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Woe #3: victory imminent</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Earthquake &amp; hail</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22332" name="Text Box 60"/>
          <p:cNvSpPr txBox="1">
            <a:spLocks noChangeArrowheads="1"/>
          </p:cNvSpPr>
          <p:nvPr/>
        </p:nvSpPr>
        <p:spPr bwMode="auto">
          <a:xfrm>
            <a:off x="8429653" y="76200"/>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a:solidFill>
                  <a:srgbClr val="FFFF66"/>
                </a:solidFill>
                <a:latin typeface="Arial"/>
                <a:ea typeface="Osaka" charset="0"/>
                <a:cs typeface="Arial"/>
              </a:rPr>
              <a:t>337</a:t>
            </a:r>
            <a:endParaRPr lang="en-US" sz="2000" b="1" dirty="0">
              <a:solidFill>
                <a:srgbClr val="FFFF66"/>
              </a:solidFill>
              <a:latin typeface="Arial"/>
              <a:ea typeface="Osaka" charset="0"/>
              <a:cs typeface="Arial"/>
            </a:endParaRPr>
          </a:p>
        </p:txBody>
      </p:sp>
      <p:sp>
        <p:nvSpPr>
          <p:cNvPr id="822335" name="Text Box 63"/>
          <p:cNvSpPr txBox="1">
            <a:spLocks noChangeArrowheads="1"/>
          </p:cNvSpPr>
          <p:nvPr/>
        </p:nvSpPr>
        <p:spPr bwMode="auto">
          <a:xfrm rot="16200000">
            <a:off x="-460375" y="2270125"/>
            <a:ext cx="2127250" cy="45720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a:solidFill>
                  <a:srgbClr val="FFCCFF"/>
                </a:solidFill>
                <a:ea typeface="Osaka" charset="0"/>
                <a:cs typeface="Osaka" charset="0"/>
              </a:rPr>
              <a:t>H O R S E S</a:t>
            </a:r>
            <a:endParaRPr lang="en-US">
              <a:solidFill>
                <a:srgbClr val="FFFF66"/>
              </a:solidFill>
              <a:ea typeface="Osaka" charset="0"/>
              <a:cs typeface="Osaka" charset="0"/>
            </a:endParaRPr>
          </a:p>
        </p:txBody>
      </p:sp>
      <p:sp>
        <p:nvSpPr>
          <p:cNvPr id="993341" name="Text Box 64"/>
          <p:cNvSpPr txBox="1">
            <a:spLocks noChangeArrowheads="1"/>
          </p:cNvSpPr>
          <p:nvPr/>
        </p:nvSpPr>
        <p:spPr bwMode="auto">
          <a:xfrm>
            <a:off x="0" y="6551613"/>
            <a:ext cx="91440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50000"/>
              </a:spcBef>
              <a:spcAft>
                <a:spcPct val="0"/>
              </a:spcAft>
            </a:pPr>
            <a:r>
              <a:rPr lang="en-US" sz="1200">
                <a:solidFill>
                  <a:srgbClr val="FFFF66"/>
                </a:solidFill>
                <a:ea typeface="Osaka" charset="0"/>
                <a:cs typeface="Osaka" charset="0"/>
              </a:rPr>
              <a:t>Adapted from Robert Gromacki, </a:t>
            </a:r>
            <a:r>
              <a:rPr lang="en-US" sz="1200" i="1">
                <a:solidFill>
                  <a:srgbClr val="FFFF66"/>
                </a:solidFill>
                <a:ea typeface="Osaka" charset="0"/>
                <a:cs typeface="Osaka" charset="0"/>
              </a:rPr>
              <a:t>NT Survey</a:t>
            </a:r>
            <a:r>
              <a:rPr lang="en-US" sz="1200">
                <a:solidFill>
                  <a:srgbClr val="FFFF66"/>
                </a:solidFill>
                <a:ea typeface="Osaka" charset="0"/>
                <a:cs typeface="Osaka" charset="0"/>
              </a:rPr>
              <a:t> and H. Wayne House, </a:t>
            </a:r>
            <a:r>
              <a:rPr lang="en-US" sz="1200" i="1">
                <a:solidFill>
                  <a:srgbClr val="FFFF66"/>
                </a:solidFill>
                <a:ea typeface="Osaka" charset="0"/>
                <a:cs typeface="Osaka" charset="0"/>
              </a:rPr>
              <a:t>Chronological &amp; Background Charts of the NT</a:t>
            </a:r>
            <a:r>
              <a:rPr lang="en-US" sz="1200">
                <a:solidFill>
                  <a:srgbClr val="FFFF66"/>
                </a:solidFill>
                <a:ea typeface="Osaka" charset="0"/>
                <a:cs typeface="Osaka" charset="0"/>
              </a:rPr>
              <a:t>, 19</a:t>
            </a:r>
          </a:p>
        </p:txBody>
      </p:sp>
      <p:sp>
        <p:nvSpPr>
          <p:cNvPr id="822339" name="Text Box 67"/>
          <p:cNvSpPr txBox="1">
            <a:spLocks noChangeArrowheads="1"/>
          </p:cNvSpPr>
          <p:nvPr/>
        </p:nvSpPr>
        <p:spPr bwMode="auto">
          <a:xfrm rot="16200000">
            <a:off x="2363788" y="5103812"/>
            <a:ext cx="2133600" cy="460375"/>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lIns="90000" tIns="46800" rIns="90000" bIns="46800">
            <a:norm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a:solidFill>
                  <a:srgbClr val="FFCCFF"/>
                </a:solidFill>
                <a:ea typeface="Osaka" charset="0"/>
                <a:cs typeface="Osaka" charset="0"/>
              </a:rPr>
              <a:t>W  O  E  S</a:t>
            </a:r>
            <a:endParaRPr lang="en-US">
              <a:solidFill>
                <a:srgbClr val="FFFF66"/>
              </a:solidFill>
              <a:ea typeface="Osaka" charset="0"/>
              <a:cs typeface="Osaka" charset="0"/>
            </a:endParaRPr>
          </a:p>
        </p:txBody>
      </p:sp>
    </p:spTree>
    <p:extLst>
      <p:ext uri="{BB962C8B-B14F-4D97-AF65-F5344CB8AC3E}">
        <p14:creationId xmlns:p14="http://schemas.microsoft.com/office/powerpoint/2010/main" val="3002491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22 Seven Bowl Plagu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6513" y="-1"/>
            <a:ext cx="9180513" cy="6849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6" name="Rectangle 2"/>
          <p:cNvSpPr>
            <a:spLocks noGrp="1" noChangeArrowheads="1"/>
          </p:cNvSpPr>
          <p:nvPr>
            <p:ph type="title"/>
          </p:nvPr>
        </p:nvSpPr>
        <p:spPr>
          <a:xfrm>
            <a:off x="0" y="0"/>
            <a:ext cx="9144000" cy="836613"/>
          </a:xfr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r>
              <a:rPr lang="en-US" b="1" kern="1200" dirty="0">
                <a:effectLst>
                  <a:glow rad="241300">
                    <a:schemeClr val="tx1">
                      <a:alpha val="75000"/>
                    </a:schemeClr>
                  </a:glow>
                </a:effectLst>
                <a:latin typeface="Arial" charset="0"/>
                <a:ea typeface="ＭＳ Ｐゴシック" charset="0"/>
                <a:cs typeface="ＭＳ Ｐゴシック" charset="0"/>
              </a:rPr>
              <a:t>Bowl Judgments (Rev. 16)</a:t>
            </a: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919278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1713" name="Picture 4" descr="Harlot Rev 1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1714" name="Rectangle 2"/>
          <p:cNvSpPr>
            <a:spLocks noGrp="1" noChangeArrowheads="1"/>
          </p:cNvSpPr>
          <p:nvPr>
            <p:ph type="title" idx="4294967295"/>
          </p:nvPr>
        </p:nvSpPr>
        <p:spPr>
          <a:xfrm>
            <a:off x="5854700" y="5013325"/>
            <a:ext cx="3276600" cy="1773238"/>
          </a:xfrm>
        </p:spPr>
        <p:txBody>
          <a:bodyPr/>
          <a:lstStyle/>
          <a:p>
            <a:r>
              <a:rPr lang="en-US">
                <a:latin typeface="Arial" charset="0"/>
                <a:ea typeface="ＭＳ Ｐゴシック" charset="0"/>
              </a:rPr>
              <a:t>The Harlot (17:1-2 </a:t>
            </a:r>
            <a:r>
              <a:rPr lang="en-US" sz="3600">
                <a:latin typeface="Arial" charset="0"/>
                <a:ea typeface="ＭＳ Ｐゴシック" charset="0"/>
              </a:rPr>
              <a:t>NLT</a:t>
            </a:r>
            <a:r>
              <a:rPr lang="en-US">
                <a:latin typeface="Arial" charset="0"/>
                <a:ea typeface="ＭＳ Ｐゴシック" charset="0"/>
              </a:rPr>
              <a:t>)</a:t>
            </a:r>
          </a:p>
        </p:txBody>
      </p:sp>
      <p:sp>
        <p:nvSpPr>
          <p:cNvPr id="6" name="Rectangle 2"/>
          <p:cNvSpPr txBox="1">
            <a:spLocks noChangeArrowheads="1"/>
          </p:cNvSpPr>
          <p:nvPr/>
        </p:nvSpPr>
        <p:spPr bwMode="auto">
          <a:xfrm>
            <a:off x="3175" y="0"/>
            <a:ext cx="30559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rPr>
              <a:t>"One of the seven angels who had poured out the seven bowls came over and spoke to me. 'Come with me,' he said, 'and I will show you the judgment that is going to come on the great prostitute, who rules over many waters.</a:t>
            </a:r>
          </a:p>
        </p:txBody>
      </p:sp>
      <p:sp>
        <p:nvSpPr>
          <p:cNvPr id="7" name="Rectangle 2"/>
          <p:cNvSpPr txBox="1">
            <a:spLocks noChangeArrowheads="1"/>
          </p:cNvSpPr>
          <p:nvPr/>
        </p:nvSpPr>
        <p:spPr bwMode="auto">
          <a:xfrm>
            <a:off x="5940425" y="382690"/>
            <a:ext cx="3203575" cy="475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baseline="30000" dirty="0">
                <a:solidFill>
                  <a:srgbClr val="FFFFFF"/>
                </a:solidFill>
                <a:effectLst>
                  <a:outerShdw blurRad="38100" dist="38100" dir="2700000" algn="tl">
                    <a:srgbClr val="000000">
                      <a:alpha val="43137"/>
                    </a:srgbClr>
                  </a:outerShdw>
                </a:effectLst>
                <a:latin typeface="Arial" charset="0"/>
                <a:ea typeface="ＭＳ Ｐゴシック" charset="0"/>
              </a:rPr>
              <a:t>2</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rPr>
              <a:t>The kings of the world have committed adultery with her, and the people who belong to this world have been made drunk by the wine of her immorality.'"</a:t>
            </a:r>
          </a:p>
        </p:txBody>
      </p:sp>
      <p:sp>
        <p:nvSpPr>
          <p:cNvPr id="8"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258289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1026"/>
          <p:cNvSpPr>
            <a:spLocks noGrp="1" noChangeArrowheads="1"/>
          </p:cNvSpPr>
          <p:nvPr>
            <p:ph type="ctrTitle"/>
          </p:nvPr>
        </p:nvSpPr>
        <p:spPr>
          <a:xfrm>
            <a:off x="36513" y="6909485"/>
            <a:ext cx="9107487" cy="1503739"/>
          </a:xfrm>
          <a:effectLst>
            <a:outerShdw blurRad="63500" dist="35921" dir="2700000" algn="ctr" rotWithShape="0">
              <a:schemeClr val="tx2">
                <a:alpha val="74998"/>
              </a:schemeClr>
            </a:outerShdw>
          </a:effectLst>
        </p:spPr>
        <p:txBody>
          <a:bodyPr/>
          <a:lstStyle/>
          <a:p>
            <a:pPr>
              <a:defRPr/>
            </a:pPr>
            <a:r>
              <a:rPr lang="en-US" altLang="ja-JP" sz="6600" b="1" dirty="0">
                <a:latin typeface="Arial" charset="0"/>
                <a:ea typeface="ＭＳ Ｐゴシック" charset="0"/>
                <a:cs typeface="ＭＳ Ｐゴシック" charset="0"/>
              </a:rPr>
              <a:t>"Son of God" </a:t>
            </a:r>
            <a:br>
              <a:rPr lang="en-US" altLang="ja-JP" b="1" dirty="0">
                <a:latin typeface="Arial" charset="0"/>
                <a:ea typeface="ＭＳ Ｐゴシック" charset="0"/>
                <a:cs typeface="ＭＳ Ｐゴシック" charset="0"/>
              </a:rPr>
            </a:br>
            <a:r>
              <a:rPr lang="en-US" altLang="ja-JP" b="1" dirty="0">
                <a:latin typeface="Arial" charset="0"/>
                <a:ea typeface="ＭＳ Ｐゴシック" charset="0"/>
                <a:cs typeface="ＭＳ Ｐゴシック" charset="0"/>
              </a:rPr>
              <a:t>Shows Through Wednesday</a:t>
            </a:r>
            <a:endParaRPr lang="en-US" sz="4800" dirty="0">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850900"/>
            <a:ext cx="9144000" cy="5142016"/>
          </a:xfrm>
          <a:prstGeom prst="rect">
            <a:avLst/>
          </a:prstGeom>
        </p:spPr>
      </p:pic>
      <p:sp>
        <p:nvSpPr>
          <p:cNvPr id="6" name="Rectangle 1026"/>
          <p:cNvSpPr txBox="1">
            <a:spLocks noChangeArrowheads="1"/>
          </p:cNvSpPr>
          <p:nvPr/>
        </p:nvSpPr>
        <p:spPr bwMode="auto">
          <a:xfrm>
            <a:off x="0" y="2007851"/>
            <a:ext cx="3913340" cy="1956362"/>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ja-JP" sz="4000" b="1" dirty="0">
                <a:latin typeface="Arial" charset="0"/>
                <a:ea typeface="ＭＳ Ｐゴシック" charset="0"/>
                <a:cs typeface="ＭＳ Ｐゴシック" charset="0"/>
              </a:rPr>
              <a:t>Shows Through Wednesday</a:t>
            </a:r>
            <a:endParaRPr lang="en-US" dirty="0">
              <a:latin typeface="Times New Roman" charset="0"/>
              <a:ea typeface="ＭＳ Ｐゴシック" charset="0"/>
              <a:cs typeface="ＭＳ Ｐゴシック" charset="0"/>
            </a:endParaRPr>
          </a:p>
        </p:txBody>
      </p:sp>
      <p:grpSp>
        <p:nvGrpSpPr>
          <p:cNvPr id="7" name="Group 6"/>
          <p:cNvGrpSpPr/>
          <p:nvPr/>
        </p:nvGrpSpPr>
        <p:grpSpPr>
          <a:xfrm>
            <a:off x="716985" y="800100"/>
            <a:ext cx="9107487" cy="5353377"/>
            <a:chOff x="716985" y="800100"/>
            <a:chExt cx="9107487" cy="5353377"/>
          </a:xfrm>
        </p:grpSpPr>
        <p:pic>
          <p:nvPicPr>
            <p:cNvPr id="5" name="Picture 4"/>
            <p:cNvPicPr>
              <a:picLocks noChangeAspect="1"/>
            </p:cNvPicPr>
            <p:nvPr/>
          </p:nvPicPr>
          <p:blipFill>
            <a:blip r:embed="rId4"/>
            <a:stretch>
              <a:fillRect/>
            </a:stretch>
          </p:blipFill>
          <p:spPr>
            <a:xfrm rot="21017981">
              <a:off x="800100" y="800100"/>
              <a:ext cx="7543800" cy="5257800"/>
            </a:xfrm>
            <a:prstGeom prst="rect">
              <a:avLst/>
            </a:prstGeom>
          </p:spPr>
        </p:pic>
        <p:sp>
          <p:nvSpPr>
            <p:cNvPr id="8" name="Rectangle 1026"/>
            <p:cNvSpPr txBox="1">
              <a:spLocks noChangeArrowheads="1"/>
            </p:cNvSpPr>
            <p:nvPr/>
          </p:nvSpPr>
          <p:spPr bwMode="auto">
            <a:xfrm rot="20976720">
              <a:off x="716985" y="5005389"/>
              <a:ext cx="9107487" cy="1148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ja-JP" sz="2800" b="1" dirty="0">
                  <a:latin typeface="Arial" charset="0"/>
                  <a:ea typeface="ＭＳ Ｐゴシック" charset="0"/>
                  <a:cs typeface="ＭＳ Ｐゴシック" charset="0"/>
                </a:rPr>
                <a:t>Producers </a:t>
              </a:r>
              <a:br>
                <a:rPr lang="en-US" altLang="ja-JP" sz="2800" b="1" dirty="0">
                  <a:latin typeface="Arial" charset="0"/>
                  <a:ea typeface="ＭＳ Ｐゴシック" charset="0"/>
                  <a:cs typeface="ＭＳ Ｐゴシック" charset="0"/>
                </a:rPr>
              </a:br>
              <a:r>
                <a:rPr lang="en-US" altLang="ja-JP" sz="2800" b="1" dirty="0">
                  <a:latin typeface="Arial" charset="0"/>
                  <a:ea typeface="ＭＳ Ｐゴシック" charset="0"/>
                  <a:cs typeface="ＭＳ Ｐゴシック" charset="0"/>
                </a:rPr>
                <a:t>Roma Downey &amp; Mark Burnett</a:t>
              </a:r>
              <a:endParaRPr lang="en-US" sz="1800" dirty="0">
                <a:latin typeface="Times New Roman" charset="0"/>
                <a:ea typeface="ＭＳ Ｐゴシック" charset="0"/>
                <a:cs typeface="ＭＳ Ｐゴシック" charset="0"/>
              </a:endParaRPr>
            </a:p>
          </p:txBody>
        </p:sp>
      </p:grpSp>
    </p:spTree>
    <p:extLst>
      <p:ext uri="{BB962C8B-B14F-4D97-AF65-F5344CB8AC3E}">
        <p14:creationId xmlns:p14="http://schemas.microsoft.com/office/powerpoint/2010/main" val="104648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9" name="Rectangle 7"/>
          <p:cNvSpPr>
            <a:spLocks noChangeArrowheads="1"/>
          </p:cNvSpPr>
          <p:nvPr/>
        </p:nvSpPr>
        <p:spPr bwMode="auto">
          <a:xfrm>
            <a:off x="0" y="0"/>
            <a:ext cx="9144000" cy="6858000"/>
          </a:xfrm>
          <a:prstGeom prst="rect">
            <a:avLst/>
          </a:prstGeom>
          <a:solidFill>
            <a:schemeClr val="tx1">
              <a:alpha val="64999"/>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400">
              <a:solidFill>
                <a:srgbClr val="FFFFFF"/>
              </a:solidFill>
              <a:latin typeface="Arial"/>
              <a:ea typeface="ＭＳ Ｐゴシック" charset="0"/>
              <a:cs typeface="Arial"/>
            </a:endParaRPr>
          </a:p>
        </p:txBody>
      </p:sp>
      <p:pic>
        <p:nvPicPr>
          <p:cNvPr id="187400"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1893"/>
            <a:ext cx="3708400" cy="3756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7394" name="Rectangle 2"/>
          <p:cNvSpPr>
            <a:spLocks noGrp="1" noChangeArrowheads="1"/>
          </p:cNvSpPr>
          <p:nvPr>
            <p:ph type="title"/>
          </p:nvPr>
        </p:nvSpPr>
        <p:spPr>
          <a:xfrm>
            <a:off x="444500" y="1511300"/>
            <a:ext cx="3048000" cy="2133600"/>
          </a:xfrm>
          <a:effectLst>
            <a:outerShdw blurRad="63500" dist="38099" dir="2700000" algn="ctr" rotWithShape="0">
              <a:schemeClr val="tx1">
                <a:alpha val="74998"/>
              </a:schemeClr>
            </a:outerShdw>
          </a:effectLst>
        </p:spPr>
        <p:txBody>
          <a:bodyPr/>
          <a:lstStyle/>
          <a:p>
            <a:pPr>
              <a:defRPr/>
            </a:pPr>
            <a:r>
              <a:rPr lang="en-US" dirty="0">
                <a:solidFill>
                  <a:srgbClr val="FFFFFF"/>
                </a:solidFill>
                <a:latin typeface="Arial"/>
                <a:cs typeface="Arial"/>
              </a:rPr>
              <a:t>Views on End Times Babylon</a:t>
            </a:r>
            <a:endParaRPr lang="en-US" dirty="0">
              <a:latin typeface="Arial"/>
              <a:cs typeface="Arial"/>
            </a:endParaRPr>
          </a:p>
        </p:txBody>
      </p:sp>
      <p:sp>
        <p:nvSpPr>
          <p:cNvPr id="1032196" name="Text Box 37"/>
          <p:cNvSpPr txBox="1">
            <a:spLocks noChangeArrowheads="1"/>
          </p:cNvSpPr>
          <p:nvPr/>
        </p:nvSpPr>
        <p:spPr bwMode="auto">
          <a:xfrm>
            <a:off x="8414214" y="841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400</a:t>
            </a:r>
          </a:p>
        </p:txBody>
      </p:sp>
      <p:sp>
        <p:nvSpPr>
          <p:cNvPr id="7" name="Rectangle 5"/>
          <p:cNvSpPr txBox="1">
            <a:spLocks noChangeArrowheads="1"/>
          </p:cNvSpPr>
          <p:nvPr/>
        </p:nvSpPr>
        <p:spPr bwMode="auto">
          <a:xfrm>
            <a:off x="236538" y="3822700"/>
            <a:ext cx="8915400" cy="304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defTabSz="914400">
              <a:defRPr/>
            </a:pPr>
            <a:r>
              <a:rPr lang="en-US" b="1" dirty="0">
                <a:solidFill>
                  <a:srgbClr val="FFFFFF"/>
                </a:solidFill>
                <a:effectLst>
                  <a:outerShdw blurRad="38100" dist="38100" dir="2700000" algn="tl">
                    <a:srgbClr val="000000">
                      <a:alpha val="43137"/>
                    </a:srgbClr>
                  </a:outerShdw>
                </a:effectLst>
                <a:latin typeface="Arial"/>
                <a:ea typeface="ＭＳ Ｐゴシック"/>
                <a:cs typeface="Arial"/>
              </a:rPr>
              <a:t>The </a:t>
            </a:r>
            <a:r>
              <a:rPr lang="en-US" b="1" dirty="0">
                <a:solidFill>
                  <a:srgbClr val="FFFF00"/>
                </a:solidFill>
                <a:effectLst>
                  <a:outerShdw blurRad="38100" dist="38100" dir="2700000" algn="tl">
                    <a:srgbClr val="000000">
                      <a:alpha val="43137"/>
                    </a:srgbClr>
                  </a:outerShdw>
                </a:effectLst>
                <a:latin typeface="Arial"/>
                <a:ea typeface="ＭＳ Ｐゴシック"/>
                <a:cs typeface="Arial"/>
              </a:rPr>
              <a:t>World System</a:t>
            </a:r>
          </a:p>
          <a:p>
            <a:pPr defTabSz="914400">
              <a:defRPr/>
            </a:pPr>
            <a:r>
              <a:rPr lang="en-US" b="1" dirty="0">
                <a:solidFill>
                  <a:srgbClr val="FFFFFF"/>
                </a:solidFill>
                <a:effectLst>
                  <a:outerShdw blurRad="38100" dist="38100" dir="2700000" algn="tl">
                    <a:srgbClr val="000000">
                      <a:alpha val="43137"/>
                    </a:srgbClr>
                  </a:outerShdw>
                </a:effectLst>
                <a:latin typeface="Arial"/>
                <a:ea typeface="ＭＳ Ｐゴシック"/>
                <a:cs typeface="Arial"/>
              </a:rPr>
              <a:t>A </a:t>
            </a:r>
            <a:r>
              <a:rPr lang="en-US" b="1" dirty="0">
                <a:solidFill>
                  <a:srgbClr val="FFFF00"/>
                </a:solidFill>
                <a:effectLst>
                  <a:outerShdw blurRad="38100" dist="38100" dir="2700000" algn="tl">
                    <a:srgbClr val="000000">
                      <a:alpha val="43137"/>
                    </a:srgbClr>
                  </a:outerShdw>
                </a:effectLst>
                <a:latin typeface="Arial"/>
                <a:ea typeface="ＭＳ Ｐゴシック"/>
                <a:cs typeface="Arial"/>
              </a:rPr>
              <a:t>Religion</a:t>
            </a:r>
            <a:r>
              <a:rPr lang="en-US" b="1" dirty="0">
                <a:solidFill>
                  <a:srgbClr val="FFFFFF"/>
                </a:solidFill>
                <a:effectLst>
                  <a:outerShdw blurRad="38100" dist="38100" dir="2700000" algn="tl">
                    <a:srgbClr val="000000">
                      <a:alpha val="43137"/>
                    </a:srgbClr>
                  </a:outerShdw>
                </a:effectLst>
                <a:latin typeface="Arial"/>
                <a:ea typeface="ＭＳ Ｐゴシック"/>
                <a:cs typeface="Arial"/>
              </a:rPr>
              <a:t> (Islam, Catholics, Astrology, One World Religion/New Age)</a:t>
            </a:r>
          </a:p>
          <a:p>
            <a:pPr defTabSz="914400">
              <a:defRPr/>
            </a:pPr>
            <a:r>
              <a:rPr lang="en-US" b="1" dirty="0">
                <a:solidFill>
                  <a:srgbClr val="FFFFFF"/>
                </a:solidFill>
                <a:effectLst>
                  <a:outerShdw blurRad="38100" dist="38100" dir="2700000" algn="tl">
                    <a:srgbClr val="000000">
                      <a:alpha val="43137"/>
                    </a:srgbClr>
                  </a:outerShdw>
                </a:effectLst>
                <a:latin typeface="Arial"/>
                <a:ea typeface="ＭＳ Ｐゴシック"/>
                <a:cs typeface="Arial"/>
              </a:rPr>
              <a:t>A </a:t>
            </a:r>
            <a:r>
              <a:rPr lang="en-US" b="1" dirty="0">
                <a:solidFill>
                  <a:srgbClr val="FFFF00"/>
                </a:solidFill>
                <a:effectLst>
                  <a:outerShdw blurRad="38100" dist="38100" dir="2700000" algn="tl">
                    <a:srgbClr val="000000">
                      <a:alpha val="43137"/>
                    </a:srgbClr>
                  </a:outerShdw>
                </a:effectLst>
                <a:latin typeface="Arial"/>
                <a:ea typeface="ＭＳ Ｐゴシック"/>
                <a:cs typeface="Arial"/>
              </a:rPr>
              <a:t>City</a:t>
            </a:r>
            <a:r>
              <a:rPr lang="en-US" b="1" dirty="0">
                <a:solidFill>
                  <a:srgbClr val="FFFFFF"/>
                </a:solidFill>
                <a:effectLst>
                  <a:outerShdw blurRad="38100" dist="38100" dir="2700000" algn="tl">
                    <a:srgbClr val="000000">
                      <a:alpha val="43137"/>
                    </a:srgbClr>
                  </a:outerShdw>
                </a:effectLst>
                <a:latin typeface="Arial"/>
                <a:ea typeface="ＭＳ Ｐゴシック"/>
                <a:cs typeface="Arial"/>
              </a:rPr>
              <a:t> (Babylon, Rome, Jerusalem)</a:t>
            </a:r>
          </a:p>
          <a:p>
            <a:pPr defTabSz="914400">
              <a:defRPr/>
            </a:pPr>
            <a:r>
              <a:rPr lang="en-US" b="1" dirty="0">
                <a:solidFill>
                  <a:srgbClr val="FFFFFF"/>
                </a:solidFill>
                <a:effectLst>
                  <a:outerShdw blurRad="38100" dist="38100" dir="2700000" algn="tl">
                    <a:srgbClr val="000000">
                      <a:alpha val="43137"/>
                    </a:srgbClr>
                  </a:outerShdw>
                </a:effectLst>
                <a:latin typeface="Arial"/>
                <a:ea typeface="ＭＳ Ｐゴシック"/>
                <a:cs typeface="Arial"/>
              </a:rPr>
              <a:t>A </a:t>
            </a:r>
            <a:r>
              <a:rPr lang="en-US" b="1" dirty="0">
                <a:solidFill>
                  <a:srgbClr val="FFFF00"/>
                </a:solidFill>
                <a:effectLst>
                  <a:outerShdw blurRad="38100" dist="38100" dir="2700000" algn="tl">
                    <a:srgbClr val="000000">
                      <a:alpha val="43137"/>
                    </a:srgbClr>
                  </a:outerShdw>
                </a:effectLst>
                <a:latin typeface="Arial"/>
                <a:ea typeface="ＭＳ Ｐゴシック"/>
                <a:cs typeface="Arial"/>
              </a:rPr>
              <a:t>Nation</a:t>
            </a:r>
          </a:p>
        </p:txBody>
      </p:sp>
    </p:spTree>
    <p:extLst>
      <p:ext uri="{BB962C8B-B14F-4D97-AF65-F5344CB8AC3E}">
        <p14:creationId xmlns:p14="http://schemas.microsoft.com/office/powerpoint/2010/main" val="998810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7399"/>
                                        </p:tgtEl>
                                        <p:attrNameLst>
                                          <p:attrName>style.visibility</p:attrName>
                                        </p:attrNameLst>
                                      </p:cBhvr>
                                      <p:to>
                                        <p:strVal val="visible"/>
                                      </p:to>
                                    </p:set>
                                    <p:animEffect transition="in" filter="fade">
                                      <p:cBhvr>
                                        <p:cTn id="7" dur="500"/>
                                        <p:tgtEl>
                                          <p:spTgt spid="187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additive="base">
                                        <p:cTn id="18"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 calcmode="lin" valueType="num">
                                      <p:cBhvr additive="base">
                                        <p:cTn id="24"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 calcmode="lin" valueType="num">
                                      <p:cBhvr additive="base">
                                        <p:cTn id="30"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9" grpId="0" animBg="1" autoUpdateAnimBg="0"/>
      <p:bldP spid="7" grpId="0" build="p" bldLvl="2"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 y="0"/>
            <a:ext cx="8754637" cy="6858000"/>
          </a:xfrm>
          <a:prstGeom prst="rect">
            <a:avLst/>
          </a:prstGeom>
        </p:spPr>
      </p:pic>
      <p:sp>
        <p:nvSpPr>
          <p:cNvPr id="887810" name="Rectangle 1026"/>
          <p:cNvSpPr>
            <a:spLocks noGrp="1" noChangeArrowheads="1"/>
          </p:cNvSpPr>
          <p:nvPr>
            <p:ph type="ctrTitle"/>
          </p:nvPr>
        </p:nvSpPr>
        <p:spPr>
          <a:xfrm>
            <a:off x="1" y="102605"/>
            <a:ext cx="5699771" cy="1226543"/>
          </a:xfrm>
          <a:noFill/>
          <a:effectLst>
            <a:outerShdw blurRad="63500" dist="35921" dir="2700000" algn="ctr" rotWithShape="0">
              <a:schemeClr val="tx2">
                <a:alpha val="74998"/>
              </a:schemeClr>
            </a:outerShdw>
          </a:effectLst>
        </p:spPr>
        <p:txBody>
          <a:bodyPr/>
          <a:lstStyle/>
          <a:p>
            <a:pPr>
              <a:defRPr/>
            </a:pPr>
            <a:r>
              <a:rPr lang="en-US" sz="4000" b="1" dirty="0">
                <a:effectLst>
                  <a:outerShdw blurRad="38100" dist="38100" dir="2700000" algn="tl">
                    <a:srgbClr val="000000">
                      <a:alpha val="43137"/>
                    </a:srgbClr>
                  </a:outerShdw>
                </a:effectLst>
                <a:latin typeface="Arial" charset="0"/>
                <a:ea typeface="ＭＳ Ｐゴシック" charset="0"/>
                <a:cs typeface="ＭＳ Ｐゴシック" charset="0"/>
              </a:rPr>
              <a:t>Babylon Ruined in One Hour by Fire</a:t>
            </a:r>
            <a:endParaRPr lang="en-US" sz="4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275700" y="35332"/>
            <a:ext cx="831725"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406</a:t>
            </a:r>
          </a:p>
          <a:p>
            <a:pPr algn="ctr" defTabSz="914400" eaLnBrk="0" fontAlgn="base" hangingPunct="0">
              <a:spcBef>
                <a:spcPct val="0"/>
              </a:spcBef>
              <a:spcAft>
                <a:spcPct val="0"/>
              </a:spcAft>
            </a:pPr>
            <a:r>
              <a:rPr lang="en-US" b="1" dirty="0">
                <a:solidFill>
                  <a:srgbClr val="FFFFFF"/>
                </a:solidFill>
                <a:latin typeface="Arial" charset="0"/>
                <a:cs typeface="Arial" charset="0"/>
              </a:rPr>
              <a:t>Pt. 6</a:t>
            </a:r>
          </a:p>
        </p:txBody>
      </p:sp>
      <p:sp>
        <p:nvSpPr>
          <p:cNvPr id="6" name="Rectangle 1026"/>
          <p:cNvSpPr txBox="1">
            <a:spLocks noChangeArrowheads="1"/>
          </p:cNvSpPr>
          <p:nvPr/>
        </p:nvSpPr>
        <p:spPr bwMode="auto">
          <a:xfrm>
            <a:off x="6349487" y="2008480"/>
            <a:ext cx="2831025" cy="341146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a:t>"In a single moment </a:t>
            </a:r>
          </a:p>
          <a:p>
            <a:r>
              <a:rPr lang="en-US" sz="3200" b="1" dirty="0"/>
              <a:t>		 all the wealth of the city is gone!</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b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b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(18:17a </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NLT</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32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32826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Earth Mourns (18:9-24)</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448730" y="4352"/>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414</a:t>
            </a:r>
          </a:p>
        </p:txBody>
      </p:sp>
      <p:pic>
        <p:nvPicPr>
          <p:cNvPr id="3" name="Picture 2" descr="rev 19 end-of-the-worl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55286"/>
            <a:ext cx="9144000" cy="6102714"/>
          </a:xfrm>
          <a:prstGeom prst="rect">
            <a:avLst/>
          </a:prstGeom>
        </p:spPr>
      </p:pic>
    </p:spTree>
    <p:extLst>
      <p:ext uri="{BB962C8B-B14F-4D97-AF65-F5344CB8AC3E}">
        <p14:creationId xmlns:p14="http://schemas.microsoft.com/office/powerpoint/2010/main" val="1760721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762"/>
            <a:ext cx="9180513" cy="1113330"/>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Heaven Rejoices (19:1-2 </a:t>
            </a:r>
            <a:r>
              <a:rPr lang="en-US" sz="3600" b="1" dirty="0">
                <a:effectLst>
                  <a:outerShdw blurRad="38100" dist="38100" dir="2700000" algn="tl">
                    <a:srgbClr val="000000">
                      <a:alpha val="43137"/>
                    </a:srgbClr>
                  </a:outerShdw>
                </a:effectLst>
                <a:latin typeface="Arial" charset="0"/>
                <a:ea typeface="ＭＳ Ｐゴシック" charset="0"/>
                <a:cs typeface="ＭＳ Ｐゴシック" charset="0"/>
              </a:rPr>
              <a:t>NLT</a:t>
            </a: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414</a:t>
            </a:r>
          </a:p>
        </p:txBody>
      </p:sp>
      <p:pic>
        <p:nvPicPr>
          <p:cNvPr id="2" name="Picture 1" descr="rev 19 praising-ha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06700"/>
            <a:ext cx="5397500" cy="4051300"/>
          </a:xfrm>
          <a:prstGeom prst="rect">
            <a:avLst/>
          </a:prstGeom>
        </p:spPr>
      </p:pic>
      <p:sp>
        <p:nvSpPr>
          <p:cNvPr id="8" name="Rectangle 1026"/>
          <p:cNvSpPr txBox="1">
            <a:spLocks noChangeArrowheads="1"/>
          </p:cNvSpPr>
          <p:nvPr/>
        </p:nvSpPr>
        <p:spPr bwMode="auto">
          <a:xfrm>
            <a:off x="0" y="1148879"/>
            <a:ext cx="9180513" cy="57091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"After this, I heard what sounded like a vast crowd in heaven shouting, </a:t>
            </a:r>
          </a:p>
          <a:p>
            <a:pPr defTabSz="914400">
              <a:defRPr/>
            </a:pP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'Praise the L</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ORD</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p>
          <a:p>
            <a:pPr defTabSz="914400">
              <a:defRPr/>
            </a:pP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Salvation and glory and power belong to our God. </a:t>
            </a:r>
          </a:p>
          <a:p>
            <a:pPr defTabSz="914400">
              <a:defRPr/>
            </a:pPr>
            <a:r>
              <a:rPr lang="en-US" sz="3200"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2</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His judgments are true and just. </a:t>
            </a:r>
          </a:p>
          <a:p>
            <a:pPr defTabSz="914400">
              <a:defRPr/>
            </a:pP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He has punished the great prostitute </a:t>
            </a:r>
          </a:p>
          <a:p>
            <a:pPr defTabSz="914400">
              <a:defRPr/>
            </a:pP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who corrupted the earth with her immorality. </a:t>
            </a:r>
          </a:p>
          <a:p>
            <a:pPr defTabSz="914400">
              <a:defRPr/>
            </a:pP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He has avenged the murder of his servants.'"</a:t>
            </a:r>
            <a:endParaRPr lang="en-US" sz="3200"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pic>
        <p:nvPicPr>
          <p:cNvPr id="3" name="Picture 2" descr="rev 19 halleluyah small.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049" y="2405802"/>
            <a:ext cx="2128167" cy="839277"/>
          </a:xfrm>
          <a:prstGeom prst="rect">
            <a:avLst/>
          </a:prstGeom>
        </p:spPr>
      </p:pic>
    </p:spTree>
    <p:extLst>
      <p:ext uri="{BB962C8B-B14F-4D97-AF65-F5344CB8AC3E}">
        <p14:creationId xmlns:p14="http://schemas.microsoft.com/office/powerpoint/2010/main" val="3167030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9297" name="Picture 1026" descr="Jesus second com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9298" name="Rectangle 1027"/>
          <p:cNvSpPr>
            <a:spLocks noGrp="1" noChangeArrowheads="1"/>
          </p:cNvSpPr>
          <p:nvPr>
            <p:ph type="title" idx="4294967295"/>
          </p:nvPr>
        </p:nvSpPr>
        <p:spPr>
          <a:xfrm>
            <a:off x="2286000" y="0"/>
            <a:ext cx="4419600" cy="1600200"/>
          </a:xfrm>
        </p:spPr>
        <p:txBody>
          <a:bodyPr/>
          <a:lstStyle/>
          <a:p>
            <a:r>
              <a:rPr lang="en-US" sz="3600" b="1">
                <a:solidFill>
                  <a:schemeClr val="tx1"/>
                </a:solidFill>
                <a:latin typeface="Arial" charset="0"/>
                <a:ea typeface="ＭＳ Ｐゴシック" charset="0"/>
              </a:rPr>
              <a:t>The Marriage &amp; Wedding Supper of the Lamb</a:t>
            </a:r>
            <a:endParaRPr lang="en-US" b="1">
              <a:solidFill>
                <a:schemeClr val="tx1"/>
              </a:solidFill>
              <a:latin typeface="Arial" charset="0"/>
              <a:ea typeface="ＭＳ Ｐゴシック" charset="0"/>
            </a:endParaRPr>
          </a:p>
        </p:txBody>
      </p:sp>
      <p:sp>
        <p:nvSpPr>
          <p:cNvPr id="4" name="Text Box 37"/>
          <p:cNvSpPr txBox="1">
            <a:spLocks noChangeArrowheads="1"/>
          </p:cNvSpPr>
          <p:nvPr/>
        </p:nvSpPr>
        <p:spPr bwMode="auto">
          <a:xfrm>
            <a:off x="8413780"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415</a:t>
            </a:r>
          </a:p>
        </p:txBody>
      </p:sp>
    </p:spTree>
    <p:extLst>
      <p:ext uri="{BB962C8B-B14F-4D97-AF65-F5344CB8AC3E}">
        <p14:creationId xmlns:p14="http://schemas.microsoft.com/office/powerpoint/2010/main" val="911456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9537" name="Picture 3" descr="marriagesupp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86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9538" name="Rectangle 3"/>
          <p:cNvSpPr>
            <a:spLocks noGrp="1" noChangeArrowheads="1"/>
          </p:cNvSpPr>
          <p:nvPr>
            <p:ph type="title" idx="4294967295"/>
          </p:nvPr>
        </p:nvSpPr>
        <p:spPr>
          <a:xfrm>
            <a:off x="889000" y="571500"/>
            <a:ext cx="3124200" cy="1524000"/>
          </a:xfrm>
          <a:solidFill>
            <a:srgbClr val="000000"/>
          </a:solidFill>
        </p:spPr>
        <p:txBody>
          <a:bodyPr/>
          <a:lstStyle/>
          <a:p>
            <a:r>
              <a:rPr lang="en-US" sz="2800" b="1" i="1" dirty="0">
                <a:latin typeface="Arial" charset="0"/>
                <a:ea typeface="ＭＳ Ｐゴシック" charset="0"/>
                <a:cs typeface="Stencil" charset="0"/>
              </a:rPr>
              <a:t>The Invitation in Revelation 19:7-9 (NAU)</a:t>
            </a:r>
            <a:endParaRPr lang="en-US" sz="2000" b="1" dirty="0">
              <a:latin typeface="Stencil" charset="0"/>
              <a:ea typeface="ＭＳ Ｐゴシック" charset="0"/>
              <a:cs typeface="Stencil" charset="0"/>
            </a:endParaRPr>
          </a:p>
        </p:txBody>
      </p:sp>
      <p:sp>
        <p:nvSpPr>
          <p:cNvPr id="1089539" name="Text Box 1028"/>
          <p:cNvSpPr txBox="1">
            <a:spLocks noChangeArrowheads="1"/>
          </p:cNvSpPr>
          <p:nvPr/>
        </p:nvSpPr>
        <p:spPr bwMode="auto">
          <a:xfrm>
            <a:off x="4559300" y="-60467"/>
            <a:ext cx="4584700" cy="6933777"/>
          </a:xfrm>
          <a:prstGeom prst="rect">
            <a:avLst/>
          </a:prstGeom>
          <a:solidFill>
            <a:srgbClr val="000066"/>
          </a:solidFill>
          <a:ln>
            <a:noFill/>
          </a:ln>
        </p:spPr>
        <p:txBody>
          <a:bodyPr wrap="square">
            <a:spAutoFit/>
          </a:bodyPr>
          <a:lstStyle>
            <a:lvl1pPr marL="93663">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93663">
              <a:defRPr sz="2400">
                <a:solidFill>
                  <a:schemeClr val="tx1"/>
                </a:solidFill>
                <a:latin typeface="Comic Sans MS" charset="0"/>
                <a:ea typeface="ＭＳ Ｐゴシック" charset="0"/>
              </a:defRPr>
            </a:lvl3pPr>
            <a:lvl4pPr marL="93663">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lvl="2" algn="ctr" defTabSz="914400" eaLnBrk="0" fontAlgn="base" hangingPunct="0">
              <a:spcBef>
                <a:spcPct val="0"/>
              </a:spcBef>
              <a:spcAft>
                <a:spcPct val="0"/>
              </a:spcAft>
            </a:pPr>
            <a:endParaRPr lang="en-US" b="1" baseline="30000" dirty="0">
              <a:solidFill>
                <a:srgbClr val="FFFFFF"/>
              </a:solidFill>
              <a:latin typeface="Arial" charset="0"/>
              <a:cs typeface="ＭＳ Ｐゴシック" charset="0"/>
            </a:endParaRPr>
          </a:p>
          <a:p>
            <a:pPr lvl="2" algn="ctr" defTabSz="914400" eaLnBrk="0" fontAlgn="base" hangingPunct="0">
              <a:spcBef>
                <a:spcPct val="0"/>
              </a:spcBef>
              <a:spcAft>
                <a:spcPct val="0"/>
              </a:spcAft>
            </a:pPr>
            <a:endParaRPr lang="en-US" b="1" baseline="30000" dirty="0">
              <a:solidFill>
                <a:srgbClr val="FFFFFF"/>
              </a:solidFill>
              <a:latin typeface="Arial" charset="0"/>
              <a:cs typeface="ＭＳ Ｐゴシック" charset="0"/>
            </a:endParaRPr>
          </a:p>
          <a:p>
            <a:pPr lvl="2" algn="ctr" defTabSz="914400" eaLnBrk="0" fontAlgn="base" hangingPunct="0">
              <a:spcBef>
                <a:spcPct val="0"/>
              </a:spcBef>
              <a:spcAft>
                <a:spcPct val="0"/>
              </a:spcAft>
            </a:pPr>
            <a:r>
              <a:rPr lang="en-US" b="1" baseline="30000" dirty="0">
                <a:solidFill>
                  <a:srgbClr val="FFFFFF"/>
                </a:solidFill>
                <a:latin typeface="Arial" charset="0"/>
                <a:cs typeface="ＭＳ Ｐゴシック" charset="0"/>
              </a:rPr>
              <a:t>7 </a:t>
            </a:r>
            <a:r>
              <a:rPr lang="en-US" altLang="ja-JP" b="1" dirty="0">
                <a:solidFill>
                  <a:srgbClr val="FFFFFF"/>
                </a:solidFill>
                <a:latin typeface="Arial" charset="0"/>
                <a:cs typeface="ＭＳ Ｐゴシック" charset="0"/>
              </a:rPr>
              <a:t>"Let us rejoice and be glad and give the glory to Him, for the </a:t>
            </a:r>
            <a:r>
              <a:rPr lang="en-US" altLang="ja-JP" b="1" dirty="0">
                <a:solidFill>
                  <a:srgbClr val="FFFF00"/>
                </a:solidFill>
                <a:latin typeface="Arial" charset="0"/>
                <a:cs typeface="ＭＳ Ｐゴシック" charset="0"/>
              </a:rPr>
              <a:t>marriage</a:t>
            </a:r>
            <a:r>
              <a:rPr lang="en-US" altLang="ja-JP" b="1" dirty="0">
                <a:solidFill>
                  <a:srgbClr val="FFFFFF"/>
                </a:solidFill>
                <a:latin typeface="Arial" charset="0"/>
                <a:cs typeface="ＭＳ Ｐゴシック" charset="0"/>
              </a:rPr>
              <a:t> of the Lamb has come and His bride has made herself ready.</a:t>
            </a:r>
          </a:p>
          <a:p>
            <a:pPr lvl="3" algn="ctr" defTabSz="914400" eaLnBrk="0" fontAlgn="base" hangingPunct="0">
              <a:spcBef>
                <a:spcPct val="0"/>
              </a:spcBef>
              <a:spcAft>
                <a:spcPct val="0"/>
              </a:spcAft>
            </a:pPr>
            <a:endParaRPr lang="en-US" b="1" dirty="0">
              <a:solidFill>
                <a:srgbClr val="FFFFFF"/>
              </a:solidFill>
              <a:latin typeface="Arial" charset="0"/>
              <a:cs typeface="ＭＳ Ｐゴシック" charset="0"/>
            </a:endParaRPr>
          </a:p>
          <a:p>
            <a:pPr lvl="2" algn="ctr" defTabSz="914400" eaLnBrk="0" fontAlgn="base" hangingPunct="0">
              <a:spcBef>
                <a:spcPct val="0"/>
              </a:spcBef>
              <a:spcAft>
                <a:spcPct val="0"/>
              </a:spcAft>
            </a:pPr>
            <a:r>
              <a:rPr lang="en-US" b="1" baseline="30000" dirty="0">
                <a:solidFill>
                  <a:srgbClr val="FFFFFF"/>
                </a:solidFill>
                <a:latin typeface="Arial" charset="0"/>
                <a:cs typeface="ＭＳ Ｐゴシック" charset="0"/>
              </a:rPr>
              <a:t>8 "</a:t>
            </a:r>
            <a:r>
              <a:rPr lang="en-US" b="1" dirty="0">
                <a:solidFill>
                  <a:srgbClr val="FFFFFF"/>
                </a:solidFill>
                <a:latin typeface="Arial" charset="0"/>
                <a:cs typeface="ＭＳ Ｐゴシック" charset="0"/>
              </a:rPr>
              <a:t>It was given to her to clothe herself in fine linen, bright and clean; for the fine linen is the righteous acts of the saints.</a:t>
            </a:r>
          </a:p>
          <a:p>
            <a:pPr algn="ctr" defTabSz="914400" eaLnBrk="0" fontAlgn="base" hangingPunct="0">
              <a:spcBef>
                <a:spcPts val="900"/>
              </a:spcBef>
              <a:spcAft>
                <a:spcPct val="0"/>
              </a:spcAft>
            </a:pPr>
            <a:r>
              <a:rPr lang="en-US" b="1" baseline="30000" dirty="0">
                <a:solidFill>
                  <a:srgbClr val="FFFFFF"/>
                </a:solidFill>
                <a:latin typeface="Arial" charset="0"/>
              </a:rPr>
              <a:t>9 </a:t>
            </a:r>
            <a:r>
              <a:rPr lang="en-US" b="1" dirty="0">
                <a:solidFill>
                  <a:srgbClr val="FFFFFF"/>
                </a:solidFill>
                <a:latin typeface="Arial" charset="0"/>
              </a:rPr>
              <a:t>"Then he said to me, '</a:t>
            </a:r>
            <a:r>
              <a:rPr lang="en-US" altLang="ja-JP" b="1" dirty="0">
                <a:solidFill>
                  <a:srgbClr val="FFFFFF"/>
                </a:solidFill>
                <a:latin typeface="Arial" charset="0"/>
              </a:rPr>
              <a:t>Write, </a:t>
            </a:r>
            <a:r>
              <a:rPr lang="fr-FR" altLang="ja-JP" b="1" dirty="0">
                <a:solidFill>
                  <a:srgbClr val="FFFFFF"/>
                </a:solidFill>
                <a:latin typeface="Arial" charset="0"/>
              </a:rPr>
              <a:t>"</a:t>
            </a:r>
            <a:r>
              <a:rPr lang="en-US" altLang="ja-JP" b="1" dirty="0">
                <a:solidFill>
                  <a:srgbClr val="FFFFFF"/>
                </a:solidFill>
                <a:latin typeface="Arial" charset="0"/>
              </a:rPr>
              <a:t>Blessed are those who are invited to the </a:t>
            </a:r>
            <a:r>
              <a:rPr lang="en-US" altLang="ja-JP" b="1" dirty="0">
                <a:solidFill>
                  <a:srgbClr val="FFFF00"/>
                </a:solidFill>
                <a:latin typeface="Arial" charset="0"/>
              </a:rPr>
              <a:t>marriage supper</a:t>
            </a:r>
            <a:r>
              <a:rPr lang="en-US" altLang="ja-JP" b="1" dirty="0">
                <a:solidFill>
                  <a:srgbClr val="FFFFFF"/>
                </a:solidFill>
                <a:latin typeface="Arial" charset="0"/>
              </a:rPr>
              <a:t> of the Lamb.</a:t>
            </a:r>
            <a:r>
              <a:rPr lang="fr-FR" altLang="ja-JP" b="1" dirty="0">
                <a:solidFill>
                  <a:srgbClr val="FFFFFF"/>
                </a:solidFill>
                <a:latin typeface="Arial" charset="0"/>
              </a:rPr>
              <a:t>"' </a:t>
            </a:r>
            <a:r>
              <a:rPr lang="en-US" altLang="ja-JP" b="1" dirty="0">
                <a:solidFill>
                  <a:srgbClr val="FFFFFF"/>
                </a:solidFill>
                <a:latin typeface="Arial" charset="0"/>
              </a:rPr>
              <a:t>And he said to me, 'These are true words of God.'"</a:t>
            </a:r>
            <a:endParaRPr lang="en-US" b="1" dirty="0">
              <a:solidFill>
                <a:srgbClr val="FFFFFF"/>
              </a:solidFill>
              <a:latin typeface="Arial" charset="0"/>
            </a:endParaRPr>
          </a:p>
        </p:txBody>
      </p:sp>
      <p:sp>
        <p:nvSpPr>
          <p:cNvPr id="5" name="Text Box 37"/>
          <p:cNvSpPr txBox="1">
            <a:spLocks noChangeArrowheads="1"/>
          </p:cNvSpPr>
          <p:nvPr/>
        </p:nvSpPr>
        <p:spPr bwMode="auto">
          <a:xfrm>
            <a:off x="8413780" y="-36174"/>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415</a:t>
            </a:r>
          </a:p>
        </p:txBody>
      </p:sp>
    </p:spTree>
    <p:extLst>
      <p:ext uri="{BB962C8B-B14F-4D97-AF65-F5344CB8AC3E}">
        <p14:creationId xmlns:p14="http://schemas.microsoft.com/office/powerpoint/2010/main" val="4061217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1586" name="Picture 17" descr="blu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6941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1587"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435"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91589" name="Text Box 4"/>
          <p:cNvSpPr txBox="1">
            <a:spLocks noChangeArrowheads="1"/>
          </p:cNvSpPr>
          <p:nvPr/>
        </p:nvSpPr>
        <p:spPr bwMode="auto">
          <a:xfrm rot="-5400000">
            <a:off x="-645319" y="3729832"/>
            <a:ext cx="3059113"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charset="0"/>
                <a:cs typeface="Arial" charset="0"/>
              </a:rPr>
              <a:t>Church Age</a:t>
            </a:r>
          </a:p>
        </p:txBody>
      </p:sp>
      <p:sp>
        <p:nvSpPr>
          <p:cNvPr id="18437" name="Text Box 5"/>
          <p:cNvSpPr txBox="1">
            <a:spLocks noChangeArrowheads="1"/>
          </p:cNvSpPr>
          <p:nvPr/>
        </p:nvSpPr>
        <p:spPr bwMode="auto">
          <a:xfrm>
            <a:off x="3429000" y="1295400"/>
            <a:ext cx="2057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charset="0"/>
                <a:cs typeface="Arial" charset="0"/>
              </a:rPr>
              <a:t>Second Coming</a:t>
            </a:r>
            <a:endParaRPr lang="en-US" sz="3600" b="1">
              <a:solidFill>
                <a:srgbClr val="000000"/>
              </a:solidFill>
              <a:latin typeface="Arial" charset="0"/>
              <a:cs typeface="Arial" charset="0"/>
            </a:endParaRPr>
          </a:p>
        </p:txBody>
      </p:sp>
      <p:sp>
        <p:nvSpPr>
          <p:cNvPr id="18438" name="Text Box 6"/>
          <p:cNvSpPr txBox="1">
            <a:spLocks noChangeArrowheads="1"/>
          </p:cNvSpPr>
          <p:nvPr/>
        </p:nvSpPr>
        <p:spPr bwMode="auto">
          <a:xfrm>
            <a:off x="1295400" y="1905000"/>
            <a:ext cx="2209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charset="0"/>
                <a:cs typeface="Arial" charset="0"/>
              </a:rPr>
              <a:t>Rapture</a:t>
            </a:r>
            <a:endParaRPr lang="en-US" sz="3600" b="1">
              <a:solidFill>
                <a:srgbClr val="FFFFFF"/>
              </a:solidFill>
              <a:latin typeface="Arial" charset="0"/>
              <a:cs typeface="Arial" charset="0"/>
            </a:endParaRPr>
          </a:p>
        </p:txBody>
      </p:sp>
      <p:sp>
        <p:nvSpPr>
          <p:cNvPr id="18439" name="Text Box 7"/>
          <p:cNvSpPr txBox="1">
            <a:spLocks noChangeArrowheads="1"/>
          </p:cNvSpPr>
          <p:nvPr/>
        </p:nvSpPr>
        <p:spPr bwMode="auto">
          <a:xfrm>
            <a:off x="1708223" y="3276600"/>
            <a:ext cx="2835627"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dirty="0">
                <a:solidFill>
                  <a:srgbClr val="FFFFFF"/>
                </a:solidFill>
                <a:latin typeface="Arial" charset="0"/>
                <a:cs typeface="Arial" charset="0"/>
              </a:rPr>
              <a:t>Tribulation</a:t>
            </a:r>
            <a:endParaRPr lang="en-US" sz="3600" b="1" dirty="0">
              <a:solidFill>
                <a:srgbClr val="000000"/>
              </a:solidFill>
              <a:latin typeface="Arial" charset="0"/>
              <a:cs typeface="Arial" charset="0"/>
            </a:endParaRPr>
          </a:p>
        </p:txBody>
      </p:sp>
      <p:sp>
        <p:nvSpPr>
          <p:cNvPr id="18440" name="Text Box 8"/>
          <p:cNvSpPr txBox="1">
            <a:spLocks noChangeArrowheads="1"/>
          </p:cNvSpPr>
          <p:nvPr/>
        </p:nvSpPr>
        <p:spPr bwMode="auto">
          <a:xfrm>
            <a:off x="1905000" y="4267200"/>
            <a:ext cx="2362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dirty="0">
                <a:solidFill>
                  <a:srgbClr val="FFFF00"/>
                </a:solidFill>
                <a:latin typeface="Arial" charset="0"/>
                <a:cs typeface="Arial" charset="0"/>
              </a:rPr>
              <a:t>7 years</a:t>
            </a:r>
          </a:p>
        </p:txBody>
      </p:sp>
      <p:sp>
        <p:nvSpPr>
          <p:cNvPr id="18441" name="Text Box 9"/>
          <p:cNvSpPr txBox="1">
            <a:spLocks noChangeArrowheads="1"/>
          </p:cNvSpPr>
          <p:nvPr/>
        </p:nvSpPr>
        <p:spPr bwMode="auto">
          <a:xfrm>
            <a:off x="4603823" y="3276600"/>
            <a:ext cx="335119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charset="0"/>
                <a:cs typeface="Arial" charset="0"/>
              </a:rPr>
              <a:t>Millennium</a:t>
            </a:r>
            <a:endParaRPr lang="en-US" sz="3600" b="1">
              <a:solidFill>
                <a:srgbClr val="000000"/>
              </a:solidFill>
              <a:latin typeface="Arial" charset="0"/>
              <a:cs typeface="Arial" charset="0"/>
            </a:endParaRPr>
          </a:p>
        </p:txBody>
      </p:sp>
      <p:sp>
        <p:nvSpPr>
          <p:cNvPr id="18442" name="Text Box 10"/>
          <p:cNvSpPr txBox="1">
            <a:spLocks noChangeArrowheads="1"/>
          </p:cNvSpPr>
          <p:nvPr/>
        </p:nvSpPr>
        <p:spPr bwMode="auto">
          <a:xfrm>
            <a:off x="4953000" y="4267200"/>
            <a:ext cx="2743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FFFF00"/>
                </a:solidFill>
                <a:latin typeface="Arial" charset="0"/>
                <a:cs typeface="Arial" charset="0"/>
              </a:rPr>
              <a:t>1000 years</a:t>
            </a:r>
          </a:p>
        </p:txBody>
      </p:sp>
      <p:sp>
        <p:nvSpPr>
          <p:cNvPr id="18443" name="Text Box 11"/>
          <p:cNvSpPr txBox="1">
            <a:spLocks noChangeArrowheads="1"/>
          </p:cNvSpPr>
          <p:nvPr/>
        </p:nvSpPr>
        <p:spPr bwMode="auto">
          <a:xfrm rot="5400000" flipH="1">
            <a:off x="5925343" y="3971132"/>
            <a:ext cx="4951413"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FFCC00"/>
                </a:solidFill>
                <a:latin typeface="Arial" charset="0"/>
                <a:cs typeface="Arial" charset="0"/>
              </a:rPr>
              <a:t>Eternal Kingdom</a:t>
            </a:r>
          </a:p>
        </p:txBody>
      </p:sp>
      <p:sp>
        <p:nvSpPr>
          <p:cNvPr id="18444" name="Text Box 12"/>
          <p:cNvSpPr txBox="1">
            <a:spLocks noChangeArrowheads="1"/>
          </p:cNvSpPr>
          <p:nvPr/>
        </p:nvSpPr>
        <p:spPr bwMode="auto">
          <a:xfrm rot="5381629">
            <a:off x="6621463" y="5124450"/>
            <a:ext cx="25146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3600" b="1" dirty="0">
                <a:solidFill>
                  <a:srgbClr val="FFFF00"/>
                </a:solidFill>
                <a:latin typeface="Arial" charset="0"/>
                <a:cs typeface="Arial" charset="0"/>
              </a:rPr>
              <a:t>Judgment</a:t>
            </a:r>
          </a:p>
        </p:txBody>
      </p:sp>
      <p:sp>
        <p:nvSpPr>
          <p:cNvPr id="18445"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446"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91600" name="Rectangle 15"/>
          <p:cNvSpPr>
            <a:spLocks noGrp="1" noChangeArrowheads="1"/>
          </p:cNvSpPr>
          <p:nvPr>
            <p:ph type="title" idx="4294967295"/>
          </p:nvPr>
        </p:nvSpPr>
        <p:spPr>
          <a:xfrm>
            <a:off x="685800" y="533400"/>
            <a:ext cx="7772400" cy="708025"/>
          </a:xfrm>
          <a:noFill/>
        </p:spPr>
        <p:txBody>
          <a:bodyPr anchor="t">
            <a:spAutoFit/>
          </a:bodyPr>
          <a:lstStyle/>
          <a:p>
            <a:pPr>
              <a:spcBef>
                <a:spcPct val="50000"/>
              </a:spcBef>
            </a:pPr>
            <a:r>
              <a:rPr lang="en-US" altLang="ja-JP" sz="4000" b="1" dirty="0">
                <a:solidFill>
                  <a:srgbClr val="FFFF99"/>
                </a:solidFill>
                <a:latin typeface="Arial" charset="0"/>
                <a:ea typeface="ＭＳ Ｐゴシック" charset="0"/>
              </a:rPr>
              <a:t>"Pre-Trib" Rapture</a:t>
            </a:r>
            <a:endParaRPr lang="en-US" sz="4000" b="1" dirty="0">
              <a:solidFill>
                <a:srgbClr val="FFFF99"/>
              </a:solidFill>
              <a:latin typeface="Arial" charset="0"/>
              <a:ea typeface="ＭＳ Ｐゴシック" charset="0"/>
            </a:endParaRPr>
          </a:p>
        </p:txBody>
      </p:sp>
      <p:sp>
        <p:nvSpPr>
          <p:cNvPr id="2" name="Text Box 7"/>
          <p:cNvSpPr txBox="1">
            <a:spLocks noChangeArrowheads="1"/>
          </p:cNvSpPr>
          <p:nvPr/>
        </p:nvSpPr>
        <p:spPr bwMode="auto">
          <a:xfrm>
            <a:off x="1708223" y="2514600"/>
            <a:ext cx="2835627"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charset="0"/>
                <a:cs typeface="Arial" charset="0"/>
              </a:rPr>
              <a:t>(Wedding)</a:t>
            </a:r>
            <a:endParaRPr lang="en-US" sz="3600" b="1">
              <a:solidFill>
                <a:srgbClr val="000000"/>
              </a:solidFill>
              <a:latin typeface="Arial" charset="0"/>
              <a:cs typeface="Arial" charset="0"/>
            </a:endParaRPr>
          </a:p>
        </p:txBody>
      </p:sp>
      <p:sp>
        <p:nvSpPr>
          <p:cNvPr id="3" name="Text Box 9"/>
          <p:cNvSpPr txBox="1">
            <a:spLocks noChangeArrowheads="1"/>
          </p:cNvSpPr>
          <p:nvPr/>
        </p:nvSpPr>
        <p:spPr bwMode="auto">
          <a:xfrm>
            <a:off x="4603823" y="2514600"/>
            <a:ext cx="335119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charset="0"/>
                <a:cs typeface="Arial" charset="0"/>
              </a:rPr>
              <a:t>(Supper)</a:t>
            </a:r>
            <a:endParaRPr lang="en-US" sz="3600" b="1">
              <a:solidFill>
                <a:srgbClr val="000000"/>
              </a:solidFill>
              <a:latin typeface="Arial" charset="0"/>
              <a:cs typeface="Arial" charset="0"/>
            </a:endParaRPr>
          </a:p>
        </p:txBody>
      </p:sp>
      <p:sp>
        <p:nvSpPr>
          <p:cNvPr id="19" name="Text Box 37"/>
          <p:cNvSpPr txBox="1">
            <a:spLocks noChangeArrowheads="1"/>
          </p:cNvSpPr>
          <p:nvPr/>
        </p:nvSpPr>
        <p:spPr bwMode="auto">
          <a:xfrm>
            <a:off x="8454096" y="64606"/>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416</a:t>
            </a:r>
          </a:p>
        </p:txBody>
      </p:sp>
    </p:spTree>
    <p:extLst>
      <p:ext uri="{BB962C8B-B14F-4D97-AF65-F5344CB8AC3E}">
        <p14:creationId xmlns:p14="http://schemas.microsoft.com/office/powerpoint/2010/main" val="28344540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18438"/>
                                        </p:tgtEl>
                                        <p:attrNameLst>
                                          <p:attrName>style.visibility</p:attrName>
                                        </p:attrNameLst>
                                      </p:cBhvr>
                                      <p:to>
                                        <p:strVal val="visible"/>
                                      </p:to>
                                    </p:set>
                                    <p:animEffect transition="in" filter="box(out)">
                                      <p:cBhvr>
                                        <p:cTn id="7" dur="500"/>
                                        <p:tgtEl>
                                          <p:spTgt spid="18438"/>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18445"/>
                                        </p:tgtEl>
                                        <p:attrNameLst>
                                          <p:attrName>style.visibility</p:attrName>
                                        </p:attrNameLst>
                                      </p:cBhvr>
                                      <p:to>
                                        <p:strVal val="visible"/>
                                      </p:to>
                                    </p:set>
                                    <p:anim calcmode="lin" valueType="num">
                                      <p:cBhvr additive="base">
                                        <p:cTn id="11" dur="500" fill="hold"/>
                                        <p:tgtEl>
                                          <p:spTgt spid="18445"/>
                                        </p:tgtEl>
                                        <p:attrNameLst>
                                          <p:attrName>ppt_x</p:attrName>
                                        </p:attrNameLst>
                                      </p:cBhvr>
                                      <p:tavLst>
                                        <p:tav tm="0">
                                          <p:val>
                                            <p:strVal val="#ppt_x"/>
                                          </p:val>
                                        </p:tav>
                                        <p:tav tm="100000">
                                          <p:val>
                                            <p:strVal val="#ppt_x"/>
                                          </p:val>
                                        </p:tav>
                                      </p:tavLst>
                                    </p:anim>
                                    <p:anim calcmode="lin" valueType="num">
                                      <p:cBhvr additive="base">
                                        <p:cTn id="12" dur="500" fill="hold"/>
                                        <p:tgtEl>
                                          <p:spTgt spid="18445"/>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18446"/>
                                        </p:tgtEl>
                                        <p:attrNameLst>
                                          <p:attrName>style.visibility</p:attrName>
                                        </p:attrNameLst>
                                      </p:cBhvr>
                                      <p:to>
                                        <p:strVal val="visible"/>
                                      </p:to>
                                    </p:set>
                                    <p:anim calcmode="lin" valueType="num">
                                      <p:cBhvr additive="base">
                                        <p:cTn id="16" dur="500" fill="hold"/>
                                        <p:tgtEl>
                                          <p:spTgt spid="18446"/>
                                        </p:tgtEl>
                                        <p:attrNameLst>
                                          <p:attrName>ppt_x</p:attrName>
                                        </p:attrNameLst>
                                      </p:cBhvr>
                                      <p:tavLst>
                                        <p:tav tm="0">
                                          <p:val>
                                            <p:strVal val="#ppt_x"/>
                                          </p:val>
                                        </p:tav>
                                        <p:tav tm="100000">
                                          <p:val>
                                            <p:strVal val="#ppt_x"/>
                                          </p:val>
                                        </p:tav>
                                      </p:tavLst>
                                    </p:anim>
                                    <p:anim calcmode="lin" valueType="num">
                                      <p:cBhvr additive="base">
                                        <p:cTn id="17" dur="500" fill="hold"/>
                                        <p:tgtEl>
                                          <p:spTgt spid="18446"/>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18439"/>
                                        </p:tgtEl>
                                        <p:attrNameLst>
                                          <p:attrName>style.visibility</p:attrName>
                                        </p:attrNameLst>
                                      </p:cBhvr>
                                      <p:to>
                                        <p:strVal val="visible"/>
                                      </p:to>
                                    </p:set>
                                    <p:anim calcmode="lin" valueType="num">
                                      <p:cBhvr>
                                        <p:cTn id="21" dur="500" fill="hold"/>
                                        <p:tgtEl>
                                          <p:spTgt spid="18439"/>
                                        </p:tgtEl>
                                        <p:attrNameLst>
                                          <p:attrName>ppt_w</p:attrName>
                                        </p:attrNameLst>
                                      </p:cBhvr>
                                      <p:tavLst>
                                        <p:tav tm="0">
                                          <p:val>
                                            <p:fltVal val="0"/>
                                          </p:val>
                                        </p:tav>
                                        <p:tav tm="100000">
                                          <p:val>
                                            <p:strVal val="#ppt_w"/>
                                          </p:val>
                                        </p:tav>
                                      </p:tavLst>
                                    </p:anim>
                                    <p:anim calcmode="lin" valueType="num">
                                      <p:cBhvr>
                                        <p:cTn id="22" dur="500" fill="hold"/>
                                        <p:tgtEl>
                                          <p:spTgt spid="18439"/>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18440"/>
                                        </p:tgtEl>
                                        <p:attrNameLst>
                                          <p:attrName>style.visibility</p:attrName>
                                        </p:attrNameLst>
                                      </p:cBhvr>
                                      <p:to>
                                        <p:strVal val="visible"/>
                                      </p:to>
                                    </p:set>
                                    <p:anim calcmode="lin" valueType="num">
                                      <p:cBhvr>
                                        <p:cTn id="26" dur="500" fill="hold"/>
                                        <p:tgtEl>
                                          <p:spTgt spid="18440"/>
                                        </p:tgtEl>
                                        <p:attrNameLst>
                                          <p:attrName>ppt_w</p:attrName>
                                        </p:attrNameLst>
                                      </p:cBhvr>
                                      <p:tavLst>
                                        <p:tav tm="0">
                                          <p:val>
                                            <p:fltVal val="0"/>
                                          </p:val>
                                        </p:tav>
                                        <p:tav tm="100000">
                                          <p:val>
                                            <p:strVal val="#ppt_w"/>
                                          </p:val>
                                        </p:tav>
                                      </p:tavLst>
                                    </p:anim>
                                    <p:anim calcmode="lin" valueType="num">
                                      <p:cBhvr>
                                        <p:cTn id="27" dur="500" fill="hold"/>
                                        <p:tgtEl>
                                          <p:spTgt spid="18440"/>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0"/>
                                  </p:stCondLst>
                                  <p:childTnLst>
                                    <p:set>
                                      <p:cBhvr>
                                        <p:cTn id="30" dur="1" fill="hold">
                                          <p:stCondLst>
                                            <p:cond delay="0"/>
                                          </p:stCondLst>
                                        </p:cTn>
                                        <p:tgtEl>
                                          <p:spTgt spid="18435"/>
                                        </p:tgtEl>
                                        <p:attrNameLst>
                                          <p:attrName>style.visibility</p:attrName>
                                        </p:attrNameLst>
                                      </p:cBhvr>
                                      <p:to>
                                        <p:strVal val="visible"/>
                                      </p:to>
                                    </p:set>
                                    <p:anim calcmode="lin" valueType="num">
                                      <p:cBhvr additive="base">
                                        <p:cTn id="31" dur="500" fill="hold"/>
                                        <p:tgtEl>
                                          <p:spTgt spid="18435"/>
                                        </p:tgtEl>
                                        <p:attrNameLst>
                                          <p:attrName>ppt_x</p:attrName>
                                        </p:attrNameLst>
                                      </p:cBhvr>
                                      <p:tavLst>
                                        <p:tav tm="0">
                                          <p:val>
                                            <p:strVal val="#ppt_x"/>
                                          </p:val>
                                        </p:tav>
                                        <p:tav tm="100000">
                                          <p:val>
                                            <p:strVal val="#ppt_x"/>
                                          </p:val>
                                        </p:tav>
                                      </p:tavLst>
                                    </p:anim>
                                    <p:anim calcmode="lin" valueType="num">
                                      <p:cBhvr additive="base">
                                        <p:cTn id="32" dur="500" fill="hold"/>
                                        <p:tgtEl>
                                          <p:spTgt spid="18435"/>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8000"/>
                            </p:stCondLst>
                            <p:childTnLst>
                              <p:par>
                                <p:cTn id="34" presetID="2" presetClass="entr" presetSubtype="1" fill="hold" grpId="0" nodeType="afterEffect">
                                  <p:stCondLst>
                                    <p:cond delay="2000"/>
                                  </p:stCondLst>
                                  <p:childTnLst>
                                    <p:set>
                                      <p:cBhvr>
                                        <p:cTn id="35" dur="1" fill="hold">
                                          <p:stCondLst>
                                            <p:cond delay="0"/>
                                          </p:stCondLst>
                                        </p:cTn>
                                        <p:tgtEl>
                                          <p:spTgt spid="18437"/>
                                        </p:tgtEl>
                                        <p:attrNameLst>
                                          <p:attrName>style.visibility</p:attrName>
                                        </p:attrNameLst>
                                      </p:cBhvr>
                                      <p:to>
                                        <p:strVal val="visible"/>
                                      </p:to>
                                    </p:set>
                                    <p:anim calcmode="lin" valueType="num">
                                      <p:cBhvr additive="base">
                                        <p:cTn id="36" dur="500" fill="hold"/>
                                        <p:tgtEl>
                                          <p:spTgt spid="18437"/>
                                        </p:tgtEl>
                                        <p:attrNameLst>
                                          <p:attrName>ppt_x</p:attrName>
                                        </p:attrNameLst>
                                      </p:cBhvr>
                                      <p:tavLst>
                                        <p:tav tm="0">
                                          <p:val>
                                            <p:strVal val="#ppt_x"/>
                                          </p:val>
                                        </p:tav>
                                        <p:tav tm="100000">
                                          <p:val>
                                            <p:strVal val="#ppt_x"/>
                                          </p:val>
                                        </p:tav>
                                      </p:tavLst>
                                    </p:anim>
                                    <p:anim calcmode="lin" valueType="num">
                                      <p:cBhvr additive="base">
                                        <p:cTn id="37" dur="500" fill="hold"/>
                                        <p:tgtEl>
                                          <p:spTgt spid="1843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18441"/>
                                        </p:tgtEl>
                                        <p:attrNameLst>
                                          <p:attrName>style.visibility</p:attrName>
                                        </p:attrNameLst>
                                      </p:cBhvr>
                                      <p:to>
                                        <p:strVal val="visible"/>
                                      </p:to>
                                    </p:set>
                                    <p:anim calcmode="lin" valueType="num">
                                      <p:cBhvr>
                                        <p:cTn id="41" dur="500" fill="hold"/>
                                        <p:tgtEl>
                                          <p:spTgt spid="18441"/>
                                        </p:tgtEl>
                                        <p:attrNameLst>
                                          <p:attrName>ppt_w</p:attrName>
                                        </p:attrNameLst>
                                      </p:cBhvr>
                                      <p:tavLst>
                                        <p:tav tm="0">
                                          <p:val>
                                            <p:fltVal val="0"/>
                                          </p:val>
                                        </p:tav>
                                        <p:tav tm="100000">
                                          <p:val>
                                            <p:strVal val="#ppt_w"/>
                                          </p:val>
                                        </p:tav>
                                      </p:tavLst>
                                    </p:anim>
                                    <p:anim calcmode="lin" valueType="num">
                                      <p:cBhvr>
                                        <p:cTn id="42" dur="500" fill="hold"/>
                                        <p:tgtEl>
                                          <p:spTgt spid="18441"/>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18442"/>
                                        </p:tgtEl>
                                        <p:attrNameLst>
                                          <p:attrName>style.visibility</p:attrName>
                                        </p:attrNameLst>
                                      </p:cBhvr>
                                      <p:to>
                                        <p:strVal val="visible"/>
                                      </p:to>
                                    </p:set>
                                    <p:anim calcmode="lin" valueType="num">
                                      <p:cBhvr>
                                        <p:cTn id="46" dur="500" fill="hold"/>
                                        <p:tgtEl>
                                          <p:spTgt spid="18442"/>
                                        </p:tgtEl>
                                        <p:attrNameLst>
                                          <p:attrName>ppt_w</p:attrName>
                                        </p:attrNameLst>
                                      </p:cBhvr>
                                      <p:tavLst>
                                        <p:tav tm="0">
                                          <p:val>
                                            <p:fltVal val="0"/>
                                          </p:val>
                                        </p:tav>
                                        <p:tav tm="100000">
                                          <p:val>
                                            <p:strVal val="#ppt_w"/>
                                          </p:val>
                                        </p:tav>
                                      </p:tavLst>
                                    </p:anim>
                                    <p:anim calcmode="lin" valueType="num">
                                      <p:cBhvr>
                                        <p:cTn id="47" dur="500" fill="hold"/>
                                        <p:tgtEl>
                                          <p:spTgt spid="18442"/>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18444"/>
                                        </p:tgtEl>
                                        <p:attrNameLst>
                                          <p:attrName>style.visibility</p:attrName>
                                        </p:attrNameLst>
                                      </p:cBhvr>
                                      <p:to>
                                        <p:strVal val="visible"/>
                                      </p:to>
                                    </p:set>
                                    <p:anim calcmode="lin" valueType="num">
                                      <p:cBhvr additive="base">
                                        <p:cTn id="51" dur="500" fill="hold"/>
                                        <p:tgtEl>
                                          <p:spTgt spid="18444"/>
                                        </p:tgtEl>
                                        <p:attrNameLst>
                                          <p:attrName>ppt_x</p:attrName>
                                        </p:attrNameLst>
                                      </p:cBhvr>
                                      <p:tavLst>
                                        <p:tav tm="0">
                                          <p:val>
                                            <p:strVal val="#ppt_x"/>
                                          </p:val>
                                        </p:tav>
                                        <p:tav tm="100000">
                                          <p:val>
                                            <p:strVal val="#ppt_x"/>
                                          </p:val>
                                        </p:tav>
                                      </p:tavLst>
                                    </p:anim>
                                    <p:anim calcmode="lin" valueType="num">
                                      <p:cBhvr additive="base">
                                        <p:cTn id="52" dur="500" fill="hold"/>
                                        <p:tgtEl>
                                          <p:spTgt spid="18444"/>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18443"/>
                                        </p:tgtEl>
                                        <p:attrNameLst>
                                          <p:attrName>style.visibility</p:attrName>
                                        </p:attrNameLst>
                                      </p:cBhvr>
                                      <p:to>
                                        <p:strVal val="visible"/>
                                      </p:to>
                                    </p:set>
                                    <p:anim calcmode="lin" valueType="num">
                                      <p:cBhvr additive="base">
                                        <p:cTn id="56" dur="500" fill="hold"/>
                                        <p:tgtEl>
                                          <p:spTgt spid="18443"/>
                                        </p:tgtEl>
                                        <p:attrNameLst>
                                          <p:attrName>ppt_x</p:attrName>
                                        </p:attrNameLst>
                                      </p:cBhvr>
                                      <p:tavLst>
                                        <p:tav tm="0">
                                          <p:val>
                                            <p:strVal val="1+#ppt_w/2"/>
                                          </p:val>
                                        </p:tav>
                                        <p:tav tm="100000">
                                          <p:val>
                                            <p:strVal val="#ppt_x"/>
                                          </p:val>
                                        </p:tav>
                                      </p:tavLst>
                                    </p:anim>
                                    <p:anim calcmode="lin" valueType="num">
                                      <p:cBhvr additive="base">
                                        <p:cTn id="57" dur="500" fill="hold"/>
                                        <p:tgtEl>
                                          <p:spTgt spid="18443"/>
                                        </p:tgtEl>
                                        <p:attrNameLst>
                                          <p:attrName>ppt_y</p:attrName>
                                        </p:attrNameLst>
                                      </p:cBhvr>
                                      <p:tavLst>
                                        <p:tav tm="0">
                                          <p:val>
                                            <p:strVal val="#ppt_y"/>
                                          </p:val>
                                        </p:tav>
                                        <p:tav tm="100000">
                                          <p:val>
                                            <p:strVal val="#ppt_y"/>
                                          </p:val>
                                        </p:tav>
                                      </p:tavLst>
                                    </p:anim>
                                  </p:childTnLst>
                                </p:cTn>
                              </p:par>
                            </p:childTnLst>
                          </p:cTn>
                        </p:par>
                        <p:par>
                          <p:cTn id="58" fill="hold" nodeType="afterGroup">
                            <p:stCondLst>
                              <p:cond delay="15500"/>
                            </p:stCondLst>
                            <p:childTnLst>
                              <p:par>
                                <p:cTn id="59" presetID="23" presetClass="entr" presetSubtype="16" fill="hold" grpId="0" nodeType="afterEffect">
                                  <p:stCondLst>
                                    <p:cond delay="1000"/>
                                  </p:stCondLst>
                                  <p:childTnLst>
                                    <p:set>
                                      <p:cBhvr>
                                        <p:cTn id="60" dur="1" fill="hold">
                                          <p:stCondLst>
                                            <p:cond delay="0"/>
                                          </p:stCondLst>
                                        </p:cTn>
                                        <p:tgtEl>
                                          <p:spTgt spid="2"/>
                                        </p:tgtEl>
                                        <p:attrNameLst>
                                          <p:attrName>style.visibility</p:attrName>
                                        </p:attrNameLst>
                                      </p:cBhvr>
                                      <p:to>
                                        <p:strVal val="visible"/>
                                      </p:to>
                                    </p:set>
                                    <p:anim calcmode="lin" valueType="num">
                                      <p:cBhvr>
                                        <p:cTn id="61" dur="500" fill="hold"/>
                                        <p:tgtEl>
                                          <p:spTgt spid="2"/>
                                        </p:tgtEl>
                                        <p:attrNameLst>
                                          <p:attrName>ppt_w</p:attrName>
                                        </p:attrNameLst>
                                      </p:cBhvr>
                                      <p:tavLst>
                                        <p:tav tm="0">
                                          <p:val>
                                            <p:fltVal val="0"/>
                                          </p:val>
                                        </p:tav>
                                        <p:tav tm="100000">
                                          <p:val>
                                            <p:strVal val="#ppt_w"/>
                                          </p:val>
                                        </p:tav>
                                      </p:tavLst>
                                    </p:anim>
                                    <p:anim calcmode="lin" valueType="num">
                                      <p:cBhvr>
                                        <p:cTn id="62" dur="500" fill="hold"/>
                                        <p:tgtEl>
                                          <p:spTgt spid="2"/>
                                        </p:tgtEl>
                                        <p:attrNameLst>
                                          <p:attrName>ppt_h</p:attrName>
                                        </p:attrNameLst>
                                      </p:cBhvr>
                                      <p:tavLst>
                                        <p:tav tm="0">
                                          <p:val>
                                            <p:fltVal val="0"/>
                                          </p:val>
                                        </p:tav>
                                        <p:tav tm="100000">
                                          <p:val>
                                            <p:strVal val="#ppt_h"/>
                                          </p:val>
                                        </p:tav>
                                      </p:tavLst>
                                    </p:anim>
                                  </p:childTnLst>
                                </p:cTn>
                              </p:par>
                            </p:childTnLst>
                          </p:cTn>
                        </p:par>
                        <p:par>
                          <p:cTn id="63" fill="hold" nodeType="afterGroup">
                            <p:stCondLst>
                              <p:cond delay="17000"/>
                            </p:stCondLst>
                            <p:childTnLst>
                              <p:par>
                                <p:cTn id="64" presetID="23" presetClass="entr" presetSubtype="16" fill="hold" grpId="0" nodeType="afterEffect">
                                  <p:stCondLst>
                                    <p:cond delay="1000"/>
                                  </p:stCondLst>
                                  <p:childTnLst>
                                    <p:set>
                                      <p:cBhvr>
                                        <p:cTn id="65" dur="1" fill="hold">
                                          <p:stCondLst>
                                            <p:cond delay="0"/>
                                          </p:stCondLst>
                                        </p:cTn>
                                        <p:tgtEl>
                                          <p:spTgt spid="3"/>
                                        </p:tgtEl>
                                        <p:attrNameLst>
                                          <p:attrName>style.visibility</p:attrName>
                                        </p:attrNameLst>
                                      </p:cBhvr>
                                      <p:to>
                                        <p:strVal val="visible"/>
                                      </p:to>
                                    </p:set>
                                    <p:anim calcmode="lin" valueType="num">
                                      <p:cBhvr>
                                        <p:cTn id="66" dur="500" fill="hold"/>
                                        <p:tgtEl>
                                          <p:spTgt spid="3"/>
                                        </p:tgtEl>
                                        <p:attrNameLst>
                                          <p:attrName>ppt_w</p:attrName>
                                        </p:attrNameLst>
                                      </p:cBhvr>
                                      <p:tavLst>
                                        <p:tav tm="0">
                                          <p:val>
                                            <p:fltVal val="0"/>
                                          </p:val>
                                        </p:tav>
                                        <p:tav tm="100000">
                                          <p:val>
                                            <p:strVal val="#ppt_w"/>
                                          </p:val>
                                        </p:tav>
                                      </p:tavLst>
                                    </p:anim>
                                    <p:anim calcmode="lin" valueType="num">
                                      <p:cBhvr>
                                        <p:cTn id="67"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nimBg="1"/>
      <p:bldP spid="18437" grpId="0" autoUpdateAnimBg="0"/>
      <p:bldP spid="18438" grpId="0" autoUpdateAnimBg="0"/>
      <p:bldP spid="18439" grpId="0"/>
      <p:bldP spid="18440" grpId="0" autoUpdateAnimBg="0"/>
      <p:bldP spid="18441" grpId="0"/>
      <p:bldP spid="18442" grpId="0" autoUpdateAnimBg="0"/>
      <p:bldP spid="18443" grpId="0" autoUpdateAnimBg="0"/>
      <p:bldP spid="18444" grpId="0" autoUpdateAnimBg="0"/>
      <p:bldP spid="18445" grpId="0" animBg="1"/>
      <p:bldP spid="18446" grpId="0" animBg="1"/>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1026"/>
          <p:cNvSpPr>
            <a:spLocks noGrp="1" noChangeArrowheads="1"/>
          </p:cNvSpPr>
          <p:nvPr>
            <p:ph type="ctrTitle"/>
          </p:nvPr>
        </p:nvSpPr>
        <p:spPr>
          <a:xfrm>
            <a:off x="36513" y="5157788"/>
            <a:ext cx="9107487" cy="1700212"/>
          </a:xfrm>
          <a:effectLst>
            <a:outerShdw blurRad="63500" dist="35921" dir="2700000" algn="ctr" rotWithShape="0">
              <a:schemeClr val="tx2">
                <a:alpha val="74998"/>
              </a:schemeClr>
            </a:outerShdw>
          </a:effectLst>
        </p:spPr>
        <p:txBody>
          <a:bodyPr/>
          <a:lstStyle/>
          <a:p>
            <a:pPr>
              <a:defRPr/>
            </a:pPr>
            <a:r>
              <a:rPr lang="en-US" altLang="ja-JP" b="1" dirty="0">
                <a:solidFill>
                  <a:srgbClr val="FFFF00"/>
                </a:solidFill>
                <a:latin typeface="Arial" charset="0"/>
                <a:ea typeface="ＭＳ Ｐゴシック" charset="0"/>
                <a:cs typeface="ＭＳ Ｐゴシック" charset="0"/>
              </a:rPr>
              <a:t>Why</a:t>
            </a:r>
            <a:r>
              <a:rPr lang="en-US" altLang="ja-JP" b="1" dirty="0">
                <a:latin typeface="Arial" charset="0"/>
                <a:ea typeface="ＭＳ Ｐゴシック" charset="0"/>
                <a:cs typeface="ＭＳ Ｐゴシック" charset="0"/>
              </a:rPr>
              <a:t> must Christ return?</a:t>
            </a:r>
            <a:endParaRPr lang="en-US" sz="4800" dirty="0">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4328" y="24938"/>
            <a:ext cx="9210198" cy="5157711"/>
          </a:xfrm>
          <a:prstGeom prst="rect">
            <a:avLst/>
          </a:prstGeom>
        </p:spPr>
      </p:pic>
      <p:sp>
        <p:nvSpPr>
          <p:cNvPr id="6" name="Rectangle 1026"/>
          <p:cNvSpPr txBox="1">
            <a:spLocks noChangeArrowheads="1"/>
          </p:cNvSpPr>
          <p:nvPr/>
        </p:nvSpPr>
        <p:spPr bwMode="auto">
          <a:xfrm>
            <a:off x="68383" y="3870707"/>
            <a:ext cx="9107487" cy="17002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ja-JP" sz="6600" b="1" dirty="0">
                <a:solidFill>
                  <a:srgbClr val="FFFF00"/>
                </a:solidFill>
                <a:effectLst>
                  <a:glow rad="622300">
                    <a:schemeClr val="tx1"/>
                  </a:glow>
                </a:effectLst>
                <a:latin typeface="Arial" charset="0"/>
                <a:ea typeface="ＭＳ Ｐゴシック" charset="0"/>
                <a:cs typeface="ＭＳ Ｐゴシック" charset="0"/>
              </a:rPr>
              <a:t>2 reasons</a:t>
            </a:r>
            <a:endParaRPr lang="en-US" sz="7200" dirty="0">
              <a:effectLst>
                <a:glow rad="6223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6455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64832" y="850900"/>
            <a:ext cx="5179168" cy="5143500"/>
          </a:xfrm>
          <a:prstGeom prst="rect">
            <a:avLst/>
          </a:prstGeom>
        </p:spPr>
      </p:pic>
      <p:sp>
        <p:nvSpPr>
          <p:cNvPr id="898050" name="Rectangle 1026"/>
          <p:cNvSpPr>
            <a:spLocks noGrp="1" noChangeArrowheads="1"/>
          </p:cNvSpPr>
          <p:nvPr>
            <p:ph type="ctrTitle"/>
          </p:nvPr>
        </p:nvSpPr>
        <p:spPr>
          <a:xfrm>
            <a:off x="36514" y="394705"/>
            <a:ext cx="4082792" cy="646329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en-US" altLang="ja-JP" b="1" kern="1200" dirty="0">
                <a:effectLst>
                  <a:glow rad="622300">
                    <a:schemeClr val="tx1"/>
                  </a:glow>
                </a:effectLst>
                <a:latin typeface="Arial" charset="0"/>
                <a:ea typeface="ＭＳ Ｐゴシック" charset="0"/>
                <a:cs typeface="ＭＳ Ｐゴシック" charset="0"/>
              </a:rPr>
              <a:t>I.  Christ must prove he is </a:t>
            </a:r>
            <a:r>
              <a:rPr lang="en-US" altLang="ja-JP" b="1" kern="1200" dirty="0">
                <a:solidFill>
                  <a:srgbClr val="FFFF00"/>
                </a:solidFill>
                <a:effectLst>
                  <a:glow rad="622300">
                    <a:schemeClr val="tx1"/>
                  </a:glow>
                </a:effectLst>
                <a:latin typeface="Arial" charset="0"/>
                <a:ea typeface="ＭＳ Ｐゴシック" charset="0"/>
                <a:cs typeface="ＭＳ Ｐゴシック" charset="0"/>
              </a:rPr>
              <a:t>King</a:t>
            </a:r>
            <a:r>
              <a:rPr lang="en-US" altLang="ja-JP" b="1" kern="1200" dirty="0">
                <a:effectLst>
                  <a:glow rad="622300">
                    <a:schemeClr val="tx1"/>
                  </a:glow>
                </a:effectLst>
                <a:latin typeface="Arial" charset="0"/>
                <a:ea typeface="ＭＳ Ｐゴシック" charset="0"/>
                <a:cs typeface="ＭＳ Ｐゴシック" charset="0"/>
              </a:rPr>
              <a:t> </a:t>
            </a:r>
            <a:br>
              <a:rPr lang="en-US" altLang="ja-JP" b="1" kern="1200" dirty="0">
                <a:effectLst>
                  <a:glow rad="622300">
                    <a:schemeClr val="tx1"/>
                  </a:glow>
                </a:effectLst>
                <a:latin typeface="Arial" charset="0"/>
                <a:ea typeface="ＭＳ Ｐゴシック" charset="0"/>
                <a:cs typeface="ＭＳ Ｐゴシック" charset="0"/>
              </a:rPr>
            </a:br>
            <a:r>
              <a:rPr lang="en-US" altLang="ja-JP" b="1" kern="1200" dirty="0">
                <a:effectLst>
                  <a:glow rad="622300">
                    <a:schemeClr val="tx1"/>
                  </a:glow>
                </a:effectLst>
                <a:latin typeface="Arial" charset="0"/>
                <a:ea typeface="ＭＳ Ｐゴシック" charset="0"/>
                <a:cs typeface="ＭＳ Ｐゴシック" charset="0"/>
              </a:rPr>
              <a:t>(19:11-16). </a:t>
            </a:r>
            <a:endParaRPr lang="en-US" b="1" kern="1200" dirty="0">
              <a:effectLst>
                <a:glow rad="6223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30727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82" name="Picture 1" descr="Rev 19 Jesus-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026"/>
          <p:cNvSpPr txBox="1">
            <a:spLocks noChangeArrowheads="1"/>
          </p:cNvSpPr>
          <p:nvPr/>
        </p:nvSpPr>
        <p:spPr bwMode="auto">
          <a:xfrm>
            <a:off x="532077" y="68644"/>
            <a:ext cx="8556815" cy="17002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altLang="ja-JP" sz="4000" b="1" dirty="0">
                <a:effectLst>
                  <a:glow rad="241300">
                    <a:schemeClr val="tx1"/>
                  </a:glow>
                </a:effectLst>
                <a:latin typeface="Arial" charset="0"/>
                <a:ea typeface="ＭＳ Ｐゴシック" charset="0"/>
                <a:cs typeface="ＭＳ Ｐゴシック" charset="0"/>
              </a:rPr>
              <a:t>Jesus will return as the Righteous Judge (19:11-12). </a:t>
            </a:r>
            <a:endParaRPr lang="en-US" dirty="0">
              <a:effectLst>
                <a:glow rad="241300">
                  <a:schemeClr val="tx1"/>
                </a:glow>
              </a:effectLst>
              <a:latin typeface="Times New Roman" charset="0"/>
              <a:ea typeface="ＭＳ Ｐゴシック" charset="0"/>
              <a:cs typeface="ＭＳ Ｐゴシック" charset="0"/>
            </a:endParaRPr>
          </a:p>
        </p:txBody>
      </p:sp>
      <p:sp>
        <p:nvSpPr>
          <p:cNvPr id="898050" name="Rectangle 1026"/>
          <p:cNvSpPr>
            <a:spLocks noGrp="1" noChangeArrowheads="1"/>
          </p:cNvSpPr>
          <p:nvPr>
            <p:ph type="ctrTitle"/>
          </p:nvPr>
        </p:nvSpPr>
        <p:spPr>
          <a:xfrm>
            <a:off x="36513" y="4728762"/>
            <a:ext cx="9107487" cy="1957627"/>
          </a:xfrm>
          <a:effectLst>
            <a:outerShdw blurRad="63500" dist="35921" dir="2700000" algn="ctr" rotWithShape="0">
              <a:schemeClr val="tx2">
                <a:alpha val="74998"/>
              </a:schemeClr>
            </a:outerShdw>
          </a:effectLst>
        </p:spPr>
        <p:txBody>
          <a:bodyPr/>
          <a:lstStyle/>
          <a:p>
            <a:pPr algn="l">
              <a:defRPr/>
            </a:pPr>
            <a:r>
              <a:rPr lang="en-US" altLang="ja-JP" sz="3200" b="1" dirty="0">
                <a:effectLst>
                  <a:glow rad="241300">
                    <a:schemeClr val="tx1"/>
                  </a:glow>
                </a:effectLst>
                <a:latin typeface="Arial" charset="0"/>
                <a:ea typeface="ＭＳ Ｐゴシック" charset="0"/>
                <a:cs typeface="ＭＳ Ｐゴシック" charset="0"/>
              </a:rPr>
              <a:t>"Then I saw heaven opened, and a white horse was standing there. Its rider was named </a:t>
            </a:r>
            <a:r>
              <a:rPr lang="en-US" altLang="ja-JP" sz="3200" b="1" dirty="0">
                <a:solidFill>
                  <a:srgbClr val="FFFF00"/>
                </a:solidFill>
                <a:effectLst>
                  <a:glow rad="241300">
                    <a:schemeClr val="tx1"/>
                  </a:glow>
                </a:effectLst>
                <a:latin typeface="Arial" charset="0"/>
                <a:ea typeface="ＭＳ Ｐゴシック" charset="0"/>
                <a:cs typeface="ＭＳ Ｐゴシック" charset="0"/>
              </a:rPr>
              <a:t>Faithful and True</a:t>
            </a:r>
            <a:r>
              <a:rPr lang="en-US" altLang="ja-JP" sz="3200" b="1" dirty="0">
                <a:effectLst>
                  <a:glow rad="241300">
                    <a:schemeClr val="tx1"/>
                  </a:glow>
                </a:effectLst>
                <a:latin typeface="Arial" charset="0"/>
                <a:ea typeface="ＭＳ Ｐゴシック" charset="0"/>
                <a:cs typeface="ＭＳ Ｐゴシック" charset="0"/>
              </a:rPr>
              <a:t>, for he judges fairly and wages a righteous war" (19:11 </a:t>
            </a:r>
            <a:r>
              <a:rPr lang="en-US" altLang="ja-JP" sz="2800" b="1" dirty="0">
                <a:effectLst>
                  <a:glow rad="241300">
                    <a:schemeClr val="tx1"/>
                  </a:glow>
                </a:effectLst>
                <a:latin typeface="Arial" charset="0"/>
                <a:ea typeface="ＭＳ Ｐゴシック" charset="0"/>
                <a:cs typeface="ＭＳ Ｐゴシック" charset="0"/>
              </a:rPr>
              <a:t>NLT</a:t>
            </a:r>
            <a:r>
              <a:rPr lang="en-US" altLang="ja-JP" sz="3200" b="1" dirty="0">
                <a:effectLst>
                  <a:glow rad="241300">
                    <a:schemeClr val="tx1"/>
                  </a:glow>
                </a:effectLst>
                <a:latin typeface="Arial" charset="0"/>
                <a:ea typeface="ＭＳ Ｐゴシック" charset="0"/>
                <a:cs typeface="ＭＳ Ｐゴシック" charset="0"/>
              </a:rPr>
              <a:t>).</a:t>
            </a:r>
            <a:endParaRPr lang="en-US" sz="3600" dirty="0">
              <a:effectLst>
                <a:glow rad="2413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17566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1026"/>
          <p:cNvSpPr>
            <a:spLocks noGrp="1" noChangeArrowheads="1"/>
          </p:cNvSpPr>
          <p:nvPr>
            <p:ph type="ctrTitle"/>
          </p:nvPr>
        </p:nvSpPr>
        <p:spPr>
          <a:xfrm>
            <a:off x="36513" y="5157788"/>
            <a:ext cx="9107487" cy="1700212"/>
          </a:xfrm>
          <a:effectLst>
            <a:outerShdw blurRad="63500" dist="35921" dir="2700000" algn="ctr" rotWithShape="0">
              <a:schemeClr val="tx2">
                <a:alpha val="74998"/>
              </a:schemeClr>
            </a:outerShdw>
          </a:effectLst>
        </p:spPr>
        <p:txBody>
          <a:bodyPr/>
          <a:lstStyle/>
          <a:p>
            <a:pPr>
              <a:defRPr/>
            </a:pPr>
            <a:r>
              <a:rPr lang="en-US" altLang="ja-JP" b="1" dirty="0">
                <a:latin typeface="Arial" charset="0"/>
                <a:ea typeface="ＭＳ Ｐゴシック" charset="0"/>
                <a:cs typeface="ＭＳ Ｐゴシック" charset="0"/>
              </a:rPr>
              <a:t>Cross to Burial to Resurrection</a:t>
            </a:r>
            <a:endParaRPr lang="en-US" sz="4800" dirty="0">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1"/>
            <a:ext cx="9185827" cy="5285615"/>
          </a:xfrm>
          <a:prstGeom prst="rect">
            <a:avLst/>
          </a:prstGeom>
        </p:spPr>
      </p:pic>
    </p:spTree>
    <p:extLst>
      <p:ext uri="{BB962C8B-B14F-4D97-AF65-F5344CB8AC3E}">
        <p14:creationId xmlns:p14="http://schemas.microsoft.com/office/powerpoint/2010/main" val="3140819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609" y="23465"/>
            <a:ext cx="9239609" cy="6025501"/>
          </a:xfrm>
          <a:prstGeom prst="rect">
            <a:avLst/>
          </a:prstGeom>
        </p:spPr>
      </p:pic>
      <p:sp>
        <p:nvSpPr>
          <p:cNvPr id="898050" name="Rectangle 1026"/>
          <p:cNvSpPr>
            <a:spLocks noGrp="1" noChangeArrowheads="1"/>
          </p:cNvSpPr>
          <p:nvPr>
            <p:ph type="ctrTitle"/>
          </p:nvPr>
        </p:nvSpPr>
        <p:spPr>
          <a:xfrm>
            <a:off x="36514" y="23466"/>
            <a:ext cx="3283513" cy="5869540"/>
          </a:xfrm>
          <a:effectLst/>
        </p:spPr>
        <p:txBody>
          <a:bodyPr/>
          <a:lstStyle/>
          <a:p>
            <a:pPr algn="l">
              <a:defRPr/>
            </a:pPr>
            <a:r>
              <a:rPr lang="en-US" sz="3200" b="1" dirty="0">
                <a:effectLst>
                  <a:glow rad="190500">
                    <a:schemeClr val="tx1"/>
                  </a:glow>
                </a:effectLst>
              </a:rPr>
              <a:t>"His eyes were like flames of fire, and on his head were many crowns. A name was written on him that </a:t>
            </a:r>
            <a:r>
              <a:rPr lang="en-US" sz="3200" b="1" dirty="0">
                <a:solidFill>
                  <a:srgbClr val="FFFF00"/>
                </a:solidFill>
                <a:effectLst>
                  <a:glow rad="190500">
                    <a:schemeClr val="tx1"/>
                  </a:glow>
                </a:effectLst>
              </a:rPr>
              <a:t>no one understood</a:t>
            </a:r>
            <a:r>
              <a:rPr lang="en-US" sz="3200" b="1" dirty="0">
                <a:effectLst>
                  <a:glow rad="190500">
                    <a:schemeClr val="tx1"/>
                  </a:glow>
                </a:effectLst>
              </a:rPr>
              <a:t> except himself" </a:t>
            </a:r>
            <a:br>
              <a:rPr lang="en-US" sz="3200" b="1" dirty="0">
                <a:effectLst>
                  <a:glow rad="190500">
                    <a:schemeClr val="tx1"/>
                  </a:glow>
                </a:effectLst>
              </a:rPr>
            </a:br>
            <a:r>
              <a:rPr lang="en-US" sz="3200" b="1" dirty="0">
                <a:effectLst>
                  <a:glow rad="190500">
                    <a:schemeClr val="tx1"/>
                  </a:glow>
                </a:effectLst>
              </a:rPr>
              <a:t>(19:12 </a:t>
            </a:r>
            <a:r>
              <a:rPr lang="en-US" sz="2800" b="1" dirty="0">
                <a:effectLst>
                  <a:glow rad="190500">
                    <a:schemeClr val="tx1"/>
                  </a:glow>
                </a:effectLst>
              </a:rPr>
              <a:t>NLT</a:t>
            </a:r>
            <a:r>
              <a:rPr lang="en-US" sz="3200" b="1" dirty="0">
                <a:effectLst>
                  <a:glow rad="190500">
                    <a:schemeClr val="tx1"/>
                  </a:glow>
                </a:effectLst>
              </a:rPr>
              <a:t>).</a:t>
            </a:r>
            <a:endParaRPr lang="en-US" sz="3600" b="1" dirty="0">
              <a:effectLst>
                <a:glow rad="1905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29328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900" y="0"/>
            <a:ext cx="8695689" cy="6858000"/>
          </a:xfrm>
          <a:prstGeom prst="rect">
            <a:avLst/>
          </a:prstGeom>
        </p:spPr>
      </p:pic>
      <p:sp>
        <p:nvSpPr>
          <p:cNvPr id="898050" name="Rectangle 1026"/>
          <p:cNvSpPr>
            <a:spLocks noGrp="1" noChangeArrowheads="1"/>
          </p:cNvSpPr>
          <p:nvPr>
            <p:ph type="ctrTitle"/>
          </p:nvPr>
        </p:nvSpPr>
        <p:spPr>
          <a:xfrm>
            <a:off x="36513" y="4259371"/>
            <a:ext cx="9107487" cy="2442669"/>
          </a:xfrm>
          <a:effectLst>
            <a:outerShdw blurRad="63500" dist="35921" dir="2700000" algn="ctr" rotWithShape="0">
              <a:schemeClr val="tx2">
                <a:alpha val="74998"/>
              </a:schemeClr>
            </a:outerShdw>
          </a:effectLst>
        </p:spPr>
        <p:txBody>
          <a:bodyPr/>
          <a:lstStyle/>
          <a:p>
            <a:pPr>
              <a:defRPr/>
            </a:pPr>
            <a:r>
              <a:rPr lang="en-US" altLang="ja-JP" sz="6000" b="1" dirty="0">
                <a:effectLst>
                  <a:glow rad="241300">
                    <a:schemeClr val="tx1"/>
                  </a:glow>
                </a:effectLst>
                <a:latin typeface="Arial" charset="0"/>
                <a:ea typeface="ＭＳ Ｐゴシック" charset="0"/>
                <a:cs typeface="ＭＳ Ｐゴシック" charset="0"/>
              </a:rPr>
              <a:t>"I will return!" (1942)</a:t>
            </a:r>
            <a:endParaRPr lang="en-US" sz="6600" dirty="0">
              <a:effectLst>
                <a:glow rad="241300">
                  <a:schemeClr val="tx1"/>
                </a:glow>
              </a:effectLst>
              <a:latin typeface="Times New Roman" charset="0"/>
              <a:ea typeface="ＭＳ Ｐゴシック" charset="0"/>
              <a:cs typeface="ＭＳ Ｐゴシック" charset="0"/>
            </a:endParaRPr>
          </a:p>
        </p:txBody>
      </p:sp>
      <p:pic>
        <p:nvPicPr>
          <p:cNvPr id="6" name="Picture 5"/>
          <p:cNvPicPr>
            <a:picLocks noChangeAspect="1"/>
          </p:cNvPicPr>
          <p:nvPr/>
        </p:nvPicPr>
        <p:blipFill>
          <a:blip r:embed="rId4"/>
          <a:stretch>
            <a:fillRect/>
          </a:stretch>
        </p:blipFill>
        <p:spPr>
          <a:xfrm>
            <a:off x="5118100" y="2561742"/>
            <a:ext cx="4025900" cy="2019300"/>
          </a:xfrm>
          <a:prstGeom prst="rect">
            <a:avLst/>
          </a:prstGeom>
          <a:ln w="76200" cmpd="sng">
            <a:solidFill>
              <a:schemeClr val="tx1"/>
            </a:solidFill>
          </a:ln>
        </p:spPr>
      </p:pic>
      <p:sp>
        <p:nvSpPr>
          <p:cNvPr id="5" name="Rectangle 1026"/>
          <p:cNvSpPr txBox="1">
            <a:spLocks noChangeArrowheads="1"/>
          </p:cNvSpPr>
          <p:nvPr/>
        </p:nvSpPr>
        <p:spPr bwMode="auto">
          <a:xfrm>
            <a:off x="0" y="68643"/>
            <a:ext cx="9144000" cy="125276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ja-JP" sz="5400" b="1" dirty="0">
                <a:effectLst>
                  <a:glow rad="241300">
                    <a:schemeClr val="tx1"/>
                  </a:glow>
                </a:effectLst>
                <a:latin typeface="Arial" charset="0"/>
                <a:ea typeface="ＭＳ Ｐゴシック" charset="0"/>
                <a:cs typeface="ＭＳ Ｐゴシック" charset="0"/>
              </a:rPr>
              <a:t>Douglas MacArthur</a:t>
            </a:r>
            <a:endParaRPr lang="en-US" sz="6000" dirty="0">
              <a:effectLst>
                <a:glow rad="2413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46904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2900" y="704327"/>
            <a:ext cx="8445500" cy="5689600"/>
          </a:xfrm>
          <a:prstGeom prst="rect">
            <a:avLst/>
          </a:prstGeom>
        </p:spPr>
      </p:pic>
      <p:sp>
        <p:nvSpPr>
          <p:cNvPr id="5" name="Rectangle 1026"/>
          <p:cNvSpPr txBox="1">
            <a:spLocks noChangeArrowheads="1"/>
          </p:cNvSpPr>
          <p:nvPr/>
        </p:nvSpPr>
        <p:spPr bwMode="auto">
          <a:xfrm>
            <a:off x="0" y="68643"/>
            <a:ext cx="9144000" cy="125276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ja-JP" sz="5400" b="1" dirty="0">
                <a:effectLst>
                  <a:glow rad="241300">
                    <a:schemeClr val="tx1"/>
                  </a:glow>
                </a:effectLst>
                <a:latin typeface="Arial" charset="0"/>
                <a:ea typeface="ＭＳ Ｐゴシック" charset="0"/>
                <a:cs typeface="ＭＳ Ｐゴシック" charset="0"/>
              </a:rPr>
              <a:t>Douglas MacArthur</a:t>
            </a:r>
            <a:endParaRPr lang="en-US" sz="6000" dirty="0">
              <a:effectLst>
                <a:glow rad="241300">
                  <a:schemeClr val="tx1"/>
                </a:glow>
              </a:effectLst>
              <a:latin typeface="Times New Roman" charset="0"/>
              <a:ea typeface="ＭＳ Ｐゴシック" charset="0"/>
              <a:cs typeface="ＭＳ Ｐゴシック" charset="0"/>
            </a:endParaRPr>
          </a:p>
        </p:txBody>
      </p:sp>
      <p:sp>
        <p:nvSpPr>
          <p:cNvPr id="898050" name="Rectangle 1026"/>
          <p:cNvSpPr>
            <a:spLocks noGrp="1" noChangeArrowheads="1"/>
          </p:cNvSpPr>
          <p:nvPr>
            <p:ph type="ctrTitle"/>
          </p:nvPr>
        </p:nvSpPr>
        <p:spPr>
          <a:xfrm>
            <a:off x="36513" y="4259371"/>
            <a:ext cx="9107487" cy="2442669"/>
          </a:xfrm>
          <a:effectLst>
            <a:outerShdw blurRad="63500" dist="35921" dir="2700000" algn="ctr" rotWithShape="0">
              <a:schemeClr val="tx2">
                <a:alpha val="74998"/>
              </a:schemeClr>
            </a:outerShdw>
          </a:effectLst>
        </p:spPr>
        <p:txBody>
          <a:bodyPr/>
          <a:lstStyle/>
          <a:p>
            <a:pPr>
              <a:defRPr/>
            </a:pPr>
            <a:r>
              <a:rPr lang="en-US" altLang="ja-JP" sz="6000" b="1" dirty="0">
                <a:effectLst>
                  <a:glow rad="241300">
                    <a:schemeClr val="tx1"/>
                  </a:glow>
                </a:effectLst>
                <a:latin typeface="Arial" charset="0"/>
                <a:ea typeface="ＭＳ Ｐゴシック" charset="0"/>
                <a:cs typeface="ＭＳ Ｐゴシック" charset="0"/>
              </a:rPr>
              <a:t>"I will return!" (1945)</a:t>
            </a:r>
            <a:endParaRPr lang="en-US" sz="6600" dirty="0">
              <a:effectLst>
                <a:glow rad="2413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32501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72249"/>
            <a:ext cx="9165288" cy="6085751"/>
          </a:xfrm>
          <a:prstGeom prst="rect">
            <a:avLst/>
          </a:prstGeom>
        </p:spPr>
      </p:pic>
      <p:sp>
        <p:nvSpPr>
          <p:cNvPr id="5" name="Rectangle 1026"/>
          <p:cNvSpPr txBox="1">
            <a:spLocks noChangeArrowheads="1"/>
          </p:cNvSpPr>
          <p:nvPr/>
        </p:nvSpPr>
        <p:spPr bwMode="auto">
          <a:xfrm>
            <a:off x="0" y="68643"/>
            <a:ext cx="9144000" cy="125276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ja-JP" sz="5400" b="1" dirty="0">
                <a:effectLst>
                  <a:glow rad="241300">
                    <a:schemeClr val="tx1"/>
                  </a:glow>
                </a:effectLst>
                <a:latin typeface="Arial" charset="0"/>
                <a:ea typeface="ＭＳ Ｐゴシック" charset="0"/>
                <a:cs typeface="ＭＳ Ｐゴシック" charset="0"/>
              </a:rPr>
              <a:t>Douglas MacArthur</a:t>
            </a:r>
            <a:endParaRPr lang="en-US" sz="6000" dirty="0">
              <a:effectLst>
                <a:glow rad="241300">
                  <a:schemeClr val="tx1"/>
                </a:glow>
              </a:effectLst>
              <a:latin typeface="Times New Roman" charset="0"/>
              <a:ea typeface="ＭＳ Ｐゴシック" charset="0"/>
              <a:cs typeface="ＭＳ Ｐゴシック" charset="0"/>
            </a:endParaRPr>
          </a:p>
        </p:txBody>
      </p:sp>
      <p:sp>
        <p:nvSpPr>
          <p:cNvPr id="898050" name="Rectangle 1026"/>
          <p:cNvSpPr>
            <a:spLocks noGrp="1" noChangeArrowheads="1"/>
          </p:cNvSpPr>
          <p:nvPr>
            <p:ph type="ctrTitle"/>
          </p:nvPr>
        </p:nvSpPr>
        <p:spPr>
          <a:xfrm>
            <a:off x="36513" y="4259371"/>
            <a:ext cx="9107487" cy="2442669"/>
          </a:xfrm>
          <a:effectLst>
            <a:outerShdw blurRad="63500" dist="35921" dir="2700000" algn="ctr" rotWithShape="0">
              <a:schemeClr val="tx2">
                <a:alpha val="74998"/>
              </a:schemeClr>
            </a:outerShdw>
          </a:effectLst>
        </p:spPr>
        <p:txBody>
          <a:bodyPr/>
          <a:lstStyle/>
          <a:p>
            <a:pPr>
              <a:defRPr/>
            </a:pPr>
            <a:r>
              <a:rPr lang="en-US" altLang="ja-JP" sz="6000" b="1" dirty="0">
                <a:effectLst>
                  <a:glow rad="241300">
                    <a:schemeClr val="tx1"/>
                  </a:glow>
                </a:effectLst>
                <a:latin typeface="Arial" charset="0"/>
                <a:ea typeface="ＭＳ Ｐゴシック" charset="0"/>
                <a:cs typeface="ＭＳ Ｐゴシック" charset="0"/>
              </a:rPr>
              <a:t>"I will return!" (2014)</a:t>
            </a:r>
            <a:endParaRPr lang="en-US" sz="6600" dirty="0">
              <a:effectLst>
                <a:glow rad="2413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32501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347221" y="0"/>
            <a:ext cx="4787435" cy="6858000"/>
          </a:xfrm>
          <a:prstGeom prst="rect">
            <a:avLst/>
          </a:prstGeom>
        </p:spPr>
      </p:pic>
      <p:sp>
        <p:nvSpPr>
          <p:cNvPr id="5" name="Rectangle 1026"/>
          <p:cNvSpPr txBox="1">
            <a:spLocks noChangeArrowheads="1"/>
          </p:cNvSpPr>
          <p:nvPr/>
        </p:nvSpPr>
        <p:spPr bwMode="auto">
          <a:xfrm>
            <a:off x="240294" y="68643"/>
            <a:ext cx="4106928" cy="42559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altLang="ja-JP" sz="4000" b="1" dirty="0">
                <a:effectLst>
                  <a:glow rad="241300">
                    <a:schemeClr val="tx1"/>
                  </a:glow>
                </a:effectLst>
                <a:latin typeface="Arial" charset="0"/>
                <a:ea typeface="ＭＳ Ｐゴシック" charset="0"/>
                <a:cs typeface="ＭＳ Ｐゴシック" charset="0"/>
              </a:rPr>
              <a:t>Jesus will return to fulfill God’s Word (19:13). </a:t>
            </a:r>
            <a:endParaRPr lang="en-US" dirty="0">
              <a:effectLst>
                <a:glow rad="241300">
                  <a:schemeClr val="tx1"/>
                </a:glow>
              </a:effectLst>
              <a:latin typeface="Times New Roman" charset="0"/>
              <a:ea typeface="ＭＳ Ｐゴシック" charset="0"/>
              <a:cs typeface="ＭＳ Ｐゴシック" charset="0"/>
            </a:endParaRPr>
          </a:p>
        </p:txBody>
      </p:sp>
      <p:sp>
        <p:nvSpPr>
          <p:cNvPr id="898050" name="Rectangle 1026"/>
          <p:cNvSpPr>
            <a:spLocks noGrp="1" noChangeArrowheads="1"/>
          </p:cNvSpPr>
          <p:nvPr>
            <p:ph type="ctrTitle"/>
          </p:nvPr>
        </p:nvSpPr>
        <p:spPr>
          <a:xfrm>
            <a:off x="36513" y="4883211"/>
            <a:ext cx="9107487" cy="1957627"/>
          </a:xfrm>
          <a:effectLst>
            <a:outerShdw blurRad="63500" dist="35921" dir="2700000" algn="ctr" rotWithShape="0">
              <a:schemeClr val="tx2">
                <a:alpha val="74998"/>
              </a:schemeClr>
            </a:outerShdw>
          </a:effectLst>
        </p:spPr>
        <p:txBody>
          <a:bodyPr/>
          <a:lstStyle/>
          <a:p>
            <a:pPr algn="l">
              <a:defRPr/>
            </a:pPr>
            <a:r>
              <a:rPr lang="en-US" altLang="ja-JP" sz="3200" b="1" dirty="0">
                <a:effectLst>
                  <a:glow rad="241300">
                    <a:schemeClr val="tx1"/>
                  </a:glow>
                </a:effectLst>
                <a:latin typeface="Arial" charset="0"/>
                <a:ea typeface="ＭＳ Ｐゴシック" charset="0"/>
                <a:cs typeface="ＭＳ Ｐゴシック" charset="0"/>
              </a:rPr>
              <a:t>"He wore a robe dipped in blood, and his title was the </a:t>
            </a:r>
            <a:r>
              <a:rPr lang="en-US" altLang="ja-JP" sz="3200" b="1" dirty="0">
                <a:solidFill>
                  <a:srgbClr val="FFFF00"/>
                </a:solidFill>
                <a:effectLst>
                  <a:glow rad="241300">
                    <a:schemeClr val="tx1"/>
                  </a:glow>
                </a:effectLst>
                <a:latin typeface="Arial" charset="0"/>
                <a:ea typeface="ＭＳ Ｐゴシック" charset="0"/>
                <a:cs typeface="ＭＳ Ｐゴシック" charset="0"/>
              </a:rPr>
              <a:t>Word of God</a:t>
            </a:r>
            <a:r>
              <a:rPr lang="en-US" altLang="ja-JP" sz="3200" b="1" dirty="0">
                <a:effectLst>
                  <a:glow rad="241300">
                    <a:schemeClr val="tx1"/>
                  </a:glow>
                </a:effectLst>
                <a:latin typeface="Arial" charset="0"/>
                <a:ea typeface="ＭＳ Ｐゴシック" charset="0"/>
                <a:cs typeface="ＭＳ Ｐゴシック" charset="0"/>
              </a:rPr>
              <a:t>" (19:13 </a:t>
            </a:r>
            <a:r>
              <a:rPr lang="en-US" altLang="ja-JP" sz="2800" b="1" dirty="0">
                <a:effectLst>
                  <a:glow rad="241300">
                    <a:schemeClr val="tx1"/>
                  </a:glow>
                </a:effectLst>
                <a:latin typeface="Arial" charset="0"/>
                <a:ea typeface="ＭＳ Ｐゴシック" charset="0"/>
                <a:cs typeface="ＭＳ Ｐゴシック" charset="0"/>
              </a:rPr>
              <a:t>NLT</a:t>
            </a:r>
            <a:r>
              <a:rPr lang="en-US" altLang="ja-JP" sz="3200" b="1" dirty="0">
                <a:effectLst>
                  <a:glow rad="241300">
                    <a:schemeClr val="tx1"/>
                  </a:glow>
                </a:effectLst>
                <a:latin typeface="Arial" charset="0"/>
                <a:ea typeface="ＭＳ Ｐゴシック" charset="0"/>
                <a:cs typeface="ＭＳ Ｐゴシック" charset="0"/>
              </a:rPr>
              <a:t>).</a:t>
            </a:r>
            <a:endParaRPr lang="en-US" sz="3600" dirty="0">
              <a:effectLst>
                <a:glow rad="2413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207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12" y="-1"/>
            <a:ext cx="9124588" cy="6126509"/>
          </a:xfrm>
          <a:prstGeom prst="rect">
            <a:avLst/>
          </a:prstGeom>
        </p:spPr>
      </p:pic>
      <p:sp>
        <p:nvSpPr>
          <p:cNvPr id="5" name="Rectangle 1026"/>
          <p:cNvSpPr txBox="1">
            <a:spLocks noChangeArrowheads="1"/>
          </p:cNvSpPr>
          <p:nvPr/>
        </p:nvSpPr>
        <p:spPr bwMode="auto">
          <a:xfrm>
            <a:off x="220128" y="3524400"/>
            <a:ext cx="8556815" cy="17002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ja-JP" sz="4000" b="1" dirty="0">
                <a:effectLst>
                  <a:glow rad="241300">
                    <a:schemeClr val="tx1"/>
                  </a:glow>
                </a:effectLst>
                <a:latin typeface="Arial" charset="0"/>
                <a:ea typeface="ＭＳ Ｐゴシック" charset="0"/>
                <a:cs typeface="ＭＳ Ｐゴシック" charset="0"/>
              </a:rPr>
              <a:t>Jesus will return as the Commander of Heaven’s Armies:</a:t>
            </a:r>
            <a:endParaRPr lang="en-US" dirty="0">
              <a:effectLst>
                <a:glow rad="241300">
                  <a:schemeClr val="tx1"/>
                </a:glow>
              </a:effectLst>
              <a:latin typeface="Times New Roman" charset="0"/>
              <a:ea typeface="ＭＳ Ｐゴシック" charset="0"/>
              <a:cs typeface="ＭＳ Ｐゴシック" charset="0"/>
            </a:endParaRPr>
          </a:p>
        </p:txBody>
      </p:sp>
      <p:sp>
        <p:nvSpPr>
          <p:cNvPr id="898050" name="Rectangle 1026"/>
          <p:cNvSpPr>
            <a:spLocks noGrp="1" noChangeArrowheads="1"/>
          </p:cNvSpPr>
          <p:nvPr>
            <p:ph type="ctrTitle"/>
          </p:nvPr>
        </p:nvSpPr>
        <p:spPr>
          <a:xfrm>
            <a:off x="36513" y="5224612"/>
            <a:ext cx="9107487" cy="1616226"/>
          </a:xfrm>
          <a:effectLst>
            <a:outerShdw blurRad="63500" dist="35921" dir="2700000" algn="ctr" rotWithShape="0">
              <a:schemeClr val="tx2">
                <a:alpha val="74998"/>
              </a:schemeClr>
            </a:outerShdw>
          </a:effectLst>
        </p:spPr>
        <p:txBody>
          <a:bodyPr/>
          <a:lstStyle/>
          <a:p>
            <a:pPr>
              <a:defRPr/>
            </a:pPr>
            <a:r>
              <a:rPr lang="en-US" altLang="ja-JP" sz="3200" b="1" dirty="0">
                <a:effectLst>
                  <a:glow rad="241300">
                    <a:schemeClr val="tx1"/>
                  </a:glow>
                </a:effectLst>
                <a:latin typeface="Arial" charset="0"/>
                <a:ea typeface="ＭＳ Ｐゴシック" charset="0"/>
                <a:cs typeface="ＭＳ Ｐゴシック" charset="0"/>
              </a:rPr>
              <a:t>"The armies of heaven, dressed in the finest of pure white linen, followed him on white horses" (19:14 </a:t>
            </a:r>
            <a:r>
              <a:rPr lang="en-US" altLang="ja-JP" sz="2800" b="1" dirty="0">
                <a:effectLst>
                  <a:glow rad="241300">
                    <a:schemeClr val="tx1"/>
                  </a:glow>
                </a:effectLst>
                <a:latin typeface="Arial" charset="0"/>
                <a:ea typeface="ＭＳ Ｐゴシック" charset="0"/>
                <a:cs typeface="ＭＳ Ｐゴシック" charset="0"/>
              </a:rPr>
              <a:t>NLT</a:t>
            </a:r>
            <a:r>
              <a:rPr lang="en-US" altLang="ja-JP" sz="3200" b="1" dirty="0">
                <a:effectLst>
                  <a:glow rad="241300">
                    <a:schemeClr val="tx1"/>
                  </a:glow>
                </a:effectLst>
                <a:latin typeface="Arial" charset="0"/>
                <a:ea typeface="ＭＳ Ｐゴシック" charset="0"/>
                <a:cs typeface="ＭＳ Ｐゴシック" charset="0"/>
              </a:rPr>
              <a:t>).</a:t>
            </a:r>
            <a:endParaRPr lang="en-US" sz="3600" dirty="0">
              <a:effectLst>
                <a:glow rad="2413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26860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688"/>
            <a:ext cx="9137328" cy="7264176"/>
          </a:xfrm>
          <a:prstGeom prst="rect">
            <a:avLst/>
          </a:prstGeom>
        </p:spPr>
      </p:pic>
      <p:sp>
        <p:nvSpPr>
          <p:cNvPr id="5" name="Rectangle 1026"/>
          <p:cNvSpPr txBox="1">
            <a:spLocks noChangeArrowheads="1"/>
          </p:cNvSpPr>
          <p:nvPr/>
        </p:nvSpPr>
        <p:spPr bwMode="auto">
          <a:xfrm>
            <a:off x="188798" y="68643"/>
            <a:ext cx="5612554" cy="19392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altLang="ja-JP" sz="4000" b="1" dirty="0">
                <a:effectLst>
                  <a:glow rad="241300">
                    <a:schemeClr val="tx1"/>
                  </a:glow>
                </a:effectLst>
                <a:latin typeface="Arial" charset="0"/>
                <a:ea typeface="ＭＳ Ｐゴシック" charset="0"/>
                <a:cs typeface="ＭＳ Ｐゴシック" charset="0"/>
              </a:rPr>
              <a:t>Jesus will return as the Ruling King (19:15-16) .</a:t>
            </a:r>
            <a:endParaRPr lang="en-US" dirty="0">
              <a:effectLst>
                <a:glow rad="241300">
                  <a:schemeClr val="tx1"/>
                </a:glow>
              </a:effectLst>
              <a:latin typeface="Times New Roman" charset="0"/>
              <a:ea typeface="ＭＳ Ｐゴシック" charset="0"/>
              <a:cs typeface="ＭＳ Ｐゴシック" charset="0"/>
            </a:endParaRPr>
          </a:p>
        </p:txBody>
      </p:sp>
      <p:sp>
        <p:nvSpPr>
          <p:cNvPr id="898050" name="Rectangle 1026"/>
          <p:cNvSpPr>
            <a:spLocks noGrp="1" noChangeArrowheads="1"/>
          </p:cNvSpPr>
          <p:nvPr>
            <p:ph type="ctrTitle"/>
          </p:nvPr>
        </p:nvSpPr>
        <p:spPr>
          <a:xfrm>
            <a:off x="36513" y="4259371"/>
            <a:ext cx="9107487" cy="2442669"/>
          </a:xfrm>
          <a:effectLst>
            <a:outerShdw blurRad="63500" dist="35921" dir="2700000" algn="ctr" rotWithShape="0">
              <a:schemeClr val="tx2">
                <a:alpha val="74998"/>
              </a:schemeClr>
            </a:outerShdw>
          </a:effectLst>
        </p:spPr>
        <p:txBody>
          <a:bodyPr/>
          <a:lstStyle/>
          <a:p>
            <a:pPr algn="l">
              <a:defRPr/>
            </a:pPr>
            <a:r>
              <a:rPr lang="en-US" altLang="ja-JP" sz="3200" b="1" dirty="0">
                <a:effectLst>
                  <a:glow rad="241300">
                    <a:schemeClr val="tx1"/>
                  </a:glow>
                </a:effectLst>
                <a:latin typeface="Arial" charset="0"/>
                <a:ea typeface="ＭＳ Ｐゴシック" charset="0"/>
                <a:cs typeface="ＭＳ Ｐゴシック" charset="0"/>
              </a:rPr>
              <a:t>"From his mouth came a sharp sword to strike down the nations. He will rule them with an iron rod. He will release the fierce wrath of God, the Almighty, like juice flowing from a winepress" (19:15 </a:t>
            </a:r>
            <a:r>
              <a:rPr lang="en-US" altLang="ja-JP" sz="2800" b="1" dirty="0">
                <a:effectLst>
                  <a:glow rad="241300">
                    <a:schemeClr val="tx1"/>
                  </a:glow>
                </a:effectLst>
                <a:latin typeface="Arial" charset="0"/>
                <a:ea typeface="ＭＳ Ｐゴシック" charset="0"/>
                <a:cs typeface="ＭＳ Ｐゴシック" charset="0"/>
              </a:rPr>
              <a:t>NLT</a:t>
            </a:r>
            <a:r>
              <a:rPr lang="en-US" altLang="ja-JP" sz="3200" b="1" dirty="0">
                <a:effectLst>
                  <a:glow rad="241300">
                    <a:schemeClr val="tx1"/>
                  </a:glow>
                </a:effectLst>
                <a:latin typeface="Arial" charset="0"/>
                <a:ea typeface="ＭＳ Ｐゴシック" charset="0"/>
                <a:cs typeface="ＭＳ Ｐゴシック" charset="0"/>
              </a:rPr>
              <a:t>).</a:t>
            </a:r>
            <a:endParaRPr lang="en-US" sz="3600" dirty="0">
              <a:effectLst>
                <a:glow rad="2413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81932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pic>
        <p:nvPicPr>
          <p:cNvPr id="137218" name="Picture 1" descr="24 King of Kings and Lord of Lor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24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8050" name="Rectangle 1026"/>
          <p:cNvSpPr>
            <a:spLocks noGrp="1" noChangeArrowheads="1"/>
          </p:cNvSpPr>
          <p:nvPr>
            <p:ph type="ctrTitle"/>
          </p:nvPr>
        </p:nvSpPr>
        <p:spPr>
          <a:xfrm>
            <a:off x="5581656" y="457199"/>
            <a:ext cx="3562344" cy="4299537"/>
          </a:xfrm>
          <a:effectLst>
            <a:outerShdw blurRad="63500" dist="35921" dir="2700000" algn="ctr" rotWithShape="0">
              <a:schemeClr val="tx2">
                <a:alpha val="74998"/>
              </a:schemeClr>
            </a:outerShdw>
          </a:effectLst>
        </p:spPr>
        <p:txBody>
          <a:bodyPr/>
          <a:lstStyle/>
          <a:p>
            <a:pPr>
              <a:defRPr/>
            </a:pPr>
            <a:r>
              <a:rPr lang="en-US" altLang="ja-JP" sz="3200" b="1" dirty="0">
                <a:latin typeface="Arial" charset="0"/>
                <a:ea typeface="ＭＳ Ｐゴシック" charset="0"/>
                <a:cs typeface="ＭＳ Ｐゴシック" charset="0"/>
              </a:rPr>
              <a:t>"On his robe at his thigh was written this title: King of all kings and Lord of all lords" </a:t>
            </a:r>
            <a:br>
              <a:rPr lang="en-US" altLang="ja-JP" sz="3200" b="1" dirty="0">
                <a:latin typeface="Arial" charset="0"/>
                <a:ea typeface="ＭＳ Ｐゴシック" charset="0"/>
                <a:cs typeface="ＭＳ Ｐゴシック" charset="0"/>
              </a:rPr>
            </a:br>
            <a:r>
              <a:rPr lang="en-US" altLang="ja-JP" sz="3200" b="1" dirty="0">
                <a:latin typeface="Arial" charset="0"/>
                <a:ea typeface="ＭＳ Ｐゴシック" charset="0"/>
                <a:cs typeface="ＭＳ Ｐゴシック" charset="0"/>
              </a:rPr>
              <a:t>(19:16 </a:t>
            </a:r>
            <a:r>
              <a:rPr lang="en-US" altLang="ja-JP" sz="2800" b="1" dirty="0">
                <a:latin typeface="Arial" charset="0"/>
                <a:ea typeface="ＭＳ Ｐゴシック" charset="0"/>
                <a:cs typeface="ＭＳ Ｐゴシック" charset="0"/>
              </a:rPr>
              <a:t>NLT</a:t>
            </a:r>
            <a:r>
              <a:rPr lang="en-US" altLang="ja-JP" sz="3200" b="1" dirty="0">
                <a:latin typeface="Arial" charset="0"/>
                <a:ea typeface="ＭＳ Ｐゴシック" charset="0"/>
                <a:cs typeface="ＭＳ Ｐゴシック" charset="0"/>
              </a:rPr>
              <a:t>).</a:t>
            </a:r>
            <a:endParaRPr lang="en-US" sz="3600" dirty="0">
              <a:latin typeface="Times New Roman" charset="0"/>
              <a:ea typeface="ＭＳ Ｐゴシック" charset="0"/>
              <a:cs typeface="ＭＳ Ｐゴシック" charset="0"/>
            </a:endParaRPr>
          </a:p>
        </p:txBody>
      </p:sp>
      <p:sp>
        <p:nvSpPr>
          <p:cNvPr id="137220" name="Text Box 37"/>
          <p:cNvSpPr txBox="1">
            <a:spLocks noChangeArrowheads="1"/>
          </p:cNvSpPr>
          <p:nvPr/>
        </p:nvSpPr>
        <p:spPr bwMode="auto">
          <a:xfrm>
            <a:off x="8393113" y="65088"/>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417</a:t>
            </a:r>
          </a:p>
        </p:txBody>
      </p:sp>
    </p:spTree>
    <p:extLst>
      <p:ext uri="{BB962C8B-B14F-4D97-AF65-F5344CB8AC3E}">
        <p14:creationId xmlns:p14="http://schemas.microsoft.com/office/powerpoint/2010/main" val="2965587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52322" name="Rectangle 1026"/>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effectLst>
            <a:outerShdw blurRad="63500" dist="107763" dir="13500000" algn="ctr" rotWithShape="0">
              <a:schemeClr val="tx2">
                <a:alpha val="74998"/>
              </a:schemeClr>
            </a:outerShdw>
          </a:effectLst>
        </p:spPr>
        <p:txBody>
          <a:bodyPr/>
          <a:lstStyle/>
          <a:p>
            <a:pPr>
              <a:defRPr/>
            </a:pPr>
            <a:r>
              <a:rPr lang="en-US" sz="6000" b="1" dirty="0">
                <a:effectLst>
                  <a:outerShdw blurRad="38100" dist="38100" dir="2700000" algn="tl">
                    <a:srgbClr val="000000"/>
                  </a:outerShdw>
                </a:effectLst>
                <a:latin typeface="Arial" charset="0"/>
                <a:ea typeface="ＭＳ Ｐゴシック" charset="0"/>
              </a:rPr>
              <a:t>Future Benefits</a:t>
            </a:r>
            <a:br>
              <a:rPr lang="en-US" b="1" dirty="0">
                <a:effectLst>
                  <a:outerShdw blurRad="38100" dist="38100" dir="2700000" algn="tl">
                    <a:srgbClr val="000000"/>
                  </a:outerShdw>
                </a:effectLst>
                <a:latin typeface="Arial" charset="0"/>
                <a:ea typeface="ＭＳ Ｐゴシック" charset="0"/>
              </a:rPr>
            </a:br>
            <a:r>
              <a:rPr lang="en-US" b="1" dirty="0">
                <a:effectLst>
                  <a:outerShdw blurRad="38100" dist="38100" dir="2700000" algn="tl">
                    <a:srgbClr val="000000"/>
                  </a:outerShdw>
                </a:effectLst>
                <a:latin typeface="Arial" charset="0"/>
                <a:ea typeface="ＭＳ Ｐゴシック" charset="0"/>
              </a:rPr>
              <a:t>(Rev. 19–22)</a:t>
            </a:r>
          </a:p>
        </p:txBody>
      </p:sp>
      <p:grpSp>
        <p:nvGrpSpPr>
          <p:cNvPr id="2" name="Group 1027"/>
          <p:cNvGrpSpPr>
            <a:grpSpLocks/>
          </p:cNvGrpSpPr>
          <p:nvPr/>
        </p:nvGrpSpPr>
        <p:grpSpPr bwMode="auto">
          <a:xfrm>
            <a:off x="5835650" y="2133600"/>
            <a:ext cx="3384550" cy="4724400"/>
            <a:chOff x="3676" y="1344"/>
            <a:chExt cx="2132" cy="2976"/>
          </a:xfrm>
        </p:grpSpPr>
        <p:pic>
          <p:nvPicPr>
            <p:cNvPr id="1103882" name="Picture 1028"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25" name="Rectangle 1029"/>
            <p:cNvSpPr>
              <a:spLocks noChangeArrowheads="1"/>
            </p:cNvSpPr>
            <p:nvPr/>
          </p:nvSpPr>
          <p:spPr bwMode="auto">
            <a:xfrm>
              <a:off x="3676" y="1920"/>
              <a:ext cx="2132" cy="1071"/>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defTabSz="914400" eaLnBrk="0" fontAlgn="base" hangingPunct="0">
                <a:spcBef>
                  <a:spcPct val="0"/>
                </a:spcBef>
                <a:spcAft>
                  <a:spcPct val="0"/>
                </a:spcAft>
                <a:defRPr/>
              </a:pPr>
              <a:r>
                <a:rPr lang="en-US" sz="4400" b="1" dirty="0">
                  <a:solidFill>
                    <a:srgbClr val="FFFFFF"/>
                  </a:solidFill>
                  <a:latin typeface="Arial" charset="0"/>
                  <a:ea typeface="ＭＳ Ｐゴシック" charset="0"/>
                  <a:cs typeface="Arial" charset="0"/>
                </a:rPr>
                <a:t>Heaven </a:t>
              </a:r>
              <a:br>
                <a:rPr lang="en-US" sz="4400" b="1" dirty="0">
                  <a:solidFill>
                    <a:srgbClr val="FFFFFF"/>
                  </a:solidFill>
                  <a:latin typeface="Arial" charset="0"/>
                  <a:ea typeface="ＭＳ Ｐゴシック" charset="0"/>
                  <a:cs typeface="Arial" charset="0"/>
                </a:rPr>
              </a:br>
              <a:r>
                <a:rPr lang="en-US" sz="3600" b="1" dirty="0">
                  <a:solidFill>
                    <a:srgbClr val="FFFFFF"/>
                  </a:solidFill>
                  <a:latin typeface="Arial" charset="0"/>
                  <a:ea typeface="ＭＳ Ｐゴシック" charset="0"/>
                  <a:cs typeface="Arial" charset="0"/>
                </a:rPr>
                <a:t>(Rev. 21–22)</a:t>
              </a:r>
              <a:endParaRPr lang="en-US" sz="4400" b="1" dirty="0">
                <a:solidFill>
                  <a:srgbClr val="FFFFFF"/>
                </a:solidFill>
                <a:latin typeface="Arial" charset="0"/>
                <a:ea typeface="ＭＳ Ｐゴシック" charset="0"/>
                <a:cs typeface="Arial" charset="0"/>
              </a:endParaRPr>
            </a:p>
          </p:txBody>
        </p:sp>
      </p:grpSp>
      <p:grpSp>
        <p:nvGrpSpPr>
          <p:cNvPr id="7" name="Group 6"/>
          <p:cNvGrpSpPr>
            <a:grpSpLocks/>
          </p:cNvGrpSpPr>
          <p:nvPr/>
        </p:nvGrpSpPr>
        <p:grpSpPr bwMode="auto">
          <a:xfrm>
            <a:off x="-152400" y="2940050"/>
            <a:ext cx="3097213" cy="3930650"/>
            <a:chOff x="-152400" y="2940763"/>
            <a:chExt cx="3097213" cy="3929983"/>
          </a:xfrm>
        </p:grpSpPr>
        <p:pic>
          <p:nvPicPr>
            <p:cNvPr id="1103880" name="Picture 5" descr="Rev 19 battle-of-armageddon.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12" y="2940763"/>
              <a:ext cx="2780704" cy="3929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28" name="Rectangle 1032"/>
            <p:cNvSpPr>
              <a:spLocks noChangeArrowheads="1"/>
            </p:cNvSpPr>
            <p:nvPr/>
          </p:nvSpPr>
          <p:spPr bwMode="auto">
            <a:xfrm>
              <a:off x="-152400" y="5115454"/>
              <a:ext cx="3097213" cy="1441205"/>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lgn="ctr" defTabSz="914400" eaLnBrk="0" fontAlgn="base" hangingPunct="0">
                <a:spcBef>
                  <a:spcPct val="0"/>
                </a:spcBef>
                <a:spcAft>
                  <a:spcPct val="0"/>
                </a:spcAft>
                <a:defRPr/>
              </a:pPr>
              <a:r>
                <a:rPr lang="en-US" sz="4400" b="1" dirty="0">
                  <a:solidFill>
                    <a:srgbClr val="FFFFFF"/>
                  </a:solidFill>
                  <a:latin typeface="Arial" charset="0"/>
                  <a:ea typeface="ＭＳ Ｐゴシック" charset="0"/>
                  <a:cs typeface="Arial" charset="0"/>
                </a:rPr>
                <a:t>Return</a:t>
              </a:r>
              <a:br>
                <a:rPr lang="en-US" sz="4400" b="1" dirty="0">
                  <a:solidFill>
                    <a:srgbClr val="FFFFFF"/>
                  </a:solidFill>
                  <a:latin typeface="Arial" charset="0"/>
                  <a:ea typeface="ＭＳ Ｐゴシック" charset="0"/>
                  <a:cs typeface="Arial" charset="0"/>
                </a:rPr>
              </a:br>
              <a:r>
                <a:rPr lang="en-US" sz="3600" b="1" dirty="0">
                  <a:solidFill>
                    <a:srgbClr val="FFFFFF"/>
                  </a:solidFill>
                  <a:latin typeface="Arial" charset="0"/>
                  <a:ea typeface="ＭＳ Ｐゴシック" charset="0"/>
                  <a:cs typeface="Arial" charset="0"/>
                </a:rPr>
                <a:t>(Rev. 19)</a:t>
              </a:r>
              <a:endParaRPr lang="en-US" sz="4400" b="1" dirty="0">
                <a:solidFill>
                  <a:srgbClr val="FFFFFF"/>
                </a:solidFill>
                <a:latin typeface="Arial" charset="0"/>
                <a:ea typeface="ＭＳ Ｐゴシック" charset="0"/>
                <a:cs typeface="Arial" charset="0"/>
              </a:endParaRPr>
            </a:p>
          </p:txBody>
        </p:sp>
      </p:grpSp>
      <p:grpSp>
        <p:nvGrpSpPr>
          <p:cNvPr id="4" name="Group 1033"/>
          <p:cNvGrpSpPr>
            <a:grpSpLocks/>
          </p:cNvGrpSpPr>
          <p:nvPr/>
        </p:nvGrpSpPr>
        <p:grpSpPr bwMode="auto">
          <a:xfrm>
            <a:off x="2667000" y="2514600"/>
            <a:ext cx="3460750" cy="4343400"/>
            <a:chOff x="1680" y="1584"/>
            <a:chExt cx="2180" cy="2736"/>
          </a:xfrm>
        </p:grpSpPr>
        <p:pic>
          <p:nvPicPr>
            <p:cNvPr id="1103878" name="Picture 1034"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31" name="Rectangle 1035"/>
            <p:cNvSpPr>
              <a:spLocks noChangeArrowheads="1"/>
            </p:cNvSpPr>
            <p:nvPr/>
          </p:nvSpPr>
          <p:spPr bwMode="auto">
            <a:xfrm>
              <a:off x="1680" y="2640"/>
              <a:ext cx="2180" cy="1071"/>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algn="ctr" defTabSz="914400" eaLnBrk="0" fontAlgn="base" hangingPunct="0">
                <a:spcBef>
                  <a:spcPct val="0"/>
                </a:spcBef>
                <a:spcAft>
                  <a:spcPct val="0"/>
                </a:spcAft>
                <a:defRPr/>
              </a:pPr>
              <a:r>
                <a:rPr lang="en-US" sz="4400" b="1">
                  <a:solidFill>
                    <a:srgbClr val="000000"/>
                  </a:solidFill>
                  <a:latin typeface="Arial" charset="0"/>
                  <a:ea typeface="ＭＳ Ｐゴシック" charset="0"/>
                  <a:cs typeface="Arial" charset="0"/>
                </a:rPr>
                <a:t>Millennium </a:t>
              </a:r>
              <a:br>
                <a:rPr lang="en-US" sz="4400" b="1">
                  <a:solidFill>
                    <a:srgbClr val="000000"/>
                  </a:solidFill>
                  <a:latin typeface="Arial" charset="0"/>
                  <a:ea typeface="ＭＳ Ｐゴシック" charset="0"/>
                  <a:cs typeface="Arial" charset="0"/>
                </a:rPr>
              </a:br>
              <a:r>
                <a:rPr lang="en-US" sz="3600" b="1">
                  <a:solidFill>
                    <a:srgbClr val="000000"/>
                  </a:solidFill>
                  <a:latin typeface="Arial" charset="0"/>
                  <a:ea typeface="ＭＳ Ｐゴシック" charset="0"/>
                  <a:cs typeface="Arial" charset="0"/>
                </a:rPr>
                <a:t>(Rev. 20)</a:t>
              </a:r>
              <a:endParaRPr lang="en-US" sz="4400" b="1">
                <a:solidFill>
                  <a:srgbClr val="000000"/>
                </a:solidFill>
                <a:latin typeface="Arial" charset="0"/>
                <a:ea typeface="ＭＳ Ｐゴシック" charset="0"/>
                <a:cs typeface="Arial" charset="0"/>
              </a:endParaRPr>
            </a:p>
          </p:txBody>
        </p:sp>
      </p:grpSp>
      <p:sp>
        <p:nvSpPr>
          <p:cNvPr id="12" name="Text Box 37"/>
          <p:cNvSpPr txBox="1">
            <a:spLocks noChangeArrowheads="1"/>
          </p:cNvSpPr>
          <p:nvPr/>
        </p:nvSpPr>
        <p:spPr bwMode="auto">
          <a:xfrm>
            <a:off x="8413782"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421</a:t>
            </a:r>
          </a:p>
        </p:txBody>
      </p:sp>
    </p:spTree>
    <p:extLst>
      <p:ext uri="{BB962C8B-B14F-4D97-AF65-F5344CB8AC3E}">
        <p14:creationId xmlns:p14="http://schemas.microsoft.com/office/powerpoint/2010/main" val="769181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nodeType="afterGroup">
                            <p:stCondLst>
                              <p:cond delay="500"/>
                            </p:stCondLst>
                            <p:childTnLst>
                              <p:par>
                                <p:cTn id="9" presetID="9" presetClass="entr" presetSubtype="0"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3000"/>
                            </p:stCondLst>
                            <p:childTnLst>
                              <p:par>
                                <p:cTn id="13" presetID="9" presetClass="entr" presetSubtype="0" fill="hold" nodeType="afterEffect">
                                  <p:stCondLst>
                                    <p:cond delay="200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64832" y="850900"/>
            <a:ext cx="5179168" cy="5143500"/>
          </a:xfrm>
          <a:prstGeom prst="rect">
            <a:avLst/>
          </a:prstGeom>
        </p:spPr>
      </p:pic>
      <p:sp>
        <p:nvSpPr>
          <p:cNvPr id="898050" name="Rectangle 1026"/>
          <p:cNvSpPr>
            <a:spLocks noGrp="1" noChangeArrowheads="1"/>
          </p:cNvSpPr>
          <p:nvPr>
            <p:ph type="ctrTitle"/>
          </p:nvPr>
        </p:nvSpPr>
        <p:spPr>
          <a:xfrm>
            <a:off x="36514" y="394705"/>
            <a:ext cx="4082792" cy="646329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en-US" altLang="ja-JP" b="1" kern="1200" dirty="0">
                <a:effectLst>
                  <a:glow rad="622300">
                    <a:schemeClr val="tx1"/>
                  </a:glow>
                </a:effectLst>
                <a:latin typeface="Arial" charset="0"/>
                <a:ea typeface="ＭＳ Ｐゴシック" charset="0"/>
                <a:cs typeface="ＭＳ Ｐゴシック" charset="0"/>
              </a:rPr>
              <a:t>I.  Christ must prove he is </a:t>
            </a:r>
            <a:r>
              <a:rPr lang="en-US" altLang="ja-JP" b="1" kern="1200" dirty="0">
                <a:solidFill>
                  <a:srgbClr val="FFFF00"/>
                </a:solidFill>
                <a:effectLst>
                  <a:glow rad="622300">
                    <a:schemeClr val="tx1"/>
                  </a:glow>
                </a:effectLst>
                <a:latin typeface="Arial" charset="0"/>
                <a:ea typeface="ＭＳ Ｐゴシック" charset="0"/>
                <a:cs typeface="ＭＳ Ｐゴシック" charset="0"/>
              </a:rPr>
              <a:t>King</a:t>
            </a:r>
            <a:r>
              <a:rPr lang="en-US" altLang="ja-JP" b="1" kern="1200" dirty="0">
                <a:effectLst>
                  <a:glow rad="622300">
                    <a:schemeClr val="tx1"/>
                  </a:glow>
                </a:effectLst>
                <a:latin typeface="Arial" charset="0"/>
                <a:ea typeface="ＭＳ Ｐゴシック" charset="0"/>
                <a:cs typeface="ＭＳ Ｐゴシック" charset="0"/>
              </a:rPr>
              <a:t> </a:t>
            </a:r>
            <a:br>
              <a:rPr lang="en-US" altLang="ja-JP" b="1" kern="1200" dirty="0">
                <a:effectLst>
                  <a:glow rad="622300">
                    <a:schemeClr val="tx1"/>
                  </a:glow>
                </a:effectLst>
                <a:latin typeface="Arial" charset="0"/>
                <a:ea typeface="ＭＳ Ｐゴシック" charset="0"/>
                <a:cs typeface="ＭＳ Ｐゴシック" charset="0"/>
              </a:rPr>
            </a:br>
            <a:r>
              <a:rPr lang="en-US" altLang="ja-JP" b="1" kern="1200" dirty="0">
                <a:effectLst>
                  <a:glow rad="622300">
                    <a:schemeClr val="tx1"/>
                  </a:glow>
                </a:effectLst>
                <a:latin typeface="Arial" charset="0"/>
                <a:ea typeface="ＭＳ Ｐゴシック" charset="0"/>
                <a:cs typeface="ＭＳ Ｐゴシック" charset="0"/>
              </a:rPr>
              <a:t>(19:11-16). </a:t>
            </a:r>
            <a:endParaRPr lang="en-US" b="1" kern="1200" dirty="0">
              <a:effectLst>
                <a:glow rad="6223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98046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fontAlgn="base" hangingPunct="0">
              <a:spcBef>
                <a:spcPct val="0"/>
              </a:spcBef>
              <a:spcAft>
                <a:spcPct val="0"/>
              </a:spcAft>
            </a:pPr>
            <a:fld id="{934D4504-ACE2-614B-99CA-4F04775DCB85}" type="slidenum">
              <a:rPr lang="en-US" sz="900" smtClean="0">
                <a:solidFill>
                  <a:srgbClr val="808080"/>
                </a:solidFill>
                <a:latin typeface="Arial" charset="0"/>
                <a:ea typeface="ＭＳ Ｐゴシック" charset="0"/>
                <a:cs typeface="ＭＳ Ｐゴシック" charset="0"/>
              </a:rPr>
              <a:pPr defTabSz="814388" eaLnBrk="0" fontAlgn="base" hangingPunct="0">
                <a:spcBef>
                  <a:spcPct val="0"/>
                </a:spcBef>
                <a:spcAft>
                  <a:spcPct val="0"/>
                </a:spcAft>
              </a:pPr>
              <a:t>4</a:t>
            </a:fld>
            <a:endParaRPr lang="en-US" sz="900">
              <a:solidFill>
                <a:srgbClr val="808080"/>
              </a:solidFill>
              <a:latin typeface="Arial" charset="0"/>
              <a:ea typeface="ＭＳ Ｐゴシック" charset="0"/>
              <a:cs typeface="ＭＳ Ｐゴシック"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fontAlgn="base" hangingPunct="0">
              <a:spcBef>
                <a:spcPct val="0"/>
              </a:spcBef>
              <a:spcAft>
                <a:spcPct val="0"/>
              </a:spcAft>
            </a:pPr>
            <a:fld id="{0B4D0E21-10C1-104F-9A11-EFE6EB59D32B}" type="slidenum">
              <a:rPr lang="en-US" sz="900" smtClean="0">
                <a:solidFill>
                  <a:srgbClr val="808080"/>
                </a:solidFill>
                <a:latin typeface="Arial" charset="0"/>
                <a:ea typeface="ＭＳ Ｐゴシック" charset="0"/>
                <a:cs typeface="ＭＳ Ｐゴシック" charset="0"/>
              </a:rPr>
              <a:pPr defTabSz="814388" eaLnBrk="0" fontAlgn="base" hangingPunct="0">
                <a:spcBef>
                  <a:spcPct val="0"/>
                </a:spcBef>
                <a:spcAft>
                  <a:spcPct val="0"/>
                </a:spcAft>
              </a:pPr>
              <a:t>4</a:t>
            </a:fld>
            <a:endParaRPr lang="en-US" sz="900">
              <a:solidFill>
                <a:srgbClr val="808080"/>
              </a:solidFill>
              <a:latin typeface="Arial" charset="0"/>
              <a:ea typeface="ＭＳ Ｐゴシック" charset="0"/>
              <a:cs typeface="ＭＳ Ｐゴシック"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fontAlgn="base" hangingPunct="0">
              <a:spcBef>
                <a:spcPct val="0"/>
              </a:spcBef>
              <a:spcAft>
                <a:spcPct val="0"/>
              </a:spcAft>
            </a:pPr>
            <a:fld id="{99C4AD3C-D9CB-4F4B-B992-F6846BF680DE}" type="slidenum">
              <a:rPr lang="en-US" sz="900" smtClean="0">
                <a:solidFill>
                  <a:srgbClr val="808080"/>
                </a:solidFill>
                <a:latin typeface="Arial" charset="0"/>
                <a:ea typeface="ＭＳ Ｐゴシック" charset="0"/>
                <a:cs typeface="ＭＳ Ｐゴシック" charset="0"/>
              </a:rPr>
              <a:pPr defTabSz="814388" eaLnBrk="0" fontAlgn="base" hangingPunct="0">
                <a:spcBef>
                  <a:spcPct val="0"/>
                </a:spcBef>
                <a:spcAft>
                  <a:spcPct val="0"/>
                </a:spcAft>
              </a:pPr>
              <a:t>4</a:t>
            </a:fld>
            <a:endParaRPr lang="en-US" sz="900">
              <a:solidFill>
                <a:srgbClr val="808080"/>
              </a:solidFill>
              <a:latin typeface="Arial" charset="0"/>
              <a:ea typeface="ＭＳ Ｐゴシック" charset="0"/>
              <a:cs typeface="ＭＳ Ｐゴシック"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fontAlgn="base" hangingPunct="0">
              <a:spcBef>
                <a:spcPct val="0"/>
              </a:spcBef>
              <a:spcAft>
                <a:spcPct val="0"/>
              </a:spcAft>
            </a:pPr>
            <a:r>
              <a:rPr lang="en-US" sz="700">
                <a:solidFill>
                  <a:srgbClr val="808080"/>
                </a:solidFill>
                <a:latin typeface="Arial" charset="0"/>
                <a:ea typeface="ＭＳ Ｐゴシック" charset="0"/>
                <a:cs typeface="ＭＳ Ｐゴシック"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fontAlgn="base" hangingPunct="0">
              <a:spcBef>
                <a:spcPct val="0"/>
              </a:spcBef>
              <a:spcAft>
                <a:spcPct val="0"/>
              </a:spcAft>
            </a:pPr>
            <a:endParaRPr lang="en-US" sz="900">
              <a:solidFill>
                <a:srgbClr val="808080"/>
              </a:solidFill>
              <a:latin typeface="Arial" charset="0"/>
              <a:ea typeface="ＭＳ Ｐゴシック" charset="0"/>
              <a:cs typeface="ＭＳ Ｐゴシック" charset="0"/>
            </a:endParaRPr>
          </a:p>
          <a:p>
            <a:pPr defTabSz="814388" eaLnBrk="0" fontAlgn="base" hangingPunct="0">
              <a:spcBef>
                <a:spcPct val="0"/>
              </a:spcBef>
              <a:spcAft>
                <a:spcPct val="0"/>
              </a:spcAft>
            </a:pPr>
            <a:r>
              <a:rPr lang="en-US" sz="900">
                <a:solidFill>
                  <a:srgbClr val="808080"/>
                </a:solidFill>
                <a:latin typeface="Arial" charset="0"/>
                <a:ea typeface="ＭＳ Ｐゴシック" charset="0"/>
                <a:cs typeface="ＭＳ Ｐゴシック"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9" name="Rectangle 1032"/>
          <p:cNvSpPr>
            <a:spLocks noGrp="1" noChangeArrowheads="1"/>
          </p:cNvSpPr>
          <p:nvPr>
            <p:ph type="title"/>
          </p:nvPr>
        </p:nvSpPr>
        <p:spPr>
          <a:xfrm>
            <a:off x="152400" y="225425"/>
            <a:ext cx="8648700" cy="1450975"/>
          </a:xfrm>
          <a:noFill/>
        </p:spPr>
        <p:txBody>
          <a:bodyPr lIns="82124" tIns="41061" rIns="82124" bIns="41061" anchor="b"/>
          <a:lstStyle/>
          <a:p>
            <a:pPr eaLnBrk="1" hangingPunct="1"/>
            <a:r>
              <a:rPr lang="en-US" altLang="zh-CN" sz="4800">
                <a:solidFill>
                  <a:schemeClr val="bg1"/>
                </a:solidFill>
                <a:latin typeface="Arial" charset="0"/>
                <a:ea typeface="SimSun" charset="0"/>
                <a:cs typeface="SimSun" charset="0"/>
              </a:rPr>
              <a:t>Attacks Against Scripture Today </a:t>
            </a:r>
            <a:endParaRPr lang="en-US" altLang="zh-CN">
              <a:latin typeface="Arial" charset="0"/>
              <a:ea typeface="SimSun" charset="0"/>
              <a:cs typeface="SimSun" charset="0"/>
            </a:endParaRPr>
          </a:p>
        </p:txBody>
      </p:sp>
      <p:sp>
        <p:nvSpPr>
          <p:cNvPr id="279560" name="Text Box 1033"/>
          <p:cNvSpPr txBox="1">
            <a:spLocks noChangeArrowheads="1"/>
          </p:cNvSpPr>
          <p:nvPr/>
        </p:nvSpPr>
        <p:spPr bwMode="auto">
          <a:xfrm>
            <a:off x="76200" y="6881851"/>
            <a:ext cx="89916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i="1" dirty="0">
                <a:solidFill>
                  <a:srgbClr val="FFFFFF"/>
                </a:solidFill>
                <a:latin typeface="Arial"/>
                <a:cs typeface="Arial"/>
              </a:rPr>
              <a:t>What teaching do you hear today that seeks to undermine the truthfulness of our faith?</a:t>
            </a:r>
          </a:p>
        </p:txBody>
      </p:sp>
      <p:pic>
        <p:nvPicPr>
          <p:cNvPr id="279561" name="Picture 1034" descr="Bibl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66296" y="3492732"/>
            <a:ext cx="3901504" cy="3141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Lightning Bolt 1"/>
          <p:cNvSpPr/>
          <p:nvPr/>
        </p:nvSpPr>
        <p:spPr bwMode="auto">
          <a:xfrm>
            <a:off x="2584718" y="4099482"/>
            <a:ext cx="3620835" cy="1960622"/>
          </a:xfrm>
          <a:prstGeom prst="lightningBol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26" charset="0"/>
            </a:endParaRPr>
          </a:p>
        </p:txBody>
      </p:sp>
      <p:sp>
        <p:nvSpPr>
          <p:cNvPr id="12" name="Lightning Bolt 11"/>
          <p:cNvSpPr/>
          <p:nvPr/>
        </p:nvSpPr>
        <p:spPr bwMode="auto">
          <a:xfrm>
            <a:off x="4289295" y="2807253"/>
            <a:ext cx="3620835" cy="1960622"/>
          </a:xfrm>
          <a:prstGeom prst="lightningBol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26" charset="0"/>
            </a:endParaRPr>
          </a:p>
        </p:txBody>
      </p:sp>
      <p:sp>
        <p:nvSpPr>
          <p:cNvPr id="13" name="Lightning Bolt 12"/>
          <p:cNvSpPr/>
          <p:nvPr/>
        </p:nvSpPr>
        <p:spPr bwMode="auto">
          <a:xfrm>
            <a:off x="4289295" y="4099482"/>
            <a:ext cx="3620835" cy="1960622"/>
          </a:xfrm>
          <a:prstGeom prst="lightningBol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26" charset="0"/>
            </a:endParaRPr>
          </a:p>
        </p:txBody>
      </p:sp>
    </p:spTree>
    <p:extLst>
      <p:ext uri="{BB962C8B-B14F-4D97-AF65-F5344CB8AC3E}">
        <p14:creationId xmlns:p14="http://schemas.microsoft.com/office/powerpoint/2010/main" val="614841336"/>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898050" name="Rectangle 1026"/>
          <p:cNvSpPr>
            <a:spLocks noGrp="1" noChangeArrowheads="1"/>
          </p:cNvSpPr>
          <p:nvPr>
            <p:ph type="ctrTitle"/>
          </p:nvPr>
        </p:nvSpPr>
        <p:spPr>
          <a:xfrm>
            <a:off x="36513" y="5157788"/>
            <a:ext cx="9107487" cy="1700212"/>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en-US" altLang="ja-JP" b="1" kern="1200" dirty="0">
                <a:effectLst>
                  <a:glow rad="622300">
                    <a:schemeClr val="tx1"/>
                  </a:glow>
                </a:effectLst>
                <a:latin typeface="Arial" charset="0"/>
                <a:ea typeface="ＭＳ Ｐゴシック" charset="0"/>
                <a:cs typeface="ＭＳ Ｐゴシック" charset="0"/>
              </a:rPr>
              <a:t>II. Christ must prove he is </a:t>
            </a:r>
            <a:r>
              <a:rPr lang="en-US" altLang="ja-JP" b="1" kern="1200" dirty="0">
                <a:solidFill>
                  <a:srgbClr val="FFFF00"/>
                </a:solidFill>
                <a:effectLst>
                  <a:glow rad="622300">
                    <a:schemeClr val="tx1"/>
                  </a:glow>
                </a:effectLst>
                <a:latin typeface="Arial" charset="0"/>
                <a:ea typeface="ＭＳ Ｐゴシック" charset="0"/>
                <a:cs typeface="ＭＳ Ｐゴシック" charset="0"/>
              </a:rPr>
              <a:t>Victor</a:t>
            </a:r>
            <a:r>
              <a:rPr lang="en-US" altLang="ja-JP" b="1" kern="1200" dirty="0">
                <a:effectLst>
                  <a:glow rad="622300">
                    <a:schemeClr val="tx1"/>
                  </a:glow>
                </a:effectLst>
                <a:latin typeface="Arial" charset="0"/>
                <a:ea typeface="ＭＳ Ｐゴシック" charset="0"/>
                <a:cs typeface="ＭＳ Ｐゴシック" charset="0"/>
              </a:rPr>
              <a:t> (19:17-21).</a:t>
            </a:r>
            <a:endParaRPr lang="en-US" b="1" kern="1200" dirty="0">
              <a:effectLst>
                <a:glow rad="6223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992691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949440"/>
          </a:xfrm>
          <a:prstGeom prst="rect">
            <a:avLst/>
          </a:prstGeom>
        </p:spPr>
      </p:pic>
      <p:sp>
        <p:nvSpPr>
          <p:cNvPr id="5" name="Rectangle 1026"/>
          <p:cNvSpPr txBox="1">
            <a:spLocks noChangeArrowheads="1"/>
          </p:cNvSpPr>
          <p:nvPr/>
        </p:nvSpPr>
        <p:spPr bwMode="auto">
          <a:xfrm>
            <a:off x="0" y="0"/>
            <a:ext cx="9144000" cy="13214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ja-JP" sz="4000" b="1" dirty="0">
                <a:effectLst>
                  <a:glow rad="241300">
                    <a:schemeClr val="tx1"/>
                  </a:glow>
                </a:effectLst>
                <a:latin typeface="Arial" charset="0"/>
                <a:ea typeface="ＭＳ Ｐゴシック" charset="0"/>
                <a:cs typeface="ＭＳ Ｐゴシック" charset="0"/>
              </a:rPr>
              <a:t>Bird Feast</a:t>
            </a:r>
            <a:endParaRPr lang="en-US" dirty="0">
              <a:effectLst>
                <a:glow rad="241300">
                  <a:schemeClr val="tx1"/>
                </a:glow>
              </a:effectLst>
              <a:latin typeface="Times New Roman" charset="0"/>
              <a:ea typeface="ＭＳ Ｐゴシック" charset="0"/>
              <a:cs typeface="ＭＳ Ｐゴシック" charset="0"/>
            </a:endParaRPr>
          </a:p>
        </p:txBody>
      </p:sp>
      <p:sp>
        <p:nvSpPr>
          <p:cNvPr id="898050" name="Rectangle 1026"/>
          <p:cNvSpPr>
            <a:spLocks noGrp="1" noChangeArrowheads="1"/>
          </p:cNvSpPr>
          <p:nvPr>
            <p:ph type="ctrTitle"/>
          </p:nvPr>
        </p:nvSpPr>
        <p:spPr>
          <a:xfrm>
            <a:off x="3312608" y="2865902"/>
            <a:ext cx="5831392" cy="3974936"/>
          </a:xfrm>
          <a:effectLst>
            <a:outerShdw blurRad="63500" dist="35921" dir="2700000" algn="ctr" rotWithShape="0">
              <a:schemeClr val="tx2">
                <a:alpha val="74998"/>
              </a:schemeClr>
            </a:outerShdw>
          </a:effectLst>
        </p:spPr>
        <p:txBody>
          <a:bodyPr/>
          <a:lstStyle/>
          <a:p>
            <a:pPr>
              <a:defRPr/>
            </a:pPr>
            <a:r>
              <a:rPr lang="en-US" altLang="ja-JP" sz="3200" b="1" dirty="0">
                <a:effectLst>
                  <a:glow rad="241300">
                    <a:schemeClr val="tx1"/>
                  </a:glow>
                </a:effectLst>
                <a:latin typeface="Arial" charset="0"/>
                <a:ea typeface="ＭＳ Ｐゴシック" charset="0"/>
                <a:cs typeface="ＭＳ Ｐゴシック" charset="0"/>
              </a:rPr>
              <a:t>"Then I saw an angel standing in the sun, shouting to the vultures flying high in the sky: 'Come! Gather together for the great banquet God has prepared'" (19:17 </a:t>
            </a:r>
            <a:r>
              <a:rPr lang="en-US" altLang="ja-JP" sz="2800" b="1" dirty="0">
                <a:effectLst>
                  <a:glow rad="241300">
                    <a:schemeClr val="tx1"/>
                  </a:glow>
                </a:effectLst>
                <a:latin typeface="Arial" charset="0"/>
                <a:ea typeface="ＭＳ Ｐゴシック" charset="0"/>
                <a:cs typeface="ＭＳ Ｐゴシック" charset="0"/>
              </a:rPr>
              <a:t>NLT</a:t>
            </a:r>
            <a:r>
              <a:rPr lang="en-US" altLang="ja-JP" sz="3200" b="1" dirty="0">
                <a:effectLst>
                  <a:glow rad="241300">
                    <a:schemeClr val="tx1"/>
                  </a:glow>
                </a:effectLst>
                <a:latin typeface="Arial" charset="0"/>
                <a:ea typeface="ＭＳ Ｐゴシック" charset="0"/>
                <a:cs typeface="ＭＳ Ｐゴシック" charset="0"/>
              </a:rPr>
              <a:t>).</a:t>
            </a:r>
            <a:endParaRPr lang="en-US" sz="3600" dirty="0">
              <a:effectLst>
                <a:glow rad="2413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0868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097"/>
            <a:ext cx="9186204" cy="6852935"/>
          </a:xfrm>
          <a:prstGeom prst="rect">
            <a:avLst/>
          </a:prstGeom>
        </p:spPr>
      </p:pic>
      <p:sp>
        <p:nvSpPr>
          <p:cNvPr id="5" name="Rectangle 1026"/>
          <p:cNvSpPr txBox="1">
            <a:spLocks noChangeArrowheads="1"/>
          </p:cNvSpPr>
          <p:nvPr/>
        </p:nvSpPr>
        <p:spPr bwMode="auto">
          <a:xfrm>
            <a:off x="0" y="0"/>
            <a:ext cx="9144000" cy="13214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ja-JP" sz="4000" b="1" dirty="0">
                <a:effectLst>
                  <a:glow rad="241300">
                    <a:schemeClr val="tx1"/>
                  </a:glow>
                </a:effectLst>
                <a:latin typeface="Arial" charset="0"/>
                <a:ea typeface="ＭＳ Ｐゴシック" charset="0"/>
                <a:cs typeface="ＭＳ Ｐゴシック" charset="0"/>
              </a:rPr>
              <a:t>Bird Feast</a:t>
            </a:r>
            <a:endParaRPr lang="en-US" dirty="0">
              <a:effectLst>
                <a:glow rad="241300">
                  <a:schemeClr val="tx1"/>
                </a:glow>
              </a:effectLst>
              <a:latin typeface="Times New Roman" charset="0"/>
              <a:ea typeface="ＭＳ Ｐゴシック" charset="0"/>
              <a:cs typeface="ＭＳ Ｐゴシック" charset="0"/>
            </a:endParaRPr>
          </a:p>
        </p:txBody>
      </p:sp>
      <p:sp>
        <p:nvSpPr>
          <p:cNvPr id="898050" name="Rectangle 1026"/>
          <p:cNvSpPr>
            <a:spLocks noGrp="1" noChangeArrowheads="1"/>
          </p:cNvSpPr>
          <p:nvPr>
            <p:ph type="ctrTitle"/>
          </p:nvPr>
        </p:nvSpPr>
        <p:spPr>
          <a:xfrm>
            <a:off x="0" y="4547689"/>
            <a:ext cx="9144000" cy="1967089"/>
          </a:xfrm>
          <a:effectLst>
            <a:outerShdw blurRad="63500" dist="35921" dir="2700000" algn="ctr" rotWithShape="0">
              <a:schemeClr val="tx2">
                <a:alpha val="74998"/>
              </a:schemeClr>
            </a:outerShdw>
          </a:effectLst>
        </p:spPr>
        <p:txBody>
          <a:bodyPr/>
          <a:lstStyle/>
          <a:p>
            <a:pPr>
              <a:defRPr/>
            </a:pPr>
            <a:r>
              <a:rPr lang="en-US" altLang="ja-JP" sz="3200" b="1" dirty="0">
                <a:effectLst>
                  <a:glow rad="241300">
                    <a:schemeClr val="tx1"/>
                  </a:glow>
                </a:effectLst>
                <a:latin typeface="Arial" charset="0"/>
                <a:ea typeface="ＭＳ Ｐゴシック" charset="0"/>
                <a:cs typeface="ＭＳ Ｐゴシック" charset="0"/>
              </a:rPr>
              <a:t>"Come and eat the flesh of kings, generals, and strong warriors; of horses and their riders; and of all humanity, both free and slave, small and great" (19:18 </a:t>
            </a:r>
            <a:r>
              <a:rPr lang="en-US" altLang="ja-JP" sz="2800" b="1" dirty="0">
                <a:effectLst>
                  <a:glow rad="241300">
                    <a:schemeClr val="tx1"/>
                  </a:glow>
                </a:effectLst>
                <a:latin typeface="Arial" charset="0"/>
                <a:ea typeface="ＭＳ Ｐゴシック" charset="0"/>
                <a:cs typeface="ＭＳ Ｐゴシック" charset="0"/>
              </a:rPr>
              <a:t>NLT</a:t>
            </a:r>
            <a:r>
              <a:rPr lang="en-US" altLang="ja-JP" sz="3200" b="1" dirty="0">
                <a:effectLst>
                  <a:glow rad="241300">
                    <a:schemeClr val="tx1"/>
                  </a:glow>
                </a:effectLst>
                <a:latin typeface="Arial" charset="0"/>
                <a:ea typeface="ＭＳ Ｐゴシック" charset="0"/>
                <a:cs typeface="ＭＳ Ｐゴシック" charset="0"/>
              </a:rPr>
              <a:t>).</a:t>
            </a:r>
            <a:endParaRPr lang="en-US" sz="3600" dirty="0">
              <a:effectLst>
                <a:glow rad="241300">
                  <a:schemeClr val="tx1"/>
                </a:glow>
              </a:effectLst>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4"/>
          <a:stretch>
            <a:fillRect/>
          </a:stretch>
        </p:blipFill>
        <p:spPr>
          <a:xfrm>
            <a:off x="199505" y="178562"/>
            <a:ext cx="2615354" cy="3374650"/>
          </a:xfrm>
          <a:prstGeom prst="rect">
            <a:avLst/>
          </a:prstGeom>
        </p:spPr>
      </p:pic>
    </p:spTree>
    <p:extLst>
      <p:ext uri="{BB962C8B-B14F-4D97-AF65-F5344CB8AC3E}">
        <p14:creationId xmlns:p14="http://schemas.microsoft.com/office/powerpoint/2010/main" val="212342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4707" cy="6858000"/>
          </a:xfrm>
          <a:prstGeom prst="rect">
            <a:avLst/>
          </a:prstGeom>
        </p:spPr>
      </p:pic>
      <p:sp>
        <p:nvSpPr>
          <p:cNvPr id="5" name="Rectangle 1026"/>
          <p:cNvSpPr txBox="1">
            <a:spLocks noChangeArrowheads="1"/>
          </p:cNvSpPr>
          <p:nvPr/>
        </p:nvSpPr>
        <p:spPr bwMode="auto">
          <a:xfrm>
            <a:off x="240294" y="68643"/>
            <a:ext cx="4106928" cy="19220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altLang="ja-JP" sz="4000" b="1" dirty="0">
                <a:effectLst>
                  <a:glow rad="241300">
                    <a:schemeClr val="tx1"/>
                  </a:glow>
                </a:effectLst>
                <a:latin typeface="Arial" charset="0"/>
                <a:ea typeface="ＭＳ Ｐゴシック" charset="0"/>
                <a:cs typeface="ＭＳ Ｐゴシック" charset="0"/>
              </a:rPr>
              <a:t>Armies Gathered</a:t>
            </a:r>
            <a:endParaRPr lang="en-US" dirty="0">
              <a:effectLst>
                <a:glow rad="241300">
                  <a:schemeClr val="tx1"/>
                </a:glow>
              </a:effectLst>
              <a:latin typeface="Times New Roman" charset="0"/>
              <a:ea typeface="ＭＳ Ｐゴシック" charset="0"/>
              <a:cs typeface="ＭＳ Ｐゴシック" charset="0"/>
            </a:endParaRPr>
          </a:p>
        </p:txBody>
      </p:sp>
      <p:sp>
        <p:nvSpPr>
          <p:cNvPr id="898050" name="Rectangle 1026"/>
          <p:cNvSpPr>
            <a:spLocks noGrp="1" noChangeArrowheads="1"/>
          </p:cNvSpPr>
          <p:nvPr>
            <p:ph type="ctrTitle"/>
          </p:nvPr>
        </p:nvSpPr>
        <p:spPr>
          <a:xfrm>
            <a:off x="36513" y="4745923"/>
            <a:ext cx="9107487" cy="1957627"/>
          </a:xfrm>
          <a:effectLst>
            <a:outerShdw blurRad="63500" dist="35921" dir="2700000" algn="ctr" rotWithShape="0">
              <a:schemeClr val="tx2">
                <a:alpha val="74998"/>
              </a:schemeClr>
            </a:outerShdw>
          </a:effectLst>
        </p:spPr>
        <p:txBody>
          <a:bodyPr/>
          <a:lstStyle/>
          <a:p>
            <a:pPr algn="l">
              <a:defRPr/>
            </a:pPr>
            <a:r>
              <a:rPr lang="en-US" altLang="ja-JP" sz="3200" b="1" dirty="0">
                <a:effectLst>
                  <a:glow rad="241300">
                    <a:schemeClr val="tx1"/>
                  </a:glow>
                </a:effectLst>
                <a:latin typeface="Arial" charset="0"/>
                <a:ea typeface="ＭＳ Ｐゴシック" charset="0"/>
                <a:cs typeface="ＭＳ Ｐゴシック" charset="0"/>
              </a:rPr>
              <a:t>"Then I saw the beast and the kings of the world and their armies gathered together to fight against the one sitting on the horse and his army" (19:19 </a:t>
            </a:r>
            <a:r>
              <a:rPr lang="en-US" altLang="ja-JP" sz="2800" b="1" dirty="0">
                <a:effectLst>
                  <a:glow rad="241300">
                    <a:schemeClr val="tx1"/>
                  </a:glow>
                </a:effectLst>
                <a:latin typeface="Arial" charset="0"/>
                <a:ea typeface="ＭＳ Ｐゴシック" charset="0"/>
                <a:cs typeface="ＭＳ Ｐゴシック" charset="0"/>
              </a:rPr>
              <a:t>NLT</a:t>
            </a:r>
            <a:r>
              <a:rPr lang="en-US" altLang="ja-JP" sz="3200" b="1" dirty="0">
                <a:effectLst>
                  <a:glow rad="241300">
                    <a:schemeClr val="tx1"/>
                  </a:glow>
                </a:effectLst>
                <a:latin typeface="Arial" charset="0"/>
                <a:ea typeface="ＭＳ Ｐゴシック" charset="0"/>
                <a:cs typeface="ＭＳ Ｐゴシック" charset="0"/>
              </a:rPr>
              <a:t>).</a:t>
            </a:r>
            <a:endParaRPr lang="en-US" sz="3600" dirty="0">
              <a:effectLst>
                <a:glow rad="2413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238621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2322" name="Picture 4" descr="20 Three beasts and 66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2451" y="24905"/>
            <a:ext cx="9144000" cy="68227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3714" name="Rectangle 2"/>
          <p:cNvSpPr>
            <a:spLocks noGrp="1" noChangeArrowheads="1"/>
          </p:cNvSpPr>
          <p:nvPr>
            <p:ph type="ctrTitle"/>
          </p:nvPr>
        </p:nvSpPr>
        <p:spPr>
          <a:xfrm>
            <a:off x="10023" y="24507"/>
            <a:ext cx="3673475" cy="1368426"/>
          </a:xfrm>
          <a:noFill/>
          <a:ln w="9525">
            <a:noFill/>
            <a:miter lim="800000"/>
            <a:headEnd/>
            <a:tailEnd/>
          </a:ln>
          <a:effectLst>
            <a:outerShdw blurRad="63500" dist="35921" dir="2700000" algn="ctr" rotWithShape="0">
              <a:schemeClr val="tx2">
                <a:alpha val="74997"/>
              </a:schemeClr>
            </a:outerShdw>
          </a:effectLst>
        </p:spPr>
        <p:txBody>
          <a:bodyPr anchor="ctr"/>
          <a:lstStyle/>
          <a:p>
            <a:r>
              <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Beasts of Rev. 13</a:t>
            </a:r>
          </a:p>
        </p:txBody>
      </p:sp>
      <p:sp>
        <p:nvSpPr>
          <p:cNvPr id="2" name="Rectangle 2"/>
          <p:cNvSpPr>
            <a:spLocks noChangeArrowheads="1"/>
          </p:cNvSpPr>
          <p:nvPr/>
        </p:nvSpPr>
        <p:spPr bwMode="auto">
          <a:xfrm>
            <a:off x="152400" y="4972272"/>
            <a:ext cx="274320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t>Dragon = </a:t>
            </a:r>
            <a:b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t>Satan</a:t>
            </a:r>
            <a:endParaRPr lang="en-US" sz="3200" dirty="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3" name="Rectangle 2"/>
          <p:cNvSpPr>
            <a:spLocks noChangeArrowheads="1"/>
          </p:cNvSpPr>
          <p:nvPr/>
        </p:nvSpPr>
        <p:spPr bwMode="auto">
          <a:xfrm>
            <a:off x="1905000" y="5124672"/>
            <a:ext cx="4800600"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Sea Beast = </a:t>
            </a:r>
            <a:br>
              <a:rPr lang="en-US" sz="3200" b="1">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Antichrist</a:t>
            </a:r>
            <a:endParaRPr lang="en-US" sz="320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4" name="Rectangle 2"/>
          <p:cNvSpPr>
            <a:spLocks noChangeArrowheads="1"/>
          </p:cNvSpPr>
          <p:nvPr/>
        </p:nvSpPr>
        <p:spPr bwMode="auto">
          <a:xfrm>
            <a:off x="5791200" y="5086572"/>
            <a:ext cx="3352800"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Land Beast = </a:t>
            </a:r>
            <a:br>
              <a:rPr lang="en-US" sz="3200" b="1">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False Prophet</a:t>
            </a:r>
            <a:endParaRPr lang="en-US" sz="320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7" name="Rectangle 2"/>
          <p:cNvSpPr txBox="1">
            <a:spLocks noChangeArrowheads="1"/>
          </p:cNvSpPr>
          <p:nvPr/>
        </p:nvSpPr>
        <p:spPr bwMode="auto">
          <a:xfrm>
            <a:off x="22324" y="6228077"/>
            <a:ext cx="291465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5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8"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387</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820445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14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457200"/>
            <a:ext cx="840105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430" name="Freeform 6"/>
          <p:cNvSpPr>
            <a:spLocks/>
          </p:cNvSpPr>
          <p:nvPr/>
        </p:nvSpPr>
        <p:spPr bwMode="auto">
          <a:xfrm rot="1694376">
            <a:off x="736600" y="2863850"/>
            <a:ext cx="3225800" cy="4635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5436" name="Freeform 12"/>
          <p:cNvSpPr>
            <a:spLocks/>
          </p:cNvSpPr>
          <p:nvPr/>
        </p:nvSpPr>
        <p:spPr bwMode="auto">
          <a:xfrm>
            <a:off x="50800" y="1546225"/>
            <a:ext cx="1082675" cy="669925"/>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a14="http://schemas.microsoft.com/office/drawing/2010/main" xmlns="" w="9525">
                <a:solidFill>
                  <a:srgbClr val="000000"/>
                </a:solidFill>
                <a:round/>
                <a:headEnd/>
                <a:tailEnd type="none" w="lg" len="lg"/>
              </a14:hiddenLine>
            </a:ext>
          </a:extLst>
        </p:spPr>
        <p:txBody>
          <a:bodyPr wrap="square"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01480" name="Rectangle 18"/>
          <p:cNvSpPr>
            <a:spLocks noGrp="1" noChangeArrowheads="1"/>
          </p:cNvSpPr>
          <p:nvPr>
            <p:ph type="title" idx="4294967295"/>
          </p:nvPr>
        </p:nvSpPr>
        <p:spPr>
          <a:xfrm>
            <a:off x="539750" y="260350"/>
            <a:ext cx="7848600" cy="955675"/>
          </a:xfrm>
          <a:solidFill>
            <a:srgbClr val="000066"/>
          </a:solidFill>
          <a:ln w="28575">
            <a:solidFill>
              <a:schemeClr val="bg1"/>
            </a:solidFill>
            <a:miter lim="800000"/>
            <a:headEnd/>
            <a:tailEnd/>
          </a:ln>
        </p:spPr>
        <p:txBody>
          <a:bodyPr/>
          <a:lstStyle/>
          <a:p>
            <a:r>
              <a:rPr lang="en-US" sz="4000">
                <a:solidFill>
                  <a:srgbClr val="FFFF66"/>
                </a:solidFill>
                <a:latin typeface="Arial" charset="0"/>
                <a:ea typeface="ＭＳ Ｐゴシック" charset="0"/>
              </a:rPr>
              <a:t>The Dried Euphrates (Bowl #6)</a:t>
            </a:r>
          </a:p>
        </p:txBody>
      </p:sp>
      <p:sp>
        <p:nvSpPr>
          <p:cNvPr id="1001481"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393</a:t>
            </a:r>
            <a:endParaRPr lang="en-US" dirty="0">
              <a:solidFill>
                <a:srgbClr val="FFFFFF"/>
              </a:solidFill>
              <a:latin typeface="Arial" charset="0"/>
              <a:cs typeface="Arial" charset="0"/>
            </a:endParaRPr>
          </a:p>
        </p:txBody>
      </p:sp>
      <p:sp>
        <p:nvSpPr>
          <p:cNvPr id="11" name="Text Box 10"/>
          <p:cNvSpPr txBox="1">
            <a:spLocks noChangeArrowheads="1"/>
          </p:cNvSpPr>
          <p:nvPr/>
        </p:nvSpPr>
        <p:spPr bwMode="auto">
          <a:xfrm>
            <a:off x="5046408" y="1599435"/>
            <a:ext cx="3284170" cy="58695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3200" dirty="0">
                <a:solidFill>
                  <a:srgbClr val="FFFFFF"/>
                </a:solidFill>
                <a:latin typeface="Arial" charset="0"/>
                <a:cs typeface="Arial" charset="0"/>
              </a:rPr>
              <a:t>Kings of the East</a:t>
            </a:r>
          </a:p>
        </p:txBody>
      </p:sp>
      <p:sp>
        <p:nvSpPr>
          <p:cNvPr id="2" name="Circular Arrow 1"/>
          <p:cNvSpPr/>
          <p:nvPr/>
        </p:nvSpPr>
        <p:spPr bwMode="auto">
          <a:xfrm rot="9410162" flipV="1">
            <a:off x="1892300" y="1989138"/>
            <a:ext cx="4483100" cy="3559175"/>
          </a:xfrm>
          <a:prstGeom prst="circular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15428" name="Rectangle 4"/>
          <p:cNvSpPr>
            <a:spLocks noChangeArrowheads="1"/>
          </p:cNvSpPr>
          <p:nvPr/>
        </p:nvSpPr>
        <p:spPr bwMode="auto">
          <a:xfrm>
            <a:off x="4284663" y="2708275"/>
            <a:ext cx="4462462" cy="3241675"/>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20000"/>
              </a:spcBef>
              <a:spcAft>
                <a:spcPct val="0"/>
              </a:spcAft>
            </a:pPr>
            <a:r>
              <a:rPr lang="en-US" sz="2800" dirty="0">
                <a:solidFill>
                  <a:srgbClr val="FFFFFF"/>
                </a:solidFill>
                <a:latin typeface="Arial" charset="0"/>
                <a:ea typeface="ＭＳ Ｐゴシック" charset="0"/>
                <a:cs typeface="Arial" charset="0"/>
              </a:rPr>
              <a:t>Revelation 16:12   </a:t>
            </a:r>
          </a:p>
          <a:p>
            <a:pPr defTabSz="914400" eaLnBrk="0" fontAlgn="base" hangingPunct="0">
              <a:spcBef>
                <a:spcPct val="20000"/>
              </a:spcBef>
              <a:spcAft>
                <a:spcPct val="0"/>
              </a:spcAft>
            </a:pPr>
            <a:r>
              <a:rPr lang="en-US" sz="2800" dirty="0">
                <a:solidFill>
                  <a:srgbClr val="FFFFFF"/>
                </a:solidFill>
                <a:latin typeface="Arial" charset="0"/>
                <a:ea typeface="ＭＳ Ｐゴシック" charset="0"/>
                <a:cs typeface="Arial" charset="0"/>
              </a:rPr>
              <a:t>"The sixth angel poured out his bowl on the great river </a:t>
            </a:r>
            <a:r>
              <a:rPr lang="en-US" sz="2800" dirty="0">
                <a:solidFill>
                  <a:srgbClr val="FFFF00"/>
                </a:solidFill>
                <a:latin typeface="Arial" charset="0"/>
                <a:ea typeface="ＭＳ Ｐゴシック" charset="0"/>
                <a:cs typeface="Arial" charset="0"/>
              </a:rPr>
              <a:t>Euphrates</a:t>
            </a:r>
            <a:r>
              <a:rPr lang="en-US" sz="2800" dirty="0">
                <a:solidFill>
                  <a:srgbClr val="FFFFFF"/>
                </a:solidFill>
                <a:latin typeface="Arial" charset="0"/>
                <a:ea typeface="ＭＳ Ｐゴシック" charset="0"/>
                <a:cs typeface="Arial" charset="0"/>
              </a:rPr>
              <a:t>, and its water was </a:t>
            </a:r>
            <a:r>
              <a:rPr lang="en-US" sz="2800" dirty="0">
                <a:solidFill>
                  <a:srgbClr val="FFFF00"/>
                </a:solidFill>
                <a:latin typeface="Arial" charset="0"/>
                <a:ea typeface="ＭＳ Ｐゴシック" charset="0"/>
                <a:cs typeface="Arial" charset="0"/>
              </a:rPr>
              <a:t>dried up</a:t>
            </a:r>
            <a:r>
              <a:rPr lang="en-US" sz="2800" dirty="0">
                <a:solidFill>
                  <a:srgbClr val="FFFFFF"/>
                </a:solidFill>
                <a:latin typeface="Arial" charset="0"/>
                <a:ea typeface="ＭＳ Ｐゴシック" charset="0"/>
                <a:cs typeface="Arial" charset="0"/>
              </a:rPr>
              <a:t> to prepare the way for the kings from the East."</a:t>
            </a:r>
          </a:p>
        </p:txBody>
      </p:sp>
      <p:sp>
        <p:nvSpPr>
          <p:cNvPr id="615435" name="Line 11"/>
          <p:cNvSpPr>
            <a:spLocks noChangeShapeType="1"/>
          </p:cNvSpPr>
          <p:nvPr/>
        </p:nvSpPr>
        <p:spPr bwMode="auto">
          <a:xfrm>
            <a:off x="1077913" y="1989138"/>
            <a:ext cx="0" cy="360362"/>
          </a:xfrm>
          <a:prstGeom prst="line">
            <a:avLst/>
          </a:prstGeom>
          <a:noFill/>
          <a:ln w="76200">
            <a:solidFill>
              <a:srgbClr val="FFFF00"/>
            </a:solidFill>
            <a:round/>
            <a:headEnd type="diamond" w="med" len="med"/>
            <a:tailEnd type="diamond" w="med" len="med"/>
          </a:ln>
          <a:extLst>
            <a:ext uri="{909E8E84-426E-40dd-AFC4-6F175D3DCCD1}">
              <a14:hiddenFill xmlns:a14="http://schemas.microsoft.com/office/drawing/2010/main" xmlns="">
                <a:no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417372872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15430"/>
                                        </p:tgtEl>
                                        <p:attrNameLst>
                                          <p:attrName>style.visibility</p:attrName>
                                        </p:attrNameLst>
                                      </p:cBhvr>
                                      <p:to>
                                        <p:strVal val="visible"/>
                                      </p:to>
                                    </p:set>
                                    <p:animEffect transition="in" filter="wipe(up)">
                                      <p:cBhvr>
                                        <p:cTn id="17" dur="500"/>
                                        <p:tgtEl>
                                          <p:spTgt spid="6154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1" fill="hold" grpId="1" nodeType="clickEffect">
                                  <p:stCondLst>
                                    <p:cond delay="0"/>
                                  </p:stCondLst>
                                  <p:childTnLst>
                                    <p:animEffect transition="out" filter="wipe(up)">
                                      <p:cBhvr>
                                        <p:cTn id="21" dur="500"/>
                                        <p:tgtEl>
                                          <p:spTgt spid="615430"/>
                                        </p:tgtEl>
                                      </p:cBhvr>
                                    </p:animEffect>
                                    <p:set>
                                      <p:cBhvr>
                                        <p:cTn id="22" dur="1" fill="hold">
                                          <p:stCondLst>
                                            <p:cond delay="499"/>
                                          </p:stCondLst>
                                        </p:cTn>
                                        <p:tgtEl>
                                          <p:spTgt spid="61543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2" nodeType="clickEffect">
                                  <p:stCondLst>
                                    <p:cond delay="0"/>
                                  </p:stCondLst>
                                  <p:childTnLst>
                                    <p:set>
                                      <p:cBhvr>
                                        <p:cTn id="26" dur="1" fill="hold">
                                          <p:stCondLst>
                                            <p:cond delay="0"/>
                                          </p:stCondLst>
                                        </p:cTn>
                                        <p:tgtEl>
                                          <p:spTgt spid="615430"/>
                                        </p:tgtEl>
                                        <p:attrNameLst>
                                          <p:attrName>style.visibility</p:attrName>
                                        </p:attrNameLst>
                                      </p:cBhvr>
                                      <p:to>
                                        <p:strVal val="visible"/>
                                      </p:to>
                                    </p:set>
                                    <p:animEffect transition="in" filter="wipe(up)">
                                      <p:cBhvr>
                                        <p:cTn id="27" dur="500"/>
                                        <p:tgtEl>
                                          <p:spTgt spid="6154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615435"/>
                                        </p:tgtEl>
                                        <p:attrNameLst>
                                          <p:attrName>style.visibility</p:attrName>
                                        </p:attrNameLst>
                                      </p:cBhvr>
                                      <p:to>
                                        <p:strVal val="visible"/>
                                      </p:to>
                                    </p:set>
                                    <p:anim calcmode="lin" valueType="num">
                                      <p:cBhvr>
                                        <p:cTn id="32" dur="1000" fill="hold"/>
                                        <p:tgtEl>
                                          <p:spTgt spid="615435"/>
                                        </p:tgtEl>
                                        <p:attrNameLst>
                                          <p:attrName>ppt_w</p:attrName>
                                        </p:attrNameLst>
                                      </p:cBhvr>
                                      <p:tavLst>
                                        <p:tav tm="0">
                                          <p:val>
                                            <p:strVal val="#ppt_w*0.70"/>
                                          </p:val>
                                        </p:tav>
                                        <p:tav tm="100000">
                                          <p:val>
                                            <p:strVal val="#ppt_w"/>
                                          </p:val>
                                        </p:tav>
                                      </p:tavLst>
                                    </p:anim>
                                    <p:anim calcmode="lin" valueType="num">
                                      <p:cBhvr>
                                        <p:cTn id="33" dur="1000" fill="hold"/>
                                        <p:tgtEl>
                                          <p:spTgt spid="615435"/>
                                        </p:tgtEl>
                                        <p:attrNameLst>
                                          <p:attrName>ppt_h</p:attrName>
                                        </p:attrNameLst>
                                      </p:cBhvr>
                                      <p:tavLst>
                                        <p:tav tm="0">
                                          <p:val>
                                            <p:strVal val="#ppt_h"/>
                                          </p:val>
                                        </p:tav>
                                        <p:tav tm="100000">
                                          <p:val>
                                            <p:strVal val="#ppt_h"/>
                                          </p:val>
                                        </p:tav>
                                      </p:tavLst>
                                    </p:anim>
                                    <p:animEffect transition="in" filter="fade">
                                      <p:cBhvr>
                                        <p:cTn id="34" dur="1000"/>
                                        <p:tgtEl>
                                          <p:spTgt spid="615435"/>
                                        </p:tgtEl>
                                      </p:cBhvr>
                                    </p:animEffect>
                                  </p:childTnLst>
                                </p:cTn>
                              </p:par>
                            </p:childTnLst>
                          </p:cTn>
                        </p:par>
                        <p:par>
                          <p:cTn id="35" fill="hold">
                            <p:stCondLst>
                              <p:cond delay="1000"/>
                            </p:stCondLst>
                            <p:childTnLst>
                              <p:par>
                                <p:cTn id="36" presetID="22" presetClass="exit" presetSubtype="1" fill="hold" grpId="3" nodeType="afterEffect">
                                  <p:stCondLst>
                                    <p:cond delay="0"/>
                                  </p:stCondLst>
                                  <p:childTnLst>
                                    <p:animEffect transition="out" filter="wipe(up)">
                                      <p:cBhvr>
                                        <p:cTn id="37" dur="500"/>
                                        <p:tgtEl>
                                          <p:spTgt spid="615430"/>
                                        </p:tgtEl>
                                      </p:cBhvr>
                                    </p:animEffect>
                                    <p:set>
                                      <p:cBhvr>
                                        <p:cTn id="38" dur="1" fill="hold">
                                          <p:stCondLst>
                                            <p:cond delay="499"/>
                                          </p:stCondLst>
                                        </p:cTn>
                                        <p:tgtEl>
                                          <p:spTgt spid="615430"/>
                                        </p:tgtEl>
                                        <p:attrNameLst>
                                          <p:attrName>style.visibility</p:attrName>
                                        </p:attrNameLst>
                                      </p:cBhvr>
                                      <p:to>
                                        <p:strVal val="hidden"/>
                                      </p:to>
                                    </p:set>
                                  </p:childTnLst>
                                </p:cTn>
                              </p:par>
                            </p:childTnLst>
                          </p:cTn>
                        </p:par>
                        <p:par>
                          <p:cTn id="39" fill="hold">
                            <p:stCondLst>
                              <p:cond delay="1500"/>
                            </p:stCondLst>
                            <p:childTnLst>
                              <p:par>
                                <p:cTn id="40" presetID="22" presetClass="entr" presetSubtype="4" fill="hold" grpId="0" nodeType="afterEffect">
                                  <p:stCondLst>
                                    <p:cond delay="0"/>
                                  </p:stCondLst>
                                  <p:childTnLst>
                                    <p:set>
                                      <p:cBhvr>
                                        <p:cTn id="41" dur="1" fill="hold">
                                          <p:stCondLst>
                                            <p:cond delay="0"/>
                                          </p:stCondLst>
                                        </p:cTn>
                                        <p:tgtEl>
                                          <p:spTgt spid="615436"/>
                                        </p:tgtEl>
                                        <p:attrNameLst>
                                          <p:attrName>style.visibility</p:attrName>
                                        </p:attrNameLst>
                                      </p:cBhvr>
                                      <p:to>
                                        <p:strVal val="visible"/>
                                      </p:to>
                                    </p:set>
                                    <p:animEffect transition="in" filter="wipe(down)">
                                      <p:cBhvr>
                                        <p:cTn id="42" dur="500"/>
                                        <p:tgtEl>
                                          <p:spTgt spid="615436"/>
                                        </p:tgtEl>
                                      </p:cBhvr>
                                    </p:animEffect>
                                  </p:childTnLst>
                                </p:cTn>
                              </p:par>
                            </p:childTnLst>
                          </p:cTn>
                        </p:par>
                      </p:childTnLst>
                    </p:cTn>
                  </p:par>
                  <p:par>
                    <p:cTn id="43" fill="hold">
                      <p:stCondLst>
                        <p:cond delay="indefinite"/>
                      </p:stCondLst>
                      <p:childTnLst>
                        <p:par>
                          <p:cTn id="44" fill="hold" nodeType="afterGroup">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80">
                                          <p:stCondLst>
                                            <p:cond delay="0"/>
                                          </p:stCondLst>
                                        </p:cTn>
                                        <p:tgtEl>
                                          <p:spTgt spid="11"/>
                                        </p:tgtEl>
                                      </p:cBhvr>
                                    </p:animEffect>
                                    <p:anim calcmode="lin" valueType="num">
                                      <p:cBhvr>
                                        <p:cTn id="4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3" dur="26">
                                          <p:stCondLst>
                                            <p:cond delay="650"/>
                                          </p:stCondLst>
                                        </p:cTn>
                                        <p:tgtEl>
                                          <p:spTgt spid="11"/>
                                        </p:tgtEl>
                                      </p:cBhvr>
                                      <p:to x="100000" y="60000"/>
                                    </p:animScale>
                                    <p:animScale>
                                      <p:cBhvr>
                                        <p:cTn id="54" dur="166" decel="50000">
                                          <p:stCondLst>
                                            <p:cond delay="676"/>
                                          </p:stCondLst>
                                        </p:cTn>
                                        <p:tgtEl>
                                          <p:spTgt spid="11"/>
                                        </p:tgtEl>
                                      </p:cBhvr>
                                      <p:to x="100000" y="100000"/>
                                    </p:animScale>
                                    <p:animScale>
                                      <p:cBhvr>
                                        <p:cTn id="55" dur="26">
                                          <p:stCondLst>
                                            <p:cond delay="1312"/>
                                          </p:stCondLst>
                                        </p:cTn>
                                        <p:tgtEl>
                                          <p:spTgt spid="11"/>
                                        </p:tgtEl>
                                      </p:cBhvr>
                                      <p:to x="100000" y="80000"/>
                                    </p:animScale>
                                    <p:animScale>
                                      <p:cBhvr>
                                        <p:cTn id="56" dur="166" decel="50000">
                                          <p:stCondLst>
                                            <p:cond delay="1338"/>
                                          </p:stCondLst>
                                        </p:cTn>
                                        <p:tgtEl>
                                          <p:spTgt spid="11"/>
                                        </p:tgtEl>
                                      </p:cBhvr>
                                      <p:to x="100000" y="100000"/>
                                    </p:animScale>
                                    <p:animScale>
                                      <p:cBhvr>
                                        <p:cTn id="57" dur="26">
                                          <p:stCondLst>
                                            <p:cond delay="1642"/>
                                          </p:stCondLst>
                                        </p:cTn>
                                        <p:tgtEl>
                                          <p:spTgt spid="11"/>
                                        </p:tgtEl>
                                      </p:cBhvr>
                                      <p:to x="100000" y="90000"/>
                                    </p:animScale>
                                    <p:animScale>
                                      <p:cBhvr>
                                        <p:cTn id="58" dur="166" decel="50000">
                                          <p:stCondLst>
                                            <p:cond delay="1668"/>
                                          </p:stCondLst>
                                        </p:cTn>
                                        <p:tgtEl>
                                          <p:spTgt spid="11"/>
                                        </p:tgtEl>
                                      </p:cBhvr>
                                      <p:to x="100000" y="100000"/>
                                    </p:animScale>
                                    <p:animScale>
                                      <p:cBhvr>
                                        <p:cTn id="59" dur="26">
                                          <p:stCondLst>
                                            <p:cond delay="1808"/>
                                          </p:stCondLst>
                                        </p:cTn>
                                        <p:tgtEl>
                                          <p:spTgt spid="11"/>
                                        </p:tgtEl>
                                      </p:cBhvr>
                                      <p:to x="100000" y="95000"/>
                                    </p:animScale>
                                    <p:animScale>
                                      <p:cBhvr>
                                        <p:cTn id="60" dur="166" decel="50000">
                                          <p:stCondLst>
                                            <p:cond delay="1834"/>
                                          </p:stCondLst>
                                        </p:cTn>
                                        <p:tgtEl>
                                          <p:spTgt spid="11"/>
                                        </p:tgtEl>
                                      </p:cBhvr>
                                      <p:to x="100000" y="100000"/>
                                    </p:animScale>
                                  </p:childTnLst>
                                </p:cTn>
                              </p:par>
                            </p:childTnLst>
                          </p:cTn>
                        </p:par>
                        <p:par>
                          <p:cTn id="61" fill="hold">
                            <p:stCondLst>
                              <p:cond delay="2000"/>
                            </p:stCondLst>
                            <p:childTnLst>
                              <p:par>
                                <p:cTn id="62" presetID="22" presetClass="entr" presetSubtype="2"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wipe(right)">
                                      <p:cBhvr>
                                        <p:cTn id="6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30" grpId="0" animBg="1"/>
      <p:bldP spid="615430" grpId="1" animBg="1"/>
      <p:bldP spid="615430" grpId="2" animBg="1"/>
      <p:bldP spid="615430" grpId="3" animBg="1"/>
      <p:bldP spid="615436" grpId="0" animBg="1"/>
      <p:bldP spid="11" grpId="0" animBg="1"/>
      <p:bldP spid="2" grpId="0" animBg="1"/>
      <p:bldP spid="615428" grpId="0" animBg="1"/>
      <p:bldP spid="61543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3-13 at 9.18.17 PM.png"/>
          <p:cNvPicPr>
            <a:picLocks noChangeAspect="1"/>
          </p:cNvPicPr>
          <p:nvPr/>
        </p:nvPicPr>
        <p:blipFill rotWithShape="1">
          <a:blip r:embed="rId3" cstate="screen">
            <a:extLst>
              <a:ext uri="{28A0092B-C50C-407E-A947-70E740481C1C}">
                <a14:useLocalDpi xmlns:a14="http://schemas.microsoft.com/office/drawing/2010/main"/>
              </a:ext>
            </a:extLst>
          </a:blip>
          <a:srcRect l="11776" r="10841"/>
          <a:stretch/>
        </p:blipFill>
        <p:spPr>
          <a:xfrm>
            <a:off x="-1" y="-44172"/>
            <a:ext cx="9144001" cy="6893728"/>
          </a:xfrm>
          <a:prstGeom prst="rect">
            <a:avLst/>
          </a:prstGeom>
        </p:spPr>
      </p:pic>
      <p:sp>
        <p:nvSpPr>
          <p:cNvPr id="2" name="Title 1"/>
          <p:cNvSpPr>
            <a:spLocks noGrp="1"/>
          </p:cNvSpPr>
          <p:nvPr>
            <p:ph type="title"/>
          </p:nvPr>
        </p:nvSpPr>
        <p:spPr>
          <a:xfrm>
            <a:off x="4783339" y="1314569"/>
            <a:ext cx="4360661" cy="1561824"/>
          </a:xfrm>
          <a:noFill/>
          <a:ln>
            <a:noFill/>
          </a:ln>
        </p:spPr>
        <p:txBody>
          <a:bodyPr vert="horz" wrap="square" lIns="91440" tIns="45720" rIns="91440" bIns="45720" numCol="1" anchor="ctr" anchorCtr="0" compatLnSpc="1">
            <a:prstTxWarp prst="textNoShape">
              <a:avLst/>
            </a:prstTxWarp>
          </a:bodyPr>
          <a:lstStyle/>
          <a:p>
            <a:r>
              <a:rPr lang="en-US" sz="3600" b="1" kern="1200" dirty="0">
                <a:solidFill>
                  <a:schemeClr val="bg1"/>
                </a:solidFill>
                <a:effectLst>
                  <a:glow rad="266700">
                    <a:schemeClr val="tx1">
                      <a:alpha val="75000"/>
                    </a:schemeClr>
                  </a:glow>
                </a:effectLst>
                <a:latin typeface="Arial"/>
                <a:ea typeface="ＭＳ Ｐゴシック" pitchFamily="-108" charset="-128"/>
                <a:cs typeface="Arial"/>
              </a:rPr>
              <a:t>The </a:t>
            </a:r>
            <a:r>
              <a:rPr lang="en-US" sz="3600" b="1" kern="1200" dirty="0">
                <a:solidFill>
                  <a:srgbClr val="FFFF00"/>
                </a:solidFill>
                <a:effectLst>
                  <a:glow rad="266700">
                    <a:schemeClr val="tx1">
                      <a:alpha val="75000"/>
                    </a:schemeClr>
                  </a:glow>
                </a:effectLst>
                <a:latin typeface="Arial"/>
                <a:ea typeface="ＭＳ Ｐゴシック" pitchFamily="-108" charset="-128"/>
                <a:cs typeface="Arial"/>
              </a:rPr>
              <a:t>Campaign</a:t>
            </a:r>
            <a:r>
              <a:rPr lang="en-US" sz="3600" b="1" kern="1200" dirty="0">
                <a:solidFill>
                  <a:schemeClr val="bg1"/>
                </a:solidFill>
                <a:effectLst>
                  <a:glow rad="266700">
                    <a:schemeClr val="tx1">
                      <a:alpha val="75000"/>
                    </a:schemeClr>
                  </a:glow>
                </a:effectLst>
                <a:latin typeface="Arial"/>
                <a:ea typeface="ＭＳ Ｐゴシック" pitchFamily="-108" charset="-128"/>
                <a:cs typeface="Arial"/>
              </a:rPr>
              <a:t> of Armageddon (16:16 NLT)</a:t>
            </a:r>
          </a:p>
        </p:txBody>
      </p:sp>
      <p:sp>
        <p:nvSpPr>
          <p:cNvPr id="3" name="Title 1"/>
          <p:cNvSpPr txBox="1">
            <a:spLocks/>
          </p:cNvSpPr>
          <p:nvPr/>
        </p:nvSpPr>
        <p:spPr bwMode="auto">
          <a:xfrm>
            <a:off x="0" y="4512114"/>
            <a:ext cx="9070776" cy="2084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3200" b="1" dirty="0">
                <a:solidFill>
                  <a:srgbClr val="FFFFFF"/>
                </a:solidFill>
                <a:effectLst>
                  <a:glow rad="266700">
                    <a:srgbClr val="000000">
                      <a:alpha val="75000"/>
                    </a:srgbClr>
                  </a:glow>
                </a:effectLst>
              </a:rPr>
              <a:t>"And the demonic spirits gathered all the rulers and their armies to a place with the Hebrew name Armageddon </a:t>
            </a:r>
            <a:br>
              <a:rPr lang="en-US" sz="3200" b="1" dirty="0">
                <a:solidFill>
                  <a:srgbClr val="FFFFFF"/>
                </a:solidFill>
                <a:effectLst>
                  <a:glow rad="266700">
                    <a:srgbClr val="000000">
                      <a:alpha val="75000"/>
                    </a:srgbClr>
                  </a:glow>
                </a:effectLst>
              </a:rPr>
            </a:br>
            <a:r>
              <a:rPr lang="en-US" sz="3200" b="1" dirty="0">
                <a:solidFill>
                  <a:srgbClr val="FFFFFF"/>
                </a:solidFill>
                <a:effectLst>
                  <a:glow rad="266700">
                    <a:srgbClr val="000000">
                      <a:alpha val="75000"/>
                    </a:srgbClr>
                  </a:glow>
                </a:effectLst>
              </a:rPr>
              <a:t>(</a:t>
            </a:r>
            <a:r>
              <a:rPr lang="en-US" sz="3200" b="1" i="1" dirty="0">
                <a:solidFill>
                  <a:srgbClr val="FFFFFF"/>
                </a:solidFill>
                <a:effectLst>
                  <a:glow rad="266700">
                    <a:srgbClr val="000000">
                      <a:alpha val="75000"/>
                    </a:srgbClr>
                  </a:glow>
                </a:effectLst>
              </a:rPr>
              <a:t>Har-magedon </a:t>
            </a:r>
            <a:r>
              <a:rPr lang="en-US" sz="2400" b="1" dirty="0">
                <a:solidFill>
                  <a:srgbClr val="FFFFFF"/>
                </a:solidFill>
                <a:effectLst>
                  <a:glow rad="266700">
                    <a:srgbClr val="000000">
                      <a:alpha val="75000"/>
                    </a:srgbClr>
                  </a:glow>
                </a:effectLst>
              </a:rPr>
              <a:t>NAU</a:t>
            </a:r>
            <a:r>
              <a:rPr lang="en-US" sz="3200" b="1" dirty="0">
                <a:solidFill>
                  <a:srgbClr val="FFFFFF"/>
                </a:solidFill>
                <a:effectLst>
                  <a:glow rad="266700">
                    <a:srgbClr val="000000">
                      <a:alpha val="75000"/>
                    </a:srgbClr>
                  </a:glow>
                </a:effectLst>
              </a:rPr>
              <a:t>)"</a:t>
            </a:r>
          </a:p>
        </p:txBody>
      </p:sp>
      <p:sp>
        <p:nvSpPr>
          <p:cNvPr id="6" name="Trapezoid 5"/>
          <p:cNvSpPr/>
          <p:nvPr/>
        </p:nvSpPr>
        <p:spPr bwMode="auto">
          <a:xfrm rot="16821344">
            <a:off x="1559891" y="1162328"/>
            <a:ext cx="728869" cy="1739349"/>
          </a:xfrm>
          <a:prstGeom prst="trapezoid">
            <a:avLst/>
          </a:prstGeom>
          <a:noFill/>
          <a:ln w="76200" cap="flat" cmpd="sng" algn="ctr">
            <a:solidFill>
              <a:srgbClr val="FFFFFF"/>
            </a:solidFill>
            <a:prstDash val="solid"/>
            <a:round/>
            <a:headEnd type="none" w="med" len="med"/>
            <a:tailEnd type="stealth" w="lg" len="lg"/>
          </a:ln>
          <a:effectLst>
            <a:innerShdw blurRad="63500" dist="50800">
              <a:prstClr val="black">
                <a:alpha val="50000"/>
              </a:prstClr>
            </a:innerShdw>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7" name="Left Arrow 6"/>
          <p:cNvSpPr/>
          <p:nvPr/>
        </p:nvSpPr>
        <p:spPr bwMode="auto">
          <a:xfrm>
            <a:off x="2888001" y="1751329"/>
            <a:ext cx="2355451" cy="607391"/>
          </a:xfrm>
          <a:prstGeom prst="lef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8"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000000"/>
                </a:solidFill>
                <a:latin typeface="Arial" charset="0"/>
                <a:cs typeface="Arial" charset="0"/>
              </a:rPr>
              <a:t>394</a:t>
            </a:r>
            <a:endParaRPr lang="en-US" dirty="0">
              <a:solidFill>
                <a:srgbClr val="000000"/>
              </a:solidFill>
              <a:latin typeface="Arial" charset="0"/>
              <a:cs typeface="Arial" charset="0"/>
            </a:endParaRPr>
          </a:p>
        </p:txBody>
      </p:sp>
      <p:sp>
        <p:nvSpPr>
          <p:cNvPr id="9" name="Title 1"/>
          <p:cNvSpPr txBox="1">
            <a:spLocks/>
          </p:cNvSpPr>
          <p:nvPr/>
        </p:nvSpPr>
        <p:spPr bwMode="auto">
          <a:xfrm>
            <a:off x="179610" y="2956692"/>
            <a:ext cx="6144990" cy="1471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914400"/>
            <a:r>
              <a:rPr lang="en-US" sz="3200" b="1" dirty="0">
                <a:solidFill>
                  <a:srgbClr val="FFFFFF"/>
                </a:solidFill>
                <a:effectLst>
                  <a:glow rad="266700">
                    <a:srgbClr val="000000">
                      <a:alpha val="75000"/>
                    </a:srgbClr>
                  </a:glow>
                </a:effectLst>
                <a:latin typeface="Arial"/>
                <a:ea typeface="ＭＳ Ｐゴシック" pitchFamily="-108" charset="-128"/>
                <a:cs typeface="Arial"/>
              </a:rPr>
              <a:t>Megiddo ("place of troops" or "place of slaughter")</a:t>
            </a:r>
          </a:p>
        </p:txBody>
      </p:sp>
      <p:sp>
        <p:nvSpPr>
          <p:cNvPr id="10" name="Title 1"/>
          <p:cNvSpPr txBox="1">
            <a:spLocks/>
          </p:cNvSpPr>
          <p:nvPr/>
        </p:nvSpPr>
        <p:spPr bwMode="auto">
          <a:xfrm>
            <a:off x="676740" y="2398789"/>
            <a:ext cx="3234860" cy="564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914400"/>
            <a:r>
              <a:rPr lang="en-US" sz="3200" b="1" dirty="0" err="1">
                <a:solidFill>
                  <a:srgbClr val="FFFFFF"/>
                </a:solidFill>
                <a:effectLst>
                  <a:glow rad="266700">
                    <a:srgbClr val="000000">
                      <a:alpha val="75000"/>
                    </a:srgbClr>
                  </a:glow>
                </a:effectLst>
                <a:latin typeface="Arial"/>
                <a:ea typeface="ＭＳ Ｐゴシック" pitchFamily="-108" charset="-128"/>
                <a:cs typeface="Arial"/>
              </a:rPr>
              <a:t>Har</a:t>
            </a:r>
            <a:r>
              <a:rPr lang="en-US" sz="3200" b="1" dirty="0">
                <a:solidFill>
                  <a:srgbClr val="FFFFFF"/>
                </a:solidFill>
                <a:effectLst>
                  <a:glow rad="266700">
                    <a:srgbClr val="000000">
                      <a:alpha val="75000"/>
                    </a:srgbClr>
                  </a:glow>
                </a:effectLst>
                <a:latin typeface="Arial"/>
                <a:ea typeface="ＭＳ Ｐゴシック" pitchFamily="-108" charset="-128"/>
                <a:cs typeface="Arial"/>
              </a:rPr>
              <a:t> ("hill") +</a:t>
            </a:r>
          </a:p>
        </p:txBody>
      </p:sp>
      <p:sp>
        <p:nvSpPr>
          <p:cNvPr id="5" name="Isosceles Triangle 4"/>
          <p:cNvSpPr/>
          <p:nvPr/>
        </p:nvSpPr>
        <p:spPr bwMode="auto">
          <a:xfrm>
            <a:off x="1430455" y="2026774"/>
            <a:ext cx="628630" cy="436141"/>
          </a:xfrm>
          <a:prstGeom prst="triangle">
            <a:avLst/>
          </a:prstGeom>
          <a:solidFill>
            <a:srgbClr val="FF0000"/>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1" name="Circular Arrow 10"/>
          <p:cNvSpPr/>
          <p:nvPr/>
        </p:nvSpPr>
        <p:spPr bwMode="auto">
          <a:xfrm rot="9410162" flipV="1">
            <a:off x="1486102" y="-1351668"/>
            <a:ext cx="6220239" cy="4341874"/>
          </a:xfrm>
          <a:prstGeom prst="circular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00488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1826"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1101827" name="Picture 2" descr="Rev 19 antichrist thrown in Lak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5164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6002" name="Rectangle 2"/>
          <p:cNvSpPr>
            <a:spLocks noGrp="1" noChangeArrowheads="1"/>
          </p:cNvSpPr>
          <p:nvPr>
            <p:ph type="ctrTitle"/>
          </p:nvPr>
        </p:nvSpPr>
        <p:spPr>
          <a:xfrm>
            <a:off x="138113" y="7036046"/>
            <a:ext cx="9042400" cy="1531412"/>
          </a:xfrm>
          <a:effectLst>
            <a:outerShdw blurRad="63500" dist="35921" dir="2700000" algn="ctr" rotWithShape="0">
              <a:schemeClr val="tx2">
                <a:alpha val="74998"/>
              </a:schemeClr>
            </a:outerShdw>
          </a:effectLst>
        </p:spPr>
        <p:txBody>
          <a:bodyPr/>
          <a:lstStyle/>
          <a:p>
            <a:pPr>
              <a:defRPr/>
            </a:pPr>
            <a:r>
              <a:rPr lang="en-US" sz="3600" b="1" dirty="0">
                <a:latin typeface="Arial" charset="0"/>
                <a:ea typeface="ＭＳ Ｐゴシック" charset="0"/>
                <a:cs typeface="ＭＳ Ｐゴシック" charset="0"/>
              </a:rPr>
              <a:t>Beast &amp; False Prophet cast into lake of burning sulfur</a:t>
            </a:r>
            <a:br>
              <a:rPr lang="en-US" sz="3600" b="1" dirty="0">
                <a:latin typeface="Arial" charset="0"/>
                <a:ea typeface="ＭＳ Ｐゴシック" charset="0"/>
                <a:cs typeface="ＭＳ Ｐゴシック" charset="0"/>
              </a:rPr>
            </a:br>
            <a:r>
              <a:rPr lang="en-US" sz="3600" b="1" dirty="0">
                <a:latin typeface="Arial" charset="0"/>
                <a:ea typeface="ＭＳ Ｐゴシック" charset="0"/>
                <a:cs typeface="ＭＳ Ｐゴシック" charset="0"/>
              </a:rPr>
              <a:t>(19:20)</a:t>
            </a:r>
            <a:endParaRPr lang="en-US" sz="4000" dirty="0">
              <a:latin typeface="Times New Roman" charset="0"/>
              <a:ea typeface="ＭＳ Ｐゴシック" charset="0"/>
              <a:cs typeface="ＭＳ Ｐゴシック" charset="0"/>
            </a:endParaRPr>
          </a:p>
        </p:txBody>
      </p:sp>
      <p:pic>
        <p:nvPicPr>
          <p:cNvPr id="1101829" name="Picture 1" descr="Rev 19.19 Beast 7 heads1.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306888" y="-26988"/>
            <a:ext cx="4873625" cy="3657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bwMode="auto">
          <a:xfrm>
            <a:off x="3926212" y="0"/>
            <a:ext cx="5214879"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effectLst>
                  <a:glow rad="215900">
                    <a:schemeClr val="tx1"/>
                  </a:glow>
                </a:effectLst>
                <a:latin typeface="Arial" charset="0"/>
                <a:ea typeface="ＭＳ Ｐゴシック" charset="0"/>
                <a:cs typeface="ＭＳ Ｐゴシック" charset="0"/>
              </a:rPr>
              <a:t>"And the beast was captured, and with him the false prophet who did mighty miracles on behalf of the beast—miracles that deceived all who had accepted the mark of the beast and who worshiped his statue. Both the beast and his false prophet were thrown alive into the fiery lake of burning sulfur" (19:20 </a:t>
            </a:r>
            <a:r>
              <a:rPr lang="en-US" sz="2800" b="1" dirty="0">
                <a:effectLst>
                  <a:glow rad="215900">
                    <a:schemeClr val="tx1"/>
                  </a:glow>
                </a:effectLst>
                <a:latin typeface="Arial" charset="0"/>
                <a:ea typeface="ＭＳ Ｐゴシック" charset="0"/>
                <a:cs typeface="ＭＳ Ｐゴシック" charset="0"/>
              </a:rPr>
              <a:t>NLT</a:t>
            </a:r>
            <a:r>
              <a:rPr lang="en-US" sz="3200" b="1" dirty="0">
                <a:effectLst>
                  <a:glow rad="215900">
                    <a:schemeClr val="tx1"/>
                  </a:glow>
                </a:effectLst>
                <a:latin typeface="Arial" charset="0"/>
                <a:ea typeface="ＭＳ Ｐゴシック" charset="0"/>
                <a:cs typeface="ＭＳ Ｐゴシック" charset="0"/>
              </a:rPr>
              <a:t>).</a:t>
            </a:r>
            <a:endParaRPr lang="en-US" sz="3600" dirty="0">
              <a:effectLst>
                <a:glow rad="2159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117313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393700"/>
            <a:ext cx="9144000" cy="6059424"/>
          </a:xfrm>
          <a:prstGeom prst="rect">
            <a:avLst/>
          </a:prstGeom>
        </p:spPr>
      </p:pic>
      <p:sp>
        <p:nvSpPr>
          <p:cNvPr id="5" name="Rectangle 1026"/>
          <p:cNvSpPr txBox="1">
            <a:spLocks noChangeArrowheads="1"/>
          </p:cNvSpPr>
          <p:nvPr/>
        </p:nvSpPr>
        <p:spPr bwMode="auto">
          <a:xfrm>
            <a:off x="0" y="0"/>
            <a:ext cx="9144000" cy="889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ja-JP" sz="4000" b="1" dirty="0">
                <a:effectLst>
                  <a:glow rad="241300">
                    <a:schemeClr val="tx1"/>
                  </a:glow>
                </a:effectLst>
                <a:latin typeface="Arial" charset="0"/>
                <a:ea typeface="ＭＳ Ｐゴシック" charset="0"/>
                <a:cs typeface="ＭＳ Ｐゴシック" charset="0"/>
              </a:rPr>
              <a:t>The Army Killed &amp; Eaten</a:t>
            </a:r>
            <a:endParaRPr lang="en-US" dirty="0">
              <a:effectLst>
                <a:glow rad="241300">
                  <a:schemeClr val="tx1"/>
                </a:glow>
              </a:effectLst>
              <a:latin typeface="Times New Roman" charset="0"/>
              <a:ea typeface="ＭＳ Ｐゴシック" charset="0"/>
              <a:cs typeface="ＭＳ Ｐゴシック" charset="0"/>
            </a:endParaRPr>
          </a:p>
        </p:txBody>
      </p:sp>
      <p:sp>
        <p:nvSpPr>
          <p:cNvPr id="898050" name="Rectangle 1026"/>
          <p:cNvSpPr>
            <a:spLocks noGrp="1" noChangeArrowheads="1"/>
          </p:cNvSpPr>
          <p:nvPr>
            <p:ph type="ctrTitle"/>
          </p:nvPr>
        </p:nvSpPr>
        <p:spPr>
          <a:xfrm>
            <a:off x="3312608" y="2865902"/>
            <a:ext cx="5831392" cy="3974936"/>
          </a:xfrm>
          <a:effectLst>
            <a:outerShdw blurRad="63500" dist="35921" dir="2700000" algn="ctr" rotWithShape="0">
              <a:schemeClr val="tx2">
                <a:alpha val="74998"/>
              </a:schemeClr>
            </a:outerShdw>
          </a:effectLst>
        </p:spPr>
        <p:txBody>
          <a:bodyPr/>
          <a:lstStyle/>
          <a:p>
            <a:pPr>
              <a:defRPr/>
            </a:pPr>
            <a:r>
              <a:rPr lang="en-US" altLang="ja-JP" sz="3200" b="1" dirty="0">
                <a:effectLst>
                  <a:glow rad="241300">
                    <a:schemeClr val="tx1"/>
                  </a:glow>
                </a:effectLst>
                <a:latin typeface="Arial" charset="0"/>
                <a:ea typeface="ＭＳ Ｐゴシック" charset="0"/>
                <a:cs typeface="ＭＳ Ｐゴシック" charset="0"/>
              </a:rPr>
              <a:t>"Their entire army was killed by the sharp sword that came from the mouth of the one riding the white horse. And the vultures all gorged themselves on the dead bodies" (19:21 </a:t>
            </a:r>
            <a:r>
              <a:rPr lang="en-US" altLang="ja-JP" sz="2800" b="1" dirty="0">
                <a:effectLst>
                  <a:glow rad="241300">
                    <a:schemeClr val="tx1"/>
                  </a:glow>
                </a:effectLst>
                <a:latin typeface="Arial" charset="0"/>
                <a:ea typeface="ＭＳ Ｐゴシック" charset="0"/>
                <a:cs typeface="ＭＳ Ｐゴシック" charset="0"/>
              </a:rPr>
              <a:t>NLT</a:t>
            </a:r>
            <a:r>
              <a:rPr lang="en-US" altLang="ja-JP" sz="3200" b="1" dirty="0">
                <a:effectLst>
                  <a:glow rad="241300">
                    <a:schemeClr val="tx1"/>
                  </a:glow>
                </a:effectLst>
                <a:latin typeface="Arial" charset="0"/>
                <a:ea typeface="ＭＳ Ｐゴシック" charset="0"/>
                <a:cs typeface="ＭＳ Ｐゴシック" charset="0"/>
              </a:rPr>
              <a:t>).</a:t>
            </a:r>
            <a:endParaRPr lang="en-US" sz="3600" dirty="0">
              <a:effectLst>
                <a:glow rad="241300">
                  <a:schemeClr val="tx1"/>
                </a:glow>
              </a:effectLst>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4"/>
          <a:stretch>
            <a:fillRect/>
          </a:stretch>
        </p:blipFill>
        <p:spPr>
          <a:xfrm>
            <a:off x="4373142" y="889000"/>
            <a:ext cx="3199647" cy="2125480"/>
          </a:xfrm>
          <a:prstGeom prst="rect">
            <a:avLst/>
          </a:prstGeom>
        </p:spPr>
      </p:pic>
    </p:spTree>
    <p:extLst>
      <p:ext uri="{BB962C8B-B14F-4D97-AF65-F5344CB8AC3E}">
        <p14:creationId xmlns:p14="http://schemas.microsoft.com/office/powerpoint/2010/main" val="175920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98050"/>
                                        </p:tgtEl>
                                        <p:attrNameLst>
                                          <p:attrName>style.visibility</p:attrName>
                                        </p:attrNameLst>
                                      </p:cBhvr>
                                      <p:to>
                                        <p:strVal val="visible"/>
                                      </p:to>
                                    </p:set>
                                    <p:animEffect transition="in" filter="blinds(horizontal)">
                                      <p:cBhvr>
                                        <p:cTn id="7" dur="1000"/>
                                        <p:tgtEl>
                                          <p:spTgt spid="898050"/>
                                        </p:tgtEl>
                                      </p:cBhvr>
                                    </p:animEffect>
                                  </p:childTnLst>
                                </p:cTn>
                              </p:par>
                            </p:childTnLst>
                          </p:cTn>
                        </p:par>
                        <p:par>
                          <p:cTn id="8" fill="hold">
                            <p:stCondLst>
                              <p:cond delay="1000"/>
                            </p:stCondLst>
                            <p:childTnLst>
                              <p:par>
                                <p:cTn id="9" presetID="3"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05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000500"/>
            <a:ext cx="3771900" cy="2857500"/>
          </a:xfrm>
          <a:prstGeom prst="rect">
            <a:avLst/>
          </a:prstGeom>
        </p:spPr>
      </p:pic>
      <p:sp>
        <p:nvSpPr>
          <p:cNvPr id="2" name="Title 1"/>
          <p:cNvSpPr>
            <a:spLocks noGrp="1"/>
          </p:cNvSpPr>
          <p:nvPr>
            <p:ph type="title" idx="4294967295"/>
          </p:nvPr>
        </p:nvSpPr>
        <p:spPr/>
        <p:txBody>
          <a:bodyPr/>
          <a:lstStyle/>
          <a:p>
            <a:r>
              <a:rPr lang="en-US" sz="4800" b="1" dirty="0"/>
              <a:t>Why the Return?</a:t>
            </a:r>
          </a:p>
        </p:txBody>
      </p:sp>
    </p:spTree>
    <p:extLst>
      <p:ext uri="{BB962C8B-B14F-4D97-AF65-F5344CB8AC3E}">
        <p14:creationId xmlns:p14="http://schemas.microsoft.com/office/powerpoint/2010/main" val="3670537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1026"/>
          <p:cNvSpPr>
            <a:spLocks noGrp="1" noChangeArrowheads="1"/>
          </p:cNvSpPr>
          <p:nvPr>
            <p:ph type="ctrTitle"/>
          </p:nvPr>
        </p:nvSpPr>
        <p:spPr>
          <a:xfrm>
            <a:off x="36513" y="6057863"/>
            <a:ext cx="9107487" cy="817297"/>
          </a:xfrm>
          <a:effectLst>
            <a:outerShdw blurRad="63500" dist="35921" dir="2700000" algn="ctr" rotWithShape="0">
              <a:schemeClr val="tx2">
                <a:alpha val="74998"/>
              </a:schemeClr>
            </a:outerShdw>
          </a:effectLst>
        </p:spPr>
        <p:txBody>
          <a:bodyPr/>
          <a:lstStyle/>
          <a:p>
            <a:pPr>
              <a:defRPr/>
            </a:pPr>
            <a:r>
              <a:rPr lang="en-US" altLang="ja-JP" b="1" dirty="0">
                <a:latin typeface="Arial" charset="0"/>
                <a:ea typeface="ＭＳ Ｐゴシック" charset="0"/>
                <a:cs typeface="ＭＳ Ｐゴシック" charset="0"/>
              </a:rPr>
              <a:t>Atheists at Mormon HQ Today</a:t>
            </a:r>
            <a:endParaRPr lang="en-US" sz="4800" dirty="0">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7791" y="1595981"/>
            <a:ext cx="9224564" cy="3655312"/>
          </a:xfrm>
          <a:prstGeom prst="rect">
            <a:avLst/>
          </a:prstGeom>
        </p:spPr>
      </p:pic>
    </p:spTree>
    <p:extLst>
      <p:ext uri="{BB962C8B-B14F-4D97-AF65-F5344CB8AC3E}">
        <p14:creationId xmlns:p14="http://schemas.microsoft.com/office/powerpoint/2010/main" val="23998414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990" y="6045854"/>
            <a:ext cx="9070776" cy="762178"/>
          </a:xfrm>
        </p:spPr>
        <p:txBody>
          <a:bodyPr/>
          <a:lstStyle/>
          <a:p>
            <a:r>
              <a:rPr lang="en-US" sz="4800" b="1" dirty="0">
                <a:effectLst>
                  <a:glow rad="215900">
                    <a:schemeClr val="tx2"/>
                  </a:glow>
                </a:effectLst>
              </a:rPr>
              <a:t>Main Idea</a:t>
            </a:r>
          </a:p>
        </p:txBody>
      </p:sp>
      <p:pic>
        <p:nvPicPr>
          <p:cNvPr id="3" name="Picture 2"/>
          <p:cNvPicPr>
            <a:picLocks noChangeAspect="1"/>
          </p:cNvPicPr>
          <p:nvPr/>
        </p:nvPicPr>
        <p:blipFill>
          <a:blip r:embed="rId2"/>
          <a:stretch>
            <a:fillRect/>
          </a:stretch>
        </p:blipFill>
        <p:spPr>
          <a:xfrm>
            <a:off x="0" y="-85806"/>
            <a:ext cx="9144000" cy="6090781"/>
          </a:xfrm>
          <a:prstGeom prst="rect">
            <a:avLst/>
          </a:prstGeom>
        </p:spPr>
      </p:pic>
      <p:sp>
        <p:nvSpPr>
          <p:cNvPr id="5" name="Title 1"/>
          <p:cNvSpPr txBox="1">
            <a:spLocks/>
          </p:cNvSpPr>
          <p:nvPr/>
        </p:nvSpPr>
        <p:spPr bwMode="auto">
          <a:xfrm>
            <a:off x="0" y="2145136"/>
            <a:ext cx="5955829" cy="2248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a:effectLst>
                  <a:glow rad="215900">
                    <a:schemeClr val="tx2"/>
                  </a:glow>
                </a:effectLst>
              </a:rPr>
              <a:t>Jesus must return to claim his </a:t>
            </a:r>
            <a:r>
              <a:rPr lang="en-US" sz="4000" b="1" dirty="0">
                <a:solidFill>
                  <a:srgbClr val="FFFF00"/>
                </a:solidFill>
                <a:effectLst>
                  <a:glow rad="215900">
                    <a:schemeClr val="tx2"/>
                  </a:glow>
                </a:effectLst>
              </a:rPr>
              <a:t>crown</a:t>
            </a:r>
            <a:r>
              <a:rPr lang="en-US" sz="4000" b="1" dirty="0">
                <a:effectLst>
                  <a:glow rad="215900">
                    <a:schemeClr val="tx2"/>
                  </a:glow>
                </a:effectLst>
              </a:rPr>
              <a:t> and defeat his </a:t>
            </a:r>
            <a:r>
              <a:rPr lang="en-US" sz="4000" b="1" dirty="0">
                <a:solidFill>
                  <a:srgbClr val="FFFF00"/>
                </a:solidFill>
                <a:effectLst>
                  <a:glow rad="215900">
                    <a:schemeClr val="tx2"/>
                  </a:glow>
                </a:effectLst>
              </a:rPr>
              <a:t>enemies </a:t>
            </a:r>
          </a:p>
        </p:txBody>
      </p:sp>
    </p:spTree>
    <p:extLst>
      <p:ext uri="{BB962C8B-B14F-4D97-AF65-F5344CB8AC3E}">
        <p14:creationId xmlns:p14="http://schemas.microsoft.com/office/powerpoint/2010/main" val="38954569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64832" y="850900"/>
            <a:ext cx="5179168" cy="5143500"/>
          </a:xfrm>
          <a:prstGeom prst="rect">
            <a:avLst/>
          </a:prstGeom>
        </p:spPr>
      </p:pic>
      <p:sp>
        <p:nvSpPr>
          <p:cNvPr id="898050" name="Rectangle 1026"/>
          <p:cNvSpPr>
            <a:spLocks noGrp="1" noChangeArrowheads="1"/>
          </p:cNvSpPr>
          <p:nvPr>
            <p:ph type="ctrTitle"/>
          </p:nvPr>
        </p:nvSpPr>
        <p:spPr>
          <a:xfrm>
            <a:off x="36514" y="394705"/>
            <a:ext cx="4082792" cy="646329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en-US" altLang="ja-JP" b="1" kern="1200" dirty="0">
                <a:effectLst>
                  <a:glow rad="622300">
                    <a:schemeClr val="tx1"/>
                  </a:glow>
                </a:effectLst>
                <a:latin typeface="Arial" charset="0"/>
                <a:ea typeface="ＭＳ Ｐゴシック" charset="0"/>
                <a:cs typeface="ＭＳ Ｐゴシック" charset="0"/>
              </a:rPr>
              <a:t>I.  Christ must prove he is </a:t>
            </a:r>
            <a:r>
              <a:rPr lang="en-US" altLang="ja-JP" b="1" kern="1200" dirty="0">
                <a:solidFill>
                  <a:srgbClr val="FFFF00"/>
                </a:solidFill>
                <a:effectLst>
                  <a:glow rad="622300">
                    <a:schemeClr val="tx1"/>
                  </a:glow>
                </a:effectLst>
                <a:latin typeface="Arial" charset="0"/>
                <a:ea typeface="ＭＳ Ｐゴシック" charset="0"/>
                <a:cs typeface="ＭＳ Ｐゴシック" charset="0"/>
              </a:rPr>
              <a:t>King</a:t>
            </a:r>
            <a:r>
              <a:rPr lang="en-US" altLang="ja-JP" b="1" kern="1200" dirty="0">
                <a:effectLst>
                  <a:glow rad="622300">
                    <a:schemeClr val="tx1"/>
                  </a:glow>
                </a:effectLst>
                <a:latin typeface="Arial" charset="0"/>
                <a:ea typeface="ＭＳ Ｐゴシック" charset="0"/>
                <a:cs typeface="ＭＳ Ｐゴシック" charset="0"/>
              </a:rPr>
              <a:t> </a:t>
            </a:r>
            <a:br>
              <a:rPr lang="en-US" altLang="ja-JP" b="1" kern="1200" dirty="0">
                <a:effectLst>
                  <a:glow rad="622300">
                    <a:schemeClr val="tx1"/>
                  </a:glow>
                </a:effectLst>
                <a:latin typeface="Arial" charset="0"/>
                <a:ea typeface="ＭＳ Ｐゴシック" charset="0"/>
                <a:cs typeface="ＭＳ Ｐゴシック" charset="0"/>
              </a:rPr>
            </a:br>
            <a:r>
              <a:rPr lang="en-US" altLang="ja-JP" b="1" kern="1200" dirty="0">
                <a:effectLst>
                  <a:glow rad="622300">
                    <a:schemeClr val="tx1"/>
                  </a:glow>
                </a:effectLst>
                <a:latin typeface="Arial" charset="0"/>
                <a:ea typeface="ＭＳ Ｐゴシック" charset="0"/>
                <a:cs typeface="ＭＳ Ｐゴシック" charset="0"/>
              </a:rPr>
              <a:t>(19:11-16). </a:t>
            </a:r>
            <a:endParaRPr lang="en-US" b="1" kern="1200" dirty="0">
              <a:effectLst>
                <a:glow rad="6223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13563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898050" name="Rectangle 1026"/>
          <p:cNvSpPr>
            <a:spLocks noGrp="1" noChangeArrowheads="1"/>
          </p:cNvSpPr>
          <p:nvPr>
            <p:ph type="ctrTitle"/>
          </p:nvPr>
        </p:nvSpPr>
        <p:spPr>
          <a:xfrm>
            <a:off x="36513" y="5157788"/>
            <a:ext cx="9107487" cy="1700212"/>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en-US" altLang="ja-JP" b="1" kern="1200" dirty="0">
                <a:effectLst>
                  <a:glow rad="622300">
                    <a:schemeClr val="tx1"/>
                  </a:glow>
                </a:effectLst>
                <a:latin typeface="Arial" charset="0"/>
                <a:ea typeface="ＭＳ Ｐゴシック" charset="0"/>
                <a:cs typeface="ＭＳ Ｐゴシック" charset="0"/>
              </a:rPr>
              <a:t>II. Christ must prove he is </a:t>
            </a:r>
            <a:r>
              <a:rPr lang="en-US" altLang="ja-JP" b="1" kern="1200" dirty="0">
                <a:solidFill>
                  <a:srgbClr val="FFFF00"/>
                </a:solidFill>
                <a:effectLst>
                  <a:glow rad="622300">
                    <a:schemeClr val="tx1"/>
                  </a:glow>
                </a:effectLst>
                <a:latin typeface="Arial" charset="0"/>
                <a:ea typeface="ＭＳ Ｐゴシック" charset="0"/>
                <a:cs typeface="ＭＳ Ｐゴシック" charset="0"/>
              </a:rPr>
              <a:t>Victor</a:t>
            </a:r>
            <a:r>
              <a:rPr lang="en-US" altLang="ja-JP" b="1" kern="1200" dirty="0">
                <a:effectLst>
                  <a:glow rad="622300">
                    <a:schemeClr val="tx1"/>
                  </a:glow>
                </a:effectLst>
                <a:latin typeface="Arial" charset="0"/>
                <a:ea typeface="ＭＳ Ｐゴシック" charset="0"/>
                <a:cs typeface="ＭＳ Ｐゴシック" charset="0"/>
              </a:rPr>
              <a:t> (19:17-21).</a:t>
            </a:r>
            <a:endParaRPr lang="en-US" b="1" kern="1200" dirty="0">
              <a:effectLst>
                <a:glow rad="6223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59814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ev 22 edwards_crow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9437" y="74712"/>
            <a:ext cx="1706815" cy="2213170"/>
          </a:xfrm>
          <a:prstGeom prst="rect">
            <a:avLst/>
          </a:prstGeom>
        </p:spPr>
      </p:pic>
      <p:pic>
        <p:nvPicPr>
          <p:cNvPr id="6" name="Picture 5" descr="rev 22 Manger.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2076" y="0"/>
            <a:ext cx="4492789" cy="2988507"/>
          </a:xfrm>
          <a:prstGeom prst="rect">
            <a:avLst/>
          </a:prstGeom>
        </p:spPr>
      </p:pic>
      <p:sp>
        <p:nvSpPr>
          <p:cNvPr id="2" name="Title 1"/>
          <p:cNvSpPr>
            <a:spLocks noGrp="1"/>
          </p:cNvSpPr>
          <p:nvPr>
            <p:ph type="title"/>
          </p:nvPr>
        </p:nvSpPr>
        <p:spPr>
          <a:xfrm>
            <a:off x="623541" y="0"/>
            <a:ext cx="7772400" cy="647510"/>
          </a:xfrm>
        </p:spPr>
        <p:txBody>
          <a:bodyPr/>
          <a:lstStyle/>
          <a:p>
            <a:r>
              <a:rPr lang="en-US" sz="3200" b="1" dirty="0"/>
              <a:t>Christ</a:t>
            </a:r>
            <a:r>
              <a:rPr lang="fr-FR" sz="3200" b="1" dirty="0"/>
              <a:t>'</a:t>
            </a:r>
            <a:r>
              <a:rPr lang="en-US" sz="3200" b="1" dirty="0"/>
              <a:t>s Two Comings</a:t>
            </a:r>
          </a:p>
        </p:txBody>
      </p:sp>
      <p:graphicFrame>
        <p:nvGraphicFramePr>
          <p:cNvPr id="4" name="Table 3"/>
          <p:cNvGraphicFramePr>
            <a:graphicFrameLocks noGrp="1"/>
          </p:cNvGraphicFramePr>
          <p:nvPr>
            <p:extLst>
              <p:ext uri="{D42A27DB-BD31-4B8C-83A1-F6EECF244321}">
                <p14:modId xmlns:p14="http://schemas.microsoft.com/office/powerpoint/2010/main" val="1631007277"/>
              </p:ext>
            </p:extLst>
          </p:nvPr>
        </p:nvGraphicFramePr>
        <p:xfrm>
          <a:off x="0" y="2069413"/>
          <a:ext cx="9144000" cy="4319715"/>
        </p:xfrm>
        <a:graphic>
          <a:graphicData uri="http://schemas.openxmlformats.org/drawingml/2006/table">
            <a:tbl>
              <a:tblPr firstRow="1" bandRow="1">
                <a:tableStyleId>{37CE84F3-28C3-443E-9E96-99CF82512B78}</a:tableStyleId>
              </a:tblPr>
              <a:tblGrid>
                <a:gridCol w="4320637">
                  <a:extLst>
                    <a:ext uri="{9D8B030D-6E8A-4147-A177-3AD203B41FA5}">
                      <a16:colId xmlns:a16="http://schemas.microsoft.com/office/drawing/2014/main" val="20000"/>
                    </a:ext>
                  </a:extLst>
                </a:gridCol>
                <a:gridCol w="610119">
                  <a:extLst>
                    <a:ext uri="{9D8B030D-6E8A-4147-A177-3AD203B41FA5}">
                      <a16:colId xmlns:a16="http://schemas.microsoft.com/office/drawing/2014/main" val="20001"/>
                    </a:ext>
                  </a:extLst>
                </a:gridCol>
                <a:gridCol w="4213244">
                  <a:extLst>
                    <a:ext uri="{9D8B030D-6E8A-4147-A177-3AD203B41FA5}">
                      <a16:colId xmlns:a16="http://schemas.microsoft.com/office/drawing/2014/main" val="20002"/>
                    </a:ext>
                  </a:extLst>
                </a:gridCol>
              </a:tblGrid>
              <a:tr h="551739">
                <a:tc>
                  <a:txBody>
                    <a:bodyPr/>
                    <a:lstStyle/>
                    <a:p>
                      <a:pPr algn="ctr"/>
                      <a:r>
                        <a:rPr lang="en-US" sz="2800" b="1" dirty="0">
                          <a:latin typeface="Arial"/>
                          <a:cs typeface="Arial"/>
                        </a:rPr>
                        <a:t>FIRST COMING</a:t>
                      </a:r>
                    </a:p>
                  </a:txBody>
                  <a:tcPr>
                    <a:noFill/>
                  </a:tcPr>
                </a:tc>
                <a:tc rowSpan="8">
                  <a:txBody>
                    <a:bodyPr/>
                    <a:lstStyle/>
                    <a:p>
                      <a:pPr algn="ctr"/>
                      <a:r>
                        <a:rPr lang="en-US" sz="2800" b="1" dirty="0">
                          <a:latin typeface="Arial"/>
                          <a:cs typeface="Arial"/>
                        </a:rPr>
                        <a:t>(CHURCH AGE)</a:t>
                      </a:r>
                    </a:p>
                  </a:txBody>
                  <a:tcPr vert="vert270">
                    <a:noFill/>
                  </a:tcPr>
                </a:tc>
                <a:tc>
                  <a:txBody>
                    <a:bodyPr/>
                    <a:lstStyle/>
                    <a:p>
                      <a:pPr algn="ctr"/>
                      <a:r>
                        <a:rPr lang="en-US" sz="2800" b="1" dirty="0">
                          <a:latin typeface="Arial"/>
                          <a:cs typeface="Arial"/>
                        </a:rPr>
                        <a:t>SECOND COMING</a:t>
                      </a:r>
                    </a:p>
                  </a:txBody>
                  <a:tcPr>
                    <a:noFill/>
                  </a:tcPr>
                </a:tc>
                <a:extLst>
                  <a:ext uri="{0D108BD9-81ED-4DB2-BD59-A6C34878D82A}">
                    <a16:rowId xmlns:a16="http://schemas.microsoft.com/office/drawing/2014/main" val="10000"/>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Laid</a:t>
                      </a:r>
                      <a:r>
                        <a:rPr lang="en-US" sz="2000" b="1" i="0" spc="-100" baseline="0" dirty="0">
                          <a:effectLst>
                            <a:outerShdw blurRad="38100" dist="38100" dir="2700000" algn="tl">
                              <a:srgbClr val="000000">
                                <a:alpha val="43137"/>
                              </a:srgbClr>
                            </a:outerShdw>
                          </a:effectLst>
                          <a:latin typeface="Arial"/>
                          <a:cs typeface="Arial"/>
                        </a:rPr>
                        <a:t> in a manger</a:t>
                      </a:r>
                      <a:endParaRPr lang="en-US" sz="20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Lands on a mountain</a:t>
                      </a:r>
                    </a:p>
                  </a:txBody>
                  <a:tcPr/>
                </a:tc>
                <a:extLst>
                  <a:ext uri="{0D108BD9-81ED-4DB2-BD59-A6C34878D82A}">
                    <a16:rowId xmlns:a16="http://schemas.microsoft.com/office/drawing/2014/main" val="10001"/>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Came</a:t>
                      </a:r>
                      <a:r>
                        <a:rPr lang="en-US" sz="2000" b="1" i="0" spc="-100" baseline="0" dirty="0">
                          <a:effectLst>
                            <a:outerShdw blurRad="38100" dist="38100" dir="2700000" algn="tl">
                              <a:srgbClr val="000000">
                                <a:alpha val="43137"/>
                              </a:srgbClr>
                            </a:outerShdw>
                          </a:effectLst>
                          <a:latin typeface="Arial"/>
                          <a:cs typeface="Arial"/>
                        </a:rPr>
                        <a:t> as a lamb</a:t>
                      </a:r>
                      <a:endParaRPr lang="en-US" sz="2000" b="1" i="0" spc="-100" dirty="0">
                        <a:effectLst>
                          <a:outerShdw blurRad="38100" dist="38100" dir="2700000" algn="tl">
                            <a:srgbClr val="000000">
                              <a:alpha val="43137"/>
                            </a:srgbClr>
                          </a:outerShdw>
                        </a:effectLst>
                        <a:latin typeface="Arial"/>
                        <a:cs typeface="Arial"/>
                      </a:endParaRPr>
                    </a:p>
                  </a:txBody>
                  <a:tcPr>
                    <a:solidFill>
                      <a:schemeClr val="accent6">
                        <a:lumMod val="50000"/>
                      </a:schemeClr>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Comes as the Lord</a:t>
                      </a:r>
                    </a:p>
                  </a:txBody>
                  <a:tcPr>
                    <a:solidFill>
                      <a:srgbClr val="16165D"/>
                    </a:solidFill>
                  </a:tcPr>
                </a:tc>
                <a:extLst>
                  <a:ext uri="{0D108BD9-81ED-4DB2-BD59-A6C34878D82A}">
                    <a16:rowId xmlns:a16="http://schemas.microsoft.com/office/drawing/2014/main" val="10002"/>
                  </a:ext>
                </a:extLst>
              </a:tr>
              <a:tr h="551739">
                <a:tc>
                  <a:txBody>
                    <a:bodyPr/>
                    <a:lstStyle/>
                    <a:p>
                      <a:pPr marL="174625" indent="0"/>
                      <a:r>
                        <a:rPr lang="en-US" sz="2000" b="1" i="0" kern="1200" spc="-100" baseline="0" dirty="0">
                          <a:solidFill>
                            <a:schemeClr val="lt1"/>
                          </a:solidFill>
                          <a:effectLst>
                            <a:outerShdw blurRad="38100" dist="38100" dir="2700000" algn="tl">
                              <a:srgbClr val="000000">
                                <a:alpha val="43137"/>
                              </a:srgbClr>
                            </a:outerShdw>
                          </a:effectLst>
                          <a:latin typeface="Arial"/>
                          <a:ea typeface="+mn-ea"/>
                          <a:cs typeface="Arial"/>
                        </a:rPr>
                        <a:t>Lowly</a:t>
                      </a:r>
                      <a:r>
                        <a:rPr lang="en-US" sz="2000" b="1" i="0" spc="-100" dirty="0">
                          <a:effectLst>
                            <a:outerShdw blurRad="38100" dist="38100" dir="2700000" algn="tl">
                              <a:srgbClr val="000000">
                                <a:alpha val="43137"/>
                              </a:srgbClr>
                            </a:outerShdw>
                          </a:effectLst>
                          <a:latin typeface="Arial"/>
                          <a:cs typeface="Arial"/>
                        </a:rPr>
                        <a:t> and poor</a:t>
                      </a: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Lavish</a:t>
                      </a:r>
                      <a:r>
                        <a:rPr lang="en-US" sz="2000" b="1" spc="-100" baseline="0" dirty="0">
                          <a:effectLst>
                            <a:outerShdw blurRad="38100" dist="38100" dir="2700000" algn="tl">
                              <a:srgbClr val="000000">
                                <a:alpha val="43137"/>
                              </a:srgbClr>
                            </a:outerShdw>
                          </a:effectLst>
                          <a:latin typeface="Arial"/>
                          <a:cs typeface="Arial"/>
                        </a:rPr>
                        <a:t> and powerful</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3"/>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Died </a:t>
                      </a:r>
                      <a:r>
                        <a:rPr lang="en-US" sz="2000" b="1" i="1" spc="-100" dirty="0">
                          <a:effectLst>
                            <a:outerShdw blurRad="38100" dist="38100" dir="2700000" algn="tl">
                              <a:srgbClr val="000000">
                                <a:alpha val="43137"/>
                              </a:srgbClr>
                            </a:outerShdw>
                          </a:effectLst>
                          <a:latin typeface="Arial"/>
                          <a:cs typeface="Arial"/>
                        </a:rPr>
                        <a:t>for</a:t>
                      </a:r>
                      <a:r>
                        <a:rPr lang="en-US" sz="2000" b="1" i="0" spc="-100" dirty="0">
                          <a:effectLst>
                            <a:outerShdw blurRad="38100" dist="38100" dir="2700000" algn="tl">
                              <a:srgbClr val="000000">
                                <a:alpha val="43137"/>
                              </a:srgbClr>
                            </a:outerShdw>
                          </a:effectLst>
                          <a:latin typeface="Arial"/>
                          <a:cs typeface="Arial"/>
                        </a:rPr>
                        <a:t> His</a:t>
                      </a:r>
                      <a:r>
                        <a:rPr lang="en-US" sz="2000" b="1" i="0" spc="-100" baseline="0" dirty="0">
                          <a:effectLst>
                            <a:outerShdw blurRad="38100" dist="38100" dir="2700000" algn="tl">
                              <a:srgbClr val="000000">
                                <a:alpha val="43137"/>
                              </a:srgbClr>
                            </a:outerShdw>
                          </a:effectLst>
                          <a:latin typeface="Arial"/>
                          <a:cs typeface="Arial"/>
                        </a:rPr>
                        <a:t> enemies</a:t>
                      </a:r>
                      <a:endParaRPr lang="en-US" sz="20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Death </a:t>
                      </a:r>
                      <a:r>
                        <a:rPr lang="en-US" sz="2000" b="1" i="1" spc="-100" dirty="0">
                          <a:effectLst>
                            <a:outerShdw blurRad="38100" dist="38100" dir="2700000" algn="tl">
                              <a:srgbClr val="000000">
                                <a:alpha val="43137"/>
                              </a:srgbClr>
                            </a:outerShdw>
                          </a:effectLst>
                          <a:latin typeface="Arial"/>
                          <a:cs typeface="Arial"/>
                        </a:rPr>
                        <a:t>to</a:t>
                      </a:r>
                      <a:r>
                        <a:rPr lang="en-US" sz="2000" b="1" spc="-100" dirty="0">
                          <a:effectLst>
                            <a:outerShdw blurRad="38100" dist="38100" dir="2700000" algn="tl">
                              <a:srgbClr val="000000">
                                <a:alpha val="43137"/>
                              </a:srgbClr>
                            </a:outerShdw>
                          </a:effectLst>
                          <a:latin typeface="Arial"/>
                          <a:cs typeface="Arial"/>
                        </a:rPr>
                        <a:t> His enemies</a:t>
                      </a:r>
                    </a:p>
                  </a:txBody>
                  <a:tcPr>
                    <a:solidFill>
                      <a:srgbClr val="16165D"/>
                    </a:solidFill>
                  </a:tcPr>
                </a:tc>
                <a:extLst>
                  <a:ext uri="{0D108BD9-81ED-4DB2-BD59-A6C34878D82A}">
                    <a16:rowId xmlns:a16="http://schemas.microsoft.com/office/drawing/2014/main" val="10004"/>
                  </a:ext>
                </a:extLst>
              </a:tr>
              <a:tr h="526297">
                <a:tc>
                  <a:txBody>
                    <a:bodyPr/>
                    <a:lstStyle/>
                    <a:p>
                      <a:pPr marL="174625" indent="0"/>
                      <a:r>
                        <a:rPr lang="en-US" sz="2000" b="1" i="0" spc="-100" dirty="0">
                          <a:effectLst>
                            <a:outerShdw blurRad="38100" dist="38100" dir="2700000" algn="tl">
                              <a:srgbClr val="000000">
                                <a:alpha val="43137"/>
                              </a:srgbClr>
                            </a:outerShdw>
                          </a:effectLst>
                          <a:latin typeface="Arial"/>
                          <a:cs typeface="Arial"/>
                        </a:rPr>
                        <a:t>Tempted by Satan</a:t>
                      </a: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Traps Satan in bottomless pit</a:t>
                      </a:r>
                    </a:p>
                  </a:txBody>
                  <a:tcPr/>
                </a:tc>
                <a:extLst>
                  <a:ext uri="{0D108BD9-81ED-4DB2-BD59-A6C34878D82A}">
                    <a16:rowId xmlns:a16="http://schemas.microsoft.com/office/drawing/2014/main" val="10005"/>
                  </a:ext>
                </a:extLst>
              </a:tr>
              <a:tr h="482984">
                <a:tc>
                  <a:txBody>
                    <a:bodyPr/>
                    <a:lstStyle/>
                    <a:p>
                      <a:pPr marL="174625" indent="0"/>
                      <a:r>
                        <a:rPr lang="en-US" sz="2000" b="1" i="0" spc="-100" dirty="0">
                          <a:effectLst>
                            <a:outerShdw blurRad="38100" dist="38100" dir="2700000" algn="tl">
                              <a:srgbClr val="000000">
                                <a:alpha val="43137"/>
                              </a:srgbClr>
                            </a:outerShdw>
                          </a:effectLst>
                          <a:latin typeface="Arial"/>
                          <a:cs typeface="Arial"/>
                        </a:rPr>
                        <a:t>Lived in a world</a:t>
                      </a:r>
                      <a:r>
                        <a:rPr lang="en-US" sz="2000" b="1" i="0" spc="-100" baseline="0" dirty="0">
                          <a:effectLst>
                            <a:outerShdw blurRad="38100" dist="38100" dir="2700000" algn="tl">
                              <a:srgbClr val="000000">
                                <a:alpha val="43137"/>
                              </a:srgbClr>
                            </a:outerShdw>
                          </a:effectLst>
                          <a:latin typeface="Arial"/>
                          <a:cs typeface="Arial"/>
                        </a:rPr>
                        <a:t> of unrighteousness</a:t>
                      </a:r>
                      <a:endParaRPr lang="en-US" sz="20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Leads</a:t>
                      </a:r>
                      <a:r>
                        <a:rPr lang="en-US" sz="2000" b="1" spc="-100" baseline="0" dirty="0">
                          <a:effectLst>
                            <a:outerShdw blurRad="38100" dist="38100" dir="2700000" algn="tl">
                              <a:srgbClr val="000000">
                                <a:alpha val="43137"/>
                              </a:srgbClr>
                            </a:outerShdw>
                          </a:effectLst>
                          <a:latin typeface="Arial"/>
                          <a:cs typeface="Arial"/>
                        </a:rPr>
                        <a:t> the world in righteousness</a:t>
                      </a:r>
                      <a:endParaRPr lang="en-US" sz="20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6"/>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Died for sins and rose again</a:t>
                      </a: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Directs</a:t>
                      </a:r>
                      <a:r>
                        <a:rPr lang="en-US" sz="2000" b="1" spc="-100" baseline="0" dirty="0">
                          <a:effectLst>
                            <a:outerShdw blurRad="38100" dist="38100" dir="2700000" algn="tl">
                              <a:srgbClr val="000000">
                                <a:alpha val="43137"/>
                              </a:srgbClr>
                            </a:outerShdw>
                          </a:effectLst>
                          <a:latin typeface="Arial"/>
                          <a:cs typeface="Arial"/>
                        </a:rPr>
                        <a:t> and reigns</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7"/>
                  </a:ext>
                </a:extLst>
              </a:tr>
            </a:tbl>
          </a:graphicData>
        </a:graphic>
      </p:graphicFrame>
      <p:sp>
        <p:nvSpPr>
          <p:cNvPr id="5" name="Text Box 4"/>
          <p:cNvSpPr txBox="1">
            <a:spLocks noChangeArrowheads="1"/>
          </p:cNvSpPr>
          <p:nvPr/>
        </p:nvSpPr>
        <p:spPr bwMode="auto">
          <a:xfrm>
            <a:off x="37353" y="6513246"/>
            <a:ext cx="9027268" cy="307777"/>
          </a:xfrm>
          <a:prstGeom prst="rect">
            <a:avLst/>
          </a:prstGeom>
          <a:noFill/>
          <a:ln>
            <a:noFill/>
          </a:ln>
          <a:effectLst/>
        </p:spPr>
        <p:txBody>
          <a:bodyPr wrap="square">
            <a:spAutoFit/>
          </a:bodyPr>
          <a:lstStyle/>
          <a:p>
            <a:pPr algn="r" defTabSz="914400" fontAlgn="base">
              <a:spcBef>
                <a:spcPct val="50000"/>
              </a:spcBef>
              <a:spcAft>
                <a:spcPct val="0"/>
              </a:spcAft>
              <a:defRPr/>
            </a:pPr>
            <a:r>
              <a:rPr lang="en-US" sz="1400" b="1" dirty="0">
                <a:solidFill>
                  <a:srgbClr val="FFFFFF"/>
                </a:solidFill>
                <a:effectLst>
                  <a:glow rad="241300">
                    <a:srgbClr val="000000">
                      <a:alpha val="75000"/>
                    </a:srgbClr>
                  </a:glow>
                </a:effectLst>
                <a:latin typeface="Arial"/>
                <a:ea typeface="ＭＳ Ｐゴシック" charset="0"/>
                <a:cs typeface="Arial"/>
              </a:rPr>
              <a:t>Ruth &amp; Larry Moody; cited by Terry Hall, </a:t>
            </a:r>
            <a:r>
              <a:rPr lang="en-US" sz="1400" b="1" i="1" dirty="0">
                <a:solidFill>
                  <a:srgbClr val="FFFFFF"/>
                </a:solidFill>
                <a:effectLst>
                  <a:glow rad="241300">
                    <a:srgbClr val="000000">
                      <a:alpha val="75000"/>
                    </a:srgbClr>
                  </a:glow>
                </a:effectLst>
                <a:latin typeface="Arial"/>
                <a:ea typeface="ＭＳ Ｐゴシック" charset="0"/>
                <a:cs typeface="Arial"/>
              </a:rPr>
              <a:t>Bible Panorama, </a:t>
            </a:r>
            <a:r>
              <a:rPr lang="en-US" sz="1400" b="1" dirty="0">
                <a:solidFill>
                  <a:srgbClr val="FFFFFF"/>
                </a:solidFill>
                <a:effectLst>
                  <a:glow rad="241300">
                    <a:srgbClr val="000000">
                      <a:alpha val="75000"/>
                    </a:srgbClr>
                  </a:glow>
                </a:effectLst>
                <a:latin typeface="Arial"/>
                <a:ea typeface="ＭＳ Ｐゴシック" charset="0"/>
                <a:cs typeface="Arial"/>
              </a:rPr>
              <a:t>117</a:t>
            </a:r>
          </a:p>
        </p:txBody>
      </p:sp>
      <p:sp>
        <p:nvSpPr>
          <p:cNvPr id="8" name="Text Box 37"/>
          <p:cNvSpPr txBox="1">
            <a:spLocks noChangeArrowheads="1"/>
          </p:cNvSpPr>
          <p:nvPr/>
        </p:nvSpPr>
        <p:spPr bwMode="auto">
          <a:xfrm>
            <a:off x="8413781"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420</a:t>
            </a:r>
          </a:p>
        </p:txBody>
      </p:sp>
    </p:spTree>
    <p:extLst>
      <p:ext uri="{BB962C8B-B14F-4D97-AF65-F5344CB8AC3E}">
        <p14:creationId xmlns:p14="http://schemas.microsoft.com/office/powerpoint/2010/main" val="2906576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idx="4294967295"/>
          </p:nvPr>
        </p:nvSpPr>
        <p:spPr>
          <a:xfrm>
            <a:off x="0" y="4599172"/>
            <a:ext cx="9070776" cy="2313820"/>
          </a:xfrm>
        </p:spPr>
        <p:txBody>
          <a:bodyPr/>
          <a:lstStyle/>
          <a:p>
            <a:r>
              <a:rPr lang="en-US" b="1" dirty="0">
                <a:effectLst>
                  <a:glow rad="215900">
                    <a:schemeClr val="tx2"/>
                  </a:glow>
                </a:effectLst>
              </a:rPr>
              <a:t>How do you acknowledge Christ’s ultimate rule and power in your own life today?</a:t>
            </a:r>
          </a:p>
        </p:txBody>
      </p:sp>
    </p:spTree>
    <p:extLst>
      <p:ext uri="{BB962C8B-B14F-4D97-AF65-F5344CB8AC3E}">
        <p14:creationId xmlns:p14="http://schemas.microsoft.com/office/powerpoint/2010/main" val="29421992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0" y="0"/>
            <a:ext cx="9144000" cy="6858000"/>
          </a:xfrm>
          <a:prstGeom prst="rect">
            <a:avLst/>
          </a:prstGeom>
          <a:gradFill flip="none" rotWithShape="1">
            <a:gsLst>
              <a:gs pos="0">
                <a:srgbClr val="010201"/>
              </a:gs>
              <a:gs pos="100000">
                <a:schemeClr val="accent2">
                  <a:lumMod val="50000"/>
                </a:schemeClr>
              </a:gs>
            </a:gsLst>
            <a:path path="shape">
              <a:fillToRect l="50000" t="50000" r="50000" b="50000"/>
            </a:path>
            <a:tileRect/>
          </a:gra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ＭＳ Ｐゴシック" charset="0"/>
              <a:cs typeface="ＭＳ Ｐゴシック" charset="0"/>
            </a:endParaRPr>
          </a:p>
        </p:txBody>
      </p:sp>
      <p:sp>
        <p:nvSpPr>
          <p:cNvPr id="2" name="Title 1"/>
          <p:cNvSpPr>
            <a:spLocks noGrp="1"/>
          </p:cNvSpPr>
          <p:nvPr>
            <p:ph type="title"/>
          </p:nvPr>
        </p:nvSpPr>
        <p:spPr>
          <a:xfrm>
            <a:off x="277696" y="188913"/>
            <a:ext cx="8099425" cy="936625"/>
          </a:xfrm>
          <a:solidFill>
            <a:schemeClr val="accent1">
              <a:lumMod val="50000"/>
            </a:schemeClr>
          </a:solidFill>
          <a:ln>
            <a:solidFill>
              <a:schemeClr val="bg1"/>
            </a:solidFill>
          </a:ln>
        </p:spPr>
        <p:txBody>
          <a:bodyPr/>
          <a:lstStyle/>
          <a:p>
            <a:pPr>
              <a:defRPr/>
            </a:pPr>
            <a:r>
              <a:rPr lang="en-US" sz="4000" b="1" dirty="0">
                <a:effectLst>
                  <a:outerShdw blurRad="38100" dist="38100" dir="2700000" algn="tl">
                    <a:srgbClr val="000000">
                      <a:alpha val="43137"/>
                    </a:srgbClr>
                  </a:outerShdw>
                </a:effectLst>
              </a:rPr>
              <a:t>Life</a:t>
            </a:r>
            <a:r>
              <a:rPr lang="fr-FR" sz="4000" b="1" dirty="0">
                <a:effectLst>
                  <a:outerShdw blurRad="38100" dist="38100" dir="2700000" algn="tl">
                    <a:srgbClr val="000000">
                      <a:alpha val="43137"/>
                    </a:srgbClr>
                  </a:outerShdw>
                </a:effectLst>
              </a:rPr>
              <a:t>'</a:t>
            </a:r>
            <a:r>
              <a:rPr lang="en-US" sz="4000" b="1" dirty="0">
                <a:effectLst>
                  <a:outerShdw blurRad="38100" dist="38100" dir="2700000" algn="tl">
                    <a:srgbClr val="000000">
                      <a:alpha val="43137"/>
                    </a:srgbClr>
                  </a:outerShdw>
                </a:effectLst>
              </a:rPr>
              <a:t>s Most Important Question:</a:t>
            </a:r>
          </a:p>
        </p:txBody>
      </p:sp>
      <p:sp>
        <p:nvSpPr>
          <p:cNvPr id="3" name="Title 1"/>
          <p:cNvSpPr txBox="1">
            <a:spLocks/>
          </p:cNvSpPr>
          <p:nvPr/>
        </p:nvSpPr>
        <p:spPr bwMode="auto">
          <a:xfrm>
            <a:off x="1" y="1052513"/>
            <a:ext cx="7921944"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a:solidFill>
                  <a:srgbClr val="FFFFFF"/>
                </a:solidFill>
                <a:effectLst>
                  <a:outerShdw blurRad="38100" dist="38100" dir="2700000" algn="tl">
                    <a:srgbClr val="000000">
                      <a:alpha val="43137"/>
                    </a:srgbClr>
                  </a:outerShdw>
                </a:effectLst>
              </a:rPr>
              <a:t>What Will </a:t>
            </a:r>
            <a:r>
              <a:rPr lang="en-US" sz="4000" b="1" i="1" dirty="0">
                <a:solidFill>
                  <a:srgbClr val="FFFF00"/>
                </a:solidFill>
                <a:effectLst>
                  <a:outerShdw blurRad="38100" dist="38100" dir="2700000" algn="tl">
                    <a:srgbClr val="000000">
                      <a:alpha val="43137"/>
                    </a:srgbClr>
                  </a:outerShdw>
                </a:effectLst>
              </a:rPr>
              <a:t>You</a:t>
            </a:r>
            <a:r>
              <a:rPr lang="en-US" sz="4000" b="1" i="1" dirty="0">
                <a:solidFill>
                  <a:srgbClr val="FFFFFF"/>
                </a:solidFill>
                <a:effectLst>
                  <a:outerShdw blurRad="38100" dist="38100" dir="2700000" algn="tl">
                    <a:srgbClr val="000000">
                      <a:alpha val="43137"/>
                    </a:srgbClr>
                  </a:outerShdw>
                </a:effectLst>
              </a:rPr>
              <a:t> Do With Jesus?</a:t>
            </a:r>
          </a:p>
        </p:txBody>
      </p:sp>
      <p:sp>
        <p:nvSpPr>
          <p:cNvPr id="4" name="Title 1"/>
          <p:cNvSpPr txBox="1">
            <a:spLocks/>
          </p:cNvSpPr>
          <p:nvPr/>
        </p:nvSpPr>
        <p:spPr bwMode="auto">
          <a:xfrm>
            <a:off x="144463" y="2420938"/>
            <a:ext cx="6588125"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3200" b="1" dirty="0">
                <a:solidFill>
                  <a:srgbClr val="FFFFFF"/>
                </a:solidFill>
                <a:effectLst>
                  <a:outerShdw blurRad="38100" dist="38100" dir="2700000" algn="tl">
                    <a:srgbClr val="000000">
                      <a:alpha val="43137"/>
                    </a:srgbClr>
                  </a:outerShdw>
                </a:effectLst>
              </a:rPr>
              <a:t>Is Jesus </a:t>
            </a:r>
            <a:r>
              <a:rPr lang="en-US" sz="3200" b="1" dirty="0">
                <a:solidFill>
                  <a:srgbClr val="FFFF00"/>
                </a:solidFill>
                <a:effectLst>
                  <a:outerShdw blurRad="38100" dist="38100" dir="2700000" algn="tl">
                    <a:srgbClr val="000000">
                      <a:alpha val="43137"/>
                    </a:srgbClr>
                  </a:outerShdw>
                </a:effectLst>
              </a:rPr>
              <a:t>God</a:t>
            </a:r>
            <a:r>
              <a:rPr lang="en-US" sz="3200" b="1" dirty="0">
                <a:solidFill>
                  <a:srgbClr val="FFFFFF"/>
                </a:solidFill>
                <a:effectLst>
                  <a:outerShdw blurRad="38100" dist="38100" dir="2700000" algn="tl">
                    <a:srgbClr val="000000">
                      <a:alpha val="43137"/>
                    </a:srgbClr>
                  </a:outerShdw>
                </a:effectLst>
              </a:rPr>
              <a:t> made man?</a:t>
            </a:r>
          </a:p>
        </p:txBody>
      </p:sp>
      <p:sp>
        <p:nvSpPr>
          <p:cNvPr id="5" name="Title 1"/>
          <p:cNvSpPr txBox="1">
            <a:spLocks/>
          </p:cNvSpPr>
          <p:nvPr/>
        </p:nvSpPr>
        <p:spPr bwMode="auto">
          <a:xfrm>
            <a:off x="144463" y="3179763"/>
            <a:ext cx="6588125"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3200" b="1" dirty="0">
                <a:solidFill>
                  <a:srgbClr val="FFFFFF"/>
                </a:solidFill>
                <a:effectLst>
                  <a:outerShdw blurRad="38100" dist="38100" dir="2700000" algn="tl">
                    <a:srgbClr val="000000">
                      <a:alpha val="43137"/>
                    </a:srgbClr>
                  </a:outerShdw>
                </a:effectLst>
              </a:rPr>
              <a:t>Did Jesus </a:t>
            </a:r>
            <a:r>
              <a:rPr lang="en-US" sz="3200" b="1" dirty="0">
                <a:solidFill>
                  <a:srgbClr val="FFFF00"/>
                </a:solidFill>
                <a:effectLst>
                  <a:outerShdw blurRad="38100" dist="38100" dir="2700000" algn="tl">
                    <a:srgbClr val="000000">
                      <a:alpha val="43137"/>
                    </a:srgbClr>
                  </a:outerShdw>
                </a:effectLst>
              </a:rPr>
              <a:t>die for your sins</a:t>
            </a:r>
            <a:r>
              <a:rPr lang="en-US" sz="3200" b="1" dirty="0">
                <a:solidFill>
                  <a:srgbClr val="FFFFFF"/>
                </a:solidFill>
                <a:effectLst>
                  <a:outerShdw blurRad="38100" dist="38100" dir="2700000" algn="tl">
                    <a:srgbClr val="000000">
                      <a:alpha val="43137"/>
                    </a:srgbClr>
                  </a:outerShdw>
                </a:effectLst>
              </a:rPr>
              <a:t>?</a:t>
            </a:r>
          </a:p>
        </p:txBody>
      </p:sp>
      <p:sp>
        <p:nvSpPr>
          <p:cNvPr id="6" name="Title 1"/>
          <p:cNvSpPr txBox="1">
            <a:spLocks/>
          </p:cNvSpPr>
          <p:nvPr/>
        </p:nvSpPr>
        <p:spPr bwMode="auto">
          <a:xfrm>
            <a:off x="144463" y="3938588"/>
            <a:ext cx="6588125"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3200" b="1" dirty="0">
                <a:solidFill>
                  <a:srgbClr val="FFFFFF"/>
                </a:solidFill>
                <a:effectLst>
                  <a:outerShdw blurRad="38100" dist="38100" dir="2700000" algn="tl">
                    <a:srgbClr val="000000">
                      <a:alpha val="43137"/>
                    </a:srgbClr>
                  </a:outerShdw>
                </a:effectLst>
              </a:rPr>
              <a:t>Did Jesus </a:t>
            </a:r>
            <a:r>
              <a:rPr lang="en-US" sz="3200" b="1" dirty="0">
                <a:solidFill>
                  <a:srgbClr val="FFFF00"/>
                </a:solidFill>
                <a:effectLst>
                  <a:outerShdw blurRad="38100" dist="38100" dir="2700000" algn="tl">
                    <a:srgbClr val="000000">
                      <a:alpha val="43137"/>
                    </a:srgbClr>
                  </a:outerShdw>
                </a:effectLst>
              </a:rPr>
              <a:t>rise </a:t>
            </a:r>
            <a:r>
              <a:rPr lang="en-US" sz="3200" b="1" dirty="0">
                <a:solidFill>
                  <a:srgbClr val="FFFFFF"/>
                </a:solidFill>
                <a:effectLst>
                  <a:outerShdw blurRad="38100" dist="38100" dir="2700000" algn="tl">
                    <a:srgbClr val="000000">
                      <a:alpha val="43137"/>
                    </a:srgbClr>
                  </a:outerShdw>
                </a:effectLst>
              </a:rPr>
              <a:t>from the dead?</a:t>
            </a:r>
          </a:p>
        </p:txBody>
      </p:sp>
      <p:sp>
        <p:nvSpPr>
          <p:cNvPr id="7" name="Title 1"/>
          <p:cNvSpPr txBox="1">
            <a:spLocks/>
          </p:cNvSpPr>
          <p:nvPr/>
        </p:nvSpPr>
        <p:spPr bwMode="auto">
          <a:xfrm>
            <a:off x="144463" y="5456238"/>
            <a:ext cx="6588125"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3200" b="1" dirty="0">
                <a:solidFill>
                  <a:srgbClr val="FFFFFF"/>
                </a:solidFill>
                <a:effectLst>
                  <a:outerShdw blurRad="38100" dist="38100" dir="2700000" algn="tl">
                    <a:srgbClr val="000000">
                      <a:alpha val="43137"/>
                    </a:srgbClr>
                  </a:outerShdw>
                </a:effectLst>
              </a:rPr>
              <a:t>Did Jesus give you </a:t>
            </a:r>
            <a:r>
              <a:rPr lang="en-US" sz="3200" b="1" dirty="0">
                <a:solidFill>
                  <a:srgbClr val="FFFF00"/>
                </a:solidFill>
                <a:effectLst>
                  <a:outerShdw blurRad="38100" dist="38100" dir="2700000" algn="tl">
                    <a:srgbClr val="000000">
                      <a:alpha val="43137"/>
                    </a:srgbClr>
                  </a:outerShdw>
                </a:effectLst>
              </a:rPr>
              <a:t>eternal life</a:t>
            </a:r>
            <a:r>
              <a:rPr lang="en-US" sz="3200" b="1" dirty="0">
                <a:solidFill>
                  <a:srgbClr val="FFFFFF"/>
                </a:solidFill>
                <a:effectLst>
                  <a:outerShdw blurRad="38100" dist="38100" dir="2700000" algn="tl">
                    <a:srgbClr val="000000">
                      <a:alpha val="43137"/>
                    </a:srgbClr>
                  </a:outerShdw>
                </a:effectLst>
              </a:rPr>
              <a:t>?</a:t>
            </a:r>
          </a:p>
        </p:txBody>
      </p:sp>
      <p:sp>
        <p:nvSpPr>
          <p:cNvPr id="8" name="Title 1"/>
          <p:cNvSpPr txBox="1">
            <a:spLocks/>
          </p:cNvSpPr>
          <p:nvPr/>
        </p:nvSpPr>
        <p:spPr bwMode="auto">
          <a:xfrm>
            <a:off x="144463" y="4697413"/>
            <a:ext cx="6562725"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3200" b="1" dirty="0">
                <a:solidFill>
                  <a:srgbClr val="FFFFFF"/>
                </a:solidFill>
                <a:effectLst>
                  <a:outerShdw blurRad="38100" dist="38100" dir="2700000" algn="tl">
                    <a:srgbClr val="000000">
                      <a:alpha val="43137"/>
                    </a:srgbClr>
                  </a:outerShdw>
                </a:effectLst>
              </a:rPr>
              <a:t>Are you </a:t>
            </a:r>
            <a:r>
              <a:rPr lang="en-US" sz="3200" b="1" dirty="0">
                <a:solidFill>
                  <a:srgbClr val="FFFF00"/>
                </a:solidFill>
                <a:effectLst>
                  <a:outerShdw blurRad="38100" dist="38100" dir="2700000" algn="tl">
                    <a:srgbClr val="000000">
                      <a:alpha val="43137"/>
                    </a:srgbClr>
                  </a:outerShdw>
                </a:effectLst>
              </a:rPr>
              <a:t>trusting in Jesus</a:t>
            </a:r>
            <a:r>
              <a:rPr lang="en-US" sz="3200" b="1" dirty="0">
                <a:solidFill>
                  <a:srgbClr val="FFFFFF"/>
                </a:solidFill>
                <a:effectLst>
                  <a:outerShdw blurRad="38100" dist="38100" dir="2700000" algn="tl">
                    <a:srgbClr val="000000">
                      <a:alpha val="43137"/>
                    </a:srgbClr>
                  </a:outerShdw>
                </a:effectLst>
              </a:rPr>
              <a:t>?</a:t>
            </a:r>
          </a:p>
        </p:txBody>
      </p:sp>
      <p:sp>
        <p:nvSpPr>
          <p:cNvPr id="9" name="Title 1"/>
          <p:cNvSpPr txBox="1">
            <a:spLocks/>
          </p:cNvSpPr>
          <p:nvPr/>
        </p:nvSpPr>
        <p:spPr bwMode="auto">
          <a:xfrm>
            <a:off x="6443663" y="1916113"/>
            <a:ext cx="1008062"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3200" b="1" u="sng" dirty="0">
                <a:solidFill>
                  <a:srgbClr val="FFFFFF"/>
                </a:solidFill>
                <a:effectLst>
                  <a:outerShdw blurRad="38100" dist="38100" dir="2700000" algn="tl">
                    <a:srgbClr val="000000">
                      <a:alpha val="43137"/>
                    </a:srgbClr>
                  </a:outerShdw>
                </a:effectLst>
              </a:rPr>
              <a:t>Yes</a:t>
            </a:r>
          </a:p>
        </p:txBody>
      </p:sp>
      <p:sp>
        <p:nvSpPr>
          <p:cNvPr id="10" name="Title 1"/>
          <p:cNvSpPr txBox="1">
            <a:spLocks/>
          </p:cNvSpPr>
          <p:nvPr/>
        </p:nvSpPr>
        <p:spPr bwMode="auto">
          <a:xfrm>
            <a:off x="7451725" y="1916113"/>
            <a:ext cx="1008063"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u="sng" dirty="0">
                <a:solidFill>
                  <a:srgbClr val="FFFFFF"/>
                </a:solidFill>
                <a:effectLst>
                  <a:outerShdw blurRad="38100" dist="38100" dir="2700000" algn="tl">
                    <a:srgbClr val="000000">
                      <a:alpha val="43137"/>
                    </a:srgbClr>
                  </a:outerShdw>
                </a:effectLst>
              </a:rPr>
              <a:t>No</a:t>
            </a:r>
          </a:p>
        </p:txBody>
      </p:sp>
      <p:sp>
        <p:nvSpPr>
          <p:cNvPr id="11" name="Title 1"/>
          <p:cNvSpPr txBox="1">
            <a:spLocks/>
          </p:cNvSpPr>
          <p:nvPr/>
        </p:nvSpPr>
        <p:spPr bwMode="auto">
          <a:xfrm>
            <a:off x="8459788" y="1916113"/>
            <a:ext cx="612775"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u="sng" dirty="0">
                <a:solidFill>
                  <a:srgbClr val="FFFFFF"/>
                </a:solidFill>
                <a:effectLst>
                  <a:outerShdw blurRad="38100" dist="38100" dir="2700000" algn="tl">
                    <a:srgbClr val="000000">
                      <a:alpha val="43137"/>
                    </a:srgbClr>
                  </a:outerShdw>
                </a:effectLst>
              </a:rPr>
              <a:t>?</a:t>
            </a:r>
          </a:p>
        </p:txBody>
      </p:sp>
      <p:sp>
        <p:nvSpPr>
          <p:cNvPr id="13" name="Title 1"/>
          <p:cNvSpPr txBox="1">
            <a:spLocks/>
          </p:cNvSpPr>
          <p:nvPr/>
        </p:nvSpPr>
        <p:spPr bwMode="auto">
          <a:xfrm>
            <a:off x="107950" y="6215063"/>
            <a:ext cx="7056438"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3200" b="1" dirty="0">
                <a:solidFill>
                  <a:srgbClr val="FFFFFF"/>
                </a:solidFill>
                <a:effectLst>
                  <a:outerShdw blurRad="38100" dist="38100" dir="2700000" algn="tl">
                    <a:srgbClr val="000000">
                      <a:alpha val="43137"/>
                    </a:srgbClr>
                  </a:outerShdw>
                </a:effectLst>
              </a:rPr>
              <a:t>Will Jesus </a:t>
            </a:r>
            <a:r>
              <a:rPr lang="en-US" sz="3200" b="1" dirty="0">
                <a:solidFill>
                  <a:srgbClr val="FFFF00"/>
                </a:solidFill>
                <a:effectLst>
                  <a:outerShdw blurRad="38100" dist="38100" dir="2700000" algn="tl">
                    <a:srgbClr val="000000">
                      <a:alpha val="43137"/>
                    </a:srgbClr>
                  </a:outerShdw>
                </a:effectLst>
              </a:rPr>
              <a:t>return</a:t>
            </a:r>
            <a:r>
              <a:rPr lang="en-US" sz="3200" b="1" dirty="0">
                <a:solidFill>
                  <a:srgbClr val="FFFFFF"/>
                </a:solidFill>
                <a:effectLst>
                  <a:outerShdw blurRad="38100" dist="38100" dir="2700000" algn="tl">
                    <a:srgbClr val="000000">
                      <a:alpha val="43137"/>
                    </a:srgbClr>
                  </a:outerShdw>
                </a:effectLst>
              </a:rPr>
              <a:t> to earth for you?</a:t>
            </a:r>
          </a:p>
        </p:txBody>
      </p:sp>
      <p:sp>
        <p:nvSpPr>
          <p:cNvPr id="14" name="Text Box 37"/>
          <p:cNvSpPr txBox="1">
            <a:spLocks noChangeArrowheads="1"/>
          </p:cNvSpPr>
          <p:nvPr/>
        </p:nvSpPr>
        <p:spPr bwMode="auto">
          <a:xfrm>
            <a:off x="8413780" y="-673317"/>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417</a:t>
            </a:r>
          </a:p>
        </p:txBody>
      </p:sp>
    </p:spTree>
    <p:extLst>
      <p:ext uri="{BB962C8B-B14F-4D97-AF65-F5344CB8AC3E}">
        <p14:creationId xmlns:p14="http://schemas.microsoft.com/office/powerpoint/2010/main" val="567297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000" y="0"/>
            <a:ext cx="8880863" cy="6858000"/>
          </a:xfrm>
          <a:prstGeom prst="rect">
            <a:avLst/>
          </a:prstGeom>
        </p:spPr>
      </p:pic>
      <p:sp>
        <p:nvSpPr>
          <p:cNvPr id="2" name="Title 1"/>
          <p:cNvSpPr>
            <a:spLocks noGrp="1"/>
          </p:cNvSpPr>
          <p:nvPr>
            <p:ph type="title" idx="4294967295"/>
          </p:nvPr>
        </p:nvSpPr>
        <p:spPr>
          <a:xfrm>
            <a:off x="0" y="4993877"/>
            <a:ext cx="9070776" cy="1644539"/>
          </a:xfrm>
        </p:spPr>
        <p:txBody>
          <a:bodyPr/>
          <a:lstStyle/>
          <a:p>
            <a:r>
              <a:rPr lang="en-US" sz="5400" b="1" dirty="0">
                <a:effectLst>
                  <a:glow rad="215900">
                    <a:schemeClr val="tx2"/>
                  </a:glow>
                </a:effectLst>
              </a:rPr>
              <a:t>Recognize His Resurrection Power</a:t>
            </a:r>
          </a:p>
        </p:txBody>
      </p:sp>
    </p:spTree>
    <p:extLst>
      <p:ext uri="{BB962C8B-B14F-4D97-AF65-F5344CB8AC3E}">
        <p14:creationId xmlns:p14="http://schemas.microsoft.com/office/powerpoint/2010/main" val="15150615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68644"/>
            <a:ext cx="9144000" cy="6091796"/>
          </a:xfrm>
          <a:prstGeom prst="rect">
            <a:avLst/>
          </a:prstGeom>
        </p:spPr>
      </p:pic>
      <p:sp>
        <p:nvSpPr>
          <p:cNvPr id="2" name="Title 1"/>
          <p:cNvSpPr>
            <a:spLocks noGrp="1"/>
          </p:cNvSpPr>
          <p:nvPr>
            <p:ph type="title" idx="4294967295"/>
          </p:nvPr>
        </p:nvSpPr>
        <p:spPr>
          <a:xfrm>
            <a:off x="0" y="5769992"/>
            <a:ext cx="9070776" cy="1143000"/>
          </a:xfrm>
        </p:spPr>
        <p:txBody>
          <a:bodyPr/>
          <a:lstStyle/>
          <a:p>
            <a:r>
              <a:rPr lang="en-US" sz="5400" b="1" dirty="0">
                <a:effectLst>
                  <a:glow rad="215900">
                    <a:schemeClr val="tx2"/>
                  </a:glow>
                </a:effectLst>
              </a:rPr>
              <a:t>Love His Appearing!</a:t>
            </a:r>
          </a:p>
        </p:txBody>
      </p:sp>
      <p:sp>
        <p:nvSpPr>
          <p:cNvPr id="5" name="Title 1"/>
          <p:cNvSpPr txBox="1">
            <a:spLocks/>
          </p:cNvSpPr>
          <p:nvPr/>
        </p:nvSpPr>
        <p:spPr bwMode="auto">
          <a:xfrm>
            <a:off x="2797696" y="0"/>
            <a:ext cx="6346304" cy="58519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a:effectLst>
                  <a:glow rad="215900">
                    <a:schemeClr val="tx2"/>
                  </a:glow>
                </a:effectLst>
              </a:rPr>
              <a:t>"I have fought the good fight, I have finished the race, and I have remained faithful.  </a:t>
            </a:r>
            <a:r>
              <a:rPr lang="en-US" sz="3200" b="1" baseline="30000" dirty="0">
                <a:effectLst>
                  <a:glow rad="215900">
                    <a:schemeClr val="tx2"/>
                  </a:glow>
                </a:effectLst>
              </a:rPr>
              <a:t>8</a:t>
            </a:r>
            <a:r>
              <a:rPr lang="en-US" sz="3200" b="1" dirty="0">
                <a:effectLst>
                  <a:glow rad="215900">
                    <a:schemeClr val="tx2"/>
                  </a:glow>
                </a:effectLst>
              </a:rPr>
              <a:t>And now the prize awaits me—the crown of righteousness, which the Lord, the righteous Judge, will give me on the day of his return. And the prize is not just for me but for all who eagerly look forward to his appearing"</a:t>
            </a:r>
          </a:p>
          <a:p>
            <a:r>
              <a:rPr lang="en-US" sz="3200" b="1" dirty="0">
                <a:effectLst>
                  <a:glow rad="215900">
                    <a:schemeClr val="tx2"/>
                  </a:glow>
                </a:effectLst>
              </a:rPr>
              <a:t>(2 Timothy 4:7-8 </a:t>
            </a:r>
            <a:r>
              <a:rPr lang="en-US" sz="2800" b="1" dirty="0">
                <a:effectLst>
                  <a:glow rad="215900">
                    <a:schemeClr val="tx2"/>
                  </a:glow>
                </a:effectLst>
              </a:rPr>
              <a:t>NLT</a:t>
            </a:r>
            <a:r>
              <a:rPr lang="en-US" sz="3200" b="1" dirty="0">
                <a:effectLst>
                  <a:glow rad="215900">
                    <a:schemeClr val="tx2"/>
                  </a:glow>
                </a:effectLst>
              </a:rPr>
              <a:t>)</a:t>
            </a:r>
          </a:p>
        </p:txBody>
      </p:sp>
    </p:spTree>
    <p:extLst>
      <p:ext uri="{BB962C8B-B14F-4D97-AF65-F5344CB8AC3E}">
        <p14:creationId xmlns:p14="http://schemas.microsoft.com/office/powerpoint/2010/main" val="401374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92423" y="403291"/>
            <a:ext cx="9070776"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682091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en-US" sz="9600" b="1" dirty="0">
                <a:effectLst>
                  <a:glow rad="165100">
                    <a:schemeClr val="tx1"/>
                  </a:glow>
                </a:effectLst>
                <a:latin typeface="Arial" charset="0"/>
                <a:cs typeface="+mj-cs"/>
              </a:rPr>
              <a:t>Jesus Wins!</a:t>
            </a: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a:effectLst>
                  <a:glow rad="165100">
                    <a:srgbClr val="000000"/>
                  </a:glow>
                </a:effectLst>
                <a:latin typeface="Arial" charset="0"/>
                <a:cs typeface="Geneva"/>
              </a:rPr>
              <a:t>Series on Revelation</a:t>
            </a:r>
          </a:p>
        </p:txBody>
      </p:sp>
    </p:spTree>
    <p:extLst>
      <p:ext uri="{BB962C8B-B14F-4D97-AF65-F5344CB8AC3E}">
        <p14:creationId xmlns:p14="http://schemas.microsoft.com/office/powerpoint/2010/main" val="1414490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202777"/>
          </a:xfrm>
          <a:prstGeom prst="rect">
            <a:avLst/>
          </a:prstGeom>
        </p:spPr>
      </p:pic>
      <p:sp>
        <p:nvSpPr>
          <p:cNvPr id="898050" name="Rectangle 1026"/>
          <p:cNvSpPr>
            <a:spLocks noGrp="1" noChangeArrowheads="1"/>
          </p:cNvSpPr>
          <p:nvPr>
            <p:ph type="ctrTitle"/>
          </p:nvPr>
        </p:nvSpPr>
        <p:spPr>
          <a:xfrm>
            <a:off x="36513" y="6057863"/>
            <a:ext cx="9107487" cy="817297"/>
          </a:xfrm>
          <a:effectLst>
            <a:outerShdw blurRad="63500" dist="35921" dir="2700000" algn="ctr" rotWithShape="0">
              <a:schemeClr val="tx2">
                <a:alpha val="74998"/>
              </a:schemeClr>
            </a:outerShdw>
          </a:effectLst>
        </p:spPr>
        <p:txBody>
          <a:bodyPr/>
          <a:lstStyle/>
          <a:p>
            <a:pPr>
              <a:defRPr/>
            </a:pPr>
            <a:r>
              <a:rPr lang="en-US" altLang="ja-JP" b="1" dirty="0">
                <a:latin typeface="Arial" charset="0"/>
                <a:ea typeface="ＭＳ Ｐゴシック" charset="0"/>
                <a:cs typeface="ＭＳ Ｐゴシック" charset="0"/>
              </a:rPr>
              <a:t>Atheists at Mormon HQ 6 July 14</a:t>
            </a:r>
            <a:endParaRPr lang="en-US" sz="48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486281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03110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1026"/>
          <p:cNvSpPr>
            <a:spLocks noGrp="1" noChangeArrowheads="1"/>
          </p:cNvSpPr>
          <p:nvPr>
            <p:ph type="ctrTitle"/>
          </p:nvPr>
        </p:nvSpPr>
        <p:spPr>
          <a:xfrm>
            <a:off x="36513" y="6057863"/>
            <a:ext cx="9107487" cy="817297"/>
          </a:xfrm>
          <a:effectLst>
            <a:outerShdw blurRad="63500" dist="35921" dir="2700000" algn="ctr" rotWithShape="0">
              <a:schemeClr val="tx2">
                <a:alpha val="74998"/>
              </a:schemeClr>
            </a:outerShdw>
          </a:effectLst>
        </p:spPr>
        <p:txBody>
          <a:bodyPr/>
          <a:lstStyle/>
          <a:p>
            <a:pPr>
              <a:defRPr/>
            </a:pPr>
            <a:r>
              <a:rPr lang="en-US" altLang="ja-JP" b="1" dirty="0">
                <a:latin typeface="Arial" charset="0"/>
                <a:ea typeface="ＭＳ Ｐゴシック" charset="0"/>
                <a:cs typeface="ＭＳ Ｐゴシック" charset="0"/>
              </a:rPr>
              <a:t>Atheists at Mormon HQ Today</a:t>
            </a:r>
            <a:endParaRPr lang="en-US" sz="4800" dirty="0">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095500"/>
            <a:ext cx="9144000" cy="266700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095500"/>
            <a:ext cx="9144000" cy="2667000"/>
          </a:xfrm>
          <a:prstGeom prst="rect">
            <a:avLst/>
          </a:prstGeom>
        </p:spPr>
      </p:pic>
    </p:spTree>
    <p:extLst>
      <p:ext uri="{BB962C8B-B14F-4D97-AF65-F5344CB8AC3E}">
        <p14:creationId xmlns:p14="http://schemas.microsoft.com/office/powerpoint/2010/main" val="1641275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1026"/>
          <p:cNvSpPr>
            <a:spLocks noGrp="1" noChangeArrowheads="1"/>
          </p:cNvSpPr>
          <p:nvPr>
            <p:ph type="ctrTitle"/>
          </p:nvPr>
        </p:nvSpPr>
        <p:spPr>
          <a:xfrm>
            <a:off x="36513" y="6057863"/>
            <a:ext cx="9107487" cy="817297"/>
          </a:xfrm>
          <a:effectLst>
            <a:outerShdw blurRad="63500" dist="35921" dir="2700000" algn="ctr" rotWithShape="0">
              <a:schemeClr val="tx2">
                <a:alpha val="74998"/>
              </a:schemeClr>
            </a:outerShdw>
          </a:effectLst>
        </p:spPr>
        <p:txBody>
          <a:bodyPr/>
          <a:lstStyle/>
          <a:p>
            <a:pPr>
              <a:defRPr/>
            </a:pPr>
            <a:r>
              <a:rPr lang="en-US" altLang="ja-JP" b="1" dirty="0">
                <a:latin typeface="Arial" charset="0"/>
                <a:ea typeface="ＭＳ Ｐゴシック" charset="0"/>
                <a:cs typeface="ＭＳ Ｐゴシック" charset="0"/>
              </a:rPr>
              <a:t>Atheists at Mormon HQ Today</a:t>
            </a:r>
            <a:endParaRPr lang="en-US" sz="4800" dirty="0">
              <a:latin typeface="Times New Roman"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1" y="326058"/>
            <a:ext cx="9204343" cy="5594515"/>
          </a:xfrm>
          <a:prstGeom prst="rect">
            <a:avLst/>
          </a:prstGeom>
        </p:spPr>
      </p:pic>
    </p:spTree>
    <p:extLst>
      <p:ext uri="{BB962C8B-B14F-4D97-AF65-F5344CB8AC3E}">
        <p14:creationId xmlns:p14="http://schemas.microsoft.com/office/powerpoint/2010/main" val="1508051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fontAlgn="base" hangingPunct="0">
              <a:spcBef>
                <a:spcPct val="0"/>
              </a:spcBef>
              <a:spcAft>
                <a:spcPct val="0"/>
              </a:spcAft>
            </a:pPr>
            <a:fld id="{934D4504-ACE2-614B-99CA-4F04775DCB85}" type="slidenum">
              <a:rPr lang="en-US" sz="900" smtClean="0">
                <a:solidFill>
                  <a:srgbClr val="808080"/>
                </a:solidFill>
                <a:latin typeface="Arial" charset="0"/>
                <a:ea typeface="ＭＳ Ｐゴシック" charset="0"/>
                <a:cs typeface="ＭＳ Ｐゴシック" charset="0"/>
              </a:rPr>
              <a:pPr defTabSz="814388" eaLnBrk="0" fontAlgn="base" hangingPunct="0">
                <a:spcBef>
                  <a:spcPct val="0"/>
                </a:spcBef>
                <a:spcAft>
                  <a:spcPct val="0"/>
                </a:spcAft>
              </a:pPr>
              <a:t>9</a:t>
            </a:fld>
            <a:endParaRPr lang="en-US" sz="900">
              <a:solidFill>
                <a:srgbClr val="808080"/>
              </a:solidFill>
              <a:latin typeface="Arial" charset="0"/>
              <a:ea typeface="ＭＳ Ｐゴシック" charset="0"/>
              <a:cs typeface="ＭＳ Ｐゴシック"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fontAlgn="base" hangingPunct="0">
              <a:spcBef>
                <a:spcPct val="0"/>
              </a:spcBef>
              <a:spcAft>
                <a:spcPct val="0"/>
              </a:spcAft>
            </a:pPr>
            <a:fld id="{0B4D0E21-10C1-104F-9A11-EFE6EB59D32B}" type="slidenum">
              <a:rPr lang="en-US" sz="900" smtClean="0">
                <a:solidFill>
                  <a:srgbClr val="808080"/>
                </a:solidFill>
                <a:latin typeface="Arial" charset="0"/>
                <a:ea typeface="ＭＳ Ｐゴシック" charset="0"/>
                <a:cs typeface="ＭＳ Ｐゴシック" charset="0"/>
              </a:rPr>
              <a:pPr defTabSz="814388" eaLnBrk="0" fontAlgn="base" hangingPunct="0">
                <a:spcBef>
                  <a:spcPct val="0"/>
                </a:spcBef>
                <a:spcAft>
                  <a:spcPct val="0"/>
                </a:spcAft>
              </a:pPr>
              <a:t>9</a:t>
            </a:fld>
            <a:endParaRPr lang="en-US" sz="900">
              <a:solidFill>
                <a:srgbClr val="808080"/>
              </a:solidFill>
              <a:latin typeface="Arial" charset="0"/>
              <a:ea typeface="ＭＳ Ｐゴシック" charset="0"/>
              <a:cs typeface="ＭＳ Ｐゴシック"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fontAlgn="base" hangingPunct="0">
              <a:spcBef>
                <a:spcPct val="0"/>
              </a:spcBef>
              <a:spcAft>
                <a:spcPct val="0"/>
              </a:spcAft>
            </a:pPr>
            <a:fld id="{99C4AD3C-D9CB-4F4B-B992-F6846BF680DE}" type="slidenum">
              <a:rPr lang="en-US" sz="900" smtClean="0">
                <a:solidFill>
                  <a:srgbClr val="808080"/>
                </a:solidFill>
                <a:latin typeface="Arial" charset="0"/>
                <a:ea typeface="ＭＳ Ｐゴシック" charset="0"/>
                <a:cs typeface="ＭＳ Ｐゴシック" charset="0"/>
              </a:rPr>
              <a:pPr defTabSz="814388" eaLnBrk="0" fontAlgn="base" hangingPunct="0">
                <a:spcBef>
                  <a:spcPct val="0"/>
                </a:spcBef>
                <a:spcAft>
                  <a:spcPct val="0"/>
                </a:spcAft>
              </a:pPr>
              <a:t>9</a:t>
            </a:fld>
            <a:endParaRPr lang="en-US" sz="900">
              <a:solidFill>
                <a:srgbClr val="808080"/>
              </a:solidFill>
              <a:latin typeface="Arial" charset="0"/>
              <a:ea typeface="ＭＳ Ｐゴシック" charset="0"/>
              <a:cs typeface="ＭＳ Ｐゴシック"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fontAlgn="base" hangingPunct="0">
              <a:spcBef>
                <a:spcPct val="0"/>
              </a:spcBef>
              <a:spcAft>
                <a:spcPct val="0"/>
              </a:spcAft>
            </a:pPr>
            <a:r>
              <a:rPr lang="en-US" sz="700">
                <a:solidFill>
                  <a:srgbClr val="808080"/>
                </a:solidFill>
                <a:latin typeface="Arial" charset="0"/>
                <a:ea typeface="ＭＳ Ｐゴシック" charset="0"/>
                <a:cs typeface="ＭＳ Ｐゴシック"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fontAlgn="base" hangingPunct="0">
              <a:spcBef>
                <a:spcPct val="0"/>
              </a:spcBef>
              <a:spcAft>
                <a:spcPct val="0"/>
              </a:spcAft>
            </a:pPr>
            <a:endParaRPr lang="en-US" sz="900">
              <a:solidFill>
                <a:srgbClr val="808080"/>
              </a:solidFill>
              <a:latin typeface="Arial" charset="0"/>
              <a:ea typeface="ＭＳ Ｐゴシック" charset="0"/>
              <a:cs typeface="ＭＳ Ｐゴシック" charset="0"/>
            </a:endParaRPr>
          </a:p>
          <a:p>
            <a:pPr defTabSz="814388" eaLnBrk="0" fontAlgn="base" hangingPunct="0">
              <a:spcBef>
                <a:spcPct val="0"/>
              </a:spcBef>
              <a:spcAft>
                <a:spcPct val="0"/>
              </a:spcAft>
            </a:pPr>
            <a:r>
              <a:rPr lang="en-US" sz="900">
                <a:solidFill>
                  <a:srgbClr val="808080"/>
                </a:solidFill>
                <a:latin typeface="Arial" charset="0"/>
                <a:ea typeface="ＭＳ Ｐゴシック" charset="0"/>
                <a:cs typeface="ＭＳ Ｐゴシック"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26" charset="0"/>
                <a:ea typeface="ＭＳ Ｐゴシック" charset="0"/>
                <a:cs typeface="ＭＳ Ｐゴシック"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26" charset="0"/>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b"/>
          <a:lstStyle/>
          <a:p>
            <a:pPr eaLnBrk="1" hangingPunct="1"/>
            <a:r>
              <a:rPr lang="en-US" altLang="zh-CN" sz="6000" dirty="0">
                <a:solidFill>
                  <a:schemeClr val="bg1"/>
                </a:solidFill>
                <a:latin typeface="Arial" charset="0"/>
                <a:ea typeface="SimSun" charset="0"/>
                <a:cs typeface="SimSun" charset="0"/>
              </a:rPr>
              <a:t>Skeptics Mock </a:t>
            </a:r>
            <a:br>
              <a:rPr lang="en-US" altLang="zh-CN" sz="6000" dirty="0">
                <a:solidFill>
                  <a:schemeClr val="bg1"/>
                </a:solidFill>
                <a:latin typeface="Arial" charset="0"/>
                <a:ea typeface="SimSun" charset="0"/>
                <a:cs typeface="SimSun" charset="0"/>
              </a:rPr>
            </a:br>
            <a:r>
              <a:rPr lang="en-US" altLang="zh-CN" sz="6000" dirty="0">
                <a:solidFill>
                  <a:schemeClr val="bg1"/>
                </a:solidFill>
                <a:latin typeface="Arial" charset="0"/>
                <a:ea typeface="SimSun" charset="0"/>
                <a:cs typeface="SimSun" charset="0"/>
              </a:rPr>
              <a:t>Three Key Truths</a:t>
            </a:r>
            <a:endParaRPr lang="en-US" altLang="zh-CN" sz="5400" dirty="0">
              <a:latin typeface="Arial" charset="0"/>
              <a:ea typeface="SimSun" charset="0"/>
              <a:cs typeface="SimSun" charset="0"/>
            </a:endParaRPr>
          </a:p>
        </p:txBody>
      </p:sp>
      <p:sp>
        <p:nvSpPr>
          <p:cNvPr id="16" name="Text Box 1033"/>
          <p:cNvSpPr txBox="1">
            <a:spLocks noChangeArrowheads="1"/>
          </p:cNvSpPr>
          <p:nvPr/>
        </p:nvSpPr>
        <p:spPr bwMode="auto">
          <a:xfrm>
            <a:off x="45764" y="2155782"/>
            <a:ext cx="9063311"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200" b="1" i="1" dirty="0">
                <a:solidFill>
                  <a:srgbClr val="FFFFFF"/>
                </a:solidFill>
                <a:effectLst>
                  <a:glow rad="266700">
                    <a:schemeClr val="tx1"/>
                  </a:glow>
                </a:effectLst>
                <a:latin typeface="Arial"/>
                <a:cs typeface="Arial"/>
              </a:rPr>
              <a:t>"…in the last days scoffers will come, mocking the truth and following their own desires.  </a:t>
            </a:r>
            <a:r>
              <a:rPr lang="en-US" sz="3200" b="1" i="1" baseline="30000" dirty="0">
                <a:solidFill>
                  <a:srgbClr val="FFFFFF"/>
                </a:solidFill>
                <a:effectLst>
                  <a:glow rad="266700">
                    <a:schemeClr val="tx1"/>
                  </a:glow>
                </a:effectLst>
                <a:latin typeface="Arial"/>
                <a:cs typeface="Arial"/>
              </a:rPr>
              <a:t>4</a:t>
            </a:r>
            <a:r>
              <a:rPr lang="en-US" sz="3200" b="1" i="1" dirty="0">
                <a:solidFill>
                  <a:srgbClr val="FFFFFF"/>
                </a:solidFill>
                <a:effectLst>
                  <a:glow rad="266700">
                    <a:schemeClr val="tx1"/>
                  </a:glow>
                </a:effectLst>
                <a:latin typeface="Arial"/>
                <a:cs typeface="Arial"/>
              </a:rPr>
              <a:t>They will say, '</a:t>
            </a:r>
            <a:r>
              <a:rPr lang="en-US" sz="3200" b="1" i="1" dirty="0">
                <a:solidFill>
                  <a:srgbClr val="FFFF00"/>
                </a:solidFill>
                <a:effectLst>
                  <a:glow rad="266700">
                    <a:schemeClr val="tx1"/>
                  </a:glow>
                </a:effectLst>
                <a:latin typeface="Arial"/>
                <a:cs typeface="Arial"/>
              </a:rPr>
              <a:t>What happened to the promise that Jesus is coming again?</a:t>
            </a:r>
            <a:r>
              <a:rPr lang="en-US" sz="3200" b="1" i="1" dirty="0">
                <a:solidFill>
                  <a:srgbClr val="FFFFFF"/>
                </a:solidFill>
                <a:effectLst>
                  <a:glow rad="266700">
                    <a:schemeClr val="tx1"/>
                  </a:glow>
                </a:effectLst>
                <a:latin typeface="Arial"/>
                <a:cs typeface="Arial"/>
              </a:rPr>
              <a:t>'" </a:t>
            </a:r>
            <a:br>
              <a:rPr lang="en-US" sz="3200" b="1" i="1" dirty="0">
                <a:solidFill>
                  <a:srgbClr val="FFFFFF"/>
                </a:solidFill>
                <a:effectLst>
                  <a:glow rad="266700">
                    <a:schemeClr val="tx1"/>
                  </a:glow>
                </a:effectLst>
                <a:latin typeface="Arial"/>
                <a:cs typeface="Arial"/>
              </a:rPr>
            </a:br>
            <a:r>
              <a:rPr lang="en-US" sz="3200" b="1" i="1" dirty="0">
                <a:solidFill>
                  <a:srgbClr val="FFFFFF"/>
                </a:solidFill>
                <a:effectLst>
                  <a:glow rad="266700">
                    <a:schemeClr val="tx1"/>
                  </a:glow>
                </a:effectLst>
                <a:latin typeface="Arial"/>
                <a:cs typeface="Arial"/>
              </a:rPr>
              <a:t>(2 Pet. 3:3b-4a </a:t>
            </a:r>
            <a:r>
              <a:rPr lang="en-US" sz="2800" b="1" i="1" dirty="0">
                <a:solidFill>
                  <a:srgbClr val="FFFFFF"/>
                </a:solidFill>
                <a:effectLst>
                  <a:glow rad="266700">
                    <a:schemeClr val="tx1"/>
                  </a:glow>
                </a:effectLst>
                <a:latin typeface="Arial"/>
                <a:cs typeface="Arial"/>
              </a:rPr>
              <a:t>NLT</a:t>
            </a:r>
            <a:r>
              <a:rPr lang="en-US" sz="3200" b="1" i="1" dirty="0">
                <a:solidFill>
                  <a:srgbClr val="FFFFFF"/>
                </a:solidFill>
                <a:effectLst>
                  <a:glow rad="266700">
                    <a:schemeClr val="tx1"/>
                  </a:glow>
                </a:effectLst>
                <a:latin typeface="Arial"/>
                <a:cs typeface="Arial"/>
              </a:rPr>
              <a:t>).</a:t>
            </a:r>
          </a:p>
        </p:txBody>
      </p:sp>
      <p:sp>
        <p:nvSpPr>
          <p:cNvPr id="17" name="Text Box 1033"/>
          <p:cNvSpPr txBox="1">
            <a:spLocks noChangeArrowheads="1"/>
          </p:cNvSpPr>
          <p:nvPr/>
        </p:nvSpPr>
        <p:spPr bwMode="auto">
          <a:xfrm>
            <a:off x="76201" y="5584031"/>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600" b="1" i="1" dirty="0">
                <a:solidFill>
                  <a:srgbClr val="FFFF00"/>
                </a:solidFill>
                <a:effectLst>
                  <a:glow rad="266700">
                    <a:schemeClr val="tx1"/>
                  </a:glow>
                </a:effectLst>
                <a:latin typeface="Arial"/>
                <a:cs typeface="Arial"/>
              </a:rPr>
              <a:t>Christ's Return</a:t>
            </a:r>
          </a:p>
        </p:txBody>
      </p:sp>
    </p:spTree>
    <p:extLst>
      <p:ext uri="{BB962C8B-B14F-4D97-AF65-F5344CB8AC3E}">
        <p14:creationId xmlns:p14="http://schemas.microsoft.com/office/powerpoint/2010/main" val="14353754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p:bldLst>
  </p:timing>
</p:sld>
</file>

<file path=ppt/theme/theme1.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5320</TotalTime>
  <Words>2444</Words>
  <Application>Microsoft Macintosh PowerPoint</Application>
  <PresentationFormat>On-screen Show (4:3)</PresentationFormat>
  <Paragraphs>339</Paragraphs>
  <Slides>60</Slides>
  <Notes>50</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60</vt:i4>
      </vt:variant>
    </vt:vector>
  </HeadingPairs>
  <TitlesOfParts>
    <vt:vector size="74" baseType="lpstr">
      <vt:lpstr>Arial</vt:lpstr>
      <vt:lpstr>Calibri</vt:lpstr>
      <vt:lpstr>Comic Sans MS</vt:lpstr>
      <vt:lpstr>Stencil</vt:lpstr>
      <vt:lpstr>Times</vt:lpstr>
      <vt:lpstr>Times New Roman</vt:lpstr>
      <vt:lpstr>Trebuchet MS</vt:lpstr>
      <vt:lpstr>21_Blank Presentation</vt:lpstr>
      <vt:lpstr>預設簡報設計</vt:lpstr>
      <vt:lpstr>10_Blank Presentation</vt:lpstr>
      <vt:lpstr>1_Crumple</vt:lpstr>
      <vt:lpstr>4_Default Design</vt:lpstr>
      <vt:lpstr>Default Design</vt:lpstr>
      <vt:lpstr>3_Office Theme</vt:lpstr>
      <vt:lpstr>The Second Coming  Rev 19:11-21</vt:lpstr>
      <vt:lpstr>"Son of God"  Shows Through Wednesday</vt:lpstr>
      <vt:lpstr>Cross to Burial to Resurrection</vt:lpstr>
      <vt:lpstr>Attacks Against Scripture Today </vt:lpstr>
      <vt:lpstr>Atheists at Mormon HQ Today</vt:lpstr>
      <vt:lpstr>Atheists at Mormon HQ 6 July 14</vt:lpstr>
      <vt:lpstr>Atheists at Mormon HQ Today</vt:lpstr>
      <vt:lpstr>Atheists at Mormon HQ Today</vt:lpstr>
      <vt:lpstr>Skeptics Mock  Three Key Truths</vt:lpstr>
      <vt:lpstr>Skeptics Mock  Three Key Truths</vt:lpstr>
      <vt:lpstr>Skeptics Mock  Three Key Truths</vt:lpstr>
      <vt:lpstr>Skeptics Mock  Three Key Truths</vt:lpstr>
      <vt:lpstr>Jesus Wins!</vt:lpstr>
      <vt:lpstr>In 2010 the Pew Research Center showed 47% of Americans believe Jesus will return by 2050</vt:lpstr>
      <vt:lpstr>Why must Christ return?</vt:lpstr>
      <vt:lpstr>Focus: The Return of Christ</vt:lpstr>
      <vt:lpstr>Content of the Judgments</vt:lpstr>
      <vt:lpstr>Bowl Judgments (Rev. 16)</vt:lpstr>
      <vt:lpstr>The Harlot (17:1-2 NLT)</vt:lpstr>
      <vt:lpstr>Views on End Times Babylon</vt:lpstr>
      <vt:lpstr>Babylon Ruined in One Hour by Fire</vt:lpstr>
      <vt:lpstr>Earth Mourns (18:9-24)</vt:lpstr>
      <vt:lpstr>Heaven Rejoices (19:1-2 NLT)</vt:lpstr>
      <vt:lpstr>The Marriage &amp; Wedding Supper of the Lamb</vt:lpstr>
      <vt:lpstr>The Invitation in Revelation 19:7-9 (NAU)</vt:lpstr>
      <vt:lpstr>"Pre-Trib" Rapture</vt:lpstr>
      <vt:lpstr>Why must Christ return?</vt:lpstr>
      <vt:lpstr>I.  Christ must prove he is King  (19:11-16). </vt:lpstr>
      <vt:lpstr>"Then I saw heaven opened, and a white horse was standing there. Its rider was named Faithful and True, for he judges fairly and wages a righteous war" (19:11 NLT).</vt:lpstr>
      <vt:lpstr>"His eyes were like flames of fire, and on his head were many crowns. A name was written on him that no one understood except himself"  (19:12 NLT).</vt:lpstr>
      <vt:lpstr>"I will return!" (1942)</vt:lpstr>
      <vt:lpstr>"I will return!" (1945)</vt:lpstr>
      <vt:lpstr>"I will return!" (2014)</vt:lpstr>
      <vt:lpstr>"He wore a robe dipped in blood, and his title was the Word of God" (19:13 NLT).</vt:lpstr>
      <vt:lpstr>"The armies of heaven, dressed in the finest of pure white linen, followed him on white horses" (19:14 NLT).</vt:lpstr>
      <vt:lpstr>"From his mouth came a sharp sword to strike down the nations. He will rule them with an iron rod. He will release the fierce wrath of God, the Almighty, like juice flowing from a winepress" (19:15 NLT).</vt:lpstr>
      <vt:lpstr>"On his robe at his thigh was written this title: King of all kings and Lord of all lords"  (19:16 NLT).</vt:lpstr>
      <vt:lpstr>Future Benefits (Rev. 19–22)</vt:lpstr>
      <vt:lpstr>I.  Christ must prove he is King  (19:11-16). </vt:lpstr>
      <vt:lpstr>II. Christ must prove he is Victor (19:17-21).</vt:lpstr>
      <vt:lpstr>"Then I saw an angel standing in the sun, shouting to the vultures flying high in the sky: 'Come! Gather together for the great banquet God has prepared'" (19:17 NLT).</vt:lpstr>
      <vt:lpstr>"Come and eat the flesh of kings, generals, and strong warriors; of horses and their riders; and of all humanity, both free and slave, small and great" (19:18 NLT).</vt:lpstr>
      <vt:lpstr>"Then I saw the beast and the kings of the world and their armies gathered together to fight against the one sitting on the horse and his army" (19:19 NLT).</vt:lpstr>
      <vt:lpstr>Beasts of Rev. 13</vt:lpstr>
      <vt:lpstr>The Dried Euphrates (Bowl #6)</vt:lpstr>
      <vt:lpstr>The Campaign of Armageddon (16:16 NLT)</vt:lpstr>
      <vt:lpstr>Beast &amp; False Prophet cast into lake of burning sulfur (19:20)</vt:lpstr>
      <vt:lpstr>"Their entire army was killed by the sharp sword that came from the mouth of the one riding the white horse. And the vultures all gorged themselves on the dead bodies" (19:21 NLT).</vt:lpstr>
      <vt:lpstr>Why the Return?</vt:lpstr>
      <vt:lpstr>Main Idea</vt:lpstr>
      <vt:lpstr>I.  Christ must prove he is King  (19:11-16). </vt:lpstr>
      <vt:lpstr>II. Christ must prove he is Victor (19:17-21).</vt:lpstr>
      <vt:lpstr>Christ's Two Comings</vt:lpstr>
      <vt:lpstr>How do you acknowledge Christ’s ultimate rule and power in your own life today?</vt:lpstr>
      <vt:lpstr>Life's Most Important Question:</vt:lpstr>
      <vt:lpstr>Recognize His Resurrection Power</vt:lpstr>
      <vt:lpstr>Love His Appearing!</vt:lpstr>
      <vt:lpstr>Black</vt:lpstr>
      <vt:lpstr>Jesus Wins!</vt:lpstr>
      <vt:lpstr>NT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Beasts of Rev. 13</dc:title>
  <dc:creator>Dr Rick Griffith</dc:creator>
  <cp:lastModifiedBy>Rick Griffith</cp:lastModifiedBy>
  <cp:revision>126</cp:revision>
  <dcterms:created xsi:type="dcterms:W3CDTF">2012-06-24T13:42:45Z</dcterms:created>
  <dcterms:modified xsi:type="dcterms:W3CDTF">2019-10-04T08:15:49Z</dcterms:modified>
</cp:coreProperties>
</file>