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76" r:id="rId3"/>
    <p:sldMasterId id="2147483690" r:id="rId4"/>
    <p:sldMasterId id="2147483716" r:id="rId5"/>
    <p:sldMasterId id="2147483718" r:id="rId6"/>
    <p:sldMasterId id="2147483721" r:id="rId7"/>
    <p:sldMasterId id="2147483733" r:id="rId8"/>
    <p:sldMasterId id="2147483745" r:id="rId9"/>
    <p:sldMasterId id="2147483759" r:id="rId10"/>
    <p:sldMasterId id="2147483774" r:id="rId11"/>
    <p:sldMasterId id="2147483791" r:id="rId12"/>
    <p:sldMasterId id="2147483830" r:id="rId13"/>
    <p:sldMasterId id="2147483842" r:id="rId14"/>
    <p:sldMasterId id="2147483844" r:id="rId15"/>
    <p:sldMasterId id="2147483847" r:id="rId16"/>
    <p:sldMasterId id="2147483859" r:id="rId17"/>
  </p:sldMasterIdLst>
  <p:notesMasterIdLst>
    <p:notesMasterId r:id="rId87"/>
  </p:notesMasterIdLst>
  <p:sldIdLst>
    <p:sldId id="425" r:id="rId18"/>
    <p:sldId id="440" r:id="rId19"/>
    <p:sldId id="436" r:id="rId20"/>
    <p:sldId id="435" r:id="rId21"/>
    <p:sldId id="434" r:id="rId22"/>
    <p:sldId id="439" r:id="rId23"/>
    <p:sldId id="446" r:id="rId24"/>
    <p:sldId id="437" r:id="rId25"/>
    <p:sldId id="448" r:id="rId26"/>
    <p:sldId id="441" r:id="rId27"/>
    <p:sldId id="447" r:id="rId28"/>
    <p:sldId id="442" r:id="rId29"/>
    <p:sldId id="409" r:id="rId30"/>
    <p:sldId id="257" r:id="rId31"/>
    <p:sldId id="259" r:id="rId32"/>
    <p:sldId id="260" r:id="rId33"/>
    <p:sldId id="267" r:id="rId34"/>
    <p:sldId id="424" r:id="rId35"/>
    <p:sldId id="270" r:id="rId36"/>
    <p:sldId id="282" r:id="rId37"/>
    <p:sldId id="284" r:id="rId38"/>
    <p:sldId id="285" r:id="rId39"/>
    <p:sldId id="287" r:id="rId40"/>
    <p:sldId id="288" r:id="rId41"/>
    <p:sldId id="289" r:id="rId42"/>
    <p:sldId id="290" r:id="rId43"/>
    <p:sldId id="404" r:id="rId44"/>
    <p:sldId id="291" r:id="rId45"/>
    <p:sldId id="443" r:id="rId46"/>
    <p:sldId id="299" r:id="rId47"/>
    <p:sldId id="300" r:id="rId48"/>
    <p:sldId id="301" r:id="rId49"/>
    <p:sldId id="458" r:id="rId50"/>
    <p:sldId id="451" r:id="rId51"/>
    <p:sldId id="449" r:id="rId52"/>
    <p:sldId id="450" r:id="rId53"/>
    <p:sldId id="303" r:id="rId54"/>
    <p:sldId id="304" r:id="rId55"/>
    <p:sldId id="305" r:id="rId56"/>
    <p:sldId id="306" r:id="rId57"/>
    <p:sldId id="307" r:id="rId58"/>
    <p:sldId id="308" r:id="rId59"/>
    <p:sldId id="309" r:id="rId60"/>
    <p:sldId id="310" r:id="rId61"/>
    <p:sldId id="311" r:id="rId62"/>
    <p:sldId id="452" r:id="rId63"/>
    <p:sldId id="426" r:id="rId64"/>
    <p:sldId id="312" r:id="rId65"/>
    <p:sldId id="313" r:id="rId66"/>
    <p:sldId id="314" r:id="rId67"/>
    <p:sldId id="453" r:id="rId68"/>
    <p:sldId id="315" r:id="rId69"/>
    <p:sldId id="318" r:id="rId70"/>
    <p:sldId id="316" r:id="rId71"/>
    <p:sldId id="454" r:id="rId72"/>
    <p:sldId id="317" r:id="rId73"/>
    <p:sldId id="444" r:id="rId74"/>
    <p:sldId id="319" r:id="rId75"/>
    <p:sldId id="320" r:id="rId76"/>
    <p:sldId id="445" r:id="rId77"/>
    <p:sldId id="438" r:id="rId78"/>
    <p:sldId id="455" r:id="rId79"/>
    <p:sldId id="456" r:id="rId80"/>
    <p:sldId id="428" r:id="rId81"/>
    <p:sldId id="325" r:id="rId82"/>
    <p:sldId id="457" r:id="rId83"/>
    <p:sldId id="433" r:id="rId84"/>
    <p:sldId id="459" r:id="rId85"/>
    <p:sldId id="46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04" y="-50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652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slide" Target="slides/slide62.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80" Type="http://schemas.openxmlformats.org/officeDocument/2006/relationships/slide" Target="slides/slide63.xml"/><Relationship Id="rId81" Type="http://schemas.openxmlformats.org/officeDocument/2006/relationships/slide" Target="slides/slide64.xml"/><Relationship Id="rId82" Type="http://schemas.openxmlformats.org/officeDocument/2006/relationships/slide" Target="slides/slide65.xml"/><Relationship Id="rId83" Type="http://schemas.openxmlformats.org/officeDocument/2006/relationships/slide" Target="slides/slide66.xml"/><Relationship Id="rId84" Type="http://schemas.openxmlformats.org/officeDocument/2006/relationships/slide" Target="slides/slide67.xml"/><Relationship Id="rId85" Type="http://schemas.openxmlformats.org/officeDocument/2006/relationships/slide" Target="slides/slide68.xml"/><Relationship Id="rId86" Type="http://schemas.openxmlformats.org/officeDocument/2006/relationships/slide" Target="slides/slide69.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02A00D9-1E1C-1C48-B482-69A0824BD7B0}" type="slidenum">
              <a:rPr lang="en-GB" sz="1200">
                <a:solidFill>
                  <a:prstClr val="white"/>
                </a:solidFill>
              </a:rPr>
              <a:pPr/>
              <a:t>17</a:t>
            </a:fld>
            <a:endParaRPr lang="en-GB" sz="1200">
              <a:solidFill>
                <a:prstClr val="white"/>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19</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ACE0F5-EB81-7941-9F9A-1BB4B4755419}" type="slidenum">
              <a:rPr lang="en-GB" sz="1200">
                <a:solidFill>
                  <a:prstClr val="white"/>
                </a:solidFill>
              </a:rPr>
              <a:pPr/>
              <a:t>20</a:t>
            </a:fld>
            <a:endParaRPr lang="en-GB" sz="1200">
              <a:solidFill>
                <a:prstClr val="white"/>
              </a:solidFill>
            </a:endParaRPr>
          </a:p>
        </p:txBody>
      </p:sp>
      <p:sp>
        <p:nvSpPr>
          <p:cNvPr id="844802" name="Rectangle 2"/>
          <p:cNvSpPr>
            <a:spLocks noGrp="1" noRot="1" noChangeAspect="1" noChangeArrowheads="1"/>
          </p:cNvSpPr>
          <p:nvPr>
            <p:ph type="sldImg"/>
          </p:nvPr>
        </p:nvSpPr>
        <p:spPr>
          <a:xfrm>
            <a:off x="1104900" y="676275"/>
            <a:ext cx="4603750" cy="3452813"/>
          </a:xfrm>
          <a:solidFill>
            <a:srgbClr val="FFFFFF"/>
          </a:solidFill>
          <a:ln/>
        </p:spPr>
      </p:sp>
      <p:sp>
        <p:nvSpPr>
          <p:cNvPr id="844803" name="Rectangle 3"/>
          <p:cNvSpPr>
            <a:spLocks noGrp="1" noChangeArrowheads="1"/>
          </p:cNvSpPr>
          <p:nvPr>
            <p:ph type="body" idx="1"/>
          </p:nvPr>
        </p:nvSpPr>
        <p:spPr>
          <a:xfrm>
            <a:off x="898525" y="4354513"/>
            <a:ext cx="5011738" cy="829486"/>
          </a:xfrm>
          <a:solidFill>
            <a:srgbClr val="FFFFFF"/>
          </a:solidFill>
          <a:ln>
            <a:solidFill>
              <a:srgbClr val="000000"/>
            </a:solidFill>
          </a:ln>
        </p:spPr>
        <p:txBody>
          <a:bodyPr lIns="89944" tIns="44972" rIns="89944" bIns="44972"/>
          <a:lstStyle/>
          <a:p>
            <a:r>
              <a:rPr lang="en-US" dirty="0">
                <a:latin typeface="Times New Roman" charset="0"/>
                <a:ea typeface="ＭＳ Ｐゴシック" charset="0"/>
                <a:cs typeface="ＭＳ Ｐゴシック" charset="0"/>
              </a:rPr>
              <a:t>The Greek word </a:t>
            </a:r>
            <a:r>
              <a:rPr lang="en-US" dirty="0" err="1">
                <a:latin typeface="Times New Roman" charset="0"/>
                <a:ea typeface="ＭＳ Ｐゴシック" charset="0"/>
                <a:cs typeface="ＭＳ Ｐゴシック" charset="0"/>
              </a:rPr>
              <a:t>arnion</a:t>
            </a:r>
            <a:r>
              <a:rPr lang="en-US" dirty="0">
                <a:latin typeface="Times New Roman" charset="0"/>
                <a:ea typeface="ＭＳ Ｐゴシック" charset="0"/>
                <a:cs typeface="ＭＳ Ｐゴシック" charset="0"/>
              </a:rPr>
              <a:t> is used 29 times in Revelation, but 13:11 uses it of the False Prophet, who is described in the figure of a ram (adult male sheep) with two horns.  However, he is still called a </a:t>
            </a:r>
            <a:r>
              <a:rPr lang="en-US" dirty="0" smtClean="0">
                <a:latin typeface="Times New Roman" charset="0"/>
                <a:ea typeface="ＭＳ Ｐゴシック" charset="0"/>
                <a:cs typeface="ＭＳ Ｐゴシック" charset="0"/>
              </a:rPr>
              <a:t>"lamb" </a:t>
            </a:r>
            <a:r>
              <a:rPr lang="en-US" dirty="0">
                <a:latin typeface="Times New Roman" charset="0"/>
                <a:ea typeface="ＭＳ Ｐゴシック" charset="0"/>
                <a:cs typeface="ＭＳ Ｐゴシック" charset="0"/>
              </a:rPr>
              <a:t>probably to draw the contrast with the true Lamb, Jesus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description of the Lamb (Rev. 5:6), if produced literally by an artist, would provide a grotesque picture; but when understood symbolically, conveys spiritual truth. Since seven is the number of perfection, we have here perfect power (seven horns), perfect wisdom (seven eyes), and perfect presence (seven Spirits in all the earth). The theologians would call these qualities omnipotence, omniscience, and omnipresence; and all three are attributes of God. The Lamb is God the Son, Christ Jesus!"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68350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24</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26</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What does Jesus have?  He has all…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dirty="0" smtClean="0"/>
              <a:t>power and riches and wisdom and strength and honor and glory and blessing</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(5:12)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dirty="0" smtClean="0"/>
              <a:t>Blessing and honor and glory and power" (5:13).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Creation is for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praise and pleasure, and man has no right to usurp that which rightfully belongs to God. Man plunged creation into sin, so that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good</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creation (Gen. 1:31) is today a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groaning</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creation (Rom. 8:22); but because of 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work on the cross, it will one day be delivered and become a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glorious</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creation (Rom. 8:18–24)" (Wiersbe).</a:t>
            </a:r>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2064505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29</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8DBE8-627F-1346-9632-A3865F79F50B}" type="slidenum">
              <a:rPr lang="en-GB" sz="1200">
                <a:solidFill>
                  <a:prstClr val="white"/>
                </a:solidFill>
              </a:rPr>
              <a:pPr/>
              <a:t>30</a:t>
            </a:fld>
            <a:endParaRPr lang="en-GB" sz="1200">
              <a:solidFill>
                <a:prstClr val="white"/>
              </a:solidFill>
            </a:endParaRPr>
          </a:p>
        </p:txBody>
      </p:sp>
      <p:sp>
        <p:nvSpPr>
          <p:cNvPr id="848898" name="Rectangle 1026"/>
          <p:cNvSpPr>
            <a:spLocks noGrp="1" noRot="1" noChangeAspect="1" noChangeArrowheads="1" noTextEdit="1"/>
          </p:cNvSpPr>
          <p:nvPr>
            <p:ph type="sldImg"/>
          </p:nvPr>
        </p:nvSpPr>
        <p:spPr>
          <a:ln/>
        </p:spPr>
      </p:sp>
      <p:sp>
        <p:nvSpPr>
          <p:cNvPr id="848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"As Christ removed the seals, various dramatic events took place. The seventh seal introduced the seven trumpet judgments (Rev. 8:1–2). Then, when the seventh trumpet had blown, the great day of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wrath was announced, ushering in the "vial [bowl] judgments" that brought to a climax the wrath of God (Rev. 11:15ff; 15:1). It is possible that the trumpet judgments were written on one side of the scroll and the bowl judgments on the other"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353312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6</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3533127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3533127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E4656B7-C0FF-254C-A9CE-7C55B134A4F7}" type="slidenum">
              <a:rPr lang="en-GB" sz="1200">
                <a:solidFill>
                  <a:prstClr val="white"/>
                </a:solidFill>
              </a:rPr>
              <a:pPr/>
              <a:t>36</a:t>
            </a:fld>
            <a:endParaRPr lang="en-GB" sz="1200">
              <a:solidFill>
                <a:prstClr val="white"/>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5EC543B-A4C1-A246-ADAE-FAF4A5630F38}" type="slidenum">
              <a:rPr lang="en-GB" sz="1200">
                <a:solidFill>
                  <a:prstClr val="white"/>
                </a:solidFill>
              </a:rPr>
              <a:pPr/>
              <a:t>40</a:t>
            </a:fld>
            <a:endParaRPr lang="en-GB" sz="1200">
              <a:solidFill>
                <a:prstClr val="white"/>
              </a:solidFill>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737F396-BBB3-DF47-9041-18440FE9820A}" type="slidenum">
              <a:rPr lang="en-US">
                <a:solidFill>
                  <a:prstClr val="black"/>
                </a:solidFill>
              </a:rPr>
              <a:pPr>
                <a:defRPr/>
              </a:pPr>
              <a:t>41</a:t>
            </a:fld>
            <a:endParaRPr lang="en-US">
              <a:solidFill>
                <a:prstClr val="black"/>
              </a:solidFill>
            </a:endParaRPr>
          </a:p>
        </p:txBody>
      </p:sp>
      <p:sp>
        <p:nvSpPr>
          <p:cNvPr id="286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88464B95-11D1-D44F-A93E-69103D1A831E}" type="slidenum">
              <a:rPr lang="en-GB" sz="1200" smtClean="0">
                <a:solidFill>
                  <a:prstClr val="white"/>
                </a:solidFill>
                <a:latin typeface="Comic Sans MS" charset="0"/>
              </a:rPr>
              <a:pPr algn="r" defTabSz="914400" eaLnBrk="0" fontAlgn="base" hangingPunct="0">
                <a:spcBef>
                  <a:spcPct val="0"/>
                </a:spcBef>
                <a:spcAft>
                  <a:spcPct val="0"/>
                </a:spcAft>
              </a:pPr>
              <a:t>41</a:t>
            </a:fld>
            <a:endParaRPr lang="en-GB" sz="1200" smtClean="0">
              <a:solidFill>
                <a:prstClr val="white"/>
              </a:solidFill>
              <a:latin typeface="Comic Sans MS" charset="0"/>
            </a:endParaRPr>
          </a:p>
        </p:txBody>
      </p:sp>
      <p:sp>
        <p:nvSpPr>
          <p:cNvPr id="345091"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45092"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lIns="90000" tIns="46800" rIns="90000" bIns="46800">
            <a:spAutoFit/>
          </a:bodyPr>
          <a:lstStyle/>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8A1FCD7-74CA-D945-AEDA-DA83AA7231A1}" type="slidenum">
              <a:rPr lang="en-GB" sz="1200">
                <a:solidFill>
                  <a:prstClr val="white"/>
                </a:solidFill>
              </a:rPr>
              <a:pPr/>
              <a:t>43</a:t>
            </a:fld>
            <a:endParaRPr lang="en-GB" sz="1200">
              <a:solidFill>
                <a:prstClr val="white"/>
              </a:solidFill>
            </a:endParaRPr>
          </a:p>
        </p:txBody>
      </p:sp>
      <p:sp>
        <p:nvSpPr>
          <p:cNvPr id="854018" name="Rectangle 1026"/>
          <p:cNvSpPr>
            <a:spLocks noGrp="1" noRot="1" noChangeAspect="1" noChangeArrowheads="1" noTextEdit="1"/>
          </p:cNvSpPr>
          <p:nvPr>
            <p:ph type="sldImg"/>
          </p:nvPr>
        </p:nvSpPr>
        <p:spPr>
          <a:ln/>
        </p:spPr>
      </p:sp>
      <p:sp>
        <p:nvSpPr>
          <p:cNvPr id="8540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47843D-B606-D545-9D81-9FCCE8D9FA7C}" type="slidenum">
              <a:rPr lang="en-GB" sz="1200">
                <a:solidFill>
                  <a:prstClr val="white"/>
                </a:solidFill>
              </a:rPr>
              <a:pPr/>
              <a:t>44</a:t>
            </a:fld>
            <a:endParaRPr lang="en-GB" sz="1200">
              <a:solidFill>
                <a:prstClr val="white"/>
              </a:solidFill>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47843D-B606-D545-9D81-9FCCE8D9FA7C}" type="slidenum">
              <a:rPr lang="en-GB" sz="1200">
                <a:solidFill>
                  <a:prstClr val="white"/>
                </a:solidFill>
              </a:rPr>
              <a:pPr/>
              <a:t>45</a:t>
            </a:fld>
            <a:endParaRPr lang="en-GB" sz="1200">
              <a:solidFill>
                <a:prstClr val="white"/>
              </a:solidFill>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8DBE8-627F-1346-9632-A3865F79F50B}" type="slidenum">
              <a:rPr lang="en-GB" sz="1200">
                <a:solidFill>
                  <a:prstClr val="white"/>
                </a:solidFill>
              </a:rPr>
              <a:pPr/>
              <a:t>46</a:t>
            </a:fld>
            <a:endParaRPr lang="en-GB" sz="1200">
              <a:solidFill>
                <a:prstClr val="white"/>
              </a:solidFill>
            </a:endParaRPr>
          </a:p>
        </p:txBody>
      </p:sp>
      <p:sp>
        <p:nvSpPr>
          <p:cNvPr id="848898" name="Rectangle 1026"/>
          <p:cNvSpPr>
            <a:spLocks noGrp="1" noRot="1" noChangeAspect="1" noChangeArrowheads="1" noTextEdit="1"/>
          </p:cNvSpPr>
          <p:nvPr>
            <p:ph type="sldImg"/>
          </p:nvPr>
        </p:nvSpPr>
        <p:spPr>
          <a:ln/>
        </p:spPr>
      </p:sp>
      <p:sp>
        <p:nvSpPr>
          <p:cNvPr id="848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"As Christ removed the seals, various dramatic events took place. The seventh seal introduced the seven trumpet judgments (Rev. 8:1–2). Then, when the seventh trumpet had blown, the great day of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wrath was announced, ushering in the "vial [bowl] judgments" that brought to a climax the wrath of God (Rev. 11:15ff; 15:1). It is possible that the trumpet judgments were written on one side of the scroll and the bowl judgments on the other"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48</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7</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8BCBC4-D622-BB45-AA66-DCA47E5F8FAA}" type="slidenum">
              <a:rPr lang="en-GB" sz="1200">
                <a:solidFill>
                  <a:srgbClr val="000000"/>
                </a:solidFill>
              </a:rPr>
              <a:pPr/>
              <a:t>49</a:t>
            </a:fld>
            <a:endParaRPr lang="en-GB" sz="1200">
              <a:solidFill>
                <a:srgbClr val="000000"/>
              </a:solidFill>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In Scripture, a seal indicates ownership and protection. Today,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people are sealed by the Holy Spirit (Eph. 1:13–14). This is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guarantee that we are saved and safe, and that He will one day take us to heaven. The 144,000 Jews will receive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name as their seal (Rev. 14:1), in contrast to the "mark of the beast" that Antichrist will give those who follow him (Rev. 13:17; 14:11; 16:2; 19:20)" (Wiersbe).</a:t>
            </a:r>
            <a:endParaRPr lang="en-US" dirty="0" smtClean="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50</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smtClean="0">
                <a:latin typeface="Times New Roman" charset="0"/>
                <a:ea typeface="ＭＳ Ｐゴシック" charset="0"/>
                <a:cs typeface="ＭＳ Ｐゴシック" charset="0"/>
              </a:rPr>
              <a:t>"which </a:t>
            </a:r>
            <a:r>
              <a:rPr lang="en-US" altLang="ja-JP" dirty="0">
                <a:latin typeface="Times New Roman" charset="0"/>
                <a:ea typeface="ＭＳ Ｐゴシック" charset="0"/>
                <a:cs typeface="ＭＳ Ｐゴシック" charset="0"/>
              </a:rPr>
              <a:t>pierced </a:t>
            </a:r>
            <a:r>
              <a:rPr lang="en-US" altLang="ja-JP" dirty="0" smtClean="0">
                <a:latin typeface="Times New Roman" charset="0"/>
                <a:ea typeface="ＭＳ Ｐゴシック" charset="0"/>
                <a:cs typeface="ＭＳ Ｐゴシック" charset="0"/>
              </a:rPr>
              <a:t>Him"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fld id="{171E426B-BF85-094B-AC72-1E666C4E53BB}" type="slidenum">
              <a:rPr lang="en-US">
                <a:solidFill>
                  <a:prstClr val="black"/>
                </a:solidFill>
              </a:rPr>
              <a:pPr/>
              <a:t>51</a:t>
            </a:fld>
            <a:endParaRPr lang="en-US">
              <a:solidFill>
                <a:prstClr val="black"/>
              </a:solidFill>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52</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smtClean="0">
                <a:latin typeface="Times New Roman" charset="0"/>
                <a:ea typeface="ＭＳ Ｐゴシック" charset="0"/>
                <a:cs typeface="ＭＳ Ｐゴシック" charset="0"/>
              </a:rPr>
              <a:t>"which </a:t>
            </a:r>
            <a:r>
              <a:rPr lang="en-US" altLang="ja-JP" dirty="0">
                <a:latin typeface="Times New Roman" charset="0"/>
                <a:ea typeface="ＭＳ Ｐゴシック" charset="0"/>
                <a:cs typeface="ＭＳ Ｐゴシック" charset="0"/>
              </a:rPr>
              <a:t>pierced </a:t>
            </a:r>
            <a:r>
              <a:rPr lang="en-US" altLang="ja-JP" dirty="0" smtClean="0">
                <a:latin typeface="Times New Roman" charset="0"/>
                <a:ea typeface="ＭＳ Ｐゴシック" charset="0"/>
                <a:cs typeface="ＭＳ Ｐゴシック" charset="0"/>
              </a:rPr>
              <a:t>Him"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53</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54</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56</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special witnesses, and that the Gentile host is saved through their ministry, this appears to be a logical deduction; otherwise, why are they associated in this chapter? The parallel with Matthew 24:14 also indicates that the 144,000 will witness for the Lord during the Tribulation"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57</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58</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8C69A-8568-FB49-B7B7-8E4AE7D568D0}" type="slidenum">
              <a:rPr lang="en-GB" sz="1200">
                <a:solidFill>
                  <a:prstClr val="white"/>
                </a:solidFill>
              </a:rPr>
              <a:pPr/>
              <a:t>59</a:t>
            </a:fld>
            <a:endParaRPr lang="en-GB" sz="1200">
              <a:solidFill>
                <a:prstClr val="white"/>
              </a:solidFill>
            </a:endParaRPr>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10</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60</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8DBE8-627F-1346-9632-A3865F79F50B}" type="slidenum">
              <a:rPr lang="en-GB" sz="1200">
                <a:solidFill>
                  <a:prstClr val="white"/>
                </a:solidFill>
              </a:rPr>
              <a:pPr/>
              <a:t>62</a:t>
            </a:fld>
            <a:endParaRPr lang="en-GB" sz="1200">
              <a:solidFill>
                <a:prstClr val="white"/>
              </a:solidFill>
            </a:endParaRPr>
          </a:p>
        </p:txBody>
      </p:sp>
      <p:sp>
        <p:nvSpPr>
          <p:cNvPr id="848898" name="Rectangle 1026"/>
          <p:cNvSpPr>
            <a:spLocks noGrp="1" noRot="1" noChangeAspect="1" noChangeArrowheads="1" noTextEdit="1"/>
          </p:cNvSpPr>
          <p:nvPr>
            <p:ph type="sldImg"/>
          </p:nvPr>
        </p:nvSpPr>
        <p:spPr>
          <a:ln/>
        </p:spPr>
      </p:sp>
      <p:sp>
        <p:nvSpPr>
          <p:cNvPr id="848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"As Christ removed the seals, various dramatic events took place. The seventh seal introduced the seven trumpet judgments (Rev. 8:1–2). Then, when the seventh trumpet had blown, the great day of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wrath was announced, ushering in the "vial [bowl] judgments" that brought to a climax the wrath of God (Rev. 11:15ff; 15:1). It is possible that the trumpet judgments were written on one side of the scroll and the bowl judgments on the other"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794735-50D5-3348-9054-513C4741AC3F}" type="slidenum">
              <a:rPr lang="en-US" sz="1200">
                <a:solidFill>
                  <a:srgbClr val="000000"/>
                </a:solidFill>
              </a:rPr>
              <a:pPr/>
              <a:t>65</a:t>
            </a:fld>
            <a:endParaRPr lang="en-US" sz="1200">
              <a:solidFill>
                <a:srgbClr val="000000"/>
              </a:solidFill>
            </a:endParaRPr>
          </a:p>
        </p:txBody>
      </p:sp>
      <p:sp>
        <p:nvSpPr>
          <p:cNvPr id="871426" name="Rectangle 2"/>
          <p:cNvSpPr>
            <a:spLocks noGrp="1" noRot="1" noChangeAspect="1" noChangeArrowheads="1" noTextEdit="1"/>
          </p:cNvSpPr>
          <p:nvPr>
            <p:ph type="sldImg"/>
          </p:nvPr>
        </p:nvSpPr>
        <p:spPr>
          <a:ln/>
        </p:spPr>
      </p:sp>
      <p:sp>
        <p:nvSpPr>
          <p:cNvPr id="87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12</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13</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15</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16</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00308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62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8/6/17</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9804855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008437"/>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663409034"/>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7653173"/>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5548405"/>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006252"/>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4195338168"/>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08050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019149783"/>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954628303"/>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7991959"/>
      </p:ext>
    </p:extLst>
  </p:cSld>
  <p:clrMapOvr>
    <a:masterClrMapping/>
  </p:clrMapOvr>
  <p:transition xmlns:p14="http://schemas.microsoft.com/office/powerpoint/2010/mai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8/6/17</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1591256"/>
      </p:ext>
    </p:extLst>
  </p:cSld>
  <p:clrMapOvr>
    <a:masterClrMapping/>
  </p:clrMapOvr>
  <p:transition xmlns:p14="http://schemas.microsoft.com/office/powerpoint/2010/mai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2816158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39101117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58479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50802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50074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509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6566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804461"/>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57874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093982"/>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56277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64950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84667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020901"/>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8DF079F9-3E75-DC45-A390-3954D002B6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545104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1A22FFF5-33DB-7541-AA99-F701E0FA14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91265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BC099517-FDB0-A04A-A1FC-2C8396B6FA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781685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28215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BB7C1DE2-5F63-B34E-8CAC-AA3F541D16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863931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a:defRPr/>
            </a:lvl1pPr>
          </a:lstStyle>
          <a:p>
            <a:pPr>
              <a:defRPr/>
            </a:pPr>
            <a:fld id="{F4800FAE-A5B5-0743-9CC7-BF4F0170F1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701809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7A97A1AD-6F4D-384C-954C-BB6CD9807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024715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8376DC91-2DB6-8B42-8307-EB2FABDDD5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520640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2C40C66A-DED3-FC4F-A565-38076B08AD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83697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6CAB56CB-1E27-A74E-B703-075462599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165214"/>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0E704E43-D672-C44B-A5E9-304DA81478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447964"/>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D6A0AE1-843E-874C-ABCE-FAA7098C8D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3397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660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88264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44900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24072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0362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4958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3693618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62439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098313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63420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14233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0561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21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271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38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69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5542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8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24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74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601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31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39427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8831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617013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77917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35393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682733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716806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04530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67482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519905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323853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812512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4271354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77398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88649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77754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201335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0A0ABC-9E73-D547-AE3F-61BC3D80E1B7}"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68960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8634EB-E771-C44D-8D8E-D411FEA9C1CB}"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024150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A619F21-161E-0A40-8DD6-3433BE79C593}"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439057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E951D32-CB3C-A247-9461-D591B9760DDD}"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68281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5585DE5-F199-8148-A402-1B8B9CB391C5}"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353358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990B9EE-CCCB-2745-8748-B685FA1BEA1E}"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85716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939C656-4CFB-6E4D-B7D2-17F1DE5F58B6}"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701675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0867A67-B534-574B-8EDB-6AE2287D3CA6}"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672992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9FB7A27-B158-8A49-A7C2-2B301E4AFC7D}"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45393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96170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9B03543-2278-114B-BC5F-FB0020361261}"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21658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684303-1680-E94A-BC56-4F2FC8B4EA1A}"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996397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82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3471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173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980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313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859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024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3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4921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013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6939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07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06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853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0116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77054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theme" Target="../theme/theme10.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theme" Target="../theme/theme12.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3.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6.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7.xml"/><Relationship Id="rId13" Type="http://schemas.openxmlformats.org/officeDocument/2006/relationships/image" Target="../media/image6.jpe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7.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8.xml"/><Relationship Id="rId13" Type="http://schemas.openxmlformats.org/officeDocument/2006/relationships/image" Target="../media/image2.jpe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9.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279922467"/>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8/6/17</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78108658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xmlns:p14="http://schemas.microsoft.com/office/powerpoint/2010/mai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311755343"/>
      </p:ext>
    </p:extLst>
  </p:cSld>
  <p:clrMap bg1="lt1" tx1="dk1" bg2="lt2" tx2="dk2" accent1="accent1" accent2="accent2" accent3="accent3" accent4="accent4" accent5="accent5" accent6="accent6" hlink="hlink" folHlink="folHlink"/>
  <p:sldLayoutIdLst>
    <p:sldLayoutId id="214748384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44438895"/>
      </p:ext>
    </p:extLst>
  </p:cSld>
  <p:clrMap bg1="lt1" tx1="dk1" bg2="lt2" tx2="dk2" accent1="accent1" accent2="accent2" accent3="accent3" accent4="accent4" accent5="accent5" accent6="accent6" hlink="hlink" folHlink="folHlink"/>
  <p:sldLayoutIdLst>
    <p:sldLayoutId id="2147483845"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6400438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a typeface="ＭＳ Ｐゴシック"/>
              <a:cs typeface="ＭＳ Ｐゴシック"/>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a typeface="ＭＳ Ｐゴシック"/>
              <a:cs typeface="ＭＳ Ｐゴシック"/>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defTabSz="914400" fontAlgn="base">
              <a:spcBef>
                <a:spcPct val="0"/>
              </a:spcBef>
              <a:spcAft>
                <a:spcPct val="0"/>
              </a:spcAft>
              <a:defRPr/>
            </a:pPr>
            <a:fld id="{7830B385-F4CD-A44C-B2B9-00941815E741}"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62591971"/>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xmlns:p14="http://schemas.microsoft.com/office/powerpoint/2010/mai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9026889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531093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50778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6409739"/>
      </p:ext>
    </p:extLst>
  </p:cSld>
  <p:clrMap bg1="lt1" tx1="dk1" bg2="lt2" tx2="dk2" accent1="accent1" accent2="accent2" accent3="accent3" accent4="accent4" accent5="accent5" accent6="accent6" hlink="hlink" folHlink="folHlink"/>
  <p:sldLayoutIdLst>
    <p:sldLayoutId id="2147483717" r:id="rId1"/>
    <p:sldLayoutId id="2147483846"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483719" r:id="rId1"/>
    <p:sldLayoutId id="2147483720"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0442052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022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smtClean="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mn-lt"/>
                <a:ea typeface="+mn-ea"/>
                <a:cs typeface="+mn-cs"/>
              </a:defRPr>
            </a:lvl1pPr>
          </a:lstStyle>
          <a:p>
            <a:pPr algn="ct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mn-lt"/>
                <a:ea typeface="+mn-ea"/>
                <a:cs typeface="+mn-cs"/>
              </a:defRPr>
            </a:lvl1pPr>
          </a:lstStyle>
          <a:p>
            <a:pPr defTabSz="914400" eaLnBrk="0" fontAlgn="base" hangingPunct="0">
              <a:spcBef>
                <a:spcPct val="0"/>
              </a:spcBef>
              <a:spcAft>
                <a:spcPct val="0"/>
              </a:spcAft>
              <a:defRPr/>
            </a:pPr>
            <a:fld id="{D6CAB8B0-4733-2441-BA94-945190D0553D}" type="slidenum">
              <a:rPr lang="en-US">
                <a:solidFill>
                  <a:srgbClr val="FFFF66"/>
                </a:solidFill>
                <a:latin typeface="Trebuchet MS"/>
                <a:ea typeface="Osaka"/>
                <a:cs typeface="Osaka"/>
              </a:rPr>
              <a:pPr defTabSz="914400" eaLnBrk="0" fontAlgn="base" hangingPunct="0">
                <a:spcBef>
                  <a:spcPct val="0"/>
                </a:spcBef>
                <a:spcAft>
                  <a:spcPct val="0"/>
                </a:spcAft>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45375842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221995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9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themeOverride" Target="../theme/themeOverride2.xml"/><Relationship Id="rId2"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7.png"/><Relationship Id="rId5" Type="http://schemas.openxmlformats.org/officeDocument/2006/relationships/image" Target="../media/image20.png"/><Relationship Id="rId1" Type="http://schemas.openxmlformats.org/officeDocument/2006/relationships/themeOverride" Target="../theme/themeOverride3.xml"/><Relationship Id="rId2"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27.png"/><Relationship Id="rId3"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8.jpeg"/><Relationship Id="rId1" Type="http://schemas.openxmlformats.org/officeDocument/2006/relationships/themeOverride" Target="../theme/themeOverride4.xml"/><Relationship Id="rId2"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5.jpeg"/><Relationship Id="rId5" Type="http://schemas.microsoft.com/office/2007/relationships/hdphoto" Target="../media/hdphoto2.wdp"/><Relationship Id="rId1" Type="http://schemas.openxmlformats.org/officeDocument/2006/relationships/themeOverride" Target="../theme/themeOverride5.xml"/><Relationship Id="rId2"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36.jpeg"/><Relationship Id="rId3"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8.png"/><Relationship Id="rId5" Type="http://schemas.openxmlformats.org/officeDocument/2006/relationships/image" Target="../media/image18.png"/><Relationship Id="rId6" Type="http://schemas.openxmlformats.org/officeDocument/2006/relationships/image" Target="../media/image20.png"/><Relationship Id="rId1" Type="http://schemas.openxmlformats.org/officeDocument/2006/relationships/themeOverride" Target="../theme/themeOverride6.xml"/><Relationship Id="rId2"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45.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6.xml"/><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7.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6.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76.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16.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3.xml"/><Relationship Id="rId3"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6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6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 Id="rId3"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3.png"/><Relationship Id="rId1" Type="http://schemas.openxmlformats.org/officeDocument/2006/relationships/themeOverride" Target="../theme/themeOverride1.xml"/><Relationship Id="rId2"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90.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6.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3.xml"/><Relationship Id="rId3" Type="http://schemas.openxmlformats.org/officeDocument/2006/relationships/image" Target="../media/image7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752" y="1359222"/>
            <a:ext cx="6225247" cy="469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28"/>
          <p:cNvSpPr txBox="1">
            <a:spLocks noChangeArrowheads="1"/>
          </p:cNvSpPr>
          <p:nvPr/>
        </p:nvSpPr>
        <p:spPr bwMode="auto">
          <a:xfrm>
            <a:off x="1" y="6227684"/>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smtClean="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370985"/>
            <a:ext cx="9144000" cy="980728"/>
          </a:xfrm>
          <a:noFill/>
        </p:spPr>
        <p:txBody>
          <a:bodyPr/>
          <a:lstStyle/>
          <a:p>
            <a:r>
              <a:rPr lang="en-US" sz="6000" b="1" dirty="0" smtClean="0">
                <a:solidFill>
                  <a:srgbClr val="FFFFFF"/>
                </a:solidFill>
                <a:effectLst>
                  <a:glow rad="152400">
                    <a:srgbClr val="000000"/>
                  </a:glow>
                </a:effectLst>
                <a:latin typeface="Arial" charset="0"/>
                <a:ea typeface="ＭＳ Ｐゴシック" charset="0"/>
              </a:rPr>
              <a:t>The Christ of Balance</a:t>
            </a:r>
            <a:endParaRPr lang="en-US" sz="6000" b="1" dirty="0">
              <a:effectLst>
                <a:glow rad="152400">
                  <a:schemeClr val="tx1"/>
                </a:glow>
              </a:effectLst>
              <a:latin typeface="Arial" charset="0"/>
              <a:ea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smtClean="0">
                <a:solidFill>
                  <a:srgbClr val="E5E5FF"/>
                </a:solidFill>
                <a:latin typeface="Arial" charset="0"/>
                <a:cs typeface="Arial" charset="0"/>
              </a:rPr>
              <a:t>Dr. Rick Griffith • Singapore Bible College • BibleStudyDownloads.org</a:t>
            </a:r>
          </a:p>
        </p:txBody>
      </p:sp>
      <p:pic>
        <p:nvPicPr>
          <p:cNvPr id="11" name="Picture 10"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506749"/>
            <a:ext cx="3900916" cy="4470964"/>
          </a:xfrm>
          <a:prstGeom prst="rect">
            <a:avLst/>
          </a:prstGeom>
        </p:spPr>
      </p:pic>
      <p:sp>
        <p:nvSpPr>
          <p:cNvPr id="10" name="Rectangle 2"/>
          <p:cNvSpPr txBox="1">
            <a:spLocks noChangeArrowheads="1"/>
          </p:cNvSpPr>
          <p:nvPr/>
        </p:nvSpPr>
        <p:spPr bwMode="auto">
          <a:xfrm>
            <a:off x="1" y="1332052"/>
            <a:ext cx="9144000" cy="1009711"/>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i="1" dirty="0" smtClean="0">
                <a:solidFill>
                  <a:srgbClr val="FFFFFF"/>
                </a:solidFill>
                <a:effectLst>
                  <a:glow rad="152400">
                    <a:srgbClr val="000000"/>
                  </a:glow>
                </a:effectLst>
                <a:latin typeface="Arial" charset="0"/>
                <a:ea typeface="ＭＳ Ｐゴシック" charset="0"/>
              </a:rPr>
              <a:t>Seals &amp; Salvation</a:t>
            </a:r>
            <a:endParaRPr lang="en-US" b="1" i="1" dirty="0">
              <a:solidFill>
                <a:srgbClr val="FFFFFF"/>
              </a:solidFill>
              <a:effectLst>
                <a:glow rad="1524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942311"/>
            <a:ext cx="9144000" cy="1273391"/>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Revelation 6:1–8:5</a:t>
            </a:r>
            <a:endParaRPr lang="en-US" sz="40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8539343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652996"/>
            <a:ext cx="9144000" cy="6205004"/>
          </a:xfrm>
          <a:prstGeom prst="rect">
            <a:avLst/>
          </a:prstGeom>
        </p:spPr>
      </p:pic>
      <p:sp>
        <p:nvSpPr>
          <p:cNvPr id="837643" name="Rectangle 12"/>
          <p:cNvSpPr>
            <a:spLocks noGrp="1" noChangeArrowheads="1"/>
          </p:cNvSpPr>
          <p:nvPr>
            <p:ph type="title" idx="4294967295"/>
          </p:nvPr>
        </p:nvSpPr>
        <p:spPr>
          <a:xfrm>
            <a:off x="0" y="335496"/>
            <a:ext cx="9144000" cy="549275"/>
          </a:xfrm>
        </p:spPr>
        <p:txBody>
          <a:bodyPr>
            <a:noAutofit/>
          </a:bodyPr>
          <a:lstStyle/>
          <a:p>
            <a:r>
              <a:rPr lang="en-US" sz="6000" b="1" dirty="0" smtClean="0">
                <a:solidFill>
                  <a:schemeClr val="tx1"/>
                </a:solidFill>
                <a:latin typeface="Arial" charset="0"/>
                <a:ea typeface="ＭＳ Ｐゴシック" charset="0"/>
              </a:rPr>
              <a:t>Which depicts Jesus?</a:t>
            </a:r>
            <a:endParaRPr lang="en-US" sz="6000" b="1" dirty="0">
              <a:solidFill>
                <a:schemeClr val="tx1"/>
              </a:solidFill>
              <a:latin typeface="Arial" charset="0"/>
              <a:ea typeface="ＭＳ Ｐゴシック" charset="0"/>
            </a:endParaRPr>
          </a:p>
        </p:txBody>
      </p:sp>
      <p:sp>
        <p:nvSpPr>
          <p:cNvPr id="5" name="Rectangle 12"/>
          <p:cNvSpPr txBox="1">
            <a:spLocks noChangeArrowheads="1"/>
          </p:cNvSpPr>
          <p:nvPr/>
        </p:nvSpPr>
        <p:spPr>
          <a:xfrm>
            <a:off x="5439077" y="3606482"/>
            <a:ext cx="3309571"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Grace</a:t>
            </a:r>
            <a:endParaRPr lang="en-US" sz="6000" b="1" dirty="0">
              <a:solidFill>
                <a:schemeClr val="tx1"/>
              </a:solidFill>
              <a:latin typeface="Arial" charset="0"/>
              <a:ea typeface="ＭＳ Ｐゴシック" charset="0"/>
            </a:endParaRPr>
          </a:p>
        </p:txBody>
      </p:sp>
      <p:sp>
        <p:nvSpPr>
          <p:cNvPr id="6" name="Rectangle 12"/>
          <p:cNvSpPr txBox="1">
            <a:spLocks noChangeArrowheads="1"/>
          </p:cNvSpPr>
          <p:nvPr/>
        </p:nvSpPr>
        <p:spPr>
          <a:xfrm>
            <a:off x="35945" y="5104190"/>
            <a:ext cx="4097278"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Justice</a:t>
            </a:r>
            <a:endParaRPr lang="en-US" sz="6000" b="1" dirty="0">
              <a:solidFill>
                <a:schemeClr val="tx1"/>
              </a:solidFill>
              <a:latin typeface="Arial" charset="0"/>
              <a:ea typeface="ＭＳ Ｐゴシック" charset="0"/>
            </a:endParaRPr>
          </a:p>
        </p:txBody>
      </p:sp>
      <p:pic>
        <p:nvPicPr>
          <p:cNvPr id="4" name="Picture 3"/>
          <p:cNvPicPr>
            <a:picLocks noChangeAspect="1"/>
          </p:cNvPicPr>
          <p:nvPr/>
        </p:nvPicPr>
        <p:blipFill>
          <a:blip r:embed="rId5"/>
          <a:stretch>
            <a:fillRect/>
          </a:stretch>
        </p:blipFill>
        <p:spPr>
          <a:xfrm>
            <a:off x="608285" y="1001758"/>
            <a:ext cx="3170101" cy="4099128"/>
          </a:xfrm>
          <a:prstGeom prst="rect">
            <a:avLst/>
          </a:prstGeom>
        </p:spPr>
      </p:pic>
    </p:spTree>
    <p:extLst>
      <p:ext uri="{BB962C8B-B14F-4D97-AF65-F5344CB8AC3E}">
        <p14:creationId xmlns:p14="http://schemas.microsoft.com/office/powerpoint/2010/main" val="276694471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3" name="Picture 2"/>
          <p:cNvPicPr>
            <a:picLocks noChangeAspect="1"/>
          </p:cNvPicPr>
          <p:nvPr/>
        </p:nvPicPr>
        <p:blipFill>
          <a:blip r:embed="rId2"/>
          <a:stretch>
            <a:fillRect/>
          </a:stretch>
        </p:blipFill>
        <p:spPr>
          <a:xfrm>
            <a:off x="375605" y="-8112"/>
            <a:ext cx="8549305" cy="7078825"/>
          </a:xfrm>
          <a:prstGeom prst="rect">
            <a:avLst/>
          </a:prstGeom>
        </p:spPr>
      </p:pic>
      <p:sp>
        <p:nvSpPr>
          <p:cNvPr id="2" name="Title 1"/>
          <p:cNvSpPr>
            <a:spLocks noGrp="1"/>
          </p:cNvSpPr>
          <p:nvPr>
            <p:ph type="title"/>
          </p:nvPr>
        </p:nvSpPr>
        <p:spPr>
          <a:xfrm>
            <a:off x="0" y="0"/>
            <a:ext cx="9144000" cy="1087137"/>
          </a:xfrm>
          <a:noFill/>
        </p:spPr>
        <p:txBody>
          <a:bodyPr anchor="b"/>
          <a:lstStyle/>
          <a:p>
            <a:pPr>
              <a:defRPr/>
            </a:pPr>
            <a:r>
              <a:rPr lang="en-US" sz="5400" dirty="0" smtClean="0">
                <a:effectLst>
                  <a:glow rad="190500">
                    <a:schemeClr val="tx1"/>
                  </a:glow>
                </a:effectLst>
                <a:latin typeface="Arial" charset="0"/>
              </a:rPr>
              <a:t>Jesus the Flower Sniffer</a:t>
            </a:r>
            <a:endParaRPr lang="en-US" sz="5400" dirty="0">
              <a:effectLst>
                <a:glow rad="190500">
                  <a:schemeClr val="tx1"/>
                </a:glow>
              </a:effectLst>
              <a:latin typeface="Arial" charset="0"/>
            </a:endParaRPr>
          </a:p>
        </p:txBody>
      </p:sp>
    </p:spTree>
    <p:extLst>
      <p:ext uri="{BB962C8B-B14F-4D97-AF65-F5344CB8AC3E}">
        <p14:creationId xmlns:p14="http://schemas.microsoft.com/office/powerpoint/2010/main" val="39123711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652996"/>
            <a:ext cx="9144000" cy="6205004"/>
          </a:xfrm>
          <a:prstGeom prst="rect">
            <a:avLst/>
          </a:prstGeom>
        </p:spPr>
      </p:pic>
      <p:sp>
        <p:nvSpPr>
          <p:cNvPr id="837643" name="Rectangle 12"/>
          <p:cNvSpPr>
            <a:spLocks noGrp="1" noChangeArrowheads="1"/>
          </p:cNvSpPr>
          <p:nvPr>
            <p:ph type="title" idx="4294967295"/>
          </p:nvPr>
        </p:nvSpPr>
        <p:spPr>
          <a:xfrm>
            <a:off x="0" y="335496"/>
            <a:ext cx="9144000" cy="549275"/>
          </a:xfrm>
        </p:spPr>
        <p:txBody>
          <a:bodyPr>
            <a:noAutofit/>
          </a:bodyPr>
          <a:lstStyle/>
          <a:p>
            <a:r>
              <a:rPr lang="en-US" sz="6000" b="1" dirty="0" smtClean="0">
                <a:solidFill>
                  <a:schemeClr val="tx1"/>
                </a:solidFill>
                <a:latin typeface="Arial" charset="0"/>
                <a:ea typeface="ＭＳ Ｐゴシック" charset="0"/>
              </a:rPr>
              <a:t>Which depicts Jesus?</a:t>
            </a:r>
            <a:endParaRPr lang="en-US" sz="6000" b="1" dirty="0">
              <a:solidFill>
                <a:schemeClr val="tx1"/>
              </a:solidFill>
              <a:latin typeface="Arial" charset="0"/>
              <a:ea typeface="ＭＳ Ｐゴシック" charset="0"/>
            </a:endParaRPr>
          </a:p>
        </p:txBody>
      </p:sp>
      <p:sp>
        <p:nvSpPr>
          <p:cNvPr id="5" name="Rectangle 12"/>
          <p:cNvSpPr txBox="1">
            <a:spLocks noChangeArrowheads="1"/>
          </p:cNvSpPr>
          <p:nvPr/>
        </p:nvSpPr>
        <p:spPr>
          <a:xfrm>
            <a:off x="4744218" y="5140135"/>
            <a:ext cx="439978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Grace</a:t>
            </a:r>
            <a:endParaRPr lang="en-US" sz="6000" b="1" dirty="0">
              <a:solidFill>
                <a:schemeClr val="tx1"/>
              </a:solidFill>
              <a:latin typeface="Arial" charset="0"/>
              <a:ea typeface="ＭＳ Ｐゴシック" charset="0"/>
            </a:endParaRPr>
          </a:p>
        </p:txBody>
      </p:sp>
      <p:sp>
        <p:nvSpPr>
          <p:cNvPr id="6" name="Rectangle 12"/>
          <p:cNvSpPr txBox="1">
            <a:spLocks noChangeArrowheads="1"/>
          </p:cNvSpPr>
          <p:nvPr/>
        </p:nvSpPr>
        <p:spPr>
          <a:xfrm>
            <a:off x="83864" y="3616594"/>
            <a:ext cx="412423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Justice</a:t>
            </a:r>
            <a:endParaRPr lang="en-US" sz="6000" b="1" dirty="0">
              <a:solidFill>
                <a:schemeClr val="tx1"/>
              </a:solidFill>
              <a:latin typeface="Arial" charset="0"/>
              <a:ea typeface="ＭＳ Ｐゴシック" charset="0"/>
            </a:endParaRPr>
          </a:p>
        </p:txBody>
      </p:sp>
      <p:pic>
        <p:nvPicPr>
          <p:cNvPr id="3" name="Picture 2"/>
          <p:cNvPicPr>
            <a:picLocks noChangeAspect="1"/>
          </p:cNvPicPr>
          <p:nvPr/>
        </p:nvPicPr>
        <p:blipFill>
          <a:blip r:embed="rId5"/>
          <a:stretch>
            <a:fillRect/>
          </a:stretch>
        </p:blipFill>
        <p:spPr>
          <a:xfrm>
            <a:off x="5825237" y="961348"/>
            <a:ext cx="3175000" cy="4203700"/>
          </a:xfrm>
          <a:prstGeom prst="rect">
            <a:avLst/>
          </a:prstGeom>
        </p:spPr>
      </p:pic>
    </p:spTree>
    <p:extLst>
      <p:ext uri="{BB962C8B-B14F-4D97-AF65-F5344CB8AC3E}">
        <p14:creationId xmlns:p14="http://schemas.microsoft.com/office/powerpoint/2010/main" val="425139398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extLst>
              <p:ext uri="{D42A27DB-BD31-4B8C-83A1-F6EECF244321}">
                <p14:modId xmlns:p14="http://schemas.microsoft.com/office/powerpoint/2010/main" val="199707175"/>
              </p:ext>
            </p:extLst>
          </p:nvPr>
        </p:nvGraphicFramePr>
        <p:xfrm>
          <a:off x="0" y="0"/>
          <a:ext cx="7924800" cy="6946902"/>
        </p:xfrm>
        <a:graphic>
          <a:graphicData uri="http://schemas.openxmlformats.org/drawingml/2006/table">
            <a:tbl>
              <a:tblPr/>
              <a:tblGrid>
                <a:gridCol w="609600"/>
                <a:gridCol w="685800"/>
                <a:gridCol w="609600"/>
                <a:gridCol w="2209800"/>
                <a:gridCol w="762000"/>
                <a:gridCol w="685800"/>
                <a:gridCol w="762000"/>
                <a:gridCol w="790575"/>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2059128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a:xfrm>
            <a:off x="-26218" y="15875"/>
            <a:ext cx="5296718" cy="2222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Real Rule Never Changes</a:t>
            </a: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367</a:t>
            </a:r>
            <a:endParaRPr lang="en-US" b="1" dirty="0" smtClean="0">
              <a:solidFill>
                <a:srgbClr val="000000"/>
              </a:solidFill>
              <a:latin typeface="Arial"/>
              <a:cs typeface="Arial"/>
            </a:endParaRPr>
          </a:p>
        </p:txBody>
      </p:sp>
      <p:sp>
        <p:nvSpPr>
          <p:cNvPr id="5" name="Title 1"/>
          <p:cNvSpPr txBox="1">
            <a:spLocks/>
          </p:cNvSpPr>
          <p:nvPr/>
        </p:nvSpPr>
        <p:spPr bwMode="auto">
          <a:xfrm>
            <a:off x="15875" y="3689589"/>
            <a:ext cx="907496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600" b="1" dirty="0" smtClean="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III.  John </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records future end-time events that demonstrate the </a:t>
            </a:r>
            <a:r>
              <a:rPr lang="en-US" sz="3600" b="1" dirty="0">
                <a:solidFill>
                  <a:srgbClr val="FFFF00"/>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sovereignty and final triumph of Jesus Christ</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as an encouragement to believers struggling with external opposition </a:t>
            </a:r>
            <a:r>
              <a:rPr lang="en-US" sz="3600" b="1" dirty="0" smtClean="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Rev. 4–22</a:t>
            </a:r>
            <a:r>
              <a:rPr lang="en-US" sz="3600" b="1" dirty="0" smtClean="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t>
            </a:r>
            <a:endPar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smtClean="0">
                <a:solidFill>
                  <a:srgbClr val="E5E5FF"/>
                </a:solidFill>
                <a:effectLst>
                  <a:outerShdw blurRad="38100" dist="38100" dir="2700000" algn="tl">
                    <a:srgbClr val="000000"/>
                  </a:outerShdw>
                </a:effectLst>
                <a:latin typeface="Arial" charset="0"/>
                <a:cs typeface="Arial" charset="0"/>
              </a:rPr>
              <a:t>Dr. Rick Griffith • Singapore Bible College </a:t>
            </a:r>
            <a:r>
              <a:rPr lang="en-US" sz="1600" b="1" i="1" smtClean="0">
                <a:solidFill>
                  <a:srgbClr val="E5E5FF"/>
                </a:solidFill>
                <a:effectLst>
                  <a:outerShdw blurRad="38100" dist="38100" dir="2700000" algn="tl">
                    <a:srgbClr val="000000"/>
                  </a:outerShdw>
                </a:effectLst>
                <a:latin typeface="Arial" charset="0"/>
                <a:cs typeface="Arial" charset="0"/>
              </a:rPr>
              <a:t>• biblestudydownloads.com</a:t>
            </a:r>
            <a:endParaRPr lang="en-US" sz="1600" b="1" i="1" dirty="0" smtClean="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212309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49"/>
            <a:ext cx="4461721" cy="2312611"/>
          </a:xfrm>
          <a:effectLst>
            <a:outerShdw blurRad="63500" dist="35921" dir="2700000" algn="ctr" rotWithShape="0">
              <a:schemeClr val="tx2">
                <a:alpha val="74998"/>
              </a:schemeClr>
            </a:outerShdw>
          </a:effectLst>
        </p:spPr>
        <p:txBody>
          <a:bodyPr>
            <a:normAutofit/>
          </a:bodyPr>
          <a:lstStyle/>
          <a:p>
            <a:pPr>
              <a:defRPr/>
            </a:pPr>
            <a:r>
              <a:rPr lang="en-US" sz="3200" b="1" dirty="0" smtClean="0">
                <a:ea typeface="ＭＳ Ｐゴシック" charset="0"/>
              </a:rPr>
              <a:t>"Come up here, and I will show you what must take place after this" (4:1b)</a:t>
            </a:r>
            <a:endParaRPr lang="en-US" sz="3200" b="1" dirty="0">
              <a:ea typeface="ＭＳ Ｐゴシック" charset="0"/>
            </a:endParaRP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367</a:t>
            </a:r>
            <a:endParaRPr lang="en-US" b="1" dirty="0" smtClean="0">
              <a:solidFill>
                <a:srgbClr val="000000"/>
              </a:solidFill>
              <a:latin typeface="Arial"/>
              <a:cs typeface="Arial"/>
            </a:endParaRPr>
          </a:p>
        </p:txBody>
      </p:sp>
      <p:pic>
        <p:nvPicPr>
          <p:cNvPr id="2" name="Picture 1" descr="rev 4v1 Painting Of The Rapture Of The Churc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0556" y="0"/>
            <a:ext cx="4693444" cy="6858000"/>
          </a:xfrm>
          <a:prstGeom prst="rect">
            <a:avLst/>
          </a:prstGeom>
        </p:spPr>
      </p:pic>
      <p:sp>
        <p:nvSpPr>
          <p:cNvPr id="5" name="Rectangle 2"/>
          <p:cNvSpPr txBox="1">
            <a:spLocks noChangeArrowheads="1"/>
          </p:cNvSpPr>
          <p:nvPr/>
        </p:nvSpPr>
        <p:spPr>
          <a:xfrm>
            <a:off x="0" y="3758730"/>
            <a:ext cx="4461721" cy="1995135"/>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smtClean="0">
                <a:ea typeface="ＭＳ Ｐゴシック" charset="0"/>
              </a:rPr>
              <a:t>Does this depict the Rapture of the church? </a:t>
            </a:r>
            <a:endParaRPr lang="en-US" sz="3200" b="1" dirty="0">
              <a:ea typeface="ＭＳ Ｐゴシック" charset="0"/>
            </a:endParaRPr>
          </a:p>
        </p:txBody>
      </p:sp>
    </p:spTree>
    <p:extLst>
      <p:ext uri="{BB962C8B-B14F-4D97-AF65-F5344CB8AC3E}">
        <p14:creationId xmlns:p14="http://schemas.microsoft.com/office/powerpoint/2010/main" val="427117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4 Door into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277" y="0"/>
            <a:ext cx="4468723" cy="6858000"/>
          </a:xfrm>
          <a:prstGeom prst="rect">
            <a:avLst/>
          </a:prstGeom>
        </p:spPr>
      </p:pic>
      <p:sp>
        <p:nvSpPr>
          <p:cNvPr id="841730" name="Rectangle 2"/>
          <p:cNvSpPr>
            <a:spLocks noGrp="1" noChangeArrowheads="1"/>
          </p:cNvSpPr>
          <p:nvPr>
            <p:ph type="title"/>
          </p:nvPr>
        </p:nvSpPr>
        <p:spPr>
          <a:xfrm>
            <a:off x="56195" y="69849"/>
            <a:ext cx="4461721" cy="2233945"/>
          </a:xfrm>
          <a:effectLst>
            <a:outerShdw blurRad="63500" dist="35921" dir="2700000" algn="ctr" rotWithShape="0">
              <a:schemeClr val="tx2">
                <a:alpha val="74998"/>
              </a:schemeClr>
            </a:outerShdw>
          </a:effectLst>
        </p:spPr>
        <p:txBody>
          <a:bodyPr>
            <a:normAutofit/>
          </a:bodyPr>
          <a:lstStyle/>
          <a:p>
            <a:pPr>
              <a:defRPr/>
            </a:pPr>
            <a:r>
              <a:rPr lang="en-US" sz="3200" b="1" dirty="0" smtClean="0">
                <a:ea typeface="ＭＳ Ｐゴシック" charset="0"/>
              </a:rPr>
              <a:t>"Come up here, and I will show you what must take place after this" (4:1b)</a:t>
            </a:r>
            <a:endParaRPr lang="en-US" sz="3200" b="1" dirty="0">
              <a:ea typeface="ＭＳ Ｐゴシック" charset="0"/>
            </a:endParaRP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367</a:t>
            </a:r>
            <a:endParaRPr lang="en-US" b="1" dirty="0" smtClean="0">
              <a:solidFill>
                <a:srgbClr val="000000"/>
              </a:solidFill>
              <a:latin typeface="Arial"/>
              <a:cs typeface="Arial"/>
            </a:endParaRPr>
          </a:p>
        </p:txBody>
      </p:sp>
      <p:pic>
        <p:nvPicPr>
          <p:cNvPr id="3" name="Picture 2" descr="rev 4v1 door portal heave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0417" y="3700116"/>
            <a:ext cx="4574108" cy="3157884"/>
          </a:xfrm>
          <a:prstGeom prst="rect">
            <a:avLst/>
          </a:prstGeom>
        </p:spPr>
      </p:pic>
      <p:sp>
        <p:nvSpPr>
          <p:cNvPr id="8" name="Rectangle 2"/>
          <p:cNvSpPr txBox="1">
            <a:spLocks noChangeArrowheads="1"/>
          </p:cNvSpPr>
          <p:nvPr/>
        </p:nvSpPr>
        <p:spPr>
          <a:xfrm>
            <a:off x="427073" y="2398931"/>
            <a:ext cx="3933507" cy="1815326"/>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200" b="1" dirty="0" smtClean="0">
                <a:ea typeface="ＭＳ Ｐゴシック" charset="0"/>
              </a:rPr>
              <a:t>This isn</a:t>
            </a:r>
            <a:r>
              <a:rPr lang="fr-FR" sz="3200" b="1" dirty="0" smtClean="0">
                <a:ea typeface="ＭＳ Ｐゴシック" charset="0"/>
              </a:rPr>
              <a:t>'</a:t>
            </a:r>
            <a:r>
              <a:rPr lang="en-US" sz="3200" b="1" dirty="0" smtClean="0">
                <a:ea typeface="ＭＳ Ｐゴシック" charset="0"/>
              </a:rPr>
              <a:t>t the Rapture.  God was bringing John up to heaven at this point</a:t>
            </a:r>
            <a:endParaRPr lang="en-US" sz="3200" b="1" dirty="0">
              <a:ea typeface="ＭＳ Ｐゴシック" charset="0"/>
            </a:endParaRPr>
          </a:p>
        </p:txBody>
      </p:sp>
      <p:sp>
        <p:nvSpPr>
          <p:cNvPr id="7" name="Rectangle 6"/>
          <p:cNvSpPr/>
          <p:nvPr/>
        </p:nvSpPr>
        <p:spPr>
          <a:xfrm>
            <a:off x="472021" y="2270079"/>
            <a:ext cx="3832360" cy="1236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Tree>
    <p:extLst>
      <p:ext uri="{BB962C8B-B14F-4D97-AF65-F5344CB8AC3E}">
        <p14:creationId xmlns:p14="http://schemas.microsoft.com/office/powerpoint/2010/main" val="2116415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06 Elders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3579" y="76199"/>
            <a:ext cx="5117889" cy="1205295"/>
          </a:xfrm>
          <a:effectLst>
            <a:outerShdw blurRad="63500" dist="35921" dir="2700000" algn="ctr" rotWithShape="0">
              <a:srgbClr val="FF0000">
                <a:alpha val="74998"/>
              </a:srgbClr>
            </a:outerShdw>
          </a:effectLst>
        </p:spPr>
        <p:txBody>
          <a:bodyPr/>
          <a:lstStyle/>
          <a:p>
            <a:pPr algn="l">
              <a:defRPr/>
            </a:pPr>
            <a:r>
              <a:rPr lang="en-US" sz="4000" b="1" dirty="0">
                <a:solidFill>
                  <a:schemeClr val="bg1"/>
                </a:solidFill>
                <a:latin typeface="Arial" charset="0"/>
                <a:ea typeface="ＭＳ Ｐゴシック" charset="0"/>
              </a:rPr>
              <a:t>The elders cast their crowns </a:t>
            </a:r>
            <a:r>
              <a:rPr lang="en-US" sz="4000" b="1" dirty="0" smtClean="0">
                <a:solidFill>
                  <a:schemeClr val="bg1"/>
                </a:solidFill>
                <a:latin typeface="Arial" charset="0"/>
                <a:ea typeface="ＭＳ Ｐゴシック" charset="0"/>
              </a:rPr>
              <a:t>(4:10)</a:t>
            </a:r>
            <a:endParaRPr lang="en-US" b="1" dirty="0">
              <a:solidFill>
                <a:schemeClr val="bg1"/>
              </a:solidFill>
              <a:latin typeface="Arial" charset="0"/>
              <a:ea typeface="ＭＳ Ｐゴシック" charset="0"/>
            </a:endParaRPr>
          </a:p>
        </p:txBody>
      </p:sp>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a:cs typeface="Arial"/>
              </a:rPr>
              <a:t>367</a:t>
            </a:r>
          </a:p>
        </p:txBody>
      </p:sp>
    </p:spTree>
    <p:extLst>
      <p:ext uri="{BB962C8B-B14F-4D97-AF65-F5344CB8AC3E}">
        <p14:creationId xmlns:p14="http://schemas.microsoft.com/office/powerpoint/2010/main" val="24604422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50000"/>
                    </a14:imgEffect>
                  </a14:imgLayer>
                </a14:imgProps>
              </a:ext>
              <a:ext uri="{28A0092B-C50C-407E-A947-70E740481C1C}">
                <a14:useLocalDpi xmlns:a14="http://schemas.microsoft.com/office/drawing/2010/main"/>
              </a:ext>
            </a:extLst>
          </a:blip>
          <a:srcRect/>
          <a:stretch>
            <a:fillRect/>
          </a:stretch>
        </p:blipFill>
        <p:spPr bwMode="auto">
          <a:xfrm>
            <a:off x="0" y="-6928"/>
            <a:ext cx="9153236" cy="686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95843" y="2248347"/>
            <a:ext cx="8913378" cy="3877815"/>
          </a:xfrm>
        </p:spPr>
        <p:txBody>
          <a:bodyPr>
            <a:normAutofit/>
          </a:bodyPr>
          <a:lstStyle/>
          <a:p>
            <a:pPr marL="0" indent="0" algn="ctr">
              <a:buNone/>
            </a:pPr>
            <a:r>
              <a:rPr lang="en-US" sz="4800" b="1" dirty="0" smtClean="0">
                <a:solidFill>
                  <a:schemeClr val="bg1"/>
                </a:solidFill>
                <a:effectLst>
                  <a:outerShdw blurRad="38100" dist="38100" dir="2700000" algn="tl">
                    <a:srgbClr val="000000">
                      <a:alpha val="43137"/>
                    </a:srgbClr>
                  </a:outerShdw>
                </a:effectLst>
                <a:latin typeface="Arial"/>
                <a:cs typeface="Arial"/>
              </a:rPr>
              <a:t>God</a:t>
            </a:r>
            <a:r>
              <a:rPr lang="en-US" sz="4800" b="1" dirty="0">
                <a:solidFill>
                  <a:schemeClr val="bg1"/>
                </a:solidFill>
                <a:effectLst>
                  <a:outerShdw blurRad="38100" dist="38100" dir="2700000" algn="tl">
                    <a:srgbClr val="000000">
                      <a:alpha val="43137"/>
                    </a:srgbClr>
                  </a:outerShdw>
                </a:effectLst>
                <a:latin typeface="Arial"/>
                <a:cs typeface="Arial"/>
              </a:rPr>
              <a:t>, the wondrous and sovereign Creator of all, is worthy of all worship</a:t>
            </a:r>
            <a:r>
              <a:rPr lang="en-US" sz="4800" b="1" dirty="0" smtClean="0">
                <a:solidFill>
                  <a:schemeClr val="bg1"/>
                </a:solidFill>
                <a:effectLst>
                  <a:outerShdw blurRad="38100" dist="38100" dir="2700000" algn="tl">
                    <a:srgbClr val="000000">
                      <a:alpha val="43137"/>
                    </a:srgbClr>
                  </a:outerShdw>
                </a:effectLst>
                <a:latin typeface="Arial"/>
                <a:cs typeface="Arial"/>
              </a:rPr>
              <a:t>.</a:t>
            </a:r>
            <a:endParaRPr lang="en-US" sz="4800" b="1" dirty="0">
              <a:solidFill>
                <a:schemeClr val="bg1"/>
              </a:solidFill>
              <a:effectLst>
                <a:outerShdw blurRad="38100" dist="38100" dir="2700000" algn="tl">
                  <a:srgbClr val="000000">
                    <a:alpha val="43137"/>
                  </a:srgbClr>
                </a:outerShdw>
              </a:effectLst>
              <a:latin typeface="Arial"/>
              <a:cs typeface="Arial"/>
            </a:endParaRPr>
          </a:p>
        </p:txBody>
      </p:sp>
      <p:sp>
        <p:nvSpPr>
          <p:cNvPr id="3" name="Title 2"/>
          <p:cNvSpPr>
            <a:spLocks noGrp="1"/>
          </p:cNvSpPr>
          <p:nvPr>
            <p:ph type="title"/>
          </p:nvPr>
        </p:nvSpPr>
        <p:spPr>
          <a:xfrm>
            <a:off x="0" y="570156"/>
            <a:ext cx="9144000" cy="1054250"/>
          </a:xfrm>
        </p:spPr>
        <p:txBody>
          <a:bodyPr/>
          <a:lstStyle/>
          <a:p>
            <a:r>
              <a:rPr lang="en-US" sz="4800" b="1" dirty="0" smtClean="0">
                <a:solidFill>
                  <a:schemeClr val="bg1"/>
                </a:solidFill>
                <a:effectLst>
                  <a:outerShdw blurRad="38100" dist="38100" dir="2700000" algn="tl">
                    <a:srgbClr val="000000">
                      <a:alpha val="43137"/>
                    </a:srgbClr>
                  </a:outerShdw>
                </a:effectLst>
                <a:latin typeface="Arial"/>
                <a:cs typeface="Arial"/>
              </a:rPr>
              <a:t>Revelation 4 Main Idea:</a:t>
            </a:r>
            <a:endParaRPr lang="en-US" sz="48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4627859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prstClr val="black"/>
                </a:solidFill>
                <a:latin typeface="Arial" charset="0"/>
                <a:cs typeface="Arial" charset="0"/>
              </a:rPr>
              <a:t>is firmly in the right hand of the </a:t>
            </a:r>
            <a:r>
              <a:rPr lang="en-US" sz="3200" b="1" dirty="0" smtClean="0">
                <a:solidFill>
                  <a:prstClr val="black"/>
                </a:solidFill>
                <a:latin typeface="Arial" charset="0"/>
                <a:cs typeface="Arial" charset="0"/>
              </a:rPr>
              <a:t>Father (5:1)!</a:t>
            </a:r>
            <a:endParaRPr lang="en-US" sz="2000" b="1" dirty="0">
              <a:solidFill>
                <a:prstClr val="black"/>
              </a:solidFill>
              <a:latin typeface="Arial" charset="0"/>
              <a:cs typeface="Arial"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300" b="1" dirty="0">
                <a:solidFill>
                  <a:prstClr val="black"/>
                </a:solidFill>
                <a:latin typeface="Arial" charset="0"/>
                <a:cs typeface="Arial" charset="0"/>
              </a:rPr>
              <a:t>The Scroll Sealed with Seven Seals…</a:t>
            </a:r>
            <a:endParaRPr lang="en-US" b="1" dirty="0">
              <a:solidFill>
                <a:prstClr val="black"/>
              </a:solidFill>
              <a:latin typeface="Arial" charset="0"/>
              <a:cs typeface="Arial"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en-US" sz="3200" b="1" dirty="0">
                <a:solidFill>
                  <a:srgbClr val="0000FF"/>
                </a:solidFill>
                <a:latin typeface="Arial" charset="0"/>
                <a:ea typeface="ＭＳ Ｐゴシック" charset="0"/>
              </a:rPr>
              <a:t>The Seal Judgments</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0000FF"/>
                </a:solidFill>
                <a:latin typeface="Arial"/>
                <a:cs typeface="Arial"/>
              </a:rPr>
              <a:t>369</a:t>
            </a:r>
          </a:p>
        </p:txBody>
      </p:sp>
    </p:spTree>
    <p:extLst>
      <p:ext uri="{BB962C8B-B14F-4D97-AF65-F5344CB8AC3E}">
        <p14:creationId xmlns:p14="http://schemas.microsoft.com/office/powerpoint/2010/main" val="406328163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0" y="225100"/>
            <a:ext cx="9144000" cy="1198307"/>
          </a:xfrm>
          <a:noFill/>
        </p:spPr>
        <p:txBody>
          <a:bodyPr anchor="b"/>
          <a:lstStyle/>
          <a:p>
            <a:pPr>
              <a:defRPr/>
            </a:pPr>
            <a:r>
              <a:rPr lang="en-US" sz="8000" dirty="0" smtClean="0">
                <a:effectLst>
                  <a:glow rad="190500">
                    <a:schemeClr val="tx1"/>
                  </a:glow>
                </a:effectLst>
                <a:latin typeface="Arial" charset="0"/>
              </a:rPr>
              <a:t>Balance in Life</a:t>
            </a:r>
            <a:endParaRPr lang="en-US" sz="8000" dirty="0">
              <a:effectLst>
                <a:glow rad="190500">
                  <a:schemeClr val="tx1"/>
                </a:glow>
              </a:effectLst>
              <a:latin typeface="Arial" charset="0"/>
            </a:endParaRPr>
          </a:p>
        </p:txBody>
      </p:sp>
      <p:pic>
        <p:nvPicPr>
          <p:cNvPr id="4" name="Picture 3"/>
          <p:cNvPicPr>
            <a:picLocks noChangeAspect="1"/>
          </p:cNvPicPr>
          <p:nvPr/>
        </p:nvPicPr>
        <p:blipFill>
          <a:blip r:embed="rId2"/>
          <a:stretch>
            <a:fillRect/>
          </a:stretch>
        </p:blipFill>
        <p:spPr>
          <a:xfrm>
            <a:off x="-50298" y="347468"/>
            <a:ext cx="9194298" cy="6129532"/>
          </a:xfrm>
          <a:prstGeom prst="rect">
            <a:avLst/>
          </a:prstGeom>
        </p:spPr>
      </p:pic>
    </p:spTree>
    <p:extLst>
      <p:ext uri="{BB962C8B-B14F-4D97-AF65-F5344CB8AC3E}">
        <p14:creationId xmlns:p14="http://schemas.microsoft.com/office/powerpoint/2010/main" val="1761424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7" name="Picture 1" descr="07 Opening of the Sealed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9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Rectangle 3"/>
          <p:cNvSpPr>
            <a:spLocks noGrp="1" noChangeArrowheads="1"/>
          </p:cNvSpPr>
          <p:nvPr>
            <p:ph type="title" idx="4294967295"/>
          </p:nvPr>
        </p:nvSpPr>
        <p:spPr>
          <a:xfrm>
            <a:off x="0" y="3286125"/>
            <a:ext cx="9144000" cy="3382963"/>
          </a:xfrm>
          <a:effectLst/>
        </p:spPr>
        <p:txBody>
          <a:bodyPr/>
          <a:lstStyle/>
          <a:p>
            <a:pPr eaLnBrk="1" hangingPunct="1">
              <a:defRPr/>
            </a:pPr>
            <a:r>
              <a:rPr lang="en-US" altLang="ja-JP" sz="3200" b="1" dirty="0" smtClean="0">
                <a:solidFill>
                  <a:schemeClr val="bg1"/>
                </a:solidFill>
                <a:effectLst>
                  <a:glow rad="165100">
                    <a:schemeClr val="tx1">
                      <a:alpha val="99000"/>
                    </a:schemeClr>
                  </a:glow>
                </a:effectLst>
                <a:latin typeface="Arial" charset="0"/>
                <a:ea typeface="ＭＳ Ｐゴシック" charset="0"/>
                <a:cs typeface="ＭＳ Ｐゴシック" charset="0"/>
              </a:rPr>
              <a:t>"Then </a:t>
            </a:r>
            <a:r>
              <a:rPr lang="en-US" altLang="ja-JP" sz="3200" b="1" dirty="0">
                <a:solidFill>
                  <a:schemeClr val="bg1"/>
                </a:solidFill>
                <a:effectLst>
                  <a:glow rad="165100">
                    <a:schemeClr val="tx1">
                      <a:alpha val="99000"/>
                    </a:schemeClr>
                  </a:glow>
                </a:effectLst>
                <a:latin typeface="Arial" charset="0"/>
                <a:ea typeface="ＭＳ Ｐゴシック" charset="0"/>
                <a:cs typeface="ＭＳ Ｐゴシック" charset="0"/>
              </a:rPr>
              <a:t>I saw a </a:t>
            </a:r>
            <a:r>
              <a:rPr lang="en-US" altLang="ja-JP" sz="3200" b="1" dirty="0">
                <a:solidFill>
                  <a:srgbClr val="FFFF00"/>
                </a:solidFill>
                <a:effectLst>
                  <a:glow rad="165100">
                    <a:schemeClr val="tx1">
                      <a:alpha val="99000"/>
                    </a:schemeClr>
                  </a:glow>
                </a:effectLst>
                <a:latin typeface="Arial" charset="0"/>
                <a:ea typeface="ＭＳ Ｐゴシック" charset="0"/>
                <a:cs typeface="ＭＳ Ｐゴシック" charset="0"/>
              </a:rPr>
              <a:t>Lamb</a:t>
            </a:r>
            <a:r>
              <a:rPr lang="en-US" altLang="ja-JP" sz="3200" b="1" dirty="0">
                <a:solidFill>
                  <a:schemeClr val="bg1"/>
                </a:solidFill>
                <a:effectLst>
                  <a:glow rad="165100">
                    <a:schemeClr val="tx1">
                      <a:alpha val="99000"/>
                    </a:schemeClr>
                  </a:glow>
                </a:effectLst>
                <a:latin typeface="Arial" charset="0"/>
                <a:ea typeface="ＭＳ Ｐゴシック" charset="0"/>
                <a:cs typeface="ＭＳ Ｐゴシック" charset="0"/>
              </a:rPr>
              <a:t> that looked as if it had been slaughtered, but it was now standing between the throne and the four living beings and among the twenty-four elders. He had seven horns and seven eyes, which represent the sevenfold Spirit of God that is sent out into every part of the </a:t>
            </a:r>
            <a:r>
              <a:rPr lang="en-US" altLang="ja-JP" sz="3200" b="1" dirty="0" smtClean="0">
                <a:solidFill>
                  <a:schemeClr val="bg1"/>
                </a:solidFill>
                <a:effectLst>
                  <a:glow rad="165100">
                    <a:schemeClr val="tx1">
                      <a:alpha val="99000"/>
                    </a:schemeClr>
                  </a:glow>
                </a:effectLst>
                <a:latin typeface="Arial" charset="0"/>
                <a:ea typeface="ＭＳ Ｐゴシック" charset="0"/>
                <a:cs typeface="ＭＳ Ｐゴシック" charset="0"/>
              </a:rPr>
              <a:t>earth" (Rev. 5:6 </a:t>
            </a:r>
            <a:r>
              <a:rPr lang="en-US" altLang="ja-JP" sz="2400" b="1" dirty="0" smtClean="0">
                <a:solidFill>
                  <a:schemeClr val="bg1"/>
                </a:solidFill>
                <a:effectLst>
                  <a:glow rad="165100">
                    <a:schemeClr val="tx1">
                      <a:alpha val="99000"/>
                    </a:schemeClr>
                  </a:glow>
                </a:effectLst>
                <a:latin typeface="Arial" charset="0"/>
                <a:ea typeface="ＭＳ Ｐゴシック" charset="0"/>
                <a:cs typeface="ＭＳ Ｐゴシック" charset="0"/>
              </a:rPr>
              <a:t>NLT</a:t>
            </a:r>
            <a:r>
              <a:rPr lang="en-US" altLang="ja-JP" sz="3200" b="1" dirty="0" smtClean="0">
                <a:solidFill>
                  <a:schemeClr val="bg1"/>
                </a:solidFill>
                <a:effectLst>
                  <a:glow rad="165100">
                    <a:schemeClr val="tx1">
                      <a:alpha val="99000"/>
                    </a:schemeClr>
                  </a:glow>
                </a:effectLst>
                <a:latin typeface="Arial" charset="0"/>
                <a:ea typeface="ＭＳ Ｐゴシック" charset="0"/>
                <a:cs typeface="ＭＳ Ｐゴシック" charset="0"/>
              </a:rPr>
              <a:t>)</a:t>
            </a:r>
            <a:endParaRPr lang="en-US" dirty="0">
              <a:effectLst>
                <a:glow rad="165100">
                  <a:schemeClr val="tx1">
                    <a:alpha val="99000"/>
                  </a:schemeClr>
                </a:glow>
              </a:effectLst>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113338" y="6564313"/>
            <a:ext cx="2843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0"/>
            <a:ext cx="8243888" cy="1196975"/>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en-US" altLang="ja-JP" sz="3200" b="1" dirty="0" smtClean="0">
                <a:solidFill>
                  <a:srgbClr val="FFFFFF"/>
                </a:solidFill>
                <a:latin typeface="Arial" charset="0"/>
                <a:ea typeface="ＭＳ Ｐゴシック" charset="0"/>
                <a:cs typeface="ＭＳ Ｐゴシック" charset="0"/>
              </a:rPr>
              <a:t>However, Revelation refers to Jesus as the "</a:t>
            </a:r>
            <a:r>
              <a:rPr lang="en-US" altLang="ja-JP" sz="3200" b="1" dirty="0" smtClean="0">
                <a:solidFill>
                  <a:srgbClr val="FFFF00"/>
                </a:solidFill>
                <a:latin typeface="Arial" charset="0"/>
                <a:ea typeface="ＭＳ Ｐゴシック" charset="0"/>
                <a:cs typeface="ＭＳ Ｐゴシック" charset="0"/>
              </a:rPr>
              <a:t>Lamb</a:t>
            </a:r>
            <a:r>
              <a:rPr lang="en-US" altLang="ja-JP" sz="3200" b="1" dirty="0" smtClean="0">
                <a:solidFill>
                  <a:srgbClr val="FFFFFF"/>
                </a:solidFill>
                <a:latin typeface="Arial" charset="0"/>
                <a:ea typeface="ＭＳ Ｐゴシック" charset="0"/>
                <a:cs typeface="ＭＳ Ｐゴシック" charset="0"/>
              </a:rPr>
              <a:t>" 28 times!</a:t>
            </a:r>
            <a:endParaRPr lang="en-US" dirty="0">
              <a:solidFill>
                <a:srgbClr val="000000"/>
              </a:solidFill>
              <a:latin typeface="Times New Roman" charset="0"/>
              <a:ea typeface="ＭＳ Ｐゴシック" charset="0"/>
              <a:cs typeface="ＭＳ Ｐゴシック" charset="0"/>
            </a:endParaRPr>
          </a:p>
        </p:txBody>
      </p:sp>
      <p:sp>
        <p:nvSpPr>
          <p:cNvPr id="6"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661745785"/>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800-Lamb-SevenEyes3388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42" y="0"/>
            <a:ext cx="9197053" cy="4392706"/>
          </a:xfrm>
          <a:prstGeom prst="rect">
            <a:avLst/>
          </a:prstGeom>
        </p:spPr>
      </p:pic>
      <p:sp>
        <p:nvSpPr>
          <p:cNvPr id="2" name="Title 1"/>
          <p:cNvSpPr>
            <a:spLocks noGrp="1"/>
          </p:cNvSpPr>
          <p:nvPr>
            <p:ph type="title"/>
          </p:nvPr>
        </p:nvSpPr>
        <p:spPr>
          <a:xfrm>
            <a:off x="0" y="4303059"/>
            <a:ext cx="9173882" cy="2554941"/>
          </a:xfrm>
          <a:solidFill>
            <a:schemeClr val="tx1"/>
          </a:solidFill>
        </p:spPr>
        <p:txBody>
          <a:bodyPr anchor="b"/>
          <a:lstStyle/>
          <a:p>
            <a:pPr>
              <a:defRPr/>
            </a:pPr>
            <a:r>
              <a:rPr lang="en-US" sz="3200" dirty="0">
                <a:effectLst/>
                <a:latin typeface="Arial" charset="0"/>
              </a:rPr>
              <a:t>Then I saw a </a:t>
            </a:r>
            <a:r>
              <a:rPr lang="en-US" sz="3200" dirty="0">
                <a:solidFill>
                  <a:srgbClr val="FFFF00"/>
                </a:solidFill>
                <a:effectLst/>
                <a:latin typeface="Arial" charset="0"/>
              </a:rPr>
              <a:t>Lamb</a:t>
            </a:r>
            <a:r>
              <a:rPr lang="en-US" sz="3200" dirty="0">
                <a:effectLst/>
                <a:latin typeface="Arial" charset="0"/>
              </a:rPr>
              <a:t> that looked as if it had been </a:t>
            </a:r>
            <a:r>
              <a:rPr lang="en-US" sz="3200" dirty="0" smtClean="0">
                <a:solidFill>
                  <a:srgbClr val="FFFF00"/>
                </a:solidFill>
                <a:effectLst/>
                <a:latin typeface="Arial" charset="0"/>
              </a:rPr>
              <a:t>slaughtered</a:t>
            </a:r>
            <a:r>
              <a:rPr lang="en-US" sz="3200" dirty="0" smtClean="0">
                <a:effectLst/>
                <a:latin typeface="Arial" charset="0"/>
              </a:rPr>
              <a:t>… </a:t>
            </a:r>
            <a:r>
              <a:rPr lang="en-US" sz="3200" dirty="0">
                <a:effectLst/>
                <a:latin typeface="Arial" charset="0"/>
              </a:rPr>
              <a:t>He had seven horns and seven eyes, which represent the sevenfold Spirit of God that is sent out into every part of the </a:t>
            </a:r>
            <a:r>
              <a:rPr lang="en-US" sz="3200" dirty="0" smtClean="0">
                <a:effectLst/>
                <a:latin typeface="Arial" charset="0"/>
              </a:rPr>
              <a:t>earth (5:6a, 6c </a:t>
            </a:r>
            <a:r>
              <a:rPr lang="en-US" sz="2800" dirty="0" smtClean="0">
                <a:effectLst/>
                <a:latin typeface="Arial" charset="0"/>
              </a:rPr>
              <a:t>NLT</a:t>
            </a:r>
            <a:r>
              <a:rPr lang="en-US" sz="3200" dirty="0" smtClean="0">
                <a:effectLst/>
                <a:latin typeface="Arial" charset="0"/>
              </a:rPr>
              <a:t>).</a:t>
            </a:r>
            <a:endParaRPr lang="en-US" sz="3200"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40012307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29882" y="4751295"/>
            <a:ext cx="9144000" cy="2106706"/>
          </a:xfrm>
          <a:solidFill>
            <a:schemeClr val="tx1"/>
          </a:solidFill>
        </p:spPr>
        <p:txBody>
          <a:bodyPr anchor="b"/>
          <a:lstStyle/>
          <a:p>
            <a:pPr>
              <a:defRPr/>
            </a:pPr>
            <a:r>
              <a:rPr lang="en-US" sz="3200" dirty="0">
                <a:effectLst/>
                <a:latin typeface="Arial" charset="0"/>
              </a:rPr>
              <a:t>Then I saw a </a:t>
            </a:r>
            <a:r>
              <a:rPr lang="en-US" sz="3200" dirty="0">
                <a:solidFill>
                  <a:srgbClr val="FFFF00"/>
                </a:solidFill>
                <a:effectLst/>
                <a:latin typeface="Arial" charset="0"/>
              </a:rPr>
              <a:t>Lamb</a:t>
            </a:r>
            <a:r>
              <a:rPr lang="en-US" sz="3200" dirty="0">
                <a:effectLst/>
                <a:latin typeface="Arial" charset="0"/>
              </a:rPr>
              <a:t> that looked as if it had been slaughtered, but it was now </a:t>
            </a:r>
            <a:r>
              <a:rPr lang="en-US" sz="3200" dirty="0">
                <a:solidFill>
                  <a:srgbClr val="FFFF00"/>
                </a:solidFill>
                <a:effectLst/>
                <a:latin typeface="Arial" charset="0"/>
              </a:rPr>
              <a:t>standing</a:t>
            </a:r>
            <a:r>
              <a:rPr lang="en-US" sz="3200" dirty="0">
                <a:effectLst/>
                <a:latin typeface="Arial" charset="0"/>
              </a:rPr>
              <a:t> between the throne and the four living beings and among the twenty-four </a:t>
            </a:r>
            <a:r>
              <a:rPr lang="en-US" sz="3200" dirty="0" smtClean="0">
                <a:effectLst/>
                <a:latin typeface="Arial" charset="0"/>
              </a:rPr>
              <a:t>elders</a:t>
            </a:r>
            <a:r>
              <a:rPr lang="en-US" sz="3200" dirty="0">
                <a:effectLst/>
                <a:latin typeface="Arial" charset="0"/>
              </a:rPr>
              <a:t> </a:t>
            </a:r>
            <a:r>
              <a:rPr lang="en-US" sz="3200" dirty="0" smtClean="0">
                <a:effectLst/>
                <a:latin typeface="Arial" charset="0"/>
              </a:rPr>
              <a:t>(5:6a-b </a:t>
            </a:r>
            <a:r>
              <a:rPr lang="en-US" sz="2400" dirty="0" smtClean="0">
                <a:effectLst/>
                <a:latin typeface="Arial" charset="0"/>
              </a:rPr>
              <a:t>NLT</a:t>
            </a:r>
            <a:r>
              <a:rPr lang="en-US" sz="3200" dirty="0" smtClean="0">
                <a:effectLst/>
                <a:latin typeface="Arial" charset="0"/>
              </a:rPr>
              <a:t>).</a:t>
            </a:r>
            <a:endParaRPr lang="en-US" sz="3200"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pic>
        <p:nvPicPr>
          <p:cNvPr id="3" name="Picture 2" descr="rev 5 standing La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623" y="433295"/>
            <a:ext cx="5552141" cy="4164106"/>
          </a:xfrm>
          <a:prstGeom prst="rect">
            <a:avLst/>
          </a:prstGeom>
        </p:spPr>
      </p:pic>
    </p:spTree>
    <p:extLst>
      <p:ext uri="{BB962C8B-B14F-4D97-AF65-F5344CB8AC3E}">
        <p14:creationId xmlns:p14="http://schemas.microsoft.com/office/powerpoint/2010/main" val="13213802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3" name="Picture 2" descr="rev 4 lamb worshipp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25" y="-121977"/>
            <a:ext cx="9250315" cy="5724917"/>
          </a:xfrm>
          <a:prstGeom prst="rect">
            <a:avLst/>
          </a:prstGeom>
        </p:spPr>
      </p:pic>
      <p:sp>
        <p:nvSpPr>
          <p:cNvPr id="2" name="Title 1"/>
          <p:cNvSpPr>
            <a:spLocks noGrp="1"/>
          </p:cNvSpPr>
          <p:nvPr>
            <p:ph type="title"/>
          </p:nvPr>
        </p:nvSpPr>
        <p:spPr>
          <a:xfrm>
            <a:off x="29882" y="5659693"/>
            <a:ext cx="9144000" cy="1198307"/>
          </a:xfrm>
          <a:solidFill>
            <a:schemeClr val="tx1"/>
          </a:solidFill>
        </p:spPr>
        <p:txBody>
          <a:bodyPr anchor="b"/>
          <a:lstStyle/>
          <a:p>
            <a:pPr>
              <a:defRPr/>
            </a:pPr>
            <a:r>
              <a:rPr lang="en-US" sz="4000" dirty="0" smtClean="0">
                <a:effectLst/>
                <a:latin typeface="Arial" charset="0"/>
              </a:rPr>
              <a:t>"You are worthy to take the scroll and open its seals…" (5:9)</a:t>
            </a:r>
            <a:endParaRPr lang="en-US" sz="4000"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2023891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en-US" altLang="ja-JP" sz="4000" b="1" dirty="0" smtClean="0">
                <a:solidFill>
                  <a:schemeClr val="bg1"/>
                </a:solidFill>
                <a:effectLst>
                  <a:glow rad="139700">
                    <a:schemeClr val="tx1">
                      <a:alpha val="75000"/>
                    </a:schemeClr>
                  </a:glow>
                </a:effectLst>
                <a:latin typeface="Arial" charset="0"/>
                <a:ea typeface="ＭＳ Ｐゴシック" charset="0"/>
              </a:rPr>
              <a:t>"</a:t>
            </a:r>
            <a:r>
              <a:rPr lang="en-US" sz="4000" b="1" dirty="0" smtClean="0">
                <a:solidFill>
                  <a:schemeClr val="bg1"/>
                </a:solidFill>
                <a:effectLst>
                  <a:glow rad="139700">
                    <a:schemeClr val="tx1">
                      <a:alpha val="75000"/>
                    </a:schemeClr>
                  </a:glow>
                </a:effectLst>
                <a:latin typeface="Arial" charset="0"/>
                <a:ea typeface="ＭＳ Ｐゴシック" charset="0"/>
              </a:rPr>
              <a:t>From </a:t>
            </a:r>
            <a:r>
              <a:rPr lang="en-US" sz="4000" b="1" dirty="0">
                <a:solidFill>
                  <a:schemeClr val="bg1"/>
                </a:solidFill>
                <a:effectLst>
                  <a:glow rad="139700">
                    <a:schemeClr val="tx1">
                      <a:alpha val="75000"/>
                    </a:schemeClr>
                  </a:glow>
                </a:effectLst>
                <a:latin typeface="Arial" charset="0"/>
                <a:ea typeface="ＭＳ Ｐゴシック" charset="0"/>
              </a:rPr>
              <a:t>every tribe, nation, language and </a:t>
            </a:r>
            <a:r>
              <a:rPr lang="en-US" sz="4000" b="1" dirty="0" smtClean="0">
                <a:solidFill>
                  <a:schemeClr val="bg1"/>
                </a:solidFill>
                <a:effectLst>
                  <a:glow rad="139700">
                    <a:schemeClr val="tx1">
                      <a:alpha val="75000"/>
                    </a:schemeClr>
                  </a:glow>
                </a:effectLst>
                <a:latin typeface="Arial" charset="0"/>
                <a:ea typeface="ＭＳ Ｐゴシック" charset="0"/>
              </a:rPr>
              <a:t>people</a:t>
            </a:r>
            <a:r>
              <a:rPr lang="en-US" altLang="ja-JP" sz="4000" b="1" dirty="0" smtClean="0">
                <a:solidFill>
                  <a:schemeClr val="bg1"/>
                </a:solidFill>
                <a:effectLst>
                  <a:glow rad="139700">
                    <a:schemeClr val="tx1">
                      <a:alpha val="75000"/>
                    </a:schemeClr>
                  </a:glow>
                </a:effectLst>
                <a:latin typeface="Arial" charset="0"/>
                <a:ea typeface="ＭＳ Ｐゴシック" charset="0"/>
              </a:rPr>
              <a:t>"</a:t>
            </a:r>
            <a:r>
              <a:rPr lang="en-US" sz="4000" b="1" dirty="0" smtClean="0">
                <a:solidFill>
                  <a:schemeClr val="bg1"/>
                </a:solidFill>
                <a:effectLst>
                  <a:glow rad="139700">
                    <a:schemeClr val="tx1">
                      <a:alpha val="75000"/>
                    </a:schemeClr>
                  </a:glow>
                </a:effectLst>
                <a:latin typeface="Arial" charset="0"/>
                <a:ea typeface="ＭＳ Ｐゴシック" charset="0"/>
              </a:rPr>
              <a:t> (5:</a:t>
            </a:r>
            <a:r>
              <a:rPr lang="en-US" sz="4000" b="1" dirty="0">
                <a:solidFill>
                  <a:schemeClr val="bg1"/>
                </a:solidFill>
                <a:effectLst>
                  <a:glow rad="139700">
                    <a:schemeClr val="tx1">
                      <a:alpha val="75000"/>
                    </a:schemeClr>
                  </a:glow>
                </a:effectLst>
                <a:latin typeface="Arial" charset="0"/>
                <a:ea typeface="ＭＳ Ｐゴシック" charset="0"/>
              </a:rPr>
              <a:t>9)</a:t>
            </a:r>
            <a:endParaRPr lang="en-US" b="1" dirty="0">
              <a:effectLst>
                <a:glow rad="139700">
                  <a:schemeClr val="tx1">
                    <a:alpha val="75000"/>
                  </a:schemeClr>
                </a:glow>
              </a:effectLst>
              <a:latin typeface="Arial" charset="0"/>
              <a:ea typeface="ＭＳ Ｐゴシック" charset="0"/>
            </a:endParaRPr>
          </a:p>
        </p:txBody>
      </p:sp>
      <p:sp>
        <p:nvSpPr>
          <p:cNvPr id="4" name="Text Box 1041"/>
          <p:cNvSpPr txBox="1">
            <a:spLocks noChangeArrowheads="1"/>
          </p:cNvSpPr>
          <p:nvPr/>
        </p:nvSpPr>
        <p:spPr bwMode="auto">
          <a:xfrm>
            <a:off x="8426370" y="20635"/>
            <a:ext cx="687866" cy="468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solidFill>
                  <a:srgbClr val="FFFFFF"/>
                </a:solidFill>
                <a:effectLst>
                  <a:glow rad="139700">
                    <a:srgbClr val="000000">
                      <a:alpha val="75000"/>
                    </a:srgbClr>
                  </a:glow>
                </a:effectLst>
                <a:ea typeface="ＭＳ Ｐゴシック" charset="0"/>
              </a:rPr>
              <a:t>369</a:t>
            </a:r>
          </a:p>
        </p:txBody>
      </p:sp>
    </p:spTree>
    <p:extLst>
      <p:ext uri="{BB962C8B-B14F-4D97-AF65-F5344CB8AC3E}">
        <p14:creationId xmlns:p14="http://schemas.microsoft.com/office/powerpoint/2010/main" val="7395586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29882" y="5169647"/>
            <a:ext cx="9144000" cy="1688354"/>
          </a:xfrm>
          <a:solidFill>
            <a:schemeClr val="tx1"/>
          </a:solidFill>
        </p:spPr>
        <p:txBody>
          <a:bodyPr anchor="ctr"/>
          <a:lstStyle/>
          <a:p>
            <a:pPr>
              <a:defRPr/>
            </a:pPr>
            <a:r>
              <a:rPr lang="en-US" sz="3200" dirty="0" smtClean="0">
                <a:effectLst/>
                <a:latin typeface="Arial" charset="0"/>
              </a:rPr>
              <a:t>"And </a:t>
            </a:r>
            <a:r>
              <a:rPr lang="en-US" sz="3200" dirty="0">
                <a:effectLst/>
                <a:latin typeface="Arial" charset="0"/>
              </a:rPr>
              <a:t>you have caused them to </a:t>
            </a:r>
            <a:r>
              <a:rPr lang="en-US" sz="3200" dirty="0" smtClean="0">
                <a:effectLst/>
                <a:latin typeface="Arial" charset="0"/>
              </a:rPr>
              <a:t>become </a:t>
            </a:r>
            <a:r>
              <a:rPr lang="en-US" sz="3200" dirty="0">
                <a:effectLst/>
                <a:latin typeface="Arial" charset="0"/>
              </a:rPr>
              <a:t>a Kingdom of priests for our God</a:t>
            </a:r>
            <a:r>
              <a:rPr lang="en-US" sz="3200" dirty="0" smtClean="0">
                <a:effectLst/>
                <a:latin typeface="Arial" charset="0"/>
              </a:rPr>
              <a:t>. </a:t>
            </a:r>
            <a:br>
              <a:rPr lang="en-US" sz="3200" dirty="0" smtClean="0">
                <a:effectLst/>
                <a:latin typeface="Arial" charset="0"/>
              </a:rPr>
            </a:br>
            <a:r>
              <a:rPr lang="en-US" sz="3200" dirty="0" smtClean="0">
                <a:solidFill>
                  <a:srgbClr val="FFFF00"/>
                </a:solidFill>
                <a:effectLst/>
                <a:latin typeface="Arial" charset="0"/>
              </a:rPr>
              <a:t>And </a:t>
            </a:r>
            <a:r>
              <a:rPr lang="en-US" sz="3200" dirty="0">
                <a:solidFill>
                  <a:srgbClr val="FFFF00"/>
                </a:solidFill>
                <a:effectLst/>
                <a:latin typeface="Arial" charset="0"/>
              </a:rPr>
              <a:t>they will reign on the </a:t>
            </a:r>
            <a:r>
              <a:rPr lang="en-US" sz="3200" dirty="0" smtClean="0">
                <a:solidFill>
                  <a:srgbClr val="FFFF00"/>
                </a:solidFill>
                <a:effectLst/>
                <a:latin typeface="Arial" charset="0"/>
              </a:rPr>
              <a:t>earth</a:t>
            </a:r>
            <a:r>
              <a:rPr lang="en-US" sz="3200" dirty="0" smtClean="0">
                <a:effectLst/>
                <a:latin typeface="Arial" charset="0"/>
              </a:rPr>
              <a:t>" (5:10 </a:t>
            </a:r>
            <a:r>
              <a:rPr lang="en-US" sz="2800" dirty="0" smtClean="0">
                <a:effectLst/>
                <a:latin typeface="Arial" charset="0"/>
              </a:rPr>
              <a:t>NLT</a:t>
            </a:r>
            <a:r>
              <a:rPr lang="en-US" sz="3200" dirty="0" smtClean="0">
                <a:effectLst/>
                <a:latin typeface="Arial" charset="0"/>
              </a:rPr>
              <a:t>).</a:t>
            </a:r>
            <a:endParaRPr lang="en-US" sz="3200"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932706" cy="5199530"/>
          </a:xfrm>
          <a:prstGeom prst="rect">
            <a:avLst/>
          </a:prstGeom>
        </p:spPr>
      </p:pic>
    </p:spTree>
    <p:extLst>
      <p:ext uri="{BB962C8B-B14F-4D97-AF65-F5344CB8AC3E}">
        <p14:creationId xmlns:p14="http://schemas.microsoft.com/office/powerpoint/2010/main" val="17518220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9" name="Picture 8" descr="Rev 5 Crowd_Worshippi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37642" name="Text Box 11"/>
          <p:cNvSpPr txBox="1">
            <a:spLocks noChangeArrowheads="1"/>
          </p:cNvSpPr>
          <p:nvPr/>
        </p:nvSpPr>
        <p:spPr bwMode="auto">
          <a:xfrm>
            <a:off x="216186" y="3651766"/>
            <a:ext cx="8577894" cy="2779529"/>
          </a:xfrm>
          <a:prstGeom prst="rect">
            <a:avLst/>
          </a:prstGeom>
        </p:spPr>
        <p:txBody>
          <a:bodyPr vert="horz" lIns="91440" tIns="45720" rIns="91440" bIns="45720" rtlCol="0" anchor="t">
            <a:noAutofit/>
          </a:bodyPr>
          <a:lstStyle>
            <a:defPPr>
              <a:defRPr lang="en-US"/>
            </a:defPPr>
            <a:lvl1pPr marL="571500" indent="-571500" defTabSz="914400" eaLnBrk="1" latinLnBrk="0" hangingPunct="1">
              <a:buFont typeface="Arial"/>
              <a:buChar char="•"/>
              <a:defRPr sz="4000" b="1">
                <a:solidFill>
                  <a:schemeClr val="bg1"/>
                </a:solidFill>
                <a:effectLst>
                  <a:outerShdw dist="88900" dir="2700000" algn="tl" rotWithShape="0">
                    <a:srgbClr val="000000">
                      <a:alpha val="78000"/>
                    </a:srgbClr>
                  </a:outerShdw>
                </a:effectLst>
                <a:latin typeface="Arial" charset="0"/>
                <a:cs typeface="Arial"/>
              </a:defRPr>
            </a:lvl1pPr>
          </a:lstStyle>
          <a:p>
            <a:pPr fontAlgn="base">
              <a:spcBef>
                <a:spcPct val="0"/>
              </a:spcBef>
              <a:spcAft>
                <a:spcPct val="0"/>
              </a:spcAft>
            </a:pPr>
            <a:r>
              <a:rPr lang="en-US" dirty="0">
                <a:solidFill>
                  <a:prstClr val="white"/>
                </a:solidFill>
                <a:ea typeface="ＭＳ Ｐゴシック" charset="0"/>
              </a:rPr>
              <a:t>Who He is (5:5-7)</a:t>
            </a:r>
          </a:p>
          <a:p>
            <a:pPr fontAlgn="base">
              <a:spcBef>
                <a:spcPct val="0"/>
              </a:spcBef>
              <a:spcAft>
                <a:spcPct val="0"/>
              </a:spcAft>
            </a:pPr>
            <a:r>
              <a:rPr lang="en-US" dirty="0">
                <a:solidFill>
                  <a:prstClr val="white"/>
                </a:solidFill>
                <a:ea typeface="ＭＳ Ｐゴシック" charset="0"/>
              </a:rPr>
              <a:t>Where He is (5:6)</a:t>
            </a:r>
          </a:p>
          <a:p>
            <a:pPr fontAlgn="base">
              <a:spcBef>
                <a:spcPct val="0"/>
              </a:spcBef>
              <a:spcAft>
                <a:spcPct val="0"/>
              </a:spcAft>
            </a:pPr>
            <a:r>
              <a:rPr lang="en-US" dirty="0">
                <a:solidFill>
                  <a:prstClr val="white"/>
                </a:solidFill>
                <a:ea typeface="ＭＳ Ｐゴシック" charset="0"/>
              </a:rPr>
              <a:t>What He does (5:8-10)</a:t>
            </a:r>
          </a:p>
          <a:p>
            <a:pPr fontAlgn="base">
              <a:spcBef>
                <a:spcPct val="0"/>
              </a:spcBef>
              <a:spcAft>
                <a:spcPct val="0"/>
              </a:spcAft>
            </a:pPr>
            <a:r>
              <a:rPr lang="en-US" dirty="0">
                <a:solidFill>
                  <a:prstClr val="white"/>
                </a:solidFill>
                <a:ea typeface="ＭＳ Ｐゴシック" charset="0"/>
              </a:rPr>
              <a:t>What He has (5:11-14)</a:t>
            </a:r>
          </a:p>
        </p:txBody>
      </p:sp>
      <p:sp>
        <p:nvSpPr>
          <p:cNvPr id="837643" name="Rectangle 12"/>
          <p:cNvSpPr>
            <a:spLocks noGrp="1" noChangeArrowheads="1"/>
          </p:cNvSpPr>
          <p:nvPr>
            <p:ph type="title" idx="4294967295"/>
          </p:nvPr>
        </p:nvSpPr>
        <p:spPr>
          <a:xfrm>
            <a:off x="286763" y="696385"/>
            <a:ext cx="4178553" cy="2744565"/>
          </a:xfrm>
        </p:spPr>
        <p:txBody>
          <a:bodyPr vert="horz" lIns="91440" tIns="45720" rIns="91440" bIns="45720" rtlCol="0" anchor="t">
            <a:noAutofit/>
          </a:bodyPr>
          <a:lstStyle/>
          <a:p>
            <a:r>
              <a:rPr lang="en-US" sz="4800" b="1" dirty="0">
                <a:solidFill>
                  <a:schemeClr val="bg1"/>
                </a:solidFill>
                <a:effectLst>
                  <a:outerShdw dist="88900" dir="2700000" algn="tl" rotWithShape="0">
                    <a:srgbClr val="000000">
                      <a:alpha val="78000"/>
                    </a:srgbClr>
                  </a:outerShdw>
                </a:effectLst>
                <a:latin typeface="Arial" charset="0"/>
                <a:ea typeface="ＭＳ Ｐゴシック" charset="0"/>
              </a:rPr>
              <a:t>Why worship Jesus?  Because of…</a:t>
            </a: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prstClr val="white"/>
                </a:solidFill>
                <a:latin typeface="Arial"/>
                <a:cs typeface="Arial"/>
              </a:rPr>
              <a:t>369</a:t>
            </a:r>
          </a:p>
        </p:txBody>
      </p:sp>
      <p:sp>
        <p:nvSpPr>
          <p:cNvPr id="6" name="Rectangle 3"/>
          <p:cNvSpPr txBox="1">
            <a:spLocks noChangeArrowheads="1"/>
          </p:cNvSpPr>
          <p:nvPr/>
        </p:nvSpPr>
        <p:spPr bwMode="auto">
          <a:xfrm>
            <a:off x="0" y="6526878"/>
            <a:ext cx="8971616" cy="30153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defTabSz="914400" eaLnBrk="1" hangingPunct="1"/>
            <a:r>
              <a:rPr lang="en-US" sz="1400" b="1" dirty="0" smtClean="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a:t>
            </a:r>
            <a:r>
              <a:rPr lang="en-US" sz="1400" b="1" i="1" dirty="0" smtClean="0">
                <a:solidFill>
                  <a:srgbClr val="FFFFFF"/>
                </a:solidFill>
                <a:effectLst>
                  <a:glow rad="266700">
                    <a:srgbClr val="000000">
                      <a:alpha val="75000"/>
                    </a:srgbClr>
                  </a:glow>
                </a:effectLst>
                <a:latin typeface="Arial" charset="0"/>
                <a:ea typeface="ＭＳ Ｐゴシック"/>
                <a:cs typeface="ＭＳ Ｐゴシック" charset="0"/>
              </a:rPr>
              <a:t>ible Exposition Commentary</a:t>
            </a:r>
            <a:endParaRPr lang="en-US" sz="1400" b="1" i="1" dirty="0">
              <a:solidFill>
                <a:srgbClr val="FFFFFF"/>
              </a:solidFill>
              <a:effectLst>
                <a:glow rad="266700">
                  <a:srgbClr val="000000">
                    <a:alpha val="75000"/>
                  </a:srgbClr>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290151241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3849072"/>
            <a:ext cx="8597153" cy="2995246"/>
          </a:xfrm>
        </p:spPr>
        <p:txBody>
          <a:bodyPr>
            <a:noAutofit/>
          </a:bodyPr>
          <a:lstStyle/>
          <a:p>
            <a:pPr marL="0" indent="0">
              <a:buNone/>
            </a:pPr>
            <a:r>
              <a:rPr lang="en-US" sz="3600" b="1" dirty="0" smtClean="0">
                <a:solidFill>
                  <a:schemeClr val="bg1"/>
                </a:solidFill>
                <a:effectLst>
                  <a:glow rad="165100">
                    <a:schemeClr val="tx1"/>
                  </a:glow>
                </a:effectLst>
                <a:latin typeface="Arial"/>
                <a:cs typeface="Arial"/>
              </a:rPr>
              <a:t>Jesus </a:t>
            </a:r>
            <a:r>
              <a:rPr lang="en-US" sz="3600" b="1" dirty="0">
                <a:solidFill>
                  <a:schemeClr val="bg1"/>
                </a:solidFill>
                <a:effectLst>
                  <a:glow rad="165100">
                    <a:schemeClr val="tx1"/>
                  </a:glow>
                </a:effectLst>
                <a:latin typeface="Arial"/>
                <a:cs typeface="Arial"/>
              </a:rPr>
              <a:t>is worthy to reveal the future and be worshiped because He is the Divine Messiah and </a:t>
            </a:r>
            <a:r>
              <a:rPr lang="en-US" sz="3600" b="1" dirty="0" smtClean="0">
                <a:solidFill>
                  <a:schemeClr val="bg1"/>
                </a:solidFill>
                <a:effectLst>
                  <a:glow rad="165100">
                    <a:schemeClr val="tx1"/>
                  </a:glow>
                </a:effectLst>
                <a:latin typeface="Arial"/>
                <a:cs typeface="Arial"/>
              </a:rPr>
              <a:t>He redeemed </a:t>
            </a:r>
            <a:r>
              <a:rPr lang="en-US" sz="3600" b="1" dirty="0">
                <a:solidFill>
                  <a:schemeClr val="bg1"/>
                </a:solidFill>
                <a:effectLst>
                  <a:glow rad="165100">
                    <a:schemeClr val="tx1"/>
                  </a:glow>
                </a:effectLst>
                <a:latin typeface="Arial"/>
                <a:cs typeface="Arial"/>
              </a:rPr>
              <a:t>us </a:t>
            </a:r>
            <a:r>
              <a:rPr lang="en-US" sz="3600" b="1" dirty="0" smtClean="0">
                <a:solidFill>
                  <a:schemeClr val="bg1"/>
                </a:solidFill>
                <a:effectLst>
                  <a:glow rad="165100">
                    <a:schemeClr val="tx1"/>
                  </a:glow>
                </a:effectLst>
                <a:latin typeface="Arial"/>
                <a:cs typeface="Arial"/>
              </a:rPr>
              <a:t>from the penalty of sin</a:t>
            </a:r>
            <a:r>
              <a:rPr lang="en-US" sz="3600" b="1" dirty="0">
                <a:solidFill>
                  <a:schemeClr val="bg1"/>
                </a:solidFill>
                <a:effectLst>
                  <a:glow rad="165100">
                    <a:schemeClr val="tx1"/>
                  </a:glow>
                </a:effectLst>
                <a:latin typeface="Arial"/>
                <a:cs typeface="Arial"/>
              </a:rPr>
              <a:t>, making us a kingdom of </a:t>
            </a:r>
            <a:r>
              <a:rPr lang="en-US" sz="3600" b="1" dirty="0" smtClean="0">
                <a:solidFill>
                  <a:schemeClr val="bg1"/>
                </a:solidFill>
                <a:effectLst>
                  <a:glow rad="165100">
                    <a:schemeClr val="tx1"/>
                  </a:glow>
                </a:effectLst>
                <a:latin typeface="Arial"/>
                <a:cs typeface="Arial"/>
              </a:rPr>
              <a:t>priests</a:t>
            </a:r>
            <a:r>
              <a:rPr lang="en-US" sz="3600" b="1" dirty="0">
                <a:solidFill>
                  <a:schemeClr val="bg1"/>
                </a:solidFill>
                <a:effectLst>
                  <a:glow rad="165100">
                    <a:schemeClr val="tx1"/>
                  </a:glow>
                </a:effectLst>
                <a:latin typeface="Arial"/>
                <a:cs typeface="Arial"/>
              </a:rPr>
              <a:t>.</a:t>
            </a:r>
            <a:endParaRPr lang="en-US" sz="3600" dirty="0">
              <a:solidFill>
                <a:schemeClr val="bg1"/>
              </a:solidFill>
              <a:effectLst>
                <a:glow rad="165100">
                  <a:schemeClr val="tx1"/>
                </a:glow>
              </a:effectLst>
              <a:latin typeface="Arial"/>
              <a:cs typeface="Arial"/>
            </a:endParaRPr>
          </a:p>
        </p:txBody>
      </p:sp>
      <p:sp>
        <p:nvSpPr>
          <p:cNvPr id="3" name="Title 2"/>
          <p:cNvSpPr>
            <a:spLocks noGrp="1"/>
          </p:cNvSpPr>
          <p:nvPr>
            <p:ph type="title"/>
          </p:nvPr>
        </p:nvSpPr>
        <p:spPr>
          <a:xfrm>
            <a:off x="0" y="570156"/>
            <a:ext cx="9144000" cy="1054250"/>
          </a:xfrm>
        </p:spPr>
        <p:txBody>
          <a:bodyPr/>
          <a:lstStyle/>
          <a:p>
            <a:r>
              <a:rPr lang="en-US" b="1" dirty="0" smtClean="0">
                <a:solidFill>
                  <a:schemeClr val="bg1"/>
                </a:solidFill>
                <a:effectLst>
                  <a:glow rad="165100">
                    <a:schemeClr val="tx1"/>
                  </a:glow>
                </a:effectLst>
                <a:latin typeface="Arial"/>
                <a:cs typeface="Arial"/>
              </a:rPr>
              <a:t>Revelation 5 Main Idea:</a:t>
            </a:r>
            <a:endParaRPr lang="en-US" b="1" dirty="0">
              <a:solidFill>
                <a:schemeClr val="bg1"/>
              </a:solidFill>
              <a:effectLst>
                <a:glow rad="165100">
                  <a:schemeClr val="tx1"/>
                </a:glow>
              </a:effectLst>
              <a:latin typeface="Arial"/>
              <a:cs typeface="Arial"/>
            </a:endParaRPr>
          </a:p>
        </p:txBody>
      </p:sp>
    </p:spTree>
    <p:extLst>
      <p:ext uri="{BB962C8B-B14F-4D97-AF65-F5344CB8AC3E}">
        <p14:creationId xmlns:p14="http://schemas.microsoft.com/office/powerpoint/2010/main" val="35034486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7 N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80059"/>
            <a:ext cx="9144001" cy="6377941"/>
          </a:xfrm>
          <a:prstGeom prst="rect">
            <a:avLst/>
          </a:prstGeom>
        </p:spPr>
      </p:pic>
      <p:sp>
        <p:nvSpPr>
          <p:cNvPr id="2" name="Title 1"/>
          <p:cNvSpPr>
            <a:spLocks noGrp="1"/>
          </p:cNvSpPr>
          <p:nvPr>
            <p:ph type="title"/>
          </p:nvPr>
        </p:nvSpPr>
        <p:spPr>
          <a:xfrm>
            <a:off x="0" y="131108"/>
            <a:ext cx="8136072" cy="824702"/>
          </a:xfrm>
          <a:solidFill>
            <a:srgbClr val="800000"/>
          </a:solidFill>
          <a:ln w="38100" cmpd="sng">
            <a:solidFill>
              <a:srgbClr val="000000"/>
            </a:solid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r>
              <a:rPr lang="en-US" dirty="0">
                <a:effectLst>
                  <a:glow rad="101600">
                    <a:schemeClr val="tx1">
                      <a:alpha val="75000"/>
                    </a:schemeClr>
                  </a:glow>
                  <a:outerShdw blurRad="38100" dist="76200" dir="2700000" sx="99000" sy="99000" algn="tl">
                    <a:srgbClr val="000000">
                      <a:alpha val="43137"/>
                    </a:srgbClr>
                  </a:outerShdw>
                </a:effectLst>
                <a:latin typeface="Arial" charset="0"/>
              </a:rPr>
              <a:t>Hymns of Revelation 4–5</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
        <p:nvSpPr>
          <p:cNvPr id="8" name="Title 1"/>
          <p:cNvSpPr txBox="1">
            <a:spLocks/>
          </p:cNvSpPr>
          <p:nvPr/>
        </p:nvSpPr>
        <p:spPr bwMode="auto">
          <a:xfrm>
            <a:off x="0" y="1106018"/>
            <a:ext cx="4525671"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4:8, 11</a:t>
            </a:r>
          </a:p>
          <a:p>
            <a:pPr defTabSz="914400">
              <a:defRPr/>
            </a:pP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Lord God Almighty</a:t>
            </a:r>
            <a:b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b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Praise as Creator</a:t>
            </a:r>
            <a:endParaRPr lang="en-US" sz="3600" dirty="0">
              <a:effectLst>
                <a:glow rad="228600">
                  <a:srgbClr val="000000">
                    <a:alpha val="75000"/>
                  </a:srgbClr>
                </a:glow>
                <a:outerShdw blurRad="38100" dist="38100" dir="2700000" algn="tl">
                  <a:srgbClr val="000000">
                    <a:alpha val="43137"/>
                  </a:srgbClr>
                </a:outerShdw>
              </a:effectLst>
              <a:latin typeface="Arial" charset="0"/>
              <a:cs typeface="Arial"/>
            </a:endParaRPr>
          </a:p>
        </p:txBody>
      </p:sp>
      <p:sp>
        <p:nvSpPr>
          <p:cNvPr id="9" name="Title 1"/>
          <p:cNvSpPr txBox="1">
            <a:spLocks/>
          </p:cNvSpPr>
          <p:nvPr/>
        </p:nvSpPr>
        <p:spPr bwMode="auto">
          <a:xfrm>
            <a:off x="4596749" y="1106018"/>
            <a:ext cx="4525671"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5:9-10, 12</a:t>
            </a:r>
          </a:p>
          <a:p>
            <a:pPr defTabSz="914400">
              <a:defRPr/>
            </a:pP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Lamb</a:t>
            </a:r>
            <a:b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b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Praise as Redeemer</a:t>
            </a:r>
            <a:endParaRPr lang="en-US" sz="3600" dirty="0">
              <a:effectLst>
                <a:glow rad="228600">
                  <a:srgbClr val="000000">
                    <a:alpha val="75000"/>
                  </a:srgbClr>
                </a:glow>
                <a:outerShdw blurRad="38100" dist="38100" dir="2700000" algn="tl">
                  <a:srgbClr val="000000">
                    <a:alpha val="43137"/>
                  </a:srgbClr>
                </a:outerShdw>
              </a:effectLst>
              <a:latin typeface="Arial" charset="0"/>
              <a:cs typeface="Arial"/>
            </a:endParaRPr>
          </a:p>
        </p:txBody>
      </p:sp>
      <p:sp>
        <p:nvSpPr>
          <p:cNvPr id="10" name="Title 1"/>
          <p:cNvSpPr txBox="1">
            <a:spLocks/>
          </p:cNvSpPr>
          <p:nvPr/>
        </p:nvSpPr>
        <p:spPr bwMode="auto">
          <a:xfrm>
            <a:off x="0" y="4806402"/>
            <a:ext cx="9144000"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5:13</a:t>
            </a:r>
          </a:p>
          <a:p>
            <a:pPr defTabSz="914400">
              <a:defRPr/>
            </a:pP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God &amp; Lamb</a:t>
            </a:r>
            <a:b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br>
            <a:r>
              <a:rPr lang="en-US" sz="3600" dirty="0" smtClean="0">
                <a:effectLst>
                  <a:glow rad="228600">
                    <a:srgbClr val="000000">
                      <a:alpha val="75000"/>
                    </a:srgbClr>
                  </a:glow>
                  <a:outerShdw blurRad="38100" dist="38100" dir="2700000" algn="tl">
                    <a:srgbClr val="000000">
                      <a:alpha val="43137"/>
                    </a:srgbClr>
                  </a:outerShdw>
                </a:effectLst>
                <a:latin typeface="Arial" charset="0"/>
                <a:cs typeface="Arial"/>
              </a:rPr>
              <a:t>Praise &amp; honor &amp; glory &amp; power</a:t>
            </a:r>
            <a:endParaRPr lang="en-US" sz="3600" dirty="0">
              <a:effectLst>
                <a:glow rad="228600">
                  <a:srgbClr val="000000">
                    <a:alpha val="75000"/>
                  </a:srgbClr>
                </a:glow>
                <a:outerShdw blurRad="38100" dist="38100" dir="2700000" algn="tl">
                  <a:srgbClr val="000000">
                    <a:alpha val="43137"/>
                  </a:srgbClr>
                </a:outerShdw>
              </a:effectLst>
              <a:latin typeface="Arial" charset="0"/>
              <a:cs typeface="Arial"/>
            </a:endParaRPr>
          </a:p>
        </p:txBody>
      </p:sp>
    </p:spTree>
    <p:extLst>
      <p:ext uri="{BB962C8B-B14F-4D97-AF65-F5344CB8AC3E}">
        <p14:creationId xmlns:p14="http://schemas.microsoft.com/office/powerpoint/2010/main" val="2355726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879" y="1053858"/>
            <a:ext cx="7392340" cy="5804142"/>
          </a:xfrm>
          <a:prstGeom prst="rect">
            <a:avLst/>
          </a:prstGeom>
        </p:spPr>
      </p:pic>
      <p:sp>
        <p:nvSpPr>
          <p:cNvPr id="837643" name="Rectangle 12"/>
          <p:cNvSpPr>
            <a:spLocks noGrp="1" noChangeArrowheads="1"/>
          </p:cNvSpPr>
          <p:nvPr>
            <p:ph type="title" idx="4294967295"/>
          </p:nvPr>
        </p:nvSpPr>
        <p:spPr>
          <a:xfrm>
            <a:off x="0" y="160996"/>
            <a:ext cx="9144000" cy="723775"/>
          </a:xfrm>
        </p:spPr>
        <p:txBody>
          <a:bodyPr>
            <a:noAutofit/>
          </a:bodyPr>
          <a:lstStyle/>
          <a:p>
            <a:r>
              <a:rPr lang="en-US" sz="6000" b="1" dirty="0" smtClean="0">
                <a:solidFill>
                  <a:schemeClr val="tx1"/>
                </a:solidFill>
                <a:latin typeface="Arial" charset="0"/>
                <a:ea typeface="ＭＳ Ｐゴシック" charset="0"/>
              </a:rPr>
              <a:t>Jesus is balanced!</a:t>
            </a:r>
            <a:endParaRPr lang="en-US" sz="6000" b="1" dirty="0">
              <a:solidFill>
                <a:schemeClr val="tx1"/>
              </a:solidFill>
              <a:latin typeface="Arial" charset="0"/>
              <a:ea typeface="ＭＳ Ｐゴシック" charset="0"/>
            </a:endParaRPr>
          </a:p>
        </p:txBody>
      </p:sp>
      <p:sp>
        <p:nvSpPr>
          <p:cNvPr id="5" name="Rectangle 12"/>
          <p:cNvSpPr txBox="1">
            <a:spLocks noChangeArrowheads="1"/>
          </p:cNvSpPr>
          <p:nvPr/>
        </p:nvSpPr>
        <p:spPr>
          <a:xfrm>
            <a:off x="5199467" y="4481145"/>
            <a:ext cx="390559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Grace</a:t>
            </a:r>
            <a:endParaRPr lang="en-US" sz="6000" b="1" dirty="0">
              <a:solidFill>
                <a:schemeClr val="tx1"/>
              </a:solidFill>
              <a:latin typeface="Arial" charset="0"/>
              <a:ea typeface="ＭＳ Ｐゴシック" charset="0"/>
            </a:endParaRPr>
          </a:p>
        </p:txBody>
      </p:sp>
      <p:sp>
        <p:nvSpPr>
          <p:cNvPr id="6" name="Rectangle 12"/>
          <p:cNvSpPr txBox="1">
            <a:spLocks noChangeArrowheads="1"/>
          </p:cNvSpPr>
          <p:nvPr/>
        </p:nvSpPr>
        <p:spPr>
          <a:xfrm>
            <a:off x="563077" y="4481145"/>
            <a:ext cx="3309571"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Justice</a:t>
            </a:r>
            <a:endParaRPr lang="en-US" sz="6000" b="1" dirty="0">
              <a:solidFill>
                <a:schemeClr val="tx1"/>
              </a:solidFill>
              <a:latin typeface="Arial" charset="0"/>
              <a:ea typeface="ＭＳ Ｐゴシック" charset="0"/>
            </a:endParaRPr>
          </a:p>
        </p:txBody>
      </p:sp>
      <p:pic>
        <p:nvPicPr>
          <p:cNvPr id="7" name="Picture 6"/>
          <p:cNvPicPr>
            <a:picLocks noChangeAspect="1"/>
          </p:cNvPicPr>
          <p:nvPr/>
        </p:nvPicPr>
        <p:blipFill>
          <a:blip r:embed="rId5"/>
          <a:stretch>
            <a:fillRect/>
          </a:stretch>
        </p:blipFill>
        <p:spPr>
          <a:xfrm>
            <a:off x="661944" y="1001758"/>
            <a:ext cx="2690818" cy="3479387"/>
          </a:xfrm>
          <a:prstGeom prst="rect">
            <a:avLst/>
          </a:prstGeom>
        </p:spPr>
      </p:pic>
      <p:pic>
        <p:nvPicPr>
          <p:cNvPr id="8" name="Picture 7"/>
          <p:cNvPicPr>
            <a:picLocks noChangeAspect="1"/>
          </p:cNvPicPr>
          <p:nvPr/>
        </p:nvPicPr>
        <p:blipFill>
          <a:blip r:embed="rId6"/>
          <a:stretch>
            <a:fillRect/>
          </a:stretch>
        </p:blipFill>
        <p:spPr>
          <a:xfrm>
            <a:off x="5878895" y="961348"/>
            <a:ext cx="2694977" cy="3568149"/>
          </a:xfrm>
          <a:prstGeom prst="rect">
            <a:avLst/>
          </a:prstGeom>
        </p:spPr>
      </p:pic>
    </p:spTree>
    <p:extLst>
      <p:ext uri="{BB962C8B-B14F-4D97-AF65-F5344CB8AC3E}">
        <p14:creationId xmlns:p14="http://schemas.microsoft.com/office/powerpoint/2010/main" val="389713105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3" name="Picture 2"/>
          <p:cNvPicPr>
            <a:picLocks noChangeAspect="1"/>
          </p:cNvPicPr>
          <p:nvPr/>
        </p:nvPicPr>
        <p:blipFill>
          <a:blip r:embed="rId2"/>
          <a:stretch>
            <a:fillRect/>
          </a:stretch>
        </p:blipFill>
        <p:spPr>
          <a:xfrm>
            <a:off x="564386" y="1495299"/>
            <a:ext cx="7702054" cy="5083356"/>
          </a:xfrm>
          <a:prstGeom prst="rect">
            <a:avLst/>
          </a:prstGeom>
        </p:spPr>
      </p:pic>
      <p:sp>
        <p:nvSpPr>
          <p:cNvPr id="2" name="Title 1"/>
          <p:cNvSpPr>
            <a:spLocks noGrp="1"/>
          </p:cNvSpPr>
          <p:nvPr>
            <p:ph type="title"/>
          </p:nvPr>
        </p:nvSpPr>
        <p:spPr>
          <a:xfrm>
            <a:off x="0" y="225100"/>
            <a:ext cx="9144000" cy="1198307"/>
          </a:xfrm>
          <a:noFill/>
        </p:spPr>
        <p:txBody>
          <a:bodyPr anchor="b"/>
          <a:lstStyle/>
          <a:p>
            <a:pPr>
              <a:defRPr/>
            </a:pPr>
            <a:r>
              <a:rPr lang="en-US" sz="8000" dirty="0" smtClean="0">
                <a:effectLst>
                  <a:glow rad="190500">
                    <a:schemeClr val="tx1"/>
                  </a:glow>
                </a:effectLst>
                <a:latin typeface="Arial" charset="0"/>
              </a:rPr>
              <a:t>Balance in Life</a:t>
            </a:r>
            <a:endParaRPr lang="en-US" sz="8000" dirty="0">
              <a:effectLst>
                <a:glow rad="190500">
                  <a:schemeClr val="tx1"/>
                </a:glow>
              </a:effectLst>
              <a:latin typeface="Arial" charset="0"/>
            </a:endParaRPr>
          </a:p>
        </p:txBody>
      </p:sp>
    </p:spTree>
    <p:extLst>
      <p:ext uri="{BB962C8B-B14F-4D97-AF65-F5344CB8AC3E}">
        <p14:creationId xmlns:p14="http://schemas.microsoft.com/office/powerpoint/2010/main" val="15628851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07504" y="1973385"/>
            <a:ext cx="5714958" cy="3809999"/>
          </a:xfrm>
          <a:effectLst>
            <a:outerShdw blurRad="63500" dist="35921" dir="2700000" algn="ctr" rotWithShape="0">
              <a:srgbClr val="000000">
                <a:alpha val="74998"/>
              </a:srgbClr>
            </a:outerShdw>
          </a:effectLst>
          <a:extLst/>
        </p:spPr>
        <p:txBody>
          <a:bodyPr/>
          <a:lstStyle/>
          <a:p>
            <a:pPr eaLnBrk="1" hangingPunct="1">
              <a:defRPr/>
            </a:pPr>
            <a:r>
              <a:rPr lang="en-US" sz="6000" b="1" dirty="0" smtClean="0">
                <a:solidFill>
                  <a:schemeClr val="bg1"/>
                </a:solidFill>
                <a:effectLst>
                  <a:glow rad="177800">
                    <a:schemeClr val="tx1"/>
                  </a:glow>
                </a:effectLst>
                <a:latin typeface="Arial" pitchFamily="-111" charset="0"/>
                <a:ea typeface="ＭＳ Ｐゴシック" pitchFamily="-111" charset="-128"/>
                <a:cs typeface="ＭＳ Ｐゴシック" pitchFamily="-111" charset="-128"/>
              </a:rPr>
              <a:t>I. Christ will </a:t>
            </a:r>
            <a:r>
              <a:rPr lang="en-US" sz="6000" b="1" dirty="0" smtClean="0">
                <a:solidFill>
                  <a:srgbClr val="FFFF00"/>
                </a:solidFill>
                <a:effectLst>
                  <a:glow rad="177800">
                    <a:schemeClr val="tx1"/>
                  </a:glow>
                </a:effectLst>
                <a:latin typeface="Arial" pitchFamily="-111" charset="0"/>
                <a:ea typeface="ＭＳ Ｐゴシック" pitchFamily="-111" charset="-128"/>
                <a:cs typeface="ＭＳ Ｐゴシック" pitchFamily="-111" charset="-128"/>
              </a:rPr>
              <a:t>judge</a:t>
            </a:r>
            <a:r>
              <a:rPr lang="en-US" sz="6000" b="1" dirty="0" smtClean="0">
                <a:solidFill>
                  <a:schemeClr val="bg1"/>
                </a:solidFill>
                <a:effectLst>
                  <a:glow rad="177800">
                    <a:schemeClr val="tx1"/>
                  </a:glow>
                </a:effectLst>
                <a:latin typeface="Arial" pitchFamily="-111" charset="0"/>
                <a:ea typeface="ＭＳ Ｐゴシック" pitchFamily="-111" charset="-128"/>
                <a:cs typeface="ＭＳ Ｐゴシック" pitchFamily="-111" charset="-128"/>
              </a:rPr>
              <a:t> the world</a:t>
            </a:r>
            <a: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t/>
            </a:r>
            <a:b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br>
            <a: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t>(Rev. 6)</a:t>
            </a: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pic>
        <p:nvPicPr>
          <p:cNvPr id="2" name="Picture 1" descr="rev 4 seals tomar7muhu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35" y="174437"/>
            <a:ext cx="4533900" cy="1371600"/>
          </a:xfrm>
          <a:prstGeom prst="rect">
            <a:avLst/>
          </a:prstGeom>
        </p:spPr>
      </p:pic>
    </p:spTree>
    <p:extLst>
      <p:ext uri="{BB962C8B-B14F-4D97-AF65-F5344CB8AC3E}">
        <p14:creationId xmlns:p14="http://schemas.microsoft.com/office/powerpoint/2010/main" val="24714800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3" descr="pic-4-horses-of-the-apocolyp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en-US" sz="4800" dirty="0">
                <a:solidFill>
                  <a:srgbClr val="FFFFFF"/>
                </a:solidFill>
                <a:latin typeface="Arial" charset="0"/>
                <a:ea typeface="ＭＳ Ｐゴシック" charset="0"/>
                <a:cs typeface="ＭＳ Ｐゴシック" charset="0"/>
              </a:rPr>
              <a:t>Four Horses (6:1-8)</a:t>
            </a:r>
            <a:endParaRPr lang="en-US" sz="5400" dirty="0">
              <a:solidFill>
                <a:srgbClr val="FFFFFF"/>
              </a:solidFill>
              <a:latin typeface="Arial" charset="0"/>
              <a:ea typeface="ＭＳ Ｐゴシック" charset="0"/>
              <a:cs typeface="ＭＳ Ｐゴシック" charset="0"/>
            </a:endParaRP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7795995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76825" y="0"/>
            <a:ext cx="3598863" cy="1443038"/>
          </a:xfrm>
        </p:spPr>
        <p:txBody>
          <a:bodyPr/>
          <a:lstStyle/>
          <a:p>
            <a:r>
              <a:rPr lang="en-US" dirty="0" smtClean="0"/>
              <a:t>The 1</a:t>
            </a:r>
            <a:r>
              <a:rPr lang="en-US" baseline="30000" dirty="0" smtClean="0"/>
              <a:t>st</a:t>
            </a:r>
            <a:r>
              <a:rPr lang="en-US" dirty="0" smtClean="0"/>
              <a:t> Seal</a:t>
            </a:r>
          </a:p>
        </p:txBody>
      </p:sp>
      <p:pic>
        <p:nvPicPr>
          <p:cNvPr id="77828" name="Picture 4" descr="1st horse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p:spPr>
      </p:pic>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sp>
        <p:nvSpPr>
          <p:cNvPr id="7" name="Rectangle 3"/>
          <p:cNvSpPr txBox="1">
            <a:spLocks/>
          </p:cNvSpPr>
          <p:nvPr/>
        </p:nvSpPr>
        <p:spPr>
          <a:xfrm>
            <a:off x="5013195" y="1241425"/>
            <a:ext cx="4033837" cy="5616575"/>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base">
              <a:lnSpc>
                <a:spcPct val="90000"/>
              </a:lnSpc>
              <a:spcAft>
                <a:spcPct val="0"/>
              </a:spcAft>
            </a:pPr>
            <a:r>
              <a:rPr lang="en-US" sz="2800" b="1" baseline="30000" dirty="0" smtClean="0">
                <a:solidFill>
                  <a:srgbClr val="FFFFFF"/>
                </a:solidFill>
              </a:rPr>
              <a:t>1</a:t>
            </a:r>
            <a:r>
              <a:rPr lang="en-US" sz="2800" b="1" dirty="0" smtClean="0">
                <a:solidFill>
                  <a:srgbClr val="FFFFFF"/>
                </a:solidFill>
              </a:rPr>
              <a:t>Now I saw when the Lamb opened one of the seals; and I heard one of the four living creatures saying with a voice like thunder, "Come and see."  </a:t>
            </a:r>
          </a:p>
          <a:p>
            <a:pPr algn="l" fontAlgn="base">
              <a:lnSpc>
                <a:spcPct val="90000"/>
              </a:lnSpc>
              <a:spcAft>
                <a:spcPct val="0"/>
              </a:spcAft>
            </a:pPr>
            <a:r>
              <a:rPr lang="en-US" sz="2800" b="1" baseline="30000" dirty="0" smtClean="0">
                <a:solidFill>
                  <a:srgbClr val="FFFFFF"/>
                </a:solidFill>
              </a:rPr>
              <a:t>2</a:t>
            </a:r>
            <a:r>
              <a:rPr lang="en-US" sz="2800" b="1" dirty="0" smtClean="0">
                <a:solidFill>
                  <a:srgbClr val="FFFFFF"/>
                </a:solidFill>
              </a:rPr>
              <a:t>And I looked, and behold, a white horse. He who sat on it had a bow; and a crown was given to him, and he went out conquering and to conquer.</a:t>
            </a:r>
          </a:p>
        </p:txBody>
      </p:sp>
      <p:sp>
        <p:nvSpPr>
          <p:cNvPr id="2" name="Rectangle 1"/>
          <p:cNvSpPr/>
          <p:nvPr/>
        </p:nvSpPr>
        <p:spPr>
          <a:xfrm rot="20673970">
            <a:off x="-111975" y="4261347"/>
            <a:ext cx="5102058" cy="1200329"/>
          </a:xfrm>
          <a:prstGeom prst="rect">
            <a:avLst/>
          </a:prstGeom>
          <a:noFill/>
        </p:spPr>
        <p:txBody>
          <a:bodyPr wrap="square" lIns="91440" tIns="45720" rIns="91440" bIns="45720">
            <a:spAutoFit/>
          </a:bodyPr>
          <a:lstStyle/>
          <a:p>
            <a:pPr algn="ctr"/>
            <a:r>
              <a:rPr lang="en-US" sz="72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Is this Jesus?</a:t>
            </a:r>
            <a:endParaRPr lang="en-US" sz="7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95328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041" y="364424"/>
            <a:ext cx="7578840" cy="1603375"/>
          </a:xfrm>
        </p:spPr>
        <p:txBody>
          <a:bodyPr/>
          <a:lstStyle/>
          <a:p>
            <a:r>
              <a:rPr lang="en-US" sz="4000" b="1" dirty="0" smtClean="0"/>
              <a:t>Seal #1 The White Horse Rider Depicts the Antichrist</a:t>
            </a:r>
            <a:endParaRPr lang="en-US" sz="4000" b="1" dirty="0"/>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375</a:t>
            </a:r>
            <a:endParaRPr lang="en-US" sz="2000" b="1" dirty="0" smtClean="0">
              <a:solidFill>
                <a:srgbClr val="FFFFFF"/>
              </a:solidFill>
              <a:latin typeface="Arial"/>
              <a:ea typeface="Osaka" charset="0"/>
              <a:cs typeface="Arial"/>
            </a:endParaRPr>
          </a:p>
        </p:txBody>
      </p:sp>
      <p:sp>
        <p:nvSpPr>
          <p:cNvPr id="5" name="Title 1"/>
          <p:cNvSpPr txBox="1">
            <a:spLocks/>
          </p:cNvSpPr>
          <p:nvPr/>
        </p:nvSpPr>
        <p:spPr bwMode="auto">
          <a:xfrm>
            <a:off x="2584174" y="2600019"/>
            <a:ext cx="6361044" cy="34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571500" indent="-571500" algn="l" defTabSz="914400">
              <a:buFont typeface="+mj-lt"/>
              <a:buAutoNum type="romanLcPeriod"/>
            </a:pPr>
            <a:r>
              <a:rPr lang="en-US" sz="3200" b="1" dirty="0" smtClean="0">
                <a:solidFill>
                  <a:srgbClr val="E3EBF1"/>
                </a:solidFill>
                <a:ea typeface="ＭＳ Ｐゴシック"/>
              </a:rPr>
              <a:t>Different from the Lamb</a:t>
            </a:r>
          </a:p>
          <a:p>
            <a:pPr marL="571500" indent="-571500" algn="l" defTabSz="914400">
              <a:buFont typeface="+mj-lt"/>
              <a:buAutoNum type="romanLcPeriod"/>
            </a:pPr>
            <a:endParaRPr lang="en-US" sz="3200" b="1" dirty="0" smtClean="0">
              <a:solidFill>
                <a:srgbClr val="E3EBF1"/>
              </a:solidFill>
              <a:ea typeface="ＭＳ Ｐゴシック"/>
            </a:endParaRPr>
          </a:p>
          <a:p>
            <a:pPr marL="571500" indent="-571500" algn="l" defTabSz="914400">
              <a:buFont typeface="+mj-lt"/>
              <a:buAutoNum type="romanLcPeriod"/>
            </a:pPr>
            <a:r>
              <a:rPr lang="en-US" sz="3200" b="1" dirty="0" smtClean="0">
                <a:solidFill>
                  <a:srgbClr val="E3EBF1"/>
                </a:solidFill>
                <a:ea typeface="ＭＳ Ｐゴシック"/>
              </a:rPr>
              <a:t>"White" also refers to evil</a:t>
            </a:r>
          </a:p>
          <a:p>
            <a:pPr marL="571500" indent="-571500" algn="l" defTabSz="914400">
              <a:buFont typeface="+mj-lt"/>
              <a:buAutoNum type="romanLcPeriod"/>
            </a:pPr>
            <a:endParaRPr lang="en-US" sz="3200" b="1" dirty="0" smtClean="0">
              <a:solidFill>
                <a:srgbClr val="E3EBF1"/>
              </a:solidFill>
              <a:ea typeface="ＭＳ Ｐゴシック"/>
            </a:endParaRPr>
          </a:p>
          <a:p>
            <a:pPr marL="571500" indent="-571500" algn="l" defTabSz="914400">
              <a:buFont typeface="+mj-lt"/>
              <a:buAutoNum type="romanLcPeriod"/>
            </a:pPr>
            <a:r>
              <a:rPr lang="en-US" sz="3200" b="1" dirty="0" smtClean="0">
                <a:solidFill>
                  <a:srgbClr val="E3EBF1"/>
                </a:solidFill>
                <a:ea typeface="ＭＳ Ｐゴシック"/>
              </a:rPr>
              <a:t>Many differences with Christ in 19:11-16</a:t>
            </a:r>
            <a:endParaRPr lang="en-US" sz="3200" b="1" dirty="0">
              <a:solidFill>
                <a:srgbClr val="E3EBF1"/>
              </a:solidFill>
              <a:ea typeface="ＭＳ Ｐゴシック"/>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2082564" y="1967799"/>
            <a:ext cx="7061436" cy="5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i="1" dirty="0" smtClean="0">
                <a:solidFill>
                  <a:srgbClr val="E3EBF1"/>
                </a:solidFill>
                <a:ea typeface="ＭＳ Ｐゴシック"/>
              </a:rPr>
              <a:t>How do we know this?</a:t>
            </a:r>
            <a:endParaRPr lang="en-US" sz="3200" b="1" i="1" dirty="0">
              <a:solidFill>
                <a:srgbClr val="E3EBF1"/>
              </a:solidFill>
              <a:ea typeface="ＭＳ Ｐゴシック"/>
            </a:endParaRPr>
          </a:p>
        </p:txBody>
      </p:sp>
    </p:spTree>
    <p:extLst>
      <p:ext uri="{BB962C8B-B14F-4D97-AF65-F5344CB8AC3E}">
        <p14:creationId xmlns:p14="http://schemas.microsoft.com/office/powerpoint/2010/main" val="3755064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r>
              <a:rPr lang="en-US" sz="4000" b="1" dirty="0" smtClean="0">
                <a:effectLst>
                  <a:glow rad="317500">
                    <a:schemeClr val="bg1"/>
                  </a:glow>
                </a:effectLst>
              </a:rPr>
              <a:t>Different Horsemen</a:t>
            </a:r>
            <a:endParaRPr lang="en-US" sz="4000" b="1" dirty="0">
              <a:effectLst>
                <a:glow rad="317500">
                  <a:schemeClr val="bg1"/>
                </a:glow>
              </a:effectLst>
            </a:endParaRPr>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375</a:t>
            </a:r>
            <a:endParaRPr lang="en-US" sz="2000" b="1" dirty="0" smtClean="0">
              <a:solidFill>
                <a:srgbClr val="FFFFFF"/>
              </a:solidFill>
              <a:latin typeface="Arial"/>
              <a:ea typeface="Osaka" charset="0"/>
              <a:cs typeface="Arial"/>
            </a:endParaRPr>
          </a:p>
        </p:txBody>
      </p:sp>
      <p:sp>
        <p:nvSpPr>
          <p:cNvPr id="5" name="Title 1"/>
          <p:cNvSpPr txBox="1">
            <a:spLocks/>
          </p:cNvSpPr>
          <p:nvPr/>
        </p:nvSpPr>
        <p:spPr bwMode="auto">
          <a:xfrm>
            <a:off x="1904915" y="10952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Purposes</a:t>
            </a:r>
            <a:endParaRPr lang="en-US" sz="3200" b="1" dirty="0">
              <a:solidFill>
                <a:srgbClr val="E3EBF1"/>
              </a:solidFill>
              <a:effectLst>
                <a:glow rad="317500">
                  <a:schemeClr val="bg1"/>
                </a:glow>
              </a:effectLst>
              <a:ea typeface="ＭＳ Ｐゴシック"/>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smtClean="0">
                <a:solidFill>
                  <a:srgbClr val="E3EBF1"/>
                </a:solidFill>
                <a:effectLst>
                  <a:glow rad="317500">
                    <a:schemeClr val="bg1"/>
                  </a:glow>
                </a:effectLst>
                <a:ea typeface="ＭＳ Ｐゴシック"/>
              </a:rPr>
              <a:t>6:1-2</a:t>
            </a:r>
            <a:endParaRPr lang="en-US" sz="3600" b="1" dirty="0">
              <a:solidFill>
                <a:srgbClr val="E3EBF1"/>
              </a:solidFill>
              <a:effectLst>
                <a:glow rad="317500">
                  <a:schemeClr val="bg1"/>
                </a:glow>
              </a:effectLst>
              <a:ea typeface="ＭＳ Ｐゴシック"/>
            </a:endParaRP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smtClean="0">
                <a:solidFill>
                  <a:srgbClr val="E3EBF1"/>
                </a:solidFill>
                <a:effectLst>
                  <a:glow rad="317500">
                    <a:schemeClr val="bg1"/>
                  </a:glow>
                </a:effectLst>
                <a:ea typeface="ＭＳ Ｐゴシック"/>
              </a:rPr>
              <a:t>19:11-16</a:t>
            </a:r>
            <a:endParaRPr lang="en-US" sz="3600" b="1" dirty="0">
              <a:solidFill>
                <a:srgbClr val="E3EBF1"/>
              </a:solidFill>
              <a:effectLst>
                <a:glow rad="317500">
                  <a:schemeClr val="bg1"/>
                </a:glow>
              </a:effectLst>
              <a:ea typeface="ＭＳ Ｐゴシック"/>
            </a:endParaRPr>
          </a:p>
        </p:txBody>
      </p:sp>
      <p:sp>
        <p:nvSpPr>
          <p:cNvPr id="10" name="Title 1"/>
          <p:cNvSpPr txBox="1">
            <a:spLocks/>
          </p:cNvSpPr>
          <p:nvPr/>
        </p:nvSpPr>
        <p:spPr bwMode="auto">
          <a:xfrm>
            <a:off x="1904915" y="17816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Equipment</a:t>
            </a:r>
            <a:endParaRPr lang="en-US" sz="3200" b="1" dirty="0">
              <a:solidFill>
                <a:srgbClr val="E3EBF1"/>
              </a:solidFill>
              <a:effectLst>
                <a:glow rad="317500">
                  <a:schemeClr val="bg1"/>
                </a:glow>
              </a:effectLst>
              <a:ea typeface="ＭＳ Ｐゴシック"/>
            </a:endParaRPr>
          </a:p>
        </p:txBody>
      </p:sp>
      <p:sp>
        <p:nvSpPr>
          <p:cNvPr id="11" name="Title 1"/>
          <p:cNvSpPr txBox="1">
            <a:spLocks/>
          </p:cNvSpPr>
          <p:nvPr/>
        </p:nvSpPr>
        <p:spPr bwMode="auto">
          <a:xfrm>
            <a:off x="1904915" y="24680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Names</a:t>
            </a:r>
            <a:endParaRPr lang="en-US" sz="3200" b="1" dirty="0">
              <a:solidFill>
                <a:srgbClr val="E3EBF1"/>
              </a:solidFill>
              <a:effectLst>
                <a:glow rad="317500">
                  <a:schemeClr val="bg1"/>
                </a:glow>
              </a:effectLst>
              <a:ea typeface="ＭＳ Ｐゴシック"/>
            </a:endParaRPr>
          </a:p>
        </p:txBody>
      </p:sp>
      <p:sp>
        <p:nvSpPr>
          <p:cNvPr id="12" name="Title 1"/>
          <p:cNvSpPr txBox="1">
            <a:spLocks/>
          </p:cNvSpPr>
          <p:nvPr/>
        </p:nvSpPr>
        <p:spPr bwMode="auto">
          <a:xfrm>
            <a:off x="1904915" y="31544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Fellow Riders</a:t>
            </a:r>
            <a:endParaRPr lang="en-US" sz="3200" b="1" dirty="0">
              <a:solidFill>
                <a:srgbClr val="E3EBF1"/>
              </a:solidFill>
              <a:effectLst>
                <a:glow rad="317500">
                  <a:schemeClr val="bg1"/>
                </a:glow>
              </a:effectLst>
              <a:ea typeface="ＭＳ Ｐゴシック"/>
            </a:endParaRPr>
          </a:p>
        </p:txBody>
      </p:sp>
      <p:sp>
        <p:nvSpPr>
          <p:cNvPr id="13" name="Title 1"/>
          <p:cNvSpPr txBox="1">
            <a:spLocks/>
          </p:cNvSpPr>
          <p:nvPr/>
        </p:nvSpPr>
        <p:spPr bwMode="auto">
          <a:xfrm>
            <a:off x="1904915" y="38408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Time</a:t>
            </a:r>
            <a:endParaRPr lang="en-US" sz="3200" b="1" dirty="0">
              <a:solidFill>
                <a:srgbClr val="E3EBF1"/>
              </a:solidFill>
              <a:effectLst>
                <a:glow rad="317500">
                  <a:schemeClr val="bg1"/>
                </a:glow>
              </a:effectLst>
              <a:ea typeface="ＭＳ Ｐゴシック"/>
            </a:endParaRPr>
          </a:p>
        </p:txBody>
      </p:sp>
      <p:sp>
        <p:nvSpPr>
          <p:cNvPr id="14" name="Title 1"/>
          <p:cNvSpPr txBox="1">
            <a:spLocks/>
          </p:cNvSpPr>
          <p:nvPr/>
        </p:nvSpPr>
        <p:spPr bwMode="auto">
          <a:xfrm>
            <a:off x="1904915" y="45272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Context</a:t>
            </a:r>
            <a:endParaRPr lang="en-US" sz="3200" b="1" dirty="0">
              <a:solidFill>
                <a:srgbClr val="E3EBF1"/>
              </a:solidFill>
              <a:effectLst>
                <a:glow rad="317500">
                  <a:schemeClr val="bg1"/>
                </a:glow>
              </a:effectLst>
              <a:ea typeface="ＭＳ Ｐゴシック"/>
            </a:endParaRPr>
          </a:p>
        </p:txBody>
      </p:sp>
      <p:sp>
        <p:nvSpPr>
          <p:cNvPr id="15" name="Title 1"/>
          <p:cNvSpPr txBox="1">
            <a:spLocks/>
          </p:cNvSpPr>
          <p:nvPr/>
        </p:nvSpPr>
        <p:spPr bwMode="auto">
          <a:xfrm>
            <a:off x="1904915" y="5213679"/>
            <a:ext cx="5519370" cy="7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200" b="1" dirty="0" smtClean="0">
                <a:solidFill>
                  <a:srgbClr val="E3EBF1"/>
                </a:solidFill>
                <a:effectLst>
                  <a:glow rad="317500">
                    <a:schemeClr val="bg1"/>
                  </a:glow>
                </a:effectLst>
                <a:ea typeface="ＭＳ Ｐゴシック"/>
              </a:rPr>
              <a:t>Crown</a:t>
            </a:r>
            <a:endParaRPr lang="en-US" sz="3200" b="1" dirty="0">
              <a:solidFill>
                <a:srgbClr val="E3EBF1"/>
              </a:solidFill>
              <a:effectLst>
                <a:glow rad="317500">
                  <a:schemeClr val="bg1"/>
                </a:glow>
              </a:effectLst>
              <a:ea typeface="ＭＳ Ｐゴシック"/>
            </a:endParaRPr>
          </a:p>
        </p:txBody>
      </p:sp>
      <p:sp>
        <p:nvSpPr>
          <p:cNvPr id="20" name="Rectangle 19"/>
          <p:cNvSpPr/>
          <p:nvPr/>
        </p:nvSpPr>
        <p:spPr>
          <a:xfrm>
            <a:off x="-11980" y="6202726"/>
            <a:ext cx="9155980" cy="655274"/>
          </a:xfrm>
          <a:prstGeom prst="rect">
            <a:avLst/>
          </a:prstGeom>
          <a:noFill/>
          <a:ln>
            <a:noFill/>
          </a:ln>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r>
              <a:rPr lang="en-US" sz="1600" b="1" dirty="0">
                <a:solidFill>
                  <a:srgbClr val="E3EBF1"/>
                </a:solidFill>
                <a:effectLst>
                  <a:glow rad="317500">
                    <a:schemeClr val="bg1"/>
                  </a:glow>
                </a:effectLst>
                <a:latin typeface="Arial"/>
                <a:ea typeface="ＭＳ Ｐゴシック"/>
                <a:cs typeface="Arial"/>
              </a:rPr>
              <a:t>Daniel K. K. Wong, </a:t>
            </a:r>
            <a:r>
              <a:rPr lang="en-US" sz="1600" b="1" dirty="0" smtClean="0">
                <a:solidFill>
                  <a:srgbClr val="E3EBF1"/>
                </a:solidFill>
                <a:effectLst>
                  <a:glow rad="317500">
                    <a:schemeClr val="bg1"/>
                  </a:glow>
                </a:effectLst>
                <a:latin typeface="Arial"/>
                <a:ea typeface="ＭＳ Ｐゴシック"/>
                <a:cs typeface="Arial"/>
              </a:rPr>
              <a:t>"The </a:t>
            </a:r>
            <a:r>
              <a:rPr lang="en-US" sz="1600" b="1" dirty="0">
                <a:solidFill>
                  <a:srgbClr val="E3EBF1"/>
                </a:solidFill>
                <a:effectLst>
                  <a:glow rad="317500">
                    <a:schemeClr val="bg1"/>
                  </a:glow>
                </a:effectLst>
                <a:latin typeface="Arial"/>
                <a:ea typeface="ＭＳ Ｐゴシック"/>
                <a:cs typeface="Arial"/>
              </a:rPr>
              <a:t>First Horseman of Revelation 6</a:t>
            </a:r>
            <a:r>
              <a:rPr lang="en-US" sz="1600" b="1" dirty="0" smtClean="0">
                <a:solidFill>
                  <a:srgbClr val="E3EBF1"/>
                </a:solidFill>
                <a:effectLst>
                  <a:glow rad="317500">
                    <a:schemeClr val="bg1"/>
                  </a:glow>
                </a:effectLst>
                <a:latin typeface="Arial"/>
                <a:ea typeface="ＭＳ Ｐゴシック"/>
                <a:cs typeface="Arial"/>
              </a:rPr>
              <a:t>," </a:t>
            </a:r>
            <a:br>
              <a:rPr lang="en-US" sz="1600" b="1" dirty="0" smtClean="0">
                <a:solidFill>
                  <a:srgbClr val="E3EBF1"/>
                </a:solidFill>
                <a:effectLst>
                  <a:glow rad="317500">
                    <a:schemeClr val="bg1"/>
                  </a:glow>
                </a:effectLst>
                <a:latin typeface="Arial"/>
                <a:ea typeface="ＭＳ Ｐゴシック"/>
                <a:cs typeface="Arial"/>
              </a:rPr>
            </a:br>
            <a:r>
              <a:rPr lang="en-US" sz="1600" b="1" i="1" dirty="0" smtClean="0">
                <a:solidFill>
                  <a:srgbClr val="E3EBF1"/>
                </a:solidFill>
                <a:effectLst>
                  <a:glow rad="317500">
                    <a:schemeClr val="bg1"/>
                  </a:glow>
                </a:effectLst>
                <a:latin typeface="Arial"/>
                <a:ea typeface="ＭＳ Ｐゴシック"/>
                <a:cs typeface="Arial"/>
              </a:rPr>
              <a:t>Bibliotheca </a:t>
            </a:r>
            <a:r>
              <a:rPr lang="en-US" sz="1600" b="1" i="1" dirty="0">
                <a:solidFill>
                  <a:srgbClr val="E3EBF1"/>
                </a:solidFill>
                <a:effectLst>
                  <a:glow rad="317500">
                    <a:schemeClr val="bg1"/>
                  </a:glow>
                </a:effectLst>
                <a:latin typeface="Arial"/>
                <a:ea typeface="ＭＳ Ｐゴシック"/>
                <a:cs typeface="Arial"/>
              </a:rPr>
              <a:t>Sacra </a:t>
            </a:r>
            <a:r>
              <a:rPr lang="en-US" sz="1600" b="1" dirty="0">
                <a:solidFill>
                  <a:srgbClr val="E3EBF1"/>
                </a:solidFill>
                <a:effectLst>
                  <a:glow rad="317500">
                    <a:schemeClr val="bg1"/>
                  </a:glow>
                </a:effectLst>
                <a:latin typeface="Arial"/>
                <a:ea typeface="ＭＳ Ｐゴシック"/>
                <a:cs typeface="Arial"/>
              </a:rPr>
              <a:t>153 (April-June 1996): 212-26 </a:t>
            </a:r>
          </a:p>
        </p:txBody>
      </p:sp>
    </p:spTree>
    <p:extLst>
      <p:ext uri="{BB962C8B-B14F-4D97-AF65-F5344CB8AC3E}">
        <p14:creationId xmlns:p14="http://schemas.microsoft.com/office/powerpoint/2010/main" val="1350707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P spid="12" grpId="0" build="p"/>
      <p:bldP spid="13" grpId="0" build="p"/>
      <p:bldP spid="14" grpId="0" build="p"/>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r>
              <a:rPr lang="en-US" sz="4000" b="1" dirty="0" smtClean="0">
                <a:effectLst>
                  <a:glow rad="317500">
                    <a:schemeClr val="bg1"/>
                  </a:glow>
                </a:effectLst>
              </a:rPr>
              <a:t>Different Horsemen</a:t>
            </a:r>
            <a:endParaRPr lang="en-US" sz="4000" b="1" dirty="0">
              <a:effectLst>
                <a:glow rad="317500">
                  <a:schemeClr val="bg1"/>
                </a:glow>
              </a:effectLst>
            </a:endParaRPr>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375</a:t>
            </a:r>
            <a:endParaRPr lang="en-US" sz="2000" b="1" dirty="0" smtClean="0">
              <a:solidFill>
                <a:srgbClr val="FFFFFF"/>
              </a:solidFill>
              <a:latin typeface="Arial"/>
              <a:ea typeface="Osaka" charset="0"/>
              <a:cs typeface="Arial"/>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smtClean="0">
                <a:solidFill>
                  <a:srgbClr val="E3EBF1"/>
                </a:solidFill>
                <a:effectLst>
                  <a:glow rad="317500">
                    <a:schemeClr val="bg1"/>
                  </a:glow>
                </a:effectLst>
                <a:ea typeface="ＭＳ Ｐゴシック"/>
              </a:rPr>
              <a:t>6:1-2</a:t>
            </a:r>
            <a:endParaRPr lang="en-US" sz="3600" b="1" dirty="0">
              <a:solidFill>
                <a:srgbClr val="E3EBF1"/>
              </a:solidFill>
              <a:effectLst>
                <a:glow rad="317500">
                  <a:schemeClr val="bg1"/>
                </a:glow>
              </a:effectLst>
              <a:ea typeface="ＭＳ Ｐゴシック"/>
            </a:endParaRP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defTabSz="914400"/>
            <a:r>
              <a:rPr lang="en-US" sz="3600" b="1" dirty="0" smtClean="0">
                <a:solidFill>
                  <a:srgbClr val="E3EBF1"/>
                </a:solidFill>
                <a:effectLst>
                  <a:glow rad="317500">
                    <a:schemeClr val="bg1"/>
                  </a:glow>
                </a:effectLst>
                <a:ea typeface="ＭＳ Ｐゴシック"/>
              </a:rPr>
              <a:t>19:11-16</a:t>
            </a:r>
            <a:endParaRPr lang="en-US" sz="3600" b="1" dirty="0">
              <a:solidFill>
                <a:srgbClr val="E3EBF1"/>
              </a:solidFill>
              <a:effectLst>
                <a:glow rad="317500">
                  <a:schemeClr val="bg1"/>
                </a:glow>
              </a:effectLst>
              <a:ea typeface="ＭＳ Ｐゴシック"/>
            </a:endParaRPr>
          </a:p>
        </p:txBody>
      </p:sp>
      <p:sp>
        <p:nvSpPr>
          <p:cNvPr id="21" name="Title 1"/>
          <p:cNvSpPr txBox="1">
            <a:spLocks/>
          </p:cNvSpPr>
          <p:nvPr/>
        </p:nvSpPr>
        <p:spPr bwMode="auto">
          <a:xfrm>
            <a:off x="2372108" y="950462"/>
            <a:ext cx="4217083" cy="590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E3EBF1"/>
                </a:solidFill>
                <a:effectLst>
                  <a:glow rad="317500">
                    <a:schemeClr val="bg1"/>
                  </a:glow>
                </a:effectLst>
                <a:latin typeface="Arial"/>
                <a:ea typeface="ＭＳ Ｐゴシック"/>
                <a:cs typeface="Arial"/>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Black" charset="0"/>
                <a:ea typeface="ＭＳ Ｐゴシック" charset="0"/>
              </a:defRPr>
            </a:lvl6pPr>
            <a:lvl7pPr marL="914400" algn="ctr" fontAlgn="base">
              <a:spcBef>
                <a:spcPct val="0"/>
              </a:spcBef>
              <a:spcAft>
                <a:spcPct val="0"/>
              </a:spcAft>
              <a:defRPr sz="4400">
                <a:solidFill>
                  <a:schemeClr val="tx2"/>
                </a:solidFill>
                <a:latin typeface="Arial Black" charset="0"/>
                <a:ea typeface="ＭＳ Ｐゴシック" charset="0"/>
              </a:defRPr>
            </a:lvl7pPr>
            <a:lvl8pPr marL="1371600" algn="ctr" fontAlgn="base">
              <a:spcBef>
                <a:spcPct val="0"/>
              </a:spcBef>
              <a:spcAft>
                <a:spcPct val="0"/>
              </a:spcAft>
              <a:defRPr sz="4400">
                <a:solidFill>
                  <a:schemeClr val="tx2"/>
                </a:solidFill>
                <a:latin typeface="Arial Black" charset="0"/>
                <a:ea typeface="ＭＳ Ｐゴシック" charset="0"/>
              </a:defRPr>
            </a:lvl8pPr>
            <a:lvl9pPr marL="1828800" algn="ctr" fontAlgn="base">
              <a:spcBef>
                <a:spcPct val="0"/>
              </a:spcBef>
              <a:spcAft>
                <a:spcPct val="0"/>
              </a:spcAft>
              <a:defRPr sz="4400">
                <a:solidFill>
                  <a:schemeClr val="tx2"/>
                </a:solidFill>
                <a:latin typeface="Arial Black" charset="0"/>
                <a:ea typeface="ＭＳ Ｐゴシック" charset="0"/>
              </a:defRPr>
            </a:lvl9pPr>
          </a:lstStyle>
          <a:p>
            <a:r>
              <a:rPr lang="en-US" sz="2800" dirty="0" smtClean="0"/>
              <a:t>"The </a:t>
            </a:r>
            <a:r>
              <a:rPr lang="en-US" sz="2800" dirty="0"/>
              <a:t>word for crown in Revelation 6:2 is </a:t>
            </a:r>
            <a:r>
              <a:rPr lang="en-US" sz="2800" i="1" dirty="0" err="1"/>
              <a:t>stephanos</a:t>
            </a:r>
            <a:r>
              <a:rPr lang="en-US" sz="2800" dirty="0"/>
              <a:t>, which means </a:t>
            </a:r>
            <a:r>
              <a:rPr lang="fr-FR" sz="2800" dirty="0" smtClean="0"/>
              <a:t>'</a:t>
            </a:r>
            <a:r>
              <a:rPr lang="en-US" sz="2800" dirty="0" smtClean="0"/>
              <a:t>the victor</a:t>
            </a:r>
            <a:r>
              <a:rPr lang="fr-FR" sz="2800" dirty="0" smtClean="0"/>
              <a:t>'</a:t>
            </a:r>
            <a:r>
              <a:rPr lang="en-US" sz="2800" dirty="0" smtClean="0"/>
              <a:t>s </a:t>
            </a:r>
            <a:r>
              <a:rPr lang="en-US" sz="2800" dirty="0"/>
              <a:t>crown</a:t>
            </a:r>
            <a:r>
              <a:rPr lang="en-US" sz="2800" dirty="0" smtClean="0"/>
              <a:t>.</a:t>
            </a:r>
            <a:r>
              <a:rPr lang="fr-FR" sz="2800" dirty="0" smtClean="0"/>
              <a:t>'</a:t>
            </a:r>
            <a:r>
              <a:rPr lang="en-US" sz="2800" dirty="0" smtClean="0"/>
              <a:t> </a:t>
            </a:r>
            <a:r>
              <a:rPr lang="en-US" sz="2800" dirty="0"/>
              <a:t>The crown that Jesus Christ wears is </a:t>
            </a:r>
            <a:r>
              <a:rPr lang="en-US" sz="2800" i="1" dirty="0" err="1"/>
              <a:t>diadema</a:t>
            </a:r>
            <a:r>
              <a:rPr lang="en-US" sz="2800" dirty="0"/>
              <a:t>, </a:t>
            </a:r>
            <a:r>
              <a:rPr lang="fr-FR" sz="2800" dirty="0" smtClean="0"/>
              <a:t>'</a:t>
            </a:r>
            <a:r>
              <a:rPr lang="en-US" sz="2800" dirty="0" smtClean="0"/>
              <a:t>the </a:t>
            </a:r>
            <a:r>
              <a:rPr lang="en-US" sz="2800" dirty="0"/>
              <a:t>kingly </a:t>
            </a:r>
            <a:r>
              <a:rPr lang="en-US" sz="2800" dirty="0" smtClean="0"/>
              <a:t>crown</a:t>
            </a:r>
            <a:r>
              <a:rPr lang="fr-FR" sz="2800" dirty="0" smtClean="0"/>
              <a:t>'</a:t>
            </a:r>
            <a:r>
              <a:rPr lang="en-US" sz="2800" dirty="0" smtClean="0"/>
              <a:t> </a:t>
            </a:r>
            <a:r>
              <a:rPr lang="en-US" sz="2800" dirty="0"/>
              <a:t>(Rev. 19:12). Antichrist could never wear the diadem, because it belongs only to the Son of </a:t>
            </a:r>
            <a:r>
              <a:rPr lang="en-US" sz="2800" dirty="0" smtClean="0"/>
              <a:t>God" </a:t>
            </a:r>
            <a:r>
              <a:rPr lang="en-US" sz="2800" dirty="0"/>
              <a:t>(Wiersbe).</a:t>
            </a:r>
          </a:p>
        </p:txBody>
      </p:sp>
    </p:spTree>
    <p:extLst>
      <p:ext uri="{BB962C8B-B14F-4D97-AF65-F5344CB8AC3E}">
        <p14:creationId xmlns:p14="http://schemas.microsoft.com/office/powerpoint/2010/main" val="10513177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4451" name="Rectangle 7"/>
          <p:cNvSpPr>
            <a:spLocks noGrp="1" noChangeArrowheads="1"/>
          </p:cNvSpPr>
          <p:nvPr>
            <p:ph type="title"/>
          </p:nvPr>
        </p:nvSpPr>
        <p:spPr>
          <a:xfrm>
            <a:off x="179388" y="115888"/>
            <a:ext cx="8348662" cy="792162"/>
          </a:xfrm>
          <a:solidFill>
            <a:schemeClr val="tx1"/>
          </a:solidFill>
        </p:spPr>
        <p:txBody>
          <a:bodyPr/>
          <a:lstStyle/>
          <a:p>
            <a:r>
              <a:rPr lang="en-US" b="1" dirty="0">
                <a:solidFill>
                  <a:srgbClr val="FFFFFF"/>
                </a:solidFill>
                <a:latin typeface="Arial" charset="0"/>
                <a:ea typeface="ＭＳ Ｐゴシック" charset="0"/>
              </a:rPr>
              <a:t>Chronology of the 70</a:t>
            </a:r>
            <a:r>
              <a:rPr lang="en-US" b="1" baseline="30000" dirty="0">
                <a:solidFill>
                  <a:srgbClr val="FFFFFF"/>
                </a:solidFill>
                <a:latin typeface="Arial" charset="0"/>
                <a:ea typeface="ＭＳ Ｐゴシック" charset="0"/>
              </a:rPr>
              <a:t>th</a:t>
            </a:r>
            <a:r>
              <a:rPr lang="en-US" b="1" dirty="0">
                <a:solidFill>
                  <a:srgbClr val="FFFFFF"/>
                </a:solidFill>
                <a:latin typeface="Arial" charset="0"/>
                <a:ea typeface="ＭＳ Ｐゴシック" charset="0"/>
              </a:rPr>
              <a:t> </a:t>
            </a:r>
            <a:r>
              <a:rPr lang="en-US" altLang="ja-JP" b="1" dirty="0" smtClean="0">
                <a:solidFill>
                  <a:srgbClr val="FFFFFF"/>
                </a:solidFill>
                <a:latin typeface="Arial" charset="0"/>
                <a:ea typeface="ＭＳ Ｐゴシック" charset="0"/>
              </a:rPr>
              <a:t>"Week"</a:t>
            </a:r>
            <a:endParaRPr lang="en-US" dirty="0">
              <a:solidFill>
                <a:srgbClr val="FFFFFF"/>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44453" name="Text Box 14"/>
          <p:cNvSpPr txBox="1">
            <a:spLocks noChangeArrowheads="1"/>
          </p:cNvSpPr>
          <p:nvPr/>
        </p:nvSpPr>
        <p:spPr bwMode="auto">
          <a:xfrm>
            <a:off x="9302321" y="0"/>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1260 DAYS</a:t>
              </a:r>
            </a:p>
          </p:txBody>
        </p:sp>
        <p:cxnSp>
          <p:nvCxnSpPr>
            <p:cNvPr id="744510"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Rev. 11:3; 12:6</a:t>
              </a:r>
              <a:endParaRPr lang="en-US" b="1" spc="-110" dirty="0" smtClean="0">
                <a:solidFill>
                  <a:srgbClr val="000000"/>
                </a:solidFill>
                <a:latin typeface="Arial"/>
                <a:cs typeface="Arial"/>
              </a:endParaRPr>
            </a:p>
          </p:txBody>
        </p:sp>
        <p:cxnSp>
          <p:nvCxnSpPr>
            <p:cNvPr id="744512"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Sign of </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Son of Man</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744507"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508"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744494"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44495"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744496"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44497"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744504"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505"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744498"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744501"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502"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744499"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744485"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44486"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744492"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493"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744487"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744489"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490"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744476"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dirty="0">
                  <a:solidFill>
                    <a:srgbClr val="000000"/>
                  </a:solidFill>
                  <a:latin typeface="Arial" charset="0"/>
                  <a:cs typeface="Arial" charset="0"/>
                </a:rPr>
                <a:t>2nd ADVENT</a:t>
              </a:r>
            </a:p>
          </p:txBody>
        </p:sp>
        <p:cxnSp>
          <p:nvCxnSpPr>
            <p:cNvPr id="744477"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44478"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45 DAYS</a:t>
                </a:r>
              </a:p>
            </p:txBody>
          </p:sp>
          <p:cxnSp>
            <p:nvCxnSpPr>
              <p:cNvPr id="744482"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12:12</a:t>
                </a:r>
                <a:endParaRPr lang="en-US" b="1" spc="-110" dirty="0" smtClean="0">
                  <a:solidFill>
                    <a:srgbClr val="000000"/>
                  </a:solidFill>
                  <a:latin typeface="Arial"/>
                  <a:cs typeface="Arial"/>
                </a:endParaRPr>
              </a:p>
            </p:txBody>
          </p:sp>
          <p:cxnSp>
            <p:nvCxnSpPr>
              <p:cNvPr id="744484"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smtClean="0">
                  <a:solidFill>
                    <a:srgbClr val="000000"/>
                  </a:solidFill>
                  <a:ea typeface="ＭＳ Ｐゴシック" charset="0"/>
                </a:rPr>
                <a:t>Christ</a:t>
              </a:r>
              <a:r>
                <a:rPr lang="fr-FR" dirty="0" smtClean="0">
                  <a:solidFill>
                    <a:srgbClr val="000000"/>
                  </a:solidFill>
                  <a:ea typeface="ＭＳ Ｐゴシック" charset="0"/>
                </a:rPr>
                <a:t>'</a:t>
              </a:r>
              <a:r>
                <a:rPr lang="en-US" dirty="0" smtClean="0">
                  <a:solidFill>
                    <a:srgbClr val="000000"/>
                  </a:solidFill>
                  <a:ea typeface="ＭＳ Ｐゴシック" charset="0"/>
                </a:rPr>
                <a:t>s Return Complete</a:t>
              </a:r>
            </a:p>
          </p:txBody>
        </p:sp>
        <p:sp>
          <p:nvSpPr>
            <p:cNvPr id="744480"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744467"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744468"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1290 DAYS</a:t>
                </a:r>
              </a:p>
            </p:txBody>
          </p:sp>
          <p:cxnSp>
            <p:nvCxnSpPr>
              <p:cNvPr id="744473"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474"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12:11</a:t>
                </a:r>
                <a:endParaRPr lang="en-US" b="1" spc="-110" dirty="0" smtClean="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Middle of the Week</a:t>
              </a:r>
            </a:p>
          </p:txBody>
        </p:sp>
        <p:sp>
          <p:nvSpPr>
            <p:cNvPr id="744470"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44471"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44464"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
        <p:nvSpPr>
          <p:cNvPr id="65" name="TextBox 9"/>
          <p:cNvSpPr txBox="1">
            <a:spLocks noChangeArrowheads="1"/>
          </p:cNvSpPr>
          <p:nvPr/>
        </p:nvSpPr>
        <p:spPr bwMode="auto">
          <a:xfrm>
            <a:off x="8511640" y="2098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charset="0"/>
                <a:cs typeface="Arial" charset="0"/>
              </a:rPr>
              <a:t>333</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0867727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ctrTitle"/>
          </p:nvPr>
        </p:nvSpPr>
        <p:spPr>
          <a:xfrm>
            <a:off x="5229225" y="327025"/>
            <a:ext cx="3381375" cy="722313"/>
          </a:xfrm>
        </p:spPr>
        <p:txBody>
          <a:bodyPr/>
          <a:lstStyle/>
          <a:p>
            <a:r>
              <a:rPr lang="en-US" sz="4000" dirty="0" smtClean="0"/>
              <a:t>The 2</a:t>
            </a:r>
            <a:r>
              <a:rPr lang="en-US" sz="4000" baseline="30000" dirty="0" smtClean="0"/>
              <a:t>nd</a:t>
            </a:r>
            <a:r>
              <a:rPr lang="en-US" sz="4000" dirty="0" smtClean="0"/>
              <a:t> Seal</a:t>
            </a:r>
          </a:p>
        </p:txBody>
      </p:sp>
      <p:pic>
        <p:nvPicPr>
          <p:cNvPr id="788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083175" cy="6858000"/>
          </a:xfrm>
          <a:prstGeom prst="rect">
            <a:avLst/>
          </a:prstGeom>
          <a:noFill/>
          <a:ln w="9525">
            <a:noFill/>
            <a:miter lim="800000"/>
            <a:headEnd/>
            <a:tailEnd/>
          </a:ln>
          <a:effectLst/>
        </p:spPr>
      </p:pic>
      <p:sp>
        <p:nvSpPr>
          <p:cNvPr id="78853" name="Rectangle 5"/>
          <p:cNvSpPr>
            <a:spLocks noChangeArrowheads="1"/>
          </p:cNvSpPr>
          <p:nvPr/>
        </p:nvSpPr>
        <p:spPr bwMode="auto">
          <a:xfrm>
            <a:off x="0" y="6559550"/>
            <a:ext cx="2513013" cy="304800"/>
          </a:xfrm>
          <a:prstGeom prst="rect">
            <a:avLst/>
          </a:prstGeom>
          <a:noFill/>
          <a:ln w="9525">
            <a:noFill/>
            <a:miter lim="800000"/>
            <a:headEnd/>
            <a:tailEnd/>
          </a:ln>
          <a:effectLst/>
        </p:spPr>
        <p:txBody>
          <a:bodyPr wrap="none">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
        <p:nvSpPr>
          <p:cNvPr id="7" name="Rectangle 3"/>
          <p:cNvSpPr txBox="1">
            <a:spLocks/>
          </p:cNvSpPr>
          <p:nvPr/>
        </p:nvSpPr>
        <p:spPr>
          <a:xfrm>
            <a:off x="5214565" y="1204668"/>
            <a:ext cx="3851275" cy="55165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80000"/>
              </a:lnSpc>
              <a:spcAft>
                <a:spcPct val="0"/>
              </a:spcAft>
            </a:pPr>
            <a:r>
              <a:rPr lang="en-US" sz="2800" b="1" dirty="0" smtClean="0">
                <a:solidFill>
                  <a:prstClr val="white"/>
                </a:solidFill>
              </a:rPr>
              <a:t> </a:t>
            </a:r>
            <a:r>
              <a:rPr lang="en-US" sz="2800" b="1" baseline="30000" dirty="0" smtClean="0">
                <a:solidFill>
                  <a:prstClr val="white"/>
                </a:solidFill>
              </a:rPr>
              <a:t>3</a:t>
            </a:r>
            <a:r>
              <a:rPr lang="en-US" sz="2800" b="1" dirty="0" smtClean="0">
                <a:solidFill>
                  <a:prstClr val="white"/>
                </a:solidFill>
              </a:rPr>
              <a:t>When He opened the second seal, I heard the second living creature saying, "Come and see."  </a:t>
            </a:r>
            <a:r>
              <a:rPr lang="en-US" sz="2800" b="1" baseline="30000" dirty="0" smtClean="0">
                <a:solidFill>
                  <a:prstClr val="white"/>
                </a:solidFill>
              </a:rPr>
              <a:t>4</a:t>
            </a:r>
            <a:r>
              <a:rPr lang="en-US" sz="2800" b="1" dirty="0" smtClean="0">
                <a:solidFill>
                  <a:prstClr val="white"/>
                </a:solidFill>
              </a:rPr>
              <a:t>Another horse, fiery red, went out. And it was granted to the one who sat on it to take peace from the earth, and that </a:t>
            </a:r>
            <a:r>
              <a:rPr lang="en-US" sz="2800" b="1" i="1" dirty="0" smtClean="0">
                <a:solidFill>
                  <a:prstClr val="white"/>
                </a:solidFill>
              </a:rPr>
              <a:t>people </a:t>
            </a:r>
            <a:r>
              <a:rPr lang="en-US" sz="2800" b="1" dirty="0" smtClean="0">
                <a:solidFill>
                  <a:prstClr val="white"/>
                </a:solidFill>
              </a:rPr>
              <a:t>should kill one another; and there was given to him a great sword.</a:t>
            </a:r>
          </a:p>
        </p:txBody>
      </p:sp>
    </p:spTree>
    <p:extLst>
      <p:ext uri="{BB962C8B-B14F-4D97-AF65-F5344CB8AC3E}">
        <p14:creationId xmlns:p14="http://schemas.microsoft.com/office/powerpoint/2010/main" val="10461462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7172325" cy="4405312"/>
          </a:xfrm>
          <a:prstGeom prst="rect">
            <a:avLst/>
          </a:prstGeom>
          <a:noFill/>
          <a:ln w="9525">
            <a:noFill/>
            <a:miter lim="800000"/>
            <a:headEnd/>
            <a:tailEnd/>
          </a:ln>
          <a:effectLst/>
        </p:spPr>
      </p:pic>
      <p:sp>
        <p:nvSpPr>
          <p:cNvPr id="79877" name="Rectangle 5"/>
          <p:cNvSpPr>
            <a:spLocks noChangeArrowheads="1"/>
          </p:cNvSpPr>
          <p:nvPr/>
        </p:nvSpPr>
        <p:spPr bwMode="auto">
          <a:xfrm>
            <a:off x="5724525" y="6559550"/>
            <a:ext cx="2513013" cy="304800"/>
          </a:xfrm>
          <a:prstGeom prst="rect">
            <a:avLst/>
          </a:prstGeom>
          <a:noFill/>
          <a:ln w="9525">
            <a:noFill/>
            <a:miter lim="800000"/>
            <a:headEnd/>
            <a:tailEnd/>
          </a:ln>
          <a:effectLst/>
        </p:spPr>
        <p:txBody>
          <a:bodyPr wrap="none">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9874" name="Rectangle 2"/>
          <p:cNvSpPr>
            <a:spLocks noGrp="1"/>
          </p:cNvSpPr>
          <p:nvPr>
            <p:ph type="title"/>
          </p:nvPr>
        </p:nvSpPr>
        <p:spPr>
          <a:xfrm>
            <a:off x="0" y="0"/>
            <a:ext cx="3372338" cy="765175"/>
          </a:xfrm>
          <a:solidFill>
            <a:srgbClr val="000000"/>
          </a:solidFill>
        </p:spPr>
        <p:txBody>
          <a:bodyPr>
            <a:normAutofit fontScale="90000"/>
          </a:bodyPr>
          <a:lstStyle/>
          <a:p>
            <a:r>
              <a:rPr lang="en-US" dirty="0" smtClean="0"/>
              <a:t>The 3rd Seal</a:t>
            </a:r>
          </a:p>
        </p:txBody>
      </p:sp>
      <p:sp>
        <p:nvSpPr>
          <p:cNvPr id="6" name="Text Box 60"/>
          <p:cNvSpPr txBox="1">
            <a:spLocks noChangeArrowheads="1"/>
          </p:cNvSpPr>
          <p:nvPr/>
        </p:nvSpPr>
        <p:spPr bwMode="auto">
          <a:xfrm>
            <a:off x="837764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
        <p:nvSpPr>
          <p:cNvPr id="7" name="Rectangle 3"/>
          <p:cNvSpPr txBox="1">
            <a:spLocks/>
          </p:cNvSpPr>
          <p:nvPr/>
        </p:nvSpPr>
        <p:spPr>
          <a:xfrm>
            <a:off x="0" y="3933490"/>
            <a:ext cx="9144000" cy="2888657"/>
          </a:xfrm>
          <a:prstGeom prst="rect">
            <a:avLst/>
          </a:prstGeom>
          <a:solidFill>
            <a:srgbClr val="0000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charset="0"/>
              <a:buNone/>
            </a:pPr>
            <a:r>
              <a:rPr lang="en-US" sz="2800" b="1" baseline="30000" dirty="0" smtClean="0"/>
              <a:t>5</a:t>
            </a:r>
            <a:r>
              <a:rPr lang="en-US" sz="2800" b="1" dirty="0" smtClean="0"/>
              <a:t>When He opened the third seal, I heard the third living creature say, "Come and see." So I looked, and behold, a black horse, and he who sat on it had a pair of scales in his hand. </a:t>
            </a:r>
          </a:p>
          <a:p>
            <a:pPr marL="0" indent="0" fontAlgn="base">
              <a:lnSpc>
                <a:spcPct val="80000"/>
              </a:lnSpc>
              <a:spcAft>
                <a:spcPct val="0"/>
              </a:spcAft>
              <a:buFont typeface="Arial" charset="0"/>
              <a:buNone/>
            </a:pPr>
            <a:r>
              <a:rPr lang="en-US" sz="2800" b="1" baseline="30000" dirty="0" smtClean="0"/>
              <a:t>6</a:t>
            </a:r>
            <a:r>
              <a:rPr lang="en-US" sz="2800" b="1" dirty="0" smtClean="0"/>
              <a:t>And I heard a voice in the midst of the four living creatures saying, "A quart of wheat for a denarius, and three quarts of barley for a denarius; and do not harm the oil and the wine."</a:t>
            </a:r>
          </a:p>
        </p:txBody>
      </p:sp>
    </p:spTree>
    <p:extLst>
      <p:ext uri="{BB962C8B-B14F-4D97-AF65-F5344CB8AC3E}">
        <p14:creationId xmlns:p14="http://schemas.microsoft.com/office/powerpoint/2010/main" val="6950388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4th horsema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36896" y="2636838"/>
            <a:ext cx="7007104" cy="4221162"/>
          </a:xfrm>
          <a:prstGeom prst="rect">
            <a:avLst/>
          </a:prstGeom>
          <a:noFill/>
        </p:spPr>
      </p:pic>
      <p:sp>
        <p:nvSpPr>
          <p:cNvPr id="80901" name="Rectangle 5"/>
          <p:cNvSpPr>
            <a:spLocks noChangeArrowheads="1"/>
          </p:cNvSpPr>
          <p:nvPr/>
        </p:nvSpPr>
        <p:spPr bwMode="auto">
          <a:xfrm>
            <a:off x="5508625" y="6553200"/>
            <a:ext cx="2513013" cy="304800"/>
          </a:xfrm>
          <a:prstGeom prst="rect">
            <a:avLst/>
          </a:prstGeom>
          <a:noFill/>
          <a:ln w="9525">
            <a:noFill/>
            <a:miter lim="800000"/>
            <a:headEnd/>
            <a:tailEnd/>
          </a:ln>
          <a:effectLst/>
        </p:spPr>
        <p:txBody>
          <a:bodyPr wrap="none">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
        <p:nvSpPr>
          <p:cNvPr id="80898" name="Rectangle 2"/>
          <p:cNvSpPr>
            <a:spLocks noGrp="1"/>
          </p:cNvSpPr>
          <p:nvPr>
            <p:ph type="title"/>
          </p:nvPr>
        </p:nvSpPr>
        <p:spPr>
          <a:xfrm>
            <a:off x="0" y="5949950"/>
            <a:ext cx="3945389" cy="908050"/>
          </a:xfrm>
          <a:solidFill>
            <a:srgbClr val="000000"/>
          </a:solidFill>
        </p:spPr>
        <p:txBody>
          <a:bodyPr/>
          <a:lstStyle/>
          <a:p>
            <a:r>
              <a:rPr lang="en-US" dirty="0" smtClean="0"/>
              <a:t>The 4</a:t>
            </a:r>
            <a:r>
              <a:rPr lang="en-US" baseline="30000" dirty="0" smtClean="0"/>
              <a:t>th</a:t>
            </a:r>
            <a:r>
              <a:rPr lang="en-US" dirty="0" smtClean="0"/>
              <a:t> Seal</a:t>
            </a:r>
          </a:p>
        </p:txBody>
      </p:sp>
      <p:sp>
        <p:nvSpPr>
          <p:cNvPr id="7" name="Rectangle 3"/>
          <p:cNvSpPr txBox="1">
            <a:spLocks/>
          </p:cNvSpPr>
          <p:nvPr/>
        </p:nvSpPr>
        <p:spPr>
          <a:xfrm>
            <a:off x="0" y="1065321"/>
            <a:ext cx="9144000" cy="1873250"/>
          </a:xfrm>
          <a:prstGeom prst="rect">
            <a:avLst/>
          </a:prstGeom>
          <a:solidFill>
            <a:srgbClr val="0000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charset="0"/>
              <a:buNone/>
            </a:pPr>
            <a:r>
              <a:rPr lang="en-US" sz="2800" b="1" baseline="30000" dirty="0" smtClean="0"/>
              <a:t>8</a:t>
            </a:r>
            <a:r>
              <a:rPr lang="en-US" sz="2800" b="1" dirty="0" smtClean="0"/>
              <a:t>So I looked, and behold, a pale horse. And the name of him who sat on it was Death, and Hades followed with him. And power was given to them over a fourth of the earth, to kill with sword, with hunger, with death, and by the beasts of the earth. </a:t>
            </a:r>
          </a:p>
        </p:txBody>
      </p:sp>
      <p:sp>
        <p:nvSpPr>
          <p:cNvPr id="8" name="Rectangle 3"/>
          <p:cNvSpPr txBox="1">
            <a:spLocks/>
          </p:cNvSpPr>
          <p:nvPr/>
        </p:nvSpPr>
        <p:spPr>
          <a:xfrm>
            <a:off x="81940" y="-20487"/>
            <a:ext cx="7722852" cy="1229216"/>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lnSpc>
                <a:spcPct val="80000"/>
              </a:lnSpc>
              <a:spcAft>
                <a:spcPct val="0"/>
              </a:spcAft>
              <a:buFont typeface="Arial" charset="0"/>
              <a:buNone/>
            </a:pPr>
            <a:r>
              <a:rPr lang="en-US" sz="2800" b="1" baseline="30000" dirty="0" smtClean="0"/>
              <a:t>7</a:t>
            </a:r>
            <a:r>
              <a:rPr lang="en-US" sz="2800" b="1" dirty="0" smtClean="0"/>
              <a:t>When He opened the fourth seal, I heard the voice of the fourth living creature saying, "Come and see."</a:t>
            </a:r>
          </a:p>
        </p:txBody>
      </p:sp>
    </p:spTree>
    <p:extLst>
      <p:ext uri="{BB962C8B-B14F-4D97-AF65-F5344CB8AC3E}">
        <p14:creationId xmlns:p14="http://schemas.microsoft.com/office/powerpoint/2010/main" val="29300506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0" y="755540"/>
            <a:ext cx="9144000" cy="1198307"/>
          </a:xfrm>
          <a:noFill/>
        </p:spPr>
        <p:txBody>
          <a:bodyPr anchor="b"/>
          <a:lstStyle/>
          <a:p>
            <a:pPr>
              <a:defRPr/>
            </a:pPr>
            <a:r>
              <a:rPr lang="en-US" sz="8000" dirty="0" smtClean="0">
                <a:effectLst>
                  <a:glow rad="190500">
                    <a:schemeClr val="tx1"/>
                  </a:glow>
                </a:effectLst>
                <a:latin typeface="Arial" charset="0"/>
              </a:rPr>
              <a:t>Balance in Life</a:t>
            </a:r>
            <a:endParaRPr lang="en-US" sz="8000" dirty="0">
              <a:effectLst>
                <a:glow rad="190500">
                  <a:schemeClr val="tx1"/>
                </a:glow>
              </a:effectLst>
              <a:latin typeface="Arial"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705" y="155762"/>
            <a:ext cx="8781596" cy="6458112"/>
          </a:xfrm>
          <a:prstGeom prst="rect">
            <a:avLst/>
          </a:prstGeom>
        </p:spPr>
      </p:pic>
    </p:spTree>
    <p:extLst>
      <p:ext uri="{BB962C8B-B14F-4D97-AF65-F5344CB8AC3E}">
        <p14:creationId xmlns:p14="http://schemas.microsoft.com/office/powerpoint/2010/main" val="15628851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en-US" sz="3200" b="1">
                <a:latin typeface="Arial" charset="0"/>
                <a:ea typeface="ＭＳ Ｐゴシック" charset="0"/>
                <a:cs typeface="ＭＳ Ｐゴシック" charset="0"/>
              </a:rPr>
              <a:t>Tragedies of the Four Horses (6:1-8)</a:t>
            </a:r>
            <a:endParaRPr lang="en-US" b="1">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1588" y="5857875"/>
            <a:ext cx="2435225" cy="698500"/>
            <a:chOff x="1" y="3644"/>
            <a:chExt cx="1534" cy="440"/>
          </a:xfrm>
        </p:grpSpPr>
        <p:sp>
          <p:nvSpPr>
            <p:cNvPr id="405518" name="AutoShape 5"/>
            <p:cNvSpPr>
              <a:spLocks noChangeArrowheads="1"/>
            </p:cNvSpPr>
            <p:nvPr/>
          </p:nvSpPr>
          <p:spPr bwMode="auto">
            <a:xfrm>
              <a:off x="1" y="3644"/>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defRPr/>
              </a:pPr>
              <a:endParaRPr lang="en-US" sz="2800" b="1">
                <a:solidFill>
                  <a:srgbClr val="000000"/>
                </a:solidFill>
                <a:latin typeface="Comic Sans MS" charset="0"/>
                <a:ea typeface="ＭＳ Ｐゴシック" charset="-128"/>
                <a:cs typeface="ＭＳ Ｐゴシック" charset="-128"/>
              </a:endParaRPr>
            </a:p>
          </p:txBody>
        </p:sp>
        <p:sp>
          <p:nvSpPr>
            <p:cNvPr id="850958" name="Rectangle 6"/>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a:solidFill>
                    <a:srgbClr val="000000"/>
                  </a:solidFill>
                  <a:latin typeface="Arial" charset="0"/>
                  <a:ea typeface="ＭＳ Ｐゴシック" charset="0"/>
                  <a:cs typeface="ＭＳ Ｐゴシック" charset="0"/>
                </a:rPr>
                <a:t>Conquest</a:t>
              </a: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800" b="1">
                <a:solidFill>
                  <a:srgbClr val="000000"/>
                </a:solidFill>
                <a:latin typeface="Comic Sans MS" charset="0"/>
                <a:ea typeface="ＭＳ Ｐゴシック" charset="0"/>
                <a:cs typeface="ＭＳ Ｐゴシック"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a:solidFill>
                    <a:srgbClr val="000000"/>
                  </a:solidFill>
                  <a:latin typeface="Arial" charset="0"/>
                  <a:ea typeface="ＭＳ Ｐゴシック" charset="0"/>
                  <a:cs typeface="ＭＳ Ｐゴシック" charset="0"/>
                </a:rPr>
                <a:t>War</a:t>
              </a: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800" b="1">
                <a:solidFill>
                  <a:srgbClr val="000000"/>
                </a:solidFill>
                <a:latin typeface="Comic Sans MS" charset="0"/>
                <a:ea typeface="ＭＳ Ｐゴシック" charset="0"/>
                <a:cs typeface="ＭＳ Ｐゴシック" charset="0"/>
              </a:endParaRPr>
            </a:p>
          </p:txBody>
        </p:sp>
        <p:sp>
          <p:nvSpPr>
            <p:cNvPr id="850954" name="Rectangle 12"/>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a:solidFill>
                    <a:srgbClr val="000000"/>
                  </a:solidFill>
                  <a:latin typeface="Arial" charset="0"/>
                  <a:ea typeface="ＭＳ Ｐゴシック" charset="0"/>
                  <a:cs typeface="ＭＳ Ｐゴシック" charset="0"/>
                </a:rPr>
                <a:t>Famine</a:t>
              </a: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800" b="1">
                <a:solidFill>
                  <a:srgbClr val="000000"/>
                </a:solidFill>
                <a:latin typeface="Comic Sans MS" charset="0"/>
                <a:ea typeface="ＭＳ Ｐゴシック" charset="0"/>
                <a:cs typeface="ＭＳ Ｐゴシック"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2800" b="1">
                  <a:solidFill>
                    <a:srgbClr val="000000"/>
                  </a:solidFill>
                  <a:latin typeface="Arial" charset="0"/>
                  <a:ea typeface="ＭＳ Ｐゴシック" charset="0"/>
                  <a:cs typeface="ＭＳ Ｐゴシック" charset="0"/>
                </a:rPr>
                <a:t>Death</a:t>
              </a:r>
            </a:p>
          </p:txBody>
        </p:sp>
      </p:grpSp>
      <p:sp>
        <p:nvSpPr>
          <p:cNvPr id="1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2881941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10" name="Text Box 64"/>
          <p:cNvSpPr txBox="1">
            <a:spLocks noChangeArrowheads="1"/>
          </p:cNvSpPr>
          <p:nvPr/>
        </p:nvSpPr>
        <p:spPr bwMode="auto">
          <a:xfrm>
            <a:off x="76200" y="6477000"/>
            <a:ext cx="89154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en-US" sz="1200" dirty="0" smtClean="0">
                <a:solidFill>
                  <a:srgbClr val="FFFF66"/>
                </a:solidFill>
                <a:latin typeface="Arial"/>
                <a:ea typeface="Osaka" charset="0"/>
                <a:cs typeface="Arial"/>
              </a:rPr>
              <a:t>Adapted from Robert </a:t>
            </a:r>
            <a:r>
              <a:rPr lang="en-US" sz="1200" dirty="0" err="1" smtClean="0">
                <a:solidFill>
                  <a:srgbClr val="FFFF66"/>
                </a:solidFill>
                <a:latin typeface="Arial"/>
                <a:ea typeface="Osaka" charset="0"/>
                <a:cs typeface="Arial"/>
              </a:rPr>
              <a:t>Gromacki</a:t>
            </a:r>
            <a:r>
              <a:rPr lang="en-US" sz="1200" dirty="0" smtClean="0">
                <a:solidFill>
                  <a:srgbClr val="FFFF66"/>
                </a:solidFill>
                <a:latin typeface="Arial"/>
                <a:ea typeface="Osaka" charset="0"/>
                <a:cs typeface="Arial"/>
              </a:rPr>
              <a:t>, </a:t>
            </a:r>
            <a:r>
              <a:rPr lang="en-US" sz="1200" i="1" dirty="0" smtClean="0">
                <a:solidFill>
                  <a:srgbClr val="FFFF66"/>
                </a:solidFill>
                <a:latin typeface="Arial"/>
                <a:ea typeface="Osaka" charset="0"/>
                <a:cs typeface="Arial"/>
              </a:rPr>
              <a:t>NT Survey</a:t>
            </a:r>
            <a:r>
              <a:rPr lang="en-US" sz="1200" dirty="0" smtClean="0">
                <a:solidFill>
                  <a:srgbClr val="FFFF66"/>
                </a:solidFill>
                <a:latin typeface="Arial"/>
                <a:ea typeface="Osaka" charset="0"/>
                <a:cs typeface="Arial"/>
              </a:rPr>
              <a:t> and H. Wayne House, </a:t>
            </a:r>
            <a:r>
              <a:rPr lang="en-US" sz="1200" i="1" dirty="0" smtClean="0">
                <a:solidFill>
                  <a:srgbClr val="FFFF66"/>
                </a:solidFill>
                <a:latin typeface="Arial"/>
                <a:ea typeface="Osaka" charset="0"/>
                <a:cs typeface="Arial"/>
              </a:rPr>
              <a:t>Chronological &amp; Background Charts of the NT</a:t>
            </a:r>
            <a:r>
              <a:rPr lang="en-US" sz="1200" dirty="0" smtClean="0">
                <a:solidFill>
                  <a:srgbClr val="FFFF66"/>
                </a:solidFill>
                <a:latin typeface="Arial"/>
                <a:ea typeface="Osaka" charset="0"/>
                <a:cs typeface="Arial"/>
              </a:rPr>
              <a:t>, 19</a:t>
            </a:r>
          </a:p>
        </p:txBody>
      </p:sp>
      <p:sp>
        <p:nvSpPr>
          <p:cNvPr id="822274" name="Rectangle 2"/>
          <p:cNvSpPr>
            <a:spLocks noGrp="1" noChangeArrowheads="1"/>
          </p:cNvSpPr>
          <p:nvPr>
            <p:ph type="title" idx="4294967295"/>
          </p:nvPr>
        </p:nvSpPr>
        <p:spPr>
          <a:xfrm>
            <a:off x="685800" y="152400"/>
            <a:ext cx="7772400" cy="609600"/>
          </a:xfrm>
          <a:effectLst>
            <a:outerShdw blurRad="38100" dist="35921" dir="2700000" algn="ctr" rotWithShape="0">
              <a:srgbClr val="000013">
                <a:alpha val="99962"/>
              </a:srgbClr>
            </a:outerShdw>
          </a:effectLst>
        </p:spPr>
        <p:txBody>
          <a:bodyPr/>
          <a:lstStyle/>
          <a:p>
            <a:pPr eaLnBrk="1" hangingPunct="1">
              <a:defRPr/>
            </a:pPr>
            <a:r>
              <a:rPr lang="en-US" smtClean="0">
                <a:latin typeface="Arial"/>
                <a:cs typeface="Arial"/>
              </a:rPr>
              <a:t>Content of the Judgments</a:t>
            </a:r>
          </a:p>
        </p:txBody>
      </p:sp>
      <p:graphicFrame>
        <p:nvGraphicFramePr>
          <p:cNvPr id="344067" name="Group 3"/>
          <p:cNvGraphicFramePr>
            <a:graphicFrameLocks noGrp="1"/>
          </p:cNvGraphicFramePr>
          <p:nvPr>
            <p:ph type="tbl" idx="4294967295"/>
            <p:extLst>
              <p:ext uri="{D42A27DB-BD31-4B8C-83A1-F6EECF244321}">
                <p14:modId xmlns:p14="http://schemas.microsoft.com/office/powerpoint/2010/main" val="2350334559"/>
              </p:ext>
            </p:extLst>
          </p:nvPr>
        </p:nvGraphicFramePr>
        <p:xfrm>
          <a:off x="0" y="990600"/>
          <a:ext cx="9144000" cy="5264149"/>
        </p:xfrm>
        <a:graphic>
          <a:graphicData uri="http://schemas.openxmlformats.org/drawingml/2006/table">
            <a:tbl>
              <a:tblPr/>
              <a:tblGrid>
                <a:gridCol w="390525"/>
                <a:gridCol w="2962275"/>
                <a:gridCol w="3133725"/>
                <a:gridCol w="2657475"/>
              </a:tblGrid>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SEALS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TRUMPETS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BOWLS</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1</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Osaka" charset="0"/>
                          <a:cs typeface="Arial"/>
                        </a:rPr>
                        <a:t>White: conqueror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Hail &amp; fire: 1/3 vegetation</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Sores</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2</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Red: war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0"/>
                          <a:cs typeface="Arial"/>
                        </a:rPr>
                        <a:t>Fire: 1/3 sea creatures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0"/>
                          <a:cs typeface="Arial"/>
                        </a:rPr>
                        <a:t>Sea to blood</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3</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Black: famine</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Star: 1/3 fresh water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Fresh water to blood</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4</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Pale: death</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0"/>
                          <a:cs typeface="Arial"/>
                        </a:rPr>
                        <a:t>Dark: 1/3 sun, moon, stars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0"/>
                          <a:cs typeface="Arial"/>
                        </a:rPr>
                        <a:t>Sun burns men</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(Trumpets 5-7 are woes)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5</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Martyrs reassured</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Woe #1: locusts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0"/>
                          <a:cs typeface="Arial"/>
                        </a:rPr>
                        <a:t>Beast</a:t>
                      </a:r>
                      <a:r>
                        <a:rPr kumimoji="0" lang="fr-FR" altLang="ja-JP" sz="1800" b="1" i="0" u="none" strike="noStrike" cap="none" normalizeH="0" baseline="0" dirty="0" smtClean="0">
                          <a:ln>
                            <a:noFill/>
                          </a:ln>
                          <a:solidFill>
                            <a:schemeClr val="tx1"/>
                          </a:solidFill>
                          <a:effectLst/>
                          <a:latin typeface="Arial"/>
                          <a:ea typeface="Osaka" charset="0"/>
                          <a:cs typeface="Arial"/>
                        </a:rPr>
                        <a:t>'</a:t>
                      </a:r>
                      <a:r>
                        <a:rPr kumimoji="0" lang="en-US" sz="1800" b="1" i="0" u="none" strike="noStrike" cap="none" normalizeH="0" baseline="0" dirty="0" smtClean="0">
                          <a:ln>
                            <a:noFill/>
                          </a:ln>
                          <a:solidFill>
                            <a:schemeClr val="tx1"/>
                          </a:solidFill>
                          <a:effectLst/>
                          <a:latin typeface="Arial"/>
                          <a:ea typeface="Osaka" charset="0"/>
                          <a:cs typeface="Arial"/>
                        </a:rPr>
                        <a:t>s </a:t>
                      </a:r>
                      <a:r>
                        <a:rPr kumimoji="0" lang="en-US" sz="1800" b="1" i="0" u="none" strike="noStrike" cap="none" normalizeH="0" baseline="0" dirty="0">
                          <a:ln>
                            <a:noFill/>
                          </a:ln>
                          <a:solidFill>
                            <a:schemeClr val="tx1"/>
                          </a:solidFill>
                          <a:effectLst/>
                          <a:latin typeface="Arial"/>
                          <a:ea typeface="Osaka" charset="0"/>
                          <a:cs typeface="Arial"/>
                        </a:rPr>
                        <a:t>kingdom dark</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682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6</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Wrath: earthquake, signs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Woe #2: Euphrates prep</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Euphrates dries up</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(144,000 sealed)</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(Trump #7 = mystery)</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7</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1/2 hour silence</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Woe #3: victory imminent</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Earthquake &amp; hail</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822332" name="Text Box 60"/>
          <p:cNvSpPr txBox="1">
            <a:spLocks noChangeArrowheads="1"/>
          </p:cNvSpPr>
          <p:nvPr/>
        </p:nvSpPr>
        <p:spPr bwMode="auto">
          <a:xfrm>
            <a:off x="8429653" y="76200"/>
            <a:ext cx="695270" cy="833178"/>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337</a:t>
            </a:r>
            <a:br>
              <a:rPr lang="en-US" b="1" dirty="0" smtClean="0">
                <a:solidFill>
                  <a:srgbClr val="FFFF66"/>
                </a:solidFill>
                <a:latin typeface="Arial"/>
                <a:ea typeface="Osaka" charset="0"/>
                <a:cs typeface="Arial"/>
              </a:rPr>
            </a:br>
            <a:r>
              <a:rPr lang="en-US" b="1" dirty="0" smtClean="0">
                <a:solidFill>
                  <a:srgbClr val="FFFF66"/>
                </a:solidFill>
                <a:latin typeface="Arial"/>
                <a:ea typeface="Osaka" charset="0"/>
                <a:cs typeface="Arial"/>
              </a:rPr>
              <a:t>376</a:t>
            </a:r>
            <a:endParaRPr lang="en-US" sz="2000" b="1" dirty="0" smtClean="0">
              <a:solidFill>
                <a:srgbClr val="FFFF66"/>
              </a:solidFill>
              <a:latin typeface="Arial"/>
              <a:ea typeface="Osaka" charset="0"/>
              <a:cs typeface="Arial"/>
            </a:endParaRPr>
          </a:p>
        </p:txBody>
      </p:sp>
      <p:sp>
        <p:nvSpPr>
          <p:cNvPr id="344128" name="Text Box 64"/>
          <p:cNvSpPr txBox="1">
            <a:spLocks noChangeArrowheads="1"/>
          </p:cNvSpPr>
          <p:nvPr/>
        </p:nvSpPr>
        <p:spPr bwMode="auto">
          <a:xfrm>
            <a:off x="2417440" y="838200"/>
            <a:ext cx="4890864"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Matthew 24:5-9 Seal Parallels:</a:t>
            </a:r>
          </a:p>
        </p:txBody>
      </p:sp>
      <p:grpSp>
        <p:nvGrpSpPr>
          <p:cNvPr id="344137" name="Group 73"/>
          <p:cNvGrpSpPr>
            <a:grpSpLocks/>
          </p:cNvGrpSpPr>
          <p:nvPr/>
        </p:nvGrpSpPr>
        <p:grpSpPr bwMode="auto">
          <a:xfrm>
            <a:off x="2895600" y="1447800"/>
            <a:ext cx="3657600" cy="457200"/>
            <a:chOff x="1824" y="912"/>
            <a:chExt cx="2304" cy="288"/>
          </a:xfrm>
        </p:grpSpPr>
        <p:sp>
          <p:nvSpPr>
            <p:cNvPr id="344129" name="Text Box 65"/>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Deceivers (24:5)</a:t>
              </a:r>
            </a:p>
          </p:txBody>
        </p:sp>
        <p:sp>
          <p:nvSpPr>
            <p:cNvPr id="344133" name="AutoShape 69"/>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66"/>
                </a:solidFill>
                <a:latin typeface="Arial"/>
                <a:ea typeface="ＭＳ Ｐゴシック" charset="0"/>
                <a:cs typeface="Arial"/>
              </a:endParaRPr>
            </a:p>
          </p:txBody>
        </p:sp>
      </p:grpSp>
      <p:grpSp>
        <p:nvGrpSpPr>
          <p:cNvPr id="344138" name="Group 74"/>
          <p:cNvGrpSpPr>
            <a:grpSpLocks/>
          </p:cNvGrpSpPr>
          <p:nvPr/>
        </p:nvGrpSpPr>
        <p:grpSpPr bwMode="auto">
          <a:xfrm>
            <a:off x="2895600" y="2032000"/>
            <a:ext cx="3657600" cy="457200"/>
            <a:chOff x="1824" y="1280"/>
            <a:chExt cx="2304" cy="288"/>
          </a:xfrm>
        </p:grpSpPr>
        <p:sp>
          <p:nvSpPr>
            <p:cNvPr id="344130" name="Text Box 66"/>
            <p:cNvSpPr txBox="1">
              <a:spLocks noChangeArrowheads="1"/>
            </p:cNvSpPr>
            <p:nvPr/>
          </p:nvSpPr>
          <p:spPr bwMode="auto">
            <a:xfrm>
              <a:off x="2064" y="1280"/>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Wars (24:6-7a)</a:t>
              </a:r>
            </a:p>
          </p:txBody>
        </p:sp>
        <p:sp>
          <p:nvSpPr>
            <p:cNvPr id="344134" name="AutoShape 70"/>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66"/>
                </a:solidFill>
                <a:latin typeface="Arial"/>
                <a:ea typeface="ＭＳ Ｐゴシック" charset="0"/>
                <a:cs typeface="Arial"/>
              </a:endParaRPr>
            </a:p>
          </p:txBody>
        </p:sp>
      </p:grpSp>
      <p:grpSp>
        <p:nvGrpSpPr>
          <p:cNvPr id="344139" name="Group 75"/>
          <p:cNvGrpSpPr>
            <a:grpSpLocks/>
          </p:cNvGrpSpPr>
          <p:nvPr/>
        </p:nvGrpSpPr>
        <p:grpSpPr bwMode="auto">
          <a:xfrm>
            <a:off x="2895600" y="2616200"/>
            <a:ext cx="3657600" cy="457200"/>
            <a:chOff x="1824" y="1648"/>
            <a:chExt cx="2304" cy="288"/>
          </a:xfrm>
        </p:grpSpPr>
        <p:sp>
          <p:nvSpPr>
            <p:cNvPr id="344131" name="Text Box 67"/>
            <p:cNvSpPr txBox="1">
              <a:spLocks noChangeArrowheads="1"/>
            </p:cNvSpPr>
            <p:nvPr/>
          </p:nvSpPr>
          <p:spPr bwMode="auto">
            <a:xfrm>
              <a:off x="2064" y="1648"/>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Famines (24:7b)</a:t>
              </a:r>
            </a:p>
          </p:txBody>
        </p:sp>
        <p:sp>
          <p:nvSpPr>
            <p:cNvPr id="344135" name="AutoShape 71"/>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66"/>
                </a:solidFill>
                <a:latin typeface="Arial"/>
                <a:ea typeface="ＭＳ Ｐゴシック" charset="0"/>
                <a:cs typeface="Arial"/>
              </a:endParaRPr>
            </a:p>
          </p:txBody>
        </p:sp>
      </p:grpSp>
      <p:grpSp>
        <p:nvGrpSpPr>
          <p:cNvPr id="344140" name="Group 76"/>
          <p:cNvGrpSpPr>
            <a:grpSpLocks/>
          </p:cNvGrpSpPr>
          <p:nvPr/>
        </p:nvGrpSpPr>
        <p:grpSpPr bwMode="auto">
          <a:xfrm>
            <a:off x="2895600" y="3200400"/>
            <a:ext cx="3657600" cy="457200"/>
            <a:chOff x="1824" y="2016"/>
            <a:chExt cx="2304" cy="288"/>
          </a:xfrm>
        </p:grpSpPr>
        <p:sp>
          <p:nvSpPr>
            <p:cNvPr id="344132" name="Text Box 68"/>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Death (24:9)</a:t>
              </a:r>
            </a:p>
          </p:txBody>
        </p:sp>
        <p:sp>
          <p:nvSpPr>
            <p:cNvPr id="344136"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66"/>
                </a:solidFill>
                <a:latin typeface="Arial"/>
                <a:ea typeface="ＭＳ Ｐゴシック" charset="0"/>
                <a:cs typeface="Arial"/>
              </a:endParaRPr>
            </a:p>
          </p:txBody>
        </p:sp>
      </p:grpSp>
      <p:grpSp>
        <p:nvGrpSpPr>
          <p:cNvPr id="344141" name="Group 77"/>
          <p:cNvGrpSpPr>
            <a:grpSpLocks/>
          </p:cNvGrpSpPr>
          <p:nvPr/>
        </p:nvGrpSpPr>
        <p:grpSpPr bwMode="auto">
          <a:xfrm>
            <a:off x="2961085" y="4648202"/>
            <a:ext cx="6182916" cy="830263"/>
            <a:chOff x="1820" y="1648"/>
            <a:chExt cx="2308" cy="523"/>
          </a:xfrm>
        </p:grpSpPr>
        <p:sp>
          <p:nvSpPr>
            <p:cNvPr id="344142" name="Text Box 78"/>
            <p:cNvSpPr txBox="1">
              <a:spLocks noChangeArrowheads="1"/>
            </p:cNvSpPr>
            <p:nvPr/>
          </p:nvSpPr>
          <p:spPr bwMode="auto">
            <a:xfrm>
              <a:off x="1962" y="1648"/>
              <a:ext cx="2166"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Earthquakes &amp; worldwide chaos (24:7c, 10-13)</a:t>
              </a:r>
            </a:p>
          </p:txBody>
        </p:sp>
        <p:sp>
          <p:nvSpPr>
            <p:cNvPr id="344143" name="AutoShape 79"/>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66"/>
                </a:solidFill>
                <a:latin typeface="Arial"/>
                <a:ea typeface="ＭＳ Ｐゴシック" charset="0"/>
                <a:cs typeface="Arial"/>
              </a:endParaRPr>
            </a:p>
          </p:txBody>
        </p:sp>
      </p:grpSp>
      <p:grpSp>
        <p:nvGrpSpPr>
          <p:cNvPr id="22" name="Group 76"/>
          <p:cNvGrpSpPr>
            <a:grpSpLocks/>
          </p:cNvGrpSpPr>
          <p:nvPr/>
        </p:nvGrpSpPr>
        <p:grpSpPr bwMode="auto">
          <a:xfrm>
            <a:off x="2956472" y="4085088"/>
            <a:ext cx="3657600" cy="457200"/>
            <a:chOff x="1824" y="2016"/>
            <a:chExt cx="2304" cy="288"/>
          </a:xfrm>
        </p:grpSpPr>
        <p:sp>
          <p:nvSpPr>
            <p:cNvPr id="23" name="Text Box 68"/>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Martyrs (24:9)</a:t>
              </a:r>
            </a:p>
          </p:txBody>
        </p:sp>
        <p:sp>
          <p:nvSpPr>
            <p:cNvPr id="24"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66"/>
                </a:solidFill>
                <a:latin typeface="Arial"/>
                <a:ea typeface="ＭＳ Ｐゴシック" charset="0"/>
                <a:cs typeface="Arial"/>
              </a:endParaRPr>
            </a:p>
          </p:txBody>
        </p:sp>
      </p:grpSp>
    </p:spTree>
    <p:extLst>
      <p:ext uri="{BB962C8B-B14F-4D97-AF65-F5344CB8AC3E}">
        <p14:creationId xmlns:p14="http://schemas.microsoft.com/office/powerpoint/2010/main" val="551414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1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41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41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41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41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 Hor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3" y="787689"/>
            <a:ext cx="9147044" cy="6070311"/>
          </a:xfrm>
          <a:prstGeom prst="rect">
            <a:avLst/>
          </a:prstGeom>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en-US" sz="3600">
                <a:solidFill>
                  <a:srgbClr val="FFFFFF"/>
                </a:solidFill>
                <a:latin typeface="Arial" charset="0"/>
                <a:ea typeface="ＭＳ Ｐゴシック" charset="0"/>
                <a:cs typeface="ＭＳ Ｐゴシック" charset="0"/>
              </a:rPr>
              <a:t>Four Horses (6:1-8)</a:t>
            </a:r>
            <a:endParaRPr lang="en-US" sz="4000">
              <a:solidFill>
                <a:srgbClr val="FFFFFF"/>
              </a:solidFill>
              <a:latin typeface="Arial" charset="0"/>
              <a:ea typeface="ＭＳ Ｐゴシック" charset="0"/>
              <a:cs typeface="ＭＳ Ｐゴシック" charset="0"/>
            </a:endParaRP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19235310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2995" name="Picture 1" descr="09 Souls of the Marty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144000" cy="60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5516563"/>
            <a:ext cx="29162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48898" name="Rectangle 2"/>
          <p:cNvSpPr>
            <a:spLocks noGrp="1" noChangeArrowheads="1"/>
          </p:cNvSpPr>
          <p:nvPr>
            <p:ph type="ctrTitle"/>
          </p:nvPr>
        </p:nvSpPr>
        <p:spPr>
          <a:xfrm>
            <a:off x="0" y="5880100"/>
            <a:ext cx="9144000" cy="965200"/>
          </a:xfrm>
          <a:solidFill>
            <a:schemeClr val="tx1"/>
          </a:solidFill>
          <a:effectLst/>
          <a:extLst/>
        </p:spPr>
        <p:txBody>
          <a:bodyPr/>
          <a:lstStyle/>
          <a:p>
            <a:pPr eaLnBrk="1" hangingPunct="1">
              <a:defRPr/>
            </a:pPr>
            <a:r>
              <a:rPr lang="en-US" sz="3200" b="1" dirty="0" smtClean="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Seal #5: Martyrs </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Assured under the </a:t>
            </a:r>
            <a:r>
              <a:rPr lang="en-US" sz="3200" b="1" dirty="0" smtClean="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Altar</a:t>
            </a:r>
            <a:br>
              <a:rPr lang="en-US" sz="3200" b="1" dirty="0" smtClean="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br>
            <a:r>
              <a:rPr lang="en-US" sz="3200" b="1" dirty="0" smtClean="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r>
              <a:rPr lang="en-US" sz="3200" b="1"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6:9-11)</a:t>
            </a:r>
          </a:p>
        </p:txBody>
      </p:sp>
      <p:sp>
        <p:nvSpPr>
          <p:cNvPr id="5"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179003714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v12 red moon .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44001" cy="6858002"/>
          </a:xfrm>
          <a:prstGeom prst="rect">
            <a:avLst/>
          </a:prstGeom>
        </p:spPr>
      </p:pic>
      <p:sp>
        <p:nvSpPr>
          <p:cNvPr id="835594" name="Rectangle 11"/>
          <p:cNvSpPr>
            <a:spLocks noGrp="1" noChangeArrowheads="1"/>
          </p:cNvSpPr>
          <p:nvPr>
            <p:ph type="title" idx="4294967295"/>
          </p:nvPr>
        </p:nvSpPr>
        <p:spPr>
          <a:xfrm>
            <a:off x="0" y="5682503"/>
            <a:ext cx="9144000" cy="1035096"/>
          </a:xfrm>
        </p:spPr>
        <p:txBody>
          <a:bodyPr/>
          <a:lstStyle/>
          <a:p>
            <a:r>
              <a:rPr lang="en-US" sz="4000" b="1" dirty="0">
                <a:effectLst>
                  <a:glow rad="101600">
                    <a:schemeClr val="tx1">
                      <a:alpha val="75000"/>
                    </a:schemeClr>
                  </a:glow>
                </a:effectLst>
                <a:latin typeface="Arial" pitchFamily="-111" charset="0"/>
                <a:ea typeface="ＭＳ Ｐゴシック" pitchFamily="-111" charset="-128"/>
                <a:cs typeface="ＭＳ Ｐゴシック" pitchFamily="-111" charset="-128"/>
              </a:rPr>
              <a:t>Seal </a:t>
            </a:r>
            <a:r>
              <a:rPr lang="en-US" sz="4000" b="1" dirty="0" smtClean="0">
                <a:effectLst>
                  <a:glow rad="101600">
                    <a:schemeClr val="tx1">
                      <a:alpha val="75000"/>
                    </a:schemeClr>
                  </a:glow>
                </a:effectLst>
                <a:latin typeface="Arial" pitchFamily="-111" charset="0"/>
                <a:ea typeface="ＭＳ Ｐゴシック" pitchFamily="-111" charset="-128"/>
                <a:cs typeface="ＭＳ Ｐゴシック" pitchFamily="-111" charset="-128"/>
              </a:rPr>
              <a:t>#6: </a:t>
            </a:r>
            <a:r>
              <a:rPr lang="en-US" sz="4000" b="1" dirty="0" smtClean="0">
                <a:latin typeface="Arial" charset="0"/>
                <a:ea typeface="ＭＳ Ｐゴシック" charset="0"/>
              </a:rPr>
              <a:t>"The moon turned blood red" (6:12)</a:t>
            </a:r>
            <a:endParaRPr lang="en-US" sz="4000" b="1" dirty="0">
              <a:latin typeface="Arial" charset="0"/>
              <a:ea typeface="ＭＳ Ｐゴシック" charset="0"/>
            </a:endParaRP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20856313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v16 wolverton12-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9692"/>
            <a:ext cx="9144000" cy="5998308"/>
          </a:xfrm>
          <a:prstGeom prst="rect">
            <a:avLst/>
          </a:prstGeom>
          <a:solidFill>
            <a:srgbClr val="FF0000"/>
          </a:solidFill>
        </p:spPr>
      </p:pic>
      <p:sp>
        <p:nvSpPr>
          <p:cNvPr id="835594" name="Rectangle 11"/>
          <p:cNvSpPr>
            <a:spLocks noGrp="1" noChangeAspect="1" noChangeArrowheads="1"/>
          </p:cNvSpPr>
          <p:nvPr>
            <p:ph type="title" idx="4294967295"/>
          </p:nvPr>
        </p:nvSpPr>
        <p:spPr>
          <a:xfrm>
            <a:off x="419653" y="129440"/>
            <a:ext cx="7597912" cy="1387176"/>
          </a:xfrm>
          <a:solidFill>
            <a:srgbClr val="FF0000"/>
          </a:solidFill>
          <a:ln w="9525">
            <a:noFill/>
            <a:miter lim="800000"/>
            <a:headEnd/>
            <a:tailEnd type="none" w="lg" len="lg"/>
          </a:ln>
          <a:effectLst>
            <a:outerShdw blurRad="63500" dist="35921" dir="2700000" algn="ctr" rotWithShape="0">
              <a:srgbClr val="000013">
                <a:alpha val="74998"/>
              </a:srgbClr>
            </a:outerShdw>
          </a:effectLst>
        </p:spPr>
        <p:txBody>
          <a:bodyPr wrap="square" lIns="90000" tIns="46800" rIns="90000" bIns="46800">
            <a:spAutoFit/>
          </a:bodyPr>
          <a:lstStyle/>
          <a:p>
            <a:r>
              <a:rPr lang="en-US" sz="2800" b="1" kern="1200" dirty="0" smtClean="0">
                <a:solidFill>
                  <a:srgbClr val="FFFFFF"/>
                </a:solidFill>
                <a:effectLst>
                  <a:outerShdw blurRad="38100" dist="38100" dir="2700000" algn="tl">
                    <a:srgbClr val="000000">
                      <a:alpha val="43137"/>
                    </a:srgbClr>
                  </a:outerShdw>
                </a:effectLst>
                <a:ea typeface="Osaka" charset="0"/>
              </a:rPr>
              <a:t>"…</a:t>
            </a:r>
            <a:r>
              <a:rPr lang="en-US" sz="2800" b="1" kern="1200" dirty="0">
                <a:solidFill>
                  <a:srgbClr val="FFFFFF"/>
                </a:solidFill>
                <a:effectLst>
                  <a:outerShdw blurRad="38100" dist="38100" dir="2700000" algn="tl">
                    <a:srgbClr val="000000">
                      <a:alpha val="43137"/>
                    </a:srgbClr>
                  </a:outerShdw>
                </a:effectLst>
                <a:ea typeface="Osaka" charset="0"/>
              </a:rPr>
              <a:t>Fall on us and hide us from the face of him who sits on the throne and from </a:t>
            </a:r>
            <a:r>
              <a:rPr lang="en-US" sz="2800" b="1" kern="1200" dirty="0" smtClean="0">
                <a:solidFill>
                  <a:srgbClr val="FFFFFF"/>
                </a:solidFill>
                <a:effectLst>
                  <a:outerShdw blurRad="38100" dist="38100" dir="2700000" algn="tl">
                    <a:srgbClr val="000000">
                      <a:alpha val="43137"/>
                    </a:srgbClr>
                  </a:outerShdw>
                </a:effectLst>
                <a:ea typeface="Osaka" charset="0"/>
              </a:rPr>
              <a:t>the wrath of the </a:t>
            </a:r>
            <a:r>
              <a:rPr lang="en-US" sz="2800" b="1" kern="1200" dirty="0">
                <a:solidFill>
                  <a:srgbClr val="FFFFFF"/>
                </a:solidFill>
                <a:effectLst>
                  <a:outerShdw blurRad="38100" dist="38100" dir="2700000" algn="tl">
                    <a:srgbClr val="000000">
                      <a:alpha val="43137"/>
                    </a:srgbClr>
                  </a:outerShdw>
                </a:effectLst>
                <a:ea typeface="Osaka" charset="0"/>
              </a:rPr>
              <a:t>Lamb</a:t>
            </a:r>
            <a:r>
              <a:rPr lang="en-US" sz="2800" b="1" kern="1200" dirty="0" smtClean="0">
                <a:solidFill>
                  <a:srgbClr val="FFFFFF"/>
                </a:solidFill>
                <a:effectLst>
                  <a:outerShdw blurRad="38100" dist="38100" dir="2700000" algn="tl">
                    <a:srgbClr val="000000">
                      <a:alpha val="43137"/>
                    </a:srgbClr>
                  </a:outerShdw>
                </a:effectLst>
                <a:ea typeface="Osaka" charset="0"/>
              </a:rPr>
              <a:t>!" </a:t>
            </a:r>
            <a:r>
              <a:rPr lang="en-US" sz="2800" b="1" kern="1200" dirty="0">
                <a:solidFill>
                  <a:srgbClr val="FFFFFF"/>
                </a:solidFill>
                <a:effectLst>
                  <a:outerShdw blurRad="38100" dist="38100" dir="2700000" algn="tl">
                    <a:srgbClr val="000000">
                      <a:alpha val="43137"/>
                    </a:srgbClr>
                  </a:outerShdw>
                </a:effectLst>
                <a:ea typeface="Osaka" charset="0"/>
              </a:rPr>
              <a:t>(6:</a:t>
            </a:r>
            <a:r>
              <a:rPr lang="en-US" sz="2800" b="1" kern="1200" dirty="0" smtClean="0">
                <a:solidFill>
                  <a:srgbClr val="FFFFFF"/>
                </a:solidFill>
                <a:effectLst>
                  <a:outerShdw blurRad="38100" dist="38100" dir="2700000" algn="tl">
                    <a:srgbClr val="000000">
                      <a:alpha val="43137"/>
                    </a:srgbClr>
                  </a:outerShdw>
                </a:effectLst>
                <a:ea typeface="Osaka" charset="0"/>
              </a:rPr>
              <a:t>16 NIV)</a:t>
            </a:r>
            <a:endParaRPr lang="en-US" sz="2800" b="1" kern="1200" dirty="0">
              <a:solidFill>
                <a:srgbClr val="FFFFFF"/>
              </a:solidFill>
              <a:effectLst>
                <a:outerShdw blurRad="38100" dist="38100" dir="2700000" algn="tl">
                  <a:srgbClr val="000000">
                    <a:alpha val="43137"/>
                  </a:srgbClr>
                </a:outerShdw>
              </a:effectLst>
              <a:ea typeface="Osaka" charset="0"/>
            </a:endParaRPr>
          </a:p>
        </p:txBody>
      </p:sp>
      <p:sp>
        <p:nvSpPr>
          <p:cNvPr id="4" name="Text Box 60"/>
          <p:cNvSpPr txBox="1">
            <a:spLocks noChangeArrowheads="1"/>
          </p:cNvSpPr>
          <p:nvPr/>
        </p:nvSpPr>
        <p:spPr bwMode="auto">
          <a:xfrm>
            <a:off x="8448730" y="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376</a:t>
            </a:r>
            <a:endParaRPr lang="en-US" sz="2000" b="1" dirty="0" smtClean="0">
              <a:solidFill>
                <a:srgbClr val="FFFFFF"/>
              </a:solidFill>
              <a:latin typeface="Arial"/>
              <a:ea typeface="Osaka" charset="0"/>
              <a:cs typeface="Arial"/>
            </a:endParaRPr>
          </a:p>
        </p:txBody>
      </p:sp>
    </p:spTree>
    <p:extLst>
      <p:ext uri="{BB962C8B-B14F-4D97-AF65-F5344CB8AC3E}">
        <p14:creationId xmlns:p14="http://schemas.microsoft.com/office/powerpoint/2010/main" val="24308680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07504" y="1973385"/>
            <a:ext cx="5714958" cy="3809999"/>
          </a:xfrm>
          <a:effectLst>
            <a:outerShdw blurRad="63500" dist="35921" dir="2700000" algn="ctr" rotWithShape="0">
              <a:srgbClr val="000000">
                <a:alpha val="74998"/>
              </a:srgbClr>
            </a:outerShdw>
          </a:effectLst>
          <a:extLst/>
        </p:spPr>
        <p:txBody>
          <a:bodyPr/>
          <a:lstStyle/>
          <a:p>
            <a:pPr eaLnBrk="1" hangingPunct="1">
              <a:defRPr/>
            </a:pPr>
            <a:r>
              <a:rPr lang="en-US" sz="6000" b="1" dirty="0" smtClean="0">
                <a:solidFill>
                  <a:schemeClr val="bg1"/>
                </a:solidFill>
                <a:effectLst>
                  <a:glow rad="177800">
                    <a:schemeClr val="tx1"/>
                  </a:glow>
                </a:effectLst>
                <a:latin typeface="Arial" pitchFamily="-111" charset="0"/>
                <a:ea typeface="ＭＳ Ｐゴシック" pitchFamily="-111" charset="-128"/>
                <a:cs typeface="ＭＳ Ｐゴシック" pitchFamily="-111" charset="-128"/>
              </a:rPr>
              <a:t>I. Christ will </a:t>
            </a:r>
            <a:r>
              <a:rPr lang="en-US" sz="6000" b="1" dirty="0" smtClean="0">
                <a:solidFill>
                  <a:srgbClr val="FFFF00"/>
                </a:solidFill>
                <a:effectLst>
                  <a:glow rad="177800">
                    <a:schemeClr val="tx1"/>
                  </a:glow>
                </a:effectLst>
                <a:latin typeface="Arial" pitchFamily="-111" charset="0"/>
                <a:ea typeface="ＭＳ Ｐゴシック" pitchFamily="-111" charset="-128"/>
                <a:cs typeface="ＭＳ Ｐゴシック" pitchFamily="-111" charset="-128"/>
              </a:rPr>
              <a:t>judge</a:t>
            </a:r>
            <a:r>
              <a:rPr lang="en-US" sz="6000" b="1" dirty="0" smtClean="0">
                <a:solidFill>
                  <a:schemeClr val="bg1"/>
                </a:solidFill>
                <a:effectLst>
                  <a:glow rad="177800">
                    <a:schemeClr val="tx1"/>
                  </a:glow>
                </a:effectLst>
                <a:latin typeface="Arial" pitchFamily="-111" charset="0"/>
                <a:ea typeface="ＭＳ Ｐゴシック" pitchFamily="-111" charset="-128"/>
                <a:cs typeface="ＭＳ Ｐゴシック" pitchFamily="-111" charset="-128"/>
              </a:rPr>
              <a:t> the world</a:t>
            </a:r>
            <a: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t/>
            </a:r>
            <a:b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br>
            <a: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t>(Rev. 6)</a:t>
            </a: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pic>
        <p:nvPicPr>
          <p:cNvPr id="2" name="Picture 1" descr="rev 4 seals tomar7muhu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35" y="174437"/>
            <a:ext cx="4533900" cy="1371600"/>
          </a:xfrm>
          <a:prstGeom prst="rect">
            <a:avLst/>
          </a:prstGeom>
        </p:spPr>
      </p:pic>
    </p:spTree>
    <p:extLst>
      <p:ext uri="{BB962C8B-B14F-4D97-AF65-F5344CB8AC3E}">
        <p14:creationId xmlns:p14="http://schemas.microsoft.com/office/powerpoint/2010/main" val="10395087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2637692"/>
            <a:ext cx="4800600" cy="4144108"/>
          </a:xfrm>
        </p:spPr>
        <p:txBody>
          <a:bodyPr/>
          <a:lstStyle/>
          <a:p>
            <a:pPr>
              <a:defRPr/>
            </a:pPr>
            <a:r>
              <a:rPr lang="en-US" sz="6000" dirty="0" smtClean="0">
                <a:effectLst>
                  <a:glow rad="241300">
                    <a:schemeClr val="tx1"/>
                  </a:glow>
                  <a:outerShdw blurRad="38100" dist="38100" dir="2700000" algn="tl">
                    <a:srgbClr val="000000">
                      <a:alpha val="43137"/>
                    </a:srgbClr>
                  </a:outerShdw>
                </a:effectLst>
                <a:latin typeface="Arial" charset="0"/>
              </a:rPr>
              <a:t>II. Christ will </a:t>
            </a:r>
            <a:r>
              <a:rPr lang="en-US" sz="6000" dirty="0" smtClean="0">
                <a:solidFill>
                  <a:srgbClr val="FFFF00"/>
                </a:solidFill>
                <a:effectLst>
                  <a:glow rad="241300">
                    <a:schemeClr val="tx1"/>
                  </a:glow>
                  <a:outerShdw blurRad="38100" dist="38100" dir="2700000" algn="tl">
                    <a:srgbClr val="000000">
                      <a:alpha val="43137"/>
                    </a:srgbClr>
                  </a:outerShdw>
                </a:effectLst>
                <a:latin typeface="Arial" charset="0"/>
              </a:rPr>
              <a:t>save</a:t>
            </a:r>
            <a:r>
              <a:rPr lang="en-US" sz="6000" dirty="0" smtClean="0">
                <a:effectLst>
                  <a:glow rad="241300">
                    <a:schemeClr val="tx1"/>
                  </a:glow>
                  <a:outerShdw blurRad="38100" dist="38100" dir="2700000" algn="tl">
                    <a:srgbClr val="000000">
                      <a:alpha val="43137"/>
                    </a:srgbClr>
                  </a:outerShdw>
                </a:effectLst>
                <a:latin typeface="Arial" charset="0"/>
              </a:rPr>
              <a:t> the believers (Rev. 7).</a:t>
            </a:r>
            <a:endParaRPr lang="en-US" sz="6000" dirty="0">
              <a:effectLst>
                <a:glow rad="241300">
                  <a:schemeClr val="tx1"/>
                </a:glow>
                <a:outerShdw blurRad="38100" dist="38100" dir="2700000" algn="tl">
                  <a:srgbClr val="000000">
                    <a:alpha val="43137"/>
                  </a:srgbClr>
                </a:outerShdw>
              </a:effectLst>
              <a:latin typeface="Arial" charset="0"/>
            </a:endParaRPr>
          </a:p>
        </p:txBody>
      </p:sp>
      <p:sp>
        <p:nvSpPr>
          <p:cNvPr id="4" name="Text Box 1041"/>
          <p:cNvSpPr txBox="1">
            <a:spLocks noChangeArrowheads="1"/>
          </p:cNvSpPr>
          <p:nvPr/>
        </p:nvSpPr>
        <p:spPr bwMode="auto">
          <a:xfrm>
            <a:off x="8404299" y="60325"/>
            <a:ext cx="698178" cy="461665"/>
          </a:xfrm>
          <a:prstGeom prst="rect">
            <a:avLst/>
          </a:prstGeom>
          <a:solidFill>
            <a:schemeClr val="tx1"/>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371</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71073253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Rapture</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Church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smtClean="0">
                <a:solidFill>
                  <a:schemeClr val="bg1"/>
                </a:solidFill>
                <a:latin typeface="Comic Sans MS" charset="0"/>
              </a:rPr>
              <a:t>Chronology of Revelation</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you have seen"</a:t>
            </a:r>
          </a:p>
          <a:p>
            <a:pPr algn="ctr" defTabSz="914400" fontAlgn="base">
              <a:spcBef>
                <a:spcPct val="0"/>
              </a:spcBef>
              <a:spcAft>
                <a:spcPct val="0"/>
              </a:spcAft>
            </a:pPr>
            <a:r>
              <a:rPr lang="en-US" sz="1600" dirty="0" smtClean="0">
                <a:solidFill>
                  <a:srgbClr val="000000"/>
                </a:solidFill>
                <a:latin typeface="Arial Narrow" charset="0"/>
                <a:cs typeface="Arial" charset="0"/>
              </a:rPr>
              <a:t>(1:19a)</a:t>
            </a:r>
          </a:p>
          <a:p>
            <a:pPr algn="ctr" defTabSz="914400" fontAlgn="base">
              <a:spcBef>
                <a:spcPct val="0"/>
              </a:spcBef>
              <a:spcAft>
                <a:spcPct val="0"/>
              </a:spcAft>
            </a:pPr>
            <a:r>
              <a:rPr lang="en-US" sz="1600" b="1" dirty="0" smtClean="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is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now"</a:t>
            </a:r>
          </a:p>
          <a:p>
            <a:pPr algn="ctr" defTabSz="914400" fontAlgn="base">
              <a:spcBef>
                <a:spcPct val="0"/>
              </a:spcBef>
              <a:spcAft>
                <a:spcPct val="0"/>
              </a:spcAft>
            </a:pPr>
            <a:r>
              <a:rPr lang="en-US" sz="1600" dirty="0" smtClean="0">
                <a:solidFill>
                  <a:srgbClr val="000000"/>
                </a:solidFill>
                <a:latin typeface="Arial Narrow" charset="0"/>
                <a:cs typeface="Arial" charset="0"/>
              </a:rPr>
              <a:t>(1:19b)</a:t>
            </a:r>
          </a:p>
          <a:p>
            <a:pPr algn="ctr" defTabSz="914400" fontAlgn="base">
              <a:spcBef>
                <a:spcPct val="0"/>
              </a:spcBef>
              <a:spcAft>
                <a:spcPct val="0"/>
              </a:spcAft>
            </a:pPr>
            <a:r>
              <a:rPr lang="en-US" sz="1600" b="1" dirty="0" smtClean="0">
                <a:solidFill>
                  <a:srgbClr val="000000"/>
                </a:solidFill>
                <a:latin typeface="Arial Narrow" charset="0"/>
                <a:cs typeface="Arial" charset="0"/>
              </a:rPr>
              <a:t>Rev. 2</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will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take place later"</a:t>
            </a:r>
          </a:p>
          <a:p>
            <a:pPr algn="ctr" defTabSz="914400" fontAlgn="base">
              <a:spcBef>
                <a:spcPct val="0"/>
              </a:spcBef>
              <a:spcAft>
                <a:spcPct val="0"/>
              </a:spcAft>
            </a:pPr>
            <a:r>
              <a:rPr lang="en-US" sz="1600" dirty="0" smtClean="0">
                <a:solidFill>
                  <a:srgbClr val="000000"/>
                </a:solidFill>
                <a:latin typeface="Arial Narrow" charset="0"/>
                <a:cs typeface="Arial" charset="0"/>
              </a:rPr>
              <a:t>(1:19c)</a:t>
            </a:r>
          </a:p>
          <a:p>
            <a:pPr algn="ctr" defTabSz="914400" fontAlgn="base">
              <a:spcBef>
                <a:spcPct val="0"/>
              </a:spcBef>
              <a:spcAft>
                <a:spcPct val="0"/>
              </a:spcAft>
            </a:pPr>
            <a:r>
              <a:rPr lang="en-US" sz="1600" b="1" dirty="0" smtClean="0">
                <a:solidFill>
                  <a:srgbClr val="000000"/>
                </a:solidFill>
                <a:latin typeface="Arial Narrow" charset="0"/>
                <a:cs typeface="Arial" charset="0"/>
              </a:rPr>
              <a:t>Rev. 4</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Second Half</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Tribulation</a:t>
            </a: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smtClean="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smtClean="0">
                <a:solidFill>
                  <a:srgbClr val="000000"/>
                </a:solidFill>
                <a:latin typeface="Arial Narrow"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First Half</a:t>
            </a:r>
            <a:endParaRPr lang="en-US" sz="1400" b="1" dirty="0" smtClean="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5360209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0" y="5334000"/>
            <a:ext cx="4876800" cy="1524000"/>
          </a:xfrm>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144,000 sealed (7</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:4-</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8)</a:t>
            </a:r>
          </a:p>
        </p:txBody>
      </p:sp>
      <p:sp>
        <p:nvSpPr>
          <p:cNvPr id="252932" name="Text Box 4"/>
          <p:cNvSpPr txBox="1">
            <a:spLocks noChangeArrowheads="1"/>
          </p:cNvSpPr>
          <p:nvPr/>
        </p:nvSpPr>
        <p:spPr bwMode="auto">
          <a:xfrm>
            <a:off x="228600" y="555627"/>
            <a:ext cx="8763000" cy="5634037"/>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And I heard how many were marked with the seal of God— 144,000 were sealed from all the tribes of Israel:</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5</a:t>
            </a:r>
            <a:r>
              <a:rPr lang="en-US" b="1" dirty="0" smtClean="0">
                <a:solidFill>
                  <a:srgbClr val="FFFFFF"/>
                </a:solidFill>
                <a:effectLst>
                  <a:outerShdw blurRad="38100" dist="38100" dir="2700000" algn="tl">
                    <a:srgbClr val="000000">
                      <a:alpha val="43137"/>
                    </a:srgbClr>
                  </a:outerShdw>
                </a:effectLst>
                <a:latin typeface="Arial" charset="0"/>
              </a:rPr>
              <a:t>from Judah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Reuben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Gad 12,000</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6</a:t>
            </a:r>
            <a:r>
              <a:rPr lang="en-US" b="1" dirty="0" smtClean="0">
                <a:solidFill>
                  <a:srgbClr val="FFFFFF"/>
                </a:solidFill>
                <a:effectLst>
                  <a:outerShdw blurRad="38100" dist="38100" dir="2700000" algn="tl">
                    <a:srgbClr val="000000">
                      <a:alpha val="43137"/>
                    </a:srgbClr>
                  </a:outerShdw>
                </a:effectLst>
                <a:latin typeface="Arial" charset="0"/>
              </a:rPr>
              <a:t>from Asher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Naphtali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Manasseh 12,000</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7</a:t>
            </a:r>
            <a:r>
              <a:rPr lang="en-US" b="1" dirty="0" smtClean="0">
                <a:solidFill>
                  <a:srgbClr val="FFFFFF"/>
                </a:solidFill>
                <a:effectLst>
                  <a:outerShdw blurRad="38100" dist="38100" dir="2700000" algn="tl">
                    <a:srgbClr val="000000">
                      <a:alpha val="43137"/>
                    </a:srgbClr>
                  </a:outerShdw>
                </a:effectLst>
                <a:latin typeface="Arial" charset="0"/>
              </a:rPr>
              <a:t>from Simeon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Levi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Issachar 12,000</a:t>
            </a:r>
          </a:p>
          <a:p>
            <a:pPr algn="r" defTabSz="914400" eaLnBrk="0" fontAlgn="base" hangingPunct="0">
              <a:spcBef>
                <a:spcPct val="0"/>
              </a:spcBef>
              <a:spcAft>
                <a:spcPct val="0"/>
              </a:spcAft>
              <a:defRPr/>
            </a:pPr>
            <a:r>
              <a:rPr lang="en-US" b="1" baseline="30000" dirty="0" smtClean="0">
                <a:solidFill>
                  <a:srgbClr val="FFFFFF"/>
                </a:solidFill>
                <a:effectLst>
                  <a:outerShdw blurRad="38100" dist="38100" dir="2700000" algn="tl">
                    <a:srgbClr val="000000">
                      <a:alpha val="43137"/>
                    </a:srgbClr>
                  </a:outerShdw>
                </a:effectLst>
                <a:latin typeface="Arial" charset="0"/>
              </a:rPr>
              <a:t>8</a:t>
            </a:r>
            <a:r>
              <a:rPr lang="en-US" b="1" dirty="0" smtClean="0">
                <a:solidFill>
                  <a:srgbClr val="FFFFFF"/>
                </a:solidFill>
                <a:effectLst>
                  <a:outerShdw blurRad="38100" dist="38100" dir="2700000" algn="tl">
                    <a:srgbClr val="000000">
                      <a:alpha val="43137"/>
                    </a:srgbClr>
                  </a:outerShdw>
                </a:effectLst>
                <a:latin typeface="Arial" charset="0"/>
              </a:rPr>
              <a:t>from </a:t>
            </a:r>
            <a:r>
              <a:rPr lang="en-US" b="1" dirty="0" err="1" smtClean="0">
                <a:solidFill>
                  <a:srgbClr val="FFFFFF"/>
                </a:solidFill>
                <a:effectLst>
                  <a:outerShdw blurRad="38100" dist="38100" dir="2700000" algn="tl">
                    <a:srgbClr val="000000">
                      <a:alpha val="43137"/>
                    </a:srgbClr>
                  </a:outerShdw>
                </a:effectLst>
                <a:latin typeface="Arial" charset="0"/>
              </a:rPr>
              <a:t>Zebulun</a:t>
            </a:r>
            <a:r>
              <a:rPr lang="en-US" b="1" dirty="0" smtClean="0">
                <a:solidFill>
                  <a:srgbClr val="FFFFFF"/>
                </a:solidFill>
                <a:effectLst>
                  <a:outerShdw blurRad="38100" dist="38100" dir="2700000" algn="tl">
                    <a:srgbClr val="000000">
                      <a:alpha val="43137"/>
                    </a:srgbClr>
                  </a:outerShdw>
                </a:effectLst>
                <a:latin typeface="Arial" charset="0"/>
              </a:rPr>
              <a:t>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Joseph 12,000</a:t>
            </a:r>
          </a:p>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alpha val="43137"/>
                    </a:srgbClr>
                  </a:outerShdw>
                </a:effectLst>
                <a:latin typeface="Arial" charset="0"/>
              </a:rPr>
              <a:t>from Benjamin 12,000</a:t>
            </a:r>
          </a:p>
          <a:p>
            <a:pPr defTabSz="914400" eaLnBrk="0" fontAlgn="base" hangingPunct="0">
              <a:spcBef>
                <a:spcPct val="0"/>
              </a:spcBef>
              <a:spcAft>
                <a:spcPct val="0"/>
              </a:spcAft>
              <a:defRPr/>
            </a:pPr>
            <a:endParaRPr lang="en-US" b="1" dirty="0" smtClean="0">
              <a:solidFill>
                <a:srgbClr val="FFFFFF"/>
              </a:solidFill>
              <a:effectLst>
                <a:outerShdw blurRad="38100" dist="38100" dir="2700000" algn="tl">
                  <a:srgbClr val="000000">
                    <a:alpha val="43137"/>
                  </a:srgbClr>
                </a:outerShdw>
              </a:effectLst>
              <a:latin typeface="Arial" charset="0"/>
            </a:endParaRPr>
          </a:p>
        </p:txBody>
      </p:sp>
      <p:sp>
        <p:nvSpPr>
          <p:cNvPr id="5"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377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885954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0" y="755540"/>
            <a:ext cx="9144000" cy="1198307"/>
          </a:xfrm>
          <a:noFill/>
        </p:spPr>
        <p:txBody>
          <a:bodyPr anchor="b"/>
          <a:lstStyle/>
          <a:p>
            <a:pPr>
              <a:defRPr/>
            </a:pPr>
            <a:r>
              <a:rPr lang="en-US" sz="8000" dirty="0" smtClean="0">
                <a:effectLst>
                  <a:glow rad="190500">
                    <a:schemeClr val="tx1"/>
                  </a:glow>
                </a:effectLst>
                <a:latin typeface="Arial" charset="0"/>
              </a:rPr>
              <a:t>Balance in Life</a:t>
            </a:r>
            <a:endParaRPr lang="en-US" sz="8000" dirty="0">
              <a:effectLst>
                <a:glow rad="190500">
                  <a:schemeClr val="tx1"/>
                </a:glow>
              </a:effectLst>
              <a:latin typeface="Arial" charset="0"/>
            </a:endParaRPr>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1221715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7" name="Picture 5" descr="Orthodox%20Jews%20at%20Wailing%20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9138" name="Title 2"/>
          <p:cNvSpPr>
            <a:spLocks noGrp="1"/>
          </p:cNvSpPr>
          <p:nvPr>
            <p:ph type="title" idx="4294967295"/>
          </p:nvPr>
        </p:nvSpPr>
        <p:spPr>
          <a:xfrm>
            <a:off x="0" y="76200"/>
            <a:ext cx="9144000" cy="1143000"/>
          </a:xfrm>
        </p:spPr>
        <p:txBody>
          <a:bodyPr/>
          <a:lstStyle/>
          <a:p>
            <a:r>
              <a:rPr lang="en-US" sz="4000" b="1" dirty="0">
                <a:effectLst>
                  <a:glow rad="254000">
                    <a:schemeClr val="bg1"/>
                  </a:glow>
                </a:effectLst>
                <a:latin typeface="Arial" charset="0"/>
                <a:ea typeface="ＭＳ Ｐゴシック" charset="0"/>
              </a:rPr>
              <a:t>144,000 Jews Saved is Miraculous!</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377</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0527389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sp>
        <p:nvSpPr>
          <p:cNvPr id="4" name="Striped Right Arrow 3"/>
          <p:cNvSpPr/>
          <p:nvPr/>
        </p:nvSpPr>
        <p:spPr bwMode="auto">
          <a:xfrm>
            <a:off x="3581400" y="0"/>
            <a:ext cx="5562600" cy="6858000"/>
          </a:xfrm>
          <a:prstGeom prst="stripedRightArrow">
            <a:avLst/>
          </a:prstGeom>
          <a:blipFill rotWithShape="1">
            <a:blip r:embed="rId4">
              <a:extLst>
                <a:ext uri="{28A0092B-C50C-407E-A947-70E740481C1C}">
                  <a14:useLocalDpi xmlns:a14="http://schemas.microsoft.com/office/drawing/2010/main"/>
                </a:ext>
              </a:extLst>
            </a:blip>
            <a:stretch>
              <a:fillRect/>
            </a:stretch>
          </a:blipFill>
          <a:ln w="9525" cap="flat" cmpd="sng" algn="ctr">
            <a:solidFill>
              <a:schemeClr val="tx1"/>
            </a:solidFill>
            <a:prstDash val="solid"/>
            <a:round/>
            <a:headEnd type="none" w="med" len="med"/>
            <a:tailEnd type="none" w="med" len="med"/>
          </a:ln>
          <a:effectLst/>
        </p:spPr>
        <p:txBody>
          <a:bodyPr wrap="none"/>
          <a:lstStyle/>
          <a:p>
            <a:pPr defTabSz="914400" fontAlgn="base">
              <a:spcBef>
                <a:spcPct val="0"/>
              </a:spcBef>
              <a:spcAft>
                <a:spcPct val="0"/>
              </a:spcAft>
              <a:defRPr/>
            </a:pPr>
            <a:endParaRPr lang="en-US" sz="2400">
              <a:solidFill>
                <a:srgbClr val="000000"/>
              </a:solidFill>
              <a:latin typeface="Times New Roman" pitchFamily="-112" charset="0"/>
              <a:ea typeface="Osaka"/>
              <a:cs typeface="Osaka"/>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en-US" sz="6000">
                <a:solidFill>
                  <a:schemeClr val="bg1"/>
                </a:solidFill>
              </a:rPr>
              <a:t>Is There a Future for National Israel?</a:t>
            </a:r>
            <a:endParaRPr lang="en-US"/>
          </a:p>
        </p:txBody>
      </p:sp>
      <p:sp>
        <p:nvSpPr>
          <p:cNvPr id="428036" name="Text Box 4"/>
          <p:cNvSpPr txBox="1">
            <a:spLocks noChangeArrowheads="1"/>
          </p:cNvSpPr>
          <p:nvPr/>
        </p:nvSpPr>
        <p:spPr bwMode="auto">
          <a:xfrm>
            <a:off x="8181975" y="71438"/>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eaLnBrk="0" fontAlgn="base" hangingPunct="0">
              <a:spcBef>
                <a:spcPct val="0"/>
              </a:spcBef>
              <a:spcAft>
                <a:spcPct val="0"/>
              </a:spcAft>
              <a:defRPr/>
            </a:pPr>
            <a:r>
              <a:rPr lang="en-US" sz="2400" b="1">
                <a:solidFill>
                  <a:srgbClr val="FFFFFF"/>
                </a:solidFill>
                <a:latin typeface="Arial" charset="0"/>
                <a:ea typeface="Arial" charset="0"/>
                <a:cs typeface="Arial" charset="0"/>
              </a:rPr>
              <a:t>155q</a:t>
            </a:r>
            <a:endParaRPr lang="en-US" sz="2400" b="1">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769440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9144000" cy="1143000"/>
          </a:xfrm>
        </p:spPr>
        <p:txBody>
          <a:bodyPr/>
          <a:lstStyle/>
          <a:p>
            <a:r>
              <a:rPr lang="en-US" sz="4000" b="1" dirty="0" smtClean="0">
                <a:solidFill>
                  <a:srgbClr val="FFFFFF"/>
                </a:solidFill>
                <a:effectLst>
                  <a:glow rad="254000">
                    <a:schemeClr val="tx1">
                      <a:alpha val="75000"/>
                    </a:schemeClr>
                  </a:glow>
                </a:effectLst>
                <a:latin typeface="Arial" charset="0"/>
                <a:ea typeface="ＭＳ Ｐゴシック" charset="0"/>
              </a:rPr>
              <a:t>God still has plans for Israel</a:t>
            </a:r>
            <a:endParaRPr lang="en-US" sz="40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377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113062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en-US" sz="4000" b="1" dirty="0" smtClean="0">
                <a:solidFill>
                  <a:schemeClr val="bg1"/>
                </a:solidFill>
                <a:latin typeface="Arial" charset="0"/>
                <a:ea typeface="ＭＳ Ｐゴシック" charset="0"/>
              </a:rPr>
              <a:t>Two Saved Groups Contrasted</a:t>
            </a:r>
            <a:endParaRPr lang="en-US" b="1" dirty="0">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378</a:t>
            </a:r>
            <a:endParaRPr lang="en-US" b="1" dirty="0">
              <a:solidFill>
                <a:srgbClr val="FFFFFF"/>
              </a:solidFill>
              <a:latin typeface="Arial"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07495988"/>
              </p:ext>
            </p:extLst>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gridCol w="3816682"/>
              </a:tblGrid>
              <a:tr h="427367">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Great Multitude </a:t>
                      </a:r>
                      <a:endParaRPr lang="en-US" sz="2400" b="1" dirty="0">
                        <a:effectLst/>
                        <a:latin typeface="Times"/>
                        <a:ea typeface="Times"/>
                        <a:cs typeface="Times New Roman"/>
                      </a:endParaRPr>
                    </a:p>
                  </a:txBody>
                  <a:tcPr marL="68580" marR="68580" marT="0" marB="0" anchor="ctr">
                    <a:solidFill>
                      <a:srgbClr val="000090"/>
                    </a:solidFill>
                  </a:tcPr>
                </a:tc>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7:1-8</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7:9-17</a:t>
                      </a:r>
                      <a:endParaRPr lang="en-US" sz="2400" b="1">
                        <a:effectLst/>
                        <a:latin typeface="Times"/>
                        <a:ea typeface="Times"/>
                        <a:cs typeface="Times New Roman"/>
                      </a:endParaRPr>
                    </a:p>
                  </a:txBody>
                  <a:tcPr marL="68580" marR="68580" marT="0" marB="0" anchor="ctr"/>
                </a:tc>
              </a:tr>
              <a:tr h="843024">
                <a:tc>
                  <a:txBody>
                    <a:bodyPr/>
                    <a:lstStyle/>
                    <a:p>
                      <a:pPr marL="0" marR="0" algn="ctr">
                        <a:spcBef>
                          <a:spcPts val="500"/>
                        </a:spcBef>
                        <a:spcAft>
                          <a:spcPts val="500"/>
                        </a:spcAft>
                      </a:pPr>
                      <a:r>
                        <a:rPr lang="en-US" sz="2400" b="1">
                          <a:solidFill>
                            <a:srgbClr val="000000"/>
                          </a:solidFill>
                          <a:effectLst/>
                          <a:latin typeface="Arial"/>
                          <a:ea typeface="Times"/>
                          <a:cs typeface="Times New Roman"/>
                        </a:rPr>
                        <a:t>Jews</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Gentiles from all nations</a:t>
                      </a:r>
                      <a:endParaRPr lang="en-US" sz="2400" b="1">
                        <a:effectLst/>
                        <a:latin typeface="Times"/>
                        <a:ea typeface="Times"/>
                        <a:cs typeface="Times New Roman"/>
                      </a:endParaRPr>
                    </a:p>
                  </a:txBody>
                  <a:tcPr marL="68580" marR="68580" marT="0" marB="0" anchor="ctr"/>
                </a:tc>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Numbered</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Cannot be counted</a:t>
                      </a:r>
                      <a:endParaRPr lang="en-US" sz="2400" b="1">
                        <a:effectLst/>
                        <a:latin typeface="Times"/>
                        <a:ea typeface="Times"/>
                        <a:cs typeface="Times New Roman"/>
                      </a:endParaRPr>
                    </a:p>
                  </a:txBody>
                  <a:tcPr marL="68580" marR="68580" marT="0" marB="0" anchor="ctr"/>
                </a:tc>
              </a:tr>
              <a:tr h="1264536">
                <a:tc>
                  <a:txBody>
                    <a:bodyPr/>
                    <a:lstStyle/>
                    <a:p>
                      <a:pPr marL="0" marR="0" algn="ctr">
                        <a:spcBef>
                          <a:spcPts val="500"/>
                        </a:spcBef>
                        <a:spcAft>
                          <a:spcPts val="500"/>
                        </a:spcAft>
                      </a:pPr>
                      <a:r>
                        <a:rPr lang="en-US" sz="2400" b="1">
                          <a:solidFill>
                            <a:srgbClr val="000000"/>
                          </a:solidFill>
                          <a:effectLst/>
                          <a:latin typeface="Arial"/>
                          <a:ea typeface="Times"/>
                          <a:cs typeface="Times New Roman"/>
                        </a:rPr>
                        <a:t>Listed by tribe of Israel</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From every nation, tribe, people and language</a:t>
                      </a:r>
                      <a:endParaRPr lang="en-US" sz="2400" b="1">
                        <a:effectLst/>
                        <a:latin typeface="Times"/>
                        <a:ea typeface="Times"/>
                        <a:cs typeface="Times New Roman"/>
                      </a:endParaRPr>
                    </a:p>
                  </a:txBody>
                  <a:tcPr marL="68580" marR="68580" marT="0" marB="0" anchor="ctr"/>
                </a:tc>
              </a:tr>
              <a:tr h="1686049">
                <a:tc>
                  <a:txBody>
                    <a:bodyPr/>
                    <a:lstStyle/>
                    <a:p>
                      <a:pPr marL="0" marR="0" algn="ctr">
                        <a:spcBef>
                          <a:spcPts val="500"/>
                        </a:spcBef>
                        <a:spcAft>
                          <a:spcPts val="500"/>
                        </a:spcAft>
                      </a:pPr>
                      <a:r>
                        <a:rPr lang="en-US" sz="2400" b="1" dirty="0" smtClean="0">
                          <a:solidFill>
                            <a:srgbClr val="000000"/>
                          </a:solidFill>
                          <a:effectLst/>
                          <a:latin typeface="Arial"/>
                          <a:ea typeface="Times"/>
                          <a:cs typeface="Times New Roman"/>
                        </a:rPr>
                        <a:t>"seal </a:t>
                      </a:r>
                      <a:r>
                        <a:rPr lang="en-US" sz="2400" b="1" dirty="0">
                          <a:solidFill>
                            <a:srgbClr val="000000"/>
                          </a:solidFill>
                          <a:effectLst/>
                          <a:latin typeface="Arial"/>
                          <a:ea typeface="Times"/>
                          <a:cs typeface="Times New Roman"/>
                        </a:rPr>
                        <a:t>of God on their </a:t>
                      </a:r>
                      <a:r>
                        <a:rPr lang="en-US" sz="2400" b="1" dirty="0" smtClean="0">
                          <a:solidFill>
                            <a:srgbClr val="000000"/>
                          </a:solidFill>
                          <a:effectLst/>
                          <a:latin typeface="Arial"/>
                          <a:ea typeface="Times"/>
                          <a:cs typeface="Times New Roman"/>
                        </a:rPr>
                        <a:t>foreheads" </a:t>
                      </a:r>
                      <a:r>
                        <a:rPr lang="en-US" sz="2400" b="1" dirty="0">
                          <a:solidFill>
                            <a:srgbClr val="000000"/>
                          </a:solidFill>
                          <a:effectLst/>
                          <a:latin typeface="Arial"/>
                          <a:ea typeface="Times"/>
                          <a:cs typeface="Times New Roman"/>
                        </a:rPr>
                        <a:t>(7:3-4)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smtClean="0">
                          <a:solidFill>
                            <a:srgbClr val="000000"/>
                          </a:solidFill>
                          <a:effectLst/>
                          <a:latin typeface="Arial"/>
                          <a:ea typeface="Times"/>
                          <a:cs typeface="Times New Roman"/>
                        </a:rPr>
                        <a:t>"washed </a:t>
                      </a:r>
                      <a:r>
                        <a:rPr lang="en-US" sz="2400" b="1" dirty="0">
                          <a:solidFill>
                            <a:srgbClr val="000000"/>
                          </a:solidFill>
                          <a:effectLst/>
                          <a:latin typeface="Arial"/>
                          <a:ea typeface="Times"/>
                          <a:cs typeface="Times New Roman"/>
                        </a:rPr>
                        <a:t>their robes in the blood of the Lamb and made them </a:t>
                      </a:r>
                      <a:r>
                        <a:rPr lang="en-US" sz="2400" b="1" dirty="0" smtClean="0">
                          <a:solidFill>
                            <a:srgbClr val="000000"/>
                          </a:solidFill>
                          <a:effectLst/>
                          <a:latin typeface="Arial"/>
                          <a:ea typeface="Times"/>
                          <a:cs typeface="Times New Roman"/>
                        </a:rPr>
                        <a:t>white" </a:t>
                      </a:r>
                      <a:r>
                        <a:rPr lang="en-US" sz="2400" b="1" dirty="0">
                          <a:solidFill>
                            <a:srgbClr val="000000"/>
                          </a:solidFill>
                          <a:effectLst/>
                          <a:latin typeface="Arial"/>
                          <a:ea typeface="Times"/>
                          <a:cs typeface="Times New Roman"/>
                        </a:rPr>
                        <a:t>(7:14)</a:t>
                      </a:r>
                      <a:endParaRPr lang="en-US" sz="2400" b="1" dirty="0">
                        <a:effectLst/>
                        <a:latin typeface="Times"/>
                        <a:ea typeface="Times"/>
                        <a:cs typeface="Times New Roman"/>
                      </a:endParaRPr>
                    </a:p>
                  </a:txBody>
                  <a:tcPr marL="68580" marR="68580" marT="0" marB="0" anchor="ctr"/>
                </a:tc>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On earth</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Standing in heaven</a:t>
                      </a:r>
                      <a:endParaRPr lang="en-US" sz="2400" b="1" dirty="0">
                        <a:effectLst/>
                        <a:latin typeface="Times"/>
                        <a:ea typeface="Times"/>
                        <a:cs typeface="Times New Roman"/>
                      </a:endParaRPr>
                    </a:p>
                  </a:txBody>
                  <a:tcPr marL="68580" marR="68580" marT="0" marB="0" anchor="ctr"/>
                </a:tc>
              </a:tr>
            </a:tbl>
          </a:graphicData>
        </a:graphic>
      </p:graphicFrame>
      <p:pic>
        <p:nvPicPr>
          <p:cNvPr id="6" name="Picture 5" descr="rev 7 Jewish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615" y="856856"/>
            <a:ext cx="1661888" cy="1670197"/>
          </a:xfrm>
          <a:prstGeom prst="rect">
            <a:avLst/>
          </a:prstGeom>
        </p:spPr>
      </p:pic>
    </p:spTree>
    <p:extLst>
      <p:ext uri="{BB962C8B-B14F-4D97-AF65-F5344CB8AC3E}">
        <p14:creationId xmlns:p14="http://schemas.microsoft.com/office/powerpoint/2010/main" val="36332784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jew and t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24263"/>
            <a:ext cx="9144000" cy="5733738"/>
          </a:xfrm>
          <a:prstGeom prst="rect">
            <a:avLst/>
          </a:prstGeom>
        </p:spPr>
      </p:pic>
      <p:sp>
        <p:nvSpPr>
          <p:cNvPr id="859138" name="Title 2"/>
          <p:cNvSpPr>
            <a:spLocks noGrp="1"/>
          </p:cNvSpPr>
          <p:nvPr>
            <p:ph type="title" idx="4294967295"/>
          </p:nvPr>
        </p:nvSpPr>
        <p:spPr>
          <a:xfrm>
            <a:off x="0" y="42249"/>
            <a:ext cx="8043033" cy="1186659"/>
          </a:xfrm>
        </p:spPr>
        <p:txBody>
          <a:bodyPr/>
          <a:lstStyle/>
          <a:p>
            <a:r>
              <a:rPr lang="en-US" sz="3200" b="1" dirty="0" smtClean="0">
                <a:solidFill>
                  <a:srgbClr val="FFFFFF"/>
                </a:solidFill>
                <a:effectLst>
                  <a:glow rad="254000">
                    <a:schemeClr val="tx1">
                      <a:alpha val="75000"/>
                    </a:schemeClr>
                  </a:glow>
                </a:effectLst>
                <a:latin typeface="Arial" charset="0"/>
                <a:ea typeface="ＭＳ Ｐゴシック" charset="0"/>
              </a:rPr>
              <a:t>Israel is considered by most nations to be a pain to the world today but…</a:t>
            </a:r>
            <a:endParaRPr lang="en-US" sz="32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378</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93106653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defTabSz="914400" fontAlgn="base">
              <a:spcBef>
                <a:spcPct val="0"/>
              </a:spcBef>
              <a:spcAft>
                <a:spcPct val="0"/>
              </a:spcAft>
              <a:defRPr/>
            </a:pPr>
            <a:endParaRPr lang="en-US" sz="2400">
              <a:solidFill>
                <a:srgbClr val="FFFFFF"/>
              </a:solidFill>
              <a:latin typeface="Times New Roman" pitchFamily="-111" charset="0"/>
              <a:ea typeface="ＭＳ Ｐゴシック"/>
              <a:cs typeface="ＭＳ Ｐゴシック"/>
            </a:endParaRPr>
          </a:p>
        </p:txBody>
      </p:sp>
      <p:pic>
        <p:nvPicPr>
          <p:cNvPr id="922627"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52400" y="908720"/>
            <a:ext cx="4876800" cy="3416320"/>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2400" b="1" baseline="30000" dirty="0">
                <a:solidFill>
                  <a:srgbClr val="FFFFFF"/>
                </a:solidFill>
                <a:latin typeface="Arial" charset="0"/>
                <a:ea typeface="Arial" charset="0"/>
                <a:cs typeface="Arial" charset="0"/>
              </a:rPr>
              <a:t>25</a:t>
            </a:r>
            <a:r>
              <a:rPr lang="en-US" sz="2400" b="1" dirty="0">
                <a:solidFill>
                  <a:srgbClr val="FFFFFF"/>
                </a:solidFill>
                <a:latin typeface="Arial" charset="0"/>
                <a:ea typeface="Arial" charset="0"/>
                <a:cs typeface="Arial" charset="0"/>
              </a:rPr>
              <a:t>I do not want you to be ignorant of this mystery, brothers, so that you may not be conceited: Israel has experienced a hardening in part </a:t>
            </a:r>
            <a:r>
              <a:rPr lang="en-US" sz="2400" b="1" u="sng" dirty="0">
                <a:solidFill>
                  <a:srgbClr val="FFFFFF"/>
                </a:solidFill>
                <a:latin typeface="Arial" charset="0"/>
                <a:ea typeface="Arial" charset="0"/>
                <a:cs typeface="Arial" charset="0"/>
              </a:rPr>
              <a:t>until </a:t>
            </a:r>
            <a:r>
              <a:rPr lang="en-US" sz="2400" b="1" dirty="0">
                <a:solidFill>
                  <a:srgbClr val="FFFFFF"/>
                </a:solidFill>
                <a:latin typeface="Arial" charset="0"/>
                <a:ea typeface="Arial" charset="0"/>
                <a:cs typeface="Arial" charset="0"/>
              </a:rPr>
              <a:t>the full number of the Gentiles has come in.</a:t>
            </a:r>
          </a:p>
          <a:p>
            <a:pPr defTabSz="914400" fontAlgn="base">
              <a:spcBef>
                <a:spcPct val="0"/>
              </a:spcBef>
              <a:spcAft>
                <a:spcPct val="0"/>
              </a:spcAft>
            </a:pPr>
            <a:r>
              <a:rPr lang="en-US" sz="2400" b="1" baseline="30000" dirty="0">
                <a:solidFill>
                  <a:srgbClr val="FFFFFF"/>
                </a:solidFill>
                <a:latin typeface="Arial" charset="0"/>
                <a:ea typeface="Arial" charset="0"/>
                <a:cs typeface="Arial" charset="0"/>
              </a:rPr>
              <a:t>26</a:t>
            </a:r>
            <a:r>
              <a:rPr lang="en-US" sz="2400" b="1" u="sng" dirty="0">
                <a:solidFill>
                  <a:srgbClr val="FFFFFF"/>
                </a:solidFill>
                <a:latin typeface="Arial" charset="0"/>
                <a:ea typeface="Arial" charset="0"/>
                <a:cs typeface="Arial" charset="0"/>
              </a:rPr>
              <a:t>And so</a:t>
            </a:r>
            <a:r>
              <a:rPr lang="en-US" sz="2400" b="1" dirty="0">
                <a:solidFill>
                  <a:srgbClr val="FFFFFF"/>
                </a:solidFill>
                <a:latin typeface="Arial" charset="0"/>
                <a:ea typeface="Arial" charset="0"/>
                <a:cs typeface="Arial" charset="0"/>
              </a:rPr>
              <a:t> </a:t>
            </a:r>
            <a:r>
              <a:rPr lang="en-US" sz="2400" b="1" dirty="0">
                <a:solidFill>
                  <a:srgbClr val="FFFF00"/>
                </a:solidFill>
                <a:latin typeface="Arial" charset="0"/>
                <a:ea typeface="Arial" charset="0"/>
                <a:cs typeface="Arial" charset="0"/>
              </a:rPr>
              <a:t>all Israel will be saved</a:t>
            </a:r>
            <a:r>
              <a:rPr lang="en-US" sz="2400" b="1" dirty="0">
                <a:solidFill>
                  <a:srgbClr val="FFFFFF"/>
                </a:solidFill>
                <a:latin typeface="Arial" charset="0"/>
                <a:ea typeface="Arial" charset="0"/>
                <a:cs typeface="Arial" charset="0"/>
              </a:rPr>
              <a:t>, as it is written: </a:t>
            </a:r>
          </a:p>
        </p:txBody>
      </p:sp>
      <p:sp>
        <p:nvSpPr>
          <p:cNvPr id="922629" name="TextBox 3"/>
          <p:cNvSpPr txBox="1">
            <a:spLocks noChangeArrowheads="1"/>
          </p:cNvSpPr>
          <p:nvPr/>
        </p:nvSpPr>
        <p:spPr bwMode="auto">
          <a:xfrm>
            <a:off x="457200" y="4361036"/>
            <a:ext cx="4762872" cy="2308324"/>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altLang="ja-JP" sz="2400" b="1" dirty="0" smtClean="0">
                <a:solidFill>
                  <a:srgbClr val="FFFFFF"/>
                </a:solidFill>
                <a:latin typeface="Arial" charset="0"/>
                <a:ea typeface="Arial" charset="0"/>
                <a:cs typeface="Arial" charset="0"/>
              </a:rPr>
              <a:t>"The </a:t>
            </a:r>
            <a:r>
              <a:rPr lang="en-US" altLang="ja-JP" sz="2400" b="1" dirty="0">
                <a:solidFill>
                  <a:srgbClr val="FFFFFF"/>
                </a:solidFill>
                <a:latin typeface="Arial" charset="0"/>
                <a:ea typeface="Arial" charset="0"/>
                <a:cs typeface="Arial" charset="0"/>
              </a:rPr>
              <a:t>deliverer will come from Zion; he will turn godlessness away from Jacob.</a:t>
            </a:r>
          </a:p>
          <a:p>
            <a:pPr defTabSz="914400" fontAlgn="base">
              <a:spcBef>
                <a:spcPct val="0"/>
              </a:spcBef>
              <a:spcAft>
                <a:spcPct val="0"/>
              </a:spcAft>
            </a:pPr>
            <a:r>
              <a:rPr lang="en-US" sz="2400" b="1" baseline="30000" dirty="0">
                <a:solidFill>
                  <a:srgbClr val="FFFFFF"/>
                </a:solidFill>
                <a:latin typeface="Arial" charset="0"/>
                <a:ea typeface="Arial" charset="0"/>
                <a:cs typeface="Arial" charset="0"/>
              </a:rPr>
              <a:t>27</a:t>
            </a:r>
            <a:r>
              <a:rPr lang="en-US" sz="2400" b="1" dirty="0">
                <a:solidFill>
                  <a:srgbClr val="FFFFFF"/>
                </a:solidFill>
                <a:latin typeface="Arial" charset="0"/>
                <a:ea typeface="Arial" charset="0"/>
                <a:cs typeface="Arial" charset="0"/>
              </a:rPr>
              <a:t>And this is my covenant with them when I take away their sins</a:t>
            </a:r>
            <a:r>
              <a:rPr lang="en-US" sz="2400" b="1" dirty="0" smtClean="0">
                <a:solidFill>
                  <a:srgbClr val="FFFFFF"/>
                </a:solidFill>
                <a:latin typeface="Arial" charset="0"/>
                <a:ea typeface="Arial" charset="0"/>
                <a:cs typeface="Arial" charset="0"/>
              </a:rPr>
              <a:t>.</a:t>
            </a:r>
            <a:r>
              <a:rPr lang="en-US" altLang="ja-JP" sz="2400" b="1" dirty="0" smtClean="0">
                <a:solidFill>
                  <a:srgbClr val="FFFFFF"/>
                </a:solidFill>
                <a:latin typeface="Arial" charset="0"/>
                <a:ea typeface="Arial" charset="0"/>
                <a:cs typeface="Arial" charset="0"/>
              </a:rPr>
              <a:t>"</a:t>
            </a:r>
            <a:endParaRPr lang="en-US" sz="2400" b="1" dirty="0">
              <a:solidFill>
                <a:srgbClr val="FFFFFF"/>
              </a:solidFill>
              <a:latin typeface="Arial" charset="0"/>
              <a:ea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en-US" altLang="ja-JP" sz="3600" dirty="0" smtClean="0"/>
              <a:t>"All </a:t>
            </a:r>
            <a:r>
              <a:rPr lang="en-US" altLang="ja-JP" sz="3600" dirty="0"/>
              <a:t>Israel will be </a:t>
            </a:r>
            <a:r>
              <a:rPr lang="en-US" altLang="ja-JP" sz="3600" dirty="0" smtClean="0"/>
              <a:t>saved" </a:t>
            </a:r>
            <a:r>
              <a:rPr lang="en-US" altLang="ja-JP" sz="2800" dirty="0" smtClean="0"/>
              <a:t>(Rom. 11</a:t>
            </a:r>
            <a:r>
              <a:rPr lang="en-US" altLang="ja-JP" sz="2800" dirty="0"/>
              <a:t>:25-</a:t>
            </a:r>
            <a:r>
              <a:rPr lang="en-US" altLang="ja-JP" sz="2800" dirty="0" smtClean="0"/>
              <a:t>27 </a:t>
            </a:r>
            <a:r>
              <a:rPr lang="en-US" altLang="ja-JP" sz="2400" dirty="0" smtClean="0"/>
              <a:t>NIV</a:t>
            </a:r>
            <a:r>
              <a:rPr lang="en-US" altLang="ja-JP" sz="2800" dirty="0" smtClean="0"/>
              <a:t>)</a:t>
            </a:r>
            <a:endParaRPr lang="en-US" sz="3600" dirty="0"/>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ＭＳ Ｐゴシック"/>
                <a:cs typeface="ＭＳ Ｐゴシック"/>
              </a:rPr>
              <a:t>155w</a:t>
            </a:r>
          </a:p>
        </p:txBody>
      </p:sp>
    </p:spTree>
    <p:extLst>
      <p:ext uri="{BB962C8B-B14F-4D97-AF65-F5344CB8AC3E}">
        <p14:creationId xmlns:p14="http://schemas.microsoft.com/office/powerpoint/2010/main" val="2792969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4"/>
            <a:ext cx="9144000" cy="2738513"/>
          </a:xfrm>
        </p:spPr>
        <p:txBody>
          <a:bodyPr/>
          <a:lstStyle/>
          <a:p>
            <a:r>
              <a:rPr lang="en-US" sz="3200" b="1" dirty="0" smtClean="0">
                <a:solidFill>
                  <a:srgbClr val="FFFFFF"/>
                </a:solidFill>
                <a:effectLst>
                  <a:glow rad="254000">
                    <a:schemeClr val="tx1">
                      <a:alpha val="75000"/>
                    </a:schemeClr>
                  </a:glow>
                </a:effectLst>
                <a:latin typeface="Arial" charset="0"/>
                <a:ea typeface="ＭＳ Ｐゴシック" charset="0"/>
              </a:rPr>
              <a:t>"And </a:t>
            </a:r>
            <a:r>
              <a:rPr lang="en-US" sz="3200" b="1" dirty="0">
                <a:solidFill>
                  <a:srgbClr val="FFFFFF"/>
                </a:solidFill>
                <a:effectLst>
                  <a:glow rad="254000">
                    <a:schemeClr val="tx1">
                      <a:alpha val="75000"/>
                    </a:schemeClr>
                  </a:glow>
                </a:effectLst>
                <a:latin typeface="Arial" charset="0"/>
                <a:ea typeface="ＭＳ Ｐゴシック" charset="0"/>
              </a:rPr>
              <a:t>the Good News about the Kingdom will be preached throughout the whole world, so that all nations will hear it; and then the end will </a:t>
            </a:r>
            <a:r>
              <a:rPr lang="en-US" sz="3200" b="1" dirty="0" smtClean="0">
                <a:solidFill>
                  <a:srgbClr val="FFFFFF"/>
                </a:solidFill>
                <a:effectLst>
                  <a:glow rad="254000">
                    <a:schemeClr val="tx1">
                      <a:alpha val="75000"/>
                    </a:schemeClr>
                  </a:glow>
                </a:effectLst>
                <a:latin typeface="Arial" charset="0"/>
                <a:ea typeface="ＭＳ Ｐゴシック" charset="0"/>
              </a:rPr>
              <a:t>come" (Matt. 24:14 </a:t>
            </a:r>
            <a:r>
              <a:rPr lang="en-US" sz="2400" b="1" dirty="0" smtClean="0">
                <a:solidFill>
                  <a:srgbClr val="FFFFFF"/>
                </a:solidFill>
                <a:effectLst>
                  <a:glow rad="254000">
                    <a:schemeClr val="tx1">
                      <a:alpha val="75000"/>
                    </a:schemeClr>
                  </a:glow>
                </a:effectLst>
                <a:latin typeface="Arial" charset="0"/>
                <a:ea typeface="ＭＳ Ｐゴシック" charset="0"/>
              </a:rPr>
              <a:t>NLT</a:t>
            </a:r>
            <a:r>
              <a:rPr lang="en-US" sz="3200" b="1" dirty="0" smtClean="0">
                <a:solidFill>
                  <a:srgbClr val="FFFFFF"/>
                </a:solidFill>
                <a:effectLst>
                  <a:glow rad="254000">
                    <a:schemeClr val="tx1">
                      <a:alpha val="75000"/>
                    </a:schemeClr>
                  </a:glow>
                </a:effectLst>
                <a:latin typeface="Arial" charset="0"/>
                <a:ea typeface="ＭＳ Ｐゴシック" charset="0"/>
              </a:rPr>
              <a:t>).</a:t>
            </a:r>
            <a:endParaRPr lang="en-US" sz="32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378</a:t>
            </a:r>
            <a:endParaRPr lang="en-US" b="1" dirty="0">
              <a:solidFill>
                <a:srgbClr val="000000"/>
              </a:solidFill>
              <a:latin typeface="Arial" charset="0"/>
              <a:cs typeface="Arial" charset="0"/>
            </a:endParaRP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r>
              <a:rPr lang="en-US" sz="3200" b="1" dirty="0" smtClean="0">
                <a:solidFill>
                  <a:srgbClr val="FFFFFF"/>
                </a:solidFill>
                <a:effectLst>
                  <a:glow rad="254000">
                    <a:srgbClr val="000000">
                      <a:alpha val="75000"/>
                    </a:srgbClr>
                  </a:glow>
                </a:effectLst>
                <a:latin typeface="Arial" charset="0"/>
                <a:ea typeface="ＭＳ Ｐゴシック" charset="0"/>
              </a:rPr>
              <a:t>God will evangelize many Gentiles through these 144,000 Jews!</a:t>
            </a:r>
            <a:endParaRPr lang="en-US" sz="3200" b="1" dirty="0">
              <a:solidFill>
                <a:srgbClr val="FFFFFF"/>
              </a:solidFill>
              <a:effectLst>
                <a:glow rad="2540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14559692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704"/>
            <a:ext cx="9144000" cy="5389245"/>
          </a:xfrm>
          <a:prstGeom prst="rect">
            <a:avLst/>
          </a:prstGeom>
        </p:spPr>
      </p:pic>
      <p:sp>
        <p:nvSpPr>
          <p:cNvPr id="837643" name="Rectangle 12"/>
          <p:cNvSpPr>
            <a:spLocks noGrp="1" noChangeArrowheads="1"/>
          </p:cNvSpPr>
          <p:nvPr>
            <p:ph type="title" idx="4294967295"/>
          </p:nvPr>
        </p:nvSpPr>
        <p:spPr>
          <a:xfrm>
            <a:off x="0" y="4250736"/>
            <a:ext cx="9144000" cy="2473560"/>
          </a:xfrm>
        </p:spPr>
        <p:txBody>
          <a:bodyPr>
            <a:noAutofit/>
          </a:bodyPr>
          <a:lstStyle/>
          <a:p>
            <a:r>
              <a:rPr lang="en-US" sz="4000" b="1" dirty="0">
                <a:solidFill>
                  <a:schemeClr val="bg1"/>
                </a:solidFill>
                <a:effectLst>
                  <a:glow rad="279400">
                    <a:schemeClr val="tx1"/>
                  </a:glow>
                </a:effectLst>
                <a:latin typeface="Arial" charset="0"/>
                <a:ea typeface="ＭＳ Ｐゴシック" charset="0"/>
              </a:rPr>
              <a:t>The salvation of Gentiles from every nation indicates </a:t>
            </a:r>
            <a:r>
              <a:rPr lang="en-US" sz="4000" b="1" dirty="0" smtClean="0">
                <a:solidFill>
                  <a:schemeClr val="bg1"/>
                </a:solidFill>
                <a:effectLst>
                  <a:glow rad="279400">
                    <a:schemeClr val="tx1"/>
                  </a:glow>
                </a:effectLst>
                <a:latin typeface="Arial" charset="0"/>
                <a:ea typeface="ＭＳ Ｐゴシック" charset="0"/>
              </a:rPr>
              <a:t>God</a:t>
            </a:r>
            <a:r>
              <a:rPr lang="fr-FR" sz="4000" b="1" dirty="0" smtClean="0">
                <a:solidFill>
                  <a:schemeClr val="bg1"/>
                </a:solidFill>
                <a:effectLst>
                  <a:glow rad="279400">
                    <a:schemeClr val="tx1"/>
                  </a:glow>
                </a:effectLst>
                <a:latin typeface="Arial" charset="0"/>
                <a:ea typeface="ＭＳ Ｐゴシック" charset="0"/>
              </a:rPr>
              <a:t>'</a:t>
            </a:r>
            <a:r>
              <a:rPr lang="en-US" sz="4000" b="1" dirty="0" smtClean="0">
                <a:solidFill>
                  <a:schemeClr val="bg1"/>
                </a:solidFill>
                <a:effectLst>
                  <a:glow rad="279400">
                    <a:schemeClr val="tx1"/>
                  </a:glow>
                </a:effectLst>
                <a:latin typeface="Arial" charset="0"/>
                <a:ea typeface="ＭＳ Ｐゴシック" charset="0"/>
              </a:rPr>
              <a:t>s </a:t>
            </a:r>
            <a:r>
              <a:rPr lang="en-US" sz="4000" b="1" dirty="0">
                <a:solidFill>
                  <a:schemeClr val="bg1"/>
                </a:solidFill>
                <a:effectLst>
                  <a:glow rad="279400">
                    <a:schemeClr val="tx1"/>
                  </a:glow>
                </a:effectLst>
                <a:latin typeface="Arial" charset="0"/>
                <a:ea typeface="ＭＳ Ｐゴシック" charset="0"/>
              </a:rPr>
              <a:t>merciful fulfillment of the Great Commission during the Tribulation </a:t>
            </a:r>
            <a:r>
              <a:rPr lang="en-US" sz="4000" b="1" dirty="0" smtClean="0">
                <a:solidFill>
                  <a:schemeClr val="bg1"/>
                </a:solidFill>
                <a:effectLst>
                  <a:glow rad="279400">
                    <a:schemeClr val="tx1"/>
                  </a:glow>
                </a:effectLst>
                <a:latin typeface="Arial" charset="0"/>
                <a:ea typeface="ＭＳ Ｐゴシック" charset="0"/>
              </a:rPr>
              <a:t>(7:9-17)</a:t>
            </a:r>
            <a:endParaRPr lang="en-US" sz="4000" b="1" dirty="0">
              <a:solidFill>
                <a:schemeClr val="bg1"/>
              </a:solidFill>
              <a:effectLst>
                <a:glow rad="279400">
                  <a:schemeClr val="tx1"/>
                </a:glow>
              </a:effectLst>
              <a:latin typeface="Arial" charset="0"/>
              <a:ea typeface="ＭＳ Ｐゴシック" charset="0"/>
            </a:endParaRPr>
          </a:p>
        </p:txBody>
      </p:sp>
    </p:spTree>
    <p:extLst>
      <p:ext uri="{BB962C8B-B14F-4D97-AF65-F5344CB8AC3E}">
        <p14:creationId xmlns:p14="http://schemas.microsoft.com/office/powerpoint/2010/main" val="171509512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en-US" sz="4000" b="1">
                <a:solidFill>
                  <a:schemeClr val="bg1"/>
                </a:solidFill>
                <a:latin typeface="Arial" charset="0"/>
                <a:ea typeface="ＭＳ Ｐゴシック" charset="0"/>
              </a:rPr>
              <a:t>The Multi-Racial People</a:t>
            </a:r>
            <a:endParaRPr lang="en-US" b="1">
              <a:latin typeface="Arial" charset="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defRPr/>
            </a:pPr>
            <a:r>
              <a:rPr lang="en-US" altLang="ja-JP" sz="4000" b="1" dirty="0" smtClean="0">
                <a:solidFill>
                  <a:srgbClr val="FFFFFF"/>
                </a:solidFill>
                <a:latin typeface="Arial" charset="0"/>
                <a:ea typeface="ＭＳ Ｐゴシック" charset="0"/>
              </a:rPr>
              <a:t>"</a:t>
            </a:r>
            <a:r>
              <a:rPr lang="en-US" sz="4000" b="1" dirty="0" smtClean="0">
                <a:solidFill>
                  <a:srgbClr val="FFFFFF"/>
                </a:solidFill>
                <a:latin typeface="Arial" charset="0"/>
                <a:ea typeface="ＭＳ Ｐゴシック" charset="0"/>
              </a:rPr>
              <a:t>From every tribe, nation, language and people</a:t>
            </a:r>
            <a:r>
              <a:rPr lang="en-US" altLang="ja-JP" sz="4000" b="1" dirty="0" smtClean="0">
                <a:solidFill>
                  <a:srgbClr val="FFFFFF"/>
                </a:solidFill>
                <a:latin typeface="Arial" charset="0"/>
                <a:ea typeface="ＭＳ Ｐゴシック" charset="0"/>
              </a:rPr>
              <a:t>"</a:t>
            </a:r>
            <a:r>
              <a:rPr lang="en-US" sz="4000" b="1" dirty="0" smtClean="0">
                <a:solidFill>
                  <a:srgbClr val="FFFFFF"/>
                </a:solidFill>
                <a:latin typeface="Arial" charset="0"/>
                <a:ea typeface="ＭＳ Ｐゴシック" charset="0"/>
              </a:rPr>
              <a:t> (7:9)</a:t>
            </a:r>
            <a:endParaRPr lang="en-US" b="1" dirty="0">
              <a:solidFill>
                <a:srgbClr val="000000"/>
              </a:solidFill>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379</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161756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861187" name="Picture 7" descr="rev 5v9-11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03275"/>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6237288"/>
            <a:ext cx="29162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379</a:t>
            </a:r>
            <a:endParaRPr lang="en-US" b="1" dirty="0">
              <a:solidFill>
                <a:srgbClr val="FFFFFF"/>
              </a:solidFill>
              <a:latin typeface="Arial" charset="0"/>
              <a:cs typeface="Arial" charset="0"/>
            </a:endParaRPr>
          </a:p>
        </p:txBody>
      </p:sp>
      <p:sp>
        <p:nvSpPr>
          <p:cNvPr id="3074" name="Rectangle 2"/>
          <p:cNvSpPr>
            <a:spLocks noGrp="1" noChangeArrowheads="1"/>
          </p:cNvSpPr>
          <p:nvPr>
            <p:ph type="ctrTitle"/>
          </p:nvPr>
        </p:nvSpPr>
        <p:spPr>
          <a:xfrm>
            <a:off x="1494" y="287883"/>
            <a:ext cx="8241336" cy="1007135"/>
          </a:xfrm>
          <a:solidFill>
            <a:schemeClr val="tx1"/>
          </a:solidFill>
          <a:effectLst>
            <a:outerShdw blurRad="63500" dist="35921" dir="2700000" algn="ctr" rotWithShape="0">
              <a:srgbClr val="FF0000">
                <a:alpha val="74998"/>
              </a:srgbClr>
            </a:outerShdw>
          </a:effectLst>
        </p:spPr>
        <p:txBody>
          <a:bodyPr/>
          <a:lstStyle/>
          <a:p>
            <a:pPr>
              <a:defRPr/>
            </a:pPr>
            <a:r>
              <a:rPr lang="en-US" sz="3200" b="1" dirty="0">
                <a:solidFill>
                  <a:schemeClr val="bg1"/>
                </a:solidFill>
                <a:latin typeface="Arial" charset="0"/>
                <a:ea typeface="ＭＳ Ｐゴシック" charset="0"/>
              </a:rPr>
              <a:t>The elders </a:t>
            </a:r>
            <a:r>
              <a:rPr lang="en-US" sz="3200" b="1" dirty="0" smtClean="0">
                <a:solidFill>
                  <a:schemeClr val="bg1"/>
                </a:solidFill>
                <a:latin typeface="Arial" charset="0"/>
                <a:ea typeface="ＭＳ Ｐゴシック" charset="0"/>
              </a:rPr>
              <a:t>fall before the throne </a:t>
            </a:r>
            <a:r>
              <a:rPr lang="en-US" sz="3200" b="1" dirty="0">
                <a:solidFill>
                  <a:schemeClr val="bg1"/>
                </a:solidFill>
                <a:latin typeface="Arial" charset="0"/>
                <a:ea typeface="ＭＳ Ｐゴシック" charset="0"/>
              </a:rPr>
              <a:t>(7</a:t>
            </a:r>
            <a:r>
              <a:rPr lang="en-US" sz="3200" b="1" dirty="0" smtClean="0">
                <a:solidFill>
                  <a:schemeClr val="bg1"/>
                </a:solidFill>
                <a:latin typeface="Arial" charset="0"/>
                <a:ea typeface="ＭＳ Ｐゴシック" charset="0"/>
              </a:rPr>
              <a:t>:11)</a:t>
            </a:r>
            <a:endParaRPr lang="en-US" sz="3600" b="1" dirty="0">
              <a:latin typeface="Arial" charset="0"/>
              <a:ea typeface="ＭＳ Ｐゴシック" charset="0"/>
            </a:endParaRPr>
          </a:p>
        </p:txBody>
      </p:sp>
    </p:spTree>
    <p:extLst>
      <p:ext uri="{BB962C8B-B14F-4D97-AF65-F5344CB8AC3E}">
        <p14:creationId xmlns:p14="http://schemas.microsoft.com/office/powerpoint/2010/main" val="16341263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81000"/>
            <a:ext cx="9144000" cy="6096000"/>
          </a:xfrm>
          <a:prstGeom prst="rect">
            <a:avLst/>
          </a:prstGeom>
        </p:spPr>
      </p:pic>
      <p:sp>
        <p:nvSpPr>
          <p:cNvPr id="837643" name="Rectangle 12"/>
          <p:cNvSpPr>
            <a:spLocks noGrp="1" noChangeArrowheads="1"/>
          </p:cNvSpPr>
          <p:nvPr>
            <p:ph type="title" idx="4294967295"/>
          </p:nvPr>
        </p:nvSpPr>
        <p:spPr>
          <a:xfrm>
            <a:off x="0" y="0"/>
            <a:ext cx="9144000" cy="1629505"/>
          </a:xfrm>
        </p:spPr>
        <p:txBody>
          <a:bodyPr>
            <a:noAutofit/>
          </a:bodyPr>
          <a:lstStyle/>
          <a:p>
            <a:r>
              <a:rPr lang="en-US" sz="7200" b="1" dirty="0" smtClean="0">
                <a:solidFill>
                  <a:srgbClr val="0000FF"/>
                </a:solidFill>
                <a:latin typeface="Arial" charset="0"/>
                <a:ea typeface="ＭＳ Ｐゴシック" charset="0"/>
              </a:rPr>
              <a:t>Are You Balanced?</a:t>
            </a:r>
            <a:endParaRPr lang="en-US" sz="7200" b="1" dirty="0">
              <a:solidFill>
                <a:srgbClr val="0000FF"/>
              </a:solidFill>
              <a:latin typeface="Arial" charset="0"/>
              <a:ea typeface="ＭＳ Ｐゴシック" charset="0"/>
            </a:endParaRPr>
          </a:p>
        </p:txBody>
      </p:sp>
    </p:spTree>
    <p:extLst>
      <p:ext uri="{BB962C8B-B14F-4D97-AF65-F5344CB8AC3E}">
        <p14:creationId xmlns:p14="http://schemas.microsoft.com/office/powerpoint/2010/main" val="23568291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43" name="Rectangle 12"/>
          <p:cNvSpPr>
            <a:spLocks noGrp="1" noChangeArrowheads="1"/>
          </p:cNvSpPr>
          <p:nvPr>
            <p:ph type="title" idx="4294967295"/>
          </p:nvPr>
        </p:nvSpPr>
        <p:spPr>
          <a:xfrm>
            <a:off x="0" y="0"/>
            <a:ext cx="9144000" cy="1138257"/>
          </a:xfrm>
        </p:spPr>
        <p:txBody>
          <a:bodyPr>
            <a:noAutofit/>
          </a:bodyPr>
          <a:lstStyle/>
          <a:p>
            <a:r>
              <a:rPr lang="en-US" sz="6600" b="1" dirty="0" smtClean="0">
                <a:solidFill>
                  <a:schemeClr val="bg1"/>
                </a:solidFill>
                <a:effectLst>
                  <a:glow rad="279400">
                    <a:schemeClr val="tx1"/>
                  </a:glow>
                </a:effectLst>
                <a:latin typeface="Arial" charset="0"/>
                <a:ea typeface="ＭＳ Ｐゴシック" charset="0"/>
              </a:rPr>
              <a:t>What</a:t>
            </a:r>
            <a:r>
              <a:rPr lang="fr-FR" sz="6600" b="1" dirty="0" smtClean="0">
                <a:solidFill>
                  <a:schemeClr val="bg1"/>
                </a:solidFill>
                <a:effectLst>
                  <a:glow rad="279400">
                    <a:schemeClr val="tx1"/>
                  </a:glow>
                </a:effectLst>
                <a:latin typeface="Arial" charset="0"/>
                <a:ea typeface="ＭＳ Ｐゴシック" charset="0"/>
              </a:rPr>
              <a:t>'</a:t>
            </a:r>
            <a:r>
              <a:rPr lang="en-US" sz="6600" b="1" dirty="0" smtClean="0">
                <a:solidFill>
                  <a:schemeClr val="bg1"/>
                </a:solidFill>
                <a:effectLst>
                  <a:glow rad="279400">
                    <a:schemeClr val="tx1"/>
                  </a:glow>
                </a:effectLst>
                <a:latin typeface="Arial" charset="0"/>
                <a:ea typeface="ＭＳ Ｐゴシック" charset="0"/>
              </a:rPr>
              <a:t>s the Point?</a:t>
            </a:r>
            <a:endParaRPr lang="en-US" sz="6600" b="1" dirty="0">
              <a:solidFill>
                <a:schemeClr val="bg1"/>
              </a:solidFill>
              <a:effectLst>
                <a:glow rad="279400">
                  <a:schemeClr val="tx1"/>
                </a:glow>
              </a:effectLst>
              <a:latin typeface="Arial"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53927"/>
            <a:ext cx="9128403" cy="5504073"/>
          </a:xfrm>
          <a:prstGeom prst="rect">
            <a:avLst/>
          </a:prstGeom>
        </p:spPr>
      </p:pic>
    </p:spTree>
    <p:extLst>
      <p:ext uri="{BB962C8B-B14F-4D97-AF65-F5344CB8AC3E}">
        <p14:creationId xmlns:p14="http://schemas.microsoft.com/office/powerpoint/2010/main" val="42802591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752" y="1359222"/>
            <a:ext cx="6225247" cy="469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18" name="Rectangle 2"/>
          <p:cNvSpPr>
            <a:spLocks noGrp="1" noChangeArrowheads="1"/>
          </p:cNvSpPr>
          <p:nvPr>
            <p:ph type="ctrTitle"/>
          </p:nvPr>
        </p:nvSpPr>
        <p:spPr>
          <a:xfrm>
            <a:off x="0" y="370985"/>
            <a:ext cx="9144000" cy="980728"/>
          </a:xfrm>
          <a:noFill/>
        </p:spPr>
        <p:txBody>
          <a:bodyPr/>
          <a:lstStyle/>
          <a:p>
            <a:r>
              <a:rPr lang="en-US" sz="6600" b="1" dirty="0" smtClean="0">
                <a:solidFill>
                  <a:srgbClr val="FFFFFF"/>
                </a:solidFill>
                <a:effectLst>
                  <a:glow rad="152400">
                    <a:srgbClr val="000000"/>
                  </a:glow>
                </a:effectLst>
                <a:latin typeface="Arial" charset="0"/>
                <a:ea typeface="ＭＳ Ｐゴシック" charset="0"/>
              </a:rPr>
              <a:t>Christ balances..</a:t>
            </a:r>
            <a:endParaRPr lang="en-US" sz="6600" b="1" dirty="0">
              <a:effectLst>
                <a:glow rad="152400">
                  <a:schemeClr val="tx1"/>
                </a:glow>
              </a:effectLst>
              <a:latin typeface="Arial" charset="0"/>
              <a:ea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smtClean="0">
                <a:solidFill>
                  <a:srgbClr val="E5E5FF"/>
                </a:solidFill>
                <a:latin typeface="Arial" charset="0"/>
                <a:cs typeface="Arial" charset="0"/>
              </a:rPr>
              <a:t>Dr. Rick Griffith • Singapore Bible College • biblestudydownloads.com</a:t>
            </a:r>
          </a:p>
        </p:txBody>
      </p:sp>
      <p:pic>
        <p:nvPicPr>
          <p:cNvPr id="11" name="Picture 10"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506749"/>
            <a:ext cx="3900916" cy="4470964"/>
          </a:xfrm>
          <a:prstGeom prst="rect">
            <a:avLst/>
          </a:prstGeom>
        </p:spPr>
      </p:pic>
      <p:sp>
        <p:nvSpPr>
          <p:cNvPr id="10" name="Rectangle 2"/>
          <p:cNvSpPr txBox="1">
            <a:spLocks noChangeArrowheads="1"/>
          </p:cNvSpPr>
          <p:nvPr/>
        </p:nvSpPr>
        <p:spPr bwMode="auto">
          <a:xfrm>
            <a:off x="0" y="1221694"/>
            <a:ext cx="4540551" cy="128529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i="1" dirty="0">
                <a:solidFill>
                  <a:srgbClr val="FFFFFF"/>
                </a:solidFill>
                <a:effectLst>
                  <a:glow rad="152400">
                    <a:srgbClr val="000000"/>
                  </a:glow>
                </a:effectLst>
                <a:latin typeface="Arial" charset="0"/>
                <a:ea typeface="ＭＳ Ｐゴシック" charset="0"/>
              </a:rPr>
              <a:t>h</a:t>
            </a:r>
            <a:r>
              <a:rPr lang="en-US" b="1" i="1" dirty="0" smtClean="0">
                <a:solidFill>
                  <a:srgbClr val="FFFFFF"/>
                </a:solidFill>
                <a:effectLst>
                  <a:glow rad="152400">
                    <a:srgbClr val="000000"/>
                  </a:glow>
                </a:effectLst>
                <a:latin typeface="Arial" charset="0"/>
                <a:ea typeface="ＭＳ Ｐゴシック" charset="0"/>
              </a:rPr>
              <a:t>is </a:t>
            </a:r>
            <a:r>
              <a:rPr lang="en-US" b="1" i="1" dirty="0" smtClean="0">
                <a:solidFill>
                  <a:srgbClr val="FFFF00"/>
                </a:solidFill>
                <a:effectLst>
                  <a:glow rad="152400">
                    <a:srgbClr val="000000"/>
                  </a:glow>
                </a:effectLst>
                <a:latin typeface="Arial" charset="0"/>
                <a:ea typeface="ＭＳ Ｐゴシック" charset="0"/>
              </a:rPr>
              <a:t>judgment</a:t>
            </a:r>
            <a:r>
              <a:rPr lang="en-US" b="1" i="1" dirty="0" smtClean="0">
                <a:solidFill>
                  <a:srgbClr val="FFFFFF"/>
                </a:solidFill>
                <a:effectLst>
                  <a:glow rad="152400">
                    <a:srgbClr val="000000"/>
                  </a:glow>
                </a:effectLst>
                <a:latin typeface="Arial" charset="0"/>
                <a:ea typeface="ＭＳ Ｐゴシック" charset="0"/>
              </a:rPr>
              <a:t>…</a:t>
            </a:r>
            <a:endParaRPr lang="en-US" b="1" i="1" dirty="0">
              <a:solidFill>
                <a:srgbClr val="FFFFFF"/>
              </a:solidFill>
              <a:effectLst>
                <a:glow rad="152400">
                  <a:srgbClr val="000000"/>
                </a:glow>
              </a:effectLst>
              <a:latin typeface="Arial" charset="0"/>
              <a:ea typeface="ＭＳ Ｐゴシック" charset="0"/>
            </a:endParaRPr>
          </a:p>
        </p:txBody>
      </p:sp>
      <p:sp>
        <p:nvSpPr>
          <p:cNvPr id="7" name="Rectangle 2"/>
          <p:cNvSpPr txBox="1">
            <a:spLocks noChangeArrowheads="1"/>
          </p:cNvSpPr>
          <p:nvPr/>
        </p:nvSpPr>
        <p:spPr bwMode="auto">
          <a:xfrm>
            <a:off x="-1" y="5977713"/>
            <a:ext cx="9144000" cy="88028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Main Idea of Revelation 6–7</a:t>
            </a:r>
            <a:endParaRPr lang="en-US" sz="4000" b="1" dirty="0">
              <a:solidFill>
                <a:srgbClr val="FFFFFF"/>
              </a:solidFill>
              <a:effectLst>
                <a:glow rad="152400">
                  <a:srgbClr val="000000"/>
                </a:glow>
              </a:effectLst>
              <a:latin typeface="Arial" charset="0"/>
              <a:ea typeface="ＭＳ Ｐゴシック" charset="0"/>
            </a:endParaRPr>
          </a:p>
        </p:txBody>
      </p:sp>
      <p:sp>
        <p:nvSpPr>
          <p:cNvPr id="9" name="Rectangle 2"/>
          <p:cNvSpPr txBox="1">
            <a:spLocks noChangeArrowheads="1"/>
          </p:cNvSpPr>
          <p:nvPr/>
        </p:nvSpPr>
        <p:spPr bwMode="auto">
          <a:xfrm>
            <a:off x="3900917" y="1221694"/>
            <a:ext cx="5243084" cy="128529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i="1" dirty="0">
                <a:solidFill>
                  <a:srgbClr val="FFFFFF"/>
                </a:solidFill>
                <a:effectLst>
                  <a:glow rad="152400">
                    <a:srgbClr val="000000"/>
                  </a:glow>
                </a:effectLst>
                <a:latin typeface="Arial" charset="0"/>
                <a:ea typeface="ＭＳ Ｐゴシック" charset="0"/>
              </a:rPr>
              <a:t>w</a:t>
            </a:r>
            <a:r>
              <a:rPr lang="en-US" b="1" i="1" dirty="0" smtClean="0">
                <a:solidFill>
                  <a:srgbClr val="FFFFFF"/>
                </a:solidFill>
                <a:effectLst>
                  <a:glow rad="152400">
                    <a:srgbClr val="000000"/>
                  </a:glow>
                </a:effectLst>
                <a:latin typeface="Arial" charset="0"/>
                <a:ea typeface="ＭＳ Ｐゴシック" charset="0"/>
              </a:rPr>
              <a:t>ith his </a:t>
            </a:r>
            <a:r>
              <a:rPr lang="en-US" b="1" i="1" dirty="0" smtClean="0">
                <a:solidFill>
                  <a:srgbClr val="FFFF00"/>
                </a:solidFill>
                <a:effectLst>
                  <a:glow rad="152400">
                    <a:srgbClr val="000000"/>
                  </a:glow>
                </a:effectLst>
                <a:latin typeface="Arial" charset="0"/>
                <a:ea typeface="ＭＳ Ｐゴシック" charset="0"/>
              </a:rPr>
              <a:t>grace</a:t>
            </a:r>
            <a:r>
              <a:rPr lang="en-US" b="1" i="1" dirty="0" smtClean="0">
                <a:solidFill>
                  <a:srgbClr val="FFFFFF"/>
                </a:solidFill>
                <a:effectLst>
                  <a:glow rad="152400">
                    <a:srgbClr val="000000"/>
                  </a:glow>
                </a:effectLst>
                <a:latin typeface="Arial" charset="0"/>
                <a:ea typeface="ＭＳ Ｐゴシック" charset="0"/>
              </a:rPr>
              <a:t>.</a:t>
            </a:r>
            <a:endParaRPr lang="en-US" b="1" i="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943808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07504" y="1973385"/>
            <a:ext cx="5714958" cy="3809999"/>
          </a:xfrm>
          <a:effectLst>
            <a:outerShdw blurRad="63500" dist="35921" dir="2700000" algn="ctr" rotWithShape="0">
              <a:srgbClr val="000000">
                <a:alpha val="74998"/>
              </a:srgbClr>
            </a:outerShdw>
          </a:effectLst>
          <a:extLst/>
        </p:spPr>
        <p:txBody>
          <a:bodyPr/>
          <a:lstStyle/>
          <a:p>
            <a:pPr eaLnBrk="1" hangingPunct="1">
              <a:defRPr/>
            </a:pPr>
            <a:r>
              <a:rPr lang="en-US" sz="6000" b="1" dirty="0" smtClean="0">
                <a:solidFill>
                  <a:schemeClr val="bg1"/>
                </a:solidFill>
                <a:effectLst>
                  <a:glow rad="177800">
                    <a:schemeClr val="tx1"/>
                  </a:glow>
                </a:effectLst>
                <a:latin typeface="Arial" pitchFamily="-111" charset="0"/>
                <a:ea typeface="ＭＳ Ｐゴシック" pitchFamily="-111" charset="-128"/>
                <a:cs typeface="ＭＳ Ｐゴシック" pitchFamily="-111" charset="-128"/>
              </a:rPr>
              <a:t>I. Christ will </a:t>
            </a:r>
            <a:r>
              <a:rPr lang="en-US" sz="6000" b="1" dirty="0" smtClean="0">
                <a:solidFill>
                  <a:srgbClr val="FFFF00"/>
                </a:solidFill>
                <a:effectLst>
                  <a:glow rad="177800">
                    <a:schemeClr val="tx1"/>
                  </a:glow>
                </a:effectLst>
                <a:latin typeface="Arial" pitchFamily="-111" charset="0"/>
                <a:ea typeface="ＭＳ Ｐゴシック" pitchFamily="-111" charset="-128"/>
                <a:cs typeface="ＭＳ Ｐゴシック" pitchFamily="-111" charset="-128"/>
              </a:rPr>
              <a:t>judge</a:t>
            </a:r>
            <a:r>
              <a:rPr lang="en-US" sz="6000" b="1" dirty="0" smtClean="0">
                <a:solidFill>
                  <a:schemeClr val="bg1"/>
                </a:solidFill>
                <a:effectLst>
                  <a:glow rad="177800">
                    <a:schemeClr val="tx1"/>
                  </a:glow>
                </a:effectLst>
                <a:latin typeface="Arial" pitchFamily="-111" charset="0"/>
                <a:ea typeface="ＭＳ Ｐゴシック" pitchFamily="-111" charset="-128"/>
                <a:cs typeface="ＭＳ Ｐゴシック" pitchFamily="-111" charset="-128"/>
              </a:rPr>
              <a:t> the world</a:t>
            </a:r>
            <a: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t/>
            </a:r>
            <a:b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br>
            <a:r>
              <a:rPr lang="en-US" sz="6000" b="1" dirty="0">
                <a:solidFill>
                  <a:schemeClr val="bg1"/>
                </a:solidFill>
                <a:effectLst>
                  <a:glow rad="177800">
                    <a:schemeClr val="tx1"/>
                  </a:glow>
                </a:effectLst>
                <a:latin typeface="Arial" pitchFamily="-111" charset="0"/>
                <a:ea typeface="ＭＳ Ｐゴシック" pitchFamily="-111" charset="-128"/>
                <a:cs typeface="ＭＳ Ｐゴシック" pitchFamily="-111" charset="-128"/>
              </a:rPr>
              <a:t>(Rev. 6)</a:t>
            </a:r>
          </a:p>
        </p:txBody>
      </p:sp>
      <p:sp>
        <p:nvSpPr>
          <p:cNvPr id="4"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374</a:t>
            </a:r>
            <a:endParaRPr lang="en-US" sz="2000" b="1" dirty="0" smtClean="0">
              <a:solidFill>
                <a:srgbClr val="FFFFFF"/>
              </a:solidFill>
              <a:latin typeface="Arial"/>
              <a:ea typeface="Osaka" charset="0"/>
              <a:cs typeface="Arial"/>
            </a:endParaRPr>
          </a:p>
        </p:txBody>
      </p:sp>
      <p:pic>
        <p:nvPicPr>
          <p:cNvPr id="2" name="Picture 1" descr="rev 4 seals tomar7muhu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35" y="174437"/>
            <a:ext cx="4533900" cy="1371600"/>
          </a:xfrm>
          <a:prstGeom prst="rect">
            <a:avLst/>
          </a:prstGeom>
        </p:spPr>
      </p:pic>
    </p:spTree>
    <p:extLst>
      <p:ext uri="{BB962C8B-B14F-4D97-AF65-F5344CB8AC3E}">
        <p14:creationId xmlns:p14="http://schemas.microsoft.com/office/powerpoint/2010/main" val="5271477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2637692"/>
            <a:ext cx="4800600" cy="4144108"/>
          </a:xfrm>
        </p:spPr>
        <p:txBody>
          <a:bodyPr/>
          <a:lstStyle/>
          <a:p>
            <a:pPr>
              <a:defRPr/>
            </a:pPr>
            <a:r>
              <a:rPr lang="en-US" sz="6000" dirty="0" smtClean="0">
                <a:effectLst>
                  <a:glow rad="241300">
                    <a:schemeClr val="tx1"/>
                  </a:glow>
                  <a:outerShdw blurRad="38100" dist="38100" dir="2700000" algn="tl">
                    <a:srgbClr val="000000">
                      <a:alpha val="43137"/>
                    </a:srgbClr>
                  </a:outerShdw>
                </a:effectLst>
                <a:latin typeface="Arial" charset="0"/>
              </a:rPr>
              <a:t>II. Christ will </a:t>
            </a:r>
            <a:r>
              <a:rPr lang="en-US" sz="6000" dirty="0" smtClean="0">
                <a:solidFill>
                  <a:srgbClr val="FFFF00"/>
                </a:solidFill>
                <a:effectLst>
                  <a:glow rad="241300">
                    <a:schemeClr val="tx1"/>
                  </a:glow>
                  <a:outerShdw blurRad="38100" dist="38100" dir="2700000" algn="tl">
                    <a:srgbClr val="000000">
                      <a:alpha val="43137"/>
                    </a:srgbClr>
                  </a:outerShdw>
                </a:effectLst>
                <a:latin typeface="Arial" charset="0"/>
              </a:rPr>
              <a:t>save</a:t>
            </a:r>
            <a:r>
              <a:rPr lang="en-US" sz="6000" dirty="0" smtClean="0">
                <a:effectLst>
                  <a:glow rad="241300">
                    <a:schemeClr val="tx1"/>
                  </a:glow>
                  <a:outerShdw blurRad="38100" dist="38100" dir="2700000" algn="tl">
                    <a:srgbClr val="000000">
                      <a:alpha val="43137"/>
                    </a:srgbClr>
                  </a:outerShdw>
                </a:effectLst>
                <a:latin typeface="Arial" charset="0"/>
              </a:rPr>
              <a:t> the believers (Rev. 7).</a:t>
            </a:r>
            <a:endParaRPr lang="en-US" sz="6000" dirty="0">
              <a:effectLst>
                <a:glow rad="241300">
                  <a:schemeClr val="tx1"/>
                </a:glow>
                <a:outerShdw blurRad="38100" dist="38100" dir="2700000" algn="tl">
                  <a:srgbClr val="000000">
                    <a:alpha val="43137"/>
                  </a:srgbClr>
                </a:outerShdw>
              </a:effectLst>
              <a:latin typeface="Arial" charset="0"/>
            </a:endParaRPr>
          </a:p>
        </p:txBody>
      </p:sp>
      <p:sp>
        <p:nvSpPr>
          <p:cNvPr id="4" name="Text Box 1041"/>
          <p:cNvSpPr txBox="1">
            <a:spLocks noChangeArrowheads="1"/>
          </p:cNvSpPr>
          <p:nvPr/>
        </p:nvSpPr>
        <p:spPr bwMode="auto">
          <a:xfrm>
            <a:off x="8404299" y="60325"/>
            <a:ext cx="698178" cy="461665"/>
          </a:xfrm>
          <a:prstGeom prst="rect">
            <a:avLst/>
          </a:prstGeom>
          <a:solidFill>
            <a:schemeClr val="tx1"/>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371</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43531882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845826" name="Picture 4" descr="jesus world  holding earth creat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en-US" dirty="0">
                <a:effectLst/>
              </a:rPr>
              <a:t>Do you have a defective view of </a:t>
            </a:r>
            <a:r>
              <a:rPr lang="en-US" dirty="0" smtClean="0">
                <a:effectLst/>
              </a:rPr>
              <a:t>Christ?</a:t>
            </a:r>
            <a:endParaRPr lang="en-US"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371</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67390864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1" name="Picture 2" descr="Rev 4 Nati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0" y="573088"/>
            <a:ext cx="7623175"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2" name="Rectangle 3"/>
          <p:cNvSpPr>
            <a:spLocks noChangeArrowheads="1"/>
          </p:cNvSpPr>
          <p:nvPr/>
        </p:nvSpPr>
        <p:spPr bwMode="auto">
          <a:xfrm rot="-599338">
            <a:off x="1377950" y="-163513"/>
            <a:ext cx="7670800" cy="1350963"/>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627" name="Text Box 3"/>
          <p:cNvSpPr txBox="1">
            <a:spLocks noChangeArrowheads="1"/>
          </p:cNvSpPr>
          <p:nvPr/>
        </p:nvSpPr>
        <p:spPr bwMode="auto">
          <a:xfrm>
            <a:off x="311948" y="3265487"/>
            <a:ext cx="8032750" cy="2308225"/>
          </a:xfrm>
          <a:prstGeom prst="rect">
            <a:avLst/>
          </a:prstGeom>
          <a:noFill/>
          <a:ln w="9525">
            <a:noFill/>
            <a:miter lim="800000"/>
            <a:headEnd/>
            <a:tailEnd/>
          </a:ln>
          <a:effectLst/>
        </p:spPr>
        <p:txBody>
          <a:bodyPr wrap="none">
            <a:spAutoFit/>
          </a:bodyPr>
          <a:lstStyle>
            <a:lvl1pPr marL="914400" indent="-914400">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buFont typeface="Tahoma" charset="0"/>
              <a:buAutoNum type="arabicPeriod"/>
              <a:defRPr/>
            </a:pPr>
            <a:r>
              <a:rPr lang="en-US" sz="4800" b="1" dirty="0" smtClean="0">
                <a:solidFill>
                  <a:srgbClr val="FFFFFF"/>
                </a:solidFill>
                <a:effectLst>
                  <a:glow rad="292100">
                    <a:srgbClr val="000000">
                      <a:alpha val="75000"/>
                    </a:srgbClr>
                  </a:glow>
                  <a:outerShdw blurRad="38100" dist="38100" dir="2700000" algn="tl">
                    <a:srgbClr val="000000"/>
                  </a:outerShdw>
                </a:effectLst>
                <a:latin typeface="Arial" charset="0"/>
                <a:cs typeface="Arial" charset="0"/>
              </a:rPr>
              <a:t>In His Person (1)</a:t>
            </a:r>
          </a:p>
          <a:p>
            <a:pPr defTabSz="914400" fontAlgn="base">
              <a:spcBef>
                <a:spcPct val="0"/>
              </a:spcBef>
              <a:spcAft>
                <a:spcPct val="0"/>
              </a:spcAft>
              <a:buFont typeface="Tahoma" charset="0"/>
              <a:buAutoNum type="arabicPeriod"/>
              <a:defRPr/>
            </a:pPr>
            <a:r>
              <a:rPr lang="en-US" sz="4800" b="1" dirty="0" smtClean="0">
                <a:solidFill>
                  <a:srgbClr val="FFFFFF"/>
                </a:solidFill>
                <a:effectLst>
                  <a:glow rad="292100">
                    <a:srgbClr val="000000">
                      <a:alpha val="75000"/>
                    </a:srgbClr>
                  </a:glow>
                  <a:outerShdw blurRad="38100" dist="38100" dir="2700000" algn="tl">
                    <a:srgbClr val="000000"/>
                  </a:outerShdw>
                </a:effectLst>
                <a:latin typeface="Arial" charset="0"/>
                <a:cs typeface="Arial" charset="0"/>
              </a:rPr>
              <a:t>Over Churches (2–3)</a:t>
            </a:r>
          </a:p>
          <a:p>
            <a:pPr defTabSz="914400" fontAlgn="base">
              <a:spcBef>
                <a:spcPct val="0"/>
              </a:spcBef>
              <a:spcAft>
                <a:spcPct val="0"/>
              </a:spcAft>
              <a:buFont typeface="Tahoma" charset="0"/>
              <a:buAutoNum type="arabicPeriod"/>
              <a:defRPr/>
            </a:pPr>
            <a:r>
              <a:rPr lang="en-US" sz="4800" b="1" dirty="0" smtClean="0">
                <a:solidFill>
                  <a:srgbClr val="FFFFFF"/>
                </a:solidFill>
                <a:effectLst>
                  <a:glow rad="292100">
                    <a:srgbClr val="000000">
                      <a:alpha val="75000"/>
                    </a:srgbClr>
                  </a:glow>
                  <a:outerShdw blurRad="38100" dist="38100" dir="2700000" algn="tl">
                    <a:srgbClr val="000000"/>
                  </a:outerShdw>
                </a:effectLst>
                <a:latin typeface="Arial" charset="0"/>
                <a:cs typeface="Arial" charset="0"/>
              </a:rPr>
              <a:t>Over All Creation (4–22)</a:t>
            </a:r>
          </a:p>
        </p:txBody>
      </p:sp>
      <p:sp>
        <p:nvSpPr>
          <p:cNvPr id="2" name="Title 1"/>
          <p:cNvSpPr>
            <a:spLocks noGrp="1"/>
          </p:cNvSpPr>
          <p:nvPr>
            <p:ph type="title" idx="4294967295"/>
          </p:nvPr>
        </p:nvSpPr>
        <p:spPr>
          <a:xfrm>
            <a:off x="4355976" y="6381328"/>
            <a:ext cx="4716016" cy="476672"/>
          </a:xfrm>
          <a:extLst/>
        </p:spPr>
        <p:txBody>
          <a:bodyPr/>
          <a:lstStyle/>
          <a:p>
            <a:pPr algn="r">
              <a:defRPr/>
            </a:pPr>
            <a:r>
              <a:rPr lang="en-US" sz="2400" b="1" kern="10" dirty="0" smtClean="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Christ</a:t>
            </a:r>
            <a:r>
              <a:rPr lang="fr-FR" sz="2400" b="1" kern="10" dirty="0" smtClean="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a:t>
            </a:r>
            <a:r>
              <a:rPr lang="en-US" sz="2400" b="1" kern="10" dirty="0" smtClean="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s Sovereignty in Revelation</a:t>
            </a:r>
            <a:endParaRPr lang="en-US" sz="3200" dirty="0">
              <a:solidFill>
                <a:srgbClr val="FFFFFF"/>
              </a:solidFill>
            </a:endParaRPr>
          </a:p>
        </p:txBody>
      </p:sp>
      <p:sp>
        <p:nvSpPr>
          <p:cNvPr id="870405" name="WordArt 2"/>
          <p:cNvSpPr>
            <a:spLocks noChangeArrowheads="1" noChangeShapeType="1" noTextEdit="1"/>
          </p:cNvSpPr>
          <p:nvPr/>
        </p:nvSpPr>
        <p:spPr bwMode="auto">
          <a:xfrm rot="-245105">
            <a:off x="1339850" y="381000"/>
            <a:ext cx="7391400" cy="1143000"/>
          </a:xfrm>
          <a:prstGeom prst="rect">
            <a:avLst/>
          </a:prstGeom>
        </p:spPr>
        <p:txBody>
          <a:bodyPr wrap="none" fromWordArt="1">
            <a:prstTxWarp prst="textCascadeUp">
              <a:avLst>
                <a:gd name="adj" fmla="val 44444"/>
              </a:avLst>
            </a:prstTxWarp>
          </a:bodyPr>
          <a:lstStyle/>
          <a:p>
            <a:pPr algn="ctr" defTabSz="914400" eaLnBrk="0" fontAlgn="base" hangingPunct="0">
              <a:spcBef>
                <a:spcPct val="0"/>
              </a:spcBef>
              <a:spcAft>
                <a:spcPct val="0"/>
              </a:spcAft>
            </a:pPr>
            <a:r>
              <a:rPr lang="en-US" sz="3600" b="1" kern="10" dirty="0" smtClean="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Christ</a:t>
            </a:r>
            <a:r>
              <a:rPr lang="fr-FR" sz="3600" b="1" kern="10" dirty="0" smtClean="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a:t>
            </a:r>
            <a:r>
              <a:rPr lang="en-US" sz="3600" b="1" kern="10" dirty="0" smtClean="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s </a:t>
            </a:r>
            <a:r>
              <a:rPr lang="en-US" sz="3600" b="1" kern="10" dirty="0">
                <a:ln w="9525">
                  <a:solidFill>
                    <a:srgbClr val="000000"/>
                  </a:solidFill>
                  <a:round/>
                  <a:headEnd/>
                  <a:tailEnd/>
                </a:ln>
                <a:solidFill>
                  <a:srgbClr val="000090"/>
                </a:solidFill>
                <a:effectLst>
                  <a:outerShdw blurRad="41275" dist="12700" dir="12000096" algn="tl" rotWithShape="0">
                    <a:srgbClr val="000000">
                      <a:alpha val="39998"/>
                    </a:srgbClr>
                  </a:outerShdw>
                </a:effectLst>
                <a:latin typeface="Impact"/>
                <a:ea typeface="Impact"/>
                <a:cs typeface="Impact"/>
              </a:rPr>
              <a:t>Sovereignty in Revelation</a:t>
            </a:r>
          </a:p>
        </p:txBody>
      </p:sp>
      <p:sp>
        <p:nvSpPr>
          <p:cNvPr id="7" name="Text Box 30"/>
          <p:cNvSpPr txBox="1">
            <a:spLocks noChangeArrowheads="1"/>
          </p:cNvSpPr>
          <p:nvPr/>
        </p:nvSpPr>
        <p:spPr bwMode="auto">
          <a:xfrm>
            <a:off x="8426137" y="702075"/>
            <a:ext cx="695270" cy="463846"/>
          </a:xfrm>
          <a:prstGeom prst="rect">
            <a:avLst/>
          </a:prstGeom>
          <a:solidFill>
            <a:srgbClr val="00009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381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7607794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4274770" y="521990"/>
            <a:ext cx="4728760" cy="5897562"/>
          </a:xfrm>
          <a:solidFill>
            <a:schemeClr val="tx1"/>
          </a:solidFill>
        </p:spPr>
        <p:txBody>
          <a:bodyPr/>
          <a:lstStyle/>
          <a:p>
            <a:pPr>
              <a:defRPr/>
            </a:pPr>
            <a:r>
              <a:rPr lang="en-US" dirty="0">
                <a:effectLst/>
              </a:rPr>
              <a:t>Christ has the right to judge you but prefers to save </a:t>
            </a:r>
            <a:r>
              <a:rPr lang="en-US" dirty="0" smtClean="0">
                <a:effectLst/>
              </a:rPr>
              <a:t>you!</a:t>
            </a:r>
            <a:endParaRPr lang="en-US"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371</a:t>
            </a:r>
            <a:endParaRPr lang="en-US" b="1" dirty="0" smtClean="0">
              <a:solidFill>
                <a:srgbClr val="000000"/>
              </a:solidFill>
              <a:latin typeface="Arial"/>
              <a:cs typeface="Arial"/>
            </a:endParaRPr>
          </a:p>
        </p:txBody>
      </p:sp>
      <p:pic>
        <p:nvPicPr>
          <p:cNvPr id="3" name="Picture 2"/>
          <p:cNvPicPr>
            <a:picLocks noChangeAspect="1"/>
          </p:cNvPicPr>
          <p:nvPr/>
        </p:nvPicPr>
        <p:blipFill>
          <a:blip r:embed="rId2"/>
          <a:stretch>
            <a:fillRect/>
          </a:stretch>
        </p:blipFill>
        <p:spPr>
          <a:xfrm>
            <a:off x="0" y="0"/>
            <a:ext cx="4262840" cy="6858000"/>
          </a:xfrm>
          <a:prstGeom prst="rect">
            <a:avLst/>
          </a:prstGeom>
        </p:spPr>
      </p:pic>
    </p:spTree>
    <p:extLst>
      <p:ext uri="{BB962C8B-B14F-4D97-AF65-F5344CB8AC3E}">
        <p14:creationId xmlns:p14="http://schemas.microsoft.com/office/powerpoint/2010/main" val="265142114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762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normAutofit fontScale="90000"/>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299112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NT Sermons link </a:t>
            </a:r>
            <a:r>
              <a:rPr lang="en-US" sz="3200" b="1" dirty="0">
                <a:solidFill>
                  <a:srgbClr val="FFFFFF"/>
                </a:solidFill>
                <a:latin typeface="Arial" charset="0"/>
                <a:ea typeface="ＭＳ Ｐゴシック" charset="0"/>
              </a:rPr>
              <a:t>at biblestudydownloads.com</a:t>
            </a:r>
            <a:endParaRPr lang="en-US" sz="1100" b="1" dirty="0">
              <a:solidFill>
                <a:srgbClr val="FFFFFF"/>
              </a:solidFill>
              <a:latin typeface="Arial" charset="0"/>
              <a:ea typeface="ＭＳ Ｐゴシック" charset="0"/>
            </a:endParaRPr>
          </a:p>
        </p:txBody>
      </p:sp>
      <p:pic>
        <p:nvPicPr>
          <p:cNvPr id="9933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smtClean="0">
                <a:solidFill>
                  <a:srgbClr val="FFFFFF"/>
                </a:solidFill>
                <a:latin typeface="Arial" charset="0"/>
                <a:cs typeface="Arial" charset="0"/>
              </a:rPr>
              <a:t>Get this presentation for free!</a:t>
            </a:r>
            <a:endParaRPr lang="en-US" sz="1400" b="1" smtClean="0">
              <a:solidFill>
                <a:srgbClr val="FFFFFF"/>
              </a:solidFill>
              <a:latin typeface="Arial" charset="0"/>
              <a:cs typeface="Arial" charset="0"/>
            </a:endParaRPr>
          </a:p>
        </p:txBody>
      </p:sp>
    </p:spTree>
    <p:extLst>
      <p:ext uri="{BB962C8B-B14F-4D97-AF65-F5344CB8AC3E}">
        <p14:creationId xmlns:p14="http://schemas.microsoft.com/office/powerpoint/2010/main" val="395560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0" y="1786961"/>
            <a:ext cx="9144000" cy="5071039"/>
          </a:xfrm>
          <a:prstGeom prst="rect">
            <a:avLst/>
          </a:prstGeom>
        </p:spPr>
      </p:pic>
      <p:sp>
        <p:nvSpPr>
          <p:cNvPr id="837643" name="Rectangle 12"/>
          <p:cNvSpPr>
            <a:spLocks noGrp="1" noChangeArrowheads="1"/>
          </p:cNvSpPr>
          <p:nvPr>
            <p:ph type="title" idx="4294967295"/>
          </p:nvPr>
        </p:nvSpPr>
        <p:spPr>
          <a:xfrm>
            <a:off x="0" y="0"/>
            <a:ext cx="9144000" cy="1138257"/>
          </a:xfrm>
        </p:spPr>
        <p:txBody>
          <a:bodyPr>
            <a:noAutofit/>
          </a:bodyPr>
          <a:lstStyle/>
          <a:p>
            <a:r>
              <a:rPr lang="en-US" sz="8000" b="1" dirty="0" smtClean="0">
                <a:solidFill>
                  <a:schemeClr val="bg1"/>
                </a:solidFill>
                <a:effectLst>
                  <a:glow rad="279400">
                    <a:schemeClr val="tx1"/>
                  </a:glow>
                </a:effectLst>
                <a:latin typeface="Arial" charset="0"/>
                <a:ea typeface="ＭＳ Ｐゴシック" charset="0"/>
              </a:rPr>
              <a:t>Balance</a:t>
            </a:r>
            <a:endParaRPr lang="en-US" sz="8000" b="1" dirty="0">
              <a:solidFill>
                <a:schemeClr val="bg1"/>
              </a:solidFill>
              <a:effectLst>
                <a:glow rad="279400">
                  <a:schemeClr val="tx1"/>
                </a:glow>
              </a:effectLst>
              <a:latin typeface="Arial" charset="0"/>
              <a:ea typeface="ＭＳ Ｐゴシック" charset="0"/>
            </a:endParaRPr>
          </a:p>
        </p:txBody>
      </p:sp>
      <p:sp>
        <p:nvSpPr>
          <p:cNvPr id="4" name="Rectangle 12"/>
          <p:cNvSpPr txBox="1">
            <a:spLocks noChangeArrowheads="1"/>
          </p:cNvSpPr>
          <p:nvPr/>
        </p:nvSpPr>
        <p:spPr>
          <a:xfrm>
            <a:off x="5544528" y="1885806"/>
            <a:ext cx="357842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Grace</a:t>
            </a:r>
            <a:endParaRPr lang="en-US" sz="6000" b="1" dirty="0">
              <a:solidFill>
                <a:schemeClr val="tx1"/>
              </a:solidFill>
              <a:latin typeface="Arial" charset="0"/>
              <a:ea typeface="ＭＳ Ｐゴシック" charset="0"/>
            </a:endParaRPr>
          </a:p>
        </p:txBody>
      </p:sp>
      <p:sp>
        <p:nvSpPr>
          <p:cNvPr id="5" name="Rectangle 12"/>
          <p:cNvSpPr txBox="1">
            <a:spLocks noChangeArrowheads="1"/>
          </p:cNvSpPr>
          <p:nvPr/>
        </p:nvSpPr>
        <p:spPr>
          <a:xfrm>
            <a:off x="62274" y="1885806"/>
            <a:ext cx="3309571"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6000" b="1" dirty="0" smtClean="0">
                <a:solidFill>
                  <a:schemeClr val="tx1"/>
                </a:solidFill>
                <a:latin typeface="Arial" charset="0"/>
                <a:ea typeface="ＭＳ Ｐゴシック" charset="0"/>
              </a:rPr>
              <a:t>Justice</a:t>
            </a:r>
            <a:endParaRPr lang="en-US" sz="6000" b="1" dirty="0">
              <a:solidFill>
                <a:schemeClr val="tx1"/>
              </a:solidFill>
              <a:latin typeface="Arial" charset="0"/>
              <a:ea typeface="ＭＳ Ｐゴシック" charset="0"/>
            </a:endParaRPr>
          </a:p>
        </p:txBody>
      </p:sp>
    </p:spTree>
    <p:extLst>
      <p:ext uri="{BB962C8B-B14F-4D97-AF65-F5344CB8AC3E}">
        <p14:creationId xmlns:p14="http://schemas.microsoft.com/office/powerpoint/2010/main" val="9086742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2" name="Title 1"/>
          <p:cNvSpPr>
            <a:spLocks noGrp="1"/>
          </p:cNvSpPr>
          <p:nvPr>
            <p:ph type="title"/>
          </p:nvPr>
        </p:nvSpPr>
        <p:spPr>
          <a:xfrm>
            <a:off x="0" y="45429"/>
            <a:ext cx="9144000" cy="2575360"/>
          </a:xfrm>
          <a:noFill/>
        </p:spPr>
        <p:txBody>
          <a:bodyPr anchor="b"/>
          <a:lstStyle/>
          <a:p>
            <a:pPr>
              <a:defRPr/>
            </a:pPr>
            <a:r>
              <a:rPr lang="en-US" sz="8000" dirty="0" smtClean="0">
                <a:effectLst>
                  <a:glow rad="190500">
                    <a:schemeClr val="tx1"/>
                  </a:glow>
                </a:effectLst>
                <a:latin typeface="Arial" charset="0"/>
              </a:rPr>
              <a:t>Is Jesus Balanced?</a:t>
            </a:r>
            <a:endParaRPr lang="en-US" sz="8000" dirty="0">
              <a:effectLst>
                <a:glow rad="190500">
                  <a:schemeClr val="tx1"/>
                </a:glow>
              </a:effectLst>
              <a:latin typeface="Arial" charset="0"/>
            </a:endParaRPr>
          </a:p>
        </p:txBody>
      </p:sp>
      <p:pic>
        <p:nvPicPr>
          <p:cNvPr id="4" name="Picture 3"/>
          <p:cNvPicPr>
            <a:picLocks noChangeAspect="1"/>
          </p:cNvPicPr>
          <p:nvPr/>
        </p:nvPicPr>
        <p:blipFill>
          <a:blip r:embed="rId2"/>
          <a:stretch>
            <a:fillRect/>
          </a:stretch>
        </p:blipFill>
        <p:spPr>
          <a:xfrm>
            <a:off x="570314" y="2566404"/>
            <a:ext cx="7620000" cy="3810000"/>
          </a:xfrm>
          <a:prstGeom prst="rect">
            <a:avLst/>
          </a:prstGeom>
        </p:spPr>
      </p:pic>
    </p:spTree>
    <p:extLst>
      <p:ext uri="{BB962C8B-B14F-4D97-AF65-F5344CB8AC3E}">
        <p14:creationId xmlns:p14="http://schemas.microsoft.com/office/powerpoint/2010/main" val="15628851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27"/>
            <a:ext cx="9144001" cy="6866128"/>
          </a:xfrm>
          <a:prstGeom prst="rect">
            <a:avLst/>
          </a:prstGeom>
        </p:spPr>
      </p:pic>
      <p:sp>
        <p:nvSpPr>
          <p:cNvPr id="2" name="Title 1"/>
          <p:cNvSpPr>
            <a:spLocks noGrp="1"/>
          </p:cNvSpPr>
          <p:nvPr>
            <p:ph type="title"/>
          </p:nvPr>
        </p:nvSpPr>
        <p:spPr>
          <a:xfrm>
            <a:off x="0" y="224309"/>
            <a:ext cx="9144000" cy="1063657"/>
          </a:xfrm>
          <a:noFill/>
        </p:spPr>
        <p:txBody>
          <a:bodyPr anchor="b"/>
          <a:lstStyle/>
          <a:p>
            <a:pPr>
              <a:defRPr/>
            </a:pPr>
            <a:r>
              <a:rPr lang="en-US" sz="7200" dirty="0" smtClean="0">
                <a:effectLst>
                  <a:glow rad="190500">
                    <a:schemeClr val="tx1"/>
                  </a:glow>
                </a:effectLst>
                <a:latin typeface="Arial" charset="0"/>
              </a:rPr>
              <a:t>The Angry Jesus</a:t>
            </a:r>
            <a:endParaRPr lang="en-US" sz="7200" dirty="0">
              <a:effectLst>
                <a:glow rad="190500">
                  <a:schemeClr val="tx1"/>
                </a:glow>
              </a:effectLst>
              <a:latin typeface="Arial" charset="0"/>
            </a:endParaRPr>
          </a:p>
        </p:txBody>
      </p:sp>
    </p:spTree>
    <p:extLst>
      <p:ext uri="{BB962C8B-B14F-4D97-AF65-F5344CB8AC3E}">
        <p14:creationId xmlns:p14="http://schemas.microsoft.com/office/powerpoint/2010/main" val="1140737340"/>
      </p:ext>
    </p:extLst>
  </p:cSld>
  <p:clrMapOvr>
    <a:masterClrMapping/>
  </p:clrMapOvr>
  <p:timing>
    <p:tnLst>
      <p:par>
        <p:cTn xmlns:p14="http://schemas.microsoft.com/office/powerpoint/2010/mai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s>
</file>

<file path=ppt/theme/theme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2666</TotalTime>
  <Words>3388</Words>
  <Application>Microsoft Macintosh PowerPoint</Application>
  <PresentationFormat>On-screen Show (4:3)</PresentationFormat>
  <Paragraphs>436</Paragraphs>
  <Slides>69</Slides>
  <Notes>44</Notes>
  <HiddenSlides>0</HiddenSlides>
  <MMClips>0</MMClips>
  <ScaleCrop>false</ScaleCrop>
  <HeadingPairs>
    <vt:vector size="4" baseType="variant">
      <vt:variant>
        <vt:lpstr>Theme</vt:lpstr>
      </vt:variant>
      <vt:variant>
        <vt:i4>17</vt:i4>
      </vt:variant>
      <vt:variant>
        <vt:lpstr>Slide Titles</vt:lpstr>
      </vt:variant>
      <vt:variant>
        <vt:i4>69</vt:i4>
      </vt:variant>
    </vt:vector>
  </HeadingPairs>
  <TitlesOfParts>
    <vt:vector size="86" baseType="lpstr">
      <vt:lpstr>19_Blank Presentation</vt:lpstr>
      <vt:lpstr>4_Office Theme</vt:lpstr>
      <vt:lpstr>預設簡報設計</vt:lpstr>
      <vt:lpstr>Default Design</vt:lpstr>
      <vt:lpstr>7_Default Design</vt:lpstr>
      <vt:lpstr>4_Blank Presentation</vt:lpstr>
      <vt:lpstr>5_Blank Presentation</vt:lpstr>
      <vt:lpstr>2_Crumple</vt:lpstr>
      <vt:lpstr>33_Blank Presentation</vt:lpstr>
      <vt:lpstr>1_Blank Presentation</vt:lpstr>
      <vt:lpstr>ANGLES</vt:lpstr>
      <vt:lpstr>11_Blank Presentation</vt:lpstr>
      <vt:lpstr>Hardcover</vt:lpstr>
      <vt:lpstr>8_Default Design</vt:lpstr>
      <vt:lpstr>9_Default Design</vt:lpstr>
      <vt:lpstr>Blank Presentation</vt:lpstr>
      <vt:lpstr>Gleam</vt:lpstr>
      <vt:lpstr>The Christ of Balance</vt:lpstr>
      <vt:lpstr>Balance in Life</vt:lpstr>
      <vt:lpstr>Balance in Life</vt:lpstr>
      <vt:lpstr>Balance in Life</vt:lpstr>
      <vt:lpstr>Balance in Life</vt:lpstr>
      <vt:lpstr>Are You Balanced?</vt:lpstr>
      <vt:lpstr>Balance</vt:lpstr>
      <vt:lpstr>Is Jesus Balanced?</vt:lpstr>
      <vt:lpstr>The Angry Jesus</vt:lpstr>
      <vt:lpstr>Which depicts Jesus?</vt:lpstr>
      <vt:lpstr>Jesus the Flower Sniffer</vt:lpstr>
      <vt:lpstr>Which depicts Jesus?</vt:lpstr>
      <vt:lpstr>Revelation</vt:lpstr>
      <vt:lpstr>Real Rule Never Changes</vt:lpstr>
      <vt:lpstr>"Come up here, and I will show you what must take place after this" (4:1b)</vt:lpstr>
      <vt:lpstr>"Come up here, and I will show you what must take place after this" (4:1b)</vt:lpstr>
      <vt:lpstr>The elders cast their crowns (4:10)</vt:lpstr>
      <vt:lpstr>Revelation 4 Main Idea:</vt:lpstr>
      <vt:lpstr>The Seal Judgments</vt:lpstr>
      <vt:lpstr>"Then I saw a Lamb that looked as if it had been slaughtered, but it was now standing between the throne and the four living beings and among the twenty-four elders. He had seven horns and seven eyes, which represent the sevenfold Spirit of God that is sent out into every part of the earth" (Rev. 5:6 NLT)</vt:lpstr>
      <vt:lpstr>Then I saw a Lamb that looked as if it had been slaughtered… He had seven horns and seven eyes, which represent the sevenfold Spirit of God that is sent out into every part of the earth (5:6a, 6c NLT).</vt:lpstr>
      <vt:lpstr>Then I saw a Lamb that looked as if it had been slaughtered, but it was now standing between the throne and the four living beings and among the twenty-four elders (5:6a-b NLT).</vt:lpstr>
      <vt:lpstr>"You are worthy to take the scroll and open its seals…" (5:9)</vt:lpstr>
      <vt:lpstr>"From every tribe, nation, language and people" (5:9)</vt:lpstr>
      <vt:lpstr>"And you have caused them to become a Kingdom of priests for our God.  And they will reign on the earth" (5:10 NLT).</vt:lpstr>
      <vt:lpstr>Why worship Jesus?  Because of…</vt:lpstr>
      <vt:lpstr>Revelation 5 Main Idea:</vt:lpstr>
      <vt:lpstr>Hymns of Revelation 4–5</vt:lpstr>
      <vt:lpstr>Jesus is balanced!</vt:lpstr>
      <vt:lpstr>I. Christ will judge the world (Rev. 6)</vt:lpstr>
      <vt:lpstr>Four Horses (6:1-8)</vt:lpstr>
      <vt:lpstr>The 1st Seal</vt:lpstr>
      <vt:lpstr>Seal #1 The White Horse Rider Depicts the Antichrist</vt:lpstr>
      <vt:lpstr>Different Horsemen</vt:lpstr>
      <vt:lpstr>Different Horsemen</vt:lpstr>
      <vt:lpstr>Chronology of the 70th "Week"</vt:lpstr>
      <vt:lpstr>The 2nd Seal</vt:lpstr>
      <vt:lpstr>The 3rd Seal</vt:lpstr>
      <vt:lpstr>The 4th Seal</vt:lpstr>
      <vt:lpstr>Tragedies of the Four Horses (6:1-8)</vt:lpstr>
      <vt:lpstr>Content of the Judgments</vt:lpstr>
      <vt:lpstr>Four Horses (6:1-8)</vt:lpstr>
      <vt:lpstr>Seal #5: Martyrs Assured under the Altar (6:9-11)</vt:lpstr>
      <vt:lpstr>Seal #6: "The moon turned blood red" (6:12)</vt:lpstr>
      <vt:lpstr>"…Fall on us and hide us from the face of him who sits on the throne and from the wrath of the Lamb!" (6:16 NIV)</vt:lpstr>
      <vt:lpstr>I. Christ will judge the world (Rev. 6)</vt:lpstr>
      <vt:lpstr>II. Christ will save the believers (Rev. 7).</vt:lpstr>
      <vt:lpstr>Chronology of Revelation</vt:lpstr>
      <vt:lpstr>144,000 sealed (7:4-8)</vt:lpstr>
      <vt:lpstr>144,000 Jews Saved is Miraculous!</vt:lpstr>
      <vt:lpstr>Is There a Future for National Israel?</vt:lpstr>
      <vt:lpstr>God still has plans for Israel</vt:lpstr>
      <vt:lpstr>Two Saved Groups Contrasted</vt:lpstr>
      <vt:lpstr>Israel is considered by most nations to be a pain to the world today but…</vt:lpstr>
      <vt:lpstr>"All Israel will be saved" (Rom. 11:25-27 NIV)</vt:lpstr>
      <vt:lpstr>"And the Good News about the Kingdom will be preached throughout the whole world, so that all nations will hear it; and then the end will come" (Matt. 24:14 NLT).</vt:lpstr>
      <vt:lpstr>The salvation of Gentiles from every nation indicates God's merciful fulfillment of the Great Commission during the Tribulation (7:9-17)</vt:lpstr>
      <vt:lpstr>The Multi-Racial People</vt:lpstr>
      <vt:lpstr>The elders fall before the throne (7:11)</vt:lpstr>
      <vt:lpstr>What's the Point?</vt:lpstr>
      <vt:lpstr>Christ balances..</vt:lpstr>
      <vt:lpstr>I. Christ will judge the world (Rev. 6)</vt:lpstr>
      <vt:lpstr>II. Christ will save the believers (Rev. 7).</vt:lpstr>
      <vt:lpstr>Do you have a defective view of Christ?</vt:lpstr>
      <vt:lpstr>Christ's Sovereignty in Revelation</vt:lpstr>
      <vt:lpstr>Christ has the right to judge you but prefers to save you!</vt:lpstr>
      <vt:lpstr>PowerPoint Presentation</vt:lpstr>
      <vt:lpstr>Jesus Wins!</vt:lpstr>
      <vt:lpstr>NT Sermons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64</cp:revision>
  <dcterms:created xsi:type="dcterms:W3CDTF">2012-06-24T13:40:49Z</dcterms:created>
  <dcterms:modified xsi:type="dcterms:W3CDTF">2017-06-09T00:14:19Z</dcterms:modified>
</cp:coreProperties>
</file>