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1.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6" r:id="rId3"/>
    <p:sldMasterId id="2147483698" r:id="rId4"/>
  </p:sldMasterIdLst>
  <p:notesMasterIdLst>
    <p:notesMasterId r:id="rId59"/>
  </p:notesMasterIdLst>
  <p:sldIdLst>
    <p:sldId id="435" r:id="rId5"/>
    <p:sldId id="456" r:id="rId6"/>
    <p:sldId id="433" r:id="rId7"/>
    <p:sldId id="454" r:id="rId8"/>
    <p:sldId id="455" r:id="rId9"/>
    <p:sldId id="457" r:id="rId10"/>
    <p:sldId id="459" r:id="rId11"/>
    <p:sldId id="460" r:id="rId12"/>
    <p:sldId id="463" r:id="rId13"/>
    <p:sldId id="491" r:id="rId14"/>
    <p:sldId id="445" r:id="rId15"/>
    <p:sldId id="415" r:id="rId16"/>
    <p:sldId id="490" r:id="rId17"/>
    <p:sldId id="432" r:id="rId18"/>
    <p:sldId id="448" r:id="rId19"/>
    <p:sldId id="414" r:id="rId20"/>
    <p:sldId id="443" r:id="rId21"/>
    <p:sldId id="444" r:id="rId22"/>
    <p:sldId id="451" r:id="rId23"/>
    <p:sldId id="407" r:id="rId24"/>
    <p:sldId id="436" r:id="rId25"/>
    <p:sldId id="437" r:id="rId26"/>
    <p:sldId id="461" r:id="rId27"/>
    <p:sldId id="462" r:id="rId28"/>
    <p:sldId id="453" r:id="rId29"/>
    <p:sldId id="464" r:id="rId30"/>
    <p:sldId id="434" r:id="rId31"/>
    <p:sldId id="450" r:id="rId32"/>
    <p:sldId id="479" r:id="rId33"/>
    <p:sldId id="438" r:id="rId34"/>
    <p:sldId id="481" r:id="rId35"/>
    <p:sldId id="482" r:id="rId36"/>
    <p:sldId id="484" r:id="rId37"/>
    <p:sldId id="440" r:id="rId38"/>
    <p:sldId id="416" r:id="rId39"/>
    <p:sldId id="417" r:id="rId40"/>
    <p:sldId id="446" r:id="rId41"/>
    <p:sldId id="489" r:id="rId42"/>
    <p:sldId id="483" r:id="rId43"/>
    <p:sldId id="492" r:id="rId44"/>
    <p:sldId id="471" r:id="rId45"/>
    <p:sldId id="485" r:id="rId46"/>
    <p:sldId id="447" r:id="rId47"/>
    <p:sldId id="441" r:id="rId48"/>
    <p:sldId id="474" r:id="rId49"/>
    <p:sldId id="439" r:id="rId50"/>
    <p:sldId id="475" r:id="rId51"/>
    <p:sldId id="486" r:id="rId52"/>
    <p:sldId id="431" r:id="rId53"/>
    <p:sldId id="488" r:id="rId54"/>
    <p:sldId id="487" r:id="rId55"/>
    <p:sldId id="449" r:id="rId56"/>
    <p:sldId id="268" r:id="rId57"/>
    <p:sldId id="345"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219" autoAdjust="0"/>
    <p:restoredTop sz="72263" autoAdjust="0"/>
  </p:normalViewPr>
  <p:slideViewPr>
    <p:cSldViewPr snapToGrid="0" snapToObjects="1">
      <p:cViewPr varScale="1">
        <p:scale>
          <a:sx n="77" d="100"/>
          <a:sy n="77" d="100"/>
        </p:scale>
        <p:origin x="-1904" y="-96"/>
      </p:cViewPr>
      <p:guideLst>
        <p:guide orient="horz" pos="211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06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notesMaster" Target="notesMasters/notesMaster1.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16/1/17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Well, in respect to fasting…</a:t>
            </a:r>
            <a:r>
              <a:rPr lang="en-SG" dirty="0" smtClean="0">
                <a:effectLst/>
              </a:rPr>
              <a:t> </a:t>
            </a:r>
            <a:endParaRPr lang="en-US" dirty="0" smtClean="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The Lord blesses fasting that only he knows about</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People reward public fasting (6:16).</a:t>
            </a:r>
            <a:r>
              <a:rPr lang="en-SG" dirty="0" smtClean="0">
                <a:effectLst/>
              </a:rPr>
              <a:t> </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The way to fast for man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praise is to look gloomy like Pharisees</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dirty="0" smtClean="0">
                <a:cs typeface="ＭＳ Ｐゴシック" charset="0"/>
              </a:rPr>
              <a:t>Jesus said, </a:t>
            </a:r>
            <a:r>
              <a:rPr lang="ru-RU" dirty="0" smtClean="0">
                <a:cs typeface="ＭＳ Ｐゴシック" charset="0"/>
              </a:rPr>
              <a:t>"</a:t>
            </a:r>
            <a:r>
              <a:rPr lang="en-US" dirty="0" smtClean="0">
                <a:cs typeface="ＭＳ Ｐゴシック" charset="0"/>
              </a:rPr>
              <a:t>When you fast…</a:t>
            </a:r>
            <a:r>
              <a:rPr lang="ru-RU" dirty="0" smtClean="0">
                <a:cs typeface="ＭＳ Ｐゴシック" charset="0"/>
              </a:rPr>
              <a:t>"</a:t>
            </a:r>
            <a:r>
              <a:rPr lang="en-US" dirty="0" smtClean="0">
                <a:cs typeface="ＭＳ Ｐゴシック" charset="0"/>
              </a:rPr>
              <a:t> in the sense that everyone did so—not </a:t>
            </a:r>
            <a:r>
              <a:rPr lang="ru-RU" dirty="0" smtClean="0">
                <a:cs typeface="ＭＳ Ｐゴシック" charset="0"/>
              </a:rPr>
              <a:t>"</a:t>
            </a:r>
            <a:r>
              <a:rPr lang="en-US" dirty="0" smtClean="0">
                <a:cs typeface="ＭＳ Ｐゴシック" charset="0"/>
              </a:rPr>
              <a:t>if you fast…</a:t>
            </a:r>
            <a:r>
              <a:rPr lang="ru-RU" dirty="0" smtClean="0">
                <a:cs typeface="ＭＳ Ｐゴシック" charset="0"/>
              </a:rPr>
              <a:t>"</a:t>
            </a:r>
            <a:r>
              <a:rPr lang="en-US" dirty="0" smtClean="0">
                <a:cs typeface="ＭＳ Ｐゴシック" charset="0"/>
              </a:rPr>
              <a:t> (6:16).</a:t>
            </a:r>
          </a:p>
          <a:p>
            <a:r>
              <a:rPr lang="en-US" dirty="0" smtClean="0">
                <a:cs typeface="ＭＳ Ｐゴシック" charset="0"/>
              </a:rPr>
              <a:t>Jesus assumes that we all fast, at least occasionally. Don</a:t>
            </a:r>
            <a:r>
              <a:rPr lang="uk-UA" dirty="0" smtClean="0">
                <a:cs typeface="ＭＳ Ｐゴシック" charset="0"/>
              </a:rPr>
              <a:t>'</a:t>
            </a:r>
            <a:r>
              <a:rPr lang="en-US" dirty="0" smtClean="0">
                <a:cs typeface="ＭＳ Ｐゴシック" charset="0"/>
              </a:rPr>
              <a:t>t you? </a:t>
            </a:r>
          </a:p>
          <a:p>
            <a:r>
              <a:rPr lang="en-US" dirty="0" smtClean="0">
                <a:cs typeface="ＭＳ Ｐゴシック" charset="0"/>
              </a:rPr>
              <a:t>Notice that he </a:t>
            </a:r>
            <a:r>
              <a:rPr lang="en-US" dirty="0" err="1" smtClean="0">
                <a:cs typeface="ＭＳ Ｐゴシック" charset="0"/>
              </a:rPr>
              <a:t>doesn</a:t>
            </a:r>
            <a:r>
              <a:rPr lang="uk-UA" dirty="0" smtClean="0">
                <a:cs typeface="ＭＳ Ｐゴシック" charset="0"/>
              </a:rPr>
              <a:t>'</a:t>
            </a:r>
            <a:r>
              <a:rPr lang="en-US" dirty="0" smtClean="0">
                <a:cs typeface="ＭＳ Ｐゴシック" charset="0"/>
              </a:rPr>
              <a:t>t specify how often it should be done, though.</a:t>
            </a:r>
          </a:p>
          <a:p>
            <a:endParaRPr lang="en-US" dirty="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Sometimes people fasted as individuals</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sz="1200" kern="1200" dirty="0" smtClean="0">
                <a:solidFill>
                  <a:schemeClr val="tx1"/>
                </a:solidFill>
                <a:effectLst/>
                <a:latin typeface="+mn-lt"/>
                <a:ea typeface="+mn-ea"/>
                <a:cs typeface="+mn-cs"/>
              </a:rPr>
              <a:t>Note that we are </a:t>
            </a:r>
            <a:r>
              <a:rPr lang="en-US" sz="1200" i="1" kern="1200" dirty="0" smtClean="0">
                <a:solidFill>
                  <a:schemeClr val="tx1"/>
                </a:solidFill>
                <a:effectLst/>
                <a:latin typeface="+mn-lt"/>
                <a:ea typeface="+mn-ea"/>
                <a:cs typeface="+mn-cs"/>
              </a:rPr>
              <a:t>NOT</a:t>
            </a:r>
            <a:r>
              <a:rPr lang="en-US" sz="1200" kern="1200" dirty="0" smtClean="0">
                <a:solidFill>
                  <a:schemeClr val="tx1"/>
                </a:solidFill>
                <a:effectLst/>
                <a:latin typeface="+mn-lt"/>
                <a:ea typeface="+mn-ea"/>
                <a:cs typeface="+mn-cs"/>
              </a:rPr>
              <a:t> talking about fast food!</a:t>
            </a:r>
            <a:r>
              <a:rPr lang="en-SG" dirty="0" smtClean="0">
                <a:effectLst/>
              </a:rPr>
              <a:t> </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Also, at times people fast to lose weight—</a:t>
            </a:r>
            <a:r>
              <a:rPr lang="en-SG" dirty="0" smtClean="0">
                <a:effectLst/>
              </a:rPr>
              <a:t> </a:t>
            </a:r>
            <a:endParaRPr lang="en-US" dirty="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—and it can be successful and good to eat right</a:t>
            </a:r>
            <a:r>
              <a:rPr lang="is-IS"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sz="1200" kern="1200" dirty="0" smtClean="0">
                <a:solidFill>
                  <a:schemeClr val="tx1"/>
                </a:solidFill>
                <a:effectLst/>
                <a:latin typeface="+mn-lt"/>
                <a:ea typeface="+mn-ea"/>
                <a:cs typeface="+mn-cs"/>
              </a:rPr>
              <a:t>and drink just water—but Jesus is not talking about this!</a:t>
            </a:r>
            <a:r>
              <a:rPr lang="en-SG" dirty="0" smtClean="0">
                <a:effectLst/>
              </a:rPr>
              <a:t> </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We all admire disciplined people.</a:t>
            </a:r>
            <a:r>
              <a:rPr lang="en-SG" dirty="0" smtClean="0">
                <a:effectLst/>
              </a:rPr>
              <a:t> </a:t>
            </a:r>
            <a:endParaRPr lang="en-US" dirty="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Fasting is a spiritual discipline. Luke 18:12 records a typical Pharisee fasting practice,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I fast twice a week…</a:t>
            </a:r>
            <a:r>
              <a:rPr lang="ru-RU" sz="1200" kern="1200" dirty="0" smtClean="0">
                <a:solidFill>
                  <a:schemeClr val="tx1"/>
                </a:solidFill>
                <a:effectLst/>
                <a:latin typeface="+mn-lt"/>
                <a:ea typeface="+mn-ea"/>
                <a:cs typeface="+mn-cs"/>
              </a:rPr>
              <a:t>"</a:t>
            </a:r>
            <a:r>
              <a:rPr lang="en-SG" dirty="0" smtClean="0">
                <a:effectLst/>
              </a:rPr>
              <a:t> </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The problem was that this Pharisee thought God was pleased with his fasting—yet he was filled with pride! </a:t>
            </a:r>
            <a:endParaRPr lang="en-US" dirty="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We can have the same problem today</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0545CBF1-3F8D-6041-94CF-93F11C05938D}" type="slidenum">
              <a:rPr lang="en-US" sz="1200">
                <a:solidFill>
                  <a:prstClr val="black"/>
                </a:solidFill>
                <a:latin typeface="Times New Roman" charset="0"/>
              </a:rPr>
              <a:pPr/>
              <a:t>23</a:t>
            </a:fld>
            <a:endParaRPr lang="en-US" sz="1200">
              <a:solidFill>
                <a:prstClr val="black"/>
              </a:solidFill>
              <a:latin typeface="Times New Roman" charset="0"/>
            </a:endParaRPr>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smtClean="0">
              <a:latin typeface="Times New Roman" charset="0"/>
              <a:ea typeface="ＭＳ Ｐゴシック" charset="0"/>
              <a:cs typeface="ＭＳ Ｐゴシック" charset="0"/>
            </a:endParaRPr>
          </a:p>
          <a:p>
            <a:pPr eaLnBrk="1" hangingPunct="1"/>
            <a:r>
              <a:rPr lang="en-US" sz="1200" kern="1200" dirty="0" smtClean="0">
                <a:solidFill>
                  <a:schemeClr val="tx1"/>
                </a:solidFill>
                <a:effectLst/>
                <a:latin typeface="+mn-lt"/>
                <a:ea typeface="+mn-ea"/>
                <a:cs typeface="+mn-cs"/>
              </a:rPr>
              <a:t>Other fasting times were corporate</a:t>
            </a:r>
            <a:r>
              <a:rPr lang="en-SG" sz="1200" kern="1200" dirty="0" smtClean="0">
                <a:solidFill>
                  <a:schemeClr val="tx1"/>
                </a:solidFill>
                <a:effectLst/>
                <a:latin typeface="+mn-lt"/>
                <a:ea typeface="+mn-ea"/>
                <a:cs typeface="+mn-cs"/>
              </a:rPr>
              <a:t>.</a:t>
            </a:r>
          </a:p>
          <a:p>
            <a:pPr eaLnBrk="1" hangingPunct="1"/>
            <a:r>
              <a:rPr lang="en-US" sz="1200" kern="1200" dirty="0" smtClean="0">
                <a:solidFill>
                  <a:schemeClr val="tx1"/>
                </a:solidFill>
                <a:effectLst/>
                <a:latin typeface="+mn-lt"/>
                <a:ea typeface="+mn-ea"/>
                <a:cs typeface="+mn-cs"/>
              </a:rPr>
              <a:t>The Day of Atonement was a nationwide fast when the high priest entered the Holy of Holies.</a:t>
            </a:r>
            <a:r>
              <a:rPr lang="en-US" sz="1200" kern="1200" baseline="0" dirty="0" smtClean="0">
                <a:solidFill>
                  <a:schemeClr val="tx1"/>
                </a:solidFill>
                <a:effectLst/>
                <a:latin typeface="+mn-lt"/>
                <a:ea typeface="+mn-ea"/>
                <a:cs typeface="+mn-cs"/>
              </a:rPr>
              <a:t> Why?</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is-IS" dirty="0" smtClean="0"/>
              <a:t>The high</a:t>
            </a:r>
            <a:r>
              <a:rPr lang="is-IS" baseline="0" dirty="0" smtClean="0"/>
              <a:t> priest </a:t>
            </a:r>
            <a:r>
              <a:rPr lang="en-US" sz="1200" kern="1200" dirty="0" smtClean="0">
                <a:solidFill>
                  <a:schemeClr val="tx1"/>
                </a:solidFill>
                <a:effectLst/>
                <a:latin typeface="+mn-lt"/>
                <a:ea typeface="+mn-ea"/>
                <a:cs typeface="+mn-cs"/>
              </a:rPr>
              <a:t>entered the Holy of Holies to atone for the sins of the people</a:t>
            </a:r>
            <a:r>
              <a:rPr lang="en-SG"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24</a:t>
            </a:fld>
            <a:endParaRPr lang="en-US"/>
          </a:p>
        </p:txBody>
      </p:sp>
    </p:spTree>
    <p:extLst>
      <p:ext uri="{BB962C8B-B14F-4D97-AF65-F5344CB8AC3E}">
        <p14:creationId xmlns:p14="http://schemas.microsoft.com/office/powerpoint/2010/main" val="42719486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sz="1200" kern="1200" dirty="0" smtClean="0">
                <a:solidFill>
                  <a:schemeClr val="tx1"/>
                </a:solidFill>
                <a:effectLst/>
                <a:latin typeface="+mn-lt"/>
                <a:ea typeface="+mn-ea"/>
                <a:cs typeface="+mn-cs"/>
              </a:rPr>
              <a:t>At this corporate fast day when all Jews went without food, all Jews were to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deny themselves,</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which likely meant a fast (Lev 23:29).</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God commanded fasting in this case</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sz="1200" kern="1200" dirty="0" smtClean="0">
                <a:solidFill>
                  <a:schemeClr val="tx1"/>
                </a:solidFill>
                <a:effectLst/>
                <a:latin typeface="+mn-lt"/>
                <a:ea typeface="+mn-ea"/>
                <a:cs typeface="+mn-cs"/>
              </a:rPr>
              <a:t>The Mishnah is a Jewish book that recorded Jewish traditions around AD 200</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is-IS"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but these traditions went back to the time of Jesus and also much earlier. It has a section on fasting (pp. 194-201) that teaches the practice of the first century Jews:</a:t>
            </a:r>
            <a:r>
              <a:rPr lang="en-SG" dirty="0" smtClean="0">
                <a:effectLst/>
              </a:rPr>
              <a:t> </a:t>
            </a:r>
            <a:endParaRPr lang="en-US" dirty="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Details about three-day fasts are prescribed when rain has not fallen (</a:t>
            </a:r>
            <a:r>
              <a:rPr lang="en-US" sz="1200" i="1" kern="1200" dirty="0" err="1" smtClean="0">
                <a:solidFill>
                  <a:schemeClr val="tx1"/>
                </a:solidFill>
                <a:effectLst/>
                <a:latin typeface="+mn-lt"/>
                <a:ea typeface="+mn-ea"/>
                <a:cs typeface="+mn-cs"/>
              </a:rPr>
              <a:t>Taanith</a:t>
            </a:r>
            <a:r>
              <a:rPr lang="en-US" sz="1200" kern="1200" dirty="0" smtClean="0">
                <a:solidFill>
                  <a:schemeClr val="tx1"/>
                </a:solidFill>
                <a:effectLst/>
                <a:latin typeface="+mn-lt"/>
                <a:ea typeface="+mn-ea"/>
                <a:cs typeface="+mn-cs"/>
              </a:rPr>
              <a:t> 1.1, pp. 194-95).</a:t>
            </a:r>
            <a:r>
              <a:rPr lang="en-SG" dirty="0" smtClean="0">
                <a:effectLst/>
              </a:rPr>
              <a:t> </a:t>
            </a:r>
            <a:endParaRPr lang="en-US" dirty="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ED5A6EE-B078-A04F-B7D0-47ADD75ECEB4}" type="slidenum">
              <a:rPr lang="zh-CN" altLang="en-US" sz="1200">
                <a:solidFill>
                  <a:prstClr val="black"/>
                </a:solidFill>
              </a:rPr>
              <a:pPr/>
              <a:t>29</a:t>
            </a:fld>
            <a:endParaRPr lang="en-US" altLang="zh-CN" sz="1200">
              <a:solidFill>
                <a:prstClr val="black"/>
              </a:solidFill>
            </a:endParaRPr>
          </a:p>
        </p:txBody>
      </p:sp>
      <p:sp>
        <p:nvSpPr>
          <p:cNvPr id="419842" name="Rectangle 2"/>
          <p:cNvSpPr>
            <a:spLocks noGrp="1" noRot="1" noChangeAspect="1" noChangeArrowheads="1"/>
          </p:cNvSpPr>
          <p:nvPr>
            <p:ph type="sldImg"/>
          </p:nvPr>
        </p:nvSpPr>
        <p:spPr>
          <a:solidFill>
            <a:srgbClr val="FFFFFF"/>
          </a:solidFill>
          <a:ln/>
        </p:spPr>
      </p:sp>
      <p:sp>
        <p:nvSpPr>
          <p:cNvPr id="419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tLang="zh-CN" dirty="0" smtClean="0">
              <a:latin typeface="Times New Roman" charset="0"/>
              <a:ea typeface="ＭＳ Ｐゴシック" charset="0"/>
              <a:cs typeface="ＭＳ Ｐゴシック" charset="0"/>
            </a:endParaRPr>
          </a:p>
          <a:p>
            <a:pPr eaLnBrk="1" hangingPunct="1"/>
            <a:r>
              <a:rPr lang="en-US" sz="1200" kern="1200" dirty="0" smtClean="0">
                <a:solidFill>
                  <a:schemeClr val="tx1"/>
                </a:solidFill>
                <a:effectLst/>
                <a:latin typeface="+mn-lt"/>
                <a:ea typeface="+mn-ea"/>
                <a:cs typeface="+mn-cs"/>
              </a:rPr>
              <a:t>Some fasts were entire days skipped without food while other times they fasted only during daylight hours similar to Muslims in Ramadan, ending it at the evening dinner (</a:t>
            </a:r>
            <a:r>
              <a:rPr lang="en-US" sz="1200" i="1" kern="1200" dirty="0" err="1" smtClean="0">
                <a:solidFill>
                  <a:schemeClr val="tx1"/>
                </a:solidFill>
                <a:effectLst/>
                <a:latin typeface="+mn-lt"/>
                <a:ea typeface="+mn-ea"/>
                <a:cs typeface="+mn-cs"/>
              </a:rPr>
              <a:t>Taanith</a:t>
            </a:r>
            <a:r>
              <a:rPr lang="en-US" sz="1200" kern="1200" dirty="0" smtClean="0">
                <a:solidFill>
                  <a:schemeClr val="tx1"/>
                </a:solidFill>
                <a:effectLst/>
                <a:latin typeface="+mn-lt"/>
                <a:ea typeface="+mn-ea"/>
                <a:cs typeface="+mn-cs"/>
              </a:rPr>
              <a:t> 2.6, 3.9, p. 197).</a:t>
            </a:r>
            <a:r>
              <a:rPr lang="en-SG" dirty="0" smtClean="0">
                <a:effectLst/>
              </a:rPr>
              <a:t> </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We all also think a life of spiritual disciplines is good.</a:t>
            </a:r>
            <a:r>
              <a:rPr lang="en-SG" dirty="0" smtClean="0">
                <a:effectLst/>
              </a:rPr>
              <a:t> </a:t>
            </a:r>
          </a:p>
          <a:p>
            <a:r>
              <a:rPr lang="en-US" sz="1200" kern="1200" dirty="0" smtClean="0">
                <a:solidFill>
                  <a:schemeClr val="tx1"/>
                </a:solidFill>
                <a:effectLst/>
                <a:latin typeface="+mn-lt"/>
                <a:ea typeface="+mn-ea"/>
                <a:cs typeface="+mn-cs"/>
              </a:rPr>
              <a:t>But disciplines themselves </a:t>
            </a:r>
            <a:r>
              <a:rPr lang="en-US" sz="1200" kern="1200" dirty="0" err="1" smtClean="0">
                <a:solidFill>
                  <a:schemeClr val="tx1"/>
                </a:solidFill>
                <a:effectLst/>
                <a:latin typeface="+mn-lt"/>
                <a:ea typeface="+mn-ea"/>
                <a:cs typeface="+mn-cs"/>
              </a:rPr>
              <a:t>aren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enough.</a:t>
            </a:r>
            <a:r>
              <a:rPr lang="en-SG" dirty="0" smtClean="0">
                <a:effectLst/>
              </a:rPr>
              <a:t> </a:t>
            </a:r>
            <a:endParaRPr lang="en-US" dirty="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No three-day fasts began on a Thursday evening to Friday (the typical Jewish day beginning at sundown) as these would then prohibit eating on the Friday evening to Saturday Sabbath, which was to be a day of celebration (</a:t>
            </a:r>
            <a:r>
              <a:rPr lang="en-US" sz="1200" i="1" kern="1200" dirty="0" err="1" smtClean="0">
                <a:solidFill>
                  <a:schemeClr val="tx1"/>
                </a:solidFill>
                <a:effectLst/>
                <a:latin typeface="+mn-lt"/>
                <a:ea typeface="+mn-ea"/>
                <a:cs typeface="+mn-cs"/>
              </a:rPr>
              <a:t>Taanith</a:t>
            </a:r>
            <a:r>
              <a:rPr lang="en-US" sz="1200" kern="1200" dirty="0" smtClean="0">
                <a:solidFill>
                  <a:schemeClr val="tx1"/>
                </a:solidFill>
                <a:effectLst/>
                <a:latin typeface="+mn-lt"/>
                <a:ea typeface="+mn-ea"/>
                <a:cs typeface="+mn-cs"/>
              </a:rPr>
              <a:t> 2.9, p. 197).</a:t>
            </a:r>
            <a:r>
              <a:rPr lang="en-SG" dirty="0" smtClean="0">
                <a:effectLst/>
              </a:rPr>
              <a:t> </a:t>
            </a:r>
            <a:endParaRPr lang="en-US" dirty="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Those fasting </a:t>
            </a:r>
            <a:r>
              <a:rPr lang="en-US" sz="1200" kern="1200" dirty="0" err="1" smtClean="0">
                <a:solidFill>
                  <a:schemeClr val="tx1"/>
                </a:solidFill>
                <a:effectLst/>
                <a:latin typeface="+mn-lt"/>
                <a:ea typeface="+mn-ea"/>
                <a:cs typeface="+mn-cs"/>
              </a:rPr>
              <a:t>shouldn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imitate the gloomy Pharisees (6:16b).</a:t>
            </a:r>
            <a:r>
              <a:rPr lang="en-SG" dirty="0" smtClean="0">
                <a:effectLst/>
              </a:rPr>
              <a:t> </a:t>
            </a:r>
          </a:p>
          <a:p>
            <a:r>
              <a:rPr lang="en-US" sz="1200" kern="1200" dirty="0" smtClean="0">
                <a:solidFill>
                  <a:schemeClr val="tx1"/>
                </a:solidFill>
                <a:effectLst/>
                <a:latin typeface="+mn-lt"/>
                <a:ea typeface="+mn-ea"/>
                <a:cs typeface="+mn-cs"/>
              </a:rPr>
              <a:t>Why would the Pharisees </a:t>
            </a:r>
            <a:r>
              <a:rPr lang="en-US" sz="1200" i="1" kern="1200" dirty="0" smtClean="0">
                <a:solidFill>
                  <a:schemeClr val="tx1"/>
                </a:solidFill>
                <a:effectLst/>
                <a:latin typeface="+mn-lt"/>
                <a:ea typeface="+mn-ea"/>
                <a:cs typeface="+mn-cs"/>
              </a:rPr>
              <a:t>not</a:t>
            </a:r>
            <a:r>
              <a:rPr lang="en-US" sz="1200" kern="1200" dirty="0" smtClean="0">
                <a:solidFill>
                  <a:schemeClr val="tx1"/>
                </a:solidFill>
                <a:effectLst/>
                <a:latin typeface="+mn-lt"/>
                <a:ea typeface="+mn-ea"/>
                <a:cs typeface="+mn-cs"/>
              </a:rPr>
              <a:t> want to look good (6:16)?</a:t>
            </a:r>
            <a:r>
              <a:rPr lang="en-SG" dirty="0" smtClean="0">
                <a:effectLst/>
              </a:rPr>
              <a:t> </a:t>
            </a:r>
          </a:p>
          <a:p>
            <a:r>
              <a:rPr lang="en-US" sz="1200" kern="1200" dirty="0" smtClean="0">
                <a:solidFill>
                  <a:schemeClr val="tx1"/>
                </a:solidFill>
                <a:effectLst/>
                <a:latin typeface="+mn-lt"/>
                <a:ea typeface="+mn-ea"/>
                <a:cs typeface="+mn-cs"/>
              </a:rPr>
              <a:t>Here, by </a:t>
            </a:r>
            <a:r>
              <a:rPr lang="en-US" sz="1200" i="1" kern="1200" dirty="0" smtClean="0">
                <a:solidFill>
                  <a:schemeClr val="tx1"/>
                </a:solidFill>
                <a:effectLst/>
                <a:latin typeface="+mn-lt"/>
                <a:ea typeface="+mn-ea"/>
                <a:cs typeface="+mn-cs"/>
              </a:rPr>
              <a:t>not</a:t>
            </a:r>
            <a:r>
              <a:rPr lang="en-US" sz="1200" kern="1200" dirty="0" smtClean="0">
                <a:solidFill>
                  <a:schemeClr val="tx1"/>
                </a:solidFill>
                <a:effectLst/>
                <a:latin typeface="+mn-lt"/>
                <a:ea typeface="+mn-ea"/>
                <a:cs typeface="+mn-cs"/>
              </a:rPr>
              <a:t> looking good, they </a:t>
            </a:r>
            <a:r>
              <a:rPr lang="en-US" sz="1200" i="1" kern="1200" dirty="0" smtClean="0">
                <a:solidFill>
                  <a:schemeClr val="tx1"/>
                </a:solidFill>
                <a:effectLst/>
                <a:latin typeface="+mn-lt"/>
                <a:ea typeface="+mn-ea"/>
                <a:cs typeface="+mn-cs"/>
              </a:rPr>
              <a:t>did</a:t>
            </a:r>
            <a:r>
              <a:rPr lang="en-US" sz="1200" kern="1200" dirty="0" smtClean="0">
                <a:solidFill>
                  <a:schemeClr val="tx1"/>
                </a:solidFill>
                <a:effectLst/>
                <a:latin typeface="+mn-lt"/>
                <a:ea typeface="+mn-ea"/>
                <a:cs typeface="+mn-cs"/>
              </a:rPr>
              <a:t> look good—in the eyes of men!</a:t>
            </a:r>
            <a:r>
              <a:rPr lang="en-SG" dirty="0" smtClean="0">
                <a:effectLst/>
              </a:rPr>
              <a:t> </a:t>
            </a:r>
          </a:p>
          <a:p>
            <a:r>
              <a:rPr lang="en-SG" dirty="0" smtClean="0">
                <a:effectLst/>
              </a:rPr>
              <a:t>• </a:t>
            </a:r>
            <a:r>
              <a:rPr lang="en-US" sz="1200" kern="1200" dirty="0" smtClean="0">
                <a:solidFill>
                  <a:schemeClr val="tx1"/>
                </a:solidFill>
                <a:effectLst/>
                <a:latin typeface="+mn-lt"/>
                <a:ea typeface="+mn-ea"/>
                <a:cs typeface="+mn-cs"/>
              </a:rPr>
              <a:t>The Greek here for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neglect their appearance</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(NAU) or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look miserable</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(NLT) literally means that they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ruin their face.</a:t>
            </a:r>
            <a:r>
              <a:rPr lang="ru-RU" sz="1200" kern="1200" dirty="0" smtClean="0">
                <a:solidFill>
                  <a:schemeClr val="tx1"/>
                </a:solidFill>
                <a:effectLst/>
                <a:latin typeface="+mn-lt"/>
                <a:ea typeface="+mn-ea"/>
                <a:cs typeface="+mn-cs"/>
              </a:rPr>
              <a:t>"</a:t>
            </a:r>
            <a:r>
              <a:rPr lang="en-SG" dirty="0" smtClean="0">
                <a:effectLst/>
              </a:rPr>
              <a:t> </a:t>
            </a:r>
          </a:p>
          <a:p>
            <a:r>
              <a:rPr lang="en-US" sz="1200" kern="1200" dirty="0" smtClean="0">
                <a:solidFill>
                  <a:schemeClr val="tx1"/>
                </a:solidFill>
                <a:effectLst/>
                <a:latin typeface="+mn-lt"/>
                <a:ea typeface="+mn-ea"/>
                <a:cs typeface="+mn-cs"/>
              </a:rPr>
              <a:t>Now think about it.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Does fasting itself give one a gloomy face? Not really. Many times we actually </a:t>
            </a:r>
            <a:r>
              <a:rPr lang="en-US" sz="1200" i="1" kern="1200" dirty="0" smtClean="0">
                <a:solidFill>
                  <a:schemeClr val="tx1"/>
                </a:solidFill>
                <a:effectLst/>
                <a:latin typeface="+mn-lt"/>
                <a:ea typeface="+mn-ea"/>
                <a:cs typeface="+mn-cs"/>
              </a:rPr>
              <a:t>feel better</a:t>
            </a:r>
            <a:r>
              <a:rPr lang="en-US" sz="1200" kern="1200" dirty="0" smtClean="0">
                <a:solidFill>
                  <a:schemeClr val="tx1"/>
                </a:solidFill>
                <a:effectLst/>
                <a:latin typeface="+mn-lt"/>
                <a:ea typeface="+mn-ea"/>
                <a:cs typeface="+mn-cs"/>
              </a:rPr>
              <a:t> while fasting, that clears our bodies of toxins.</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Does fasting prevent one from washing his face?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Oh, sorry, I can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wash my face. You see, I</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m fasting!</a:t>
            </a:r>
            <a:r>
              <a:rPr lang="ru-RU" sz="1200" kern="1200" dirty="0" smtClean="0">
                <a:solidFill>
                  <a:schemeClr val="tx1"/>
                </a:solidFill>
                <a:effectLst/>
                <a:latin typeface="+mn-lt"/>
                <a:ea typeface="+mn-ea"/>
                <a:cs typeface="+mn-cs"/>
              </a:rPr>
              <a:t>"</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Does going without food mess up your hair? Obviously not!</a:t>
            </a:r>
            <a:endParaRPr lang="en-SG" sz="1200" kern="1200" dirty="0" smtClean="0">
              <a:solidFill>
                <a:schemeClr val="tx1"/>
              </a:solidFill>
              <a:effectLst/>
              <a:latin typeface="+mn-lt"/>
              <a:ea typeface="+mn-ea"/>
              <a:cs typeface="+mn-cs"/>
            </a:endParaRPr>
          </a:p>
          <a:p>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The Pharisee</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motivation for fasting was to look spiritual (6:16c)</a:t>
            </a:r>
            <a:r>
              <a:rPr lang="en-SG" sz="1200" kern="1200" dirty="0" smtClean="0">
                <a:solidFill>
                  <a:schemeClr val="tx1"/>
                </a:solidFill>
                <a:effectLst/>
                <a:latin typeface="+mn-lt"/>
                <a:ea typeface="+mn-ea"/>
                <a:cs typeface="+mn-cs"/>
              </a:rPr>
              <a:t>.</a:t>
            </a:r>
          </a:p>
          <a:p>
            <a:r>
              <a:rPr lang="en-SG" sz="1200" kern="1200" dirty="0" smtClean="0">
                <a:solidFill>
                  <a:schemeClr val="tx1"/>
                </a:solidFill>
                <a:effectLst/>
                <a:latin typeface="+mn-lt"/>
                <a:ea typeface="+mn-ea"/>
                <a:cs typeface="+mn-cs"/>
              </a:rPr>
              <a:t>But</a:t>
            </a:r>
            <a:r>
              <a:rPr lang="en-SG" sz="1200" kern="1200" baseline="0" dirty="0" smtClean="0">
                <a:solidFill>
                  <a:schemeClr val="tx1"/>
                </a:solidFill>
                <a:effectLst/>
                <a:latin typeface="+mn-lt"/>
                <a:ea typeface="+mn-ea"/>
                <a:cs typeface="+mn-cs"/>
              </a:rPr>
              <a:t> God doesn</a:t>
            </a:r>
            <a:r>
              <a:rPr lang="uk-UA" sz="1200" kern="1200" baseline="0" dirty="0" smtClean="0">
                <a:solidFill>
                  <a:schemeClr val="tx1"/>
                </a:solidFill>
                <a:effectLst/>
                <a:latin typeface="+mn-lt"/>
                <a:ea typeface="+mn-ea"/>
                <a:cs typeface="+mn-cs"/>
              </a:rPr>
              <a:t>'</a:t>
            </a:r>
            <a:r>
              <a:rPr lang="en-SG" sz="1200" kern="1200" baseline="0" dirty="0" smtClean="0">
                <a:solidFill>
                  <a:schemeClr val="tx1"/>
                </a:solidFill>
                <a:effectLst/>
                <a:latin typeface="+mn-lt"/>
                <a:ea typeface="+mn-ea"/>
                <a:cs typeface="+mn-cs"/>
              </a:rPr>
              <a:t>t reward that type of fasting.</a:t>
            </a: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The way to fast for the Lord</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praise is to fast so that others don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notice</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Those fasting should make their hair and face look good (6:17).</a:t>
            </a:r>
            <a:r>
              <a:rPr lang="en-SG" dirty="0" smtClean="0">
                <a:effectLst/>
              </a:rPr>
              <a:t> </a:t>
            </a:r>
          </a:p>
          <a:p>
            <a:r>
              <a:rPr lang="en-SG" dirty="0" smtClean="0"/>
              <a:t>Fasting is a good discipline.</a:t>
            </a:r>
          </a:p>
          <a:p>
            <a:r>
              <a:rPr lang="en-SG" dirty="0" smtClean="0"/>
              <a:t>However, even a good practice can be done with a bad motivation. Therefore, Jesus cautions us not to fast for public show.</a:t>
            </a:r>
          </a:p>
          <a:p>
            <a:r>
              <a:rPr lang="en-SG" dirty="0" smtClean="0"/>
              <a:t>We should fast in such as way that people won</a:t>
            </a:r>
            <a:r>
              <a:rPr lang="uk-UA" dirty="0" smtClean="0"/>
              <a:t>'</a:t>
            </a:r>
            <a:r>
              <a:rPr lang="en-SG" dirty="0" smtClean="0"/>
              <a:t>t know it.</a:t>
            </a:r>
          </a:p>
          <a:p>
            <a:r>
              <a:rPr lang="en-SG" dirty="0" smtClean="0"/>
              <a:t>In his cultural context, they would still anoint their head with oil (=still use your hairspray!) and wash their face (=still put your makeup on).</a:t>
            </a:r>
          </a:p>
          <a:p>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The Father rewards fasting in a way that people do not notice (6:18).</a:t>
            </a:r>
            <a:r>
              <a:rPr lang="en-SG" dirty="0" smtClean="0">
                <a:effectLst/>
              </a:rPr>
              <a:t> </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dirty="0" smtClean="0">
                <a:cs typeface="ＭＳ Ｐゴシック" charset="0"/>
              </a:rPr>
              <a:t>When you do, God will notice.</a:t>
            </a:r>
          </a:p>
          <a:p>
            <a:r>
              <a:rPr lang="en-US" dirty="0" smtClean="0">
                <a:cs typeface="ＭＳ Ｐゴシック" charset="0"/>
              </a:rPr>
              <a:t>When Susan and I fast, we don</a:t>
            </a:r>
            <a:r>
              <a:rPr lang="uk-UA" dirty="0" smtClean="0">
                <a:cs typeface="ＭＳ Ｐゴシック" charset="0"/>
              </a:rPr>
              <a:t>'</a:t>
            </a:r>
            <a:r>
              <a:rPr lang="en-US" dirty="0" smtClean="0">
                <a:cs typeface="ＭＳ Ｐゴシック" charset="0"/>
              </a:rPr>
              <a:t>t tell anyone, but we use the time that it takes for food preparation, eating and cleanup for prayer instead of food.</a:t>
            </a:r>
          </a:p>
          <a:p>
            <a:endParaRPr lang="en-US" dirty="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sz="1200" kern="1200" dirty="0" smtClean="0">
                <a:solidFill>
                  <a:schemeClr val="tx1"/>
                </a:solidFill>
                <a:effectLst/>
                <a:latin typeface="+mn-lt"/>
                <a:ea typeface="+mn-ea"/>
                <a:cs typeface="+mn-cs"/>
              </a:rPr>
              <a:t>The point is not to focus to you! Fasting is about drawing your attention to God, not drawing people</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attention to you!</a:t>
            </a:r>
            <a:r>
              <a:rPr lang="en-SG" dirty="0" smtClean="0">
                <a:effectLst/>
              </a:rPr>
              <a:t> </a:t>
            </a:r>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cs typeface="ＭＳ Ｐゴシック" charset="0"/>
            </a:endParaRPr>
          </a:p>
          <a:p>
            <a:r>
              <a:rPr lang="en-US" dirty="0" smtClean="0">
                <a:cs typeface="ＭＳ Ｐゴシック" charset="0"/>
              </a:rPr>
              <a:t>Barbieri notes, </a:t>
            </a:r>
            <a:r>
              <a:rPr lang="ru-RU" dirty="0" smtClean="0">
                <a:cs typeface="ＭＳ Ｐゴシック" charset="0"/>
              </a:rPr>
              <a:t>"</a:t>
            </a:r>
            <a:r>
              <a:rPr lang="en-US" sz="1200" kern="1200" dirty="0" smtClean="0">
                <a:solidFill>
                  <a:schemeClr val="tx1"/>
                </a:solidFill>
                <a:effectLst/>
                <a:latin typeface="+mn-lt"/>
                <a:ea typeface="+mn-ea"/>
                <a:cs typeface="+mn-cs"/>
              </a:rPr>
              <a:t>In all three examples of Pharisaic </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righteousness</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—almsgiving (vv. 1-4), praying (vv. 5-15), and fasting (vv. 16-18)—Jesus spoke of </a:t>
            </a:r>
            <a:r>
              <a:rPr lang="en-US" sz="1200" b="1" kern="1200" dirty="0" smtClean="0">
                <a:solidFill>
                  <a:schemeClr val="tx1"/>
                </a:solidFill>
                <a:effectLst/>
                <a:latin typeface="+mn-lt"/>
                <a:ea typeface="+mn-ea"/>
                <a:cs typeface="+mn-cs"/>
              </a:rPr>
              <a:t>hypocrites</a:t>
            </a:r>
            <a:r>
              <a:rPr lang="en-US" sz="1200" kern="1200" dirty="0" smtClean="0">
                <a:solidFill>
                  <a:schemeClr val="tx1"/>
                </a:solidFill>
                <a:effectLst/>
                <a:latin typeface="+mn-lt"/>
                <a:ea typeface="+mn-ea"/>
                <a:cs typeface="+mn-cs"/>
              </a:rPr>
              <a:t> (vv. 2, 5, 16), public ostentation (vv. 1-2, 5, 16), receiving</a:t>
            </a:r>
            <a:r>
              <a:rPr lang="en-US" sz="1200" b="1" kern="1200" dirty="0" smtClean="0">
                <a:solidFill>
                  <a:schemeClr val="tx1"/>
                </a:solidFill>
                <a:effectLst/>
                <a:latin typeface="+mn-lt"/>
                <a:ea typeface="+mn-ea"/>
                <a:cs typeface="+mn-cs"/>
              </a:rPr>
              <a:t> their reward in full</a:t>
            </a:r>
            <a:r>
              <a:rPr lang="en-US" sz="1200" kern="1200" dirty="0" smtClean="0">
                <a:solidFill>
                  <a:schemeClr val="tx1"/>
                </a:solidFill>
                <a:effectLst/>
                <a:latin typeface="+mn-lt"/>
                <a:ea typeface="+mn-ea"/>
                <a:cs typeface="+mn-cs"/>
              </a:rPr>
              <a:t> when their actions are done before men (vv. 2, 5, 16), acting </a:t>
            </a:r>
            <a:r>
              <a:rPr lang="en-US" sz="1200" b="1" kern="1200" dirty="0" smtClean="0">
                <a:solidFill>
                  <a:schemeClr val="tx1"/>
                </a:solidFill>
                <a:effectLst/>
                <a:latin typeface="+mn-lt"/>
                <a:ea typeface="+mn-ea"/>
                <a:cs typeface="+mn-cs"/>
              </a:rPr>
              <a:t>in secret</a:t>
            </a:r>
            <a:r>
              <a:rPr lang="en-US" sz="1200" kern="1200" dirty="0" smtClean="0">
                <a:solidFill>
                  <a:schemeClr val="tx1"/>
                </a:solidFill>
                <a:effectLst/>
                <a:latin typeface="+mn-lt"/>
                <a:ea typeface="+mn-ea"/>
                <a:cs typeface="+mn-cs"/>
              </a:rPr>
              <a:t> (vv. 4, 6, 18), and being rewarded by the </a:t>
            </a:r>
            <a:r>
              <a:rPr lang="en-US" sz="1200" b="1" kern="1200" dirty="0" smtClean="0">
                <a:solidFill>
                  <a:schemeClr val="tx1"/>
                </a:solidFill>
                <a:effectLst/>
                <a:latin typeface="+mn-lt"/>
                <a:ea typeface="+mn-ea"/>
                <a:cs typeface="+mn-cs"/>
              </a:rPr>
              <a:t>Father, who sees</a:t>
            </a:r>
            <a:r>
              <a:rPr lang="en-US" sz="1200" kern="1200" dirty="0" smtClean="0">
                <a:solidFill>
                  <a:schemeClr val="tx1"/>
                </a:solidFill>
                <a:effectLst/>
                <a:latin typeface="+mn-lt"/>
                <a:ea typeface="+mn-ea"/>
                <a:cs typeface="+mn-cs"/>
              </a:rPr>
              <a:t> or </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knows,</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when one</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actions are done secretly (vv. 4, 6, 8, 18)</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(Barbieri, </a:t>
            </a:r>
            <a:r>
              <a:rPr lang="en-US" sz="1200" i="1" kern="1200" dirty="0" smtClean="0">
                <a:solidFill>
                  <a:schemeClr val="tx1"/>
                </a:solidFill>
                <a:effectLst/>
                <a:latin typeface="+mn-lt"/>
                <a:ea typeface="+mn-ea"/>
                <a:cs typeface="+mn-cs"/>
              </a:rPr>
              <a:t>BKC</a:t>
            </a:r>
            <a:r>
              <a:rPr lang="en-US" sz="1200" kern="1200" dirty="0" smtClean="0">
                <a:solidFill>
                  <a:schemeClr val="tx1"/>
                </a:solidFill>
                <a:effectLst/>
                <a:latin typeface="+mn-lt"/>
                <a:ea typeface="+mn-ea"/>
                <a:cs typeface="+mn-cs"/>
              </a:rPr>
              <a:t>, 2:33).</a:t>
            </a:r>
            <a:r>
              <a:rPr lang="en-SG" dirty="0" smtClean="0">
                <a:effectLst/>
              </a:rPr>
              <a:t> </a:t>
            </a:r>
          </a:p>
          <a:p>
            <a:endParaRPr lang="en-US" dirty="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Why </a:t>
            </a:r>
            <a:r>
              <a:rPr lang="en-US" sz="1200" kern="1200" dirty="0" err="1" smtClean="0">
                <a:solidFill>
                  <a:schemeClr val="tx1"/>
                </a:solidFill>
                <a:effectLst/>
                <a:latin typeface="+mn-lt"/>
                <a:ea typeface="+mn-ea"/>
                <a:cs typeface="+mn-cs"/>
              </a:rPr>
              <a:t>aren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disciplines enough? </a:t>
            </a:r>
          </a:p>
          <a:p>
            <a:r>
              <a:rPr lang="en-US" sz="1200" kern="1200" dirty="0" err="1" smtClean="0">
                <a:solidFill>
                  <a:schemeClr val="tx1"/>
                </a:solidFill>
                <a:effectLst/>
                <a:latin typeface="+mn-lt"/>
                <a:ea typeface="+mn-ea"/>
                <a:cs typeface="+mn-cs"/>
              </a:rPr>
              <a:t>Cuz</a:t>
            </a:r>
            <a:r>
              <a:rPr lang="en-US" sz="1200" kern="1200" dirty="0" smtClean="0">
                <a:solidFill>
                  <a:schemeClr val="tx1"/>
                </a:solidFill>
                <a:effectLst/>
                <a:latin typeface="+mn-lt"/>
                <a:ea typeface="+mn-ea"/>
                <a:cs typeface="+mn-cs"/>
              </a:rPr>
              <a:t> the </a:t>
            </a:r>
            <a:r>
              <a:rPr lang="en-US" sz="1200" i="1" kern="1200" dirty="0" smtClean="0">
                <a:solidFill>
                  <a:schemeClr val="tx1"/>
                </a:solidFill>
                <a:effectLst/>
                <a:latin typeface="+mn-lt"/>
                <a:ea typeface="+mn-ea"/>
                <a:cs typeface="+mn-cs"/>
              </a:rPr>
              <a:t>reason</a:t>
            </a:r>
            <a:r>
              <a:rPr lang="en-US" sz="1200" kern="1200" dirty="0" smtClean="0">
                <a:solidFill>
                  <a:schemeClr val="tx1"/>
                </a:solidFill>
                <a:effectLst/>
                <a:latin typeface="+mn-lt"/>
                <a:ea typeface="+mn-ea"/>
                <a:cs typeface="+mn-cs"/>
              </a:rPr>
              <a:t> you do spiritual disciplines counts</a:t>
            </a:r>
            <a:r>
              <a:rPr lang="en-SG"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Spiritual disciplines need spiritual motivations</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sz="1200" kern="1200" dirty="0" smtClean="0">
                <a:solidFill>
                  <a:schemeClr val="tx1"/>
                </a:solidFill>
                <a:effectLst/>
                <a:latin typeface="+mn-lt"/>
                <a:ea typeface="+mn-ea"/>
                <a:cs typeface="+mn-cs"/>
              </a:rPr>
              <a:t>Now is Jesus only referring to fasting for public show? Yes, in verses 16-18 he is. But remember that the general principle of 6:1 applies to many spiritual disciplines. And what is that teaching?</a:t>
            </a:r>
            <a:r>
              <a:rPr lang="en-SG" dirty="0" smtClean="0">
                <a:effectLst/>
              </a:rPr>
              <a:t> </a:t>
            </a:r>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It</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up to us whether we want blessing from God or man on our spiritual disciplines</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Jesus warns about parading piety (6:1)</a:t>
            </a:r>
            <a:r>
              <a:rPr lang="en-SG" sz="1200" kern="1200" dirty="0" smtClean="0">
                <a:solidFill>
                  <a:schemeClr val="tx1"/>
                </a:solidFill>
                <a:effectLst/>
                <a:latin typeface="+mn-lt"/>
                <a:ea typeface="+mn-ea"/>
                <a:cs typeface="+mn-cs"/>
              </a:rPr>
              <a:t>.</a:t>
            </a:r>
          </a:p>
          <a:p>
            <a:r>
              <a:rPr lang="en-SG" dirty="0" smtClean="0"/>
              <a:t>We are in the section of the Sermon on the Mount where Jesus calls into question the practices of the Pharisees.</a:t>
            </a:r>
          </a:p>
          <a:p>
            <a:r>
              <a:rPr lang="en-SG" dirty="0" smtClean="0"/>
              <a:t>The central idea goes back to Matthew 6:1, where Christ warns us not to do our </a:t>
            </a:r>
            <a:r>
              <a:rPr lang="ru-RU" dirty="0" smtClean="0"/>
              <a:t>"</a:t>
            </a:r>
            <a:r>
              <a:rPr lang="en-SG" dirty="0" smtClean="0"/>
              <a:t>acts of righteousness</a:t>
            </a:r>
            <a:r>
              <a:rPr lang="ru-RU" dirty="0" smtClean="0"/>
              <a:t>"</a:t>
            </a:r>
            <a:r>
              <a:rPr lang="en-SG" dirty="0" smtClean="0"/>
              <a:t> to be seen by men.</a:t>
            </a:r>
          </a:p>
          <a:p>
            <a:r>
              <a:rPr lang="en-SG" dirty="0" smtClean="0"/>
              <a:t>He has already applied this truth to giving (6:1-4) and prayer (6:5-15). Now he turns his attention to fasting (6:16-18).</a:t>
            </a:r>
          </a:p>
          <a:p>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But we can parade our piety in a number of areas</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u="sng" kern="1200" dirty="0" smtClean="0">
                <a:solidFill>
                  <a:schemeClr val="tx1"/>
                </a:solidFill>
                <a:effectLst/>
                <a:latin typeface="+mn-lt"/>
                <a:ea typeface="+mn-ea"/>
                <a:cs typeface="+mn-cs"/>
              </a:rPr>
              <a:t>Prayer</a:t>
            </a:r>
            <a:r>
              <a:rPr lang="en-US" sz="1200" kern="120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Man, you look tired!</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Well, I should—you see, I was in an all-night prayer meeting!</a:t>
            </a:r>
            <a:r>
              <a:rPr lang="ru-RU" sz="1200" kern="1200" dirty="0" smtClean="0">
                <a:solidFill>
                  <a:schemeClr val="tx1"/>
                </a:solidFill>
                <a:effectLst/>
                <a:latin typeface="+mn-lt"/>
                <a:ea typeface="+mn-ea"/>
                <a:cs typeface="+mn-cs"/>
              </a:rPr>
              <a:t>"</a:t>
            </a:r>
            <a:r>
              <a:rPr lang="en-SG" dirty="0" smtClean="0">
                <a:effectLst/>
              </a:rPr>
              <a:t> </a:t>
            </a:r>
            <a:endParaRPr lang="en-US" dirty="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u="sng" kern="1200" dirty="0" smtClean="0">
                <a:solidFill>
                  <a:schemeClr val="tx1"/>
                </a:solidFill>
                <a:effectLst/>
                <a:latin typeface="+mn-lt"/>
                <a:ea typeface="+mn-ea"/>
                <a:cs typeface="+mn-cs"/>
              </a:rPr>
              <a:t>Bible</a:t>
            </a:r>
            <a:r>
              <a:rPr lang="en-US" sz="1200" kern="120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Why don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you use your iPhone Bible?</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Well, if I did, people might think that I was texting. I carry this big, fat Bible so others will know that I am reading the Word of God!</a:t>
            </a:r>
            <a:r>
              <a:rPr lang="ru-RU" sz="1200" kern="1200" dirty="0" smtClean="0">
                <a:solidFill>
                  <a:schemeClr val="tx1"/>
                </a:solidFill>
                <a:effectLst/>
                <a:latin typeface="+mn-lt"/>
                <a:ea typeface="+mn-ea"/>
                <a:cs typeface="+mn-cs"/>
              </a:rPr>
              <a:t>"</a:t>
            </a:r>
            <a:r>
              <a:rPr lang="en-SG" dirty="0" smtClean="0">
                <a:effectLst/>
              </a:rPr>
              <a:t> </a:t>
            </a:r>
            <a:endParaRPr lang="en-US" dirty="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u="sng" kern="1200" dirty="0" smtClean="0">
                <a:solidFill>
                  <a:schemeClr val="tx1"/>
                </a:solidFill>
                <a:effectLst/>
                <a:latin typeface="+mn-lt"/>
                <a:ea typeface="+mn-ea"/>
                <a:cs typeface="+mn-cs"/>
              </a:rPr>
              <a:t>Giving</a:t>
            </a:r>
            <a:r>
              <a:rPr lang="en-US" sz="1200" kern="120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I notice that you always put something in the offering.</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Well, of course I do. If I sent my offering via bank transfer then only the treasurer would know that I gave!</a:t>
            </a:r>
            <a:r>
              <a:rPr lang="ru-RU" sz="1200" kern="1200" dirty="0" smtClean="0">
                <a:solidFill>
                  <a:schemeClr val="tx1"/>
                </a:solidFill>
                <a:effectLst/>
                <a:latin typeface="+mn-lt"/>
                <a:ea typeface="+mn-ea"/>
                <a:cs typeface="+mn-cs"/>
              </a:rPr>
              <a:t>"</a:t>
            </a:r>
            <a:r>
              <a:rPr lang="en-SG" dirty="0" smtClean="0">
                <a:effectLst/>
              </a:rPr>
              <a:t> </a:t>
            </a:r>
            <a:endParaRPr lang="en-US" dirty="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u="sng" kern="1200" dirty="0" smtClean="0">
                <a:solidFill>
                  <a:schemeClr val="tx1"/>
                </a:solidFill>
                <a:effectLst/>
                <a:latin typeface="+mn-lt"/>
                <a:ea typeface="+mn-ea"/>
                <a:cs typeface="+mn-cs"/>
              </a:rPr>
              <a:t>Evangelism</a:t>
            </a:r>
            <a:r>
              <a:rPr lang="en-US" sz="1200" kern="120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Wow, I notice that you are always sharing Christ!</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Sure, I do. Don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we all talk about Jesus everyday?</a:t>
            </a:r>
            <a:r>
              <a:rPr lang="ru-RU" sz="1200" kern="1200" dirty="0" smtClean="0">
                <a:solidFill>
                  <a:schemeClr val="tx1"/>
                </a:solidFill>
                <a:effectLst/>
                <a:latin typeface="+mn-lt"/>
                <a:ea typeface="+mn-ea"/>
                <a:cs typeface="+mn-cs"/>
              </a:rPr>
              <a:t>"</a:t>
            </a:r>
            <a:r>
              <a:rPr lang="en-SG" dirty="0" smtClean="0">
                <a:effectLst/>
              </a:rPr>
              <a:t> </a:t>
            </a:r>
            <a:endParaRPr lang="en-US" dirty="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But</a:t>
            </a:r>
            <a:r>
              <a:rPr lang="en-US" sz="1200" kern="1200" baseline="0" dirty="0" smtClean="0">
                <a:solidFill>
                  <a:schemeClr val="tx1"/>
                </a:solidFill>
                <a:effectLst/>
                <a:latin typeface="+mn-lt"/>
                <a:ea typeface="+mn-ea"/>
                <a:cs typeface="+mn-cs"/>
              </a:rPr>
              <a:t> h</a:t>
            </a:r>
            <a:r>
              <a:rPr lang="en-US" sz="1200" kern="1200" dirty="0" smtClean="0">
                <a:solidFill>
                  <a:schemeClr val="tx1"/>
                </a:solidFill>
                <a:effectLst/>
                <a:latin typeface="+mn-lt"/>
                <a:ea typeface="+mn-ea"/>
                <a:cs typeface="+mn-cs"/>
              </a:rPr>
              <a:t>ow will God bless your spiritual disciplines?</a:t>
            </a:r>
            <a:endParaRPr lang="en-US" dirty="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Have you considered not just </a:t>
            </a:r>
            <a:r>
              <a:rPr lang="en-US" sz="1200" b="1" i="1" kern="1200" dirty="0" smtClean="0">
                <a:solidFill>
                  <a:schemeClr val="tx1"/>
                </a:solidFill>
                <a:effectLst/>
                <a:latin typeface="+mn-lt"/>
                <a:ea typeface="+mn-ea"/>
                <a:cs typeface="+mn-cs"/>
              </a:rPr>
              <a:t>what</a:t>
            </a:r>
            <a:r>
              <a:rPr lang="en-US" sz="1200" kern="1200" dirty="0" smtClean="0">
                <a:solidFill>
                  <a:schemeClr val="tx1"/>
                </a:solidFill>
                <a:effectLst/>
                <a:latin typeface="+mn-lt"/>
                <a:ea typeface="+mn-ea"/>
                <a:cs typeface="+mn-cs"/>
              </a:rPr>
              <a:t> your spiritual disciplines are, but </a:t>
            </a:r>
            <a:r>
              <a:rPr lang="en-US" sz="1200" b="1" i="1" kern="1200" dirty="0" smtClean="0">
                <a:solidFill>
                  <a:schemeClr val="tx1"/>
                </a:solidFill>
                <a:effectLst/>
                <a:latin typeface="+mn-lt"/>
                <a:ea typeface="+mn-ea"/>
                <a:cs typeface="+mn-cs"/>
              </a:rPr>
              <a:t>why</a:t>
            </a:r>
            <a:r>
              <a:rPr lang="en-US" sz="1200" kern="1200" dirty="0" smtClean="0">
                <a:solidFill>
                  <a:schemeClr val="tx1"/>
                </a:solidFill>
                <a:effectLst/>
                <a:latin typeface="+mn-lt"/>
                <a:ea typeface="+mn-ea"/>
                <a:cs typeface="+mn-cs"/>
              </a:rPr>
              <a:t> you do them?</a:t>
            </a:r>
            <a:r>
              <a:rPr lang="en-SG" dirty="0" smtClean="0">
                <a:effectLst/>
              </a:rPr>
              <a:t> </a:t>
            </a:r>
          </a:p>
          <a:p>
            <a:pPr marL="0" marR="0" lvl="3" indent="0" algn="l" defTabSz="457200" rtl="0" eaLnBrk="1" fontAlgn="auto" latinLnBrk="0" hangingPunct="1">
              <a:lnSpc>
                <a:spcPct val="100000"/>
              </a:lnSpc>
              <a:spcBef>
                <a:spcPts val="0"/>
              </a:spcBef>
              <a:spcAft>
                <a:spcPts val="0"/>
              </a:spcAft>
              <a:buClrTx/>
              <a:buSzTx/>
              <a:buFontTx/>
              <a:buNone/>
              <a:tabLst/>
              <a:defRPr/>
            </a:pPr>
            <a:r>
              <a:rPr lang="en-SG" dirty="0" smtClean="0">
                <a:cs typeface="ＭＳ Ｐゴシック" charset="0"/>
              </a:rPr>
              <a:t>• Why do you pray?</a:t>
            </a:r>
          </a:p>
          <a:p>
            <a:pPr marL="0" marR="0" lvl="3" indent="0" algn="l" defTabSz="457200" rtl="0" eaLnBrk="1" fontAlgn="auto" latinLnBrk="0" hangingPunct="1">
              <a:lnSpc>
                <a:spcPct val="100000"/>
              </a:lnSpc>
              <a:spcBef>
                <a:spcPts val="0"/>
              </a:spcBef>
              <a:spcAft>
                <a:spcPts val="0"/>
              </a:spcAft>
              <a:buClrTx/>
              <a:buSzTx/>
              <a:buFontTx/>
              <a:buNone/>
              <a:tabLst/>
              <a:defRPr/>
            </a:pPr>
            <a:r>
              <a:rPr lang="en-SG" dirty="0" smtClean="0">
                <a:cs typeface="ＭＳ Ｐゴシック" charset="0"/>
              </a:rPr>
              <a:t>• Why do you read your Bible?</a:t>
            </a:r>
          </a:p>
          <a:p>
            <a:pPr marL="0" marR="0" lvl="3" indent="0" algn="l" defTabSz="457200" rtl="0" eaLnBrk="1" fontAlgn="auto" latinLnBrk="0" hangingPunct="1">
              <a:lnSpc>
                <a:spcPct val="100000"/>
              </a:lnSpc>
              <a:spcBef>
                <a:spcPts val="0"/>
              </a:spcBef>
              <a:spcAft>
                <a:spcPts val="0"/>
              </a:spcAft>
              <a:buClrTx/>
              <a:buSzTx/>
              <a:buFontTx/>
              <a:buNone/>
              <a:tabLst/>
              <a:defRPr/>
            </a:pPr>
            <a:r>
              <a:rPr lang="en-SG" dirty="0" smtClean="0">
                <a:cs typeface="ＭＳ Ｐゴシック" charset="0"/>
              </a:rPr>
              <a:t>• Why are you disciplined to meet with other believers?</a:t>
            </a:r>
          </a:p>
          <a:p>
            <a:pPr marL="0" marR="0" lvl="3" indent="0" algn="l" defTabSz="457200" rtl="0" eaLnBrk="1" fontAlgn="auto" latinLnBrk="0" hangingPunct="1">
              <a:lnSpc>
                <a:spcPct val="100000"/>
              </a:lnSpc>
              <a:spcBef>
                <a:spcPts val="0"/>
              </a:spcBef>
              <a:spcAft>
                <a:spcPts val="0"/>
              </a:spcAft>
              <a:buClrTx/>
              <a:buSzTx/>
              <a:buFontTx/>
              <a:buNone/>
              <a:tabLst/>
              <a:defRPr/>
            </a:pPr>
            <a:r>
              <a:rPr lang="en-SG" dirty="0" smtClean="0">
                <a:cs typeface="ＭＳ Ｐゴシック" charset="0"/>
              </a:rPr>
              <a:t>• Why do you serve Christ in other capacities? </a:t>
            </a:r>
            <a:endParaRPr lang="en-US" dirty="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It</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up to us whether we want blessing from God or man on our spiritual disciplines</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So where do spiritual disciplines show up?</a:t>
            </a:r>
          </a:p>
          <a:p>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or should I say, </a:t>
            </a:r>
            <a:r>
              <a:rPr lang="ru-RU" sz="1200" kern="120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Don</a:t>
            </a:r>
            <a:r>
              <a:rPr lang="uk-UA" sz="1200" i="1" kern="120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t</a:t>
            </a:r>
            <a:r>
              <a:rPr lang="en-US" sz="1200" kern="1200" dirty="0" smtClean="0">
                <a:solidFill>
                  <a:schemeClr val="tx1"/>
                </a:solidFill>
                <a:effectLst/>
                <a:latin typeface="+mn-lt"/>
                <a:ea typeface="+mn-ea"/>
                <a:cs typeface="+mn-cs"/>
              </a:rPr>
              <a:t> show up</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a:t>
            </a:r>
            <a:r>
              <a:rPr lang="en-SG" dirty="0" smtClean="0">
                <a:effectLst/>
              </a:rPr>
              <a:t> </a:t>
            </a:r>
          </a:p>
          <a:p>
            <a:r>
              <a:rPr lang="en-SG" dirty="0" smtClean="0">
                <a:effectLst/>
              </a:rPr>
              <a:t>• </a:t>
            </a:r>
            <a:r>
              <a:rPr lang="en-US" sz="1200" kern="1200" dirty="0" smtClean="0">
                <a:solidFill>
                  <a:schemeClr val="tx1"/>
                </a:solidFill>
                <a:effectLst/>
                <a:latin typeface="+mn-lt"/>
                <a:ea typeface="+mn-ea"/>
                <a:cs typeface="+mn-cs"/>
              </a:rPr>
              <a:t>Don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go without food for people to see—do it to draw near to God instead</a:t>
            </a:r>
            <a:r>
              <a:rPr lang="en-SG" sz="1200" kern="1200" dirty="0" smtClean="0">
                <a:solidFill>
                  <a:schemeClr val="tx1"/>
                </a:solidFill>
                <a:effectLst/>
                <a:latin typeface="+mn-lt"/>
                <a:ea typeface="+mn-ea"/>
                <a:cs typeface="+mn-cs"/>
              </a:rPr>
              <a:t>!</a:t>
            </a:r>
            <a:endParaRPr lang="en-SG" dirty="0" smtClean="0">
              <a:effectLst/>
            </a:endParaRPr>
          </a:p>
          <a:p>
            <a:r>
              <a:rPr lang="en-US" sz="1200" kern="1200" dirty="0" smtClean="0">
                <a:solidFill>
                  <a:schemeClr val="tx1"/>
                </a:solidFill>
                <a:effectLst/>
                <a:latin typeface="+mn-lt"/>
                <a:ea typeface="+mn-ea"/>
                <a:cs typeface="+mn-cs"/>
              </a:rPr>
              <a:t>Are you parading your piety in any other way? For example…</a:t>
            </a:r>
            <a:r>
              <a:rPr lang="en-SG" dirty="0" smtClean="0">
                <a:effectLst/>
              </a:rPr>
              <a:t> </a:t>
            </a:r>
          </a:p>
          <a:p>
            <a:pPr marL="0" marR="0" lvl="4" indent="0" algn="l" defTabSz="457200" rtl="0" eaLnBrk="1" fontAlgn="auto" latinLnBrk="0" hangingPunct="1">
              <a:lnSpc>
                <a:spcPct val="100000"/>
              </a:lnSpc>
              <a:spcBef>
                <a:spcPts val="0"/>
              </a:spcBef>
              <a:spcAft>
                <a:spcPts val="0"/>
              </a:spcAft>
              <a:buClrTx/>
              <a:buSzTx/>
              <a:buFontTx/>
              <a:buNone/>
              <a:tabLst/>
              <a:defRPr/>
            </a:pPr>
            <a:r>
              <a:rPr lang="en-SG" dirty="0" smtClean="0">
                <a:cs typeface="ＭＳ Ｐゴシック" charset="0"/>
              </a:rPr>
              <a:t>• Sharing about your quiet time or prayer life?</a:t>
            </a:r>
          </a:p>
          <a:p>
            <a:pPr marL="0" marR="0" lvl="4" indent="0" algn="l" defTabSz="457200" rtl="0" eaLnBrk="1" fontAlgn="auto" latinLnBrk="0" hangingPunct="1">
              <a:lnSpc>
                <a:spcPct val="100000"/>
              </a:lnSpc>
              <a:spcBef>
                <a:spcPts val="0"/>
              </a:spcBef>
              <a:spcAft>
                <a:spcPts val="0"/>
              </a:spcAft>
              <a:buClrTx/>
              <a:buSzTx/>
              <a:buFontTx/>
              <a:buNone/>
              <a:tabLst/>
              <a:defRPr/>
            </a:pPr>
            <a:r>
              <a:rPr lang="en-SG" dirty="0" smtClean="0">
                <a:cs typeface="ＭＳ Ｐゴシック" charset="0"/>
              </a:rPr>
              <a:t>•</a:t>
            </a:r>
            <a:r>
              <a:rPr lang="en-SG" baseline="0" dirty="0" smtClean="0">
                <a:cs typeface="ＭＳ Ｐゴシック" charset="0"/>
              </a:rPr>
              <a:t> </a:t>
            </a:r>
            <a:r>
              <a:rPr lang="en-SG" dirty="0" smtClean="0">
                <a:cs typeface="ＭＳ Ｐゴシック" charset="0"/>
              </a:rPr>
              <a:t>Showing whether you did your Bible study homework?</a:t>
            </a:r>
          </a:p>
          <a:p>
            <a:pPr marL="0" marR="0" lvl="4" indent="0" algn="l" defTabSz="457200" rtl="0" eaLnBrk="1" fontAlgn="auto" latinLnBrk="0" hangingPunct="1">
              <a:lnSpc>
                <a:spcPct val="100000"/>
              </a:lnSpc>
              <a:spcBef>
                <a:spcPts val="0"/>
              </a:spcBef>
              <a:spcAft>
                <a:spcPts val="0"/>
              </a:spcAft>
              <a:buClrTx/>
              <a:buSzTx/>
              <a:buFontTx/>
              <a:buNone/>
              <a:tabLst/>
              <a:defRPr/>
            </a:pPr>
            <a:r>
              <a:rPr lang="en-SG" dirty="0" smtClean="0">
                <a:cs typeface="ＭＳ Ｐゴシック" charset="0"/>
              </a:rPr>
              <a:t>• Telling other about whom you led to Jesus?</a:t>
            </a:r>
          </a:p>
          <a:p>
            <a:pPr marL="0" marR="0" lvl="4" indent="0" algn="l" defTabSz="457200" rtl="0" eaLnBrk="1" fontAlgn="auto" latinLnBrk="0" hangingPunct="1">
              <a:lnSpc>
                <a:spcPct val="100000"/>
              </a:lnSpc>
              <a:spcBef>
                <a:spcPts val="0"/>
              </a:spcBef>
              <a:spcAft>
                <a:spcPts val="0"/>
              </a:spcAft>
              <a:buClrTx/>
              <a:buSzTx/>
              <a:buFontTx/>
              <a:buNone/>
              <a:tabLst/>
              <a:defRPr/>
            </a:pPr>
            <a:r>
              <a:rPr lang="en-SG" dirty="0" smtClean="0">
                <a:cs typeface="ＭＳ Ｐゴシック" charset="0"/>
              </a:rPr>
              <a:t>• Making sure others know about your faithfulness to God? </a:t>
            </a:r>
            <a:endParaRPr lang="en-US" dirty="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54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dirty="0" smtClean="0">
                <a:cs typeface="ＭＳ Ｐゴシック" charset="0"/>
              </a:rPr>
              <a:t>What</a:t>
            </a:r>
            <a:r>
              <a:rPr lang="uk-UA" dirty="0" smtClean="0">
                <a:cs typeface="ＭＳ Ｐゴシック" charset="0"/>
              </a:rPr>
              <a:t>'</a:t>
            </a:r>
            <a:r>
              <a:rPr lang="en-US" dirty="0" smtClean="0">
                <a:cs typeface="ＭＳ Ｐゴシック" charset="0"/>
              </a:rPr>
              <a:t>s the way to make sure your</a:t>
            </a:r>
            <a:r>
              <a:rPr lang="en-US" baseline="0" dirty="0" smtClean="0">
                <a:cs typeface="ＭＳ Ｐゴシック" charset="0"/>
              </a:rPr>
              <a:t> motivation is right so that the Lord will be pleased with you in your disciplined efforts to grow in Him?</a:t>
            </a:r>
            <a:endParaRPr lang="en-US" dirty="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z="1200" kern="1200" dirty="0" smtClean="0">
                <a:solidFill>
                  <a:schemeClr val="tx1"/>
                </a:solidFill>
                <a:effectLst/>
                <a:latin typeface="+mn-lt"/>
                <a:ea typeface="+mn-ea"/>
                <a:cs typeface="+mn-cs"/>
              </a:rPr>
              <a:t>Motivation for religious rituals is a long-standing struggle</a:t>
            </a:r>
            <a:r>
              <a:rPr lang="en-SG"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Ever since God did not accept Cain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offering in Genesis 4 due to his attitude</a:t>
            </a:r>
            <a:r>
              <a:rPr lang="is-IS"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7</a:t>
            </a:fld>
            <a:endParaRPr lang="en-US"/>
          </a:p>
        </p:txBody>
      </p:sp>
    </p:spTree>
    <p:extLst>
      <p:ext uri="{BB962C8B-B14F-4D97-AF65-F5344CB8AC3E}">
        <p14:creationId xmlns:p14="http://schemas.microsoft.com/office/powerpoint/2010/main" val="3448097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is-IS" dirty="0" smtClean="0"/>
              <a:t>…</a:t>
            </a:r>
            <a:r>
              <a:rPr lang="en-US" sz="1200" kern="1200" dirty="0" smtClean="0">
                <a:solidFill>
                  <a:schemeClr val="tx1"/>
                </a:solidFill>
                <a:effectLst/>
                <a:latin typeface="+mn-lt"/>
                <a:ea typeface="+mn-ea"/>
                <a:cs typeface="+mn-cs"/>
              </a:rPr>
              <a:t>people have had thousands of rituals that looked good in the sight of man but not God</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sz="1200" kern="1200" dirty="0" smtClean="0">
                <a:solidFill>
                  <a:schemeClr val="tx1"/>
                </a:solidFill>
                <a:effectLst/>
                <a:latin typeface="+mn-lt"/>
                <a:ea typeface="+mn-ea"/>
                <a:cs typeface="+mn-cs"/>
              </a:rPr>
              <a:t>This was true of the time of Christ. The Pharisees had their reward in the sense of the people</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respect, but they did not impress God, who could see their hearts</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502A2A-EF85-9B44-A95F-82FE263C5B1B}"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623662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434569-20F8-7E41-9B8E-6387D0390B69}"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4177430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0D6526-64DD-304D-A195-8DE62308F39A}"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640583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41597C-9A1C-554E-9971-BB691367CD11}"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0233981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20E3B76-3173-C249-AB4B-6E11D87CDA13}"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4328930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CBD7033-4FA5-0D47-B45A-B071185D414E}"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3286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8E2D7D-02D5-9B49-9927-88100BDC4E58}"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8818024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0611FD-02A9-F647-9BF5-51A5CE3498CA}"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172549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B0A160-1BDC-5B47-880A-13271608904F}"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0815507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43E710-AD6A-9D4D-B73C-05C660A2FA4B}"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614740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843CE1-1E86-734A-A068-7EC920D7BDCA}"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9470267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7931343"/>
      </p:ext>
    </p:extLst>
  </p:cSld>
  <p:clrMapOvr>
    <a:masterClrMapping/>
  </p:clrMapOvr>
  <p:transition xmlns:p14="http://schemas.microsoft.com/office/powerpoint/2010/mai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9945480"/>
      </p:ext>
    </p:extLst>
  </p:cSld>
  <p:clrMapOvr>
    <a:masterClrMapping/>
  </p:clrMapOvr>
  <p:transition xmlns:p14="http://schemas.microsoft.com/office/powerpoint/2010/mai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4753482"/>
      </p:ext>
    </p:extLst>
  </p:cSld>
  <p:clrMapOvr>
    <a:masterClrMapping/>
  </p:clrMapOvr>
  <p:transition xmlns:p14="http://schemas.microsoft.com/office/powerpoint/2010/mai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0945816"/>
      </p:ext>
    </p:extLst>
  </p:cSld>
  <p:clrMapOvr>
    <a:masterClrMapping/>
  </p:clrMapOvr>
  <p:transition xmlns:p14="http://schemas.microsoft.com/office/powerpoint/2010/mai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7329925"/>
      </p:ext>
    </p:extLst>
  </p:cSld>
  <p:clrMapOvr>
    <a:masterClrMapping/>
  </p:clrMapOvr>
  <p:transition xmlns:p14="http://schemas.microsoft.com/office/powerpoint/2010/mai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1536979"/>
      </p:ext>
    </p:extLst>
  </p:cSld>
  <p:clrMapOvr>
    <a:masterClrMapping/>
  </p:clrMapOvr>
  <p:transition xmlns:p14="http://schemas.microsoft.com/office/powerpoint/2010/mai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2131856"/>
      </p:ext>
    </p:extLst>
  </p:cSld>
  <p:clrMapOvr>
    <a:masterClrMapping/>
  </p:clrMapOvr>
  <p:transition xmlns:p14="http://schemas.microsoft.com/office/powerpoint/2010/mai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5323341"/>
      </p:ext>
    </p:extLst>
  </p:cSld>
  <p:clrMapOvr>
    <a:masterClrMapping/>
  </p:clrMapOvr>
  <p:transition xmlns:p14="http://schemas.microsoft.com/office/powerpoint/2010/mai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4033464"/>
      </p:ext>
    </p:extLst>
  </p:cSld>
  <p:clrMapOvr>
    <a:masterClrMapping/>
  </p:clrMapOvr>
  <p:transition xmlns:p14="http://schemas.microsoft.com/office/powerpoint/2010/mai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4552173"/>
      </p:ext>
    </p:extLst>
  </p:cSld>
  <p:clrMapOvr>
    <a:masterClrMapping/>
  </p:clrMapOvr>
  <p:transition xmlns:p14="http://schemas.microsoft.com/office/powerpoint/2010/mai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5946601"/>
      </p:ext>
    </p:extLst>
  </p:cSld>
  <p:clrMapOvr>
    <a:masterClrMapping/>
  </p:clrMapOvr>
  <p:transition xmlns:p14="http://schemas.microsoft.com/office/powerpoint/2010/mai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16/1/17</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30208281"/>
      </p:ext>
    </p:extLst>
  </p:cSld>
  <p:clrMapOvr>
    <a:masterClrMapping/>
  </p:clrMapOvr>
  <p:transition xmlns:p14="http://schemas.microsoft.com/office/powerpoint/2010/mai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16/1/17</a:t>
            </a:fld>
            <a:endParaRPr lang="en-US"/>
          </a:p>
        </p:txBody>
      </p:sp>
      <p:sp>
        <p:nvSpPr>
          <p:cNvPr id="3"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4"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801957703"/>
      </p:ext>
    </p:extLst>
  </p:cSld>
  <p:clrMapOvr>
    <a:masterClrMapping/>
  </p:clrMapOvr>
  <p:transition xmlns:p14="http://schemas.microsoft.com/office/powerpoint/2010/mai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60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0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128"/>
                <a:cs typeface="ＭＳ Ｐゴシック" charset="-128"/>
              </a:defRPr>
            </a:lvl1pPr>
          </a:lstStyle>
          <a:p>
            <a:pPr defTabSz="914400" fontAlgn="base">
              <a:spcBef>
                <a:spcPct val="0"/>
              </a:spcBef>
              <a:spcAft>
                <a:spcPct val="0"/>
              </a:spcAft>
              <a:defRPr/>
            </a:pPr>
            <a:endParaRPr lang="en-US">
              <a:latin typeface="Arial" charset="0"/>
            </a:endParaRPr>
          </a:p>
        </p:txBody>
      </p:sp>
      <p:sp>
        <p:nvSpPr>
          <p:cNvPr id="706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128"/>
                <a:cs typeface="ＭＳ Ｐゴシック" charset="-128"/>
              </a:defRPr>
            </a:lvl1pPr>
          </a:lstStyle>
          <a:p>
            <a:pPr defTabSz="914400" fontAlgn="base">
              <a:spcBef>
                <a:spcPct val="0"/>
              </a:spcBef>
              <a:spcAft>
                <a:spcPct val="0"/>
              </a:spcAft>
              <a:defRPr/>
            </a:pPr>
            <a:endParaRPr lang="en-US">
              <a:latin typeface="Arial" charset="0"/>
            </a:endParaRPr>
          </a:p>
        </p:txBody>
      </p:sp>
      <p:sp>
        <p:nvSpPr>
          <p:cNvPr id="706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defTabSz="914400" fontAlgn="base">
              <a:spcBef>
                <a:spcPct val="0"/>
              </a:spcBef>
              <a:spcAft>
                <a:spcPct val="0"/>
              </a:spcAft>
              <a:defRPr/>
            </a:pPr>
            <a:fld id="{68A841C2-458E-4946-938C-B0B2ACFA5AFC}" type="slidenum">
              <a:rPr lang="en-US">
                <a:latin typeface="Arial" charset="0"/>
                <a:ea typeface="ＭＳ Ｐゴシック" charset="0"/>
                <a:cs typeface="ＭＳ Ｐゴシック" charset="0"/>
              </a:rPr>
              <a:pPr defTabSz="914400"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80164433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FFFFF"/>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defTabSz="914400" fontAlgn="base">
              <a:spcBef>
                <a:spcPct val="0"/>
              </a:spcBef>
              <a:spcAft>
                <a:spcPct val="0"/>
              </a:spcAft>
              <a:defRPr/>
            </a:pPr>
            <a:fld id="{5C2A49A1-B744-154F-BF70-1B4AA0DC2927}" type="slidenum">
              <a:rPr lang="en-US" sz="1400">
                <a:solidFill>
                  <a:srgbClr val="000000"/>
                </a:solidFill>
                <a:ea typeface="ＭＳ Ｐゴシック" charset="0"/>
              </a:rPr>
              <a:pPr algn="r" defTabSz="914400" fontAlgn="base">
                <a:spcBef>
                  <a:spcPct val="0"/>
                </a:spcBef>
                <a:spcAft>
                  <a:spcPct val="0"/>
                </a:spcAft>
                <a:defRPr/>
              </a:pPr>
              <a:t>‹#›</a:t>
            </a:fld>
            <a:endParaRPr lang="en-US" sz="1400">
              <a:solidFill>
                <a:srgbClr val="000000"/>
              </a:solidFill>
              <a:ea typeface="ＭＳ Ｐゴシック" charset="0"/>
            </a:endParaRPr>
          </a:p>
        </p:txBody>
      </p:sp>
    </p:spTree>
    <p:extLst>
      <p:ext uri="{BB962C8B-B14F-4D97-AF65-F5344CB8AC3E}">
        <p14:creationId xmlns:p14="http://schemas.microsoft.com/office/powerpoint/2010/main" val="214853560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fld id="{52F367E4-7E1D-FF4E-AF00-438FDA6547A0}" type="datetimeFigureOut">
              <a:rPr lang="en-US" smtClean="0"/>
              <a:pPr/>
              <a:t>16/1/17</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469446403"/>
      </p:ext>
    </p:extLst>
  </p:cSld>
  <p:clrMap bg1="lt1" tx1="dk1" bg2="lt2" tx2="dk2" accent1="accent1" accent2="accent2" accent3="accent3" accent4="accent4" accent5="accent5" accent6="accent6" hlink="hlink" folHlink="folHlink"/>
  <p:sldLayoutIdLst>
    <p:sldLayoutId id="2147483699" r:id="rId1"/>
    <p:sldLayoutId id="2147483701" r:id="rId2"/>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3.xml"/><Relationship Id="rId3" Type="http://schemas.openxmlformats.org/officeDocument/2006/relationships/image" Target="../media/image2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4.xml"/><Relationship Id="rId3"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image" Target="../media/image32.png"/><Relationship Id="rId1" Type="http://schemas.openxmlformats.org/officeDocument/2006/relationships/themeOverride" Target="../theme/themeOverride1.xml"/><Relationship Id="rId2"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4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4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4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5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5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5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13.png"/></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5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3813" y="-834963"/>
            <a:ext cx="9174248" cy="6880685"/>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i="1" dirty="0" smtClean="0">
                <a:solidFill>
                  <a:srgbClr val="FFFFFF"/>
                </a:solidFill>
                <a:effectLst>
                  <a:glow rad="127000">
                    <a:srgbClr val="000000"/>
                  </a:glow>
                </a:effectLst>
                <a:latin typeface="Arial" charset="0"/>
                <a:ea typeface="ＭＳ Ｐゴシック" charset="0"/>
                <a:cs typeface="ＭＳ Ｐゴシック" charset="0"/>
              </a:rPr>
              <a:t>Matthew 6:16-18</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a:extLst/>
        </p:spPr>
        <p:txBody>
          <a:bodyPr/>
          <a:lstStyle/>
          <a:p>
            <a:pPr>
              <a:defRPr/>
            </a:pPr>
            <a:r>
              <a:rPr lang="en-US" sz="6600" b="1" dirty="0" smtClean="0">
                <a:effectLst>
                  <a:glow rad="127000">
                    <a:schemeClr val="tx1"/>
                  </a:glow>
                </a:effectLst>
                <a:latin typeface="Arial" charset="0"/>
                <a:ea typeface="ＭＳ Ｐゴシック" charset="0"/>
                <a:cs typeface="ＭＳ Ｐゴシック" charset="0"/>
              </a:rPr>
              <a:t>How to Get Rewarded</a:t>
            </a:r>
            <a:endParaRPr lang="en-US" sz="66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Dr. Rick Griffith, Crossroads International Church Singapore</a:t>
            </a:r>
          </a:p>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18084058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1369368" y="2335293"/>
            <a:ext cx="6430072" cy="2367335"/>
          </a:xfrm>
          <a:effectLst>
            <a:outerShdw blurRad="63500" dist="35921" dir="2700000" algn="ctr" rotWithShape="0">
              <a:schemeClr val="tx2">
                <a:alpha val="74998"/>
              </a:schemeClr>
            </a:outerShdw>
          </a:effectLst>
          <a:extLst/>
        </p:spPr>
        <p:txBody>
          <a:bodyPr/>
          <a:lstStyle/>
          <a:p>
            <a:pPr>
              <a:defRPr/>
            </a:pPr>
            <a:r>
              <a:rPr lang="en-US" sz="4000" b="1" dirty="0">
                <a:effectLst>
                  <a:glow rad="508000">
                    <a:schemeClr val="tx1"/>
                  </a:glow>
                </a:effectLst>
                <a:latin typeface="Arial" charset="0"/>
                <a:ea typeface="ＭＳ Ｐゴシック" charset="0"/>
                <a:cs typeface="ＭＳ Ｐゴシック" charset="0"/>
              </a:rPr>
              <a:t>How can you do your spiritual disciplines in a way that God </a:t>
            </a:r>
            <a:r>
              <a:rPr lang="en-US" sz="4000" b="1" dirty="0" smtClean="0">
                <a:solidFill>
                  <a:srgbClr val="FFFF00"/>
                </a:solidFill>
                <a:effectLst>
                  <a:glow rad="508000">
                    <a:schemeClr val="tx1"/>
                  </a:glow>
                </a:effectLst>
                <a:latin typeface="Arial" charset="0"/>
                <a:ea typeface="ＭＳ Ｐゴシック" charset="0"/>
                <a:cs typeface="ＭＳ Ｐゴシック" charset="0"/>
              </a:rPr>
              <a:t>rewards</a:t>
            </a:r>
            <a:r>
              <a:rPr lang="en-US" sz="4000" b="1" dirty="0" smtClean="0">
                <a:effectLst>
                  <a:glow rad="508000">
                    <a:schemeClr val="tx1"/>
                  </a:glow>
                </a:effectLst>
                <a:latin typeface="Arial" charset="0"/>
                <a:ea typeface="ＭＳ Ｐゴシック" charset="0"/>
                <a:cs typeface="ＭＳ Ｐゴシック" charset="0"/>
              </a:rPr>
              <a:t>?</a:t>
            </a:r>
            <a:endParaRPr lang="en-US" sz="4000" b="1" dirty="0">
              <a:effectLst>
                <a:glow rad="508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6694823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266592"/>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I. God </a:t>
            </a:r>
            <a:r>
              <a:rPr lang="en-US" b="1" dirty="0">
                <a:effectLst>
                  <a:glow rad="127000">
                    <a:schemeClr val="tx1"/>
                  </a:glow>
                </a:effectLst>
                <a:latin typeface="Arial" charset="0"/>
                <a:ea typeface="ＭＳ Ｐゴシック" charset="0"/>
                <a:cs typeface="ＭＳ Ｐゴシック" charset="0"/>
              </a:rPr>
              <a:t>rewards only </a:t>
            </a:r>
            <a:r>
              <a:rPr lang="en-US" b="1" dirty="0">
                <a:solidFill>
                  <a:srgbClr val="FFFF00"/>
                </a:solidFill>
                <a:effectLst>
                  <a:glow rad="127000">
                    <a:schemeClr val="tx1"/>
                  </a:glow>
                </a:effectLst>
                <a:latin typeface="Arial" charset="0"/>
                <a:ea typeface="ＭＳ Ｐゴシック" charset="0"/>
                <a:cs typeface="ＭＳ Ｐゴシック" charset="0"/>
              </a:rPr>
              <a:t>secret</a:t>
            </a:r>
            <a:r>
              <a:rPr lang="en-US" b="1" dirty="0">
                <a:effectLst>
                  <a:glow rad="127000">
                    <a:schemeClr val="tx1"/>
                  </a:glow>
                </a:effectLst>
                <a:latin typeface="Arial" charset="0"/>
                <a:ea typeface="ＭＳ Ｐゴシック" charset="0"/>
                <a:cs typeface="ＭＳ Ｐゴシック" charset="0"/>
              </a:rPr>
              <a:t> fasting </a:t>
            </a:r>
            <a:r>
              <a:rPr lang="en-US" b="1" dirty="0" smtClean="0">
                <a:effectLst>
                  <a:glow rad="127000">
                    <a:schemeClr val="tx1"/>
                  </a:glow>
                </a:effectLst>
                <a:latin typeface="Arial" charset="0"/>
                <a:ea typeface="ＭＳ Ｐゴシック" charset="0"/>
                <a:cs typeface="ＭＳ Ｐゴシック" charset="0"/>
              </a:rPr>
              <a:t>(Matt 6</a:t>
            </a:r>
            <a:r>
              <a:rPr lang="en-US" b="1" dirty="0">
                <a:effectLst>
                  <a:glow rad="127000">
                    <a:schemeClr val="tx1"/>
                  </a:glow>
                </a:effectLst>
                <a:latin typeface="Arial" charset="0"/>
                <a:ea typeface="ＭＳ Ｐゴシック" charset="0"/>
                <a:cs typeface="ＭＳ Ｐゴシック" charset="0"/>
              </a:rPr>
              <a:t>:16-18). </a:t>
            </a:r>
          </a:p>
        </p:txBody>
      </p:sp>
      <p:pic>
        <p:nvPicPr>
          <p:cNvPr id="2" name="Picture 1"/>
          <p:cNvPicPr>
            <a:picLocks noChangeAspect="1"/>
          </p:cNvPicPr>
          <p:nvPr/>
        </p:nvPicPr>
        <p:blipFill>
          <a:blip r:embed="rId3"/>
          <a:stretch>
            <a:fillRect/>
          </a:stretch>
        </p:blipFill>
        <p:spPr>
          <a:xfrm>
            <a:off x="725492" y="2034334"/>
            <a:ext cx="7772400" cy="4826000"/>
          </a:xfrm>
          <a:prstGeom prst="rect">
            <a:avLst/>
          </a:prstGeom>
        </p:spPr>
      </p:pic>
    </p:spTree>
    <p:extLst>
      <p:ext uri="{BB962C8B-B14F-4D97-AF65-F5344CB8AC3E}">
        <p14:creationId xmlns:p14="http://schemas.microsoft.com/office/powerpoint/2010/main" val="85013687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472574"/>
            <a:ext cx="9144000" cy="338542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3751270"/>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And </a:t>
            </a:r>
            <a:r>
              <a:rPr lang="en-US" sz="3600" b="1" dirty="0">
                <a:effectLst>
                  <a:glow rad="127000">
                    <a:schemeClr val="tx1"/>
                  </a:glow>
                </a:effectLst>
                <a:latin typeface="Arial" charset="0"/>
                <a:ea typeface="ＭＳ Ｐゴシック" charset="0"/>
                <a:cs typeface="ＭＳ Ｐゴシック" charset="0"/>
              </a:rPr>
              <a:t>when you fast, </a:t>
            </a:r>
            <a:r>
              <a:rPr lang="en-US" sz="3600" b="1" dirty="0" smtClean="0">
                <a:effectLst>
                  <a:glow rad="127000">
                    <a:schemeClr val="tx1"/>
                  </a:glow>
                </a:effectLst>
                <a:latin typeface="Arial" charset="0"/>
                <a:ea typeface="ＭＳ Ｐゴシック" charset="0"/>
                <a:cs typeface="ＭＳ Ｐゴシック" charset="0"/>
              </a:rPr>
              <a:t>don</a:t>
            </a:r>
            <a:r>
              <a:rPr lang="uk-UA"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t </a:t>
            </a:r>
            <a:r>
              <a:rPr lang="en-US" sz="3600" b="1" dirty="0">
                <a:effectLst>
                  <a:glow rad="127000">
                    <a:schemeClr val="tx1"/>
                  </a:glow>
                </a:effectLst>
                <a:latin typeface="Arial" charset="0"/>
                <a:ea typeface="ＭＳ Ｐゴシック" charset="0"/>
                <a:cs typeface="ＭＳ Ｐゴシック" charset="0"/>
              </a:rPr>
              <a:t>make it obvious, as the hypocrites do, for they try to look miserable and disheveled so people will admire them for their fasting. I tell you the truth, that is the only reward they will ever </a:t>
            </a:r>
            <a:r>
              <a:rPr lang="en-US" sz="3600" b="1" dirty="0" smtClean="0">
                <a:effectLst>
                  <a:glow rad="127000">
                    <a:schemeClr val="tx1"/>
                  </a:glow>
                </a:effectLst>
                <a:latin typeface="Arial" charset="0"/>
                <a:ea typeface="ＭＳ Ｐゴシック" charset="0"/>
                <a:cs typeface="ＭＳ Ｐゴシック" charset="0"/>
              </a:rPr>
              <a:t>get</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(6:16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671286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Pharisees</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36056" y="1909515"/>
            <a:ext cx="9638854" cy="3012142"/>
          </a:xfrm>
          <a:prstGeom prst="rect">
            <a:avLst/>
          </a:prstGeom>
        </p:spPr>
      </p:pic>
    </p:spTree>
    <p:extLst>
      <p:ext uri="{BB962C8B-B14F-4D97-AF65-F5344CB8AC3E}">
        <p14:creationId xmlns:p14="http://schemas.microsoft.com/office/powerpoint/2010/main" val="360433621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236323"/>
          </a:xfrm>
          <a:effectLst>
            <a:outerShdw blurRad="63500" dist="35921" dir="2700000" algn="ctr" rotWithShape="0">
              <a:schemeClr val="tx2">
                <a:alpha val="74998"/>
              </a:schemeClr>
            </a:outerShdw>
          </a:effectLst>
          <a:extLst/>
        </p:spPr>
        <p:txBody>
          <a:bodyPr anchor="t"/>
          <a:lstStyle/>
          <a:p>
            <a:pPr>
              <a:defRPr/>
            </a:pPr>
            <a:r>
              <a:rPr lang="ru-RU" sz="5400" b="1" dirty="0" smtClean="0">
                <a:effectLst>
                  <a:glow rad="127000">
                    <a:schemeClr val="tx1"/>
                  </a:glow>
                </a:effectLst>
                <a:latin typeface="Arial" charset="0"/>
                <a:ea typeface="ＭＳ Ｐゴシック" charset="0"/>
                <a:cs typeface="ＭＳ Ｐゴシック" charset="0"/>
              </a:rPr>
              <a:t>"</a:t>
            </a:r>
            <a:r>
              <a:rPr lang="en-US" sz="5400" b="1" dirty="0" smtClean="0">
                <a:effectLst>
                  <a:glow rad="127000">
                    <a:schemeClr val="tx1"/>
                  </a:glow>
                </a:effectLst>
                <a:latin typeface="Arial" charset="0"/>
                <a:ea typeface="ＭＳ Ｐゴシック" charset="0"/>
                <a:cs typeface="ＭＳ Ｐゴシック" charset="0"/>
              </a:rPr>
              <a:t>When you fast</a:t>
            </a:r>
            <a:r>
              <a:rPr lang="is-IS" sz="5400" b="1" dirty="0" smtClean="0">
                <a:effectLst>
                  <a:glow rad="127000">
                    <a:schemeClr val="tx1"/>
                  </a:glow>
                </a:effectLst>
                <a:latin typeface="Arial" charset="0"/>
                <a:ea typeface="ＭＳ Ｐゴシック" charset="0"/>
                <a:cs typeface="ＭＳ Ｐゴシック" charset="0"/>
              </a:rPr>
              <a:t>…</a:t>
            </a:r>
            <a:r>
              <a:rPr lang="ru-RU" sz="5400" b="1" dirty="0" smtClean="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1724782"/>
            <a:ext cx="9144000" cy="5143500"/>
          </a:xfrm>
          <a:prstGeom prst="rect">
            <a:avLst/>
          </a:prstGeom>
        </p:spPr>
      </p:pic>
    </p:spTree>
    <p:extLst>
      <p:ext uri="{BB962C8B-B14F-4D97-AF65-F5344CB8AC3E}">
        <p14:creationId xmlns:p14="http://schemas.microsoft.com/office/powerpoint/2010/main" val="392854955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Individual Fasting</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723292"/>
            <a:ext cx="9144000" cy="5134708"/>
          </a:xfrm>
          <a:prstGeom prst="rect">
            <a:avLst/>
          </a:prstGeom>
        </p:spPr>
      </p:pic>
    </p:spTree>
    <p:extLst>
      <p:ext uri="{BB962C8B-B14F-4D97-AF65-F5344CB8AC3E}">
        <p14:creationId xmlns:p14="http://schemas.microsoft.com/office/powerpoint/2010/main" val="85013687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Fasting</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grpSp>
        <p:nvGrpSpPr>
          <p:cNvPr id="4" name="Group 3"/>
          <p:cNvGrpSpPr/>
          <p:nvPr/>
        </p:nvGrpSpPr>
        <p:grpSpPr>
          <a:xfrm>
            <a:off x="431799" y="0"/>
            <a:ext cx="8274805" cy="5916486"/>
            <a:chOff x="431799" y="0"/>
            <a:chExt cx="8274805" cy="5916486"/>
          </a:xfrm>
        </p:grpSpPr>
        <p:pic>
          <p:nvPicPr>
            <p:cNvPr id="2" name="Picture 1"/>
            <p:cNvPicPr>
              <a:picLocks noChangeAspect="1"/>
            </p:cNvPicPr>
            <p:nvPr/>
          </p:nvPicPr>
          <p:blipFill>
            <a:blip r:embed="rId3"/>
            <a:stretch>
              <a:fillRect/>
            </a:stretch>
          </p:blipFill>
          <p:spPr>
            <a:xfrm>
              <a:off x="431799" y="0"/>
              <a:ext cx="8274805" cy="5916486"/>
            </a:xfrm>
            <a:prstGeom prst="rect">
              <a:avLst/>
            </a:prstGeom>
          </p:spPr>
        </p:pic>
        <p:sp>
          <p:nvSpPr>
            <p:cNvPr id="3" name="Rounded Rectangular Callout 2"/>
            <p:cNvSpPr/>
            <p:nvPr/>
          </p:nvSpPr>
          <p:spPr bwMode="auto">
            <a:xfrm>
              <a:off x="557585" y="216853"/>
              <a:ext cx="7992045" cy="1456018"/>
            </a:xfrm>
            <a:prstGeom prst="wedgeRoundRectCallout">
              <a:avLst>
                <a:gd name="adj1" fmla="val -10755"/>
                <a:gd name="adj2" fmla="val 60372"/>
                <a:gd name="adj3" fmla="val 16667"/>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7" name="TextBox 2"/>
          <p:cNvSpPr txBox="1">
            <a:spLocks noChangeArrowheads="1"/>
          </p:cNvSpPr>
          <p:nvPr/>
        </p:nvSpPr>
        <p:spPr bwMode="auto">
          <a:xfrm>
            <a:off x="557586" y="182420"/>
            <a:ext cx="7992044" cy="1446550"/>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ru-RU" sz="4400" b="1" dirty="0" smtClean="0">
                <a:solidFill>
                  <a:srgbClr val="000000"/>
                </a:solidFill>
                <a:latin typeface="Arial"/>
                <a:cs typeface="Arial"/>
              </a:rPr>
              <a:t>"</a:t>
            </a:r>
            <a:r>
              <a:rPr lang="en-US" sz="4400" b="1" dirty="0" smtClean="0">
                <a:solidFill>
                  <a:srgbClr val="000000"/>
                </a:solidFill>
                <a:latin typeface="Arial"/>
                <a:cs typeface="Arial"/>
              </a:rPr>
              <a:t>Fasting</a:t>
            </a:r>
            <a:r>
              <a:rPr lang="ru-RU" sz="4400" b="1" dirty="0" smtClean="0">
                <a:solidFill>
                  <a:srgbClr val="000000"/>
                </a:solidFill>
                <a:latin typeface="Arial"/>
                <a:cs typeface="Arial"/>
              </a:rPr>
              <a:t>"</a:t>
            </a:r>
            <a:r>
              <a:rPr lang="en-US" sz="4400" b="1" dirty="0" smtClean="0">
                <a:solidFill>
                  <a:srgbClr val="000000"/>
                </a:solidFill>
                <a:latin typeface="Arial"/>
                <a:cs typeface="Arial"/>
              </a:rPr>
              <a:t> </a:t>
            </a:r>
            <a:r>
              <a:rPr lang="en-US" sz="4400" b="1" dirty="0" err="1" smtClean="0">
                <a:solidFill>
                  <a:srgbClr val="000000"/>
                </a:solidFill>
                <a:latin typeface="Arial"/>
                <a:cs typeface="Arial"/>
              </a:rPr>
              <a:t>doesn</a:t>
            </a:r>
            <a:r>
              <a:rPr lang="uk-UA" sz="4400" b="1" dirty="0" smtClean="0">
                <a:solidFill>
                  <a:srgbClr val="000000"/>
                </a:solidFill>
                <a:latin typeface="Arial"/>
                <a:cs typeface="Arial"/>
              </a:rPr>
              <a:t>'</a:t>
            </a:r>
            <a:r>
              <a:rPr lang="en-US" sz="4400" b="1" dirty="0" smtClean="0">
                <a:solidFill>
                  <a:srgbClr val="000000"/>
                </a:solidFill>
                <a:latin typeface="Arial"/>
                <a:cs typeface="Arial"/>
              </a:rPr>
              <a:t>t mean eating fast food!</a:t>
            </a:r>
            <a:endParaRPr lang="en-US" sz="5400" b="1" dirty="0">
              <a:solidFill>
                <a:srgbClr val="000000"/>
              </a:solidFill>
              <a:latin typeface="Arial"/>
              <a:cs typeface="Arial"/>
            </a:endParaRPr>
          </a:p>
        </p:txBody>
      </p:sp>
    </p:spTree>
    <p:extLst>
      <p:ext uri="{BB962C8B-B14F-4D97-AF65-F5344CB8AC3E}">
        <p14:creationId xmlns:p14="http://schemas.microsoft.com/office/powerpoint/2010/main" val="14325373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Fasting</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368300"/>
            <a:ext cx="9144000" cy="6098977"/>
          </a:xfrm>
          <a:prstGeom prst="rect">
            <a:avLst/>
          </a:prstGeom>
        </p:spPr>
      </p:pic>
    </p:spTree>
    <p:extLst>
      <p:ext uri="{BB962C8B-B14F-4D97-AF65-F5344CB8AC3E}">
        <p14:creationId xmlns:p14="http://schemas.microsoft.com/office/powerpoint/2010/main" val="85013687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Evolutionary Fasting</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508000" y="1397000"/>
            <a:ext cx="8128000" cy="4064000"/>
          </a:xfrm>
          <a:prstGeom prst="rect">
            <a:avLst/>
          </a:prstGeom>
        </p:spPr>
      </p:pic>
    </p:spTree>
    <p:extLst>
      <p:ext uri="{BB962C8B-B14F-4D97-AF65-F5344CB8AC3E}">
        <p14:creationId xmlns:p14="http://schemas.microsoft.com/office/powerpoint/2010/main" val="85013687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Fasting</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3999" cy="6858000"/>
          </a:xfrm>
          <a:prstGeom prst="rect">
            <a:avLst/>
          </a:prstGeom>
        </p:spPr>
      </p:pic>
    </p:spTree>
    <p:extLst>
      <p:ext uri="{BB962C8B-B14F-4D97-AF65-F5344CB8AC3E}">
        <p14:creationId xmlns:p14="http://schemas.microsoft.com/office/powerpoint/2010/main" val="40283227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Discipline</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2770026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597601"/>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I </a:t>
            </a:r>
            <a:r>
              <a:rPr lang="en-US" sz="3600" b="1" dirty="0">
                <a:effectLst>
                  <a:glow rad="127000">
                    <a:schemeClr val="tx1"/>
                  </a:glow>
                </a:effectLst>
                <a:latin typeface="Arial" charset="0"/>
                <a:ea typeface="ＭＳ Ｐゴシック" charset="0"/>
                <a:cs typeface="ＭＳ Ｐゴシック" charset="0"/>
              </a:rPr>
              <a:t>fast twice a week, and I give you a tenth of my </a:t>
            </a:r>
            <a:r>
              <a:rPr lang="en-US" sz="3600" b="1" dirty="0" smtClean="0">
                <a:effectLst>
                  <a:glow rad="127000">
                    <a:schemeClr val="tx1"/>
                  </a:glow>
                </a:effectLst>
                <a:latin typeface="Arial" charset="0"/>
                <a:ea typeface="ＭＳ Ｐゴシック" charset="0"/>
                <a:cs typeface="ＭＳ Ｐゴシック" charset="0"/>
              </a:rPr>
              <a:t>income</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(Luke 18:12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8" name="Picture 7"/>
          <p:cNvPicPr>
            <a:picLocks noChangeAspect="1"/>
          </p:cNvPicPr>
          <p:nvPr/>
        </p:nvPicPr>
        <p:blipFill>
          <a:blip r:embed="rId3"/>
          <a:stretch>
            <a:fillRect/>
          </a:stretch>
        </p:blipFill>
        <p:spPr>
          <a:xfrm>
            <a:off x="0" y="1472478"/>
            <a:ext cx="9144000" cy="4572000"/>
          </a:xfrm>
          <a:prstGeom prst="rect">
            <a:avLst/>
          </a:prstGeom>
        </p:spPr>
      </p:pic>
    </p:spTree>
    <p:extLst>
      <p:ext uri="{BB962C8B-B14F-4D97-AF65-F5344CB8AC3E}">
        <p14:creationId xmlns:p14="http://schemas.microsoft.com/office/powerpoint/2010/main" val="30140598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552153" y="0"/>
            <a:ext cx="4706967" cy="6858000"/>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0"/>
            <a:ext cx="4572001"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Pharisees, then &amp; now</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7954955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93700"/>
            <a:ext cx="9144000" cy="6068101"/>
          </a:xfrm>
          <a:prstGeom prst="rect">
            <a:avLst/>
          </a:prstGeom>
        </p:spPr>
      </p:pic>
      <p:sp>
        <p:nvSpPr>
          <p:cNvPr id="900098" name="Rectangle 2"/>
          <p:cNvSpPr>
            <a:spLocks noGrp="1" noChangeArrowheads="1"/>
          </p:cNvSpPr>
          <p:nvPr>
            <p:ph type="ctrTitle"/>
          </p:nvPr>
        </p:nvSpPr>
        <p:spPr>
          <a:xfrm>
            <a:off x="813682" y="232008"/>
            <a:ext cx="8330318" cy="1613327"/>
          </a:xfrm>
          <a:effectLst>
            <a:outerShdw blurRad="63500" dist="35921" dir="2700000" algn="ctr" rotWithShape="0">
              <a:schemeClr val="tx2">
                <a:alpha val="74998"/>
              </a:schemeClr>
            </a:outerShdw>
          </a:effectLst>
          <a:extLst/>
        </p:spPr>
        <p:txBody>
          <a:bodyPr/>
          <a:lstStyle/>
          <a:p>
            <a:pPr algn="l">
              <a:defRPr/>
            </a:pPr>
            <a:r>
              <a:rPr lang="en-US" sz="7200" b="1" dirty="0" smtClean="0">
                <a:effectLst>
                  <a:glow rad="127000">
                    <a:schemeClr val="tx1"/>
                  </a:glow>
                </a:effectLst>
                <a:latin typeface="Arial" charset="0"/>
                <a:ea typeface="ＭＳ Ｐゴシック" charset="0"/>
                <a:cs typeface="ＭＳ Ｐゴシック" charset="0"/>
              </a:rPr>
              <a:t>Pride</a:t>
            </a:r>
            <a:endParaRPr lang="en-US" sz="7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5013687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3889" name="Group 2"/>
          <p:cNvGrpSpPr>
            <a:grpSpLocks/>
          </p:cNvGrpSpPr>
          <p:nvPr/>
        </p:nvGrpSpPr>
        <p:grpSpPr bwMode="auto">
          <a:xfrm>
            <a:off x="0" y="0"/>
            <a:ext cx="9263063" cy="7086600"/>
            <a:chOff x="0" y="0"/>
            <a:chExt cx="5835" cy="4464"/>
          </a:xfrm>
        </p:grpSpPr>
        <p:pic>
          <p:nvPicPr>
            <p:cNvPr id="293894" name="Picture 3" descr="Slide3"/>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144"/>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3895" name="Freeform 4"/>
            <p:cNvSpPr>
              <a:spLocks/>
            </p:cNvSpPr>
            <p:nvPr/>
          </p:nvSpPr>
          <p:spPr bwMode="auto">
            <a:xfrm>
              <a:off x="1152" y="0"/>
              <a:ext cx="4683" cy="1200"/>
            </a:xfrm>
            <a:custGeom>
              <a:avLst/>
              <a:gdLst>
                <a:gd name="T0" fmla="*/ 200 w 4658"/>
                <a:gd name="T1" fmla="*/ 1290 h 1116"/>
                <a:gd name="T2" fmla="*/ 630 w 4658"/>
                <a:gd name="T3" fmla="*/ 1916 h 1116"/>
                <a:gd name="T4" fmla="*/ 1264 w 4658"/>
                <a:gd name="T5" fmla="*/ 2452 h 1116"/>
                <a:gd name="T6" fmla="*/ 1362 w 4658"/>
                <a:gd name="T7" fmla="*/ 2655 h 1116"/>
                <a:gd name="T8" fmla="*/ 1489 w 4658"/>
                <a:gd name="T9" fmla="*/ 3155 h 1116"/>
                <a:gd name="T10" fmla="*/ 1623 w 4658"/>
                <a:gd name="T11" fmla="*/ 3491 h 1116"/>
                <a:gd name="T12" fmla="*/ 1679 w 4658"/>
                <a:gd name="T13" fmla="*/ 3683 h 1116"/>
                <a:gd name="T14" fmla="*/ 1747 w 4658"/>
                <a:gd name="T15" fmla="*/ 3744 h 1116"/>
                <a:gd name="T16" fmla="*/ 2051 w 4658"/>
                <a:gd name="T17" fmla="*/ 4143 h 1116"/>
                <a:gd name="T18" fmla="*/ 2240 w 4658"/>
                <a:gd name="T19" fmla="*/ 4330 h 1116"/>
                <a:gd name="T20" fmla="*/ 2385 w 4658"/>
                <a:gd name="T21" fmla="*/ 4577 h 1116"/>
                <a:gd name="T22" fmla="*/ 2470 w 4658"/>
                <a:gd name="T23" fmla="*/ 4671 h 1116"/>
                <a:gd name="T24" fmla="*/ 2610 w 4658"/>
                <a:gd name="T25" fmla="*/ 4777 h 1116"/>
                <a:gd name="T26" fmla="*/ 2758 w 4658"/>
                <a:gd name="T27" fmla="*/ 5066 h 1116"/>
                <a:gd name="T28" fmla="*/ 2848 w 4658"/>
                <a:gd name="T29" fmla="*/ 5259 h 1116"/>
                <a:gd name="T30" fmla="*/ 2989 w 4658"/>
                <a:gd name="T31" fmla="*/ 5367 h 1116"/>
                <a:gd name="T32" fmla="*/ 3268 w 4658"/>
                <a:gd name="T33" fmla="*/ 5767 h 1116"/>
                <a:gd name="T34" fmla="*/ 3606 w 4658"/>
                <a:gd name="T35" fmla="*/ 6288 h 1116"/>
                <a:gd name="T36" fmla="*/ 3997 w 4658"/>
                <a:gd name="T37" fmla="*/ 6539 h 1116"/>
                <a:gd name="T38" fmla="*/ 4124 w 4658"/>
                <a:gd name="T39" fmla="*/ 6692 h 1116"/>
                <a:gd name="T40" fmla="*/ 4410 w 4658"/>
                <a:gd name="T41" fmla="*/ 7231 h 1116"/>
                <a:gd name="T42" fmla="*/ 4482 w 4658"/>
                <a:gd name="T43" fmla="*/ 7429 h 1116"/>
                <a:gd name="T44" fmla="*/ 4496 w 4658"/>
                <a:gd name="T45" fmla="*/ 8123 h 1116"/>
                <a:gd name="T46" fmla="*/ 4600 w 4658"/>
                <a:gd name="T47" fmla="*/ 8381 h 1116"/>
                <a:gd name="T48" fmla="*/ 4978 w 4658"/>
                <a:gd name="T49" fmla="*/ 8404 h 1116"/>
                <a:gd name="T50" fmla="*/ 5105 w 4658"/>
                <a:gd name="T51" fmla="*/ 8955 h 1116"/>
                <a:gd name="T52" fmla="*/ 5183 w 4658"/>
                <a:gd name="T53" fmla="*/ 9149 h 1116"/>
                <a:gd name="T54" fmla="*/ 5258 w 4658"/>
                <a:gd name="T55" fmla="*/ 9022 h 1116"/>
                <a:gd name="T56" fmla="*/ 5286 w 4658"/>
                <a:gd name="T57" fmla="*/ 8575 h 1116"/>
                <a:gd name="T58" fmla="*/ 5329 w 4658"/>
                <a:gd name="T59" fmla="*/ 8476 h 1116"/>
                <a:gd name="T60" fmla="*/ 5352 w 4658"/>
                <a:gd name="T61" fmla="*/ 8404 h 1116"/>
                <a:gd name="T62" fmla="*/ 5386 w 4658"/>
                <a:gd name="T63" fmla="*/ 8076 h 1116"/>
                <a:gd name="T64" fmla="*/ 5399 w 4658"/>
                <a:gd name="T65" fmla="*/ 7669 h 1116"/>
                <a:gd name="T66" fmla="*/ 5407 w 4658"/>
                <a:gd name="T67" fmla="*/ 6404 h 1116"/>
                <a:gd name="T68" fmla="*/ 5420 w 4658"/>
                <a:gd name="T69" fmla="*/ 5457 h 1116"/>
                <a:gd name="T70" fmla="*/ 5399 w 4658"/>
                <a:gd name="T71" fmla="*/ 1968 h 1116"/>
                <a:gd name="T72" fmla="*/ 5386 w 4658"/>
                <a:gd name="T73" fmla="*/ 1290 h 1116"/>
                <a:gd name="T74" fmla="*/ 4895 w 4658"/>
                <a:gd name="T75" fmla="*/ 985 h 1116"/>
                <a:gd name="T76" fmla="*/ 3871 w 4658"/>
                <a:gd name="T77" fmla="*/ 543 h 1116"/>
                <a:gd name="T78" fmla="*/ 2793 w 4658"/>
                <a:gd name="T79" fmla="*/ 589 h 1116"/>
                <a:gd name="T80" fmla="*/ 1863 w 4658"/>
                <a:gd name="T81" fmla="*/ 349 h 1116"/>
                <a:gd name="T82" fmla="*/ 1593 w 4658"/>
                <a:gd name="T83" fmla="*/ 197 h 1116"/>
                <a:gd name="T84" fmla="*/ 1153 w 4658"/>
                <a:gd name="T85" fmla="*/ 0 h 1116"/>
                <a:gd name="T86" fmla="*/ 734 w 4658"/>
                <a:gd name="T87" fmla="*/ 6 h 1116"/>
                <a:gd name="T88" fmla="*/ 81 w 4658"/>
                <a:gd name="T89" fmla="*/ 589 h 1116"/>
                <a:gd name="T90" fmla="*/ 39 w 4658"/>
                <a:gd name="T91" fmla="*/ 637 h 1116"/>
                <a:gd name="T92" fmla="*/ 140 w 4658"/>
                <a:gd name="T93" fmla="*/ 1422 h 1116"/>
                <a:gd name="T94" fmla="*/ 542 w 4658"/>
                <a:gd name="T95" fmla="*/ 2208 h 1116"/>
                <a:gd name="T96" fmla="*/ 702 w 4658"/>
                <a:gd name="T97" fmla="*/ 2363 h 1116"/>
                <a:gd name="T98" fmla="*/ 797 w 4658"/>
                <a:gd name="T99" fmla="*/ 2514 h 1116"/>
                <a:gd name="T100" fmla="*/ 876 w 4658"/>
                <a:gd name="T101" fmla="*/ 2612 h 1116"/>
                <a:gd name="T102" fmla="*/ 1110 w 4658"/>
                <a:gd name="T103" fmla="*/ 3043 h 1116"/>
                <a:gd name="T104" fmla="*/ 1306 w 4658"/>
                <a:gd name="T105" fmla="*/ 3449 h 1116"/>
                <a:gd name="T106" fmla="*/ 1462 w 4658"/>
                <a:gd name="T107" fmla="*/ 3744 h 1116"/>
                <a:gd name="T108" fmla="*/ 1600 w 4658"/>
                <a:gd name="T109" fmla="*/ 3935 h 1116"/>
                <a:gd name="T110" fmla="*/ 1841 w 4658"/>
                <a:gd name="T111" fmla="*/ 4177 h 1116"/>
                <a:gd name="T112" fmla="*/ 1985 w 4658"/>
                <a:gd name="T113" fmla="*/ 4470 h 1116"/>
                <a:gd name="T114" fmla="*/ 2065 w 4658"/>
                <a:gd name="T115" fmla="*/ 4671 h 1116"/>
                <a:gd name="T116" fmla="*/ 2385 w 4658"/>
                <a:gd name="T117" fmla="*/ 4820 h 1116"/>
                <a:gd name="T118" fmla="*/ 2723 w 4658"/>
                <a:gd name="T119" fmla="*/ 5019 h 1116"/>
                <a:gd name="T120" fmla="*/ 2855 w 4658"/>
                <a:gd name="T121" fmla="*/ 5167 h 1116"/>
                <a:gd name="T122" fmla="*/ 3507 w 4658"/>
                <a:gd name="T123" fmla="*/ 5803 h 111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658"/>
                <a:gd name="T187" fmla="*/ 0 h 1116"/>
                <a:gd name="T188" fmla="*/ 4658 w 4658"/>
                <a:gd name="T189" fmla="*/ 1116 h 111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658" h="1116">
                  <a:moveTo>
                    <a:pt x="171" y="156"/>
                  </a:moveTo>
                  <a:cubicBezTo>
                    <a:pt x="263" y="202"/>
                    <a:pt x="481" y="223"/>
                    <a:pt x="543" y="234"/>
                  </a:cubicBezTo>
                  <a:cubicBezTo>
                    <a:pt x="720" y="266"/>
                    <a:pt x="904" y="285"/>
                    <a:pt x="1083" y="300"/>
                  </a:cubicBezTo>
                  <a:cubicBezTo>
                    <a:pt x="1111" y="309"/>
                    <a:pt x="1139" y="315"/>
                    <a:pt x="1167" y="324"/>
                  </a:cubicBezTo>
                  <a:cubicBezTo>
                    <a:pt x="1199" y="349"/>
                    <a:pt x="1235" y="374"/>
                    <a:pt x="1275" y="384"/>
                  </a:cubicBezTo>
                  <a:cubicBezTo>
                    <a:pt x="1308" y="406"/>
                    <a:pt x="1351" y="413"/>
                    <a:pt x="1389" y="426"/>
                  </a:cubicBezTo>
                  <a:cubicBezTo>
                    <a:pt x="1406" y="432"/>
                    <a:pt x="1420" y="446"/>
                    <a:pt x="1437" y="450"/>
                  </a:cubicBezTo>
                  <a:cubicBezTo>
                    <a:pt x="1457" y="455"/>
                    <a:pt x="1477" y="454"/>
                    <a:pt x="1497" y="456"/>
                  </a:cubicBezTo>
                  <a:cubicBezTo>
                    <a:pt x="1565" y="490"/>
                    <a:pt x="1678" y="499"/>
                    <a:pt x="1755" y="504"/>
                  </a:cubicBezTo>
                  <a:cubicBezTo>
                    <a:pt x="1806" y="521"/>
                    <a:pt x="1864" y="521"/>
                    <a:pt x="1917" y="528"/>
                  </a:cubicBezTo>
                  <a:cubicBezTo>
                    <a:pt x="1960" y="533"/>
                    <a:pt x="2001" y="550"/>
                    <a:pt x="2043" y="558"/>
                  </a:cubicBezTo>
                  <a:cubicBezTo>
                    <a:pt x="2067" y="563"/>
                    <a:pt x="2091" y="567"/>
                    <a:pt x="2115" y="570"/>
                  </a:cubicBezTo>
                  <a:cubicBezTo>
                    <a:pt x="2155" y="575"/>
                    <a:pt x="2235" y="582"/>
                    <a:pt x="2235" y="582"/>
                  </a:cubicBezTo>
                  <a:cubicBezTo>
                    <a:pt x="2278" y="596"/>
                    <a:pt x="2316" y="612"/>
                    <a:pt x="2361" y="618"/>
                  </a:cubicBezTo>
                  <a:cubicBezTo>
                    <a:pt x="2387" y="627"/>
                    <a:pt x="2413" y="633"/>
                    <a:pt x="2439" y="642"/>
                  </a:cubicBezTo>
                  <a:cubicBezTo>
                    <a:pt x="2477" y="655"/>
                    <a:pt x="2559" y="654"/>
                    <a:pt x="2559" y="654"/>
                  </a:cubicBezTo>
                  <a:cubicBezTo>
                    <a:pt x="2638" y="674"/>
                    <a:pt x="2721" y="681"/>
                    <a:pt x="2799" y="702"/>
                  </a:cubicBezTo>
                  <a:cubicBezTo>
                    <a:pt x="2894" y="728"/>
                    <a:pt x="2989" y="756"/>
                    <a:pt x="3087" y="768"/>
                  </a:cubicBezTo>
                  <a:cubicBezTo>
                    <a:pt x="3164" y="794"/>
                    <a:pt x="3339" y="793"/>
                    <a:pt x="3423" y="798"/>
                  </a:cubicBezTo>
                  <a:cubicBezTo>
                    <a:pt x="3459" y="803"/>
                    <a:pt x="3495" y="811"/>
                    <a:pt x="3531" y="816"/>
                  </a:cubicBezTo>
                  <a:cubicBezTo>
                    <a:pt x="3610" y="848"/>
                    <a:pt x="3694" y="865"/>
                    <a:pt x="3777" y="882"/>
                  </a:cubicBezTo>
                  <a:cubicBezTo>
                    <a:pt x="3797" y="895"/>
                    <a:pt x="3815" y="899"/>
                    <a:pt x="3837" y="906"/>
                  </a:cubicBezTo>
                  <a:cubicBezTo>
                    <a:pt x="3842" y="934"/>
                    <a:pt x="3838" y="964"/>
                    <a:pt x="3849" y="990"/>
                  </a:cubicBezTo>
                  <a:cubicBezTo>
                    <a:pt x="3856" y="1008"/>
                    <a:pt x="3921" y="1017"/>
                    <a:pt x="3939" y="1020"/>
                  </a:cubicBezTo>
                  <a:cubicBezTo>
                    <a:pt x="4013" y="1017"/>
                    <a:pt x="4195" y="992"/>
                    <a:pt x="4263" y="1026"/>
                  </a:cubicBezTo>
                  <a:cubicBezTo>
                    <a:pt x="4301" y="1045"/>
                    <a:pt x="4338" y="1065"/>
                    <a:pt x="4371" y="1092"/>
                  </a:cubicBezTo>
                  <a:cubicBezTo>
                    <a:pt x="4389" y="1107"/>
                    <a:pt x="4437" y="1116"/>
                    <a:pt x="4437" y="1116"/>
                  </a:cubicBezTo>
                  <a:cubicBezTo>
                    <a:pt x="4448" y="1115"/>
                    <a:pt x="4491" y="1116"/>
                    <a:pt x="4503" y="1098"/>
                  </a:cubicBezTo>
                  <a:cubicBezTo>
                    <a:pt x="4508" y="1090"/>
                    <a:pt x="4513" y="1053"/>
                    <a:pt x="4527" y="1044"/>
                  </a:cubicBezTo>
                  <a:cubicBezTo>
                    <a:pt x="4538" y="1037"/>
                    <a:pt x="4551" y="1036"/>
                    <a:pt x="4563" y="1032"/>
                  </a:cubicBezTo>
                  <a:cubicBezTo>
                    <a:pt x="4569" y="1030"/>
                    <a:pt x="4581" y="1026"/>
                    <a:pt x="4581" y="1026"/>
                  </a:cubicBezTo>
                  <a:cubicBezTo>
                    <a:pt x="4591" y="1012"/>
                    <a:pt x="4604" y="1000"/>
                    <a:pt x="4611" y="984"/>
                  </a:cubicBezTo>
                  <a:cubicBezTo>
                    <a:pt x="4617" y="969"/>
                    <a:pt x="4623" y="936"/>
                    <a:pt x="4623" y="936"/>
                  </a:cubicBezTo>
                  <a:cubicBezTo>
                    <a:pt x="4625" y="884"/>
                    <a:pt x="4626" y="832"/>
                    <a:pt x="4629" y="780"/>
                  </a:cubicBezTo>
                  <a:cubicBezTo>
                    <a:pt x="4632" y="742"/>
                    <a:pt x="4641" y="666"/>
                    <a:pt x="4641" y="666"/>
                  </a:cubicBezTo>
                  <a:cubicBezTo>
                    <a:pt x="4639" y="516"/>
                    <a:pt x="4658" y="380"/>
                    <a:pt x="4623" y="240"/>
                  </a:cubicBezTo>
                  <a:cubicBezTo>
                    <a:pt x="4620" y="212"/>
                    <a:pt x="4635" y="171"/>
                    <a:pt x="4611" y="156"/>
                  </a:cubicBezTo>
                  <a:cubicBezTo>
                    <a:pt x="4513" y="95"/>
                    <a:pt x="4205" y="120"/>
                    <a:pt x="4191" y="120"/>
                  </a:cubicBezTo>
                  <a:cubicBezTo>
                    <a:pt x="3901" y="91"/>
                    <a:pt x="3607" y="81"/>
                    <a:pt x="3315" y="66"/>
                  </a:cubicBezTo>
                  <a:cubicBezTo>
                    <a:pt x="3009" y="32"/>
                    <a:pt x="2391" y="72"/>
                    <a:pt x="2391" y="72"/>
                  </a:cubicBezTo>
                  <a:cubicBezTo>
                    <a:pt x="2095" y="69"/>
                    <a:pt x="1867" y="59"/>
                    <a:pt x="1593" y="42"/>
                  </a:cubicBezTo>
                  <a:cubicBezTo>
                    <a:pt x="1521" y="24"/>
                    <a:pt x="1437" y="28"/>
                    <a:pt x="1365" y="24"/>
                  </a:cubicBezTo>
                  <a:cubicBezTo>
                    <a:pt x="1239" y="17"/>
                    <a:pt x="1113" y="7"/>
                    <a:pt x="987" y="0"/>
                  </a:cubicBezTo>
                  <a:cubicBezTo>
                    <a:pt x="867" y="2"/>
                    <a:pt x="747" y="1"/>
                    <a:pt x="627" y="6"/>
                  </a:cubicBezTo>
                  <a:cubicBezTo>
                    <a:pt x="444" y="14"/>
                    <a:pt x="265" y="63"/>
                    <a:pt x="81" y="72"/>
                  </a:cubicBezTo>
                  <a:cubicBezTo>
                    <a:pt x="67" y="74"/>
                    <a:pt x="52" y="72"/>
                    <a:pt x="39" y="78"/>
                  </a:cubicBezTo>
                  <a:cubicBezTo>
                    <a:pt x="0" y="97"/>
                    <a:pt x="104" y="170"/>
                    <a:pt x="111" y="174"/>
                  </a:cubicBezTo>
                  <a:cubicBezTo>
                    <a:pt x="220" y="229"/>
                    <a:pt x="337" y="261"/>
                    <a:pt x="459" y="270"/>
                  </a:cubicBezTo>
                  <a:cubicBezTo>
                    <a:pt x="508" y="282"/>
                    <a:pt x="552" y="284"/>
                    <a:pt x="603" y="288"/>
                  </a:cubicBezTo>
                  <a:cubicBezTo>
                    <a:pt x="629" y="294"/>
                    <a:pt x="655" y="301"/>
                    <a:pt x="681" y="306"/>
                  </a:cubicBezTo>
                  <a:cubicBezTo>
                    <a:pt x="705" y="311"/>
                    <a:pt x="753" y="318"/>
                    <a:pt x="753" y="318"/>
                  </a:cubicBezTo>
                  <a:cubicBezTo>
                    <a:pt x="817" y="344"/>
                    <a:pt x="884" y="355"/>
                    <a:pt x="951" y="372"/>
                  </a:cubicBezTo>
                  <a:cubicBezTo>
                    <a:pt x="1007" y="386"/>
                    <a:pt x="1062" y="410"/>
                    <a:pt x="1119" y="420"/>
                  </a:cubicBezTo>
                  <a:cubicBezTo>
                    <a:pt x="1166" y="439"/>
                    <a:pt x="1199" y="451"/>
                    <a:pt x="1251" y="456"/>
                  </a:cubicBezTo>
                  <a:cubicBezTo>
                    <a:pt x="1293" y="467"/>
                    <a:pt x="1326" y="476"/>
                    <a:pt x="1371" y="480"/>
                  </a:cubicBezTo>
                  <a:cubicBezTo>
                    <a:pt x="1437" y="502"/>
                    <a:pt x="1507" y="500"/>
                    <a:pt x="1575" y="510"/>
                  </a:cubicBezTo>
                  <a:cubicBezTo>
                    <a:pt x="1616" y="524"/>
                    <a:pt x="1659" y="536"/>
                    <a:pt x="1701" y="546"/>
                  </a:cubicBezTo>
                  <a:cubicBezTo>
                    <a:pt x="1724" y="552"/>
                    <a:pt x="1744" y="566"/>
                    <a:pt x="1767" y="570"/>
                  </a:cubicBezTo>
                  <a:cubicBezTo>
                    <a:pt x="1859" y="585"/>
                    <a:pt x="1948" y="585"/>
                    <a:pt x="2043" y="588"/>
                  </a:cubicBezTo>
                  <a:cubicBezTo>
                    <a:pt x="2139" y="597"/>
                    <a:pt x="2235" y="603"/>
                    <a:pt x="2331" y="612"/>
                  </a:cubicBezTo>
                  <a:cubicBezTo>
                    <a:pt x="2368" y="621"/>
                    <a:pt x="2407" y="630"/>
                    <a:pt x="2445" y="630"/>
                  </a:cubicBezTo>
                  <a:lnTo>
                    <a:pt x="3003" y="708"/>
                  </a:lnTo>
                </a:path>
              </a:pathLst>
            </a:custGeom>
            <a:solidFill>
              <a:schemeClr val="tx1"/>
            </a:solidFill>
            <a:ln w="9525">
              <a:solidFill>
                <a:schemeClr val="tx1"/>
              </a:solidFill>
              <a:round/>
              <a:headEnd/>
              <a:tailEnd/>
            </a:ln>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93896" name="Freeform 5"/>
            <p:cNvSpPr>
              <a:spLocks/>
            </p:cNvSpPr>
            <p:nvPr/>
          </p:nvSpPr>
          <p:spPr bwMode="auto">
            <a:xfrm>
              <a:off x="1307" y="88"/>
              <a:ext cx="3660" cy="878"/>
            </a:xfrm>
            <a:custGeom>
              <a:avLst/>
              <a:gdLst>
                <a:gd name="T0" fmla="*/ 25 w 3660"/>
                <a:gd name="T1" fmla="*/ 74 h 878"/>
                <a:gd name="T2" fmla="*/ 361 w 3660"/>
                <a:gd name="T3" fmla="*/ 146 h 878"/>
                <a:gd name="T4" fmla="*/ 493 w 3660"/>
                <a:gd name="T5" fmla="*/ 188 h 878"/>
                <a:gd name="T6" fmla="*/ 529 w 3660"/>
                <a:gd name="T7" fmla="*/ 212 h 878"/>
                <a:gd name="T8" fmla="*/ 631 w 3660"/>
                <a:gd name="T9" fmla="*/ 248 h 878"/>
                <a:gd name="T10" fmla="*/ 727 w 3660"/>
                <a:gd name="T11" fmla="*/ 290 h 878"/>
                <a:gd name="T12" fmla="*/ 1129 w 3660"/>
                <a:gd name="T13" fmla="*/ 386 h 878"/>
                <a:gd name="T14" fmla="*/ 1387 w 3660"/>
                <a:gd name="T15" fmla="*/ 416 h 878"/>
                <a:gd name="T16" fmla="*/ 1639 w 3660"/>
                <a:gd name="T17" fmla="*/ 494 h 878"/>
                <a:gd name="T18" fmla="*/ 1819 w 3660"/>
                <a:gd name="T19" fmla="*/ 536 h 878"/>
                <a:gd name="T20" fmla="*/ 1927 w 3660"/>
                <a:gd name="T21" fmla="*/ 560 h 878"/>
                <a:gd name="T22" fmla="*/ 2035 w 3660"/>
                <a:gd name="T23" fmla="*/ 584 h 878"/>
                <a:gd name="T24" fmla="*/ 2269 w 3660"/>
                <a:gd name="T25" fmla="*/ 644 h 878"/>
                <a:gd name="T26" fmla="*/ 2527 w 3660"/>
                <a:gd name="T27" fmla="*/ 668 h 878"/>
                <a:gd name="T28" fmla="*/ 2641 w 3660"/>
                <a:gd name="T29" fmla="*/ 686 h 878"/>
                <a:gd name="T30" fmla="*/ 2827 w 3660"/>
                <a:gd name="T31" fmla="*/ 728 h 878"/>
                <a:gd name="T32" fmla="*/ 2881 w 3660"/>
                <a:gd name="T33" fmla="*/ 746 h 878"/>
                <a:gd name="T34" fmla="*/ 3073 w 3660"/>
                <a:gd name="T35" fmla="*/ 782 h 878"/>
                <a:gd name="T36" fmla="*/ 3553 w 3660"/>
                <a:gd name="T37" fmla="*/ 854 h 878"/>
                <a:gd name="T38" fmla="*/ 3649 w 3660"/>
                <a:gd name="T39" fmla="*/ 848 h 878"/>
                <a:gd name="T40" fmla="*/ 3577 w 3660"/>
                <a:gd name="T41" fmla="*/ 788 h 878"/>
                <a:gd name="T42" fmla="*/ 3097 w 3660"/>
                <a:gd name="T43" fmla="*/ 548 h 878"/>
                <a:gd name="T44" fmla="*/ 1669 w 3660"/>
                <a:gd name="T45" fmla="*/ 470 h 878"/>
                <a:gd name="T46" fmla="*/ 1183 w 3660"/>
                <a:gd name="T47" fmla="*/ 356 h 878"/>
                <a:gd name="T48" fmla="*/ 1477 w 3660"/>
                <a:gd name="T49" fmla="*/ 362 h 878"/>
                <a:gd name="T50" fmla="*/ 2377 w 3660"/>
                <a:gd name="T51" fmla="*/ 446 h 878"/>
                <a:gd name="T52" fmla="*/ 2473 w 3660"/>
                <a:gd name="T53" fmla="*/ 458 h 878"/>
                <a:gd name="T54" fmla="*/ 2641 w 3660"/>
                <a:gd name="T55" fmla="*/ 494 h 878"/>
                <a:gd name="T56" fmla="*/ 2617 w 3660"/>
                <a:gd name="T57" fmla="*/ 398 h 878"/>
                <a:gd name="T58" fmla="*/ 2281 w 3660"/>
                <a:gd name="T59" fmla="*/ 254 h 878"/>
                <a:gd name="T60" fmla="*/ 1093 w 3660"/>
                <a:gd name="T61" fmla="*/ 242 h 878"/>
                <a:gd name="T62" fmla="*/ 511 w 3660"/>
                <a:gd name="T63" fmla="*/ 128 h 878"/>
                <a:gd name="T64" fmla="*/ 331 w 3660"/>
                <a:gd name="T65" fmla="*/ 98 h 878"/>
                <a:gd name="T66" fmla="*/ 187 w 3660"/>
                <a:gd name="T67" fmla="*/ 56 h 878"/>
                <a:gd name="T68" fmla="*/ 25 w 3660"/>
                <a:gd name="T69" fmla="*/ 74 h 8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660"/>
                <a:gd name="T106" fmla="*/ 0 h 878"/>
                <a:gd name="T107" fmla="*/ 3660 w 3660"/>
                <a:gd name="T108" fmla="*/ 878 h 8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660" h="878">
                  <a:moveTo>
                    <a:pt x="25" y="74"/>
                  </a:moveTo>
                  <a:cubicBezTo>
                    <a:pt x="134" y="110"/>
                    <a:pt x="248" y="123"/>
                    <a:pt x="361" y="146"/>
                  </a:cubicBezTo>
                  <a:cubicBezTo>
                    <a:pt x="402" y="167"/>
                    <a:pt x="453" y="166"/>
                    <a:pt x="493" y="188"/>
                  </a:cubicBezTo>
                  <a:cubicBezTo>
                    <a:pt x="506" y="195"/>
                    <a:pt x="517" y="204"/>
                    <a:pt x="529" y="212"/>
                  </a:cubicBezTo>
                  <a:cubicBezTo>
                    <a:pt x="557" y="231"/>
                    <a:pt x="601" y="234"/>
                    <a:pt x="631" y="248"/>
                  </a:cubicBezTo>
                  <a:cubicBezTo>
                    <a:pt x="665" y="264"/>
                    <a:pt x="691" y="281"/>
                    <a:pt x="727" y="290"/>
                  </a:cubicBezTo>
                  <a:cubicBezTo>
                    <a:pt x="841" y="366"/>
                    <a:pt x="997" y="375"/>
                    <a:pt x="1129" y="386"/>
                  </a:cubicBezTo>
                  <a:cubicBezTo>
                    <a:pt x="1214" y="403"/>
                    <a:pt x="1300" y="407"/>
                    <a:pt x="1387" y="416"/>
                  </a:cubicBezTo>
                  <a:cubicBezTo>
                    <a:pt x="1473" y="438"/>
                    <a:pt x="1553" y="477"/>
                    <a:pt x="1639" y="494"/>
                  </a:cubicBezTo>
                  <a:cubicBezTo>
                    <a:pt x="1699" y="524"/>
                    <a:pt x="1752" y="531"/>
                    <a:pt x="1819" y="536"/>
                  </a:cubicBezTo>
                  <a:cubicBezTo>
                    <a:pt x="1855" y="548"/>
                    <a:pt x="1890" y="555"/>
                    <a:pt x="1927" y="560"/>
                  </a:cubicBezTo>
                  <a:cubicBezTo>
                    <a:pt x="1965" y="573"/>
                    <a:pt x="1994" y="579"/>
                    <a:pt x="2035" y="584"/>
                  </a:cubicBezTo>
                  <a:cubicBezTo>
                    <a:pt x="2113" y="610"/>
                    <a:pt x="2187" y="636"/>
                    <a:pt x="2269" y="644"/>
                  </a:cubicBezTo>
                  <a:cubicBezTo>
                    <a:pt x="2352" y="665"/>
                    <a:pt x="2442" y="664"/>
                    <a:pt x="2527" y="668"/>
                  </a:cubicBezTo>
                  <a:cubicBezTo>
                    <a:pt x="2585" y="682"/>
                    <a:pt x="2526" y="669"/>
                    <a:pt x="2641" y="686"/>
                  </a:cubicBezTo>
                  <a:cubicBezTo>
                    <a:pt x="2704" y="695"/>
                    <a:pt x="2765" y="717"/>
                    <a:pt x="2827" y="728"/>
                  </a:cubicBezTo>
                  <a:cubicBezTo>
                    <a:pt x="2866" y="735"/>
                    <a:pt x="2837" y="733"/>
                    <a:pt x="2881" y="746"/>
                  </a:cubicBezTo>
                  <a:cubicBezTo>
                    <a:pt x="2942" y="764"/>
                    <a:pt x="3009" y="776"/>
                    <a:pt x="3073" y="782"/>
                  </a:cubicBezTo>
                  <a:cubicBezTo>
                    <a:pt x="3226" y="833"/>
                    <a:pt x="3393" y="843"/>
                    <a:pt x="3553" y="854"/>
                  </a:cubicBezTo>
                  <a:cubicBezTo>
                    <a:pt x="3585" y="852"/>
                    <a:pt x="3638" y="878"/>
                    <a:pt x="3649" y="848"/>
                  </a:cubicBezTo>
                  <a:cubicBezTo>
                    <a:pt x="3660" y="819"/>
                    <a:pt x="3603" y="806"/>
                    <a:pt x="3577" y="788"/>
                  </a:cubicBezTo>
                  <a:cubicBezTo>
                    <a:pt x="3433" y="689"/>
                    <a:pt x="3268" y="591"/>
                    <a:pt x="3097" y="548"/>
                  </a:cubicBezTo>
                  <a:cubicBezTo>
                    <a:pt x="2662" y="439"/>
                    <a:pt x="2082" y="476"/>
                    <a:pt x="1669" y="470"/>
                  </a:cubicBezTo>
                  <a:cubicBezTo>
                    <a:pt x="1515" y="462"/>
                    <a:pt x="1311" y="452"/>
                    <a:pt x="1183" y="356"/>
                  </a:cubicBezTo>
                  <a:cubicBezTo>
                    <a:pt x="1287" y="321"/>
                    <a:pt x="1210" y="344"/>
                    <a:pt x="1477" y="362"/>
                  </a:cubicBezTo>
                  <a:cubicBezTo>
                    <a:pt x="1778" y="382"/>
                    <a:pt x="2075" y="431"/>
                    <a:pt x="2377" y="446"/>
                  </a:cubicBezTo>
                  <a:cubicBezTo>
                    <a:pt x="2452" y="465"/>
                    <a:pt x="2313" y="431"/>
                    <a:pt x="2473" y="458"/>
                  </a:cubicBezTo>
                  <a:cubicBezTo>
                    <a:pt x="2543" y="470"/>
                    <a:pt x="2570" y="488"/>
                    <a:pt x="2641" y="494"/>
                  </a:cubicBezTo>
                  <a:cubicBezTo>
                    <a:pt x="2768" y="486"/>
                    <a:pt x="2757" y="474"/>
                    <a:pt x="2617" y="398"/>
                  </a:cubicBezTo>
                  <a:cubicBezTo>
                    <a:pt x="2558" y="366"/>
                    <a:pt x="2355" y="274"/>
                    <a:pt x="2281" y="254"/>
                  </a:cubicBezTo>
                  <a:cubicBezTo>
                    <a:pt x="1899" y="149"/>
                    <a:pt x="1489" y="244"/>
                    <a:pt x="1093" y="242"/>
                  </a:cubicBezTo>
                  <a:cubicBezTo>
                    <a:pt x="894" y="225"/>
                    <a:pt x="705" y="167"/>
                    <a:pt x="511" y="128"/>
                  </a:cubicBezTo>
                  <a:cubicBezTo>
                    <a:pt x="459" y="102"/>
                    <a:pt x="389" y="108"/>
                    <a:pt x="331" y="98"/>
                  </a:cubicBezTo>
                  <a:cubicBezTo>
                    <a:pt x="289" y="77"/>
                    <a:pt x="233" y="63"/>
                    <a:pt x="187" y="56"/>
                  </a:cubicBezTo>
                  <a:cubicBezTo>
                    <a:pt x="134" y="38"/>
                    <a:pt x="0" y="0"/>
                    <a:pt x="25" y="74"/>
                  </a:cubicBezTo>
                  <a:close/>
                </a:path>
              </a:pathLst>
            </a:custGeom>
            <a:solidFill>
              <a:schemeClr val="tx1"/>
            </a:solidFill>
            <a:ln w="9525">
              <a:solidFill>
                <a:schemeClr val="tx1"/>
              </a:solidFill>
              <a:round/>
              <a:headEnd/>
              <a:tailEnd/>
            </a:ln>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93897" name="Freeform 6"/>
            <p:cNvSpPr>
              <a:spLocks/>
            </p:cNvSpPr>
            <p:nvPr/>
          </p:nvSpPr>
          <p:spPr bwMode="auto">
            <a:xfrm>
              <a:off x="2442" y="354"/>
              <a:ext cx="923" cy="295"/>
            </a:xfrm>
            <a:custGeom>
              <a:avLst/>
              <a:gdLst>
                <a:gd name="T0" fmla="*/ 6 w 923"/>
                <a:gd name="T1" fmla="*/ 48 h 295"/>
                <a:gd name="T2" fmla="*/ 54 w 923"/>
                <a:gd name="T3" fmla="*/ 138 h 295"/>
                <a:gd name="T4" fmla="*/ 240 w 923"/>
                <a:gd name="T5" fmla="*/ 204 h 295"/>
                <a:gd name="T6" fmla="*/ 378 w 923"/>
                <a:gd name="T7" fmla="*/ 222 h 295"/>
                <a:gd name="T8" fmla="*/ 588 w 923"/>
                <a:gd name="T9" fmla="*/ 252 h 295"/>
                <a:gd name="T10" fmla="*/ 768 w 923"/>
                <a:gd name="T11" fmla="*/ 282 h 295"/>
                <a:gd name="T12" fmla="*/ 876 w 923"/>
                <a:gd name="T13" fmla="*/ 282 h 295"/>
                <a:gd name="T14" fmla="*/ 750 w 923"/>
                <a:gd name="T15" fmla="*/ 180 h 295"/>
                <a:gd name="T16" fmla="*/ 678 w 923"/>
                <a:gd name="T17" fmla="*/ 120 h 295"/>
                <a:gd name="T18" fmla="*/ 330 w 923"/>
                <a:gd name="T19" fmla="*/ 54 h 295"/>
                <a:gd name="T20" fmla="*/ 96 w 923"/>
                <a:gd name="T21" fmla="*/ 24 h 295"/>
                <a:gd name="T22" fmla="*/ 6 w 923"/>
                <a:gd name="T23" fmla="*/ 48 h 2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23"/>
                <a:gd name="T37" fmla="*/ 0 h 295"/>
                <a:gd name="T38" fmla="*/ 923 w 923"/>
                <a:gd name="T39" fmla="*/ 295 h 2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23" h="295">
                  <a:moveTo>
                    <a:pt x="6" y="48"/>
                  </a:moveTo>
                  <a:cubicBezTo>
                    <a:pt x="12" y="83"/>
                    <a:pt x="24" y="118"/>
                    <a:pt x="54" y="138"/>
                  </a:cubicBezTo>
                  <a:cubicBezTo>
                    <a:pt x="95" y="199"/>
                    <a:pt x="175" y="196"/>
                    <a:pt x="240" y="204"/>
                  </a:cubicBezTo>
                  <a:cubicBezTo>
                    <a:pt x="448" y="230"/>
                    <a:pt x="184" y="204"/>
                    <a:pt x="378" y="222"/>
                  </a:cubicBezTo>
                  <a:cubicBezTo>
                    <a:pt x="443" y="244"/>
                    <a:pt x="520" y="242"/>
                    <a:pt x="588" y="252"/>
                  </a:cubicBezTo>
                  <a:cubicBezTo>
                    <a:pt x="649" y="261"/>
                    <a:pt x="706" y="276"/>
                    <a:pt x="768" y="282"/>
                  </a:cubicBezTo>
                  <a:cubicBezTo>
                    <a:pt x="809" y="292"/>
                    <a:pt x="836" y="295"/>
                    <a:pt x="876" y="282"/>
                  </a:cubicBezTo>
                  <a:cubicBezTo>
                    <a:pt x="923" y="211"/>
                    <a:pt x="792" y="193"/>
                    <a:pt x="750" y="180"/>
                  </a:cubicBezTo>
                  <a:cubicBezTo>
                    <a:pt x="726" y="160"/>
                    <a:pt x="705" y="136"/>
                    <a:pt x="678" y="120"/>
                  </a:cubicBezTo>
                  <a:cubicBezTo>
                    <a:pt x="580" y="63"/>
                    <a:pt x="437" y="70"/>
                    <a:pt x="330" y="54"/>
                  </a:cubicBezTo>
                  <a:cubicBezTo>
                    <a:pt x="248" y="42"/>
                    <a:pt x="178" y="30"/>
                    <a:pt x="96" y="24"/>
                  </a:cubicBezTo>
                  <a:cubicBezTo>
                    <a:pt x="0" y="30"/>
                    <a:pt x="6" y="0"/>
                    <a:pt x="6" y="48"/>
                  </a:cubicBezTo>
                  <a:close/>
                </a:path>
              </a:pathLst>
            </a:custGeom>
            <a:solidFill>
              <a:schemeClr val="tx1"/>
            </a:solidFill>
            <a:ln w="9525">
              <a:solidFill>
                <a:schemeClr val="tx1"/>
              </a:solidFill>
              <a:round/>
              <a:headEnd/>
              <a:tailEnd/>
            </a:ln>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sp>
        <p:nvSpPr>
          <p:cNvPr id="161799" name="Text Box 7"/>
          <p:cNvSpPr txBox="1">
            <a:spLocks noChangeArrowheads="1"/>
          </p:cNvSpPr>
          <p:nvPr/>
        </p:nvSpPr>
        <p:spPr bwMode="auto">
          <a:xfrm>
            <a:off x="457200" y="526033"/>
            <a:ext cx="4038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600" b="1" dirty="0">
                <a:solidFill>
                  <a:srgbClr val="FFFFFF"/>
                </a:solidFill>
                <a:effectLst>
                  <a:glow rad="254000">
                    <a:srgbClr val="000000">
                      <a:alpha val="75000"/>
                    </a:srgbClr>
                  </a:glow>
                </a:effectLst>
                <a:latin typeface="Arial"/>
                <a:ea typeface="Times New Roman" pitchFamily="-111" charset="0"/>
                <a:cs typeface="Arial"/>
              </a:rPr>
              <a:t>Courtyard</a:t>
            </a:r>
          </a:p>
        </p:txBody>
      </p:sp>
      <p:sp>
        <p:nvSpPr>
          <p:cNvPr id="161800" name="Text Box 8"/>
          <p:cNvSpPr txBox="1">
            <a:spLocks noChangeArrowheads="1"/>
          </p:cNvSpPr>
          <p:nvPr/>
        </p:nvSpPr>
        <p:spPr bwMode="auto">
          <a:xfrm>
            <a:off x="4343400" y="1624583"/>
            <a:ext cx="4038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600" b="1">
                <a:solidFill>
                  <a:srgbClr val="FFFFFF"/>
                </a:solidFill>
                <a:effectLst>
                  <a:glow rad="254000">
                    <a:srgbClr val="000000">
                      <a:alpha val="75000"/>
                    </a:srgbClr>
                  </a:glow>
                </a:effectLst>
                <a:latin typeface="Arial"/>
                <a:ea typeface="Times New Roman" pitchFamily="-111" charset="0"/>
                <a:cs typeface="Arial"/>
              </a:rPr>
              <a:t>Holy Place</a:t>
            </a:r>
          </a:p>
        </p:txBody>
      </p:sp>
      <p:sp>
        <p:nvSpPr>
          <p:cNvPr id="161801" name="Text Box 9"/>
          <p:cNvSpPr txBox="1">
            <a:spLocks noChangeArrowheads="1"/>
          </p:cNvSpPr>
          <p:nvPr/>
        </p:nvSpPr>
        <p:spPr bwMode="auto">
          <a:xfrm>
            <a:off x="7162800" y="2310383"/>
            <a:ext cx="19812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600" b="1" dirty="0">
                <a:solidFill>
                  <a:srgbClr val="FFFFFF"/>
                </a:solidFill>
                <a:effectLst>
                  <a:glow rad="254000">
                    <a:srgbClr val="000000">
                      <a:alpha val="75000"/>
                    </a:srgbClr>
                  </a:glow>
                </a:effectLst>
                <a:latin typeface="Arial"/>
                <a:ea typeface="Times New Roman" pitchFamily="-111" charset="0"/>
                <a:cs typeface="Arial"/>
              </a:rPr>
              <a:t>Holy of Holies</a:t>
            </a:r>
          </a:p>
        </p:txBody>
      </p:sp>
      <p:sp>
        <p:nvSpPr>
          <p:cNvPr id="293893" name="Rectangle 10"/>
          <p:cNvSpPr>
            <a:spLocks noGrp="1" noChangeArrowheads="1"/>
          </p:cNvSpPr>
          <p:nvPr>
            <p:ph type="title" idx="4294967295"/>
          </p:nvPr>
        </p:nvSpPr>
        <p:spPr>
          <a:xfrm>
            <a:off x="0" y="5943600"/>
            <a:ext cx="9144000" cy="1143000"/>
          </a:xfrm>
        </p:spPr>
        <p:txBody>
          <a:bodyPr/>
          <a:lstStyle/>
          <a:p>
            <a:pPr eaLnBrk="1" hangingPunct="1"/>
            <a:r>
              <a:rPr lang="en-US" sz="4000" b="1">
                <a:solidFill>
                  <a:schemeClr val="tx1"/>
                </a:solidFill>
                <a:latin typeface="Arial" charset="0"/>
                <a:ea typeface="ＭＳ Ｐゴシック" charset="0"/>
              </a:rPr>
              <a:t>Day of Atonement (Lev. 16:29-34)</a:t>
            </a:r>
          </a:p>
        </p:txBody>
      </p:sp>
    </p:spTree>
    <p:extLst>
      <p:ext uri="{BB962C8B-B14F-4D97-AF65-F5344CB8AC3E}">
        <p14:creationId xmlns:p14="http://schemas.microsoft.com/office/powerpoint/2010/main" val="2757090089"/>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4000"/>
                                  </p:stCondLst>
                                  <p:childTnLst>
                                    <p:set>
                                      <p:cBhvr>
                                        <p:cTn id="6" dur="1" fill="hold">
                                          <p:stCondLst>
                                            <p:cond delay="0"/>
                                          </p:stCondLst>
                                        </p:cTn>
                                        <p:tgtEl>
                                          <p:spTgt spid="161799"/>
                                        </p:tgtEl>
                                        <p:attrNameLst>
                                          <p:attrName>style.visibility</p:attrName>
                                        </p:attrNameLst>
                                      </p:cBhvr>
                                      <p:to>
                                        <p:strVal val="visible"/>
                                      </p:to>
                                    </p:set>
                                    <p:animEffect transition="in" filter="dissolve">
                                      <p:cBhvr>
                                        <p:cTn id="7" dur="500"/>
                                        <p:tgtEl>
                                          <p:spTgt spid="161799"/>
                                        </p:tgtEl>
                                      </p:cBhvr>
                                    </p:animEffect>
                                  </p:childTnLst>
                                </p:cTn>
                              </p:par>
                            </p:childTnLst>
                          </p:cTn>
                        </p:par>
                        <p:par>
                          <p:cTn id="8" fill="hold" nodeType="afterGroup">
                            <p:stCondLst>
                              <p:cond delay="4500"/>
                            </p:stCondLst>
                            <p:childTnLst>
                              <p:par>
                                <p:cTn id="9" presetID="9" presetClass="entr" presetSubtype="0" fill="hold" nodeType="afterEffect">
                                  <p:stCondLst>
                                    <p:cond delay="4000"/>
                                  </p:stCondLst>
                                  <p:childTnLst>
                                    <p:set>
                                      <p:cBhvr>
                                        <p:cTn id="10" dur="1" fill="hold">
                                          <p:stCondLst>
                                            <p:cond delay="0"/>
                                          </p:stCondLst>
                                        </p:cTn>
                                        <p:tgtEl>
                                          <p:spTgt spid="161800"/>
                                        </p:tgtEl>
                                        <p:attrNameLst>
                                          <p:attrName>style.visibility</p:attrName>
                                        </p:attrNameLst>
                                      </p:cBhvr>
                                      <p:to>
                                        <p:strVal val="visible"/>
                                      </p:to>
                                    </p:set>
                                    <p:animEffect transition="in" filter="dissolve">
                                      <p:cBhvr>
                                        <p:cTn id="11" dur="500"/>
                                        <p:tgtEl>
                                          <p:spTgt spid="161800"/>
                                        </p:tgtEl>
                                      </p:cBhvr>
                                    </p:animEffect>
                                  </p:childTnLst>
                                </p:cTn>
                              </p:par>
                            </p:childTnLst>
                          </p:cTn>
                        </p:par>
                        <p:par>
                          <p:cTn id="12" fill="hold" nodeType="afterGroup">
                            <p:stCondLst>
                              <p:cond delay="9000"/>
                            </p:stCondLst>
                            <p:childTnLst>
                              <p:par>
                                <p:cTn id="13" presetID="9" presetClass="entr" presetSubtype="0" fill="hold" nodeType="afterEffect">
                                  <p:stCondLst>
                                    <p:cond delay="4000"/>
                                  </p:stCondLst>
                                  <p:childTnLst>
                                    <p:set>
                                      <p:cBhvr>
                                        <p:cTn id="14" dur="1" fill="hold">
                                          <p:stCondLst>
                                            <p:cond delay="0"/>
                                          </p:stCondLst>
                                        </p:cTn>
                                        <p:tgtEl>
                                          <p:spTgt spid="161801"/>
                                        </p:tgtEl>
                                        <p:attrNameLst>
                                          <p:attrName>style.visibility</p:attrName>
                                        </p:attrNameLst>
                                      </p:cBhvr>
                                      <p:to>
                                        <p:strVal val="visible"/>
                                      </p:to>
                                    </p:set>
                                    <p:animEffect transition="in" filter="dissolve">
                                      <p:cBhvr>
                                        <p:cTn id="15" dur="500"/>
                                        <p:tgtEl>
                                          <p:spTgt spid="1618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18" y="1365178"/>
            <a:ext cx="9143881" cy="5486329"/>
          </a:xfrm>
          <a:prstGeom prst="rect">
            <a:avLst/>
          </a:prstGeom>
        </p:spPr>
      </p:pic>
      <p:sp>
        <p:nvSpPr>
          <p:cNvPr id="334850" name="Title 1"/>
          <p:cNvSpPr>
            <a:spLocks noGrp="1"/>
          </p:cNvSpPr>
          <p:nvPr>
            <p:ph type="title"/>
          </p:nvPr>
        </p:nvSpPr>
        <p:spPr>
          <a:xfrm>
            <a:off x="0" y="0"/>
            <a:ext cx="9144000" cy="1988840"/>
          </a:xfrm>
          <a:solidFill>
            <a:srgbClr val="000000"/>
          </a:solidFill>
        </p:spPr>
        <p:txBody>
          <a:bodyPr/>
          <a:lstStyle/>
          <a:p>
            <a:r>
              <a:rPr lang="ru-RU" sz="2400" b="1" dirty="0" smtClean="0">
                <a:solidFill>
                  <a:srgbClr val="FFFFFF"/>
                </a:solidFill>
                <a:latin typeface="Arial" charset="0"/>
                <a:ea typeface="ＭＳ Ｐゴシック" charset="0"/>
              </a:rPr>
              <a:t>"</a:t>
            </a:r>
            <a:r>
              <a:rPr lang="en-US" sz="2400" b="1" dirty="0" smtClean="0">
                <a:solidFill>
                  <a:srgbClr val="FFFFFF"/>
                </a:solidFill>
                <a:latin typeface="Arial" charset="0"/>
                <a:ea typeface="ＭＳ Ｐゴシック" charset="0"/>
              </a:rPr>
              <a:t>Then </a:t>
            </a:r>
            <a:r>
              <a:rPr lang="en-US" sz="2400" b="1" dirty="0">
                <a:solidFill>
                  <a:srgbClr val="FFFFFF"/>
                </a:solidFill>
                <a:latin typeface="Arial" charset="0"/>
                <a:ea typeface="ＭＳ Ｐゴシック" charset="0"/>
              </a:rPr>
              <a:t>Aaron must slaughter the first goat as a sin offering for the people and carry its blood behind the inner curtain. There he will sprinkle the </a:t>
            </a:r>
            <a:r>
              <a:rPr lang="en-US" sz="2400" b="1" dirty="0" smtClean="0">
                <a:solidFill>
                  <a:srgbClr val="FFFFFF"/>
                </a:solidFill>
                <a:latin typeface="Arial" charset="0"/>
                <a:ea typeface="ＭＳ Ｐゴシック" charset="0"/>
              </a:rPr>
              <a:t>goat</a:t>
            </a:r>
            <a:r>
              <a:rPr lang="uk-UA" sz="2400" b="1" dirty="0" smtClean="0">
                <a:solidFill>
                  <a:srgbClr val="FFFFFF"/>
                </a:solidFill>
                <a:latin typeface="Arial" charset="0"/>
                <a:ea typeface="ＭＳ Ｐゴシック" charset="0"/>
              </a:rPr>
              <a:t>'</a:t>
            </a:r>
            <a:r>
              <a:rPr lang="en-US" sz="2400" b="1" dirty="0" smtClean="0">
                <a:solidFill>
                  <a:srgbClr val="FFFFFF"/>
                </a:solidFill>
                <a:latin typeface="Arial" charset="0"/>
                <a:ea typeface="ＭＳ Ｐゴシック" charset="0"/>
              </a:rPr>
              <a:t>s </a:t>
            </a:r>
            <a:r>
              <a:rPr lang="en-US" sz="2400" b="1" dirty="0">
                <a:solidFill>
                  <a:srgbClr val="FFFFFF"/>
                </a:solidFill>
                <a:latin typeface="Arial" charset="0"/>
                <a:ea typeface="ＭＳ Ｐゴシック" charset="0"/>
              </a:rPr>
              <a:t>blood over the atonement cover and in front of it, just as he did with the </a:t>
            </a:r>
            <a:r>
              <a:rPr lang="en-US" sz="2400" b="1" dirty="0" smtClean="0">
                <a:solidFill>
                  <a:srgbClr val="FFFFFF"/>
                </a:solidFill>
                <a:latin typeface="Arial" charset="0"/>
                <a:ea typeface="ＭＳ Ｐゴシック" charset="0"/>
              </a:rPr>
              <a:t>bull</a:t>
            </a:r>
            <a:r>
              <a:rPr lang="uk-UA" sz="2400" b="1" dirty="0" smtClean="0">
                <a:solidFill>
                  <a:srgbClr val="FFFFFF"/>
                </a:solidFill>
                <a:latin typeface="Arial" charset="0"/>
                <a:ea typeface="ＭＳ Ｐゴシック" charset="0"/>
              </a:rPr>
              <a:t>'</a:t>
            </a:r>
            <a:r>
              <a:rPr lang="en-US" sz="2400" b="1" dirty="0" smtClean="0">
                <a:solidFill>
                  <a:srgbClr val="FFFFFF"/>
                </a:solidFill>
                <a:latin typeface="Arial" charset="0"/>
                <a:ea typeface="ＭＳ Ｐゴシック" charset="0"/>
              </a:rPr>
              <a:t>s blood</a:t>
            </a:r>
            <a:r>
              <a:rPr lang="ru-RU" sz="2400" b="1" dirty="0" smtClean="0">
                <a:solidFill>
                  <a:srgbClr val="FFFFFF"/>
                </a:solidFill>
                <a:latin typeface="Arial" charset="0"/>
                <a:ea typeface="ＭＳ Ｐゴシック" charset="0"/>
              </a:rPr>
              <a:t>"</a:t>
            </a:r>
            <a:r>
              <a:rPr lang="en-US" sz="2400" b="1" dirty="0" smtClean="0">
                <a:solidFill>
                  <a:srgbClr val="FFFFFF"/>
                </a:solidFill>
                <a:latin typeface="Arial" charset="0"/>
                <a:ea typeface="ＭＳ Ｐゴシック" charset="0"/>
              </a:rPr>
              <a:t> </a:t>
            </a:r>
            <a:br>
              <a:rPr lang="en-US" sz="2400" b="1" dirty="0" smtClean="0">
                <a:solidFill>
                  <a:srgbClr val="FFFFFF"/>
                </a:solidFill>
                <a:latin typeface="Arial" charset="0"/>
                <a:ea typeface="ＭＳ Ｐゴシック" charset="0"/>
              </a:rPr>
            </a:br>
            <a:r>
              <a:rPr lang="en-US" sz="2400" b="1" dirty="0" smtClean="0">
                <a:solidFill>
                  <a:srgbClr val="FFFFFF"/>
                </a:solidFill>
                <a:latin typeface="Arial" charset="0"/>
                <a:ea typeface="ＭＳ Ｐゴシック" charset="0"/>
              </a:rPr>
              <a:t>(Leviticus 16:15 </a:t>
            </a:r>
            <a:r>
              <a:rPr lang="en-US" sz="2000" b="1" dirty="0" smtClean="0">
                <a:solidFill>
                  <a:srgbClr val="FFFFFF"/>
                </a:solidFill>
                <a:latin typeface="Arial" charset="0"/>
                <a:ea typeface="ＭＳ Ｐゴシック" charset="0"/>
              </a:rPr>
              <a:t>NLT</a:t>
            </a:r>
            <a:r>
              <a:rPr lang="en-US" sz="2400" b="1" dirty="0" smtClean="0">
                <a:solidFill>
                  <a:srgbClr val="FFFFFF"/>
                </a:solidFill>
                <a:latin typeface="Arial" charset="0"/>
                <a:ea typeface="ＭＳ Ｐゴシック" charset="0"/>
              </a:rPr>
              <a:t>)</a:t>
            </a:r>
            <a:r>
              <a:rPr lang="en-US" sz="2400" b="1" dirty="0">
                <a:solidFill>
                  <a:srgbClr val="FFFFFF"/>
                </a:solidFill>
                <a:latin typeface="Arial" charset="0"/>
                <a:ea typeface="ＭＳ Ｐゴシック" charset="0"/>
              </a:rPr>
              <a:t>. </a:t>
            </a:r>
          </a:p>
        </p:txBody>
      </p:sp>
    </p:spTree>
    <p:extLst>
      <p:ext uri="{BB962C8B-B14F-4D97-AF65-F5344CB8AC3E}">
        <p14:creationId xmlns:p14="http://schemas.microsoft.com/office/powerpoint/2010/main" val="924335888"/>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6105" y="0"/>
            <a:ext cx="6782471"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596545" y="368299"/>
            <a:ext cx="3547454" cy="4453383"/>
          </a:xfrm>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Day of Atonement Fasting (Leviticus 23:29)</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600068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334001" y="368299"/>
            <a:ext cx="3809998" cy="3272367"/>
          </a:xfrm>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The Mishnah </a:t>
            </a:r>
            <a:br>
              <a:rPr lang="en-US" b="1" dirty="0" smtClean="0">
                <a:solidFill>
                  <a:schemeClr val="tx2"/>
                </a:solidFill>
                <a:effectLst>
                  <a:glow rad="127000">
                    <a:schemeClr val="bg1"/>
                  </a:glow>
                </a:effectLst>
                <a:latin typeface="Arial" charset="0"/>
                <a:ea typeface="ＭＳ Ｐゴシック" charset="0"/>
                <a:cs typeface="ＭＳ Ｐゴシック" charset="0"/>
              </a:rPr>
            </a:br>
            <a:r>
              <a:rPr lang="en-US" b="1" dirty="0" smtClean="0">
                <a:solidFill>
                  <a:schemeClr val="tx2"/>
                </a:solidFill>
                <a:effectLst>
                  <a:glow rad="127000">
                    <a:schemeClr val="bg1"/>
                  </a:glow>
                </a:effectLst>
                <a:latin typeface="Arial" charset="0"/>
                <a:ea typeface="ＭＳ Ｐゴシック" charset="0"/>
                <a:cs typeface="ＭＳ Ｐゴシック" charset="0"/>
              </a:rPr>
              <a:t>(AD 200)</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508003" y="0"/>
            <a:ext cx="6858000" cy="6858000"/>
          </a:xfrm>
          <a:prstGeom prst="rect">
            <a:avLst/>
          </a:prstGeom>
        </p:spPr>
      </p:pic>
    </p:spTree>
    <p:extLst>
      <p:ext uri="{BB962C8B-B14F-4D97-AF65-F5344CB8AC3E}">
        <p14:creationId xmlns:p14="http://schemas.microsoft.com/office/powerpoint/2010/main" val="4751773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8900"/>
            <a:ext cx="9144000" cy="6671641"/>
          </a:xfrm>
          <a:prstGeom prst="rect">
            <a:avLst/>
          </a:prstGeom>
        </p:spPr>
      </p:pic>
      <p:sp>
        <p:nvSpPr>
          <p:cNvPr id="900098" name="Rectangle 2"/>
          <p:cNvSpPr>
            <a:spLocks noGrp="1" noChangeArrowheads="1"/>
          </p:cNvSpPr>
          <p:nvPr>
            <p:ph type="ctrTitle"/>
          </p:nvPr>
        </p:nvSpPr>
        <p:spPr>
          <a:xfrm>
            <a:off x="2032000" y="232008"/>
            <a:ext cx="7112000" cy="769349"/>
          </a:xfrm>
          <a:effectLst>
            <a:outerShdw blurRad="63500" dist="35921" dir="2700000" algn="ctr" rotWithShape="0">
              <a:schemeClr val="tx2">
                <a:alpha val="74998"/>
              </a:schemeClr>
            </a:outerShdw>
          </a:effectLst>
          <a:extLst/>
        </p:spPr>
        <p:txBody>
          <a:bodyPr/>
          <a:lstStyle/>
          <a:p>
            <a:pPr>
              <a:defRPr/>
            </a:pPr>
            <a:r>
              <a:rPr lang="en-US" sz="5400" b="1" i="1" dirty="0" smtClean="0">
                <a:effectLst>
                  <a:glow rad="127000">
                    <a:schemeClr val="tx1"/>
                  </a:glow>
                </a:effectLst>
                <a:latin typeface="Arial" charset="0"/>
                <a:ea typeface="ＭＳ Ｐゴシック" charset="0"/>
                <a:cs typeface="ＭＳ Ｐゴシック" charset="0"/>
              </a:rPr>
              <a:t>Mishnah Traditions</a:t>
            </a:r>
            <a:endParaRPr lang="en-US" sz="54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5086321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Fast During Drought</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1168" y="1354667"/>
            <a:ext cx="9192525" cy="5499100"/>
          </a:xfrm>
          <a:prstGeom prst="rect">
            <a:avLst/>
          </a:prstGeom>
        </p:spPr>
      </p:pic>
    </p:spTree>
    <p:extLst>
      <p:ext uri="{BB962C8B-B14F-4D97-AF65-F5344CB8AC3E}">
        <p14:creationId xmlns:p14="http://schemas.microsoft.com/office/powerpoint/2010/main" val="85013687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18817" name="Picture 2" descr="Tim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71500"/>
            <a:ext cx="9144000" cy="590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8818" name="Rectangle 3"/>
          <p:cNvSpPr>
            <a:spLocks noGrp="1" noChangeArrowheads="1"/>
          </p:cNvSpPr>
          <p:nvPr>
            <p:ph type="title" idx="4294967295"/>
          </p:nvPr>
        </p:nvSpPr>
        <p:spPr>
          <a:xfrm>
            <a:off x="0" y="582711"/>
            <a:ext cx="2667000" cy="1143000"/>
          </a:xfrm>
          <a:solidFill>
            <a:srgbClr val="FFFFFF"/>
          </a:solidFill>
        </p:spPr>
        <p:txBody>
          <a:bodyPr/>
          <a:lstStyle/>
          <a:p>
            <a:pPr eaLnBrk="1" hangingPunct="1">
              <a:defRPr/>
            </a:pPr>
            <a:r>
              <a:rPr lang="en-US" altLang="zh-CN" b="1" dirty="0" smtClean="0">
                <a:solidFill>
                  <a:schemeClr val="tx1"/>
                </a:solidFill>
                <a:latin typeface="Arial" charset="0"/>
                <a:ea typeface="ＭＳ Ｐゴシック" charset="0"/>
              </a:rPr>
              <a:t>Fast</a:t>
            </a:r>
            <a:endParaRPr lang="en-US" altLang="zh-CN" b="1" dirty="0">
              <a:solidFill>
                <a:schemeClr val="tx1"/>
              </a:solidFill>
              <a:latin typeface="Arial" charset="0"/>
              <a:ea typeface="ＭＳ Ｐゴシック" charset="0"/>
            </a:endParaRPr>
          </a:p>
        </p:txBody>
      </p:sp>
      <p:sp>
        <p:nvSpPr>
          <p:cNvPr id="4" name="Rectangle 3"/>
          <p:cNvSpPr txBox="1">
            <a:spLocks noChangeArrowheads="1"/>
          </p:cNvSpPr>
          <p:nvPr/>
        </p:nvSpPr>
        <p:spPr bwMode="auto">
          <a:xfrm>
            <a:off x="0" y="3491855"/>
            <a:ext cx="2667000" cy="1143000"/>
          </a:xfrm>
          <a:prstGeom prst="rect">
            <a:avLst/>
          </a:prstGeom>
          <a:solidFill>
            <a:schemeClr val="tx1"/>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en-US" altLang="zh-CN" b="1" dirty="0" smtClean="0">
                <a:solidFill>
                  <a:schemeClr val="bg1"/>
                </a:solidFill>
                <a:latin typeface="Arial" charset="0"/>
              </a:rPr>
              <a:t>Eat</a:t>
            </a:r>
            <a:endParaRPr lang="en-US" altLang="zh-CN" b="1" dirty="0">
              <a:solidFill>
                <a:schemeClr val="bg1"/>
              </a:solidFill>
              <a:latin typeface="Arial" charset="0"/>
            </a:endParaRPr>
          </a:p>
        </p:txBody>
      </p:sp>
    </p:spTree>
    <p:extLst>
      <p:ext uri="{BB962C8B-B14F-4D97-AF65-F5344CB8AC3E}">
        <p14:creationId xmlns:p14="http://schemas.microsoft.com/office/powerpoint/2010/main" val="4013831413"/>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Spiritual Disciplines</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63500" y="1714500"/>
            <a:ext cx="9017000" cy="3429000"/>
          </a:xfrm>
          <a:prstGeom prst="rect">
            <a:avLst/>
          </a:prstGeom>
        </p:spPr>
      </p:pic>
    </p:spTree>
    <p:extLst>
      <p:ext uri="{BB962C8B-B14F-4D97-AF65-F5344CB8AC3E}">
        <p14:creationId xmlns:p14="http://schemas.microsoft.com/office/powerpoint/2010/main" val="138673186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5036" y="0"/>
            <a:ext cx="10365420" cy="6858000"/>
          </a:xfrm>
          <a:prstGeom prst="rect">
            <a:avLst/>
          </a:prstGeom>
        </p:spPr>
      </p:pic>
      <p:sp>
        <p:nvSpPr>
          <p:cNvPr id="900098" name="Rectangle 2"/>
          <p:cNvSpPr>
            <a:spLocks noGrp="1" noChangeArrowheads="1"/>
          </p:cNvSpPr>
          <p:nvPr>
            <p:ph type="ctrTitle"/>
          </p:nvPr>
        </p:nvSpPr>
        <p:spPr>
          <a:xfrm>
            <a:off x="3175177" y="3100179"/>
            <a:ext cx="5559121" cy="769349"/>
          </a:xfrm>
          <a:effectLst>
            <a:outerShdw blurRad="63500" dist="35921" dir="2700000" algn="ctr" rotWithShape="0">
              <a:schemeClr val="tx2">
                <a:alpha val="74998"/>
              </a:schemeClr>
            </a:outerShdw>
          </a:effectLst>
          <a:extLst/>
        </p:spPr>
        <p:txBody>
          <a:bodyPr/>
          <a:lstStyle/>
          <a:p>
            <a:pPr algn="l">
              <a:defRPr/>
            </a:pPr>
            <a:r>
              <a:rPr lang="en-US" sz="5400" b="1" dirty="0" smtClean="0">
                <a:effectLst>
                  <a:glow rad="127000">
                    <a:schemeClr val="tx1"/>
                  </a:glow>
                </a:effectLst>
                <a:latin typeface="Arial" charset="0"/>
                <a:ea typeface="ＭＳ Ｐゴシック" charset="0"/>
                <a:cs typeface="ＭＳ Ｐゴシック" charset="0"/>
              </a:rPr>
              <a:t>Fasting</a:t>
            </a:r>
            <a:endParaRPr lang="en-US" sz="54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823165" y="4918938"/>
            <a:ext cx="5559121"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5400" b="1" dirty="0" smtClean="0">
                <a:effectLst>
                  <a:glow rad="127000">
                    <a:schemeClr val="tx1"/>
                  </a:glow>
                </a:effectLst>
                <a:latin typeface="Arial" charset="0"/>
                <a:ea typeface="ＭＳ Ｐゴシック" charset="0"/>
                <a:cs typeface="ＭＳ Ｐゴシック" charset="0"/>
              </a:rPr>
              <a:t>Fasting</a:t>
            </a:r>
            <a:endParaRPr lang="en-US" sz="5400" b="1" dirty="0">
              <a:effectLst>
                <a:glow rad="127000">
                  <a:schemeClr val="tx1"/>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430185" y="0"/>
            <a:ext cx="8153037" cy="1393111"/>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600" b="1" dirty="0" smtClean="0">
                <a:effectLst>
                  <a:glow rad="127000">
                    <a:schemeClr val="tx1"/>
                  </a:glow>
                </a:effectLst>
                <a:latin typeface="Arial" charset="0"/>
                <a:ea typeface="ＭＳ Ｐゴシック" charset="0"/>
                <a:cs typeface="ＭＳ Ｐゴシック" charset="0"/>
              </a:rPr>
              <a:t>CALENDAR</a:t>
            </a:r>
            <a:endParaRPr lang="en-US" sz="6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5013687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76348"/>
            <a:ext cx="5712069" cy="639112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712069" y="29469"/>
            <a:ext cx="3431931" cy="4018364"/>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And </a:t>
            </a:r>
            <a:r>
              <a:rPr lang="en-US" sz="3600" b="1" dirty="0">
                <a:effectLst>
                  <a:glow rad="127000">
                    <a:schemeClr val="tx1"/>
                  </a:glow>
                </a:effectLst>
                <a:latin typeface="Arial" charset="0"/>
                <a:ea typeface="ＭＳ Ｐゴシック" charset="0"/>
                <a:cs typeface="ＭＳ Ｐゴシック" charset="0"/>
              </a:rPr>
              <a:t>when you fast, </a:t>
            </a:r>
            <a:r>
              <a:rPr lang="en-US" sz="3600" b="1" dirty="0" smtClean="0">
                <a:effectLst>
                  <a:glow rad="127000">
                    <a:schemeClr val="tx1"/>
                  </a:glow>
                </a:effectLst>
                <a:latin typeface="Arial" charset="0"/>
                <a:ea typeface="ＭＳ Ｐゴシック" charset="0"/>
                <a:cs typeface="ＭＳ Ｐゴシック" charset="0"/>
              </a:rPr>
              <a:t>don</a:t>
            </a:r>
            <a:r>
              <a:rPr lang="uk-UA"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t</a:t>
            </a:r>
            <a:r>
              <a:rPr lang="is-IS"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try </a:t>
            </a:r>
            <a:r>
              <a:rPr lang="en-US" sz="3600" b="1" dirty="0">
                <a:effectLst>
                  <a:glow rad="127000">
                    <a:schemeClr val="tx1"/>
                  </a:glow>
                </a:effectLst>
                <a:latin typeface="Arial" charset="0"/>
                <a:ea typeface="ＭＳ Ｐゴシック" charset="0"/>
                <a:cs typeface="ＭＳ Ｐゴシック" charset="0"/>
              </a:rPr>
              <a:t>to </a:t>
            </a:r>
            <a:r>
              <a:rPr lang="en-US" sz="3600" b="1" dirty="0">
                <a:solidFill>
                  <a:srgbClr val="FFFF00"/>
                </a:solidFill>
                <a:effectLst>
                  <a:glow rad="127000">
                    <a:schemeClr val="tx1"/>
                  </a:glow>
                </a:effectLst>
                <a:latin typeface="Arial" charset="0"/>
                <a:ea typeface="ＭＳ Ｐゴシック" charset="0"/>
                <a:cs typeface="ＭＳ Ｐゴシック" charset="0"/>
              </a:rPr>
              <a:t>look miserable and </a:t>
            </a:r>
            <a:r>
              <a:rPr lang="en-US" sz="3600" b="1" dirty="0" smtClean="0">
                <a:solidFill>
                  <a:srgbClr val="FFFF00"/>
                </a:solidFill>
                <a:effectLst>
                  <a:glow rad="127000">
                    <a:schemeClr val="tx1"/>
                  </a:glow>
                </a:effectLst>
                <a:latin typeface="Arial" charset="0"/>
                <a:ea typeface="ＭＳ Ｐゴシック" charset="0"/>
                <a:cs typeface="ＭＳ Ｐゴシック" charset="0"/>
              </a:rPr>
              <a:t>disheveled</a:t>
            </a:r>
            <a:r>
              <a:rPr lang="is-IS" sz="3600" b="1" dirty="0" smtClean="0">
                <a:solidFill>
                  <a:srgbClr val="FFFF00"/>
                </a:solidFill>
                <a:effectLst>
                  <a:glow rad="127000">
                    <a:schemeClr val="tx1"/>
                  </a:glow>
                </a:effectLst>
                <a:latin typeface="Arial" charset="0"/>
                <a:ea typeface="ＭＳ Ｐゴシック" charset="0"/>
                <a:cs typeface="ＭＳ Ｐゴシック" charset="0"/>
              </a:rPr>
              <a:t>…</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(6:16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5712069" y="4147051"/>
            <a:ext cx="3431931" cy="22942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effectLst>
                  <a:glow rad="127000">
                    <a:schemeClr val="tx1"/>
                  </a:glow>
                </a:effectLst>
                <a:latin typeface="Arial" charset="0"/>
                <a:ea typeface="ＭＳ Ｐゴシック" charset="0"/>
                <a:cs typeface="ＭＳ Ｐゴシック" charset="0"/>
              </a:rPr>
              <a:t>Literally: </a:t>
            </a:r>
            <a:br>
              <a:rPr lang="en-US" sz="3600" b="1" dirty="0" smtClean="0">
                <a:effectLst>
                  <a:glow rad="127000">
                    <a:schemeClr val="tx1"/>
                  </a:glow>
                </a:effectLst>
                <a:latin typeface="Arial" charset="0"/>
                <a:ea typeface="ＭＳ Ｐゴシック" charset="0"/>
                <a:cs typeface="ＭＳ Ｐゴシック" charset="0"/>
              </a:rPr>
            </a:br>
            <a:r>
              <a:rPr lang="ru-RU" sz="3600" b="1" dirty="0" smtClean="0">
                <a:solidFill>
                  <a:srgbClr val="FFFF00"/>
                </a:solidFill>
                <a:effectLst>
                  <a:glow rad="127000">
                    <a:schemeClr val="tx1"/>
                  </a:glow>
                </a:effectLst>
                <a:latin typeface="Arial" charset="0"/>
                <a:ea typeface="ＭＳ Ｐゴシック" charset="0"/>
                <a:cs typeface="ＭＳ Ｐゴシック" charset="0"/>
              </a:rPr>
              <a:t>"</a:t>
            </a:r>
            <a:r>
              <a:rPr lang="en-US" sz="3600" b="1" dirty="0" smtClean="0">
                <a:solidFill>
                  <a:srgbClr val="FFFF00"/>
                </a:solidFill>
                <a:effectLst>
                  <a:glow rad="127000">
                    <a:schemeClr val="tx1"/>
                  </a:glow>
                </a:effectLst>
                <a:latin typeface="Arial" charset="0"/>
                <a:ea typeface="ＭＳ Ｐゴシック" charset="0"/>
                <a:cs typeface="ＭＳ Ｐゴシック" charset="0"/>
              </a:rPr>
              <a:t>ruin their face</a:t>
            </a:r>
            <a:r>
              <a:rPr lang="ru-RU" sz="3600" b="1" dirty="0" smtClean="0">
                <a:solidFill>
                  <a:srgbClr val="FFFF00"/>
                </a:solidFill>
                <a:effectLst>
                  <a:glow rad="127000">
                    <a:schemeClr val="tx1"/>
                  </a:glow>
                </a:effectLst>
                <a:latin typeface="Arial" charset="0"/>
                <a:ea typeface="ＭＳ Ｐゴシック" charset="0"/>
                <a:cs typeface="ＭＳ Ｐゴシック" charset="0"/>
              </a:rPr>
              <a:t>"</a:t>
            </a:r>
            <a:endParaRPr lang="en-US" sz="3600" b="1" dirty="0">
              <a:solidFill>
                <a:srgbClr val="FFFF00"/>
              </a:solidFill>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6619429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76348"/>
            <a:ext cx="5712069" cy="639112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712069" y="29468"/>
            <a:ext cx="3431931" cy="6828531"/>
          </a:xfrm>
          <a:effectLst>
            <a:outerShdw blurRad="63500" dist="35921" dir="2700000" algn="ctr" rotWithShape="0">
              <a:schemeClr val="tx2">
                <a:alpha val="74998"/>
              </a:schemeClr>
            </a:outerShdw>
          </a:effectLst>
          <a:extLst/>
        </p:spPr>
        <p:txBody>
          <a:bodyPr anchor="t"/>
          <a:lstStyle/>
          <a:p>
            <a:pPr>
              <a:defRPr/>
            </a:pPr>
            <a:r>
              <a:rPr lang="ru-RU" sz="3200" b="1" dirty="0" smtClean="0">
                <a:effectLst>
                  <a:glow rad="127000">
                    <a:schemeClr val="tx1"/>
                  </a:glow>
                </a:effectLst>
                <a:latin typeface="Arial" charset="0"/>
                <a:ea typeface="ＭＳ Ｐゴシック" charset="0"/>
                <a:cs typeface="ＭＳ Ｐゴシック" charset="0"/>
              </a:rPr>
              <a:t>"</a:t>
            </a:r>
            <a:r>
              <a:rPr lang="en-US" sz="3200" dirty="0" smtClean="0"/>
              <a:t>Fasting </a:t>
            </a:r>
            <a:r>
              <a:rPr lang="en-US" sz="3200" dirty="0"/>
              <a:t>emphasized the denial of the flesh, but the Pharisees were glorifying their flesh by drawing attention to </a:t>
            </a:r>
            <a:r>
              <a:rPr lang="en-US" sz="3200" dirty="0" smtClean="0"/>
              <a:t>themselves</a:t>
            </a:r>
            <a:r>
              <a:rPr lang="ru-RU" sz="3200" dirty="0" smtClean="0"/>
              <a:t>"</a:t>
            </a:r>
            <a:r>
              <a:rPr lang="en-US" sz="3200" dirty="0" smtClean="0"/>
              <a:t> </a:t>
            </a:r>
            <a:br>
              <a:rPr lang="en-US" sz="3200" dirty="0" smtClean="0"/>
            </a:br>
            <a:r>
              <a:rPr lang="en-US" sz="3200" dirty="0" smtClean="0"/>
              <a:t/>
            </a:r>
            <a:br>
              <a:rPr lang="en-US" sz="3200" dirty="0" smtClean="0"/>
            </a:br>
            <a:r>
              <a:rPr lang="en-US" sz="2400" dirty="0" smtClean="0"/>
              <a:t>(Barbieri</a:t>
            </a:r>
            <a:r>
              <a:rPr lang="en-US" sz="2400" dirty="0"/>
              <a:t>, </a:t>
            </a:r>
            <a:r>
              <a:rPr lang="ru-RU" sz="2400" dirty="0" smtClean="0"/>
              <a:t>"</a:t>
            </a:r>
            <a:r>
              <a:rPr lang="en-US" sz="2400" dirty="0" smtClean="0"/>
              <a:t>Matthew,</a:t>
            </a:r>
            <a:r>
              <a:rPr lang="ru-RU" sz="2400" dirty="0" smtClean="0"/>
              <a:t>"</a:t>
            </a:r>
            <a:r>
              <a:rPr lang="en-US" sz="2400" dirty="0" smtClean="0"/>
              <a:t> </a:t>
            </a:r>
            <a:r>
              <a:rPr lang="en-US" sz="2400" dirty="0"/>
              <a:t>in </a:t>
            </a:r>
            <a:r>
              <a:rPr lang="en-US" sz="2400" i="1" dirty="0" smtClean="0"/>
              <a:t>The Bible </a:t>
            </a:r>
            <a:r>
              <a:rPr lang="en-US" sz="2400" i="1" dirty="0"/>
              <a:t>Knowledge Commentary</a:t>
            </a:r>
            <a:r>
              <a:rPr lang="en-US" sz="2400" dirty="0"/>
              <a:t>, 2:32</a:t>
            </a:r>
            <a:r>
              <a:rPr lang="en-US" sz="2400" dirty="0" smtClean="0"/>
              <a:t>)</a:t>
            </a:r>
            <a:endParaRPr lang="en-US" sz="2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892422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318308"/>
            <a:ext cx="9144000" cy="453969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3751270"/>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is-IS"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the hypocrites</a:t>
            </a:r>
            <a:r>
              <a:rPr lang="is-IS" sz="3600" b="1" dirty="0" smtClean="0">
                <a:effectLst>
                  <a:glow rad="127000">
                    <a:schemeClr val="tx1"/>
                  </a:glow>
                </a:effectLst>
                <a:latin typeface="Arial" charset="0"/>
                <a:ea typeface="ＭＳ Ｐゴシック" charset="0"/>
                <a:cs typeface="ＭＳ Ｐゴシック" charset="0"/>
              </a:rPr>
              <a:t>… try</a:t>
            </a:r>
            <a:r>
              <a:rPr lang="en-US" sz="3600" b="1" dirty="0" smtClean="0">
                <a:effectLst>
                  <a:glow rad="127000">
                    <a:schemeClr val="tx1"/>
                  </a:glow>
                </a:effectLst>
                <a:latin typeface="Arial" charset="0"/>
                <a:ea typeface="ＭＳ Ｐゴシック" charset="0"/>
                <a:cs typeface="ＭＳ Ｐゴシック" charset="0"/>
              </a:rPr>
              <a:t> to </a:t>
            </a:r>
            <a:r>
              <a:rPr lang="en-US" sz="3600" b="1" dirty="0">
                <a:effectLst>
                  <a:glow rad="127000">
                    <a:schemeClr val="tx1"/>
                  </a:glow>
                </a:effectLst>
                <a:latin typeface="Arial" charset="0"/>
                <a:ea typeface="ＭＳ Ｐゴシック" charset="0"/>
                <a:cs typeface="ＭＳ Ｐゴシック" charset="0"/>
              </a:rPr>
              <a:t>look miserable and disheveled </a:t>
            </a:r>
            <a:r>
              <a:rPr lang="en-US" sz="3600" b="1" dirty="0">
                <a:solidFill>
                  <a:srgbClr val="FFFF00"/>
                </a:solidFill>
                <a:effectLst>
                  <a:glow rad="127000">
                    <a:schemeClr val="tx1"/>
                  </a:glow>
                </a:effectLst>
                <a:latin typeface="Arial" charset="0"/>
                <a:ea typeface="ＭＳ Ｐゴシック" charset="0"/>
                <a:cs typeface="ＭＳ Ｐゴシック" charset="0"/>
              </a:rPr>
              <a:t>so people will admire them for their </a:t>
            </a:r>
            <a:r>
              <a:rPr lang="en-US" sz="3600" b="1" dirty="0" smtClean="0">
                <a:solidFill>
                  <a:srgbClr val="FFFF00"/>
                </a:solidFill>
                <a:effectLst>
                  <a:glow rad="127000">
                    <a:schemeClr val="tx1"/>
                  </a:glow>
                </a:effectLst>
                <a:latin typeface="Arial" charset="0"/>
                <a:ea typeface="ＭＳ Ｐゴシック" charset="0"/>
                <a:cs typeface="ＭＳ Ｐゴシック" charset="0"/>
              </a:rPr>
              <a:t>fasting</a:t>
            </a:r>
            <a:r>
              <a:rPr lang="is-IS" sz="3600" b="1" dirty="0" smtClean="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I tell you the truth, that is the only reward they will ever </a:t>
            </a:r>
            <a:r>
              <a:rPr lang="en-US" sz="3600" b="1" dirty="0" smtClean="0">
                <a:effectLst>
                  <a:glow rad="127000">
                    <a:schemeClr val="tx1"/>
                  </a:glow>
                </a:effectLst>
                <a:latin typeface="Arial" charset="0"/>
                <a:ea typeface="ＭＳ Ｐゴシック" charset="0"/>
                <a:cs typeface="ＭＳ Ｐゴシック" charset="0"/>
              </a:rPr>
              <a:t>get</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(6:16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24911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811882" y="65440"/>
            <a:ext cx="7832510" cy="2849537"/>
          </a:xfrm>
          <a:effectLst>
            <a:outerShdw blurRad="63500" dist="35921" dir="2700000" algn="ctr" rotWithShape="0">
              <a:schemeClr val="tx2">
                <a:alpha val="74998"/>
              </a:schemeClr>
            </a:outerShdw>
          </a:effectLst>
          <a:extLst/>
        </p:spPr>
        <p:txBody>
          <a:bodyPr/>
          <a:lstStyle/>
          <a:p>
            <a:pPr>
              <a:defRPr/>
            </a:pPr>
            <a:r>
              <a:rPr lang="en-US" sz="6000" b="1" dirty="0" smtClean="0">
                <a:effectLst>
                  <a:glow rad="127000">
                    <a:schemeClr val="tx1"/>
                  </a:glow>
                </a:effectLst>
                <a:latin typeface="Arial" charset="0"/>
                <a:ea typeface="ＭＳ Ｐゴシック" charset="0"/>
                <a:cs typeface="ＭＳ Ｐゴシック" charset="0"/>
              </a:rPr>
              <a:t>But God rewards secret fasting</a:t>
            </a:r>
            <a:endParaRPr lang="en-US" sz="60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442201" y="2914977"/>
            <a:ext cx="4261695" cy="3192158"/>
          </a:xfrm>
          <a:prstGeom prst="rect">
            <a:avLst/>
          </a:prstGeom>
        </p:spPr>
      </p:pic>
    </p:spTree>
    <p:extLst>
      <p:ext uri="{BB962C8B-B14F-4D97-AF65-F5344CB8AC3E}">
        <p14:creationId xmlns:p14="http://schemas.microsoft.com/office/powerpoint/2010/main" val="85013687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560276" y="29469"/>
            <a:ext cx="4583724" cy="2798870"/>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But </a:t>
            </a:r>
            <a:r>
              <a:rPr lang="en-US" sz="3600" b="1" dirty="0">
                <a:effectLst>
                  <a:glow rad="127000">
                    <a:schemeClr val="tx1"/>
                  </a:glow>
                </a:effectLst>
                <a:latin typeface="Arial" charset="0"/>
                <a:ea typeface="ＭＳ Ｐゴシック" charset="0"/>
                <a:cs typeface="ＭＳ Ｐゴシック" charset="0"/>
              </a:rPr>
              <a:t>when you fast, </a:t>
            </a:r>
            <a:r>
              <a:rPr lang="en-US" sz="3600" b="1" dirty="0">
                <a:solidFill>
                  <a:srgbClr val="FFFF00"/>
                </a:solidFill>
                <a:effectLst>
                  <a:glow rad="127000">
                    <a:schemeClr val="tx1"/>
                  </a:glow>
                </a:effectLst>
                <a:latin typeface="Arial" charset="0"/>
                <a:ea typeface="ＭＳ Ｐゴシック" charset="0"/>
                <a:cs typeface="ＭＳ Ｐゴシック" charset="0"/>
              </a:rPr>
              <a:t>comb your hair </a:t>
            </a:r>
            <a:r>
              <a:rPr lang="en-US" sz="3600" b="1" dirty="0" smtClean="0">
                <a:effectLst>
                  <a:glow rad="127000">
                    <a:schemeClr val="tx1"/>
                  </a:glow>
                </a:effectLst>
                <a:latin typeface="Arial" charset="0"/>
                <a:ea typeface="ＭＳ Ｐゴシック" charset="0"/>
                <a:cs typeface="ＭＳ Ｐゴシック" charset="0"/>
              </a:rPr>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and </a:t>
            </a:r>
            <a:r>
              <a:rPr lang="en-US" sz="3600" b="1" dirty="0">
                <a:effectLst>
                  <a:glow rad="127000">
                    <a:schemeClr val="tx1"/>
                  </a:glow>
                </a:effectLst>
                <a:latin typeface="Arial" charset="0"/>
                <a:ea typeface="ＭＳ Ｐゴシック" charset="0"/>
                <a:cs typeface="ＭＳ Ｐゴシック" charset="0"/>
              </a:rPr>
              <a:t>wash your </a:t>
            </a:r>
            <a:r>
              <a:rPr lang="en-US" sz="3600" b="1" dirty="0" smtClean="0">
                <a:effectLst>
                  <a:glow rad="127000">
                    <a:schemeClr val="tx1"/>
                  </a:glow>
                </a:effectLst>
                <a:latin typeface="Arial" charset="0"/>
                <a:ea typeface="ＭＳ Ｐゴシック" charset="0"/>
                <a:cs typeface="ＭＳ Ｐゴシック" charset="0"/>
              </a:rPr>
              <a:t>face</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(6:17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4431" y="29469"/>
            <a:ext cx="4545845" cy="279887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But </a:t>
            </a:r>
            <a:r>
              <a:rPr lang="en-US" sz="3600" b="1" dirty="0">
                <a:effectLst>
                  <a:glow rad="127000">
                    <a:schemeClr val="tx1"/>
                  </a:glow>
                </a:effectLst>
                <a:latin typeface="Arial" charset="0"/>
                <a:ea typeface="ＭＳ Ｐゴシック" charset="0"/>
                <a:cs typeface="ＭＳ Ｐゴシック" charset="0"/>
              </a:rPr>
              <a:t>when you fast, </a:t>
            </a:r>
            <a:r>
              <a:rPr lang="en-US" sz="3600" b="1" dirty="0">
                <a:solidFill>
                  <a:srgbClr val="FFFF00"/>
                </a:solidFill>
                <a:effectLst>
                  <a:glow rad="127000">
                    <a:schemeClr val="tx1"/>
                  </a:glow>
                </a:effectLst>
                <a:latin typeface="Arial" charset="0"/>
                <a:ea typeface="ＭＳ Ｐゴシック" charset="0"/>
                <a:cs typeface="ＭＳ Ｐゴシック" charset="0"/>
              </a:rPr>
              <a:t>put oil on your head </a:t>
            </a:r>
            <a:r>
              <a:rPr lang="en-US" sz="3600" b="1" dirty="0">
                <a:effectLst>
                  <a:glow rad="127000">
                    <a:schemeClr val="tx1"/>
                  </a:glow>
                </a:effectLst>
                <a:latin typeface="Arial" charset="0"/>
                <a:ea typeface="ＭＳ Ｐゴシック" charset="0"/>
                <a:cs typeface="ＭＳ Ｐゴシック" charset="0"/>
              </a:rPr>
              <a:t>and wash your </a:t>
            </a:r>
            <a:r>
              <a:rPr lang="en-US" sz="3600" b="1" dirty="0" smtClean="0">
                <a:effectLst>
                  <a:glow rad="127000">
                    <a:schemeClr val="tx1"/>
                  </a:glow>
                </a:effectLst>
                <a:latin typeface="Arial" charset="0"/>
                <a:ea typeface="ＭＳ Ｐゴシック" charset="0"/>
                <a:cs typeface="ＭＳ Ｐゴシック" charset="0"/>
              </a:rPr>
              <a:t>face</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(6:17 </a:t>
            </a:r>
            <a:r>
              <a:rPr lang="en-US" sz="3200" b="1" dirty="0" smtClean="0">
                <a:effectLst>
                  <a:glow rad="127000">
                    <a:schemeClr val="tx1"/>
                  </a:glow>
                </a:effectLst>
                <a:latin typeface="Arial" charset="0"/>
                <a:ea typeface="ＭＳ Ｐゴシック" charset="0"/>
                <a:cs typeface="ＭＳ Ｐゴシック" charset="0"/>
              </a:rPr>
              <a:t>NIV</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 y="3860771"/>
            <a:ext cx="3016577" cy="3016577"/>
          </a:xfrm>
          <a:prstGeom prst="rect">
            <a:avLst/>
          </a:prstGeom>
        </p:spPr>
      </p:pic>
      <p:pic>
        <p:nvPicPr>
          <p:cNvPr id="3" name="Picture 2"/>
          <p:cNvPicPr>
            <a:picLocks noChangeAspect="1"/>
          </p:cNvPicPr>
          <p:nvPr/>
        </p:nvPicPr>
        <p:blipFill>
          <a:blip r:embed="rId4"/>
          <a:stretch>
            <a:fillRect/>
          </a:stretch>
        </p:blipFill>
        <p:spPr>
          <a:xfrm>
            <a:off x="4826000" y="3975100"/>
            <a:ext cx="4318000" cy="2882900"/>
          </a:xfrm>
          <a:prstGeom prst="rect">
            <a:avLst/>
          </a:prstGeom>
        </p:spPr>
      </p:pic>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16576" y="3038469"/>
            <a:ext cx="3582498" cy="2718397"/>
          </a:xfrm>
          <a:prstGeom prst="rect">
            <a:avLst/>
          </a:prstGeom>
        </p:spPr>
      </p:pic>
    </p:spTree>
    <p:extLst>
      <p:ext uri="{BB962C8B-B14F-4D97-AF65-F5344CB8AC3E}">
        <p14:creationId xmlns:p14="http://schemas.microsoft.com/office/powerpoint/2010/main" val="32854456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122595" y="2368668"/>
            <a:ext cx="6021405" cy="448933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2972033"/>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Then </a:t>
            </a:r>
            <a:r>
              <a:rPr lang="en-US" sz="3600" b="1" dirty="0">
                <a:effectLst>
                  <a:glow rad="127000">
                    <a:schemeClr val="tx1"/>
                  </a:glow>
                </a:effectLst>
                <a:latin typeface="Arial" charset="0"/>
                <a:ea typeface="ＭＳ Ｐゴシック" charset="0"/>
                <a:cs typeface="ＭＳ Ｐゴシック" charset="0"/>
              </a:rPr>
              <a:t>no one will notice that you are fasting, except your Father, who knows what you do in private. And your Father, who sees everything, will reward </a:t>
            </a:r>
            <a:r>
              <a:rPr lang="en-US" sz="3600" b="1" dirty="0" smtClean="0">
                <a:effectLst>
                  <a:glow rad="127000">
                    <a:schemeClr val="tx1"/>
                  </a:glow>
                </a:effectLst>
                <a:latin typeface="Arial" charset="0"/>
                <a:ea typeface="ＭＳ Ｐゴシック" charset="0"/>
                <a:cs typeface="ＭＳ Ｐゴシック" charset="0"/>
              </a:rPr>
              <a:t>you</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(6:18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668132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32008"/>
            <a:ext cx="9144000" cy="4091940"/>
          </a:xfrm>
          <a:prstGeom prst="rect">
            <a:avLst/>
          </a:prstGeom>
        </p:spPr>
      </p:pic>
      <p:sp>
        <p:nvSpPr>
          <p:cNvPr id="900098" name="Rectangle 2"/>
          <p:cNvSpPr>
            <a:spLocks noGrp="1" noChangeArrowheads="1"/>
          </p:cNvSpPr>
          <p:nvPr>
            <p:ph type="ctrTitle"/>
          </p:nvPr>
        </p:nvSpPr>
        <p:spPr>
          <a:xfrm>
            <a:off x="0" y="4323948"/>
            <a:ext cx="9144000" cy="2534052"/>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Fast for </a:t>
            </a:r>
            <a:r>
              <a:rPr lang="en-US" sz="5400" b="1" dirty="0" smtClean="0">
                <a:effectLst>
                  <a:glow rad="127000">
                    <a:schemeClr val="tx1"/>
                  </a:glow>
                </a:effectLst>
                <a:latin typeface="Arial" charset="0"/>
                <a:ea typeface="ＭＳ Ｐゴシック" charset="0"/>
                <a:cs typeface="ＭＳ Ｐゴシック" charset="0"/>
              </a:rPr>
              <a:t>prayers</a:t>
            </a:r>
            <a:br>
              <a:rPr lang="en-US" sz="5400" b="1" dirty="0" smtClean="0">
                <a:effectLst>
                  <a:glow rad="127000">
                    <a:schemeClr val="tx1"/>
                  </a:glow>
                </a:effectLst>
                <a:latin typeface="Arial" charset="0"/>
                <a:ea typeface="ＭＳ Ｐゴシック" charset="0"/>
                <a:cs typeface="ＭＳ Ｐゴシック" charset="0"/>
              </a:rPr>
            </a:br>
            <a:r>
              <a:rPr lang="en-US" sz="5400" b="1" dirty="0" smtClean="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not for stares! </a:t>
            </a:r>
          </a:p>
        </p:txBody>
      </p:sp>
    </p:spTree>
    <p:extLst>
      <p:ext uri="{BB962C8B-B14F-4D97-AF65-F5344CB8AC3E}">
        <p14:creationId xmlns:p14="http://schemas.microsoft.com/office/powerpoint/2010/main" val="85013687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Fasting</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054100" y="0"/>
            <a:ext cx="6896100" cy="6896100"/>
          </a:xfrm>
          <a:prstGeom prst="rect">
            <a:avLst/>
          </a:prstGeom>
        </p:spPr>
      </p:pic>
    </p:spTree>
    <p:extLst>
      <p:ext uri="{BB962C8B-B14F-4D97-AF65-F5344CB8AC3E}">
        <p14:creationId xmlns:p14="http://schemas.microsoft.com/office/powerpoint/2010/main" val="38912167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912746"/>
          </a:xfrm>
          <a:effectLst>
            <a:outerShdw blurRad="63500" dist="35921" dir="2700000" algn="ctr" rotWithShape="0">
              <a:schemeClr val="tx2">
                <a:alpha val="74998"/>
              </a:schemeClr>
            </a:outerShdw>
          </a:effectLst>
          <a:extLst/>
        </p:spPr>
        <p:txBody>
          <a:bodyPr/>
          <a:lstStyle/>
          <a:p>
            <a:pPr>
              <a:defRPr/>
            </a:pPr>
            <a:r>
              <a:rPr lang="en-US" b="1" i="1" dirty="0" smtClean="0">
                <a:effectLst>
                  <a:glow rad="876300">
                    <a:schemeClr val="tx1"/>
                  </a:glow>
                </a:effectLst>
                <a:latin typeface="Arial" charset="0"/>
                <a:ea typeface="ＭＳ Ｐゴシック" charset="0"/>
                <a:cs typeface="ＭＳ Ｐゴシック" charset="0"/>
              </a:rPr>
              <a:t>Parallel Structure (Matt 6)</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62333" y="954333"/>
            <a:ext cx="2843212" cy="1838054"/>
          </a:xfrm>
          <a:prstGeom prst="rect">
            <a:avLst/>
          </a:prstGeom>
          <a:solidFill>
            <a:schemeClr val="bg1"/>
          </a:solidFill>
          <a:ln>
            <a:noFill/>
          </a:ln>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spc="-100" dirty="0" smtClean="0">
                <a:solidFill>
                  <a:srgbClr val="000090"/>
                </a:solidFill>
                <a:latin typeface="Helvetica Neue Black Condensed"/>
                <a:ea typeface="ＭＳ Ｐゴシック" charset="0"/>
                <a:cs typeface="Helvetica Neue Black Condensed"/>
              </a:rPr>
              <a:t>ALMS</a:t>
            </a:r>
            <a:br>
              <a:rPr lang="en-US" sz="4800" spc="-100" dirty="0" smtClean="0">
                <a:solidFill>
                  <a:srgbClr val="000090"/>
                </a:solidFill>
                <a:latin typeface="Helvetica Neue Black Condensed"/>
                <a:ea typeface="ＭＳ Ｐゴシック" charset="0"/>
                <a:cs typeface="Helvetica Neue Black Condensed"/>
              </a:rPr>
            </a:br>
            <a:r>
              <a:rPr lang="en-US" sz="4800" spc="-100" dirty="0" smtClean="0">
                <a:solidFill>
                  <a:srgbClr val="000090"/>
                </a:solidFill>
                <a:latin typeface="Helvetica Neue Black Condensed"/>
                <a:ea typeface="ＭＳ Ｐゴシック" charset="0"/>
                <a:cs typeface="Helvetica Neue Black Condensed"/>
              </a:rPr>
              <a:t>(1-4)</a:t>
            </a:r>
            <a:endParaRPr lang="en-US" sz="4800" spc="-100" dirty="0">
              <a:solidFill>
                <a:srgbClr val="000090"/>
              </a:solidFill>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3179372" y="954333"/>
            <a:ext cx="2843212" cy="1838054"/>
          </a:xfrm>
          <a:prstGeom prst="rect">
            <a:avLst/>
          </a:prstGeom>
          <a:solidFill>
            <a:schemeClr val="bg1"/>
          </a:solidFill>
          <a:ln>
            <a:noFill/>
          </a:ln>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spc="-100" dirty="0" smtClean="0">
                <a:solidFill>
                  <a:srgbClr val="000090"/>
                </a:solidFill>
                <a:latin typeface="Helvetica Neue Black Condensed"/>
                <a:ea typeface="ＭＳ Ｐゴシック" charset="0"/>
                <a:cs typeface="Helvetica Neue Black Condensed"/>
              </a:rPr>
              <a:t>PRAYER</a:t>
            </a:r>
            <a:br>
              <a:rPr lang="en-US" sz="4800" spc="-100" dirty="0" smtClean="0">
                <a:solidFill>
                  <a:srgbClr val="000090"/>
                </a:solidFill>
                <a:latin typeface="Helvetica Neue Black Condensed"/>
                <a:ea typeface="ＭＳ Ｐゴシック" charset="0"/>
                <a:cs typeface="Helvetica Neue Black Condensed"/>
              </a:rPr>
            </a:br>
            <a:r>
              <a:rPr lang="en-US" sz="4800" spc="-100" dirty="0" smtClean="0">
                <a:solidFill>
                  <a:srgbClr val="000090"/>
                </a:solidFill>
                <a:latin typeface="Helvetica Neue Black Condensed"/>
                <a:ea typeface="ＭＳ Ｐゴシック" charset="0"/>
                <a:cs typeface="Helvetica Neue Black Condensed"/>
              </a:rPr>
              <a:t>(5-15)</a:t>
            </a:r>
            <a:endParaRPr lang="en-US" sz="4800" spc="-100" dirty="0">
              <a:solidFill>
                <a:srgbClr val="000090"/>
              </a:solidFill>
              <a:latin typeface="Helvetica Neue Black Condensed"/>
              <a:ea typeface="ＭＳ Ｐゴシック" charset="0"/>
              <a:cs typeface="Helvetica Neue Black Condensed"/>
            </a:endParaRPr>
          </a:p>
        </p:txBody>
      </p:sp>
      <p:sp>
        <p:nvSpPr>
          <p:cNvPr id="6" name="Rectangle 2"/>
          <p:cNvSpPr txBox="1">
            <a:spLocks noChangeArrowheads="1"/>
          </p:cNvSpPr>
          <p:nvPr/>
        </p:nvSpPr>
        <p:spPr bwMode="auto">
          <a:xfrm>
            <a:off x="6196412" y="954333"/>
            <a:ext cx="2843212" cy="1838054"/>
          </a:xfrm>
          <a:prstGeom prst="rect">
            <a:avLst/>
          </a:prstGeom>
          <a:solidFill>
            <a:schemeClr val="bg1"/>
          </a:solidFill>
          <a:ln>
            <a:noFill/>
          </a:ln>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spc="-100" dirty="0" smtClean="0">
                <a:solidFill>
                  <a:srgbClr val="000090"/>
                </a:solidFill>
                <a:latin typeface="Helvetica Neue Black Condensed"/>
                <a:ea typeface="ＭＳ Ｐゴシック" charset="0"/>
                <a:cs typeface="Helvetica Neue Black Condensed"/>
              </a:rPr>
              <a:t>FASTING</a:t>
            </a:r>
            <a:br>
              <a:rPr lang="en-US" sz="4800" spc="-100" dirty="0" smtClean="0">
                <a:solidFill>
                  <a:srgbClr val="000090"/>
                </a:solidFill>
                <a:latin typeface="Helvetica Neue Black Condensed"/>
                <a:ea typeface="ＭＳ Ｐゴシック" charset="0"/>
                <a:cs typeface="Helvetica Neue Black Condensed"/>
              </a:rPr>
            </a:br>
            <a:r>
              <a:rPr lang="en-US" sz="4800" spc="-100" dirty="0" smtClean="0">
                <a:solidFill>
                  <a:srgbClr val="000090"/>
                </a:solidFill>
                <a:latin typeface="Helvetica Neue Black Condensed"/>
                <a:ea typeface="ＭＳ Ｐゴシック" charset="0"/>
                <a:cs typeface="Helvetica Neue Black Condensed"/>
              </a:rPr>
              <a:t>(16-18)</a:t>
            </a:r>
            <a:endParaRPr lang="en-US" sz="4800" spc="-100" dirty="0">
              <a:solidFill>
                <a:srgbClr val="000090"/>
              </a:solidFill>
              <a:latin typeface="Helvetica Neue Black Condensed"/>
              <a:ea typeface="ＭＳ Ｐゴシック" charset="0"/>
              <a:cs typeface="Helvetica Neue Black Condensed"/>
            </a:endParaRPr>
          </a:p>
        </p:txBody>
      </p:sp>
      <p:sp>
        <p:nvSpPr>
          <p:cNvPr id="7" name="Rectangle 2"/>
          <p:cNvSpPr txBox="1">
            <a:spLocks noChangeArrowheads="1"/>
          </p:cNvSpPr>
          <p:nvPr/>
        </p:nvSpPr>
        <p:spPr bwMode="auto">
          <a:xfrm>
            <a:off x="32229" y="2725564"/>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effectLst/>
                <a:latin typeface="Arial" charset="0"/>
                <a:ea typeface="ＭＳ Ｐゴシック" charset="0"/>
                <a:cs typeface="ＭＳ Ｐゴシック" charset="0"/>
              </a:rPr>
              <a:t>Hypocrites (2)</a:t>
            </a:r>
            <a:endParaRPr lang="en-US" sz="2800" b="1" dirty="0">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3042942" y="2725564"/>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effectLst/>
                <a:latin typeface="Arial" charset="0"/>
                <a:ea typeface="ＭＳ Ｐゴシック" charset="0"/>
                <a:cs typeface="ＭＳ Ｐゴシック" charset="0"/>
              </a:rPr>
              <a:t>Hypocrites (5)</a:t>
            </a:r>
            <a:endParaRPr lang="en-US" sz="2800" b="1" dirty="0">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6069487" y="2725564"/>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effectLst/>
                <a:latin typeface="Arial" charset="0"/>
                <a:ea typeface="ＭＳ Ｐゴシック" charset="0"/>
                <a:cs typeface="ＭＳ Ｐゴシック" charset="0"/>
              </a:rPr>
              <a:t>Hypocrites (16)</a:t>
            </a:r>
            <a:endParaRPr lang="en-US" sz="2800" b="1" dirty="0">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32229" y="4311314"/>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effectLst/>
                <a:latin typeface="Arial" charset="0"/>
                <a:ea typeface="ＭＳ Ｐゴシック" charset="0"/>
                <a:cs typeface="ＭＳ Ｐゴシック" charset="0"/>
              </a:rPr>
              <a:t>Human </a:t>
            </a:r>
            <a:br>
              <a:rPr lang="en-US" sz="2800" b="1" dirty="0" smtClean="0">
                <a:effectLst/>
                <a:latin typeface="Arial" charset="0"/>
                <a:ea typeface="ＭＳ Ｐゴシック" charset="0"/>
                <a:cs typeface="ＭＳ Ｐゴシック" charset="0"/>
              </a:rPr>
            </a:br>
            <a:r>
              <a:rPr lang="en-US" sz="2800" b="1" dirty="0" smtClean="0">
                <a:effectLst/>
                <a:latin typeface="Arial" charset="0"/>
                <a:ea typeface="ＭＳ Ｐゴシック" charset="0"/>
                <a:cs typeface="ＭＳ Ｐゴシック" charset="0"/>
              </a:rPr>
              <a:t>Reward (2)</a:t>
            </a:r>
            <a:endParaRPr lang="en-US" sz="2800" b="1" dirty="0">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3042942" y="4311314"/>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Human </a:t>
            </a:r>
            <a:br>
              <a:rPr lang="en-US" sz="2800" b="1" dirty="0">
                <a:effectLst/>
                <a:latin typeface="Arial" charset="0"/>
                <a:ea typeface="ＭＳ Ｐゴシック" charset="0"/>
                <a:cs typeface="ＭＳ Ｐゴシック" charset="0"/>
              </a:rPr>
            </a:br>
            <a:r>
              <a:rPr lang="en-US" sz="2800" b="1" dirty="0" smtClean="0">
                <a:effectLst/>
                <a:latin typeface="Arial" charset="0"/>
                <a:ea typeface="ＭＳ Ｐゴシック" charset="0"/>
                <a:cs typeface="ＭＳ Ｐゴシック" charset="0"/>
              </a:rPr>
              <a:t>Reward (5)</a:t>
            </a:r>
            <a:endParaRPr lang="en-US" sz="2800" b="1" dirty="0">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6069487" y="4311314"/>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Human </a:t>
            </a:r>
            <a:br>
              <a:rPr lang="en-US" sz="2800" b="1" dirty="0">
                <a:effectLst/>
                <a:latin typeface="Arial" charset="0"/>
                <a:ea typeface="ＭＳ Ｐゴシック" charset="0"/>
                <a:cs typeface="ＭＳ Ｐゴシック" charset="0"/>
              </a:rPr>
            </a:br>
            <a:r>
              <a:rPr lang="en-US" sz="2800" b="1" dirty="0" smtClean="0">
                <a:effectLst/>
                <a:latin typeface="Arial" charset="0"/>
                <a:ea typeface="ＭＳ Ｐゴシック" charset="0"/>
                <a:cs typeface="ＭＳ Ｐゴシック" charset="0"/>
              </a:rPr>
              <a:t>Reward (16)</a:t>
            </a:r>
            <a:endParaRPr lang="en-US" sz="2800" b="1" dirty="0">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32229" y="5104188"/>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solidFill>
                  <a:srgbClr val="FFFF00"/>
                </a:solidFill>
                <a:effectLst/>
                <a:latin typeface="Arial" charset="0"/>
                <a:ea typeface="ＭＳ Ｐゴシック" charset="0"/>
                <a:cs typeface="ＭＳ Ｐゴシック" charset="0"/>
              </a:rPr>
              <a:t>Secret (4)</a:t>
            </a:r>
            <a:endParaRPr lang="en-US" sz="2800" b="1" dirty="0">
              <a:solidFill>
                <a:srgbClr val="FFFF00"/>
              </a:solidFill>
              <a:effectLst/>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3042942" y="5104188"/>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rgbClr val="FFFF00"/>
                </a:solidFill>
                <a:effectLst/>
                <a:latin typeface="Arial" charset="0"/>
                <a:ea typeface="ＭＳ Ｐゴシック" charset="0"/>
                <a:cs typeface="ＭＳ Ｐゴシック" charset="0"/>
              </a:rPr>
              <a:t>Secret </a:t>
            </a:r>
            <a:r>
              <a:rPr lang="en-US" sz="2800" b="1" dirty="0" smtClean="0">
                <a:solidFill>
                  <a:srgbClr val="FFFF00"/>
                </a:solidFill>
                <a:effectLst/>
                <a:latin typeface="Arial" charset="0"/>
                <a:ea typeface="ＭＳ Ｐゴシック" charset="0"/>
                <a:cs typeface="ＭＳ Ｐゴシック" charset="0"/>
              </a:rPr>
              <a:t>(</a:t>
            </a:r>
            <a:r>
              <a:rPr lang="en-US" sz="2800" b="1" dirty="0">
                <a:solidFill>
                  <a:srgbClr val="FFFF00"/>
                </a:solidFill>
                <a:effectLst/>
                <a:latin typeface="Arial" charset="0"/>
                <a:ea typeface="ＭＳ Ｐゴシック" charset="0"/>
                <a:cs typeface="ＭＳ Ｐゴシック" charset="0"/>
              </a:rPr>
              <a:t>6</a:t>
            </a:r>
            <a:r>
              <a:rPr lang="en-US" sz="2800" b="1" dirty="0" smtClean="0">
                <a:solidFill>
                  <a:srgbClr val="FFFF00"/>
                </a:solidFill>
                <a:effectLst/>
                <a:latin typeface="Arial" charset="0"/>
                <a:ea typeface="ＭＳ Ｐゴシック" charset="0"/>
                <a:cs typeface="ＭＳ Ｐゴシック" charset="0"/>
              </a:rPr>
              <a:t>)</a:t>
            </a:r>
            <a:endParaRPr lang="en-US" sz="2800" b="1" dirty="0">
              <a:solidFill>
                <a:srgbClr val="FFFF00"/>
              </a:solidFill>
              <a:effectLst/>
              <a:latin typeface="Arial" charset="0"/>
              <a:ea typeface="ＭＳ Ｐゴシック" charset="0"/>
              <a:cs typeface="ＭＳ Ｐゴシック" charset="0"/>
            </a:endParaRPr>
          </a:p>
        </p:txBody>
      </p:sp>
      <p:sp>
        <p:nvSpPr>
          <p:cNvPr id="15" name="Rectangle 2"/>
          <p:cNvSpPr txBox="1">
            <a:spLocks noChangeArrowheads="1"/>
          </p:cNvSpPr>
          <p:nvPr/>
        </p:nvSpPr>
        <p:spPr bwMode="auto">
          <a:xfrm>
            <a:off x="6069487" y="5104188"/>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rgbClr val="FFFF00"/>
                </a:solidFill>
                <a:effectLst/>
                <a:latin typeface="Arial" charset="0"/>
                <a:ea typeface="ＭＳ Ｐゴシック" charset="0"/>
                <a:cs typeface="ＭＳ Ｐゴシック" charset="0"/>
              </a:rPr>
              <a:t>Secret </a:t>
            </a:r>
            <a:r>
              <a:rPr lang="en-US" sz="2800" b="1" dirty="0" smtClean="0">
                <a:solidFill>
                  <a:srgbClr val="FFFF00"/>
                </a:solidFill>
                <a:effectLst/>
                <a:latin typeface="Arial" charset="0"/>
                <a:ea typeface="ＭＳ Ｐゴシック" charset="0"/>
                <a:cs typeface="ＭＳ Ｐゴシック" charset="0"/>
              </a:rPr>
              <a:t>(18)</a:t>
            </a:r>
            <a:endParaRPr lang="en-US" sz="2800" b="1" dirty="0">
              <a:solidFill>
                <a:srgbClr val="FFFF00"/>
              </a:solidFill>
              <a:effectLst/>
              <a:latin typeface="Arial" charset="0"/>
              <a:ea typeface="ＭＳ Ｐゴシック" charset="0"/>
              <a:cs typeface="ＭＳ Ｐゴシック" charset="0"/>
            </a:endParaRPr>
          </a:p>
        </p:txBody>
      </p:sp>
      <p:sp>
        <p:nvSpPr>
          <p:cNvPr id="19" name="Rectangle 2"/>
          <p:cNvSpPr txBox="1">
            <a:spLocks noChangeArrowheads="1"/>
          </p:cNvSpPr>
          <p:nvPr/>
        </p:nvSpPr>
        <p:spPr bwMode="auto">
          <a:xfrm>
            <a:off x="32229" y="5897062"/>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effectLst/>
                <a:latin typeface="Arial" charset="0"/>
                <a:ea typeface="ＭＳ Ｐゴシック" charset="0"/>
                <a:cs typeface="ＭＳ Ｐゴシック" charset="0"/>
              </a:rPr>
              <a:t>Father sees (4)</a:t>
            </a:r>
            <a:endParaRPr lang="en-US" sz="2800" b="1" dirty="0">
              <a:effectLst/>
              <a:latin typeface="Arial" charset="0"/>
              <a:ea typeface="ＭＳ Ｐゴシック" charset="0"/>
              <a:cs typeface="ＭＳ Ｐゴシック" charset="0"/>
            </a:endParaRPr>
          </a:p>
        </p:txBody>
      </p:sp>
      <p:sp>
        <p:nvSpPr>
          <p:cNvPr id="20" name="Rectangle 2"/>
          <p:cNvSpPr txBox="1">
            <a:spLocks noChangeArrowheads="1"/>
          </p:cNvSpPr>
          <p:nvPr/>
        </p:nvSpPr>
        <p:spPr bwMode="auto">
          <a:xfrm>
            <a:off x="3042942" y="5897062"/>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effectLst/>
                <a:latin typeface="Arial" charset="0"/>
                <a:ea typeface="ＭＳ Ｐゴシック" charset="0"/>
                <a:cs typeface="ＭＳ Ｐゴシック" charset="0"/>
              </a:rPr>
              <a:t>Father sees (6, 8)</a:t>
            </a:r>
            <a:endParaRPr lang="en-US" sz="2800" b="1" dirty="0">
              <a:effectLst/>
              <a:latin typeface="Arial" charset="0"/>
              <a:ea typeface="ＭＳ Ｐゴシック" charset="0"/>
              <a:cs typeface="ＭＳ Ｐゴシック" charset="0"/>
            </a:endParaRPr>
          </a:p>
        </p:txBody>
      </p:sp>
      <p:sp>
        <p:nvSpPr>
          <p:cNvPr id="21" name="Rectangle 2"/>
          <p:cNvSpPr txBox="1">
            <a:spLocks noChangeArrowheads="1"/>
          </p:cNvSpPr>
          <p:nvPr/>
        </p:nvSpPr>
        <p:spPr bwMode="auto">
          <a:xfrm>
            <a:off x="6069487" y="5897062"/>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Father sees</a:t>
            </a:r>
            <a:r>
              <a:rPr lang="en-US" sz="2800" b="1" dirty="0" smtClean="0">
                <a:effectLst/>
                <a:latin typeface="Arial" charset="0"/>
                <a:ea typeface="ＭＳ Ｐゴシック" charset="0"/>
                <a:cs typeface="ＭＳ Ｐゴシック" charset="0"/>
              </a:rPr>
              <a:t> (18)</a:t>
            </a:r>
            <a:endParaRPr lang="en-US" sz="2800" b="1" dirty="0">
              <a:effectLst/>
              <a:latin typeface="Arial" charset="0"/>
              <a:ea typeface="ＭＳ Ｐゴシック" charset="0"/>
              <a:cs typeface="ＭＳ Ｐゴシック" charset="0"/>
            </a:endParaRPr>
          </a:p>
        </p:txBody>
      </p:sp>
      <p:sp>
        <p:nvSpPr>
          <p:cNvPr id="22" name="Rectangle 2"/>
          <p:cNvSpPr txBox="1">
            <a:spLocks noChangeArrowheads="1"/>
          </p:cNvSpPr>
          <p:nvPr/>
        </p:nvSpPr>
        <p:spPr bwMode="auto">
          <a:xfrm>
            <a:off x="-57522" y="3518439"/>
            <a:ext cx="32368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solidFill>
                  <a:srgbClr val="FFFF00"/>
                </a:solidFill>
                <a:effectLst/>
                <a:latin typeface="Arial" charset="0"/>
                <a:ea typeface="ＭＳ Ｐゴシック" charset="0"/>
                <a:cs typeface="ＭＳ Ｐゴシック" charset="0"/>
              </a:rPr>
              <a:t>Public show (1-2)</a:t>
            </a:r>
            <a:endParaRPr lang="en-US" sz="2800" b="1" dirty="0">
              <a:solidFill>
                <a:srgbClr val="FFFF00"/>
              </a:solidFill>
              <a:effectLst/>
              <a:latin typeface="Arial" charset="0"/>
              <a:ea typeface="ＭＳ Ｐゴシック" charset="0"/>
              <a:cs typeface="ＭＳ Ｐゴシック" charset="0"/>
            </a:endParaRPr>
          </a:p>
        </p:txBody>
      </p:sp>
      <p:sp>
        <p:nvSpPr>
          <p:cNvPr id="23" name="Rectangle 2"/>
          <p:cNvSpPr txBox="1">
            <a:spLocks noChangeArrowheads="1"/>
          </p:cNvSpPr>
          <p:nvPr/>
        </p:nvSpPr>
        <p:spPr bwMode="auto">
          <a:xfrm>
            <a:off x="2953192" y="3518439"/>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rgbClr val="FFFF00"/>
                </a:solidFill>
                <a:latin typeface="Arial" charset="0"/>
                <a:ea typeface="ＭＳ Ｐゴシック" charset="0"/>
                <a:cs typeface="ＭＳ Ｐゴシック" charset="0"/>
              </a:rPr>
              <a:t>Public show </a:t>
            </a:r>
            <a:r>
              <a:rPr lang="en-US" sz="2800" b="1" dirty="0" smtClean="0">
                <a:solidFill>
                  <a:srgbClr val="FFFF00"/>
                </a:solidFill>
                <a:effectLst/>
                <a:latin typeface="Arial" charset="0"/>
                <a:ea typeface="ＭＳ Ｐゴシック" charset="0"/>
                <a:cs typeface="ＭＳ Ｐゴシック" charset="0"/>
              </a:rPr>
              <a:t>(5)</a:t>
            </a:r>
            <a:endParaRPr lang="en-US" sz="2800" b="1" dirty="0">
              <a:solidFill>
                <a:srgbClr val="FFFF00"/>
              </a:solidFill>
              <a:effectLst/>
              <a:latin typeface="Arial" charset="0"/>
              <a:ea typeface="ＭＳ Ｐゴシック" charset="0"/>
              <a:cs typeface="ＭＳ Ｐゴシック" charset="0"/>
            </a:endParaRPr>
          </a:p>
        </p:txBody>
      </p:sp>
      <p:sp>
        <p:nvSpPr>
          <p:cNvPr id="24" name="Rectangle 2"/>
          <p:cNvSpPr txBox="1">
            <a:spLocks noChangeArrowheads="1"/>
          </p:cNvSpPr>
          <p:nvPr/>
        </p:nvSpPr>
        <p:spPr bwMode="auto">
          <a:xfrm>
            <a:off x="6030723" y="3518439"/>
            <a:ext cx="3131216"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rgbClr val="FFFF00"/>
                </a:solidFill>
                <a:latin typeface="Arial" charset="0"/>
                <a:ea typeface="ＭＳ Ｐゴシック" charset="0"/>
                <a:cs typeface="ＭＳ Ｐゴシック" charset="0"/>
              </a:rPr>
              <a:t>Public show </a:t>
            </a:r>
            <a:r>
              <a:rPr lang="en-US" sz="2800" b="1" dirty="0" smtClean="0">
                <a:solidFill>
                  <a:srgbClr val="FFFF00"/>
                </a:solidFill>
                <a:effectLst/>
                <a:latin typeface="Arial" charset="0"/>
                <a:ea typeface="ＭＳ Ｐゴシック" charset="0"/>
                <a:cs typeface="ＭＳ Ｐゴシック" charset="0"/>
              </a:rPr>
              <a:t>(16)</a:t>
            </a:r>
            <a:endParaRPr lang="en-US" sz="2800" b="1" dirty="0">
              <a:solidFill>
                <a:srgbClr val="FFFF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6316332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0" nodeType="afterEffect">
                                  <p:stCondLst>
                                    <p:cond delay="0"/>
                                  </p:stCondLst>
                                  <p:childTnLst>
                                    <p:set>
                                      <p:cBhvr>
                                        <p:cTn id="49" dur="1" fill="hold">
                                          <p:stCondLst>
                                            <p:cond delay="0"/>
                                          </p:stCondLst>
                                        </p:cTn>
                                        <p:tgtEl>
                                          <p:spTgt spid="20"/>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9" grpId="0"/>
      <p:bldP spid="20" grpId="0"/>
      <p:bldP spid="21" grpId="0"/>
      <p:bldP spid="22" grpId="0"/>
      <p:bldP spid="23"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Spiritual Disciplines</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1194506"/>
            <a:ext cx="9144000" cy="5907024"/>
          </a:xfrm>
          <a:prstGeom prst="rect">
            <a:avLst/>
          </a:prstGeom>
        </p:spPr>
      </p:pic>
      <p:sp>
        <p:nvSpPr>
          <p:cNvPr id="5" name="Rectangle 2"/>
          <p:cNvSpPr txBox="1">
            <a:spLocks noChangeArrowheads="1"/>
          </p:cNvSpPr>
          <p:nvPr/>
        </p:nvSpPr>
        <p:spPr bwMode="auto">
          <a:xfrm>
            <a:off x="17401" y="1356814"/>
            <a:ext cx="9144000" cy="32354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9900" b="1" dirty="0" smtClean="0">
                <a:effectLst>
                  <a:glow rad="127000">
                    <a:schemeClr val="tx1"/>
                  </a:glow>
                </a:effectLst>
                <a:latin typeface="Arial" charset="0"/>
                <a:ea typeface="ＭＳ Ｐゴシック" charset="0"/>
                <a:cs typeface="ＭＳ Ｐゴシック" charset="0"/>
              </a:rPr>
              <a:t>Why?</a:t>
            </a:r>
            <a:endParaRPr lang="en-US" sz="199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416534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70046" y="368300"/>
            <a:ext cx="7159835" cy="6110549"/>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
            <a:ext cx="2526291" cy="1615271"/>
          </a:xfrm>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ONLY fasting?</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536034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720590" y="-1"/>
            <a:ext cx="4423410" cy="6858000"/>
          </a:xfrm>
          <a:prstGeom prst="rect">
            <a:avLst/>
          </a:prstGeom>
        </p:spPr>
      </p:pic>
      <p:pic>
        <p:nvPicPr>
          <p:cNvPr id="3" name="Picture 2"/>
          <p:cNvPicPr>
            <a:picLocks noChangeAspect="1"/>
          </p:cNvPicPr>
          <p:nvPr/>
        </p:nvPicPr>
        <p:blipFill>
          <a:blip r:embed="rId4"/>
          <a:stretch>
            <a:fillRect/>
          </a:stretch>
        </p:blipFill>
        <p:spPr>
          <a:xfrm>
            <a:off x="-1" y="-1"/>
            <a:ext cx="3413495" cy="6919247"/>
          </a:xfrm>
          <a:prstGeom prst="rect">
            <a:avLst/>
          </a:prstGeom>
        </p:spPr>
      </p:pic>
      <p:sp>
        <p:nvSpPr>
          <p:cNvPr id="900098" name="Rectangle 2"/>
          <p:cNvSpPr>
            <a:spLocks noGrp="1" noChangeArrowheads="1"/>
          </p:cNvSpPr>
          <p:nvPr>
            <p:ph type="ctrTitle"/>
          </p:nvPr>
        </p:nvSpPr>
        <p:spPr>
          <a:xfrm>
            <a:off x="2643798" y="232008"/>
            <a:ext cx="3289134" cy="6625992"/>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II.</a:t>
            </a:r>
            <a:br>
              <a:rPr lang="en-US" b="1" dirty="0" smtClean="0">
                <a:effectLst>
                  <a:glow rad="127000">
                    <a:schemeClr val="tx1"/>
                  </a:glow>
                </a:effectLst>
                <a:latin typeface="Arial" charset="0"/>
                <a:ea typeface="ＭＳ Ｐゴシック" charset="0"/>
                <a:cs typeface="ＭＳ Ｐゴシック" charset="0"/>
              </a:rPr>
            </a:br>
            <a:r>
              <a:rPr lang="en-US" b="1" dirty="0" smtClean="0">
                <a:effectLst>
                  <a:glow rad="127000">
                    <a:schemeClr val="tx1"/>
                  </a:glow>
                </a:effectLst>
                <a:latin typeface="Arial" charset="0"/>
                <a:ea typeface="ＭＳ Ｐゴシック" charset="0"/>
                <a:cs typeface="ＭＳ Ｐゴシック" charset="0"/>
              </a:rPr>
              <a:t>Religious </a:t>
            </a:r>
            <a:r>
              <a:rPr lang="en-US" b="1" dirty="0">
                <a:solidFill>
                  <a:srgbClr val="FFFF00"/>
                </a:solidFill>
                <a:effectLst>
                  <a:glow rad="127000">
                    <a:schemeClr val="tx1"/>
                  </a:glow>
                </a:effectLst>
                <a:latin typeface="Arial" charset="0"/>
                <a:ea typeface="ＭＳ Ｐゴシック" charset="0"/>
                <a:cs typeface="ＭＳ Ｐゴシック" charset="0"/>
              </a:rPr>
              <a:t>rituals</a:t>
            </a:r>
            <a:r>
              <a:rPr lang="en-US" b="1" dirty="0">
                <a:effectLst>
                  <a:glow rad="127000">
                    <a:schemeClr val="tx1"/>
                  </a:glow>
                </a:effectLst>
                <a:latin typeface="Arial" charset="0"/>
                <a:ea typeface="ＭＳ Ｐゴシック" charset="0"/>
                <a:cs typeface="ＭＳ Ｐゴシック" charset="0"/>
              </a:rPr>
              <a:t> get either human or divine rewards—but not both. </a:t>
            </a:r>
          </a:p>
        </p:txBody>
      </p:sp>
    </p:spTree>
    <p:extLst>
      <p:ext uri="{BB962C8B-B14F-4D97-AF65-F5344CB8AC3E}">
        <p14:creationId xmlns:p14="http://schemas.microsoft.com/office/powerpoint/2010/main" val="45168078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5" name="Picture 4"/>
          <p:cNvPicPr>
            <a:picLocks noChangeAspect="1"/>
          </p:cNvPicPr>
          <p:nvPr/>
        </p:nvPicPr>
        <p:blipFill>
          <a:blip r:embed="rId3"/>
          <a:stretch>
            <a:fillRect/>
          </a:stretch>
        </p:blipFill>
        <p:spPr>
          <a:xfrm>
            <a:off x="-69469" y="2960953"/>
            <a:ext cx="9213469" cy="5003341"/>
          </a:xfrm>
          <a:prstGeom prst="rect">
            <a:avLst/>
          </a:prstGeom>
        </p:spPr>
      </p:pic>
      <p:sp>
        <p:nvSpPr>
          <p:cNvPr id="900098" name="Rectangle 2"/>
          <p:cNvSpPr>
            <a:spLocks noGrp="1" noChangeArrowheads="1"/>
          </p:cNvSpPr>
          <p:nvPr>
            <p:ph type="ctrTitle"/>
          </p:nvPr>
        </p:nvSpPr>
        <p:spPr>
          <a:xfrm>
            <a:off x="0" y="29469"/>
            <a:ext cx="9144000" cy="1998737"/>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Be </a:t>
            </a:r>
            <a:r>
              <a:rPr lang="en-US" sz="3600" b="1" dirty="0">
                <a:effectLst>
                  <a:glow rad="127000">
                    <a:schemeClr val="tx1"/>
                  </a:glow>
                </a:effectLst>
                <a:latin typeface="Arial" charset="0"/>
                <a:ea typeface="ＭＳ Ｐゴシック" charset="0"/>
                <a:cs typeface="ＭＳ Ｐゴシック" charset="0"/>
              </a:rPr>
              <a:t>careful not to do your </a:t>
            </a:r>
            <a:r>
              <a:rPr lang="uk-UA"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acts </a:t>
            </a:r>
            <a:r>
              <a:rPr lang="en-US" sz="3600" b="1" dirty="0">
                <a:effectLst>
                  <a:glow rad="127000">
                    <a:schemeClr val="tx1"/>
                  </a:glow>
                </a:effectLst>
                <a:latin typeface="Arial" charset="0"/>
                <a:ea typeface="ＭＳ Ｐゴシック" charset="0"/>
                <a:cs typeface="ＭＳ Ｐゴシック" charset="0"/>
              </a:rPr>
              <a:t>of </a:t>
            </a:r>
            <a:r>
              <a:rPr lang="en-US" sz="3600" b="1" dirty="0" smtClean="0">
                <a:effectLst>
                  <a:glow rad="127000">
                    <a:schemeClr val="tx1"/>
                  </a:glow>
                </a:effectLst>
                <a:latin typeface="Arial" charset="0"/>
                <a:ea typeface="ＭＳ Ｐゴシック" charset="0"/>
                <a:cs typeface="ＭＳ Ｐゴシック" charset="0"/>
              </a:rPr>
              <a:t>righteousness</a:t>
            </a:r>
            <a:r>
              <a:rPr lang="uk-UA"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before men, to be seen by them. If you do, you will have no reward from your Father in </a:t>
            </a:r>
            <a:r>
              <a:rPr lang="en-US" sz="3600" b="1" dirty="0" smtClean="0">
                <a:effectLst>
                  <a:glow rad="127000">
                    <a:schemeClr val="tx1"/>
                  </a:glow>
                </a:effectLst>
                <a:latin typeface="Arial" charset="0"/>
                <a:ea typeface="ＭＳ Ｐゴシック" charset="0"/>
                <a:cs typeface="ＭＳ Ｐゴシック" charset="0"/>
              </a:rPr>
              <a:t>heaven</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(6:1 </a:t>
            </a:r>
            <a:r>
              <a:rPr lang="en-US" sz="3200" b="1" dirty="0" smtClean="0">
                <a:effectLst>
                  <a:glow rad="127000">
                    <a:schemeClr val="tx1"/>
                  </a:glow>
                </a:effectLst>
                <a:latin typeface="Arial" charset="0"/>
                <a:ea typeface="ＭＳ Ｐゴシック" charset="0"/>
                <a:cs typeface="ＭＳ Ｐゴシック" charset="0"/>
              </a:rPr>
              <a:t>NIV</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027015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Parading Public Piety</a:t>
            </a:r>
            <a:endParaRPr lang="en-US" sz="54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04100"/>
            <a:ext cx="9144001" cy="4553900"/>
          </a:xfrm>
          <a:prstGeom prst="rect">
            <a:avLst/>
          </a:prstGeom>
        </p:spPr>
      </p:pic>
    </p:spTree>
    <p:extLst>
      <p:ext uri="{BB962C8B-B14F-4D97-AF65-F5344CB8AC3E}">
        <p14:creationId xmlns:p14="http://schemas.microsoft.com/office/powerpoint/2010/main" val="85013687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Fasting</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41642"/>
            <a:ext cx="6858000" cy="6858000"/>
          </a:xfrm>
          <a:prstGeom prst="rect">
            <a:avLst/>
          </a:prstGeom>
        </p:spPr>
      </p:pic>
      <p:pic>
        <p:nvPicPr>
          <p:cNvPr id="3" name="Picture 2"/>
          <p:cNvPicPr>
            <a:picLocks noChangeAspect="1"/>
          </p:cNvPicPr>
          <p:nvPr/>
        </p:nvPicPr>
        <p:blipFill>
          <a:blip r:embed="rId4"/>
          <a:stretch>
            <a:fillRect/>
          </a:stretch>
        </p:blipFill>
        <p:spPr>
          <a:xfrm>
            <a:off x="5241984" y="1499130"/>
            <a:ext cx="3660367" cy="4886591"/>
          </a:xfrm>
          <a:prstGeom prst="rect">
            <a:avLst/>
          </a:prstGeom>
        </p:spPr>
      </p:pic>
    </p:spTree>
    <p:extLst>
      <p:ext uri="{BB962C8B-B14F-4D97-AF65-F5344CB8AC3E}">
        <p14:creationId xmlns:p14="http://schemas.microsoft.com/office/powerpoint/2010/main" val="85013687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99244" y="0"/>
            <a:ext cx="6958194" cy="6958194"/>
          </a:xfrm>
          <a:prstGeom prst="rect">
            <a:avLst/>
          </a:prstGeom>
        </p:spPr>
      </p:pic>
      <p:sp>
        <p:nvSpPr>
          <p:cNvPr id="900098" name="Rectangle 2"/>
          <p:cNvSpPr>
            <a:spLocks noGrp="1" noChangeArrowheads="1"/>
          </p:cNvSpPr>
          <p:nvPr>
            <p:ph type="ctrTitle"/>
          </p:nvPr>
        </p:nvSpPr>
        <p:spPr>
          <a:xfrm>
            <a:off x="2610682" y="1358369"/>
            <a:ext cx="3333911" cy="3704644"/>
          </a:xfrm>
          <a:solidFill>
            <a:schemeClr val="bg1"/>
          </a:solidFill>
          <a:ln>
            <a:noFill/>
          </a:ln>
          <a:effectLst/>
          <a:extLst/>
        </p:spPr>
        <p:txBody>
          <a:bodyPr vert="horz" wrap="square" lIns="91440" tIns="45720" rIns="91440" bIns="45720" numCol="1" anchor="ctr" anchorCtr="0" compatLnSpc="1">
            <a:prstTxWarp prst="textNoShape">
              <a:avLst/>
            </a:prstTxWarp>
          </a:bodyPr>
          <a:lstStyle/>
          <a:p>
            <a:r>
              <a:rPr lang="en-US" b="1" dirty="0">
                <a:solidFill>
                  <a:schemeClr val="tx2"/>
                </a:solidFill>
                <a:effectLst>
                  <a:glow rad="127000">
                    <a:schemeClr val="bg1"/>
                  </a:glow>
                </a:effectLst>
                <a:latin typeface="Arial" charset="0"/>
                <a:ea typeface="ＭＳ Ｐゴシック" charset="0"/>
                <a:cs typeface="ＭＳ Ｐゴシック" charset="0"/>
              </a:rPr>
              <a:t>HAVE YOU </a:t>
            </a:r>
            <a:r>
              <a:rPr lang="en-US" b="1" dirty="0">
                <a:solidFill>
                  <a:srgbClr val="FF0000"/>
                </a:solidFill>
                <a:effectLst>
                  <a:glow rad="127000">
                    <a:schemeClr val="bg1"/>
                  </a:glow>
                </a:effectLst>
                <a:latin typeface="Arial" charset="0"/>
                <a:ea typeface="ＭＳ Ｐゴシック" charset="0"/>
                <a:cs typeface="ＭＳ Ｐゴシック" charset="0"/>
              </a:rPr>
              <a:t>THUMPED</a:t>
            </a:r>
            <a:r>
              <a:rPr lang="en-US" b="1" dirty="0">
                <a:solidFill>
                  <a:schemeClr val="tx2"/>
                </a:solidFill>
                <a:effectLst>
                  <a:glow rad="127000">
                    <a:schemeClr val="bg1"/>
                  </a:glow>
                </a:effectLst>
                <a:latin typeface="Arial" charset="0"/>
                <a:ea typeface="ＭＳ Ｐゴシック" charset="0"/>
                <a:cs typeface="ＭＳ Ｐゴシック" charset="0"/>
              </a:rPr>
              <a:t> YOUR </a:t>
            </a:r>
            <a:r>
              <a:rPr lang="en-US" b="1" dirty="0">
                <a:solidFill>
                  <a:srgbClr val="FF0000"/>
                </a:solidFill>
                <a:effectLst>
                  <a:glow rad="127000">
                    <a:schemeClr val="bg1"/>
                  </a:glow>
                </a:effectLst>
                <a:latin typeface="Arial" charset="0"/>
                <a:ea typeface="ＭＳ Ｐゴシック" charset="0"/>
                <a:cs typeface="ＭＳ Ｐゴシック" charset="0"/>
              </a:rPr>
              <a:t>BIBLE</a:t>
            </a:r>
            <a:r>
              <a:rPr lang="en-US" b="1" dirty="0">
                <a:solidFill>
                  <a:schemeClr val="tx2"/>
                </a:solidFill>
                <a:effectLst>
                  <a:glow rad="127000">
                    <a:schemeClr val="bg1"/>
                  </a:glow>
                </a:effectLst>
                <a:latin typeface="Arial" charset="0"/>
                <a:ea typeface="ＭＳ Ｐゴシック" charset="0"/>
                <a:cs typeface="ＭＳ Ｐゴシック" charset="0"/>
              </a:rPr>
              <a:t> TODAY?</a:t>
            </a:r>
          </a:p>
        </p:txBody>
      </p:sp>
    </p:spTree>
    <p:extLst>
      <p:ext uri="{BB962C8B-B14F-4D97-AF65-F5344CB8AC3E}">
        <p14:creationId xmlns:p14="http://schemas.microsoft.com/office/powerpoint/2010/main" val="132041127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Giving</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993900" y="0"/>
            <a:ext cx="5143500" cy="6858000"/>
          </a:xfrm>
          <a:prstGeom prst="rect">
            <a:avLst/>
          </a:prstGeom>
        </p:spPr>
      </p:pic>
    </p:spTree>
    <p:extLst>
      <p:ext uri="{BB962C8B-B14F-4D97-AF65-F5344CB8AC3E}">
        <p14:creationId xmlns:p14="http://schemas.microsoft.com/office/powerpoint/2010/main" val="85013687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Evangelism</a:t>
            </a:r>
            <a:endParaRPr lang="en-US" sz="54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590850"/>
          </a:xfrm>
          <a:prstGeom prst="rect">
            <a:avLst/>
          </a:prstGeom>
        </p:spPr>
      </p:pic>
    </p:spTree>
    <p:extLst>
      <p:ext uri="{BB962C8B-B14F-4D97-AF65-F5344CB8AC3E}">
        <p14:creationId xmlns:p14="http://schemas.microsoft.com/office/powerpoint/2010/main" val="51383297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1369368" y="2335293"/>
            <a:ext cx="6430072" cy="2367335"/>
          </a:xfrm>
          <a:effectLst>
            <a:outerShdw blurRad="63500" dist="35921" dir="2700000" algn="ctr" rotWithShape="0">
              <a:schemeClr val="tx2">
                <a:alpha val="74998"/>
              </a:schemeClr>
            </a:outerShdw>
          </a:effectLst>
          <a:extLst/>
        </p:spPr>
        <p:txBody>
          <a:bodyPr/>
          <a:lstStyle/>
          <a:p>
            <a:pPr>
              <a:defRPr/>
            </a:pPr>
            <a:r>
              <a:rPr lang="en-US" sz="4000" b="1" dirty="0">
                <a:effectLst>
                  <a:glow rad="508000">
                    <a:schemeClr val="tx1"/>
                  </a:glow>
                </a:effectLst>
                <a:latin typeface="Arial" charset="0"/>
                <a:ea typeface="ＭＳ Ｐゴシック" charset="0"/>
                <a:cs typeface="ＭＳ Ｐゴシック" charset="0"/>
              </a:rPr>
              <a:t>How can you do your spiritual disciplines in a way that God </a:t>
            </a:r>
            <a:r>
              <a:rPr lang="en-US" sz="4000" b="1" dirty="0" smtClean="0">
                <a:solidFill>
                  <a:srgbClr val="FFFF00"/>
                </a:solidFill>
                <a:effectLst>
                  <a:glow rad="508000">
                    <a:schemeClr val="tx1"/>
                  </a:glow>
                </a:effectLst>
                <a:latin typeface="Arial" charset="0"/>
                <a:ea typeface="ＭＳ Ｐゴシック" charset="0"/>
                <a:cs typeface="ＭＳ Ｐゴシック" charset="0"/>
              </a:rPr>
              <a:t>rewards</a:t>
            </a:r>
            <a:r>
              <a:rPr lang="en-US" sz="4000" b="1" dirty="0" smtClean="0">
                <a:effectLst>
                  <a:glow rad="508000">
                    <a:schemeClr val="tx1"/>
                  </a:glow>
                </a:effectLst>
                <a:latin typeface="Arial" charset="0"/>
                <a:ea typeface="ＭＳ Ｐゴシック" charset="0"/>
                <a:cs typeface="ＭＳ Ｐゴシック" charset="0"/>
              </a:rPr>
              <a:t>?</a:t>
            </a:r>
            <a:endParaRPr lang="en-US" sz="4000" b="1" dirty="0">
              <a:effectLst>
                <a:glow rad="508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7363730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300348"/>
            <a:ext cx="9144000" cy="5557652"/>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Main Idea</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4542936" y="1466857"/>
            <a:ext cx="4601064" cy="28621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4400" b="1">
                <a:solidFill>
                  <a:schemeClr val="tx2"/>
                </a:solidFill>
                <a:effectLst>
                  <a:glow rad="127000">
                    <a:schemeClr val="bg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5400" dirty="0"/>
              <a:t>Choose whom you want to </a:t>
            </a:r>
            <a:r>
              <a:rPr lang="en-US" sz="5400" dirty="0">
                <a:solidFill>
                  <a:srgbClr val="008000"/>
                </a:solidFill>
              </a:rPr>
              <a:t>reward</a:t>
            </a:r>
            <a:r>
              <a:rPr lang="en-US" sz="5400" dirty="0"/>
              <a:t> you.</a:t>
            </a:r>
          </a:p>
        </p:txBody>
      </p:sp>
    </p:spTree>
    <p:extLst>
      <p:ext uri="{BB962C8B-B14F-4D97-AF65-F5344CB8AC3E}">
        <p14:creationId xmlns:p14="http://schemas.microsoft.com/office/powerpoint/2010/main" val="297155262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4054078"/>
          </a:xfrm>
          <a:prstGeom prst="rect">
            <a:avLst/>
          </a:prstGeom>
        </p:spPr>
      </p:pic>
      <p:pic>
        <p:nvPicPr>
          <p:cNvPr id="2" name="Picture 1"/>
          <p:cNvPicPr>
            <a:picLocks noChangeAspect="1"/>
          </p:cNvPicPr>
          <p:nvPr/>
        </p:nvPicPr>
        <p:blipFill>
          <a:blip r:embed="rId4"/>
          <a:stretch>
            <a:fillRect/>
          </a:stretch>
        </p:blipFill>
        <p:spPr>
          <a:xfrm>
            <a:off x="1" y="4043339"/>
            <a:ext cx="3755252" cy="2803921"/>
          </a:xfrm>
          <a:prstGeom prst="rect">
            <a:avLst/>
          </a:prstGeom>
        </p:spPr>
      </p:pic>
      <p:pic>
        <p:nvPicPr>
          <p:cNvPr id="3" name="Picture 2"/>
          <p:cNvPicPr>
            <a:picLocks noChangeAspect="1"/>
          </p:cNvPicPr>
          <p:nvPr/>
        </p:nvPicPr>
        <p:blipFill>
          <a:blip r:embed="rId5"/>
          <a:stretch>
            <a:fillRect/>
          </a:stretch>
        </p:blipFill>
        <p:spPr>
          <a:xfrm>
            <a:off x="6314904" y="4043339"/>
            <a:ext cx="2829095" cy="2901636"/>
          </a:xfrm>
          <a:prstGeom prst="rect">
            <a:avLst/>
          </a:prstGeom>
        </p:spPr>
      </p:pic>
      <p:pic>
        <p:nvPicPr>
          <p:cNvPr id="6" name="Picture 5"/>
          <p:cNvPicPr>
            <a:picLocks noChangeAspect="1"/>
          </p:cNvPicPr>
          <p:nvPr/>
        </p:nvPicPr>
        <p:blipFill>
          <a:blip r:embed="rId6"/>
          <a:stretch>
            <a:fillRect/>
          </a:stretch>
        </p:blipFill>
        <p:spPr>
          <a:xfrm>
            <a:off x="2709267" y="4043339"/>
            <a:ext cx="4038600" cy="2019300"/>
          </a:xfrm>
          <a:prstGeom prst="rect">
            <a:avLst/>
          </a:prstGeom>
        </p:spPr>
      </p:pic>
      <p:sp>
        <p:nvSpPr>
          <p:cNvPr id="900098" name="Rectangle 2"/>
          <p:cNvSpPr>
            <a:spLocks noGrp="1" noChangeArrowheads="1"/>
          </p:cNvSpPr>
          <p:nvPr>
            <p:ph type="ctrTitle"/>
          </p:nvPr>
        </p:nvSpPr>
        <p:spPr>
          <a:xfrm>
            <a:off x="1896217" y="5127861"/>
            <a:ext cx="5786488" cy="1594473"/>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Spiritual Disciplines</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277002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266592"/>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I. God </a:t>
            </a:r>
            <a:r>
              <a:rPr lang="en-US" b="1" dirty="0">
                <a:effectLst>
                  <a:glow rad="127000">
                    <a:schemeClr val="tx1"/>
                  </a:glow>
                </a:effectLst>
                <a:latin typeface="Arial" charset="0"/>
                <a:ea typeface="ＭＳ Ｐゴシック" charset="0"/>
                <a:cs typeface="ＭＳ Ｐゴシック" charset="0"/>
              </a:rPr>
              <a:t>rewards only </a:t>
            </a:r>
            <a:r>
              <a:rPr lang="en-US" b="1" dirty="0">
                <a:solidFill>
                  <a:srgbClr val="FFFF00"/>
                </a:solidFill>
                <a:effectLst>
                  <a:glow rad="127000">
                    <a:schemeClr val="tx1"/>
                  </a:glow>
                </a:effectLst>
                <a:latin typeface="Arial" charset="0"/>
                <a:ea typeface="ＭＳ Ｐゴシック" charset="0"/>
                <a:cs typeface="ＭＳ Ｐゴシック" charset="0"/>
              </a:rPr>
              <a:t>secret</a:t>
            </a:r>
            <a:r>
              <a:rPr lang="en-US" b="1" dirty="0">
                <a:effectLst>
                  <a:glow rad="127000">
                    <a:schemeClr val="tx1"/>
                  </a:glow>
                </a:effectLst>
                <a:latin typeface="Arial" charset="0"/>
                <a:ea typeface="ＭＳ Ｐゴシック" charset="0"/>
                <a:cs typeface="ＭＳ Ｐゴシック" charset="0"/>
              </a:rPr>
              <a:t> fasting (6:16-18). </a:t>
            </a:r>
          </a:p>
        </p:txBody>
      </p:sp>
      <p:pic>
        <p:nvPicPr>
          <p:cNvPr id="2" name="Picture 1"/>
          <p:cNvPicPr>
            <a:picLocks noChangeAspect="1"/>
          </p:cNvPicPr>
          <p:nvPr/>
        </p:nvPicPr>
        <p:blipFill>
          <a:blip r:embed="rId3"/>
          <a:stretch>
            <a:fillRect/>
          </a:stretch>
        </p:blipFill>
        <p:spPr>
          <a:xfrm>
            <a:off x="725492" y="2034334"/>
            <a:ext cx="7772400" cy="4826000"/>
          </a:xfrm>
          <a:prstGeom prst="rect">
            <a:avLst/>
          </a:prstGeom>
        </p:spPr>
      </p:pic>
    </p:spTree>
    <p:extLst>
      <p:ext uri="{BB962C8B-B14F-4D97-AF65-F5344CB8AC3E}">
        <p14:creationId xmlns:p14="http://schemas.microsoft.com/office/powerpoint/2010/main" val="43099659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720590" y="-1"/>
            <a:ext cx="4423410" cy="6858000"/>
          </a:xfrm>
          <a:prstGeom prst="rect">
            <a:avLst/>
          </a:prstGeom>
        </p:spPr>
      </p:pic>
      <p:pic>
        <p:nvPicPr>
          <p:cNvPr id="3" name="Picture 2"/>
          <p:cNvPicPr>
            <a:picLocks noChangeAspect="1"/>
          </p:cNvPicPr>
          <p:nvPr/>
        </p:nvPicPr>
        <p:blipFill>
          <a:blip r:embed="rId4"/>
          <a:stretch>
            <a:fillRect/>
          </a:stretch>
        </p:blipFill>
        <p:spPr>
          <a:xfrm>
            <a:off x="-1" y="-1"/>
            <a:ext cx="3413495" cy="6919247"/>
          </a:xfrm>
          <a:prstGeom prst="rect">
            <a:avLst/>
          </a:prstGeom>
        </p:spPr>
      </p:pic>
      <p:sp>
        <p:nvSpPr>
          <p:cNvPr id="900098" name="Rectangle 2"/>
          <p:cNvSpPr>
            <a:spLocks noGrp="1" noChangeArrowheads="1"/>
          </p:cNvSpPr>
          <p:nvPr>
            <p:ph type="ctrTitle"/>
          </p:nvPr>
        </p:nvSpPr>
        <p:spPr>
          <a:xfrm>
            <a:off x="2643798" y="232008"/>
            <a:ext cx="3289134" cy="6625992"/>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II.</a:t>
            </a:r>
            <a:br>
              <a:rPr lang="en-US" b="1" dirty="0" smtClean="0">
                <a:effectLst>
                  <a:glow rad="127000">
                    <a:schemeClr val="tx1"/>
                  </a:glow>
                </a:effectLst>
                <a:latin typeface="Arial" charset="0"/>
                <a:ea typeface="ＭＳ Ｐゴシック" charset="0"/>
                <a:cs typeface="ＭＳ Ｐゴシック" charset="0"/>
              </a:rPr>
            </a:br>
            <a:r>
              <a:rPr lang="en-US" b="1" dirty="0" smtClean="0">
                <a:effectLst>
                  <a:glow rad="127000">
                    <a:schemeClr val="tx1"/>
                  </a:glow>
                </a:effectLst>
                <a:latin typeface="Arial" charset="0"/>
                <a:ea typeface="ＭＳ Ｐゴシック" charset="0"/>
                <a:cs typeface="ＭＳ Ｐゴシック" charset="0"/>
              </a:rPr>
              <a:t>Religious </a:t>
            </a:r>
            <a:r>
              <a:rPr lang="en-US" b="1" dirty="0">
                <a:solidFill>
                  <a:srgbClr val="FFFF00"/>
                </a:solidFill>
                <a:effectLst>
                  <a:glow rad="127000">
                    <a:schemeClr val="tx1"/>
                  </a:glow>
                </a:effectLst>
                <a:latin typeface="Arial" charset="0"/>
                <a:ea typeface="ＭＳ Ｐゴシック" charset="0"/>
                <a:cs typeface="ＭＳ Ｐゴシック" charset="0"/>
              </a:rPr>
              <a:t>rituals</a:t>
            </a:r>
            <a:r>
              <a:rPr lang="en-US" b="1" dirty="0">
                <a:effectLst>
                  <a:glow rad="127000">
                    <a:schemeClr val="tx1"/>
                  </a:glow>
                </a:effectLst>
                <a:latin typeface="Arial" charset="0"/>
                <a:ea typeface="ＭＳ Ｐゴシック" charset="0"/>
                <a:cs typeface="ＭＳ Ｐゴシック" charset="0"/>
              </a:rPr>
              <a:t> get either human or divine rewards—but not both. </a:t>
            </a:r>
          </a:p>
        </p:txBody>
      </p:sp>
    </p:spTree>
    <p:extLst>
      <p:ext uri="{BB962C8B-B14F-4D97-AF65-F5344CB8AC3E}">
        <p14:creationId xmlns:p14="http://schemas.microsoft.com/office/powerpoint/2010/main" val="329806824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0800"/>
            <a:ext cx="9144000" cy="769349"/>
          </a:xfrm>
          <a:effectLst>
            <a:outerShdw blurRad="63500" dist="35921" dir="2700000" algn="ctr" rotWithShape="0">
              <a:schemeClr val="tx2">
                <a:alpha val="74998"/>
              </a:schemeClr>
            </a:outerShdw>
          </a:effectLst>
          <a:extLst/>
        </p:spPr>
        <p:txBody>
          <a:bodyPr/>
          <a:lstStyle/>
          <a:p>
            <a:pPr>
              <a:defRPr/>
            </a:pPr>
            <a:r>
              <a:rPr lang="en-US" sz="3600" b="1" dirty="0" smtClean="0">
                <a:effectLst>
                  <a:glow rad="127000">
                    <a:schemeClr val="tx1"/>
                  </a:glow>
                </a:effectLst>
                <a:latin typeface="Arial" charset="0"/>
                <a:ea typeface="ＭＳ Ｐゴシック" charset="0"/>
                <a:cs typeface="ＭＳ Ｐゴシック" charset="0"/>
              </a:rPr>
              <a:t>Where Secret Disciplines Show Up</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770283"/>
            <a:ext cx="9144000" cy="6087717"/>
          </a:xfrm>
          <a:prstGeom prst="rect">
            <a:avLst/>
          </a:prstGeom>
        </p:spPr>
      </p:pic>
      <p:sp>
        <p:nvSpPr>
          <p:cNvPr id="4" name="Rectangle 2"/>
          <p:cNvSpPr txBox="1">
            <a:spLocks noChangeArrowheads="1"/>
          </p:cNvSpPr>
          <p:nvPr/>
        </p:nvSpPr>
        <p:spPr bwMode="auto">
          <a:xfrm>
            <a:off x="0" y="1073310"/>
            <a:ext cx="4601064" cy="28621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4400" b="1">
                <a:solidFill>
                  <a:schemeClr val="tx2"/>
                </a:solidFill>
                <a:effectLst>
                  <a:glow rad="127000">
                    <a:schemeClr val="bg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268288" indent="-268288" algn="l">
              <a:buFont typeface="Arial"/>
              <a:buChar char="•"/>
            </a:pPr>
            <a:r>
              <a:rPr lang="en-US" sz="4000" dirty="0" smtClean="0"/>
              <a:t>Fasting</a:t>
            </a:r>
          </a:p>
          <a:p>
            <a:pPr marL="268288" indent="-268288" algn="l">
              <a:buFont typeface="Arial"/>
              <a:buChar char="•"/>
            </a:pPr>
            <a:r>
              <a:rPr lang="en-US" sz="4000" dirty="0" smtClean="0"/>
              <a:t>Prayer</a:t>
            </a:r>
          </a:p>
          <a:p>
            <a:pPr marL="268288" indent="-268288" algn="l">
              <a:buFont typeface="Arial"/>
              <a:buChar char="•"/>
            </a:pPr>
            <a:r>
              <a:rPr lang="en-US" sz="4000" dirty="0" smtClean="0"/>
              <a:t>Bible study</a:t>
            </a:r>
          </a:p>
          <a:p>
            <a:pPr marL="268288" indent="-268288" algn="l">
              <a:buFont typeface="Arial"/>
              <a:buChar char="•"/>
            </a:pPr>
            <a:r>
              <a:rPr lang="en-US" sz="4000" dirty="0" smtClean="0"/>
              <a:t>Witnessing</a:t>
            </a:r>
          </a:p>
          <a:p>
            <a:pPr marL="268288" indent="-268288" algn="l">
              <a:buFont typeface="Arial"/>
              <a:buChar char="•"/>
            </a:pPr>
            <a:r>
              <a:rPr lang="en-US" sz="4000" dirty="0" smtClean="0"/>
              <a:t>Service</a:t>
            </a:r>
            <a:endParaRPr lang="en-US" sz="4000" dirty="0"/>
          </a:p>
        </p:txBody>
      </p:sp>
      <p:sp>
        <p:nvSpPr>
          <p:cNvPr id="5" name="Rectangle 2"/>
          <p:cNvSpPr txBox="1">
            <a:spLocks noChangeArrowheads="1"/>
          </p:cNvSpPr>
          <p:nvPr/>
        </p:nvSpPr>
        <p:spPr bwMode="auto">
          <a:xfrm>
            <a:off x="5139720" y="1088800"/>
            <a:ext cx="2626944"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effectLst>
                  <a:glow rad="127000">
                    <a:schemeClr val="tx1"/>
                  </a:glow>
                </a:effectLst>
                <a:latin typeface="Arial" charset="0"/>
                <a:ea typeface="ＭＳ Ｐゴシック" charset="0"/>
                <a:cs typeface="ＭＳ Ｐゴシック" charset="0"/>
              </a:rPr>
              <a:t>Don</a:t>
            </a:r>
            <a:r>
              <a:rPr lang="uk-UA"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t</a:t>
            </a:r>
            <a:endParaRPr lang="en-US" sz="3600" b="1" dirty="0">
              <a:effectLst>
                <a:glow rad="127000">
                  <a:schemeClr val="tx1"/>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rot="10800000">
            <a:off x="5042372" y="494038"/>
            <a:ext cx="2626944"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smtClean="0">
                <a:effectLst>
                  <a:glow rad="127000">
                    <a:schemeClr val="tx1"/>
                  </a:glow>
                </a:effectLst>
                <a:latin typeface="Arial" charset="0"/>
                <a:ea typeface="ＭＳ Ｐゴシック" charset="0"/>
                <a:cs typeface="ＭＳ Ｐゴシック" charset="0"/>
              </a:rPr>
              <a:t>V</a:t>
            </a:r>
            <a:endParaRPr lang="en-US" sz="6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501368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smtClean="0">
                <a:solidFill>
                  <a:schemeClr val="tx1"/>
                </a:solidFill>
              </a:rPr>
              <a:t>Black</a:t>
            </a:r>
            <a:endParaRPr lang="en-US" dirty="0">
              <a:solidFill>
                <a:schemeClr val="tx1"/>
              </a:solidFill>
            </a:endParaRPr>
          </a:p>
        </p:txBody>
      </p:sp>
    </p:spTree>
    <p:extLst>
      <p:ext uri="{BB962C8B-B14F-4D97-AF65-F5344CB8AC3E}">
        <p14:creationId xmlns:p14="http://schemas.microsoft.com/office/powerpoint/2010/main" val="20412348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smtClean="0">
                <a:solidFill>
                  <a:srgbClr val="FFFFFF"/>
                </a:solidFill>
                <a:latin typeface="Arial" charset="0"/>
                <a:ea typeface="ＭＳ Ｐゴシック" charset="0"/>
              </a:rPr>
              <a:t>NT Sermons link </a:t>
            </a:r>
            <a:r>
              <a:rPr lang="en-US" sz="2800" b="1" dirty="0">
                <a:solidFill>
                  <a:srgbClr val="FFFFFF"/>
                </a:solidFill>
                <a:latin typeface="Arial" charset="0"/>
                <a:ea typeface="ＭＳ Ｐゴシック" charset="0"/>
              </a:rPr>
              <a:t>at </a:t>
            </a:r>
            <a:r>
              <a:rPr lang="en-US" sz="2800" b="1" dirty="0" err="1" smtClean="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a:t>
            </a:r>
            <a:r>
              <a:rPr lang="en-US" sz="3200" b="1" dirty="0" smtClean="0">
                <a:solidFill>
                  <a:srgbClr val="FFFFFF"/>
                </a:solidFill>
                <a:latin typeface="Arial" charset="0"/>
                <a:cs typeface="Arial" charset="0"/>
              </a:rPr>
              <a:t>presentation and script </a:t>
            </a:r>
            <a:r>
              <a:rPr lang="en-US" sz="3200" b="1" dirty="0">
                <a:solidFill>
                  <a:srgbClr val="FFFFFF"/>
                </a:solidFill>
                <a:latin typeface="Arial" charset="0"/>
                <a:cs typeface="Arial" charset="0"/>
              </a:rPr>
              <a:t>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1369368" y="2335293"/>
            <a:ext cx="6430072" cy="2367335"/>
          </a:xfrm>
          <a:effectLst>
            <a:outerShdw blurRad="63500" dist="35921" dir="2700000" algn="ctr" rotWithShape="0">
              <a:schemeClr val="tx2">
                <a:alpha val="74998"/>
              </a:schemeClr>
            </a:outerShdw>
          </a:effectLst>
          <a:extLst/>
        </p:spPr>
        <p:txBody>
          <a:bodyPr/>
          <a:lstStyle/>
          <a:p>
            <a:pPr>
              <a:defRPr/>
            </a:pPr>
            <a:r>
              <a:rPr lang="en-US" sz="4000" b="1" dirty="0">
                <a:effectLst>
                  <a:glow rad="508000">
                    <a:schemeClr val="tx1"/>
                  </a:glow>
                </a:effectLst>
                <a:latin typeface="Arial" charset="0"/>
                <a:ea typeface="ＭＳ Ｐゴシック" charset="0"/>
                <a:cs typeface="ＭＳ Ｐゴシック" charset="0"/>
              </a:rPr>
              <a:t>How can you do your spiritual disciplines in a way that God </a:t>
            </a:r>
            <a:r>
              <a:rPr lang="en-US" sz="4000" b="1" dirty="0" smtClean="0">
                <a:solidFill>
                  <a:srgbClr val="FFFF00"/>
                </a:solidFill>
                <a:effectLst>
                  <a:glow rad="508000">
                    <a:schemeClr val="tx1"/>
                  </a:glow>
                </a:effectLst>
                <a:latin typeface="Arial" charset="0"/>
                <a:ea typeface="ＭＳ Ｐゴシック" charset="0"/>
                <a:cs typeface="ＭＳ Ｐゴシック" charset="0"/>
              </a:rPr>
              <a:t>rewards</a:t>
            </a:r>
            <a:r>
              <a:rPr lang="en-US" sz="4000" b="1" dirty="0" smtClean="0">
                <a:effectLst>
                  <a:glow rad="508000">
                    <a:schemeClr val="tx1"/>
                  </a:glow>
                </a:effectLst>
                <a:latin typeface="Arial" charset="0"/>
                <a:ea typeface="ＭＳ Ｐゴシック" charset="0"/>
                <a:cs typeface="ＭＳ Ｐゴシック" charset="0"/>
              </a:rPr>
              <a:t>?</a:t>
            </a:r>
            <a:endParaRPr lang="en-US" sz="4000" b="1" dirty="0">
              <a:effectLst>
                <a:glow rad="508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2770026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849"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4477" y="-27384"/>
            <a:ext cx="9284989" cy="696374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62850" name="Title 1"/>
          <p:cNvSpPr>
            <a:spLocks noGrp="1"/>
          </p:cNvSpPr>
          <p:nvPr>
            <p:ph type="ctrTitle"/>
          </p:nvPr>
        </p:nvSpPr>
        <p:spPr>
          <a:xfrm>
            <a:off x="-55563" y="6092825"/>
            <a:ext cx="9217026" cy="765175"/>
          </a:xfrm>
          <a:solidFill>
            <a:srgbClr val="000000"/>
          </a:solidFill>
        </p:spPr>
        <p:txBody>
          <a:bodyPr/>
          <a:lstStyle/>
          <a:p>
            <a:r>
              <a:rPr lang="ru-RU" b="1" dirty="0" smtClean="0">
                <a:solidFill>
                  <a:schemeClr val="bg1"/>
                </a:solidFill>
                <a:latin typeface="Arial" charset="0"/>
                <a:ea typeface="ＭＳ Ｐゴシック" charset="0"/>
                <a:cs typeface="ＭＳ Ｐゴシック" charset="0"/>
              </a:rPr>
              <a:t>"</a:t>
            </a:r>
            <a:r>
              <a:rPr lang="en-US" b="1" dirty="0" smtClean="0">
                <a:solidFill>
                  <a:schemeClr val="bg1"/>
                </a:solidFill>
                <a:latin typeface="Arial" charset="0"/>
                <a:ea typeface="ＭＳ Ｐゴシック" charset="0"/>
                <a:cs typeface="ＭＳ Ｐゴシック" charset="0"/>
              </a:rPr>
              <a:t>By </a:t>
            </a:r>
            <a:r>
              <a:rPr lang="en-US" b="1" dirty="0">
                <a:solidFill>
                  <a:schemeClr val="bg1"/>
                </a:solidFill>
                <a:latin typeface="Arial" charset="0"/>
                <a:ea typeface="ＭＳ Ｐゴシック" charset="0"/>
                <a:cs typeface="ＭＳ Ｐゴシック" charset="0"/>
              </a:rPr>
              <a:t>Faith</a:t>
            </a:r>
            <a:r>
              <a:rPr lang="en-US" b="1" dirty="0" smtClean="0">
                <a:solidFill>
                  <a:schemeClr val="bg1"/>
                </a:solidFill>
                <a:latin typeface="Arial" charset="0"/>
                <a:ea typeface="ＭＳ Ｐゴシック" charset="0"/>
                <a:cs typeface="ＭＳ Ｐゴシック" charset="0"/>
              </a:rPr>
              <a:t>…</a:t>
            </a:r>
            <a:r>
              <a:rPr lang="ru-RU" b="1" dirty="0" smtClean="0">
                <a:solidFill>
                  <a:schemeClr val="bg1"/>
                </a:solidFill>
                <a:latin typeface="Arial" charset="0"/>
                <a:ea typeface="ＭＳ Ｐゴシック" charset="0"/>
                <a:cs typeface="ＭＳ Ｐゴシック" charset="0"/>
              </a:rPr>
              <a:t>"</a:t>
            </a:r>
            <a:r>
              <a:rPr lang="en-US" b="1" dirty="0" smtClean="0">
                <a:solidFill>
                  <a:schemeClr val="bg1"/>
                </a:solidFill>
                <a:latin typeface="Arial" charset="0"/>
                <a:ea typeface="ＭＳ Ｐゴシック" charset="0"/>
                <a:cs typeface="ＭＳ Ｐゴシック" charset="0"/>
              </a:rPr>
              <a:t> </a:t>
            </a:r>
            <a:r>
              <a:rPr lang="en-US" b="1" dirty="0">
                <a:solidFill>
                  <a:schemeClr val="bg1"/>
                </a:solidFill>
                <a:latin typeface="Arial" charset="0"/>
                <a:ea typeface="ＭＳ Ｐゴシック" charset="0"/>
                <a:cs typeface="ＭＳ Ｐゴシック" charset="0"/>
              </a:rPr>
              <a:t>(Hebrews 11)</a:t>
            </a:r>
          </a:p>
        </p:txBody>
      </p:sp>
      <p:sp>
        <p:nvSpPr>
          <p:cNvPr id="5" name="Title 1"/>
          <p:cNvSpPr txBox="1">
            <a:spLocks/>
          </p:cNvSpPr>
          <p:nvPr/>
        </p:nvSpPr>
        <p:spPr bwMode="auto">
          <a:xfrm>
            <a:off x="0" y="-26988"/>
            <a:ext cx="7164388" cy="23034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ru-RU" b="1" dirty="0" smtClean="0">
                <a:solidFill>
                  <a:srgbClr val="FFFFFF"/>
                </a:solidFill>
              </a:rPr>
              <a:t>"</a:t>
            </a:r>
            <a:r>
              <a:rPr lang="en-US" b="1" dirty="0" smtClean="0">
                <a:solidFill>
                  <a:srgbClr val="FFFFFF"/>
                </a:solidFill>
              </a:rPr>
              <a:t>It </a:t>
            </a:r>
            <a:r>
              <a:rPr lang="en-US" b="1" dirty="0">
                <a:solidFill>
                  <a:srgbClr val="FFFFFF"/>
                </a:solidFill>
              </a:rPr>
              <a:t>was </a:t>
            </a:r>
            <a:r>
              <a:rPr lang="en-US" b="1" dirty="0">
                <a:solidFill>
                  <a:srgbClr val="FFFF00"/>
                </a:solidFill>
              </a:rPr>
              <a:t>by faith</a:t>
            </a:r>
            <a:r>
              <a:rPr lang="en-US" b="1" dirty="0">
                <a:solidFill>
                  <a:srgbClr val="FFFFFF"/>
                </a:solidFill>
              </a:rPr>
              <a:t> that Abel brought a more acceptable offering to God than Cain did. </a:t>
            </a:r>
            <a:r>
              <a:rPr lang="en-US" b="1" dirty="0" smtClean="0">
                <a:solidFill>
                  <a:srgbClr val="FFFFFF"/>
                </a:solidFill>
              </a:rPr>
              <a:t>Abel</a:t>
            </a:r>
            <a:r>
              <a:rPr lang="uk-UA" b="1" dirty="0" smtClean="0">
                <a:solidFill>
                  <a:srgbClr val="FFFFFF"/>
                </a:solidFill>
              </a:rPr>
              <a:t>'</a:t>
            </a:r>
            <a:r>
              <a:rPr lang="en-US" b="1" dirty="0" smtClean="0">
                <a:solidFill>
                  <a:srgbClr val="FFFFFF"/>
                </a:solidFill>
              </a:rPr>
              <a:t>s </a:t>
            </a:r>
            <a:r>
              <a:rPr lang="en-US" b="1" dirty="0">
                <a:solidFill>
                  <a:srgbClr val="FFFFFF"/>
                </a:solidFill>
              </a:rPr>
              <a:t>offering gave evidence that he was a righteous man, and God showed his approval of his gifts. Although Abel is long dead, he still speaks to us by his example of </a:t>
            </a:r>
            <a:r>
              <a:rPr lang="en-US" b="1" dirty="0" smtClean="0">
                <a:solidFill>
                  <a:srgbClr val="FFFF00"/>
                </a:solidFill>
              </a:rPr>
              <a:t>faith</a:t>
            </a:r>
            <a:r>
              <a:rPr lang="ru-RU" b="1" dirty="0" smtClean="0">
                <a:solidFill>
                  <a:srgbClr val="FFFFFF"/>
                </a:solidFill>
              </a:rPr>
              <a:t>"</a:t>
            </a:r>
            <a:r>
              <a:rPr lang="en-US" b="1" dirty="0" smtClean="0">
                <a:solidFill>
                  <a:srgbClr val="FFFFFF"/>
                </a:solidFill>
              </a:rPr>
              <a:t> </a:t>
            </a:r>
            <a:r>
              <a:rPr lang="en-US" b="1" dirty="0">
                <a:solidFill>
                  <a:srgbClr val="FFFFFF"/>
                </a:solidFill>
              </a:rPr>
              <a:t>(Heb. 11:4 NLT)</a:t>
            </a:r>
          </a:p>
        </p:txBody>
      </p:sp>
    </p:spTree>
    <p:extLst>
      <p:ext uri="{BB962C8B-B14F-4D97-AF65-F5344CB8AC3E}">
        <p14:creationId xmlns:p14="http://schemas.microsoft.com/office/powerpoint/2010/main" val="615145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Religious Ritual</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673456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544712" y="368300"/>
            <a:ext cx="4559595" cy="2012778"/>
          </a:xfrm>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The Respected Pharisee</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
            <a:ext cx="4445482" cy="6898885"/>
          </a:xfrm>
          <a:prstGeom prst="rect">
            <a:avLst/>
          </a:prstGeom>
        </p:spPr>
      </p:pic>
    </p:spTree>
    <p:extLst>
      <p:ext uri="{BB962C8B-B14F-4D97-AF65-F5344CB8AC3E}">
        <p14:creationId xmlns:p14="http://schemas.microsoft.com/office/powerpoint/2010/main" val="15885378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1267</TotalTime>
  <Words>2360</Words>
  <Application>Microsoft Macintosh PowerPoint</Application>
  <PresentationFormat>On-screen Show (4:3)</PresentationFormat>
  <Paragraphs>279</Paragraphs>
  <Slides>54</Slides>
  <Notes>53</Notes>
  <HiddenSlides>0</HiddenSlides>
  <MMClips>0</MMClips>
  <ScaleCrop>false</ScaleCrop>
  <HeadingPairs>
    <vt:vector size="4" baseType="variant">
      <vt:variant>
        <vt:lpstr>Theme</vt:lpstr>
      </vt:variant>
      <vt:variant>
        <vt:i4>4</vt:i4>
      </vt:variant>
      <vt:variant>
        <vt:lpstr>Slide Titles</vt:lpstr>
      </vt:variant>
      <vt:variant>
        <vt:i4>54</vt:i4>
      </vt:variant>
    </vt:vector>
  </HeadingPairs>
  <TitlesOfParts>
    <vt:vector size="58" baseType="lpstr">
      <vt:lpstr>49_Blank Presentation</vt:lpstr>
      <vt:lpstr>2_Default Design</vt:lpstr>
      <vt:lpstr>Default Design</vt:lpstr>
      <vt:lpstr>12_Default Design</vt:lpstr>
      <vt:lpstr>How to Get Rewarded</vt:lpstr>
      <vt:lpstr>Discipline</vt:lpstr>
      <vt:lpstr>Spiritual Disciplines</vt:lpstr>
      <vt:lpstr>Spiritual Disciplines</vt:lpstr>
      <vt:lpstr>Spiritual Disciplines</vt:lpstr>
      <vt:lpstr>How can you do your spiritual disciplines in a way that God rewards?</vt:lpstr>
      <vt:lpstr>"By Faith…" (Hebrews 11)</vt:lpstr>
      <vt:lpstr>Religious Ritual</vt:lpstr>
      <vt:lpstr>The Respected Pharisee</vt:lpstr>
      <vt:lpstr>How can you do your spiritual disciplines in a way that God rewards?</vt:lpstr>
      <vt:lpstr>I. God rewards only secret fasting (Matt 6:16-18). </vt:lpstr>
      <vt:lpstr>"And when you fast, don't make it obvious, as the hypocrites do, for they try to look miserable and disheveled so people will admire them for their fasting. I tell you the truth, that is the only reward they will ever get" (6:16 NLT).</vt:lpstr>
      <vt:lpstr>Pharisees</vt:lpstr>
      <vt:lpstr>"When you fast…"</vt:lpstr>
      <vt:lpstr>Individual Fasting</vt:lpstr>
      <vt:lpstr>Fasting</vt:lpstr>
      <vt:lpstr>Fasting</vt:lpstr>
      <vt:lpstr>Evolutionary Fasting</vt:lpstr>
      <vt:lpstr>Fasting</vt:lpstr>
      <vt:lpstr>"I fast twice a week, and I give you a tenth of my income" (Luke 18:12 NLT).</vt:lpstr>
      <vt:lpstr>Pharisees, then &amp; now</vt:lpstr>
      <vt:lpstr>Pride</vt:lpstr>
      <vt:lpstr>Day of Atonement (Lev. 16:29-34)</vt:lpstr>
      <vt:lpstr>"Then Aaron must slaughter the first goat as a sin offering for the people and carry its blood behind the inner curtain. There he will sprinkle the goat's blood over the atonement cover and in front of it, just as he did with the bull's blood"  (Leviticus 16:15 NLT). </vt:lpstr>
      <vt:lpstr>Day of Atonement Fasting (Leviticus 23:29)</vt:lpstr>
      <vt:lpstr>The Mishnah  (AD 200)</vt:lpstr>
      <vt:lpstr>Mishnah Traditions</vt:lpstr>
      <vt:lpstr>Fast During Drought</vt:lpstr>
      <vt:lpstr>Fast</vt:lpstr>
      <vt:lpstr>Fasting</vt:lpstr>
      <vt:lpstr>"And when you fast, don't… try to look miserable and disheveled…"  (6:16 NLT).</vt:lpstr>
      <vt:lpstr>"Fasting emphasized the denial of the flesh, but the Pharisees were glorifying their flesh by drawing attention to themselves"   (Barbieri, "Matthew," in The Bible Knowledge Commentary, 2:32)</vt:lpstr>
      <vt:lpstr>”…the hypocrites… try to look miserable and disheveled so people will admire them for their fasting. I tell you the truth, that is the only reward they will ever get"  (6:16 NLT).</vt:lpstr>
      <vt:lpstr>But God rewards secret fasting</vt:lpstr>
      <vt:lpstr>"But when you fast, comb your hair  and wash your face"  (6:17 NLT).</vt:lpstr>
      <vt:lpstr>"Then no one will notice that you are fasting, except your Father, who knows what you do in private. And your Father, who sees everything, will reward you"  (6:18 NLT).</vt:lpstr>
      <vt:lpstr>Fast for prayers —not for stares! </vt:lpstr>
      <vt:lpstr>Fasting</vt:lpstr>
      <vt:lpstr>Parallel Structure (Matt 6)</vt:lpstr>
      <vt:lpstr>ONLY fasting?</vt:lpstr>
      <vt:lpstr>II. Religious rituals get either human or divine rewards—but not both. </vt:lpstr>
      <vt:lpstr>"Be careful not to do your 'acts of righteousness' before men, to be seen by them. If you do, you will have no reward from your Father in heaven"  (6:1 NIV).</vt:lpstr>
      <vt:lpstr>Parading Public Piety</vt:lpstr>
      <vt:lpstr>Fasting</vt:lpstr>
      <vt:lpstr>HAVE YOU THUMPED YOUR BIBLE TODAY?</vt:lpstr>
      <vt:lpstr>Giving</vt:lpstr>
      <vt:lpstr>Evangelism</vt:lpstr>
      <vt:lpstr>How can you do your spiritual disciplines in a way that God rewards?</vt:lpstr>
      <vt:lpstr>Main Idea</vt:lpstr>
      <vt:lpstr>I. God rewards only secret fasting (6:16-18). </vt:lpstr>
      <vt:lpstr>II. Religious rituals get either human or divine rewards—but not both. </vt:lpstr>
      <vt:lpstr>Where Secret Disciplines Show Up</vt:lpstr>
      <vt:lpstr>Black</vt:lpstr>
      <vt:lpstr>NT Sermons link at biblestudydownloads.org</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121</cp:revision>
  <dcterms:created xsi:type="dcterms:W3CDTF">2014-08-02T06:39:19Z</dcterms:created>
  <dcterms:modified xsi:type="dcterms:W3CDTF">2017-01-16T04:45:19Z</dcterms:modified>
</cp:coreProperties>
</file>