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15" r:id="rId5"/>
    <p:sldMasterId id="2147483717" r:id="rId6"/>
    <p:sldMasterId id="2147483719" r:id="rId7"/>
  </p:sldMasterIdLst>
  <p:notesMasterIdLst>
    <p:notesMasterId r:id="rId63"/>
  </p:notesMasterIdLst>
  <p:sldIdLst>
    <p:sldId id="256" r:id="rId8"/>
    <p:sldId id="258" r:id="rId9"/>
    <p:sldId id="257" r:id="rId10"/>
    <p:sldId id="259" r:id="rId11"/>
    <p:sldId id="260" r:id="rId12"/>
    <p:sldId id="261" r:id="rId13"/>
    <p:sldId id="262" r:id="rId14"/>
    <p:sldId id="270" r:id="rId15"/>
    <p:sldId id="271" r:id="rId16"/>
    <p:sldId id="266" r:id="rId17"/>
    <p:sldId id="284" r:id="rId18"/>
    <p:sldId id="263" r:id="rId19"/>
    <p:sldId id="273" r:id="rId20"/>
    <p:sldId id="275" r:id="rId21"/>
    <p:sldId id="276" r:id="rId22"/>
    <p:sldId id="277" r:id="rId23"/>
    <p:sldId id="274" r:id="rId24"/>
    <p:sldId id="278" r:id="rId25"/>
    <p:sldId id="279" r:id="rId26"/>
    <p:sldId id="265" r:id="rId27"/>
    <p:sldId id="283" r:id="rId28"/>
    <p:sldId id="264" r:id="rId29"/>
    <p:sldId id="317" r:id="rId30"/>
    <p:sldId id="318" r:id="rId31"/>
    <p:sldId id="319" r:id="rId32"/>
    <p:sldId id="320" r:id="rId33"/>
    <p:sldId id="321" r:id="rId34"/>
    <p:sldId id="322" r:id="rId35"/>
    <p:sldId id="324" r:id="rId36"/>
    <p:sldId id="281" r:id="rId37"/>
    <p:sldId id="323" r:id="rId38"/>
    <p:sldId id="285" r:id="rId39"/>
    <p:sldId id="282" r:id="rId40"/>
    <p:sldId id="293" r:id="rId41"/>
    <p:sldId id="268" r:id="rId42"/>
    <p:sldId id="267" r:id="rId43"/>
    <p:sldId id="291" r:id="rId44"/>
    <p:sldId id="292" r:id="rId45"/>
    <p:sldId id="296" r:id="rId46"/>
    <p:sldId id="297" r:id="rId47"/>
    <p:sldId id="308" r:id="rId48"/>
    <p:sldId id="272" r:id="rId49"/>
    <p:sldId id="310" r:id="rId50"/>
    <p:sldId id="309" r:id="rId51"/>
    <p:sldId id="311" r:id="rId52"/>
    <p:sldId id="312" r:id="rId53"/>
    <p:sldId id="313" r:id="rId54"/>
    <p:sldId id="314" r:id="rId55"/>
    <p:sldId id="269" r:id="rId56"/>
    <p:sldId id="286" r:id="rId57"/>
    <p:sldId id="315" r:id="rId58"/>
    <p:sldId id="316" r:id="rId59"/>
    <p:sldId id="325" r:id="rId60"/>
    <p:sldId id="287" r:id="rId61"/>
    <p:sldId id="294"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0" autoAdjust="0"/>
    <p:restoredTop sz="94660"/>
  </p:normalViewPr>
  <p:slideViewPr>
    <p:cSldViewPr snapToGrid="0" snapToObjects="1">
      <p:cViewPr varScale="1">
        <p:scale>
          <a:sx n="101" d="100"/>
          <a:sy n="101" d="100"/>
        </p:scale>
        <p:origin x="-142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FB7D5A-9D35-9B45-9AC7-3114A878307D}" type="datetimeFigureOut">
              <a:rPr lang="en-US" smtClean="0"/>
              <a:t>3/6/12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03BC9E-76CC-554A-A864-55E595F39617}" type="slidenum">
              <a:rPr lang="en-US" smtClean="0"/>
              <a:t>‹#›</a:t>
            </a:fld>
            <a:endParaRPr lang="en-US"/>
          </a:p>
        </p:txBody>
      </p:sp>
    </p:spTree>
    <p:extLst>
      <p:ext uri="{BB962C8B-B14F-4D97-AF65-F5344CB8AC3E}">
        <p14:creationId xmlns:p14="http://schemas.microsoft.com/office/powerpoint/2010/main" val="34297688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n.wikipedia.org/wiki/Eye_black" TargetMode="External"/><Relationship Id="rId4" Type="http://schemas.openxmlformats.org/officeDocument/2006/relationships/hyperlink" Target="http://en.wikipedia.org/wiki/John_3:16" TargetMode="External"/><Relationship Id="rId5" Type="http://schemas.openxmlformats.org/officeDocument/2006/relationships/hyperlink" Target="http://en.wikipedia.org/wiki/Google" TargetMode="External"/><Relationship Id="rId6" Type="http://schemas.openxmlformats.org/officeDocument/2006/relationships/hyperlink" Target="http://liberalvaluesblog.com/2012/01/13/poll-finds-43-percent-believe-god-helps-tebow-win/" TargetMode="External"/><Relationship Id="rId7" Type="http://schemas.openxmlformats.org/officeDocument/2006/relationships/hyperlink" Target="http://ncaafootball.fanhouse.com/2009/07/23/tim-tebow-says-hes-still-a-virgin-saving-himself-for-marriage/" TargetMode="External"/><Relationship Id="rId8" Type="http://schemas.openxmlformats.org/officeDocument/2006/relationships/hyperlink" Target="http://denver.cbslocal.com/2012/01/12/poll-finds-43-percent-of-people-believe-god-helps-tebow-win/"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Imagine if today you came to worship with your church only to be turned away because the landlord of the property doesn't want to rent to people of faith -- not because of conflicts with building use, but just because of religious discrimination. Imagine then if the landlord was the local government...in an American city. But this is just an urban legend, right?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2</a:t>
            </a:fld>
            <a:endParaRPr lang="en-US"/>
          </a:p>
        </p:txBody>
      </p:sp>
    </p:spTree>
    <p:extLst>
      <p:ext uri="{BB962C8B-B14F-4D97-AF65-F5344CB8AC3E}">
        <p14:creationId xmlns:p14="http://schemas.microsoft.com/office/powerpoint/2010/main" val="89769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spoke these words on a hill just north of the Sea of Galilee.</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15</a:t>
            </a:fld>
            <a:endParaRPr lang="en-US"/>
          </a:p>
        </p:txBody>
      </p:sp>
    </p:spTree>
    <p:extLst>
      <p:ext uri="{BB962C8B-B14F-4D97-AF65-F5344CB8AC3E}">
        <p14:creationId xmlns:p14="http://schemas.microsoft.com/office/powerpoint/2010/main" val="183693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the Church of the Beatitudes marks the spot—a beautiful setting</a:t>
            </a:r>
            <a:r>
              <a:rPr lang="en-US" dirty="0" smtClean="0">
                <a:effectLst/>
              </a:rPr>
              <a:t> l</a:t>
            </a:r>
            <a:r>
              <a:rPr lang="en-US" sz="1200" kern="1200" dirty="0" smtClean="0">
                <a:solidFill>
                  <a:schemeClr val="tx1"/>
                </a:solidFill>
                <a:effectLst/>
                <a:latin typeface="+mn-lt"/>
                <a:ea typeface="+mn-ea"/>
                <a:cs typeface="+mn-cs"/>
              </a:rPr>
              <a:t>ooking down the grassy hill towards the lake.</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16</a:t>
            </a:fld>
            <a:endParaRPr lang="en-US"/>
          </a:p>
        </p:txBody>
      </p:sp>
    </p:spTree>
    <p:extLst>
      <p:ext uri="{BB962C8B-B14F-4D97-AF65-F5344CB8AC3E}">
        <p14:creationId xmlns:p14="http://schemas.microsoft.com/office/powerpoint/2010/main" val="29621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what did Jesus teach at this spot?</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17</a:t>
            </a:fld>
            <a:endParaRPr lang="en-US"/>
          </a:p>
        </p:txBody>
      </p:sp>
    </p:spTree>
    <p:extLst>
      <p:ext uri="{BB962C8B-B14F-4D97-AF65-F5344CB8AC3E}">
        <p14:creationId xmlns:p14="http://schemas.microsoft.com/office/powerpoint/2010/main" val="807924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call his sermon the “Be Attitudes.”  They show not so much what we should do, but what we should </a:t>
            </a:r>
            <a:r>
              <a:rPr lang="en-US" sz="1200" i="1" kern="1200" dirty="0" smtClean="0">
                <a:solidFill>
                  <a:schemeClr val="tx1"/>
                </a:solidFill>
                <a:effectLst/>
                <a:latin typeface="+mn-lt"/>
                <a:ea typeface="+mn-ea"/>
                <a:cs typeface="+mn-cs"/>
              </a:rPr>
              <a:t>be</a:t>
            </a:r>
            <a:r>
              <a:rPr lang="en-US" sz="1200" kern="1200" dirty="0" smtClean="0">
                <a:solidFill>
                  <a:schemeClr val="tx1"/>
                </a:solidFill>
                <a:effectLst/>
                <a:latin typeface="+mn-lt"/>
                <a:ea typeface="+mn-ea"/>
                <a:cs typeface="+mn-cs"/>
              </a:rPr>
              <a:t> to see God’s blessing on our lives.  One scholar says, “The sermon showed how a person who is in right relationship with God should conduct his life” (</a:t>
            </a:r>
            <a:r>
              <a:rPr lang="en-US" sz="1200" kern="1200" dirty="0" err="1" smtClean="0">
                <a:solidFill>
                  <a:schemeClr val="tx1"/>
                </a:solidFill>
                <a:effectLst/>
                <a:latin typeface="+mn-lt"/>
                <a:ea typeface="+mn-ea"/>
                <a:cs typeface="+mn-cs"/>
              </a:rPr>
              <a:t>Barbieri</a:t>
            </a:r>
            <a:r>
              <a:rPr lang="en-US" sz="1200" kern="1200" dirty="0" smtClean="0">
                <a:solidFill>
                  <a:schemeClr val="tx1"/>
                </a:solidFill>
                <a:effectLst/>
                <a:latin typeface="+mn-lt"/>
                <a:ea typeface="+mn-ea"/>
                <a:cs typeface="+mn-cs"/>
              </a:rPr>
              <a:t>, BKC).</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Therefore, as part of Jesus’ sermon, today’s verses show how we respond to persecution when we are rightly related to God.</a:t>
            </a:r>
          </a:p>
          <a:p>
            <a:r>
              <a:rPr lang="en-US" sz="1200" kern="1200" dirty="0" smtClean="0">
                <a:solidFill>
                  <a:schemeClr val="tx1"/>
                </a:solidFill>
                <a:effectLst/>
                <a:latin typeface="+mn-lt"/>
                <a:ea typeface="+mn-ea"/>
                <a:cs typeface="+mn-cs"/>
              </a:rPr>
              <a:t>People who live the Beatitude life </a:t>
            </a:r>
            <a:r>
              <a:rPr lang="en-US" sz="1200" i="1" kern="1200" dirty="0" smtClean="0">
                <a:solidFill>
                  <a:schemeClr val="tx1"/>
                </a:solidFill>
                <a:effectLst/>
                <a:latin typeface="+mn-lt"/>
                <a:ea typeface="+mn-ea"/>
                <a:cs typeface="+mn-cs"/>
              </a:rPr>
              <a:t>will</a:t>
            </a:r>
            <a:r>
              <a:rPr lang="en-US" sz="1200" kern="1200" dirty="0" smtClean="0">
                <a:solidFill>
                  <a:schemeClr val="tx1"/>
                </a:solidFill>
                <a:effectLst/>
                <a:latin typeface="+mn-lt"/>
                <a:ea typeface="+mn-ea"/>
                <a:cs typeface="+mn-cs"/>
              </a:rPr>
              <a:t> stand out and be persecuted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18</a:t>
            </a:fld>
            <a:endParaRPr lang="en-US"/>
          </a:p>
        </p:txBody>
      </p:sp>
    </p:spTree>
    <p:extLst>
      <p:ext uri="{BB962C8B-B14F-4D97-AF65-F5344CB8AC3E}">
        <p14:creationId xmlns:p14="http://schemas.microsoft.com/office/powerpoint/2010/main" val="399860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Matthew 5:10-12 is the encouragement from Jesus Himself on why we should </a:t>
            </a:r>
            <a:r>
              <a:rPr lang="en-US" sz="1200" i="1" kern="1200" dirty="0" smtClean="0">
                <a:solidFill>
                  <a:schemeClr val="tx1"/>
                </a:solidFill>
                <a:effectLst/>
                <a:latin typeface="+mn-lt"/>
                <a:ea typeface="+mn-ea"/>
                <a:cs typeface="+mn-cs"/>
              </a:rPr>
              <a:t>welcome</a:t>
            </a:r>
            <a:r>
              <a:rPr lang="en-US" sz="1200" kern="1200" dirty="0" smtClean="0">
                <a:solidFill>
                  <a:schemeClr val="tx1"/>
                </a:solidFill>
                <a:effectLst/>
                <a:latin typeface="+mn-lt"/>
                <a:ea typeface="+mn-ea"/>
                <a:cs typeface="+mn-cs"/>
              </a:rPr>
              <a:t> suffering into our lives.</a:t>
            </a:r>
          </a:p>
          <a:p>
            <a:r>
              <a:rPr lang="en-US" sz="1200" kern="1200" dirty="0" smtClean="0">
                <a:solidFill>
                  <a:schemeClr val="tx1"/>
                </a:solidFill>
                <a:effectLst/>
                <a:latin typeface="+mn-lt"/>
                <a:ea typeface="+mn-ea"/>
                <a:cs typeface="+mn-cs"/>
              </a:rPr>
              <a:t>In these three short verses, Jesus gives two reasons we should accept persecution with joy.</a:t>
            </a:r>
          </a:p>
          <a:p>
            <a:r>
              <a:rPr lang="en-US" sz="1200" u="sng" kern="1200" dirty="0" smtClean="0">
                <a:solidFill>
                  <a:schemeClr val="tx1"/>
                </a:solidFill>
                <a:effectLst/>
                <a:latin typeface="+mn-lt"/>
                <a:ea typeface="+mn-ea"/>
                <a:cs typeface="+mn-cs"/>
              </a:rPr>
              <a:t>Transition</a:t>
            </a:r>
            <a:r>
              <a:rPr lang="en-US" sz="1200" kern="1200" dirty="0" smtClean="0">
                <a:solidFill>
                  <a:schemeClr val="tx1"/>
                </a:solidFill>
                <a:effectLst/>
                <a:latin typeface="+mn-lt"/>
                <a:ea typeface="+mn-ea"/>
                <a:cs typeface="+mn-cs"/>
              </a:rPr>
              <a:t>: The first reason we should accept persecution with joy is…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19</a:t>
            </a:fld>
            <a:endParaRPr lang="en-US"/>
          </a:p>
        </p:txBody>
      </p:sp>
    </p:spTree>
    <p:extLst>
      <p:ext uri="{BB962C8B-B14F-4D97-AF65-F5344CB8AC3E}">
        <p14:creationId xmlns:p14="http://schemas.microsoft.com/office/powerpoint/2010/main" val="1869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xfrm>
            <a:off x="1150938" y="692150"/>
            <a:ext cx="4556125" cy="3416300"/>
          </a:xfrm>
          <a:ln/>
        </p:spPr>
      </p:sp>
      <p:sp>
        <p:nvSpPr>
          <p:cNvPr id="2099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ChangeArrowheads="1" noTextEdit="1"/>
          </p:cNvSpPr>
          <p:nvPr>
            <p:ph type="sldImg"/>
          </p:nvPr>
        </p:nvSpPr>
        <p:spPr>
          <a:xfrm>
            <a:off x="1150938" y="692150"/>
            <a:ext cx="4556125" cy="3416300"/>
          </a:xfrm>
          <a:ln/>
        </p:spPr>
      </p:sp>
      <p:sp>
        <p:nvSpPr>
          <p:cNvPr id="211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a:xfrm>
            <a:off x="1150938" y="692150"/>
            <a:ext cx="4556125" cy="3416300"/>
          </a:xfrm>
          <a:ln/>
        </p:spPr>
      </p:sp>
      <p:sp>
        <p:nvSpPr>
          <p:cNvPr id="2140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What was Jesus saying to us?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fourth chapter, we are told that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Jesus began to preach and say: </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pPr eaLnBrk="1" hangingPunct="1">
              <a:spcBef>
                <a:spcPct val="0"/>
              </a:spcBef>
            </a:pPr>
            <a:r>
              <a:rPr lang="en-US" b="1">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ChangeArrowheads="1" noTextEdit="1"/>
          </p:cNvSpPr>
          <p:nvPr>
            <p:ph type="sldImg"/>
          </p:nvPr>
        </p:nvSpPr>
        <p:spPr>
          <a:xfrm>
            <a:off x="1150938" y="692150"/>
            <a:ext cx="4556125" cy="3416300"/>
          </a:xfrm>
          <a:ln/>
        </p:spPr>
      </p:sp>
      <p:sp>
        <p:nvSpPr>
          <p:cNvPr id="2160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What was Jesus saying to us?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fourth chapter, we are told that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Jesus began to preach and say: </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1">
                <a:solidFill>
                  <a:srgbClr val="000000"/>
                </a:solidFill>
                <a:latin typeface="Times New Roman" charset="0"/>
                <a:ea typeface="ＭＳ Ｐゴシック" charset="0"/>
                <a:cs typeface="ＭＳ Ｐゴシック" charset="0"/>
              </a:rPr>
              <a:t>'</a:t>
            </a:r>
            <a:r>
              <a:rPr lang="ja-JP" altLang="en-US" b="1">
                <a:solidFill>
                  <a:srgbClr val="000000"/>
                </a:solidFill>
                <a:latin typeface="Times New Roman" charset="0"/>
                <a:ea typeface="ＭＳ Ｐゴシック" charset="0"/>
                <a:cs typeface="ＭＳ Ｐゴシック" charset="0"/>
              </a:rPr>
              <a:t>”</a:t>
            </a:r>
            <a:endParaRPr lang="en-US" altLang="ja-JP" b="1">
              <a:solidFill>
                <a:srgbClr val="000000"/>
              </a:solidFill>
              <a:latin typeface="Times New Roman" charset="0"/>
              <a:ea typeface="ＭＳ Ｐゴシック" charset="0"/>
              <a:cs typeface="ＭＳ Ｐゴシック" charset="0"/>
            </a:endParaRPr>
          </a:p>
          <a:p>
            <a:pPr eaLnBrk="1" hangingPunct="1">
              <a:spcBef>
                <a:spcPct val="0"/>
              </a:spcBef>
            </a:pPr>
            <a:r>
              <a:rPr lang="en-US" b="1">
                <a:solidFill>
                  <a:srgbClr val="000000"/>
                </a:solidFill>
                <a:latin typeface="Times New Roman" charset="0"/>
                <a:ea typeface="ＭＳ Ｐゴシック" charset="0"/>
                <a:cs typeface="ＭＳ Ｐゴシック" charset="0"/>
              </a:rPr>
              <a:t>What is that Kingdom?  What did he mean?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noChangeArrowheads="1" noTextEdit="1"/>
          </p:cNvSpPr>
          <p:nvPr>
            <p:ph type="sldImg"/>
          </p:nvPr>
        </p:nvSpPr>
        <p:spPr>
          <a:xfrm>
            <a:off x="1150938" y="692150"/>
            <a:ext cx="4556125" cy="3416300"/>
          </a:xfrm>
          <a:ln/>
        </p:spPr>
      </p:sp>
      <p:sp>
        <p:nvSpPr>
          <p:cNvPr id="2181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rgbClr val="000000"/>
                </a:solidFill>
                <a:latin typeface="Times New Roman" charset="0"/>
                <a:ea typeface="ＭＳ Ｐゴシック" charset="0"/>
                <a:cs typeface="ＭＳ Ｐゴシック" charset="0"/>
              </a:rPr>
              <a:t>Two chapters later, Matthew reports Jesus saying, </a:t>
            </a:r>
            <a:r>
              <a:rPr lang="ja-JP" altLang="en-US"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But seek first His Kingdom and His righteousness, and all these things will be added to you.</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Sadly this is really happening now in New York City. For the past decade, New York's Department of Education has given about 60 small, mostly Christian, upstart or itinerant congregations the option to hold their weekend services in any one of the city's empty school buildings. The only condition is that they pay to use the facilities -- a nice benefit to the cash strapped public education system.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3</a:t>
            </a:fld>
            <a:endParaRPr lang="en-US"/>
          </a:p>
        </p:txBody>
      </p:sp>
    </p:spTree>
    <p:extLst>
      <p:ext uri="{BB962C8B-B14F-4D97-AF65-F5344CB8AC3E}">
        <p14:creationId xmlns:p14="http://schemas.microsoft.com/office/powerpoint/2010/main" val="256714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DBFA04-4EA2-8446-9216-B3235022102D}" type="slidenum">
              <a:rPr lang="en-US" sz="1200">
                <a:solidFill>
                  <a:prstClr val="black"/>
                </a:solidFill>
              </a:rPr>
              <a:pPr/>
              <a:t>28</a:t>
            </a:fld>
            <a:endParaRPr lang="en-US" sz="1200">
              <a:solidFill>
                <a:prstClr val="black"/>
              </a:solidFill>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many of you have heard of Tim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He’s the starting quarterback for the Denver Broncos at a height of 1.91 m. and weight of 111 kg.  Born in Manila to Baptist missionary parents and then homeschooled, he is now 24 years old and a football sensation—both in passing and running.</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30</a:t>
            </a:fld>
            <a:endParaRPr lang="en-US"/>
          </a:p>
        </p:txBody>
      </p:sp>
    </p:spTree>
    <p:extLst>
      <p:ext uri="{BB962C8B-B14F-4D97-AF65-F5344CB8AC3E}">
        <p14:creationId xmlns:p14="http://schemas.microsoft.com/office/powerpoint/2010/main" val="2763063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He’s also an outspoken Christian.  “During his college football career,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frequently wore references to biblical verses on his </a:t>
            </a:r>
            <a:r>
              <a:rPr lang="en-US" sz="1200" u="sng" kern="1200" dirty="0" smtClean="0">
                <a:solidFill>
                  <a:schemeClr val="tx1"/>
                </a:solidFill>
                <a:effectLst/>
                <a:latin typeface="+mn-lt"/>
                <a:ea typeface="+mn-ea"/>
                <a:cs typeface="+mn-cs"/>
                <a:hlinkClick r:id="rId3" tooltip="Eye black"/>
              </a:rPr>
              <a:t>eye black</a:t>
            </a:r>
            <a:r>
              <a:rPr lang="en-US" sz="1200" kern="1200" dirty="0" smtClean="0">
                <a:solidFill>
                  <a:schemeClr val="tx1"/>
                </a:solidFill>
                <a:effectLst/>
                <a:latin typeface="+mn-lt"/>
                <a:ea typeface="+mn-ea"/>
                <a:cs typeface="+mn-cs"/>
              </a:rPr>
              <a:t>. In a 2009 Championship Game, he wore </a:t>
            </a:r>
            <a:r>
              <a:rPr lang="en-US" sz="1200" u="sng" kern="1200" dirty="0" smtClean="0">
                <a:solidFill>
                  <a:schemeClr val="tx1"/>
                </a:solidFill>
                <a:effectLst/>
                <a:latin typeface="+mn-lt"/>
                <a:ea typeface="+mn-ea"/>
                <a:cs typeface="+mn-cs"/>
                <a:hlinkClick r:id="rId4" tooltip="John 3:16"/>
              </a:rPr>
              <a:t>John 3:16</a:t>
            </a:r>
            <a:r>
              <a:rPr lang="en-US" sz="1200" kern="1200" dirty="0" smtClean="0">
                <a:solidFill>
                  <a:schemeClr val="tx1"/>
                </a:solidFill>
                <a:effectLst/>
                <a:latin typeface="+mn-lt"/>
                <a:ea typeface="+mn-ea"/>
                <a:cs typeface="+mn-cs"/>
              </a:rPr>
              <a:t> on his eye black; the verse was the highest-ranked </a:t>
            </a:r>
            <a:r>
              <a:rPr lang="en-US" sz="1200" u="sng" kern="1200" dirty="0" smtClean="0">
                <a:solidFill>
                  <a:schemeClr val="tx1"/>
                </a:solidFill>
                <a:effectLst/>
                <a:latin typeface="+mn-lt"/>
                <a:ea typeface="+mn-ea"/>
                <a:cs typeface="+mn-cs"/>
                <a:hlinkClick r:id="rId5" tooltip="Google"/>
              </a:rPr>
              <a:t>Google</a:t>
            </a:r>
            <a:r>
              <a:rPr lang="en-US" sz="1200" kern="1200" dirty="0" smtClean="0">
                <a:solidFill>
                  <a:schemeClr val="tx1"/>
                </a:solidFill>
                <a:effectLst/>
                <a:latin typeface="+mn-lt"/>
                <a:ea typeface="+mn-ea"/>
                <a:cs typeface="+mn-cs"/>
              </a:rPr>
              <a:t> search term over the next 24 hours, generating over 90 million searches!”</a:t>
            </a:r>
            <a:r>
              <a:rPr lang="en-US" dirty="0" smtClean="0">
                <a:effectLst/>
              </a:rPr>
              <a:t> </a:t>
            </a:r>
          </a:p>
          <a:p>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also helps the suffering and dying look to the future.  Each week he sponsors a dying person and his family to his game—whether home or away—and meets with that person for about an hour after the game.</a:t>
            </a:r>
          </a:p>
          <a:p>
            <a:r>
              <a:rPr lang="en-US" sz="1200" kern="1200" dirty="0" smtClean="0">
                <a:solidFill>
                  <a:schemeClr val="tx1"/>
                </a:solidFill>
                <a:effectLst/>
                <a:latin typeface="+mn-lt"/>
                <a:ea typeface="+mn-ea"/>
                <a:cs typeface="+mn-cs"/>
              </a:rPr>
              <a:t>Not surprisingly, Tim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has many critics due to his righteous life.</a:t>
            </a:r>
            <a:r>
              <a:rPr lang="en-US" dirty="0" smtClean="0">
                <a:effectLst/>
              </a:rPr>
              <a:t>   </a:t>
            </a:r>
          </a:p>
          <a:p>
            <a:pPr lvl="4"/>
            <a:r>
              <a:rPr lang="en-US" sz="1200" b="1" kern="1200" dirty="0" smtClean="0">
                <a:solidFill>
                  <a:schemeClr val="tx1"/>
                </a:solidFill>
                <a:effectLst/>
                <a:latin typeface="+mn-lt"/>
                <a:ea typeface="+mn-ea"/>
                <a:cs typeface="+mn-cs"/>
              </a:rPr>
              <a:t>In answer to an interview question, </a:t>
            </a:r>
            <a:r>
              <a:rPr lang="en-US" sz="1200" b="1" kern="1200" dirty="0" err="1" smtClean="0">
                <a:solidFill>
                  <a:schemeClr val="tx1"/>
                </a:solidFill>
                <a:effectLst/>
                <a:latin typeface="+mn-lt"/>
                <a:ea typeface="+mn-ea"/>
                <a:cs typeface="+mn-cs"/>
              </a:rPr>
              <a:t>Tebow</a:t>
            </a:r>
            <a:r>
              <a:rPr lang="en-US" sz="1200" b="1" kern="1200" dirty="0" smtClean="0">
                <a:solidFill>
                  <a:schemeClr val="tx1"/>
                </a:solidFill>
                <a:effectLst/>
                <a:latin typeface="+mn-lt"/>
                <a:ea typeface="+mn-ea"/>
                <a:cs typeface="+mn-cs"/>
              </a:rPr>
              <a:t> stated that he was a virgin. The statement was subject to much discussion about whether the question was necessary, including criticism of the reporter who originally asked!</a:t>
            </a:r>
          </a:p>
          <a:p>
            <a:pPr lvl="4"/>
            <a:r>
              <a:rPr lang="en-US" sz="1200" b="1" kern="1200" dirty="0" smtClean="0">
                <a:solidFill>
                  <a:schemeClr val="tx1"/>
                </a:solidFill>
                <a:effectLst/>
                <a:latin typeface="+mn-lt"/>
                <a:ea typeface="+mn-ea"/>
                <a:cs typeface="+mn-cs"/>
              </a:rPr>
              <a:t>He gets a lot of press when he gets a picture taken of him with an attractive girl, implying that he has been unfaithful to his pledge.</a:t>
            </a:r>
          </a:p>
          <a:p>
            <a:r>
              <a:rPr lang="en-US" sz="2000" kern="1200" dirty="0" smtClean="0">
                <a:solidFill>
                  <a:schemeClr val="tx1"/>
                </a:solidFill>
                <a:effectLst/>
                <a:latin typeface="+mn-lt"/>
                <a:ea typeface="+mn-ea"/>
                <a:cs typeface="+mn-cs"/>
              </a:rPr>
              <a:t>One “</a:t>
            </a:r>
            <a:r>
              <a:rPr lang="en-US" sz="2000" u="sng" kern="1200" dirty="0" smtClean="0">
                <a:solidFill>
                  <a:schemeClr val="tx1"/>
                </a:solidFill>
                <a:effectLst/>
                <a:latin typeface="+mn-lt"/>
                <a:ea typeface="+mn-ea"/>
                <a:cs typeface="+mn-cs"/>
                <a:hlinkClick r:id="rId6"/>
              </a:rPr>
              <a:t>Poll Finds 43 Percent Believe God Helps Tebow Win</a:t>
            </a:r>
            <a:r>
              <a:rPr lang="en-US" sz="2000" kern="1200" dirty="0" smtClean="0">
                <a:solidFill>
                  <a:schemeClr val="tx1"/>
                </a:solidFill>
                <a:effectLst/>
                <a:latin typeface="+mn-lt"/>
                <a:ea typeface="+mn-ea"/>
                <a:cs typeface="+mn-cs"/>
              </a:rPr>
              <a:t>” appeared on the website </a:t>
            </a:r>
            <a:r>
              <a:rPr lang="en-US" sz="2000" kern="1200" dirty="0" err="1" smtClean="0">
                <a:solidFill>
                  <a:schemeClr val="tx1"/>
                </a:solidFill>
                <a:effectLst/>
                <a:latin typeface="+mn-lt"/>
                <a:ea typeface="+mn-ea"/>
                <a:cs typeface="+mn-cs"/>
              </a:rPr>
              <a:t>liberalvaluesblog.com</a:t>
            </a:r>
            <a:r>
              <a:rPr lang="en-US" sz="2000" kern="1200" dirty="0" smtClean="0">
                <a:solidFill>
                  <a:schemeClr val="tx1"/>
                </a:solidFill>
                <a:effectLst/>
                <a:latin typeface="+mn-lt"/>
                <a:ea typeface="+mn-ea"/>
                <a:cs typeface="+mn-cs"/>
              </a:rPr>
              <a:t> on 13 Jan 2012 by Ron </a:t>
            </a:r>
            <a:r>
              <a:rPr lang="en-US" sz="2000" kern="1200" dirty="0" err="1" smtClean="0">
                <a:solidFill>
                  <a:schemeClr val="tx1"/>
                </a:solidFill>
                <a:effectLst/>
                <a:latin typeface="+mn-lt"/>
                <a:ea typeface="+mn-ea"/>
                <a:cs typeface="+mn-cs"/>
              </a:rPr>
              <a:t>Chusid</a:t>
            </a:r>
            <a:r>
              <a:rPr lang="en-US" sz="2000" kern="1200" dirty="0" smtClean="0">
                <a:solidFill>
                  <a:schemeClr val="tx1"/>
                </a:solidFill>
                <a:effectLst/>
                <a:latin typeface="+mn-lt"/>
                <a:ea typeface="+mn-ea"/>
                <a:cs typeface="+mn-cs"/>
              </a:rPr>
              <a:t>, who wrote:</a:t>
            </a:r>
            <a:r>
              <a:rPr lang="en-US" dirty="0" smtClean="0">
                <a:effectLst/>
              </a:rPr>
              <a:t> </a:t>
            </a:r>
            <a:r>
              <a:rPr lang="en-US" sz="1200" kern="1200" dirty="0" smtClean="0">
                <a:solidFill>
                  <a:schemeClr val="tx1"/>
                </a:solidFill>
                <a:effectLst/>
                <a:latin typeface="+mn-lt"/>
                <a:ea typeface="+mn-ea"/>
                <a:cs typeface="+mn-cs"/>
              </a:rPr>
              <a:t>Travis, Clay (July 23, 2009). </a:t>
            </a:r>
            <a:r>
              <a:rPr lang="en-US" sz="1200" u="sng" kern="1200" dirty="0" smtClean="0">
                <a:solidFill>
                  <a:schemeClr val="tx1"/>
                </a:solidFill>
                <a:effectLst/>
                <a:latin typeface="+mn-lt"/>
                <a:ea typeface="+mn-ea"/>
                <a:cs typeface="+mn-cs"/>
                <a:hlinkClick r:id="rId7"/>
              </a:rPr>
              <a:t>"Tim Tebow Says He's Still a Virgin, Saving Himself for Marriage"</a:t>
            </a:r>
            <a:r>
              <a:rPr lang="en-US" sz="1200" kern="1200" dirty="0" smtClean="0">
                <a:solidFill>
                  <a:schemeClr val="tx1"/>
                </a:solidFill>
                <a:effectLst/>
                <a:latin typeface="+mn-lt"/>
                <a:ea typeface="+mn-ea"/>
                <a:cs typeface="+mn-cs"/>
              </a:rPr>
              <a:t>. Retrieved 15 August 2010.; cited at http://</a:t>
            </a:r>
            <a:r>
              <a:rPr lang="en-US" sz="1200" kern="1200" dirty="0" err="1" smtClean="0">
                <a:solidFill>
                  <a:schemeClr val="tx1"/>
                </a:solidFill>
                <a:effectLst/>
                <a:latin typeface="+mn-lt"/>
                <a:ea typeface="+mn-ea"/>
                <a:cs typeface="+mn-cs"/>
              </a:rPr>
              <a:t>en.wikipedia.org</a:t>
            </a:r>
            <a:r>
              <a:rPr lang="en-US" sz="1200" kern="1200" dirty="0" smtClean="0">
                <a:solidFill>
                  <a:schemeClr val="tx1"/>
                </a:solidFill>
                <a:effectLst/>
                <a:latin typeface="+mn-lt"/>
                <a:ea typeface="+mn-ea"/>
                <a:cs typeface="+mn-cs"/>
              </a:rPr>
              <a:t>/wiki/Tebow#cite_note-63</a:t>
            </a:r>
            <a:endParaRPr lang="en-US" sz="2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certainly a lot of ignorant Americans. A </a:t>
            </a:r>
            <a:r>
              <a:rPr lang="en-US" sz="1200" u="sng" kern="1200" dirty="0" smtClean="0">
                <a:solidFill>
                  <a:schemeClr val="tx1"/>
                </a:solidFill>
                <a:effectLst/>
                <a:latin typeface="+mn-lt"/>
                <a:ea typeface="+mn-ea"/>
                <a:cs typeface="+mn-cs"/>
                <a:hlinkClick r:id="rId8"/>
              </a:rPr>
              <a:t>recent poll </a:t>
            </a:r>
            <a:r>
              <a:rPr lang="en-US" sz="1200" kern="1200" dirty="0" smtClean="0">
                <a:solidFill>
                  <a:schemeClr val="tx1"/>
                </a:solidFill>
                <a:effectLst/>
                <a:latin typeface="+mn-lt"/>
                <a:ea typeface="+mn-ea"/>
                <a:cs typeface="+mn-cs"/>
              </a:rPr>
              <a:t>found that 43 percent believe God helps Tim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win football games.</a:t>
            </a:r>
          </a:p>
          <a:p>
            <a:r>
              <a:rPr lang="en-US" sz="1200" kern="1200" dirty="0" smtClean="0">
                <a:solidFill>
                  <a:schemeClr val="tx1"/>
                </a:solidFill>
                <a:effectLst/>
                <a:latin typeface="+mn-lt"/>
                <a:ea typeface="+mn-ea"/>
                <a:cs typeface="+mn-cs"/>
              </a:rPr>
              <a:t>I wonder how they explain the games in which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doesn’t win. Did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(or his fans) do something wrong to cause God to make him lose, or does God lack the power to control everything in a football game?</a:t>
            </a:r>
          </a:p>
          <a:p>
            <a:r>
              <a:rPr lang="en-US" sz="1200" kern="1200" dirty="0" smtClean="0">
                <a:solidFill>
                  <a:schemeClr val="tx1"/>
                </a:solidFill>
                <a:effectLst/>
                <a:latin typeface="+mn-lt"/>
                <a:ea typeface="+mn-ea"/>
                <a:cs typeface="+mn-cs"/>
              </a:rPr>
              <a:t>Even more importantly, if they believe that God is interested in football to the point of intervening, why doesn’t God intervene in more important areas which might reduce human suffering. Do they really believe that intervening to determine who wins a football game is more important to God than intervening to prevent the Holocaust?</a:t>
            </a:r>
            <a:r>
              <a:rPr lang="en-US" dirty="0" smtClean="0">
                <a:effectLst/>
              </a:rPr>
              <a:t> </a:t>
            </a:r>
          </a:p>
          <a:p>
            <a:pPr lvl="4"/>
            <a:r>
              <a:rPr lang="en-US" sz="1200" b="1" kern="1200" dirty="0" smtClean="0">
                <a:solidFill>
                  <a:schemeClr val="tx1"/>
                </a:solidFill>
                <a:effectLst/>
                <a:latin typeface="+mn-lt"/>
                <a:ea typeface="+mn-ea"/>
                <a:cs typeface="+mn-cs"/>
              </a:rPr>
              <a:t>Other reporters have asked if this guy is really for real—“Does he really care for the sick and dying to meet them every week?” Well, he does!</a:t>
            </a:r>
          </a:p>
          <a:p>
            <a:pPr lvl="4"/>
            <a:r>
              <a:rPr lang="en-US" sz="1200" b="1" kern="1200" dirty="0" smtClean="0">
                <a:solidFill>
                  <a:schemeClr val="tx1"/>
                </a:solidFill>
                <a:effectLst/>
                <a:latin typeface="+mn-lt"/>
                <a:ea typeface="+mn-ea"/>
                <a:cs typeface="+mn-cs"/>
              </a:rPr>
              <a:t>His critics even worked to change the rules so players could not write anything on their eye black!</a:t>
            </a:r>
          </a:p>
          <a:p>
            <a:pPr lvl="4"/>
            <a:r>
              <a:rPr lang="en-US" sz="1200" b="1" kern="1200" dirty="0" err="1" smtClean="0">
                <a:solidFill>
                  <a:schemeClr val="tx1"/>
                </a:solidFill>
                <a:effectLst/>
                <a:latin typeface="+mn-lt"/>
                <a:ea typeface="+mn-ea"/>
                <a:cs typeface="+mn-cs"/>
              </a:rPr>
              <a:t>Tebow</a:t>
            </a:r>
            <a:r>
              <a:rPr lang="en-US" sz="1200" b="1" kern="1200" dirty="0" smtClean="0">
                <a:solidFill>
                  <a:schemeClr val="tx1"/>
                </a:solidFill>
                <a:effectLst/>
                <a:latin typeface="+mn-lt"/>
                <a:ea typeface="+mn-ea"/>
                <a:cs typeface="+mn-cs"/>
              </a:rPr>
              <a:t> has said of his critics, "I just have a passion to play football. When you do things different than other people sometimes do them, and you don't settle for just being average, you open yourself up for criticism. But, I'm ready for it. I've learned to live with it. I never just wanted to do things the same way everybody else does."</a:t>
            </a:r>
          </a:p>
          <a:p>
            <a:r>
              <a:rPr lang="en-US" sz="1200" kern="1200" dirty="0" smtClean="0">
                <a:solidFill>
                  <a:schemeClr val="tx1"/>
                </a:solidFill>
                <a:effectLst/>
                <a:latin typeface="+mn-lt"/>
                <a:ea typeface="+mn-ea"/>
                <a:cs typeface="+mn-cs"/>
              </a:rPr>
              <a:t>5:10</a:t>
            </a:r>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know what?  If Jesus is correct here (and I believe he is!), then Tim </a:t>
            </a:r>
            <a:r>
              <a:rPr lang="en-US" sz="1200" kern="1200" dirty="0" err="1" smtClean="0">
                <a:solidFill>
                  <a:schemeClr val="tx1"/>
                </a:solidFill>
                <a:effectLst/>
                <a:latin typeface="+mn-lt"/>
                <a:ea typeface="+mn-ea"/>
                <a:cs typeface="+mn-cs"/>
              </a:rPr>
              <a:t>Tebow</a:t>
            </a:r>
            <a:r>
              <a:rPr lang="en-US" sz="1200" kern="1200" dirty="0" smtClean="0">
                <a:solidFill>
                  <a:schemeClr val="tx1"/>
                </a:solidFill>
                <a:effectLst/>
                <a:latin typeface="+mn-lt"/>
                <a:ea typeface="+mn-ea"/>
                <a:cs typeface="+mn-cs"/>
              </a:rPr>
              <a:t> is blessed because of doing right—despite getting criticized for it</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effectLst/>
            </a:endParaRPr>
          </a:p>
        </p:txBody>
      </p:sp>
      <p:sp>
        <p:nvSpPr>
          <p:cNvPr id="4" name="Slide Number Placeholder 3"/>
          <p:cNvSpPr>
            <a:spLocks noGrp="1"/>
          </p:cNvSpPr>
          <p:nvPr>
            <p:ph type="sldNum" sz="quarter" idx="10"/>
          </p:nvPr>
        </p:nvSpPr>
        <p:spPr/>
        <p:txBody>
          <a:bodyPr/>
          <a:lstStyle/>
          <a:p>
            <a:fld id="{8603BC9E-76CC-554A-A864-55E595F39617}" type="slidenum">
              <a:rPr lang="en-US" smtClean="0"/>
              <a:t>31</a:t>
            </a:fld>
            <a:endParaRPr lang="en-US"/>
          </a:p>
        </p:txBody>
      </p:sp>
    </p:spTree>
    <p:extLst>
      <p:ext uri="{BB962C8B-B14F-4D97-AF65-F5344CB8AC3E}">
        <p14:creationId xmlns:p14="http://schemas.microsoft.com/office/powerpoint/2010/main" val="3976560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way we are blessed is “for theirs is the kingdom of heaven.”  What’s that mean?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32</a:t>
            </a:fld>
            <a:endParaRPr lang="en-US"/>
          </a:p>
        </p:txBody>
      </p:sp>
    </p:spTree>
    <p:extLst>
      <p:ext uri="{BB962C8B-B14F-4D97-AF65-F5344CB8AC3E}">
        <p14:creationId xmlns:p14="http://schemas.microsoft.com/office/powerpoint/2010/main" val="217886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century Christians had a reputation for being enemies of the State.  Why?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33</a:t>
            </a:fld>
            <a:endParaRPr lang="en-US"/>
          </a:p>
        </p:txBody>
      </p:sp>
    </p:spTree>
    <p:extLst>
      <p:ext uri="{BB962C8B-B14F-4D97-AF65-F5344CB8AC3E}">
        <p14:creationId xmlns:p14="http://schemas.microsoft.com/office/powerpoint/2010/main" val="19445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u="sng" kern="1200" dirty="0" smtClean="0">
                <a:solidFill>
                  <a:schemeClr val="tx1"/>
                </a:solidFill>
                <a:effectLst/>
                <a:latin typeface="+mn-lt"/>
                <a:ea typeface="+mn-ea"/>
                <a:cs typeface="+mn-cs"/>
              </a:rPr>
              <a:t>Jews</a:t>
            </a:r>
            <a:r>
              <a:rPr lang="en-US" sz="1200" kern="1200" dirty="0" smtClean="0">
                <a:solidFill>
                  <a:schemeClr val="tx1"/>
                </a:solidFill>
                <a:effectLst/>
                <a:latin typeface="+mn-lt"/>
                <a:ea typeface="+mn-ea"/>
                <a:cs typeface="+mn-cs"/>
              </a:rPr>
              <a:t>: Christians were initially seen as a branch of Judaism and thus had the protections of Roman law afforded the mostly wealthy Jews</a:t>
            </a:r>
            <a:r>
              <a:rPr lang="en-US"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when many Gentiles became Christians, Jews joined in persecuting them because of their disdain for Jesus as Messiah.</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35</a:t>
            </a:fld>
            <a:endParaRPr lang="en-US"/>
          </a:p>
        </p:txBody>
      </p:sp>
    </p:spTree>
    <p:extLst>
      <p:ext uri="{BB962C8B-B14F-4D97-AF65-F5344CB8AC3E}">
        <p14:creationId xmlns:p14="http://schemas.microsoft.com/office/powerpoint/2010/main" val="3882591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False rumors</a:t>
            </a:r>
            <a:r>
              <a:rPr lang="en-US" sz="1200" kern="1200" dirty="0" smtClean="0">
                <a:solidFill>
                  <a:schemeClr val="tx1"/>
                </a:solidFill>
                <a:effectLst/>
                <a:latin typeface="+mn-lt"/>
                <a:ea typeface="+mn-ea"/>
                <a:cs typeface="+mn-cs"/>
              </a:rPr>
              <a:t> also spread about Christians that led to horrible persecution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36</a:t>
            </a:fld>
            <a:endParaRPr lang="en-US"/>
          </a:p>
        </p:txBody>
      </p:sp>
    </p:spTree>
    <p:extLst>
      <p:ext uri="{BB962C8B-B14F-4D97-AF65-F5344CB8AC3E}">
        <p14:creationId xmlns:p14="http://schemas.microsoft.com/office/powerpoint/2010/main" val="1874471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8152FF6-C63D-9845-8C62-40DCE4E43BD8}" type="slidenum">
              <a:rPr lang="en-US" sz="1200">
                <a:solidFill>
                  <a:prstClr val="black"/>
                </a:solidFill>
              </a:rPr>
              <a:pPr/>
              <a:t>37</a:t>
            </a:fld>
            <a:endParaRPr lang="en-US" sz="1200">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i="1" kern="1200" dirty="0" smtClean="0">
                <a:solidFill>
                  <a:schemeClr val="tx1"/>
                </a:solidFill>
                <a:effectLst/>
                <a:latin typeface="+mn-lt"/>
                <a:ea typeface="+mn-ea"/>
                <a:cs typeface="+mn-cs"/>
              </a:rPr>
              <a:t>Cannibalism</a:t>
            </a:r>
            <a:r>
              <a:rPr lang="en-US" sz="1200" kern="1200" dirty="0" smtClean="0">
                <a:solidFill>
                  <a:schemeClr val="tx1"/>
                </a:solidFill>
                <a:effectLst/>
                <a:latin typeface="+mn-lt"/>
                <a:ea typeface="+mn-ea"/>
                <a:cs typeface="+mn-cs"/>
              </a:rPr>
              <a:t> was assumed since they ate Christ’s body and drank his blood</a:t>
            </a:r>
            <a:r>
              <a:rPr lang="en-US"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mn-lt"/>
                <a:ea typeface="+mn-ea"/>
                <a:cs typeface="+mn-cs"/>
              </a:rPr>
              <a:t>Immorality</a:t>
            </a:r>
            <a:r>
              <a:rPr lang="en-US" sz="1200" kern="1200" dirty="0" smtClean="0">
                <a:solidFill>
                  <a:schemeClr val="tx1"/>
                </a:solidFill>
                <a:effectLst/>
                <a:latin typeface="+mn-lt"/>
                <a:ea typeface="+mn-ea"/>
                <a:cs typeface="+mn-cs"/>
              </a:rPr>
              <a:t> was assumed since they had “love feasts” and gave the “kiss of peace.”  “They call each other ‘brother’ and ‘sister’ so they must have immorality at their love feasts!”</a:t>
            </a:r>
            <a:r>
              <a:rPr lang="en-US"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the Department of Education has reversed course, and as many as 100 churches face eviction on February 19 [TODAY!], as the school board's ban against the use of property by religious congregations goes into effect.</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a:t>
            </a:fld>
            <a:endParaRPr lang="en-US"/>
          </a:p>
        </p:txBody>
      </p:sp>
    </p:spTree>
    <p:extLst>
      <p:ext uri="{BB962C8B-B14F-4D97-AF65-F5344CB8AC3E}">
        <p14:creationId xmlns:p14="http://schemas.microsoft.com/office/powerpoint/2010/main" val="1345176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39</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i="1" kern="1200" dirty="0" smtClean="0">
                <a:solidFill>
                  <a:schemeClr val="tx1"/>
                </a:solidFill>
                <a:effectLst/>
                <a:latin typeface="+mn-lt"/>
                <a:ea typeface="+mn-ea"/>
                <a:cs typeface="+mn-cs"/>
              </a:rPr>
              <a:t>Murder</a:t>
            </a:r>
            <a:r>
              <a:rPr lang="en-US" sz="1200" kern="1200" dirty="0" smtClean="0">
                <a:solidFill>
                  <a:schemeClr val="tx1"/>
                </a:solidFill>
                <a:effectLst/>
                <a:latin typeface="+mn-lt"/>
                <a:ea typeface="+mn-ea"/>
                <a:cs typeface="+mn-cs"/>
              </a:rPr>
              <a:t> of their children was surmised since they brought their children into the catacombs for instruction and baptism.</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40</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u="sng" kern="1200" dirty="0" smtClean="0">
                <a:solidFill>
                  <a:schemeClr val="tx1"/>
                </a:solidFill>
                <a:effectLst/>
                <a:latin typeface="+mn-lt"/>
                <a:ea typeface="+mn-ea"/>
                <a:cs typeface="+mn-cs"/>
              </a:rPr>
              <a:t>Emperor Worship</a:t>
            </a:r>
            <a:r>
              <a:rPr lang="en-US" sz="1200" kern="1200" dirty="0" smtClean="0">
                <a:solidFill>
                  <a:schemeClr val="tx1"/>
                </a:solidFill>
                <a:effectLst/>
                <a:latin typeface="+mn-lt"/>
                <a:ea typeface="+mn-ea"/>
                <a:cs typeface="+mn-cs"/>
              </a:rPr>
              <a:t>: Rome had an incredibly vast empire of many languages, traditions, and religions—so appreciation to the State was expected in the form of an annual offering of incense and a simple statement: “Caesar is lord.”  Once someone did this, they were give a certificate of being a law-abiding citizen and they could then go worship any god they wanted until next year.  Jews were exempted from this, but Christians were not—and they could not say this since they knew that Jesus alone was Lord.</a:t>
            </a:r>
            <a:r>
              <a:rPr lang="en-US" dirty="0" smtClean="0">
                <a:effectLst/>
              </a:rPr>
              <a:t> </a:t>
            </a:r>
          </a:p>
          <a:p>
            <a:pPr eaLnBrk="1" hangingPunct="1"/>
            <a:endParaRPr lang="en-US" dirty="0" smtClean="0">
              <a:effectLst/>
              <a:latin typeface="Times New Roman"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Today some also view us with suspicion when we declare that our primary allegiance is not to the government, but to Christ as Lord.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Think how strange we are: We’re the only people who believe our leader was virgin born, resurrected, gives salvation simply by faith alone, and is coming back in the clouds to get us!  We’re really different—and therefore suspect.</a:t>
            </a:r>
            <a:r>
              <a:rPr lang="en-US" sz="1200" kern="1200" baseline="0" dirty="0" smtClean="0">
                <a:solidFill>
                  <a:schemeClr val="tx1"/>
                </a:solidFill>
                <a:effectLst/>
                <a:latin typeface="+mn-lt"/>
                <a:ea typeface="+mn-ea"/>
                <a:cs typeface="+mn-cs"/>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DCBDA6-6D4A-064F-A369-B401DE4C3F2C}" type="slidenum">
              <a:rPr lang="en-US" sz="1200">
                <a:solidFill>
                  <a:srgbClr val="000000"/>
                </a:solidFill>
                <a:latin typeface="Calibri" charset="0"/>
              </a:rPr>
              <a:pPr eaLnBrk="1" hangingPunct="1"/>
              <a:t>41</a:t>
            </a:fld>
            <a:endParaRPr lang="en-US" sz="1200">
              <a:solidFill>
                <a:srgbClr val="000000"/>
              </a:solidFill>
              <a:latin typeface="Calibri"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effectLst/>
                <a:latin typeface="+mn-lt"/>
                <a:ea typeface="+mn-ea"/>
                <a:cs typeface="+mn-cs"/>
              </a:rPr>
              <a:t>We identify ourselves as citizens of heaven when we suffer for Christ.</a:t>
            </a:r>
          </a:p>
          <a:p>
            <a:pPr eaLnBrk="1" hangingPunct="1">
              <a:spcBef>
                <a:spcPct val="0"/>
              </a:spcBef>
            </a:pPr>
            <a:r>
              <a:rPr lang="en-US" sz="1200" kern="1200" dirty="0" smtClean="0">
                <a:solidFill>
                  <a:schemeClr val="tx1"/>
                </a:solidFill>
                <a:effectLst/>
                <a:latin typeface="+mn-lt"/>
                <a:ea typeface="+mn-ea"/>
                <a:cs typeface="+mn-cs"/>
              </a:rPr>
              <a:t>We also appreciate what we have in heaven awaiting us!</a:t>
            </a:r>
            <a:r>
              <a:rPr lang="en-US" dirty="0" smtClean="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should rejoice about being persecuted for righteousness because we have greater heavenly rewards (</a:t>
            </a:r>
            <a:r>
              <a:rPr lang="en-US" sz="1200" u="sng" kern="1200" dirty="0" smtClean="0">
                <a:solidFill>
                  <a:schemeClr val="tx1"/>
                </a:solidFill>
                <a:effectLst/>
                <a:latin typeface="+mn-lt"/>
                <a:ea typeface="+mn-ea"/>
                <a:cs typeface="+mn-cs"/>
              </a:rPr>
              <a:t>11-12a</a:t>
            </a:r>
            <a:r>
              <a:rPr lang="en-US" sz="1200" kern="1200" dirty="0" smtClean="0">
                <a:solidFill>
                  <a:schemeClr val="tx1"/>
                </a:solidFill>
                <a:effectLst/>
                <a:latin typeface="+mn-lt"/>
                <a:ea typeface="+mn-ea"/>
                <a:cs typeface="+mn-cs"/>
              </a:rPr>
              <a: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God’s blessing comes when we are insulted, persecuted, and spoken evil of—just as the early Christians were.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We are commanded us to be joyful.  The joy here is not an emotion but an attitude.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Christ promises more heavenly reward for those who suffer for his name!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42</a:t>
            </a:fld>
            <a:endParaRPr lang="en-US"/>
          </a:p>
        </p:txBody>
      </p:sp>
    </p:spTree>
    <p:extLst>
      <p:ext uri="{BB962C8B-B14F-4D97-AF65-F5344CB8AC3E}">
        <p14:creationId xmlns:p14="http://schemas.microsoft.com/office/powerpoint/2010/main" val="487230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the first reason we should accept persecution with joy is because persecution causes us to look </a:t>
            </a:r>
            <a:r>
              <a:rPr lang="en-US" sz="1200" u="sng" kern="1200" dirty="0" smtClean="0">
                <a:solidFill>
                  <a:schemeClr val="tx1"/>
                </a:solidFill>
                <a:effectLst/>
                <a:latin typeface="+mn-lt"/>
                <a:ea typeface="+mn-ea"/>
                <a:cs typeface="+mn-cs"/>
              </a:rPr>
              <a:t>forward</a:t>
            </a:r>
            <a:r>
              <a:rPr lang="en-US" sz="1200" kern="1200" dirty="0" smtClean="0">
                <a:solidFill>
                  <a:schemeClr val="tx1"/>
                </a:solidFill>
                <a:effectLst/>
                <a:latin typeface="+mn-lt"/>
                <a:ea typeface="+mn-ea"/>
                <a:cs typeface="+mn-cs"/>
              </a:rPr>
              <a:t> to our rich rewards.  The end of verse 12 states the second reason to suffer joyfully…)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43</a:t>
            </a:fld>
            <a:endParaRPr lang="en-US"/>
          </a:p>
        </p:txBody>
      </p:sp>
    </p:spTree>
    <p:extLst>
      <p:ext uri="{BB962C8B-B14F-4D97-AF65-F5344CB8AC3E}">
        <p14:creationId xmlns:p14="http://schemas.microsoft.com/office/powerpoint/2010/main" val="3525750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startAt="2"/>
            </a:pPr>
            <a:r>
              <a:rPr lang="en-US" sz="1200" kern="1200" dirty="0" smtClean="0">
                <a:solidFill>
                  <a:schemeClr val="tx1"/>
                </a:solidFill>
                <a:effectLst/>
                <a:latin typeface="+mn-lt"/>
                <a:ea typeface="+mn-ea"/>
                <a:cs typeface="+mn-cs"/>
              </a:rPr>
              <a:t>Persecution causes us to look </a:t>
            </a:r>
            <a:r>
              <a:rPr lang="en-US" sz="1200" u="sng" kern="1200" dirty="0" smtClean="0">
                <a:solidFill>
                  <a:schemeClr val="tx1"/>
                </a:solidFill>
                <a:effectLst/>
                <a:latin typeface="+mn-lt"/>
                <a:ea typeface="+mn-ea"/>
                <a:cs typeface="+mn-cs"/>
              </a:rPr>
              <a:t>back</a:t>
            </a:r>
            <a:r>
              <a:rPr lang="en-US" sz="1200" kern="1200" dirty="0" smtClean="0">
                <a:solidFill>
                  <a:schemeClr val="tx1"/>
                </a:solidFill>
                <a:effectLst/>
                <a:latin typeface="+mn-lt"/>
                <a:ea typeface="+mn-ea"/>
                <a:cs typeface="+mn-cs"/>
              </a:rPr>
              <a:t> at our rich heritage (</a:t>
            </a:r>
            <a:r>
              <a:rPr lang="en-US" sz="1200" u="sng" kern="1200" dirty="0" smtClean="0">
                <a:solidFill>
                  <a:schemeClr val="tx1"/>
                </a:solidFill>
                <a:effectLst/>
                <a:latin typeface="+mn-lt"/>
                <a:ea typeface="+mn-ea"/>
                <a:cs typeface="+mn-cs"/>
              </a:rPr>
              <a:t>12b</a:t>
            </a:r>
            <a:r>
              <a:rPr lang="en-US" sz="1200" kern="1200" dirty="0" smtClean="0">
                <a:solidFill>
                  <a:schemeClr val="tx1"/>
                </a:solidFill>
                <a:effectLst/>
                <a:latin typeface="+mn-lt"/>
                <a:ea typeface="+mn-ea"/>
                <a:cs typeface="+mn-cs"/>
              </a:rPr>
              <a:t>).</a:t>
            </a:r>
            <a:r>
              <a:rPr lang="en-US" dirty="0" smtClean="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[When we suffer </a:t>
            </a:r>
            <a:r>
              <a:rPr lang="en-US" sz="1200" b="1" i="1" kern="1200" dirty="0" smtClean="0">
                <a:solidFill>
                  <a:schemeClr val="tx1"/>
                </a:solidFill>
                <a:effectLst/>
                <a:latin typeface="+mn-lt"/>
                <a:ea typeface="+mn-ea"/>
                <a:cs typeface="+mn-cs"/>
              </a:rPr>
              <a:t>now</a:t>
            </a:r>
            <a:r>
              <a:rPr lang="en-US" sz="1200" b="1" kern="1200" dirty="0" smtClean="0">
                <a:solidFill>
                  <a:schemeClr val="tx1"/>
                </a:solidFill>
                <a:effectLst/>
                <a:latin typeface="+mn-lt"/>
                <a:ea typeface="+mn-ea"/>
                <a:cs typeface="+mn-cs"/>
              </a:rPr>
              <a:t>, it helps us identify with godly people in the </a:t>
            </a:r>
            <a:r>
              <a:rPr lang="en-US" sz="1200" b="1" i="1" kern="1200" dirty="0" smtClean="0">
                <a:solidFill>
                  <a:schemeClr val="tx1"/>
                </a:solidFill>
                <a:effectLst/>
                <a:latin typeface="+mn-lt"/>
                <a:ea typeface="+mn-ea"/>
                <a:cs typeface="+mn-cs"/>
              </a:rPr>
              <a:t>past</a:t>
            </a:r>
            <a:r>
              <a:rPr lang="en-US" sz="1200" b="1"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603BC9E-76CC-554A-A864-55E595F39617}" type="slidenum">
              <a:rPr lang="en-US" smtClean="0"/>
              <a:t>44</a:t>
            </a:fld>
            <a:endParaRPr lang="en-US"/>
          </a:p>
        </p:txBody>
      </p:sp>
    </p:spTree>
    <p:extLst>
      <p:ext uri="{BB962C8B-B14F-4D97-AF65-F5344CB8AC3E}">
        <p14:creationId xmlns:p14="http://schemas.microsoft.com/office/powerpoint/2010/main" val="2149513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OT prophets paid a great price for their faith in God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45</a:t>
            </a:fld>
            <a:endParaRPr lang="en-US"/>
          </a:p>
        </p:txBody>
      </p:sp>
    </p:spTree>
    <p:extLst>
      <p:ext uri="{BB962C8B-B14F-4D97-AF65-F5344CB8AC3E}">
        <p14:creationId xmlns:p14="http://schemas.microsoft.com/office/powerpoint/2010/main" val="3621994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Jeremiah preached over 40 years but never saw many people respond</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46</a:t>
            </a:fld>
            <a:endParaRPr lang="en-US"/>
          </a:p>
        </p:txBody>
      </p:sp>
    </p:spTree>
    <p:extLst>
      <p:ext uri="{BB962C8B-B14F-4D97-AF65-F5344CB8AC3E}">
        <p14:creationId xmlns:p14="http://schemas.microsoft.com/office/powerpoint/2010/main" val="2140215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 was thrown into mud for days.  Even Jerusalem was destroyed—just like he said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47</a:t>
            </a:fld>
            <a:endParaRPr lang="en-US"/>
          </a:p>
        </p:txBody>
      </p:sp>
    </p:spTree>
    <p:extLst>
      <p:ext uri="{BB962C8B-B14F-4D97-AF65-F5344CB8AC3E}">
        <p14:creationId xmlns:p14="http://schemas.microsoft.com/office/powerpoint/2010/main" val="1508442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Isaiah ministered even longer—for 65 years!  Yet the Jewish tradition is that he died by being sawn in two</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48</a:t>
            </a:fld>
            <a:endParaRPr lang="en-US"/>
          </a:p>
        </p:txBody>
      </p:sp>
    </p:spTree>
    <p:extLst>
      <p:ext uri="{BB962C8B-B14F-4D97-AF65-F5344CB8AC3E}">
        <p14:creationId xmlns:p14="http://schemas.microsoft.com/office/powerpoint/2010/main" val="262315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evictions could be devastating to small congregations and church plants in the city. With limited space in one of the most densely populated areas of the world, and real estate costs that are sky-high, opportunities for ministry in many areas of the Big Apple would be effectively shut down” (FRC News email).</a:t>
            </a:r>
          </a:p>
        </p:txBody>
      </p:sp>
      <p:sp>
        <p:nvSpPr>
          <p:cNvPr id="4" name="Slide Number Placeholder 3"/>
          <p:cNvSpPr>
            <a:spLocks noGrp="1"/>
          </p:cNvSpPr>
          <p:nvPr>
            <p:ph type="sldNum" sz="quarter" idx="10"/>
          </p:nvPr>
        </p:nvSpPr>
        <p:spPr/>
        <p:txBody>
          <a:bodyPr/>
          <a:lstStyle/>
          <a:p>
            <a:fld id="{8603BC9E-76CC-554A-A864-55E595F39617}" type="slidenum">
              <a:rPr lang="en-US" smtClean="0"/>
              <a:t>5</a:t>
            </a:fld>
            <a:endParaRPr lang="en-US"/>
          </a:p>
        </p:txBody>
      </p:sp>
    </p:spTree>
    <p:extLst>
      <p:ext uri="{BB962C8B-B14F-4D97-AF65-F5344CB8AC3E}">
        <p14:creationId xmlns:p14="http://schemas.microsoft.com/office/powerpoint/2010/main" val="1071984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identify with these great prophets when we suffer for Christ:</a:t>
            </a:r>
          </a:p>
          <a:p>
            <a:pPr lvl="2"/>
            <a:r>
              <a:rPr lang="en-US" sz="1200" b="1" kern="1200" dirty="0" smtClean="0">
                <a:solidFill>
                  <a:schemeClr val="tx1"/>
                </a:solidFill>
                <a:effectLst/>
                <a:latin typeface="+mn-lt"/>
                <a:ea typeface="+mn-ea"/>
                <a:cs typeface="+mn-cs"/>
              </a:rPr>
              <a:t>We have no reward for suffering due to sin or tactlessness (cf. 1 Pet. 3:14; 4:14-15).</a:t>
            </a:r>
          </a:p>
          <a:p>
            <a:pPr lvl="2"/>
            <a:r>
              <a:rPr lang="en-US" sz="1200" b="1" kern="1200" dirty="0" smtClean="0">
                <a:solidFill>
                  <a:schemeClr val="tx1"/>
                </a:solidFill>
                <a:effectLst/>
                <a:latin typeface="+mn-lt"/>
                <a:ea typeface="+mn-ea"/>
                <a:cs typeface="+mn-cs"/>
              </a:rPr>
              <a:t>But suffering due to our faith is admirable.</a:t>
            </a:r>
          </a:p>
          <a:p>
            <a:pPr lvl="2"/>
            <a:r>
              <a:rPr lang="en-US" sz="1200" b="1" kern="1200" dirty="0" smtClean="0">
                <a:solidFill>
                  <a:schemeClr val="tx1"/>
                </a:solidFill>
                <a:effectLst/>
                <a:latin typeface="+mn-lt"/>
                <a:ea typeface="+mn-ea"/>
                <a:cs typeface="+mn-cs"/>
              </a:rPr>
              <a:t>It’s not as if we are masochists who like pain—it’s more of the privilege of identifying with prophets of great faith.</a:t>
            </a:r>
          </a:p>
          <a:p>
            <a:r>
              <a:rPr lang="en-US" sz="1200" kern="1200" dirty="0" smtClean="0">
                <a:solidFill>
                  <a:schemeClr val="tx1"/>
                </a:solidFill>
                <a:effectLst/>
                <a:latin typeface="+mn-lt"/>
                <a:ea typeface="+mn-ea"/>
                <a:cs typeface="+mn-cs"/>
              </a:rPr>
              <a:t>The greatest of all these men of faith, of course, is Christ Himself.</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49</a:t>
            </a:fld>
            <a:endParaRPr lang="en-US"/>
          </a:p>
        </p:txBody>
      </p:sp>
    </p:spTree>
    <p:extLst>
      <p:ext uri="{BB962C8B-B14F-4D97-AF65-F5344CB8AC3E}">
        <p14:creationId xmlns:p14="http://schemas.microsoft.com/office/powerpoint/2010/main" val="891786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how can we sum up what Jesus is saying to us in this passage?  Simply this way…)</a:t>
            </a:r>
            <a:r>
              <a:rPr lang="en-US" dirty="0" smtClean="0">
                <a:effectLst/>
              </a:rPr>
              <a:t> </a:t>
            </a:r>
          </a:p>
          <a:p>
            <a:r>
              <a:rPr lang="en-US" sz="1200" u="sng" kern="1200" dirty="0" smtClean="0">
                <a:solidFill>
                  <a:schemeClr val="tx1"/>
                </a:solidFill>
                <a:effectLst/>
                <a:latin typeface="+mn-lt"/>
                <a:ea typeface="+mn-ea"/>
                <a:cs typeface="+mn-cs"/>
              </a:rPr>
              <a:t>Rejoice</a:t>
            </a:r>
            <a:r>
              <a:rPr lang="en-US" sz="1200" kern="1200" dirty="0" smtClean="0">
                <a:solidFill>
                  <a:schemeClr val="tx1"/>
                </a:solidFill>
                <a:effectLst/>
                <a:latin typeface="+mn-lt"/>
                <a:ea typeface="+mn-ea"/>
                <a:cs typeface="+mn-cs"/>
              </a:rPr>
              <a:t> in persecution because it helps you look in two key directions (MI)</a:t>
            </a:r>
            <a:r>
              <a:rPr lang="en-US" dirty="0" smtClean="0">
                <a:effectLst/>
              </a:rPr>
              <a:t> </a:t>
            </a:r>
          </a:p>
          <a:p>
            <a:r>
              <a:rPr lang="en-US" sz="1200" kern="1200" dirty="0" smtClean="0">
                <a:solidFill>
                  <a:schemeClr val="tx1"/>
                </a:solidFill>
                <a:effectLst/>
                <a:latin typeface="+mn-lt"/>
                <a:ea typeface="+mn-ea"/>
                <a:cs typeface="+mn-cs"/>
              </a:rPr>
              <a:t>Be glad for the opportunity to suffer for Christ since this helps you think about your eternal home and identify with godly saints of old (restatement)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50</a:t>
            </a:fld>
            <a:endParaRPr lang="en-US"/>
          </a:p>
        </p:txBody>
      </p:sp>
    </p:spTree>
    <p:extLst>
      <p:ext uri="{BB962C8B-B14F-4D97-AF65-F5344CB8AC3E}">
        <p14:creationId xmlns:p14="http://schemas.microsoft.com/office/powerpoint/2010/main" val="3343341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Think About 2 Tim. 3:12—raise your hand if God brings a situation to mind here…</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53</a:t>
            </a:fld>
            <a:endParaRPr lang="en-US"/>
          </a:p>
        </p:txBody>
      </p:sp>
    </p:spTree>
    <p:extLst>
      <p:ext uri="{BB962C8B-B14F-4D97-AF65-F5344CB8AC3E}">
        <p14:creationId xmlns:p14="http://schemas.microsoft.com/office/powerpoint/2010/main" val="2087166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price are you paying for being a Christian? At home? Work? With friends?</a:t>
            </a:r>
            <a:r>
              <a:rPr lang="en-US" dirty="0" smtClean="0">
                <a:effectLst/>
              </a:rPr>
              <a:t> </a:t>
            </a:r>
          </a:p>
          <a:p>
            <a:r>
              <a:rPr lang="en-US" sz="1200" kern="1200" dirty="0" smtClean="0">
                <a:solidFill>
                  <a:schemeClr val="tx1"/>
                </a:solidFill>
                <a:effectLst/>
                <a:latin typeface="+mn-lt"/>
                <a:ea typeface="+mn-ea"/>
                <a:cs typeface="+mn-cs"/>
              </a:rPr>
              <a:t>How can you look forward?  Study “overcomers” in Rev. 2–3.</a:t>
            </a:r>
            <a:r>
              <a:rPr lang="en-US" dirty="0" smtClean="0">
                <a:effectLst/>
              </a:rPr>
              <a:t> </a:t>
            </a:r>
          </a:p>
          <a:p>
            <a:r>
              <a:rPr lang="en-US" sz="1200" kern="1200" dirty="0" smtClean="0">
                <a:solidFill>
                  <a:schemeClr val="tx1"/>
                </a:solidFill>
                <a:effectLst/>
                <a:latin typeface="+mn-lt"/>
                <a:ea typeface="+mn-ea"/>
                <a:cs typeface="+mn-cs"/>
              </a:rPr>
              <a:t>How can you look back? </a:t>
            </a:r>
            <a:r>
              <a:rPr lang="en-US" sz="1200" kern="1200" smtClean="0">
                <a:solidFill>
                  <a:schemeClr val="tx1"/>
                </a:solidFill>
                <a:effectLst/>
                <a:latin typeface="+mn-lt"/>
                <a:ea typeface="+mn-ea"/>
                <a:cs typeface="+mn-cs"/>
              </a:rPr>
              <a:t>Read Jeremiah or Acts!</a:t>
            </a:r>
            <a:r>
              <a:rPr lang="en-US" smtClean="0">
                <a:effectLst/>
              </a:rPr>
              <a:t> </a:t>
            </a:r>
            <a:endParaRPr lang="en-US"/>
          </a:p>
        </p:txBody>
      </p:sp>
      <p:sp>
        <p:nvSpPr>
          <p:cNvPr id="4" name="Slide Number Placeholder 3"/>
          <p:cNvSpPr>
            <a:spLocks noGrp="1"/>
          </p:cNvSpPr>
          <p:nvPr>
            <p:ph type="sldNum" sz="quarter" idx="10"/>
          </p:nvPr>
        </p:nvSpPr>
        <p:spPr/>
        <p:txBody>
          <a:bodyPr/>
          <a:lstStyle/>
          <a:p>
            <a:fld id="{8603BC9E-76CC-554A-A864-55E595F39617}" type="slidenum">
              <a:rPr lang="en-US" smtClean="0"/>
              <a:t>54</a:t>
            </a:fld>
            <a:endParaRPr lang="en-US"/>
          </a:p>
        </p:txBody>
      </p:sp>
    </p:spTree>
    <p:extLst>
      <p:ext uri="{BB962C8B-B14F-4D97-AF65-F5344CB8AC3E}">
        <p14:creationId xmlns:p14="http://schemas.microsoft.com/office/powerpoint/2010/main" val="682989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that’s way over in New York City,” you say.  “Christians don’t need to pay a price for their faith in Singapore.”  Really?  God’s Word says in 2 Timothy 3:12, “Indeed, all who desire to live godly in Christ Jesus will be persecuted” (NIV).</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6</a:t>
            </a:fld>
            <a:endParaRPr lang="en-US"/>
          </a:p>
        </p:txBody>
      </p:sp>
    </p:spTree>
    <p:extLst>
      <p:ext uri="{BB962C8B-B14F-4D97-AF65-F5344CB8AC3E}">
        <p14:creationId xmlns:p14="http://schemas.microsoft.com/office/powerpoint/2010/main" val="282688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Sometimes we get passed up on a promotion due to our faith in Christ.</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Other times our family does not understand our faith and fights against us—as a new Christian, my parents sometimes kept me from attending church.</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Other prices we pay are financial, social, or ridicule for believing in a condemned criminal who died 2000 years ago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7</a:t>
            </a:fld>
            <a:endParaRPr lang="en-US"/>
          </a:p>
        </p:txBody>
      </p:sp>
    </p:spTree>
    <p:extLst>
      <p:ext uri="{BB962C8B-B14F-4D97-AF65-F5344CB8AC3E}">
        <p14:creationId xmlns:p14="http://schemas.microsoft.com/office/powerpoint/2010/main" val="14045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Anger?</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“Hey, this is unfair!”</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t>Or do you get sullen and depressed?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8</a:t>
            </a:fld>
            <a:endParaRPr lang="en-US"/>
          </a:p>
        </p:txBody>
      </p:sp>
    </p:spTree>
    <p:extLst>
      <p:ext uri="{BB962C8B-B14F-4D97-AF65-F5344CB8AC3E}">
        <p14:creationId xmlns:p14="http://schemas.microsoft.com/office/powerpoint/2010/main" val="159395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text</a:t>
            </a:r>
            <a:r>
              <a:rPr lang="en-US" baseline="0" dirty="0" smtClean="0"/>
              <a:t> comprises a few verses </a:t>
            </a:r>
            <a:r>
              <a:rPr lang="en-US" sz="1200" kern="1200" dirty="0" smtClean="0">
                <a:solidFill>
                  <a:schemeClr val="tx1"/>
                </a:solidFill>
                <a:effectLst/>
                <a:latin typeface="+mn-lt"/>
                <a:ea typeface="+mn-ea"/>
                <a:cs typeface="+mn-cs"/>
              </a:rPr>
              <a:t>on the Blessed Life in Matthew 5</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603BC9E-76CC-554A-A864-55E595F39617}" type="slidenum">
              <a:rPr lang="en-US" smtClean="0"/>
              <a:t>13</a:t>
            </a:fld>
            <a:endParaRPr lang="en-US"/>
          </a:p>
        </p:txBody>
      </p:sp>
    </p:spTree>
    <p:extLst>
      <p:ext uri="{BB962C8B-B14F-4D97-AF65-F5344CB8AC3E}">
        <p14:creationId xmlns:p14="http://schemas.microsoft.com/office/powerpoint/2010/main" val="277198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verses begin the most famous sermon ever preached—that by Jesus.</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spoke these words on a hill just north of the Sea of Galilee.</a:t>
            </a:r>
            <a:endParaRPr lang="en-US" dirty="0" smtClean="0"/>
          </a:p>
        </p:txBody>
      </p:sp>
      <p:sp>
        <p:nvSpPr>
          <p:cNvPr id="4" name="Slide Number Placeholder 3"/>
          <p:cNvSpPr>
            <a:spLocks noGrp="1"/>
          </p:cNvSpPr>
          <p:nvPr>
            <p:ph type="sldNum" sz="quarter" idx="10"/>
          </p:nvPr>
        </p:nvSpPr>
        <p:spPr/>
        <p:txBody>
          <a:bodyPr/>
          <a:lstStyle/>
          <a:p>
            <a:fld id="{8603BC9E-76CC-554A-A864-55E595F39617}" type="slidenum">
              <a:rPr lang="en-US" smtClean="0"/>
              <a:t>14</a:t>
            </a:fld>
            <a:endParaRPr lang="en-US"/>
          </a:p>
        </p:txBody>
      </p:sp>
    </p:spTree>
    <p:extLst>
      <p:ext uri="{BB962C8B-B14F-4D97-AF65-F5344CB8AC3E}">
        <p14:creationId xmlns:p14="http://schemas.microsoft.com/office/powerpoint/2010/main" val="335818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BE3AF7-66B4-C944-A531-4DCC262EC4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846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E84BAF-E823-2B41-A711-1578F21C43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3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4F6C88-7A28-A048-A5F0-F6E2618237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3423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B9D081C-745D-4E4F-9713-BFFE28C09D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63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7EDA599-A552-0A46-AE99-5BE5C2A0F6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59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E3B5F99-DC70-7B45-9502-39B412C2FF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630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07B6DAC-6AEF-2C41-8B11-0FE1ABCDE6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45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180FB5-5D07-C745-BC82-97800B9C26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11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E73A0F-4ED3-0B4B-BBBE-4D31B1AD0D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781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657981-014D-6A4F-8C30-8B0E574B61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462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4FD20A-EAC6-814A-AD06-DD598058AF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590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lgn="ctr"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lstStyle/>
            <a:p>
              <a:pPr algn="ctr"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latin typeface="Arial" pitchFamily="-112" charset="0"/>
                <a:ea typeface="ＭＳ Ｐゴシック" pitchFamily="-112" charset="-128"/>
                <a:cs typeface="ＭＳ Ｐゴシック" pitchFamily="-112" charset="-128"/>
              </a:endParaRPr>
            </a:p>
          </p:txBody>
        </p:sp>
        <p:grpSp>
          <p:nvGrpSpPr>
            <p:cNvPr id="8" name="Group 6"/>
            <p:cNvGrpSpPr>
              <a:grpSpLocks/>
            </p:cNvGrpSpPr>
            <p:nvPr/>
          </p:nvGrpSpPr>
          <p:grpSpPr bwMode="auto">
            <a:xfrm>
              <a:off x="4944" y="-14"/>
              <a:ext cx="816" cy="3989"/>
              <a:chOff x="4944" y="-14"/>
              <a:chExt cx="816" cy="3989"/>
            </a:xfrm>
          </p:grpSpPr>
          <p:grpSp>
            <p:nvGrpSpPr>
              <p:cNvPr id="20" name="Group 7"/>
              <p:cNvGrpSpPr>
                <a:grpSpLocks/>
              </p:cNvGrpSpPr>
              <p:nvPr userDrawn="1"/>
            </p:nvGrpSpPr>
            <p:grpSpPr bwMode="auto">
              <a:xfrm>
                <a:off x="5280" y="-14"/>
                <a:ext cx="480" cy="1445"/>
                <a:chOff x="5280" y="-14"/>
                <a:chExt cx="480" cy="1445"/>
              </a:xfrm>
            </p:grpSpPr>
            <p:grpSp>
              <p:nvGrpSpPr>
                <p:cNvPr id="41" name="Group 8"/>
                <p:cNvGrpSpPr>
                  <a:grpSpLocks/>
                </p:cNvGrpSpPr>
                <p:nvPr userDrawn="1"/>
              </p:nvGrpSpPr>
              <p:grpSpPr bwMode="auto">
                <a:xfrm rot="-5400000">
                  <a:off x="5481" y="-13"/>
                  <a:ext cx="183" cy="181"/>
                  <a:chOff x="1717" y="262"/>
                  <a:chExt cx="1778" cy="2635"/>
                </a:xfrm>
              </p:grpSpPr>
              <p:grpSp>
                <p:nvGrpSpPr>
                  <p:cNvPr id="50" name="Group 9"/>
                  <p:cNvGrpSpPr>
                    <a:grpSpLocks/>
                  </p:cNvGrpSpPr>
                  <p:nvPr/>
                </p:nvGrpSpPr>
                <p:grpSpPr bwMode="auto">
                  <a:xfrm>
                    <a:off x="1717" y="262"/>
                    <a:ext cx="1778" cy="2635"/>
                    <a:chOff x="1717" y="262"/>
                    <a:chExt cx="1778" cy="2635"/>
                  </a:xfrm>
                </p:grpSpPr>
                <p:sp>
                  <p:nvSpPr>
                    <p:cNvPr id="57" name="Freeform 10"/>
                    <p:cNvSpPr>
                      <a:spLocks/>
                    </p:cNvSpPr>
                    <p:nvPr/>
                  </p:nvSpPr>
                  <p:spPr bwMode="auto">
                    <a:xfrm>
                      <a:off x="2271" y="335"/>
                      <a:ext cx="1234" cy="2562"/>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8" name="Freeform 11"/>
                    <p:cNvSpPr>
                      <a:spLocks/>
                    </p:cNvSpPr>
                    <p:nvPr/>
                  </p:nvSpPr>
                  <p:spPr bwMode="auto">
                    <a:xfrm>
                      <a:off x="1717" y="247"/>
                      <a:ext cx="865" cy="2067"/>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grpSp>
              <p:sp>
                <p:nvSpPr>
                  <p:cNvPr id="51" name="Oval 12"/>
                  <p:cNvSpPr>
                    <a:spLocks noChangeArrowheads="1"/>
                  </p:cNvSpPr>
                  <p:nvPr/>
                </p:nvSpPr>
                <p:spPr bwMode="auto">
                  <a:xfrm>
                    <a:off x="2358" y="1296"/>
                    <a:ext cx="175" cy="247"/>
                  </a:xfrm>
                  <a:prstGeom prst="ellipse">
                    <a:avLst/>
                  </a:prstGeom>
                  <a:solidFill>
                    <a:srgbClr val="E7D6B7"/>
                  </a:solidFill>
                  <a:ln w="9525">
                    <a:noFill/>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2" name="Freeform 13"/>
                  <p:cNvSpPr>
                    <a:spLocks/>
                  </p:cNvSpPr>
                  <p:nvPr/>
                </p:nvSpPr>
                <p:spPr bwMode="auto">
                  <a:xfrm>
                    <a:off x="2757" y="611"/>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3" name="Freeform 14"/>
                  <p:cNvSpPr>
                    <a:spLocks/>
                  </p:cNvSpPr>
                  <p:nvPr/>
                </p:nvSpPr>
                <p:spPr bwMode="auto">
                  <a:xfrm>
                    <a:off x="2825" y="1601"/>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4" name="Freeform 15"/>
                  <p:cNvSpPr>
                    <a:spLocks/>
                  </p:cNvSpPr>
                  <p:nvPr/>
                </p:nvSpPr>
                <p:spPr bwMode="auto">
                  <a:xfrm>
                    <a:off x="2475" y="1936"/>
                    <a:ext cx="146" cy="56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5" name="Freeform 16"/>
                  <p:cNvSpPr>
                    <a:spLocks/>
                  </p:cNvSpPr>
                  <p:nvPr/>
                </p:nvSpPr>
                <p:spPr bwMode="auto">
                  <a:xfrm>
                    <a:off x="1872" y="1601"/>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6" name="Freeform 17"/>
                  <p:cNvSpPr>
                    <a:spLocks/>
                  </p:cNvSpPr>
                  <p:nvPr/>
                </p:nvSpPr>
                <p:spPr bwMode="auto">
                  <a:xfrm>
                    <a:off x="2057" y="801"/>
                    <a:ext cx="233" cy="379"/>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w="9525" cap="flat" cmpd="sng">
              <a:noFill/>
              <a:prstDash val="solid"/>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w="9525" cap="flat" cmpd="sng">
              <a:noFill/>
              <a:prstDash val="solid"/>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lstStyle/>
            <a:p>
              <a:pPr algn="ctr"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19"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grpSp>
      <p:sp>
        <p:nvSpPr>
          <p:cNvPr id="27858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27858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fld id="{F28FC91E-A261-4548-B3F4-8FE0334C410B}" type="datetime1">
              <a:rPr lang="en-US">
                <a:solidFill>
                  <a:srgbClr val="2F1311"/>
                </a:solidFill>
              </a:rPr>
              <a:pPr/>
              <a:t>3/6/12</a:t>
            </a:fld>
            <a:endParaRPr lang="en-US">
              <a:solidFill>
                <a:srgbClr val="2F1311"/>
              </a:solidFil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61"/>
          <p:cNvSpPr>
            <a:spLocks noGrp="1" noChangeArrowheads="1"/>
          </p:cNvSpPr>
          <p:nvPr>
            <p:ph type="sldNum" sz="quarter" idx="12"/>
          </p:nvPr>
        </p:nvSpPr>
        <p:spPr/>
        <p:txBody>
          <a:bodyPr/>
          <a:lstStyle>
            <a:lvl1pPr>
              <a:defRPr/>
            </a:lvl1pPr>
          </a:lstStyle>
          <a:p>
            <a:fld id="{87C15459-EC2B-3E40-B87D-D705DC4BB47E}"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4029352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fld id="{26F7F8E3-35DC-7641-A53F-1EC0846ADE4B}" type="datetime1">
              <a:rPr lang="en-US">
                <a:solidFill>
                  <a:srgbClr val="2F1311"/>
                </a:solidFill>
              </a:rPr>
              <a:pPr/>
              <a:t>3/6/12</a:t>
            </a:fld>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F8A2BCA9-4E13-B241-A4C3-96CD6AE6198B}"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4032276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9"/>
          <p:cNvSpPr>
            <a:spLocks noGrp="1" noChangeArrowheads="1"/>
          </p:cNvSpPr>
          <p:nvPr>
            <p:ph type="dt" sz="half" idx="10"/>
          </p:nvPr>
        </p:nvSpPr>
        <p:spPr>
          <a:ln/>
        </p:spPr>
        <p:txBody>
          <a:bodyPr/>
          <a:lstStyle>
            <a:lvl1pPr>
              <a:defRPr/>
            </a:lvl1pPr>
          </a:lstStyle>
          <a:p>
            <a:fld id="{4CB1CE6A-2671-D245-BEC8-4A579CA4E49D}" type="datetime1">
              <a:rPr lang="en-US">
                <a:solidFill>
                  <a:srgbClr val="2F1311"/>
                </a:solidFill>
              </a:rPr>
              <a:pPr/>
              <a:t>3/6/12</a:t>
            </a:fld>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D7DD3004-4D84-744C-A732-6FE200BC511F}"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67252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dt" sz="half" idx="10"/>
          </p:nvPr>
        </p:nvSpPr>
        <p:spPr>
          <a:ln/>
        </p:spPr>
        <p:txBody>
          <a:bodyPr/>
          <a:lstStyle>
            <a:lvl1pPr>
              <a:defRPr/>
            </a:lvl1pPr>
          </a:lstStyle>
          <a:p>
            <a:fld id="{872829E1-49E3-344E-8B4C-E590418F3B94}" type="datetime1">
              <a:rPr lang="en-US">
                <a:solidFill>
                  <a:srgbClr val="2F1311"/>
                </a:solidFill>
              </a:rPr>
              <a:pPr/>
              <a:t>3/6/12</a:t>
            </a:fld>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A1FBB3AB-019C-C84D-8FE4-15699FA95B88}"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4079750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9"/>
          <p:cNvSpPr>
            <a:spLocks noGrp="1" noChangeArrowheads="1"/>
          </p:cNvSpPr>
          <p:nvPr>
            <p:ph type="dt" sz="half" idx="10"/>
          </p:nvPr>
        </p:nvSpPr>
        <p:spPr>
          <a:ln/>
        </p:spPr>
        <p:txBody>
          <a:bodyPr/>
          <a:lstStyle>
            <a:lvl1pPr>
              <a:defRPr/>
            </a:lvl1pPr>
          </a:lstStyle>
          <a:p>
            <a:fld id="{D8E512EE-152F-D749-8CC9-51BEDCF74AFA}" type="datetime1">
              <a:rPr lang="en-US">
                <a:solidFill>
                  <a:srgbClr val="2F1311"/>
                </a:solidFill>
              </a:rPr>
              <a:pPr/>
              <a:t>3/6/12</a:t>
            </a:fld>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fld id="{3910F1E9-0165-CA42-926B-9A8E27A10F14}"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18418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ln/>
        </p:spPr>
        <p:txBody>
          <a:bodyPr/>
          <a:lstStyle>
            <a:lvl1pPr>
              <a:defRPr/>
            </a:lvl1pPr>
          </a:lstStyle>
          <a:p>
            <a:fld id="{5B390F79-41DF-EB48-B6FF-EFAE80A5F7A2}" type="datetime1">
              <a:rPr lang="en-US">
                <a:solidFill>
                  <a:srgbClr val="2F1311"/>
                </a:solidFill>
              </a:rPr>
              <a:pPr/>
              <a:t>3/6/12</a:t>
            </a:fld>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fld id="{A5DADC05-F774-524B-95CC-0AECF1B92787}"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72889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fld id="{F2B0D72C-EC2D-0440-9BA4-ECE11E88BCEF}" type="datetime1">
              <a:rPr lang="en-US">
                <a:solidFill>
                  <a:srgbClr val="2F1311"/>
                </a:solidFill>
              </a:rPr>
              <a:pPr/>
              <a:t>3/6/12</a:t>
            </a:fld>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fld id="{109367E4-6C96-7249-9FB3-B297B54D14DF}"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66768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ln/>
        </p:spPr>
        <p:txBody>
          <a:bodyPr/>
          <a:lstStyle>
            <a:lvl1pPr>
              <a:defRPr/>
            </a:lvl1pPr>
          </a:lstStyle>
          <a:p>
            <a:fld id="{D7088163-5D54-C54C-AA0E-9D344D12D001}" type="datetime1">
              <a:rPr lang="en-US">
                <a:solidFill>
                  <a:srgbClr val="2F1311"/>
                </a:solidFill>
              </a:rPr>
              <a:pPr/>
              <a:t>3/6/12</a:t>
            </a:fld>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CA0E3236-7771-4543-967F-F444D68B338F}"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1512795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9"/>
          <p:cNvSpPr>
            <a:spLocks noGrp="1" noChangeArrowheads="1"/>
          </p:cNvSpPr>
          <p:nvPr>
            <p:ph type="dt" sz="half" idx="10"/>
          </p:nvPr>
        </p:nvSpPr>
        <p:spPr>
          <a:ln/>
        </p:spPr>
        <p:txBody>
          <a:bodyPr/>
          <a:lstStyle>
            <a:lvl1pPr>
              <a:defRPr/>
            </a:lvl1pPr>
          </a:lstStyle>
          <a:p>
            <a:fld id="{BFEB25B2-8498-1344-AEA5-C48C3E2DCB55}" type="datetime1">
              <a:rPr lang="en-US">
                <a:solidFill>
                  <a:srgbClr val="2F1311"/>
                </a:solidFill>
              </a:rPr>
              <a:pPr/>
              <a:t>3/6/12</a:t>
            </a:fld>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9DB2901D-26DF-4745-B734-D1B442080212}"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1652833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fld id="{A083314E-BCC5-0647-B89A-DEAAF7AB52D4}" type="datetime1">
              <a:rPr lang="en-US">
                <a:solidFill>
                  <a:srgbClr val="2F1311"/>
                </a:solidFill>
              </a:rPr>
              <a:pPr/>
              <a:t>3/6/12</a:t>
            </a:fld>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E67A855B-EEBF-9645-9ABD-2317C0CF6C4D}"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344879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fld id="{5FDE158B-8EE7-CB44-B07D-FF7F89E68B2A}" type="datetime1">
              <a:rPr lang="en-US">
                <a:solidFill>
                  <a:srgbClr val="2F1311"/>
                </a:solidFill>
              </a:rPr>
              <a:pPr/>
              <a:t>3/6/12</a:t>
            </a:fld>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C044DCD5-F1AA-164E-B905-672CF0FBF693}" type="slidenum">
              <a:rPr lang="en-US">
                <a:solidFill>
                  <a:srgbClr val="2F1311"/>
                </a:solidFill>
              </a:rPr>
              <a:pPr/>
              <a:t>‹#›</a:t>
            </a:fld>
            <a:endParaRPr lang="en-US">
              <a:solidFill>
                <a:srgbClr val="2F1311"/>
              </a:solidFill>
            </a:endParaRPr>
          </a:p>
        </p:txBody>
      </p:sp>
    </p:spTree>
    <p:extLst>
      <p:ext uri="{BB962C8B-B14F-4D97-AF65-F5344CB8AC3E}">
        <p14:creationId xmlns:p14="http://schemas.microsoft.com/office/powerpoint/2010/main" val="2673347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649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295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428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920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288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140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031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502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672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474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528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325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220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fld id="{9C76E1D5-FB63-C142-98F1-4549EDA9FAEF}" type="slidenum">
              <a:rPr lang="en-US"/>
              <a:pPr/>
              <a:t>‹#›</a:t>
            </a:fld>
            <a:endParaRPr lang="en-US"/>
          </a:p>
        </p:txBody>
      </p:sp>
    </p:spTree>
    <p:extLst>
      <p:ext uri="{BB962C8B-B14F-4D97-AF65-F5344CB8AC3E}">
        <p14:creationId xmlns:p14="http://schemas.microsoft.com/office/powerpoint/2010/main" val="606963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48952"/>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B17B0B-BF94-294A-A4CB-82827B308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914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29486-9539-5840-8985-5200A394D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048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6D02E4-0D48-F642-BE1D-A7B512FC3D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08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8BC347-46F5-494C-9247-77B19FAD22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973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CF414F-03CD-1D47-B7EA-AFDE5D2E8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881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B46F8A-09CD-7746-B331-27983F5F24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619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100DC4-5E25-4A4E-B8E2-E78ACE7822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252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5C315-0113-AD45-8672-7E9A3971AB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472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6DB066-C92A-9B43-B166-72996047F9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891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26A33F-8AD9-8B4D-B85D-9E065041CA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846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F920A-328A-844E-ABE0-652B48FE3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69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0BF96B-6A8C-0648-A97A-FD0088F958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99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emf"/><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4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 y="32766"/>
            <a:ext cx="9123836"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63B1AEB-88F0-2C47-97AF-D39F5445B69F}" type="slidenum">
              <a:rPr lang="en-US" smtClean="0">
                <a:solidFill>
                  <a:srgbClr val="000000"/>
                </a:solidFill>
                <a:latin typeface="Arial" charset="0"/>
                <a:ea typeface="ＭＳ Ｐゴシック" charset="0"/>
                <a:cs typeface="ＭＳ Ｐゴシック" charset="0"/>
              </a:rPr>
              <a:pPr eaLnBrk="0" fontAlgn="base" hangingPunct="0">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050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59875" cy="6870700"/>
            <a:chOff x="0" y="0"/>
            <a:chExt cx="5770" cy="4328"/>
          </a:xfrm>
        </p:grpSpPr>
        <p:sp>
          <p:nvSpPr>
            <p:cNvPr id="5018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lgn="ctr"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5018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lstStyle/>
            <a:p>
              <a:pPr algn="ctr"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277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latin typeface="Arial" pitchFamily="-112" charset="0"/>
                <a:ea typeface="ＭＳ Ｐゴシック" pitchFamily="-112" charset="-128"/>
                <a:cs typeface="ＭＳ Ｐゴシック" pitchFamily="-112" charset="-128"/>
              </a:endParaRPr>
            </a:p>
          </p:txBody>
        </p:sp>
        <p:grpSp>
          <p:nvGrpSpPr>
            <p:cNvPr id="50187" name="Group 6"/>
            <p:cNvGrpSpPr>
              <a:grpSpLocks/>
            </p:cNvGrpSpPr>
            <p:nvPr/>
          </p:nvGrpSpPr>
          <p:grpSpPr bwMode="auto">
            <a:xfrm>
              <a:off x="4944" y="1"/>
              <a:ext cx="816" cy="3974"/>
              <a:chOff x="4944" y="1"/>
              <a:chExt cx="816" cy="3974"/>
            </a:xfrm>
          </p:grpSpPr>
          <p:grpSp>
            <p:nvGrpSpPr>
              <p:cNvPr id="50199" name="Group 7"/>
              <p:cNvGrpSpPr>
                <a:grpSpLocks/>
              </p:cNvGrpSpPr>
              <p:nvPr userDrawn="1"/>
            </p:nvGrpSpPr>
            <p:grpSpPr bwMode="auto">
              <a:xfrm>
                <a:off x="5280" y="1"/>
                <a:ext cx="480" cy="1430"/>
                <a:chOff x="5280" y="1"/>
                <a:chExt cx="480" cy="1430"/>
              </a:xfrm>
            </p:grpSpPr>
            <p:grpSp>
              <p:nvGrpSpPr>
                <p:cNvPr id="50220" name="Group 8"/>
                <p:cNvGrpSpPr>
                  <a:grpSpLocks/>
                </p:cNvGrpSpPr>
                <p:nvPr userDrawn="1"/>
              </p:nvGrpSpPr>
              <p:grpSpPr bwMode="auto">
                <a:xfrm rot="-5400000">
                  <a:off x="5484" y="0"/>
                  <a:ext cx="174" cy="176"/>
                  <a:chOff x="1657" y="323"/>
                  <a:chExt cx="1691" cy="2560"/>
                </a:xfrm>
              </p:grpSpPr>
              <p:grpSp>
                <p:nvGrpSpPr>
                  <p:cNvPr id="50229" name="Group 9"/>
                  <p:cNvGrpSpPr>
                    <a:grpSpLocks/>
                  </p:cNvGrpSpPr>
                  <p:nvPr/>
                </p:nvGrpSpPr>
                <p:grpSpPr bwMode="auto">
                  <a:xfrm>
                    <a:off x="1657" y="323"/>
                    <a:ext cx="1691" cy="2560"/>
                    <a:chOff x="1657" y="323"/>
                    <a:chExt cx="1691" cy="2560"/>
                  </a:xfrm>
                </p:grpSpPr>
                <p:sp>
                  <p:nvSpPr>
                    <p:cNvPr id="50236" name="Freeform 10"/>
                    <p:cNvSpPr>
                      <a:spLocks/>
                    </p:cNvSpPr>
                    <p:nvPr/>
                  </p:nvSpPr>
                  <p:spPr bwMode="auto">
                    <a:xfrm>
                      <a:off x="2308"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237" name="Freeform 11"/>
                    <p:cNvSpPr>
                      <a:spLocks/>
                    </p:cNvSpPr>
                    <p:nvPr/>
                  </p:nvSpPr>
                  <p:spPr bwMode="auto">
                    <a:xfrm>
                      <a:off x="1754" y="236"/>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grpSp>
              <p:sp>
                <p:nvSpPr>
                  <p:cNvPr id="50230" name="Oval 12"/>
                  <p:cNvSpPr>
                    <a:spLocks noChangeArrowheads="1"/>
                  </p:cNvSpPr>
                  <p:nvPr/>
                </p:nvSpPr>
                <p:spPr bwMode="auto">
                  <a:xfrm>
                    <a:off x="2396" y="1283"/>
                    <a:ext cx="175" cy="247"/>
                  </a:xfrm>
                  <a:prstGeom prst="ellipse">
                    <a:avLst/>
                  </a:prstGeom>
                  <a:solidFill>
                    <a:srgbClr val="E7D6B7"/>
                  </a:solidFill>
                  <a:ln w="9525">
                    <a:noFill/>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231" name="Freeform 13"/>
                  <p:cNvSpPr>
                    <a:spLocks/>
                  </p:cNvSpPr>
                  <p:nvPr/>
                </p:nvSpPr>
                <p:spPr bwMode="auto">
                  <a:xfrm>
                    <a:off x="2794" y="599"/>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232" name="Freeform 14"/>
                  <p:cNvSpPr>
                    <a:spLocks/>
                  </p:cNvSpPr>
                  <p:nvPr/>
                </p:nvSpPr>
                <p:spPr bwMode="auto">
                  <a:xfrm>
                    <a:off x="2862"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233" name="Freeform 15"/>
                  <p:cNvSpPr>
                    <a:spLocks/>
                  </p:cNvSpPr>
                  <p:nvPr/>
                </p:nvSpPr>
                <p:spPr bwMode="auto">
                  <a:xfrm>
                    <a:off x="2561"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23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235" name="Freeform 17"/>
                  <p:cNvSpPr>
                    <a:spLocks/>
                  </p:cNvSpPr>
                  <p:nvPr/>
                </p:nvSpPr>
                <p:spPr bwMode="auto">
                  <a:xfrm>
                    <a:off x="2094" y="788"/>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grpSp>
            <p:pic>
              <p:nvPicPr>
                <p:cNvPr id="50221"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2"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3"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4"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5"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6"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7"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8"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0" name="Group 26"/>
              <p:cNvGrpSpPr>
                <a:grpSpLocks/>
              </p:cNvGrpSpPr>
              <p:nvPr userDrawn="1"/>
            </p:nvGrpSpPr>
            <p:grpSpPr bwMode="auto">
              <a:xfrm>
                <a:off x="4944" y="1008"/>
                <a:ext cx="522" cy="2967"/>
                <a:chOff x="4944" y="1008"/>
                <a:chExt cx="522" cy="2967"/>
              </a:xfrm>
            </p:grpSpPr>
            <p:pic>
              <p:nvPicPr>
                <p:cNvPr id="50201"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2"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3"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4"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5"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7"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8"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9"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0"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1"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2"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3"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4"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5"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6"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7"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8"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9"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018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27755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755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5019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w="9525" cap="flat" cmpd="sng">
              <a:noFill/>
              <a:prstDash val="solid"/>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19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w="9525" cap="flat" cmpd="sng">
              <a:noFill/>
              <a:prstDash val="solid"/>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19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5019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sp>
          <p:nvSpPr>
            <p:cNvPr id="27755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5019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lstStyle/>
            <a:p>
              <a:pPr algn="ctr"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27755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5019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lstStyle/>
            <a:p>
              <a:pPr eaLnBrk="0" fontAlgn="base" hangingPunct="0">
                <a:spcBef>
                  <a:spcPct val="0"/>
                </a:spcBef>
                <a:spcAft>
                  <a:spcPct val="0"/>
                </a:spcAft>
                <a:defRPr/>
              </a:pPr>
              <a:endParaRPr lang="en-US" sz="2400">
                <a:solidFill>
                  <a:srgbClr val="2F1311"/>
                </a:solidFill>
                <a:latin typeface="Arial" charset="0"/>
                <a:ea typeface="ＭＳ Ｐゴシック" charset="-128"/>
                <a:cs typeface="ＭＳ Ｐゴシック" charset="-128"/>
              </a:endParaRPr>
            </a:p>
          </p:txBody>
        </p:sp>
      </p:grpSp>
      <p:sp>
        <p:nvSpPr>
          <p:cNvPr id="5017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6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pPr>
            <a:fld id="{69796218-2FFA-F248-9234-340E0F644184}" type="datetime1">
              <a:rPr lang="en-US" smtClean="0">
                <a:solidFill>
                  <a:srgbClr val="2F1311"/>
                </a:solidFill>
                <a:latin typeface="Arial" charset="0"/>
                <a:ea typeface="ＭＳ Ｐゴシック" charset="0"/>
                <a:cs typeface="ＭＳ Ｐゴシック" charset="0"/>
              </a:rPr>
              <a:pPr fontAlgn="base">
                <a:spcBef>
                  <a:spcPct val="0"/>
                </a:spcBef>
                <a:spcAft>
                  <a:spcPct val="0"/>
                </a:spcAft>
              </a:pPr>
              <a:t>3/6/12</a:t>
            </a:fld>
            <a:endParaRPr lang="en-US" smtClean="0">
              <a:solidFill>
                <a:srgbClr val="2F1311"/>
              </a:solidFill>
              <a:latin typeface="Arial" charset="0"/>
              <a:ea typeface="ＭＳ Ｐゴシック" charset="0"/>
              <a:cs typeface="ＭＳ Ｐゴシック" charset="0"/>
            </a:endParaRPr>
          </a:p>
        </p:txBody>
      </p:sp>
      <p:sp>
        <p:nvSpPr>
          <p:cNvPr id="27756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solidFill>
                <a:srgbClr val="2F1311"/>
              </a:solidFill>
            </a:endParaRPr>
          </a:p>
        </p:txBody>
      </p:sp>
      <p:sp>
        <p:nvSpPr>
          <p:cNvPr id="27756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pPr>
            <a:fld id="{6363EB42-78B1-9740-B288-A18A9C70D9DA}" type="slidenum">
              <a:rPr lang="en-US" smtClean="0">
                <a:solidFill>
                  <a:srgbClr val="2F1311"/>
                </a:solidFill>
                <a:latin typeface="Arial" charset="0"/>
                <a:ea typeface="ＭＳ Ｐゴシック" charset="0"/>
                <a:cs typeface="ＭＳ Ｐゴシック" charset="0"/>
              </a:rPr>
              <a:pPr fontAlgn="base">
                <a:spcBef>
                  <a:spcPct val="0"/>
                </a:spcBef>
                <a:spcAft>
                  <a:spcPct val="0"/>
                </a:spcAft>
              </a:pPr>
              <a:t>‹#›</a:t>
            </a:fld>
            <a:endParaRPr lang="en-US" smtClean="0">
              <a:solidFill>
                <a:srgbClr val="2F131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48084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9545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defRPr/>
              </a:pPr>
              <a:endParaRPr lang="en-US" sz="2400">
                <a:solidFill>
                  <a:srgbClr val="EAEAEA"/>
                </a:solidFill>
                <a:latin typeface="Times New Roman"/>
                <a:ea typeface="ＭＳ Ｐゴシック" charset="-128"/>
                <a:cs typeface="ＭＳ Ｐゴシック" charset="-128"/>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eaLnBrk="0" fontAlgn="base" hangingPunct="0">
                <a:spcBef>
                  <a:spcPct val="50000"/>
                </a:spcBef>
                <a:spcAft>
                  <a:spcPct val="0"/>
                </a:spcAft>
                <a:defRPr/>
              </a:pPr>
              <a:endParaRPr lang="en-US" sz="2400">
                <a:solidFill>
                  <a:srgbClr val="EAEAEA"/>
                </a:solidFill>
                <a:latin typeface="Times New Roman"/>
                <a:ea typeface="ＭＳ Ｐゴシック" charset="-128"/>
                <a:cs typeface="ＭＳ Ｐゴシック" charset="-128"/>
              </a:endParaRPr>
            </a:p>
          </p:txBody>
        </p:sp>
        <p:pic>
          <p:nvPicPr>
            <p:cNvPr id="19466"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946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charset="0"/>
              </a:defRPr>
            </a:lvl1pPr>
          </a:lstStyle>
          <a:p>
            <a:pPr defTabSz="457200" fontAlgn="base">
              <a:spcBef>
                <a:spcPct val="0"/>
              </a:spcBef>
              <a:spcAft>
                <a:spcPct val="0"/>
              </a:spcAft>
            </a:pPr>
            <a:endParaRPr lang="en-US" smtClean="0">
              <a:ea typeface="ＭＳ Ｐゴシック" charset="0"/>
              <a:cs typeface="ＭＳ Ｐゴシック" charset="0"/>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charset="0"/>
              </a:defRPr>
            </a:lvl1pPr>
          </a:lstStyle>
          <a:p>
            <a:pPr defTabSz="457200" fontAlgn="base">
              <a:spcBef>
                <a:spcPct val="0"/>
              </a:spcBef>
              <a:spcAft>
                <a:spcPct val="0"/>
              </a:spcAft>
            </a:pPr>
            <a:endParaRPr lang="en-US" smtClean="0">
              <a:ea typeface="ＭＳ Ｐゴシック" charset="0"/>
              <a:cs typeface="ＭＳ Ｐゴシック" charset="0"/>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latin typeface="Times New Roman" charset="0"/>
              </a:defRPr>
            </a:lvl1pPr>
          </a:lstStyle>
          <a:p>
            <a:pPr defTabSz="457200" fontAlgn="base">
              <a:spcBef>
                <a:spcPct val="0"/>
              </a:spcBef>
              <a:spcAft>
                <a:spcPct val="0"/>
              </a:spcAft>
            </a:pPr>
            <a:fld id="{492B2237-B3C8-AD4A-959D-3CD824C51DD9}" type="slidenum">
              <a:rPr lang="en-US" smtClean="0">
                <a:ea typeface="ＭＳ Ｐゴシック" charset="0"/>
                <a:cs typeface="ＭＳ Ｐゴシック" charset="0"/>
              </a:rPr>
              <a:pPr defTabSz="457200" fontAlgn="base">
                <a:spcBef>
                  <a:spcPct val="0"/>
                </a:spcBef>
                <a:spcAft>
                  <a:spcPct val="0"/>
                </a:spcAft>
              </a:pPr>
              <a:t>‹#›</a:t>
            </a:fld>
            <a:endParaRPr lang="en-US" smtClean="0">
              <a:ea typeface="ＭＳ Ｐゴシック" charset="0"/>
              <a:cs typeface="ＭＳ Ｐゴシック" charset="0"/>
            </a:endParaRPr>
          </a:p>
        </p:txBody>
      </p:sp>
    </p:spTree>
    <p:extLst>
      <p:ext uri="{BB962C8B-B14F-4D97-AF65-F5344CB8AC3E}">
        <p14:creationId xmlns:p14="http://schemas.microsoft.com/office/powerpoint/2010/main" val="269138006"/>
      </p:ext>
    </p:extLst>
  </p:cSld>
  <p:clrMap bg1="dk2" tx1="lt1" bg2="dk1" tx2="lt2" accent1="accent1" accent2="accent2" accent3="accent3" accent4="accent4" accent5="accent5" accent6="accent6" hlink="hlink" folHlink="folHlink"/>
  <p:sldLayoutIdLst>
    <p:sldLayoutId id="2147483716"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17" name="Freeform 6"/>
            <p:cNvSpPr>
              <a:spLocks/>
            </p:cNvSpPr>
            <p:nvPr/>
          </p:nvSpPr>
          <p:spPr bwMode="auto">
            <a:xfrm>
              <a:off x="4384" y="399"/>
              <a:ext cx="1045" cy="1764"/>
            </a:xfrm>
            <a:custGeom>
              <a:avLst/>
              <a:gdLst>
                <a:gd name="T0" fmla="*/ 1001 w 1042"/>
                <a:gd name="T1" fmla="*/ 76 h 1764"/>
                <a:gd name="T2" fmla="*/ 931 w 1042"/>
                <a:gd name="T3" fmla="*/ 152 h 1764"/>
                <a:gd name="T4" fmla="*/ 842 w 1042"/>
                <a:gd name="T5" fmla="*/ 131 h 1764"/>
                <a:gd name="T6" fmla="*/ 761 w 1042"/>
                <a:gd name="T7" fmla="*/ 152 h 1764"/>
                <a:gd name="T8" fmla="*/ 701 w 1042"/>
                <a:gd name="T9" fmla="*/ 229 h 1764"/>
                <a:gd name="T10" fmla="*/ 620 w 1042"/>
                <a:gd name="T11" fmla="*/ 250 h 1764"/>
                <a:gd name="T12" fmla="*/ 540 w 1042"/>
                <a:gd name="T13" fmla="*/ 283 h 1764"/>
                <a:gd name="T14" fmla="*/ 451 w 1042"/>
                <a:gd name="T15" fmla="*/ 348 h 1764"/>
                <a:gd name="T16" fmla="*/ 391 w 1042"/>
                <a:gd name="T17" fmla="*/ 435 h 1764"/>
                <a:gd name="T18" fmla="*/ 351 w 1042"/>
                <a:gd name="T19" fmla="*/ 511 h 1764"/>
                <a:gd name="T20" fmla="*/ 310 w 1042"/>
                <a:gd name="T21" fmla="*/ 599 h 1764"/>
                <a:gd name="T22" fmla="*/ 230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0 w 1042"/>
                <a:gd name="T35" fmla="*/ 816 h 1764"/>
                <a:gd name="T36" fmla="*/ 310 w 1042"/>
                <a:gd name="T37" fmla="*/ 860 h 1764"/>
                <a:gd name="T38" fmla="*/ 391 w 1042"/>
                <a:gd name="T39" fmla="*/ 914 h 1764"/>
                <a:gd name="T40" fmla="*/ 471 w 1042"/>
                <a:gd name="T41" fmla="*/ 914 h 1764"/>
                <a:gd name="T42" fmla="*/ 540 w 1042"/>
                <a:gd name="T43" fmla="*/ 882 h 1764"/>
                <a:gd name="T44" fmla="*/ 600 w 1042"/>
                <a:gd name="T45" fmla="*/ 816 h 1764"/>
                <a:gd name="T46" fmla="*/ 671 w 1042"/>
                <a:gd name="T47" fmla="*/ 784 h 1764"/>
                <a:gd name="T48" fmla="*/ 721 w 1042"/>
                <a:gd name="T49" fmla="*/ 871 h 1764"/>
                <a:gd name="T50" fmla="*/ 751 w 1042"/>
                <a:gd name="T51" fmla="*/ 958 h 1764"/>
                <a:gd name="T52" fmla="*/ 812 w 1042"/>
                <a:gd name="T53" fmla="*/ 1088 h 1764"/>
                <a:gd name="T54" fmla="*/ 862 w 1042"/>
                <a:gd name="T55" fmla="*/ 1186 h 1764"/>
                <a:gd name="T56" fmla="*/ 900 w 1042"/>
                <a:gd name="T57" fmla="*/ 1273 h 1764"/>
                <a:gd name="T58" fmla="*/ 931 w 1042"/>
                <a:gd name="T59" fmla="*/ 1360 h 1764"/>
                <a:gd name="T60" fmla="*/ 941 w 1042"/>
                <a:gd name="T61" fmla="*/ 1447 h 1764"/>
                <a:gd name="T62" fmla="*/ 981 w 1042"/>
                <a:gd name="T63" fmla="*/ 1534 h 1764"/>
                <a:gd name="T64" fmla="*/ 1001 w 1042"/>
                <a:gd name="T65" fmla="*/ 1622 h 1764"/>
                <a:gd name="T66" fmla="*/ 1041 w 1042"/>
                <a:gd name="T67" fmla="*/ 1709 h 1764"/>
                <a:gd name="T68" fmla="*/ 1065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6 w 4882"/>
                <a:gd name="T11" fmla="*/ 739 h 1403"/>
                <a:gd name="T12" fmla="*/ 1016 w 4882"/>
                <a:gd name="T13" fmla="*/ 815 h 1403"/>
                <a:gd name="T14" fmla="*/ 1218 w 4882"/>
                <a:gd name="T15" fmla="*/ 869 h 1403"/>
                <a:gd name="T16" fmla="*/ 1339 w 4882"/>
                <a:gd name="T17" fmla="*/ 772 h 1403"/>
                <a:gd name="T18" fmla="*/ 1420 w 4882"/>
                <a:gd name="T19" fmla="*/ 565 h 1403"/>
                <a:gd name="T20" fmla="*/ 1299 w 4882"/>
                <a:gd name="T21" fmla="*/ 359 h 1403"/>
                <a:gd name="T22" fmla="*/ 1420 w 4882"/>
                <a:gd name="T23" fmla="*/ 163 h 1403"/>
                <a:gd name="T24" fmla="*/ 1611 w 4882"/>
                <a:gd name="T25" fmla="*/ 206 h 1403"/>
                <a:gd name="T26" fmla="*/ 1793 w 4882"/>
                <a:gd name="T27" fmla="*/ 250 h 1403"/>
                <a:gd name="T28" fmla="*/ 1975 w 4882"/>
                <a:gd name="T29" fmla="*/ 250 h 1403"/>
                <a:gd name="T30" fmla="*/ 2096 w 4882"/>
                <a:gd name="T31" fmla="*/ 217 h 1403"/>
                <a:gd name="T32" fmla="*/ 2227 w 4882"/>
                <a:gd name="T33" fmla="*/ 120 h 1403"/>
                <a:gd name="T34" fmla="*/ 2428 w 4882"/>
                <a:gd name="T35" fmla="*/ 261 h 1403"/>
                <a:gd name="T36" fmla="*/ 2628 w 4882"/>
                <a:gd name="T37" fmla="*/ 348 h 1403"/>
                <a:gd name="T38" fmla="*/ 2799 w 4882"/>
                <a:gd name="T39" fmla="*/ 478 h 1403"/>
                <a:gd name="T40" fmla="*/ 3001 w 4882"/>
                <a:gd name="T41" fmla="*/ 576 h 1403"/>
                <a:gd name="T42" fmla="*/ 3193 w 4882"/>
                <a:gd name="T43" fmla="*/ 652 h 1403"/>
                <a:gd name="T44" fmla="*/ 3394 w 4882"/>
                <a:gd name="T45" fmla="*/ 772 h 1403"/>
                <a:gd name="T46" fmla="*/ 3596 w 4882"/>
                <a:gd name="T47" fmla="*/ 706 h 1403"/>
                <a:gd name="T48" fmla="*/ 3798 w 4882"/>
                <a:gd name="T49" fmla="*/ 772 h 1403"/>
                <a:gd name="T50" fmla="*/ 3999 w 4882"/>
                <a:gd name="T51" fmla="*/ 706 h 1403"/>
                <a:gd name="T52" fmla="*/ 4219 w 4882"/>
                <a:gd name="T53" fmla="*/ 696 h 1403"/>
                <a:gd name="T54" fmla="*/ 4421 w 4882"/>
                <a:gd name="T55" fmla="*/ 783 h 1403"/>
                <a:gd name="T56" fmla="*/ 4623 w 4882"/>
                <a:gd name="T57" fmla="*/ 783 h 1403"/>
                <a:gd name="T58" fmla="*/ 4824 w 4882"/>
                <a:gd name="T59" fmla="*/ 761 h 1403"/>
                <a:gd name="T60" fmla="*/ 4784 w 4882"/>
                <a:gd name="T61" fmla="*/ 848 h 1403"/>
                <a:gd name="T62" fmla="*/ 4522 w 4882"/>
                <a:gd name="T63" fmla="*/ 924 h 1403"/>
                <a:gd name="T64" fmla="*/ 4320 w 4882"/>
                <a:gd name="T65" fmla="*/ 978 h 1403"/>
                <a:gd name="T66" fmla="*/ 4300 w 4882"/>
                <a:gd name="T67" fmla="*/ 1130 h 1403"/>
                <a:gd name="T68" fmla="*/ 4189 w 4882"/>
                <a:gd name="T69" fmla="*/ 1293 h 1403"/>
                <a:gd name="T70" fmla="*/ 3949 w 4882"/>
                <a:gd name="T71" fmla="*/ 1337 h 1403"/>
                <a:gd name="T72" fmla="*/ 3636 w 4882"/>
                <a:gd name="T73" fmla="*/ 1185 h 1403"/>
                <a:gd name="T74" fmla="*/ 3425 w 4882"/>
                <a:gd name="T75" fmla="*/ 1011 h 1403"/>
                <a:gd name="T76" fmla="*/ 3193 w 4882"/>
                <a:gd name="T77" fmla="*/ 978 h 1403"/>
                <a:gd name="T78" fmla="*/ 2971 w 4882"/>
                <a:gd name="T79" fmla="*/ 859 h 1403"/>
                <a:gd name="T80" fmla="*/ 2719 w 4882"/>
                <a:gd name="T81" fmla="*/ 848 h 1403"/>
                <a:gd name="T82" fmla="*/ 2487 w 4882"/>
                <a:gd name="T83" fmla="*/ 924 h 1403"/>
                <a:gd name="T84" fmla="*/ 2247 w 4882"/>
                <a:gd name="T85" fmla="*/ 859 h 1403"/>
                <a:gd name="T86" fmla="*/ 2035 w 4882"/>
                <a:gd name="T87" fmla="*/ 772 h 1403"/>
                <a:gd name="T88" fmla="*/ 1934 w 4882"/>
                <a:gd name="T89" fmla="*/ 946 h 1403"/>
                <a:gd name="T90" fmla="*/ 1924 w 4882"/>
                <a:gd name="T91" fmla="*/ 1163 h 1403"/>
                <a:gd name="T92" fmla="*/ 1813 w 4882"/>
                <a:gd name="T93" fmla="*/ 1359 h 1403"/>
                <a:gd name="T94" fmla="*/ 1601 w 4882"/>
                <a:gd name="T95" fmla="*/ 1402 h 1403"/>
                <a:gd name="T96" fmla="*/ 1390 w 4882"/>
                <a:gd name="T97" fmla="*/ 1326 h 1403"/>
                <a:gd name="T98" fmla="*/ 1188 w 4882"/>
                <a:gd name="T99" fmla="*/ 1239 h 1403"/>
                <a:gd name="T100" fmla="*/ 986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19" name="Freeform 8"/>
            <p:cNvSpPr>
              <a:spLocks/>
            </p:cNvSpPr>
            <p:nvPr/>
          </p:nvSpPr>
          <p:spPr bwMode="auto">
            <a:xfrm>
              <a:off x="418" y="549"/>
              <a:ext cx="4993" cy="3250"/>
            </a:xfrm>
            <a:custGeom>
              <a:avLst/>
              <a:gdLst>
                <a:gd name="T0" fmla="*/ 968 w 4993"/>
                <a:gd name="T1" fmla="*/ 2670 h 3253"/>
                <a:gd name="T2" fmla="*/ 766 w 4993"/>
                <a:gd name="T3" fmla="*/ 3021 h 3253"/>
                <a:gd name="T4" fmla="*/ 474 w 4993"/>
                <a:gd name="T5" fmla="*/ 3097 h 3253"/>
                <a:gd name="T6" fmla="*/ 161 w 4993"/>
                <a:gd name="T7" fmla="*/ 3043 h 3253"/>
                <a:gd name="T8" fmla="*/ 182 w 4993"/>
                <a:gd name="T9" fmla="*/ 2869 h 3253"/>
                <a:gd name="T10" fmla="*/ 504 w 4993"/>
                <a:gd name="T11" fmla="*/ 2804 h 3253"/>
                <a:gd name="T12" fmla="*/ 807 w 4993"/>
                <a:gd name="T13" fmla="*/ 2692 h 3253"/>
                <a:gd name="T14" fmla="*/ 958 w 4993"/>
                <a:gd name="T15" fmla="*/ 2431 h 3253"/>
                <a:gd name="T16" fmla="*/ 645 w 4993"/>
                <a:gd name="T17" fmla="*/ 2170 h 3253"/>
                <a:gd name="T18" fmla="*/ 303 w 4993"/>
                <a:gd name="T19" fmla="*/ 1985 h 3253"/>
                <a:gd name="T20" fmla="*/ 444 w 4993"/>
                <a:gd name="T21" fmla="*/ 1996 h 3253"/>
                <a:gd name="T22" fmla="*/ 837 w 4993"/>
                <a:gd name="T23" fmla="*/ 2061 h 3253"/>
                <a:gd name="T24" fmla="*/ 1190 w 4993"/>
                <a:gd name="T25" fmla="*/ 2170 h 3253"/>
                <a:gd name="T26" fmla="*/ 1291 w 4993"/>
                <a:gd name="T27" fmla="*/ 2214 h 3253"/>
                <a:gd name="T28" fmla="*/ 1553 w 4993"/>
                <a:gd name="T29" fmla="*/ 1974 h 3253"/>
                <a:gd name="T30" fmla="*/ 1896 w 4993"/>
                <a:gd name="T31" fmla="*/ 1779 h 3253"/>
                <a:gd name="T32" fmla="*/ 2047 w 4993"/>
                <a:gd name="T33" fmla="*/ 1460 h 3253"/>
                <a:gd name="T34" fmla="*/ 2148 w 4993"/>
                <a:gd name="T35" fmla="*/ 1515 h 3253"/>
                <a:gd name="T36" fmla="*/ 2350 w 4993"/>
                <a:gd name="T37" fmla="*/ 1362 h 3253"/>
                <a:gd name="T38" fmla="*/ 2158 w 4993"/>
                <a:gd name="T39" fmla="*/ 1080 h 3253"/>
                <a:gd name="T40" fmla="*/ 2077 w 4993"/>
                <a:gd name="T41" fmla="*/ 645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6 h 3253"/>
                <a:gd name="T52" fmla="*/ 2309 w 4993"/>
                <a:gd name="T53" fmla="*/ 906 h 3253"/>
                <a:gd name="T54" fmla="*/ 2562 w 4993"/>
                <a:gd name="T55" fmla="*/ 699 h 3253"/>
                <a:gd name="T56" fmla="*/ 2400 w 4993"/>
                <a:gd name="T57" fmla="*/ 326 h 3253"/>
                <a:gd name="T58" fmla="*/ 2794 w 4993"/>
                <a:gd name="T59" fmla="*/ 163 h 3253"/>
                <a:gd name="T60" fmla="*/ 3207 w 4993"/>
                <a:gd name="T61" fmla="*/ 196 h 3253"/>
                <a:gd name="T62" fmla="*/ 3247 w 4993"/>
                <a:gd name="T63" fmla="*/ 547 h 3253"/>
                <a:gd name="T64" fmla="*/ 3086 w 4993"/>
                <a:gd name="T65" fmla="*/ 775 h 3253"/>
                <a:gd name="T66" fmla="*/ 2783 w 4993"/>
                <a:gd name="T67" fmla="*/ 873 h 3253"/>
                <a:gd name="T68" fmla="*/ 3096 w 4993"/>
                <a:gd name="T69" fmla="*/ 1047 h 3253"/>
                <a:gd name="T70" fmla="*/ 3499 w 4993"/>
                <a:gd name="T71" fmla="*/ 1025 h 3253"/>
                <a:gd name="T72" fmla="*/ 3741 w 4993"/>
                <a:gd name="T73" fmla="*/ 1275 h 3253"/>
                <a:gd name="T74" fmla="*/ 3661 w 4993"/>
                <a:gd name="T75" fmla="*/ 1648 h 3253"/>
                <a:gd name="T76" fmla="*/ 3873 w 4993"/>
                <a:gd name="T77" fmla="*/ 1887 h 3253"/>
                <a:gd name="T78" fmla="*/ 4175 w 4993"/>
                <a:gd name="T79" fmla="*/ 1768 h 3253"/>
                <a:gd name="T80" fmla="*/ 4468 w 4993"/>
                <a:gd name="T81" fmla="*/ 1620 h 3253"/>
                <a:gd name="T82" fmla="*/ 4720 w 4993"/>
                <a:gd name="T83" fmla="*/ 1384 h 3253"/>
                <a:gd name="T84" fmla="*/ 4992 w 4993"/>
                <a:gd name="T85" fmla="*/ 1482 h 3253"/>
                <a:gd name="T86" fmla="*/ 4730 w 4993"/>
                <a:gd name="T87" fmla="*/ 1746 h 3253"/>
                <a:gd name="T88" fmla="*/ 4518 w 4993"/>
                <a:gd name="T89" fmla="*/ 2116 h 3253"/>
                <a:gd name="T90" fmla="*/ 4266 w 4993"/>
                <a:gd name="T91" fmla="*/ 2475 h 3253"/>
                <a:gd name="T92" fmla="*/ 3812 w 4993"/>
                <a:gd name="T93" fmla="*/ 2453 h 3253"/>
                <a:gd name="T94" fmla="*/ 3560 w 4993"/>
                <a:gd name="T95" fmla="*/ 2301 h 3253"/>
                <a:gd name="T96" fmla="*/ 3550 w 4993"/>
                <a:gd name="T97" fmla="*/ 1833 h 3253"/>
                <a:gd name="T98" fmla="*/ 3348 w 4993"/>
                <a:gd name="T99" fmla="*/ 1558 h 3253"/>
                <a:gd name="T100" fmla="*/ 3005 w 4993"/>
                <a:gd name="T101" fmla="*/ 1757 h 3253"/>
                <a:gd name="T102" fmla="*/ 2824 w 4993"/>
                <a:gd name="T103" fmla="*/ 1558 h 3253"/>
                <a:gd name="T104" fmla="*/ 2582 w 4993"/>
                <a:gd name="T105" fmla="*/ 1286 h 3253"/>
                <a:gd name="T106" fmla="*/ 2279 w 4993"/>
                <a:gd name="T107" fmla="*/ 1569 h 3253"/>
                <a:gd name="T108" fmla="*/ 2158 w 4993"/>
                <a:gd name="T109" fmla="*/ 1985 h 3253"/>
                <a:gd name="T110" fmla="*/ 1896 w 4993"/>
                <a:gd name="T111" fmla="*/ 2312 h 3253"/>
                <a:gd name="T112" fmla="*/ 1755 w 4993"/>
                <a:gd name="T113" fmla="*/ 2627 h 3253"/>
                <a:gd name="T114" fmla="*/ 1392 w 4993"/>
                <a:gd name="T115" fmla="*/ 2420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0 h 2540"/>
                <a:gd name="T10" fmla="*/ 1054 w 1136"/>
                <a:gd name="T11" fmla="*/ 646 h 2540"/>
                <a:gd name="T12" fmla="*/ 1028 w 1136"/>
                <a:gd name="T13" fmla="*/ 762 h 2540"/>
                <a:gd name="T14" fmla="*/ 947 w 1136"/>
                <a:gd name="T15" fmla="*/ 871 h 2540"/>
                <a:gd name="T16" fmla="*/ 913 w 1136"/>
                <a:gd name="T17" fmla="*/ 987 h 2540"/>
                <a:gd name="T18" fmla="*/ 860 w 1136"/>
                <a:gd name="T19" fmla="*/ 1111 h 2540"/>
                <a:gd name="T20" fmla="*/ 813 w 1136"/>
                <a:gd name="T21" fmla="*/ 1227 h 2540"/>
                <a:gd name="T22" fmla="*/ 719 w 1136"/>
                <a:gd name="T23" fmla="*/ 1329 h 2540"/>
                <a:gd name="T24" fmla="*/ 611 w 1136"/>
                <a:gd name="T25" fmla="*/ 1336 h 2540"/>
                <a:gd name="T26" fmla="*/ 504 w 1136"/>
                <a:gd name="T27" fmla="*/ 1336 h 2540"/>
                <a:gd name="T28" fmla="*/ 396 w 1136"/>
                <a:gd name="T29" fmla="*/ 1380 h 2540"/>
                <a:gd name="T30" fmla="*/ 316 w 1136"/>
                <a:gd name="T31" fmla="*/ 1256 h 2540"/>
                <a:gd name="T32" fmla="*/ 208 w 1136"/>
                <a:gd name="T33" fmla="*/ 1183 h 2540"/>
                <a:gd name="T34" fmla="*/ 101 w 1136"/>
                <a:gd name="T35" fmla="*/ 1183 h 2540"/>
                <a:gd name="T36" fmla="*/ 40 w 1136"/>
                <a:gd name="T37" fmla="*/ 1190 h 2540"/>
                <a:gd name="T38" fmla="*/ 141 w 1136"/>
                <a:gd name="T39" fmla="*/ 1248 h 2540"/>
                <a:gd name="T40" fmla="*/ 235 w 1136"/>
                <a:gd name="T41" fmla="*/ 1344 h 2540"/>
                <a:gd name="T42" fmla="*/ 349 w 1136"/>
                <a:gd name="T43" fmla="*/ 1402 h 2540"/>
                <a:gd name="T44" fmla="*/ 356 w 1136"/>
                <a:gd name="T45" fmla="*/ 1547 h 2540"/>
                <a:gd name="T46" fmla="*/ 349 w 1136"/>
                <a:gd name="T47" fmla="*/ 1706 h 2540"/>
                <a:gd name="T48" fmla="*/ 296 w 1136"/>
                <a:gd name="T49" fmla="*/ 1837 h 2540"/>
                <a:gd name="T50" fmla="*/ 235 w 1136"/>
                <a:gd name="T51" fmla="*/ 1967 h 2540"/>
                <a:gd name="T52" fmla="*/ 168 w 1136"/>
                <a:gd name="T53" fmla="*/ 2098 h 2540"/>
                <a:gd name="T54" fmla="*/ 134 w 1136"/>
                <a:gd name="T55" fmla="*/ 2237 h 2540"/>
                <a:gd name="T56" fmla="*/ 67 w 1136"/>
                <a:gd name="T57" fmla="*/ 2353 h 2540"/>
                <a:gd name="T58" fmla="*/ 27 w 1136"/>
                <a:gd name="T59" fmla="*/ 2476 h 2540"/>
                <a:gd name="T60" fmla="*/ 20 w 1136"/>
                <a:gd name="T61" fmla="*/ 2534 h 2540"/>
                <a:gd name="T62" fmla="*/ 81 w 1136"/>
                <a:gd name="T63" fmla="*/ 2411 h 2540"/>
                <a:gd name="T64" fmla="*/ 148 w 1136"/>
                <a:gd name="T65" fmla="*/ 2295 h 2540"/>
                <a:gd name="T66" fmla="*/ 201 w 1136"/>
                <a:gd name="T67" fmla="*/ 2171 h 2540"/>
                <a:gd name="T68" fmla="*/ 242 w 1136"/>
                <a:gd name="T69" fmla="*/ 2018 h 2540"/>
                <a:gd name="T70" fmla="*/ 316 w 1136"/>
                <a:gd name="T71" fmla="*/ 1902 h 2540"/>
                <a:gd name="T72" fmla="*/ 403 w 1136"/>
                <a:gd name="T73" fmla="*/ 1779 h 2540"/>
                <a:gd name="T74" fmla="*/ 430 w 1136"/>
                <a:gd name="T75" fmla="*/ 1655 h 2540"/>
                <a:gd name="T76" fmla="*/ 423 w 1136"/>
                <a:gd name="T77" fmla="*/ 1539 h 2540"/>
                <a:gd name="T78" fmla="*/ 497 w 1136"/>
                <a:gd name="T79" fmla="*/ 1460 h 2540"/>
                <a:gd name="T80" fmla="*/ 651 w 1136"/>
                <a:gd name="T81" fmla="*/ 1423 h 2540"/>
                <a:gd name="T82" fmla="*/ 792 w 1136"/>
                <a:gd name="T83" fmla="*/ 1380 h 2540"/>
                <a:gd name="T84" fmla="*/ 866 w 1136"/>
                <a:gd name="T85" fmla="*/ 1263 h 2540"/>
                <a:gd name="T86" fmla="*/ 907 w 1136"/>
                <a:gd name="T87" fmla="*/ 1082 h 2540"/>
                <a:gd name="T88" fmla="*/ 1014 w 1136"/>
                <a:gd name="T89" fmla="*/ 987 h 2540"/>
                <a:gd name="T90" fmla="*/ 1048 w 1136"/>
                <a:gd name="T91" fmla="*/ 864 h 2540"/>
                <a:gd name="T92" fmla="*/ 1088 w 1136"/>
                <a:gd name="T93" fmla="*/ 741 h 2540"/>
                <a:gd name="T94" fmla="*/ 1115 w 1136"/>
                <a:gd name="T95" fmla="*/ 625 h 2540"/>
                <a:gd name="T96" fmla="*/ 1108 w 1136"/>
                <a:gd name="T97" fmla="*/ 501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0 w 1827"/>
                <a:gd name="T9" fmla="*/ 726 h 880"/>
                <a:gd name="T10" fmla="*/ 384 w 1827"/>
                <a:gd name="T11" fmla="*/ 697 h 880"/>
                <a:gd name="T12" fmla="*/ 438 w 1827"/>
                <a:gd name="T13" fmla="*/ 661 h 880"/>
                <a:gd name="T14" fmla="*/ 505 w 1827"/>
                <a:gd name="T15" fmla="*/ 625 h 880"/>
                <a:gd name="T16" fmla="*/ 585 w 1827"/>
                <a:gd name="T17" fmla="*/ 610 h 880"/>
                <a:gd name="T18" fmla="*/ 659 w 1827"/>
                <a:gd name="T19" fmla="*/ 588 h 880"/>
                <a:gd name="T20" fmla="*/ 713 w 1827"/>
                <a:gd name="T21" fmla="*/ 559 h 880"/>
                <a:gd name="T22" fmla="*/ 773 w 1827"/>
                <a:gd name="T23" fmla="*/ 501 h 880"/>
                <a:gd name="T24" fmla="*/ 847 w 1827"/>
                <a:gd name="T25" fmla="*/ 465 h 880"/>
                <a:gd name="T26" fmla="*/ 894 w 1827"/>
                <a:gd name="T27" fmla="*/ 407 h 880"/>
                <a:gd name="T28" fmla="*/ 928 w 1827"/>
                <a:gd name="T29" fmla="*/ 341 h 880"/>
                <a:gd name="T30" fmla="*/ 983 w 1827"/>
                <a:gd name="T31" fmla="*/ 283 h 880"/>
                <a:gd name="T32" fmla="*/ 1043 w 1827"/>
                <a:gd name="T33" fmla="*/ 240 h 880"/>
                <a:gd name="T34" fmla="*/ 1110 w 1827"/>
                <a:gd name="T35" fmla="*/ 203 h 880"/>
                <a:gd name="T36" fmla="*/ 1191 w 1827"/>
                <a:gd name="T37" fmla="*/ 174 h 880"/>
                <a:gd name="T38" fmla="*/ 1258 w 1827"/>
                <a:gd name="T39" fmla="*/ 174 h 880"/>
                <a:gd name="T40" fmla="*/ 1352 w 1827"/>
                <a:gd name="T41" fmla="*/ 145 h 880"/>
                <a:gd name="T42" fmla="*/ 1406 w 1827"/>
                <a:gd name="T43" fmla="*/ 123 h 880"/>
                <a:gd name="T44" fmla="*/ 1459 w 1827"/>
                <a:gd name="T45" fmla="*/ 109 h 880"/>
                <a:gd name="T46" fmla="*/ 1513 w 1827"/>
                <a:gd name="T47" fmla="*/ 94 h 880"/>
                <a:gd name="T48" fmla="*/ 1608 w 1827"/>
                <a:gd name="T49" fmla="*/ 94 h 880"/>
                <a:gd name="T50" fmla="*/ 1662 w 1827"/>
                <a:gd name="T51" fmla="*/ 73 h 880"/>
                <a:gd name="T52" fmla="*/ 1722 w 1827"/>
                <a:gd name="T53" fmla="*/ 44 h 880"/>
                <a:gd name="T54" fmla="*/ 1790 w 1827"/>
                <a:gd name="T55" fmla="*/ 22 h 880"/>
                <a:gd name="T56" fmla="*/ 1850 w 1827"/>
                <a:gd name="T57" fmla="*/ 0 h 880"/>
                <a:gd name="T58" fmla="*/ 1790 w 1827"/>
                <a:gd name="T59" fmla="*/ 22 h 880"/>
                <a:gd name="T60" fmla="*/ 1729 w 1827"/>
                <a:gd name="T61" fmla="*/ 80 h 880"/>
                <a:gd name="T62" fmla="*/ 1649 w 1827"/>
                <a:gd name="T63" fmla="*/ 102 h 880"/>
                <a:gd name="T64" fmla="*/ 1588 w 1827"/>
                <a:gd name="T65" fmla="*/ 116 h 880"/>
                <a:gd name="T66" fmla="*/ 1500 w 1827"/>
                <a:gd name="T67" fmla="*/ 138 h 880"/>
                <a:gd name="T68" fmla="*/ 1446 w 1827"/>
                <a:gd name="T69" fmla="*/ 145 h 880"/>
                <a:gd name="T70" fmla="*/ 1386 w 1827"/>
                <a:gd name="T71" fmla="*/ 160 h 880"/>
                <a:gd name="T72" fmla="*/ 1318 w 1827"/>
                <a:gd name="T73" fmla="*/ 174 h 880"/>
                <a:gd name="T74" fmla="*/ 1258 w 1827"/>
                <a:gd name="T75" fmla="*/ 203 h 880"/>
                <a:gd name="T76" fmla="*/ 1191 w 1827"/>
                <a:gd name="T77" fmla="*/ 218 h 880"/>
                <a:gd name="T78" fmla="*/ 1137 w 1827"/>
                <a:gd name="T79" fmla="*/ 240 h 880"/>
                <a:gd name="T80" fmla="*/ 1083 w 1827"/>
                <a:gd name="T81" fmla="*/ 262 h 880"/>
                <a:gd name="T82" fmla="*/ 1030 w 1827"/>
                <a:gd name="T83" fmla="*/ 298 h 880"/>
                <a:gd name="T84" fmla="*/ 976 w 1827"/>
                <a:gd name="T85" fmla="*/ 327 h 880"/>
                <a:gd name="T86" fmla="*/ 928 w 1827"/>
                <a:gd name="T87" fmla="*/ 370 h 880"/>
                <a:gd name="T88" fmla="*/ 894 w 1827"/>
                <a:gd name="T89" fmla="*/ 443 h 880"/>
                <a:gd name="T90" fmla="*/ 854 w 1827"/>
                <a:gd name="T91" fmla="*/ 509 h 880"/>
                <a:gd name="T92" fmla="*/ 800 w 1827"/>
                <a:gd name="T93" fmla="*/ 545 h 880"/>
                <a:gd name="T94" fmla="*/ 740 w 1827"/>
                <a:gd name="T95" fmla="*/ 567 h 880"/>
                <a:gd name="T96" fmla="*/ 673 w 1827"/>
                <a:gd name="T97" fmla="*/ 588 h 880"/>
                <a:gd name="T98" fmla="*/ 599 w 1827"/>
                <a:gd name="T99" fmla="*/ 610 h 880"/>
                <a:gd name="T100" fmla="*/ 545 w 1827"/>
                <a:gd name="T101" fmla="*/ 647 h 880"/>
                <a:gd name="T102" fmla="*/ 485 w 1827"/>
                <a:gd name="T103" fmla="*/ 654 h 880"/>
                <a:gd name="T104" fmla="*/ 411 w 1827"/>
                <a:gd name="T105" fmla="*/ 676 h 880"/>
                <a:gd name="T106" fmla="*/ 364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4" name="Freeform 13"/>
            <p:cNvSpPr>
              <a:spLocks/>
            </p:cNvSpPr>
            <p:nvPr/>
          </p:nvSpPr>
          <p:spPr bwMode="auto">
            <a:xfrm>
              <a:off x="531" y="356"/>
              <a:ext cx="4815" cy="3462"/>
            </a:xfrm>
            <a:custGeom>
              <a:avLst/>
              <a:gdLst>
                <a:gd name="T0" fmla="*/ 444 w 4812"/>
                <a:gd name="T1" fmla="*/ 348 h 3462"/>
                <a:gd name="T2" fmla="*/ 825 w 4812"/>
                <a:gd name="T3" fmla="*/ 664 h 3462"/>
                <a:gd name="T4" fmla="*/ 1198 w 4812"/>
                <a:gd name="T5" fmla="*/ 925 h 3462"/>
                <a:gd name="T6" fmla="*/ 1622 w 4812"/>
                <a:gd name="T7" fmla="*/ 1252 h 3462"/>
                <a:gd name="T8" fmla="*/ 2066 w 4812"/>
                <a:gd name="T9" fmla="*/ 1611 h 3462"/>
                <a:gd name="T10" fmla="*/ 2437 w 4812"/>
                <a:gd name="T11" fmla="*/ 1926 h 3462"/>
                <a:gd name="T12" fmla="*/ 2689 w 4812"/>
                <a:gd name="T13" fmla="*/ 2362 h 3462"/>
                <a:gd name="T14" fmla="*/ 2257 w 4812"/>
                <a:gd name="T15" fmla="*/ 2318 h 3462"/>
                <a:gd name="T16" fmla="*/ 1823 w 4812"/>
                <a:gd name="T17" fmla="*/ 2307 h 3462"/>
                <a:gd name="T18" fmla="*/ 1319 w 4812"/>
                <a:gd name="T19" fmla="*/ 2373 h 3462"/>
                <a:gd name="T20" fmla="*/ 926 w 4812"/>
                <a:gd name="T21" fmla="*/ 2318 h 3462"/>
                <a:gd name="T22" fmla="*/ 474 w 4812"/>
                <a:gd name="T23" fmla="*/ 2122 h 3462"/>
                <a:gd name="T24" fmla="*/ 30 w 4812"/>
                <a:gd name="T25" fmla="*/ 1752 h 3462"/>
                <a:gd name="T26" fmla="*/ 403 w 4812"/>
                <a:gd name="T27" fmla="*/ 2090 h 3462"/>
                <a:gd name="T28" fmla="*/ 835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7 w 4812"/>
                <a:gd name="T39" fmla="*/ 2405 h 3462"/>
                <a:gd name="T40" fmla="*/ 1561 w 4812"/>
                <a:gd name="T41" fmla="*/ 2569 h 3462"/>
                <a:gd name="T42" fmla="*/ 1632 w 4812"/>
                <a:gd name="T43" fmla="*/ 3004 h 3462"/>
                <a:gd name="T44" fmla="*/ 1077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9 w 4812"/>
                <a:gd name="T55" fmla="*/ 3189 h 3462"/>
                <a:gd name="T56" fmla="*/ 1662 w 4812"/>
                <a:gd name="T57" fmla="*/ 2982 h 3462"/>
                <a:gd name="T58" fmla="*/ 2096 w 4812"/>
                <a:gd name="T59" fmla="*/ 2917 h 3462"/>
                <a:gd name="T60" fmla="*/ 2537 w 4812"/>
                <a:gd name="T61" fmla="*/ 3058 h 3462"/>
                <a:gd name="T62" fmla="*/ 2991 w 4812"/>
                <a:gd name="T63" fmla="*/ 3200 h 3462"/>
                <a:gd name="T64" fmla="*/ 3506 w 4812"/>
                <a:gd name="T65" fmla="*/ 3309 h 3462"/>
                <a:gd name="T66" fmla="*/ 3960 w 4812"/>
                <a:gd name="T67" fmla="*/ 3385 h 3462"/>
                <a:gd name="T68" fmla="*/ 4432 w 4812"/>
                <a:gd name="T69" fmla="*/ 3450 h 3462"/>
                <a:gd name="T70" fmla="*/ 4321 w 4812"/>
                <a:gd name="T71" fmla="*/ 3439 h 3462"/>
                <a:gd name="T72" fmla="*/ 3798 w 4812"/>
                <a:gd name="T73" fmla="*/ 3330 h 3462"/>
                <a:gd name="T74" fmla="*/ 3213 w 4812"/>
                <a:gd name="T75" fmla="*/ 3200 h 3462"/>
                <a:gd name="T76" fmla="*/ 2749 w 4812"/>
                <a:gd name="T77" fmla="*/ 3124 h 3462"/>
                <a:gd name="T78" fmla="*/ 2207 w 4812"/>
                <a:gd name="T79" fmla="*/ 2884 h 3462"/>
                <a:gd name="T80" fmla="*/ 1692 w 4812"/>
                <a:gd name="T81" fmla="*/ 2677 h 3462"/>
                <a:gd name="T82" fmla="*/ 1228 w 4812"/>
                <a:gd name="T83" fmla="*/ 2471 h 3462"/>
                <a:gd name="T84" fmla="*/ 1501 w 4812"/>
                <a:gd name="T85" fmla="*/ 2394 h 3462"/>
                <a:gd name="T86" fmla="*/ 2086 w 4812"/>
                <a:gd name="T87" fmla="*/ 2318 h 3462"/>
                <a:gd name="T88" fmla="*/ 2598 w 4812"/>
                <a:gd name="T89" fmla="*/ 2362 h 3462"/>
                <a:gd name="T90" fmla="*/ 3072 w 4812"/>
                <a:gd name="T91" fmla="*/ 2569 h 3462"/>
                <a:gd name="T92" fmla="*/ 3516 w 4812"/>
                <a:gd name="T93" fmla="*/ 2743 h 3462"/>
                <a:gd name="T94" fmla="*/ 4099 w 4812"/>
                <a:gd name="T95" fmla="*/ 3004 h 3462"/>
                <a:gd name="T96" fmla="*/ 4593 w 4812"/>
                <a:gd name="T97" fmla="*/ 3243 h 3462"/>
                <a:gd name="T98" fmla="*/ 4674 w 4812"/>
                <a:gd name="T99" fmla="*/ 3265 h 3462"/>
                <a:gd name="T100" fmla="*/ 4220 w 4812"/>
                <a:gd name="T101" fmla="*/ 3015 h 3462"/>
                <a:gd name="T102" fmla="*/ 3758 w 4812"/>
                <a:gd name="T103" fmla="*/ 2764 h 3462"/>
                <a:gd name="T104" fmla="*/ 3294 w 4812"/>
                <a:gd name="T105" fmla="*/ 2634 h 3462"/>
                <a:gd name="T106" fmla="*/ 2749 w 4812"/>
                <a:gd name="T107" fmla="*/ 2362 h 3462"/>
                <a:gd name="T108" fmla="*/ 2477 w 4812"/>
                <a:gd name="T109" fmla="*/ 1959 h 3462"/>
                <a:gd name="T110" fmla="*/ 2176 w 4812"/>
                <a:gd name="T111" fmla="*/ 1600 h 3462"/>
                <a:gd name="T112" fmla="*/ 1773 w 4812"/>
                <a:gd name="T113" fmla="*/ 1317 h 3462"/>
                <a:gd name="T114" fmla="*/ 1370 w 4812"/>
                <a:gd name="T115" fmla="*/ 969 h 3462"/>
                <a:gd name="T116" fmla="*/ 946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1" name="Freeform 20"/>
            <p:cNvSpPr>
              <a:spLocks/>
            </p:cNvSpPr>
            <p:nvPr/>
          </p:nvSpPr>
          <p:spPr bwMode="auto">
            <a:xfrm>
              <a:off x="2773" y="3976"/>
              <a:ext cx="1725" cy="81"/>
            </a:xfrm>
            <a:custGeom>
              <a:avLst/>
              <a:gdLst>
                <a:gd name="T0" fmla="*/ 0 w 1722"/>
                <a:gd name="T1" fmla="*/ 0 h 81"/>
                <a:gd name="T2" fmla="*/ 1745 w 1722"/>
                <a:gd name="T3" fmla="*/ 0 h 81"/>
                <a:gd name="T4" fmla="*/ 1745 w 1722"/>
                <a:gd name="T5" fmla="*/ 0 h 81"/>
                <a:gd name="T6" fmla="*/ 1664 w 1722"/>
                <a:gd name="T7" fmla="*/ 22 h 81"/>
                <a:gd name="T8" fmla="*/ 1637 w 1722"/>
                <a:gd name="T9" fmla="*/ 7 h 81"/>
                <a:gd name="T10" fmla="*/ 1611 w 1722"/>
                <a:gd name="T11" fmla="*/ 0 h 81"/>
                <a:gd name="T12" fmla="*/ 1584 w 1722"/>
                <a:gd name="T13" fmla="*/ 15 h 81"/>
                <a:gd name="T14" fmla="*/ 1557 w 1722"/>
                <a:gd name="T15" fmla="*/ 44 h 81"/>
                <a:gd name="T16" fmla="*/ 1530 w 1722"/>
                <a:gd name="T17" fmla="*/ 58 h 81"/>
                <a:gd name="T18" fmla="*/ 1503 w 1722"/>
                <a:gd name="T19" fmla="*/ 73 h 81"/>
                <a:gd name="T20" fmla="*/ 1434 w 1722"/>
                <a:gd name="T21" fmla="*/ 80 h 81"/>
                <a:gd name="T22" fmla="*/ 1367 w 1722"/>
                <a:gd name="T23" fmla="*/ 80 h 81"/>
                <a:gd name="T24" fmla="*/ 1327 w 1722"/>
                <a:gd name="T25" fmla="*/ 73 h 81"/>
                <a:gd name="T26" fmla="*/ 1300 w 1722"/>
                <a:gd name="T27" fmla="*/ 65 h 81"/>
                <a:gd name="T28" fmla="*/ 1266 w 1722"/>
                <a:gd name="T29" fmla="*/ 73 h 81"/>
                <a:gd name="T30" fmla="*/ 1240 w 1722"/>
                <a:gd name="T31" fmla="*/ 73 h 81"/>
                <a:gd name="T32" fmla="*/ 1186 w 1722"/>
                <a:gd name="T33" fmla="*/ 73 h 81"/>
                <a:gd name="T34" fmla="*/ 1139 w 1722"/>
                <a:gd name="T35" fmla="*/ 65 h 81"/>
                <a:gd name="T36" fmla="*/ 1112 w 1722"/>
                <a:gd name="T37" fmla="*/ 65 h 81"/>
                <a:gd name="T38" fmla="*/ 1071 w 1722"/>
                <a:gd name="T39" fmla="*/ 58 h 81"/>
                <a:gd name="T40" fmla="*/ 1045 w 1722"/>
                <a:gd name="T41" fmla="*/ 58 h 81"/>
                <a:gd name="T42" fmla="*/ 1018 w 1722"/>
                <a:gd name="T43" fmla="*/ 36 h 81"/>
                <a:gd name="T44" fmla="*/ 984 w 1722"/>
                <a:gd name="T45" fmla="*/ 15 h 81"/>
                <a:gd name="T46" fmla="*/ 950 w 1722"/>
                <a:gd name="T47" fmla="*/ 15 h 81"/>
                <a:gd name="T48" fmla="*/ 924 w 1722"/>
                <a:gd name="T49" fmla="*/ 15 h 81"/>
                <a:gd name="T50" fmla="*/ 897 w 1722"/>
                <a:gd name="T51" fmla="*/ 15 h 81"/>
                <a:gd name="T52" fmla="*/ 855 w 1722"/>
                <a:gd name="T53" fmla="*/ 29 h 81"/>
                <a:gd name="T54" fmla="*/ 795 w 1722"/>
                <a:gd name="T55" fmla="*/ 44 h 81"/>
                <a:gd name="T56" fmla="*/ 761 w 1722"/>
                <a:gd name="T57" fmla="*/ 51 h 81"/>
                <a:gd name="T58" fmla="*/ 734 w 1722"/>
                <a:gd name="T59" fmla="*/ 51 h 81"/>
                <a:gd name="T60" fmla="*/ 694 w 1722"/>
                <a:gd name="T61" fmla="*/ 44 h 81"/>
                <a:gd name="T62" fmla="*/ 667 w 1722"/>
                <a:gd name="T63" fmla="*/ 29 h 81"/>
                <a:gd name="T64" fmla="*/ 640 w 1722"/>
                <a:gd name="T65" fmla="*/ 22 h 81"/>
                <a:gd name="T66" fmla="*/ 606 w 1722"/>
                <a:gd name="T67" fmla="*/ 22 h 81"/>
                <a:gd name="T68" fmla="*/ 573 w 1722"/>
                <a:gd name="T69" fmla="*/ 22 h 81"/>
                <a:gd name="T70" fmla="*/ 539 w 1722"/>
                <a:gd name="T71" fmla="*/ 29 h 81"/>
                <a:gd name="T72" fmla="*/ 485 w 1722"/>
                <a:gd name="T73" fmla="*/ 29 h 81"/>
                <a:gd name="T74" fmla="*/ 445 w 1722"/>
                <a:gd name="T75" fmla="*/ 36 h 81"/>
                <a:gd name="T76" fmla="*/ 411 w 1722"/>
                <a:gd name="T77" fmla="*/ 44 h 81"/>
                <a:gd name="T78" fmla="*/ 384 w 1722"/>
                <a:gd name="T79" fmla="*/ 44 h 81"/>
                <a:gd name="T80" fmla="*/ 351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7 h 1699"/>
                <a:gd name="T18" fmla="*/ 53 w 93"/>
                <a:gd name="T19" fmla="*/ 545 h 1699"/>
                <a:gd name="T20" fmla="*/ 39 w 93"/>
                <a:gd name="T21" fmla="*/ 618 h 1699"/>
                <a:gd name="T22" fmla="*/ 39 w 93"/>
                <a:gd name="T23" fmla="*/ 676 h 1699"/>
                <a:gd name="T24" fmla="*/ 39 w 93"/>
                <a:gd name="T25" fmla="*/ 734 h 1699"/>
                <a:gd name="T26" fmla="*/ 39 w 93"/>
                <a:gd name="T27" fmla="*/ 792 h 1699"/>
                <a:gd name="T28" fmla="*/ 13 w 93"/>
                <a:gd name="T29" fmla="*/ 864 h 1699"/>
                <a:gd name="T30" fmla="*/ 0 w 93"/>
                <a:gd name="T31" fmla="*/ 922 h 1699"/>
                <a:gd name="T32" fmla="*/ 0 w 93"/>
                <a:gd name="T33" fmla="*/ 980 h 1699"/>
                <a:gd name="T34" fmla="*/ 26 w 93"/>
                <a:gd name="T35" fmla="*/ 1038 h 1699"/>
                <a:gd name="T36" fmla="*/ 26 w 93"/>
                <a:gd name="T37" fmla="*/ 1111 h 1699"/>
                <a:gd name="T38" fmla="*/ 13 w 93"/>
                <a:gd name="T39" fmla="*/ 1184 h 1699"/>
                <a:gd name="T40" fmla="*/ 13 w 93"/>
                <a:gd name="T41" fmla="*/ 1242 h 1699"/>
                <a:gd name="T42" fmla="*/ 13 w 93"/>
                <a:gd name="T43" fmla="*/ 1308 h 1699"/>
                <a:gd name="T44" fmla="*/ 13 w 93"/>
                <a:gd name="T45" fmla="*/ 1366 h 1699"/>
                <a:gd name="T46" fmla="*/ 0 w 93"/>
                <a:gd name="T47" fmla="*/ 1424 h 1699"/>
                <a:gd name="T48" fmla="*/ 0 w 93"/>
                <a:gd name="T49" fmla="*/ 1482 h 1699"/>
                <a:gd name="T50" fmla="*/ 13 w 93"/>
                <a:gd name="T51" fmla="*/ 1540 h 1699"/>
                <a:gd name="T52" fmla="*/ 53 w 93"/>
                <a:gd name="T53" fmla="*/ 1598 h 1699"/>
                <a:gd name="T54" fmla="*/ 53 w 93"/>
                <a:gd name="T55" fmla="*/ 1656 h 1699"/>
                <a:gd name="T56" fmla="*/ 26 w 93"/>
                <a:gd name="T57" fmla="*/ 1714 h 1699"/>
                <a:gd name="T58" fmla="*/ 53 w 93"/>
                <a:gd name="T59" fmla="*/ 1656 h 1699"/>
                <a:gd name="T60" fmla="*/ 39 w 93"/>
                <a:gd name="T61" fmla="*/ 1583 h 1699"/>
                <a:gd name="T62" fmla="*/ 26 w 93"/>
                <a:gd name="T63" fmla="*/ 1525 h 1699"/>
                <a:gd name="T64" fmla="*/ 26 w 93"/>
                <a:gd name="T65" fmla="*/ 1453 h 1699"/>
                <a:gd name="T66" fmla="*/ 26 w 93"/>
                <a:gd name="T67" fmla="*/ 1395 h 1699"/>
                <a:gd name="T68" fmla="*/ 26 w 93"/>
                <a:gd name="T69" fmla="*/ 1337 h 1699"/>
                <a:gd name="T70" fmla="*/ 26 w 93"/>
                <a:gd name="T71" fmla="*/ 1271 h 1699"/>
                <a:gd name="T72" fmla="*/ 26 w 93"/>
                <a:gd name="T73" fmla="*/ 1213 h 1699"/>
                <a:gd name="T74" fmla="*/ 53 w 93"/>
                <a:gd name="T75" fmla="*/ 1155 h 1699"/>
                <a:gd name="T76" fmla="*/ 66 w 93"/>
                <a:gd name="T77" fmla="*/ 1096 h 1699"/>
                <a:gd name="T78" fmla="*/ 39 w 93"/>
                <a:gd name="T79" fmla="*/ 1038 h 1699"/>
                <a:gd name="T80" fmla="*/ 13 w 93"/>
                <a:gd name="T81" fmla="*/ 980 h 1699"/>
                <a:gd name="T82" fmla="*/ 13 w 93"/>
                <a:gd name="T83" fmla="*/ 922 h 1699"/>
                <a:gd name="T84" fmla="*/ 26 w 93"/>
                <a:gd name="T85" fmla="*/ 864 h 1699"/>
                <a:gd name="T86" fmla="*/ 39 w 93"/>
                <a:gd name="T87" fmla="*/ 806 h 1699"/>
                <a:gd name="T88" fmla="*/ 39 w 93"/>
                <a:gd name="T89" fmla="*/ 748 h 1699"/>
                <a:gd name="T90" fmla="*/ 53 w 93"/>
                <a:gd name="T91" fmla="*/ 690 h 1699"/>
                <a:gd name="T92" fmla="*/ 66 w 93"/>
                <a:gd name="T93" fmla="*/ 632 h 1699"/>
                <a:gd name="T94" fmla="*/ 66 w 93"/>
                <a:gd name="T95" fmla="*/ 574 h 1699"/>
                <a:gd name="T96" fmla="*/ 53 w 93"/>
                <a:gd name="T97" fmla="*/ 516 h 1699"/>
                <a:gd name="T98" fmla="*/ 39 w 93"/>
                <a:gd name="T99" fmla="*/ 458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2 w 2527"/>
                <a:gd name="T9" fmla="*/ 87 h 117"/>
                <a:gd name="T10" fmla="*/ 653 w 2527"/>
                <a:gd name="T11" fmla="*/ 73 h 117"/>
                <a:gd name="T12" fmla="*/ 841 w 2527"/>
                <a:gd name="T13" fmla="*/ 58 h 117"/>
                <a:gd name="T14" fmla="*/ 949 w 2527"/>
                <a:gd name="T15" fmla="*/ 44 h 117"/>
                <a:gd name="T16" fmla="*/ 1069 w 2527"/>
                <a:gd name="T17" fmla="*/ 58 h 117"/>
                <a:gd name="T18" fmla="*/ 1217 w 2527"/>
                <a:gd name="T19" fmla="*/ 58 h 117"/>
                <a:gd name="T20" fmla="*/ 1360 w 2527"/>
                <a:gd name="T21" fmla="*/ 44 h 117"/>
                <a:gd name="T22" fmla="*/ 1467 w 2527"/>
                <a:gd name="T23" fmla="*/ 44 h 117"/>
                <a:gd name="T24" fmla="*/ 1575 w 2527"/>
                <a:gd name="T25" fmla="*/ 0 h 117"/>
                <a:gd name="T26" fmla="*/ 2496 w 2527"/>
                <a:gd name="T27" fmla="*/ 0 h 117"/>
                <a:gd name="T28" fmla="*/ 2496 w 2527"/>
                <a:gd name="T29" fmla="*/ 58 h 117"/>
                <a:gd name="T30" fmla="*/ 2375 w 2527"/>
                <a:gd name="T31" fmla="*/ 58 h 117"/>
                <a:gd name="T32" fmla="*/ 2268 w 2527"/>
                <a:gd name="T33" fmla="*/ 58 h 117"/>
                <a:gd name="T34" fmla="*/ 2147 w 2527"/>
                <a:gd name="T35" fmla="*/ 73 h 117"/>
                <a:gd name="T36" fmla="*/ 2031 w 2527"/>
                <a:gd name="T37" fmla="*/ 87 h 117"/>
                <a:gd name="T38" fmla="*/ 1884 w 2527"/>
                <a:gd name="T39" fmla="*/ 73 h 117"/>
                <a:gd name="T40" fmla="*/ 1776 w 2527"/>
                <a:gd name="T41" fmla="*/ 58 h 117"/>
                <a:gd name="T42" fmla="*/ 1655 w 2527"/>
                <a:gd name="T43" fmla="*/ 58 h 117"/>
                <a:gd name="T44" fmla="*/ 1548 w 2527"/>
                <a:gd name="T45" fmla="*/ 73 h 117"/>
                <a:gd name="T46" fmla="*/ 1440 w 2527"/>
                <a:gd name="T47" fmla="*/ 73 h 117"/>
                <a:gd name="T48" fmla="*/ 1333 w 2527"/>
                <a:gd name="T49" fmla="*/ 58 h 117"/>
                <a:gd name="T50" fmla="*/ 1096 w 2527"/>
                <a:gd name="T51" fmla="*/ 73 h 117"/>
                <a:gd name="T52" fmla="*/ 975 w 2527"/>
                <a:gd name="T53" fmla="*/ 73 h 117"/>
                <a:gd name="T54" fmla="*/ 854 w 2527"/>
                <a:gd name="T55" fmla="*/ 87 h 117"/>
                <a:gd name="T56" fmla="*/ 734 w 2527"/>
                <a:gd name="T57" fmla="*/ 73 h 117"/>
                <a:gd name="T58" fmla="*/ 599 w 2527"/>
                <a:gd name="T59" fmla="*/ 73 h 117"/>
                <a:gd name="T60" fmla="*/ 478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50000"/>
              </a:spcBef>
              <a:spcAft>
                <a:spcPct val="0"/>
              </a:spcAft>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9.65.03f.</a:t>
            </a:r>
          </a:p>
        </p:txBody>
      </p:sp>
    </p:spTree>
    <p:extLst>
      <p:ext uri="{BB962C8B-B14F-4D97-AF65-F5344CB8AC3E}">
        <p14:creationId xmlns:p14="http://schemas.microsoft.com/office/powerpoint/2010/main" val="3719360416"/>
      </p:ext>
    </p:extLst>
  </p:cSld>
  <p:clrMap bg1="dk2" tx1="lt1" bg2="dk1" tx2="lt2" accent1="accent1" accent2="accent2" accent3="accent3" accent4="accent4" accent5="accent5" accent6="accent6" hlink="hlink" folHlink="folHlink"/>
  <p:sldLayoutIdLst>
    <p:sldLayoutId id="2147483718" r:id="rId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A5F0093-8213-5149-822B-EADE9E9E726B}" type="slidenum">
              <a:rPr lang="en-US">
                <a:solidFill>
                  <a:srgbClr val="000000"/>
                </a:solidFill>
                <a:latin typeface="Arial" charset="0"/>
                <a:ea typeface="ＭＳ Ｐゴシック" charset="0"/>
                <a:cs typeface="ＭＳ Ｐゴシック" charset="0"/>
              </a:rPr>
              <a:pPr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74082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55.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ecution_image250wt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38"/>
            <a:ext cx="6839835" cy="6839835"/>
          </a:xfrm>
          <a:prstGeom prst="rect">
            <a:avLst/>
          </a:prstGeom>
        </p:spPr>
      </p:pic>
      <p:sp>
        <p:nvSpPr>
          <p:cNvPr id="2" name="Title 1"/>
          <p:cNvSpPr>
            <a:spLocks noGrp="1"/>
          </p:cNvSpPr>
          <p:nvPr>
            <p:ph type="ctrTitle"/>
          </p:nvPr>
        </p:nvSpPr>
        <p:spPr>
          <a:xfrm>
            <a:off x="-8467" y="2771271"/>
            <a:ext cx="7772400" cy="2229858"/>
          </a:xfrm>
          <a:solidFill>
            <a:srgbClr val="000000"/>
          </a:solidFill>
        </p:spPr>
        <p:txBody>
          <a:bodyPr>
            <a:noAutofit/>
          </a:bodyPr>
          <a:lstStyle/>
          <a:p>
            <a:pPr>
              <a:lnSpc>
                <a:spcPct val="80000"/>
              </a:lnSpc>
            </a:pPr>
            <a:r>
              <a:rPr lang="en-US" sz="7200" b="1" dirty="0" smtClean="0"/>
              <a:t>When You Are Persecuted…</a:t>
            </a:r>
            <a:endParaRPr lang="en-US" sz="7200" b="1" dirty="0"/>
          </a:p>
        </p:txBody>
      </p:sp>
      <p:sp>
        <p:nvSpPr>
          <p:cNvPr id="3" name="Subtitle 2"/>
          <p:cNvSpPr>
            <a:spLocks noGrp="1"/>
          </p:cNvSpPr>
          <p:nvPr>
            <p:ph type="subTitle" idx="1"/>
          </p:nvPr>
        </p:nvSpPr>
        <p:spPr>
          <a:xfrm>
            <a:off x="3992036" y="5001129"/>
            <a:ext cx="5130800" cy="1837268"/>
          </a:xfrm>
          <a:solidFill>
            <a:schemeClr val="tx1"/>
          </a:solidFill>
        </p:spPr>
        <p:txBody>
          <a:bodyPr>
            <a:normAutofit lnSpcReduction="10000"/>
          </a:bodyPr>
          <a:lstStyle/>
          <a:p>
            <a:pPr algn="r"/>
            <a:r>
              <a:rPr lang="en-US" sz="4400" b="1" dirty="0" smtClean="0">
                <a:solidFill>
                  <a:schemeClr val="bg1"/>
                </a:solidFill>
              </a:rPr>
              <a:t>Matthew 5:10-12</a:t>
            </a:r>
          </a:p>
          <a:p>
            <a:pPr algn="r"/>
            <a:r>
              <a:rPr lang="en-US" b="1" dirty="0" smtClean="0">
                <a:solidFill>
                  <a:schemeClr val="bg1"/>
                </a:solidFill>
              </a:rPr>
              <a:t>Dr. Rick Griffith</a:t>
            </a:r>
          </a:p>
          <a:p>
            <a:pPr algn="r"/>
            <a:r>
              <a:rPr lang="en-US" b="1" dirty="0" smtClean="0">
                <a:solidFill>
                  <a:schemeClr val="bg1"/>
                </a:solidFill>
              </a:rPr>
              <a:t>Singapore Bible College</a:t>
            </a:r>
            <a:endParaRPr lang="en-US" b="1" dirty="0">
              <a:solidFill>
                <a:schemeClr val="bg1"/>
              </a:solidFill>
            </a:endParaRPr>
          </a:p>
        </p:txBody>
      </p:sp>
    </p:spTree>
    <p:extLst>
      <p:ext uri="{BB962C8B-B14F-4D97-AF65-F5344CB8AC3E}">
        <p14:creationId xmlns:p14="http://schemas.microsoft.com/office/powerpoint/2010/main" val="26064672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ison joy bars hands iStock_000000392120Small-300x1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4" y="825500"/>
            <a:ext cx="9094221" cy="6032500"/>
          </a:xfrm>
          <a:prstGeom prst="rect">
            <a:avLst/>
          </a:prstGeom>
        </p:spPr>
      </p:pic>
      <p:sp>
        <p:nvSpPr>
          <p:cNvPr id="2" name="Title 1"/>
          <p:cNvSpPr>
            <a:spLocks noGrp="1"/>
          </p:cNvSpPr>
          <p:nvPr>
            <p:ph type="title"/>
          </p:nvPr>
        </p:nvSpPr>
        <p:spPr/>
        <p:txBody>
          <a:bodyPr>
            <a:noAutofit/>
          </a:bodyPr>
          <a:lstStyle/>
          <a:p>
            <a:r>
              <a:rPr lang="en-US" sz="8000" b="1" dirty="0" smtClean="0">
                <a:effectLst>
                  <a:glow rad="241300">
                    <a:schemeClr val="bg1">
                      <a:alpha val="75000"/>
                    </a:schemeClr>
                  </a:glow>
                </a:effectLst>
              </a:rPr>
              <a:t>Be joyful!</a:t>
            </a:r>
            <a:endParaRPr lang="en-US" sz="8000" b="1" dirty="0">
              <a:effectLst>
                <a:glow rad="241300">
                  <a:schemeClr val="bg1">
                    <a:alpha val="75000"/>
                  </a:schemeClr>
                </a:glow>
              </a:effectLst>
            </a:endParaRPr>
          </a:p>
        </p:txBody>
      </p:sp>
      <p:sp>
        <p:nvSpPr>
          <p:cNvPr id="3" name="Title 1"/>
          <p:cNvSpPr txBox="1">
            <a:spLocks/>
          </p:cNvSpPr>
          <p:nvPr/>
        </p:nvSpPr>
        <p:spPr>
          <a:xfrm>
            <a:off x="173160" y="0"/>
            <a:ext cx="4252128" cy="6858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glow rad="241300">
                    <a:schemeClr val="bg1">
                      <a:alpha val="75000"/>
                    </a:schemeClr>
                  </a:glow>
                </a:effectLst>
              </a:rPr>
              <a:t>How </a:t>
            </a:r>
            <a:r>
              <a:rPr lang="en-US" sz="5400" b="1" dirty="0" smtClean="0">
                <a:solidFill>
                  <a:srgbClr val="FFFF00"/>
                </a:solidFill>
                <a:effectLst>
                  <a:glow rad="241300">
                    <a:schemeClr val="bg1">
                      <a:alpha val="75000"/>
                    </a:schemeClr>
                  </a:glow>
                </a:effectLst>
              </a:rPr>
              <a:t>should</a:t>
            </a:r>
            <a:r>
              <a:rPr lang="en-US" sz="5400" b="1" dirty="0" smtClean="0">
                <a:effectLst>
                  <a:glow rad="241300">
                    <a:schemeClr val="bg1">
                      <a:alpha val="75000"/>
                    </a:schemeClr>
                  </a:glow>
                </a:effectLst>
              </a:rPr>
              <a:t> you respond to unjust treatment?</a:t>
            </a:r>
            <a:endParaRPr lang="en-US" sz="5400" b="1" dirty="0">
              <a:effectLst>
                <a:glow rad="241300">
                  <a:schemeClr val="bg1">
                    <a:alpha val="75000"/>
                  </a:schemeClr>
                </a:glow>
              </a:effectLst>
            </a:endParaRPr>
          </a:p>
        </p:txBody>
      </p:sp>
      <p:sp>
        <p:nvSpPr>
          <p:cNvPr id="4" name="Title 1"/>
          <p:cNvSpPr txBox="1">
            <a:spLocks/>
          </p:cNvSpPr>
          <p:nvPr/>
        </p:nvSpPr>
        <p:spPr>
          <a:xfrm>
            <a:off x="4871714" y="1175766"/>
            <a:ext cx="4252128" cy="5715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glow rad="241300">
                    <a:schemeClr val="bg1">
                      <a:alpha val="75000"/>
                    </a:schemeClr>
                  </a:glow>
                </a:effectLst>
              </a:rPr>
              <a:t>“</a:t>
            </a:r>
            <a:r>
              <a:rPr lang="en-US" sz="5400" b="1" dirty="0" smtClean="0">
                <a:solidFill>
                  <a:srgbClr val="FFFF00"/>
                </a:solidFill>
                <a:effectLst>
                  <a:glow rad="241300">
                    <a:schemeClr val="bg1">
                      <a:alpha val="75000"/>
                    </a:schemeClr>
                  </a:glow>
                </a:effectLst>
              </a:rPr>
              <a:t>Consider </a:t>
            </a:r>
            <a:r>
              <a:rPr lang="en-US" sz="5400" b="1" dirty="0">
                <a:solidFill>
                  <a:srgbClr val="FFFF00"/>
                </a:solidFill>
                <a:effectLst>
                  <a:glow rad="241300">
                    <a:schemeClr val="bg1">
                      <a:alpha val="75000"/>
                    </a:schemeClr>
                  </a:glow>
                </a:effectLst>
              </a:rPr>
              <a:t>it all joy</a:t>
            </a:r>
            <a:r>
              <a:rPr lang="en-US" sz="5400" b="1" dirty="0">
                <a:effectLst>
                  <a:glow rad="241300">
                    <a:schemeClr val="bg1">
                      <a:alpha val="75000"/>
                    </a:schemeClr>
                  </a:glow>
                </a:effectLst>
              </a:rPr>
              <a:t> when you face trials of various </a:t>
            </a:r>
            <a:r>
              <a:rPr lang="en-US" sz="5400" b="1" dirty="0" smtClean="0">
                <a:effectLst>
                  <a:glow rad="241300">
                    <a:schemeClr val="bg1">
                      <a:alpha val="75000"/>
                    </a:schemeClr>
                  </a:glow>
                </a:effectLst>
              </a:rPr>
              <a:t>kinds” </a:t>
            </a:r>
            <a:br>
              <a:rPr lang="en-US" sz="5400" b="1" dirty="0" smtClean="0">
                <a:effectLst>
                  <a:glow rad="241300">
                    <a:schemeClr val="bg1">
                      <a:alpha val="75000"/>
                    </a:schemeClr>
                  </a:glow>
                </a:effectLst>
              </a:rPr>
            </a:br>
            <a:r>
              <a:rPr lang="en-US" sz="5400" b="1" dirty="0" smtClean="0">
                <a:effectLst>
                  <a:glow rad="241300">
                    <a:schemeClr val="bg1">
                      <a:alpha val="75000"/>
                    </a:schemeClr>
                  </a:glow>
                </a:effectLst>
              </a:rPr>
              <a:t>–James 1:2</a:t>
            </a:r>
            <a:endParaRPr lang="en-US" sz="5400" b="1" dirty="0">
              <a:effectLst>
                <a:glow rad="241300">
                  <a:schemeClr val="bg1">
                    <a:alpha val="75000"/>
                  </a:schemeClr>
                </a:glow>
              </a:effectLst>
            </a:endParaRPr>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ison joy bars hands iStock_000000392120Small-300x1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4" y="825500"/>
            <a:ext cx="9094221" cy="6032500"/>
          </a:xfrm>
          <a:prstGeom prst="rect">
            <a:avLst/>
          </a:prstGeom>
        </p:spPr>
      </p:pic>
      <p:sp>
        <p:nvSpPr>
          <p:cNvPr id="2" name="Title 1"/>
          <p:cNvSpPr>
            <a:spLocks noGrp="1"/>
          </p:cNvSpPr>
          <p:nvPr>
            <p:ph type="title"/>
          </p:nvPr>
        </p:nvSpPr>
        <p:spPr/>
        <p:txBody>
          <a:bodyPr>
            <a:noAutofit/>
          </a:bodyPr>
          <a:lstStyle/>
          <a:p>
            <a:r>
              <a:rPr lang="en-US" sz="8000" b="1" dirty="0" smtClean="0">
                <a:effectLst>
                  <a:glow rad="241300">
                    <a:schemeClr val="bg1">
                      <a:alpha val="75000"/>
                    </a:schemeClr>
                  </a:glow>
                </a:effectLst>
              </a:rPr>
              <a:t>Be glad!</a:t>
            </a:r>
            <a:endParaRPr lang="en-US" sz="8000" b="1" dirty="0">
              <a:effectLst>
                <a:glow rad="241300">
                  <a:schemeClr val="bg1">
                    <a:alpha val="75000"/>
                  </a:schemeClr>
                </a:glow>
              </a:effectLst>
            </a:endParaRPr>
          </a:p>
        </p:txBody>
      </p:sp>
      <p:sp>
        <p:nvSpPr>
          <p:cNvPr id="3" name="Title 1"/>
          <p:cNvSpPr txBox="1">
            <a:spLocks/>
          </p:cNvSpPr>
          <p:nvPr/>
        </p:nvSpPr>
        <p:spPr>
          <a:xfrm>
            <a:off x="173160" y="0"/>
            <a:ext cx="4252128" cy="6858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glow rad="241300">
                    <a:schemeClr val="bg1">
                      <a:alpha val="75000"/>
                    </a:schemeClr>
                  </a:glow>
                </a:effectLst>
              </a:rPr>
              <a:t>How </a:t>
            </a:r>
            <a:r>
              <a:rPr lang="en-US" sz="5400" b="1" dirty="0" smtClean="0">
                <a:solidFill>
                  <a:srgbClr val="FFFF00"/>
                </a:solidFill>
                <a:effectLst>
                  <a:glow rad="241300">
                    <a:schemeClr val="bg1">
                      <a:alpha val="75000"/>
                    </a:schemeClr>
                  </a:glow>
                </a:effectLst>
              </a:rPr>
              <a:t>should</a:t>
            </a:r>
            <a:r>
              <a:rPr lang="en-US" sz="5400" b="1" dirty="0" smtClean="0">
                <a:effectLst>
                  <a:glow rad="241300">
                    <a:schemeClr val="bg1">
                      <a:alpha val="75000"/>
                    </a:schemeClr>
                  </a:glow>
                </a:effectLst>
              </a:rPr>
              <a:t> you respond to unjust treatment?</a:t>
            </a:r>
            <a:endParaRPr lang="en-US" sz="5400" b="1" dirty="0">
              <a:effectLst>
                <a:glow rad="241300">
                  <a:schemeClr val="bg1">
                    <a:alpha val="75000"/>
                  </a:schemeClr>
                </a:glow>
              </a:effectLst>
            </a:endParaRPr>
          </a:p>
        </p:txBody>
      </p:sp>
      <p:sp>
        <p:nvSpPr>
          <p:cNvPr id="4" name="Title 1"/>
          <p:cNvSpPr txBox="1">
            <a:spLocks/>
          </p:cNvSpPr>
          <p:nvPr/>
        </p:nvSpPr>
        <p:spPr>
          <a:xfrm>
            <a:off x="4871714" y="1175766"/>
            <a:ext cx="4252128" cy="5715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smtClean="0">
                <a:effectLst>
                  <a:glow rad="241300">
                    <a:schemeClr val="bg1">
                      <a:alpha val="75000"/>
                    </a:schemeClr>
                  </a:glow>
                </a:effectLst>
              </a:rPr>
              <a:t>“</a:t>
            </a:r>
            <a:r>
              <a:rPr lang="en-US" sz="8000" b="1" dirty="0" smtClean="0">
                <a:solidFill>
                  <a:srgbClr val="FFFF00"/>
                </a:solidFill>
                <a:effectLst>
                  <a:glow rad="241300">
                    <a:schemeClr val="bg1">
                      <a:alpha val="75000"/>
                    </a:schemeClr>
                  </a:glow>
                </a:effectLst>
              </a:rPr>
              <a:t>Rejoice </a:t>
            </a:r>
            <a:r>
              <a:rPr lang="en-US" sz="8000" b="1" dirty="0">
                <a:solidFill>
                  <a:srgbClr val="FFFF00"/>
                </a:solidFill>
                <a:effectLst>
                  <a:glow rad="241300">
                    <a:schemeClr val="bg1">
                      <a:alpha val="75000"/>
                    </a:schemeClr>
                  </a:glow>
                </a:effectLst>
              </a:rPr>
              <a:t>and be </a:t>
            </a:r>
            <a:r>
              <a:rPr lang="en-US" sz="8000" b="1" dirty="0" smtClean="0">
                <a:solidFill>
                  <a:srgbClr val="FFFF00"/>
                </a:solidFill>
                <a:effectLst>
                  <a:glow rad="241300">
                    <a:schemeClr val="bg1">
                      <a:alpha val="75000"/>
                    </a:schemeClr>
                  </a:glow>
                </a:effectLst>
              </a:rPr>
              <a:t>glad</a:t>
            </a:r>
            <a:r>
              <a:rPr lang="en-US" sz="8000" b="1" dirty="0" smtClean="0">
                <a:effectLst>
                  <a:glow rad="241300">
                    <a:schemeClr val="bg1">
                      <a:alpha val="75000"/>
                    </a:schemeClr>
                  </a:glow>
                </a:effectLst>
              </a:rPr>
              <a:t>!”</a:t>
            </a:r>
          </a:p>
          <a:p>
            <a:r>
              <a:rPr lang="en-US" sz="6000" b="1" dirty="0" smtClean="0">
                <a:effectLst>
                  <a:glow rad="241300">
                    <a:schemeClr val="bg1">
                      <a:alpha val="75000"/>
                    </a:schemeClr>
                  </a:glow>
                </a:effectLst>
              </a:rPr>
              <a:t>–Matt. 5:12a</a:t>
            </a:r>
            <a:endParaRPr lang="en-US" sz="8000" b="1" dirty="0">
              <a:effectLst>
                <a:glow rad="241300">
                  <a:schemeClr val="bg1">
                    <a:alpha val="75000"/>
                  </a:schemeClr>
                </a:glow>
              </a:effectLst>
            </a:endParaRPr>
          </a:p>
        </p:txBody>
      </p:sp>
    </p:spTree>
    <p:extLst>
      <p:ext uri="{BB962C8B-B14F-4D97-AF65-F5344CB8AC3E}">
        <p14:creationId xmlns:p14="http://schemas.microsoft.com/office/powerpoint/2010/main" val="1842248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32766"/>
            <a:ext cx="9123836" cy="2372706"/>
          </a:xfrm>
        </p:spPr>
        <p:txBody>
          <a:bodyPr>
            <a:noAutofit/>
          </a:bodyPr>
          <a:lstStyle/>
          <a:p>
            <a:r>
              <a:rPr lang="en-US" sz="6600" b="1" dirty="0" smtClean="0">
                <a:solidFill>
                  <a:srgbClr val="FFFF00"/>
                </a:solidFill>
              </a:rPr>
              <a:t>Why</a:t>
            </a:r>
            <a:r>
              <a:rPr lang="en-US" sz="6600" b="1" dirty="0" smtClean="0"/>
              <a:t> should we accept persecution with </a:t>
            </a:r>
            <a:r>
              <a:rPr lang="en-US" sz="6600" b="1" dirty="0" smtClean="0">
                <a:solidFill>
                  <a:srgbClr val="FFFF00"/>
                </a:solidFill>
              </a:rPr>
              <a:t>joy</a:t>
            </a:r>
            <a:r>
              <a:rPr lang="en-US" sz="6600" b="1" dirty="0" smtClean="0"/>
              <a:t>?</a:t>
            </a:r>
            <a:endParaRPr lang="en-US" sz="6600" b="1" dirty="0"/>
          </a:p>
        </p:txBody>
      </p:sp>
      <p:pic>
        <p:nvPicPr>
          <p:cNvPr id="3" name="Picture 2" descr="bible chain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2650642"/>
            <a:ext cx="9143994" cy="4207360"/>
          </a:xfrm>
          <a:prstGeom prst="rect">
            <a:avLst/>
          </a:prstGeom>
        </p:spPr>
      </p:pic>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Autofit/>
          </a:bodyPr>
          <a:lstStyle/>
          <a:p>
            <a:r>
              <a:rPr lang="en-US" sz="8800" b="1" dirty="0" smtClean="0">
                <a:solidFill>
                  <a:srgbClr val="000090"/>
                </a:solidFill>
              </a:rPr>
              <a:t>The Beatitudes</a:t>
            </a:r>
            <a:endParaRPr lang="en-US" sz="8800" b="1" dirty="0">
              <a:solidFill>
                <a:srgbClr val="000090"/>
              </a:solidFill>
            </a:endParaRPr>
          </a:p>
        </p:txBody>
      </p:sp>
      <p:pic>
        <p:nvPicPr>
          <p:cNvPr id="3" name="Picture 2" descr="Beatitudes 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1299514"/>
            <a:ext cx="9143994" cy="5558486"/>
          </a:xfrm>
          <a:prstGeom prst="rect">
            <a:avLst/>
          </a:prstGeom>
        </p:spPr>
      </p:pic>
    </p:spTree>
    <p:extLst>
      <p:ext uri="{BB962C8B-B14F-4D97-AF65-F5344CB8AC3E}">
        <p14:creationId xmlns:p14="http://schemas.microsoft.com/office/powerpoint/2010/main" val="8446400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32766"/>
            <a:ext cx="9123836" cy="888666"/>
          </a:xfrm>
        </p:spPr>
        <p:txBody>
          <a:bodyPr/>
          <a:lstStyle/>
          <a:p>
            <a:r>
              <a:rPr lang="en-US" b="1" dirty="0" smtClean="0"/>
              <a:t>Mount of Beatitudes</a:t>
            </a:r>
            <a:endParaRPr lang="en-US" b="1" dirty="0"/>
          </a:p>
        </p:txBody>
      </p:sp>
      <p:pic>
        <p:nvPicPr>
          <p:cNvPr id="4" name="Picture 3" descr="Mt of Beatitudes hillside in spring,Mt 7 75-35t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1432"/>
            <a:ext cx="9123842" cy="5936568"/>
          </a:xfrm>
          <a:prstGeom prst="rect">
            <a:avLst/>
          </a:prstGeom>
        </p:spPr>
      </p:pic>
    </p:spTree>
    <p:extLst>
      <p:ext uri="{BB962C8B-B14F-4D97-AF65-F5344CB8AC3E}">
        <p14:creationId xmlns:p14="http://schemas.microsoft.com/office/powerpoint/2010/main" val="28547422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32766"/>
            <a:ext cx="9123836" cy="856234"/>
          </a:xfrm>
        </p:spPr>
        <p:txBody>
          <a:bodyPr/>
          <a:lstStyle/>
          <a:p>
            <a:r>
              <a:rPr lang="en-US" b="1" dirty="0" smtClean="0"/>
              <a:t>Church of the Beatitudes</a:t>
            </a:r>
            <a:endParaRPr lang="en-US" b="1" dirty="0"/>
          </a:p>
        </p:txBody>
      </p:sp>
      <p:pic>
        <p:nvPicPr>
          <p:cNvPr id="3" name="Picture 2" descr="beatitudes churchofthebeatitudes009.jpg"/>
          <p:cNvPicPr>
            <a:picLocks noChangeAspect="1"/>
          </p:cNvPicPr>
          <p:nvPr/>
        </p:nvPicPr>
        <p:blipFill rotWithShape="1">
          <a:blip r:embed="rId3" cstate="print">
            <a:extLst>
              <a:ext uri="{28A0092B-C50C-407E-A947-70E740481C1C}">
                <a14:useLocalDpi xmlns:a14="http://schemas.microsoft.com/office/drawing/2010/main" val="0"/>
              </a:ext>
            </a:extLst>
          </a:blip>
          <a:srcRect t="5017"/>
          <a:stretch/>
        </p:blipFill>
        <p:spPr>
          <a:xfrm>
            <a:off x="0" y="889000"/>
            <a:ext cx="9134398" cy="6011334"/>
          </a:xfrm>
          <a:prstGeom prst="rect">
            <a:avLst/>
          </a:prstGeom>
        </p:spPr>
      </p:pic>
    </p:spTree>
    <p:extLst>
      <p:ext uri="{BB962C8B-B14F-4D97-AF65-F5344CB8AC3E}">
        <p14:creationId xmlns:p14="http://schemas.microsoft.com/office/powerpoint/2010/main" val="28547422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titudes setting from church.jpg"/>
          <p:cNvPicPr>
            <a:picLocks noChangeAspect="1"/>
          </p:cNvPicPr>
          <p:nvPr/>
        </p:nvPicPr>
        <p:blipFill rotWithShape="1">
          <a:blip r:embed="rId3">
            <a:extLst>
              <a:ext uri="{28A0092B-C50C-407E-A947-70E740481C1C}">
                <a14:useLocalDpi xmlns:a14="http://schemas.microsoft.com/office/drawing/2010/main" val="0"/>
              </a:ext>
            </a:extLst>
          </a:blip>
          <a:srcRect l="8879"/>
          <a:stretch/>
        </p:blipFill>
        <p:spPr>
          <a:xfrm>
            <a:off x="0" y="97390"/>
            <a:ext cx="9123842" cy="6866445"/>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View of the Sea of Galilee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47422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titudes serm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39930"/>
            <a:ext cx="9143994" cy="6808759"/>
          </a:xfrm>
          <a:prstGeom prst="rect">
            <a:avLst/>
          </a:prstGeom>
        </p:spPr>
      </p:pic>
      <p:sp>
        <p:nvSpPr>
          <p:cNvPr id="2" name="Title 1"/>
          <p:cNvSpPr>
            <a:spLocks noGrp="1"/>
          </p:cNvSpPr>
          <p:nvPr>
            <p:ph type="title"/>
          </p:nvPr>
        </p:nvSpPr>
        <p:spPr>
          <a:xfrm>
            <a:off x="6" y="5705689"/>
            <a:ext cx="9123836" cy="1143000"/>
          </a:xfrm>
        </p:spPr>
        <p:txBody>
          <a:bodyPr>
            <a:normAutofit/>
          </a:bodyPr>
          <a:lstStyle/>
          <a:p>
            <a:r>
              <a:rPr lang="en-US" sz="6000" b="1" dirty="0" smtClean="0">
                <a:effectLst>
                  <a:outerShdw blurRad="38100" dist="38100" dir="2700000" algn="tl">
                    <a:srgbClr val="000000">
                      <a:alpha val="43137"/>
                    </a:srgbClr>
                  </a:outerShdw>
                </a:effectLst>
              </a:rPr>
              <a:t>What did Christ teach?</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42555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essing in Beatitudes.jpg"/>
          <p:cNvPicPr>
            <a:picLocks noChangeAspect="1"/>
          </p:cNvPicPr>
          <p:nvPr/>
        </p:nvPicPr>
        <p:blipFill rotWithShape="1">
          <a:blip r:embed="rId3">
            <a:extLst>
              <a:ext uri="{28A0092B-C50C-407E-A947-70E740481C1C}">
                <a14:useLocalDpi xmlns:a14="http://schemas.microsoft.com/office/drawing/2010/main" val="0"/>
              </a:ext>
            </a:extLst>
          </a:blip>
          <a:srcRect t="11684"/>
          <a:stretch/>
        </p:blipFill>
        <p:spPr>
          <a:xfrm>
            <a:off x="127008" y="465673"/>
            <a:ext cx="9143995" cy="5354611"/>
          </a:xfrm>
          <a:prstGeom prst="rect">
            <a:avLst/>
          </a:prstGeom>
        </p:spPr>
      </p:pic>
      <p:sp>
        <p:nvSpPr>
          <p:cNvPr id="2" name="Title 1"/>
          <p:cNvSpPr>
            <a:spLocks noGrp="1"/>
          </p:cNvSpPr>
          <p:nvPr>
            <p:ph type="title"/>
          </p:nvPr>
        </p:nvSpPr>
        <p:spPr>
          <a:xfrm>
            <a:off x="6" y="-200071"/>
            <a:ext cx="9123836" cy="1143000"/>
          </a:xfrm>
        </p:spPr>
        <p:txBody>
          <a:bodyPr>
            <a:normAutofit/>
          </a:bodyPr>
          <a:lstStyle/>
          <a:p>
            <a:r>
              <a:rPr lang="en-US" sz="6600" b="1" dirty="0" smtClean="0"/>
              <a:t>The “Be Attitudes”</a:t>
            </a:r>
            <a:endParaRPr lang="en-US" sz="6600" b="1" dirty="0"/>
          </a:p>
        </p:txBody>
      </p:sp>
      <p:sp>
        <p:nvSpPr>
          <p:cNvPr id="8" name="Rectangle 7"/>
          <p:cNvSpPr/>
          <p:nvPr/>
        </p:nvSpPr>
        <p:spPr>
          <a:xfrm>
            <a:off x="0" y="4681817"/>
            <a:ext cx="9123842" cy="2123658"/>
          </a:xfrm>
          <a:prstGeom prst="rect">
            <a:avLst/>
          </a:prstGeom>
        </p:spPr>
        <p:txBody>
          <a:bodyPr wrap="square">
            <a:spAutoFit/>
          </a:bodyPr>
          <a:lstStyle/>
          <a:p>
            <a:pPr algn="ctr"/>
            <a:r>
              <a:rPr lang="en-US" sz="4400" dirty="0"/>
              <a:t>“The sermon showed how a person who is in right relationship with God should conduct his life” (</a:t>
            </a:r>
            <a:r>
              <a:rPr lang="en-US" sz="4400" dirty="0" err="1"/>
              <a:t>Barbieri</a:t>
            </a:r>
            <a:r>
              <a:rPr lang="en-US" sz="4400" dirty="0"/>
              <a:t>, </a:t>
            </a:r>
            <a:r>
              <a:rPr lang="en-US" sz="4400" i="1" dirty="0"/>
              <a:t>BKC</a:t>
            </a:r>
            <a:r>
              <a:rPr lang="en-US" sz="4400" dirty="0"/>
              <a:t>) </a:t>
            </a:r>
          </a:p>
        </p:txBody>
      </p:sp>
    </p:spTree>
    <p:extLst>
      <p:ext uri="{BB962C8B-B14F-4D97-AF65-F5344CB8AC3E}">
        <p14:creationId xmlns:p14="http://schemas.microsoft.com/office/powerpoint/2010/main" val="33796476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bed-wire-close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34"/>
            <a:ext cx="9144000" cy="6865034"/>
          </a:xfrm>
          <a:prstGeom prst="rect">
            <a:avLst/>
          </a:prstGeom>
        </p:spPr>
      </p:pic>
      <p:sp>
        <p:nvSpPr>
          <p:cNvPr id="2" name="Title 1"/>
          <p:cNvSpPr>
            <a:spLocks noGrp="1"/>
          </p:cNvSpPr>
          <p:nvPr>
            <p:ph type="title"/>
          </p:nvPr>
        </p:nvSpPr>
        <p:spPr>
          <a:xfrm rot="20286206">
            <a:off x="-275161" y="1429764"/>
            <a:ext cx="9123836" cy="1143000"/>
          </a:xfrm>
        </p:spPr>
        <p:txBody>
          <a:bodyPr>
            <a:noAutofit/>
          </a:bodyPr>
          <a:lstStyle/>
          <a:p>
            <a:r>
              <a:rPr lang="en-US" sz="9600" b="1" dirty="0" smtClean="0">
                <a:effectLst>
                  <a:outerShdw blurRad="38100" dist="38100" dir="2700000" algn="tl">
                    <a:srgbClr val="000000">
                      <a:alpha val="43137"/>
                    </a:srgbClr>
                  </a:outerShdw>
                </a:effectLst>
              </a:rPr>
              <a:t>Matthew 5:10-12</a:t>
            </a:r>
            <a:endParaRPr lang="en-US" sz="9600" b="1" dirty="0">
              <a:effectLst>
                <a:outerShdw blurRad="38100" dist="38100" dir="2700000" algn="tl">
                  <a:srgbClr val="000000">
                    <a:alpha val="43137"/>
                  </a:srgbClr>
                </a:outerShdw>
              </a:effectLst>
            </a:endParaRPr>
          </a:p>
        </p:txBody>
      </p:sp>
      <p:sp>
        <p:nvSpPr>
          <p:cNvPr id="6" name="Rectangle 5"/>
          <p:cNvSpPr/>
          <p:nvPr/>
        </p:nvSpPr>
        <p:spPr>
          <a:xfrm>
            <a:off x="762000" y="4211655"/>
            <a:ext cx="8382000" cy="2625178"/>
          </a:xfrm>
          <a:prstGeom prst="rect">
            <a:avLst/>
          </a:prstGeom>
        </p:spPr>
        <p:txBody>
          <a:bodyPr vert="horz" lIns="91440" tIns="45720" rIns="91440" bIns="45720" rtlCol="0" anchor="ctr">
            <a:noAutofit/>
          </a:bodyPr>
          <a:lstStyle/>
          <a:p>
            <a:pPr algn="ctr">
              <a:lnSpc>
                <a:spcPct val="80000"/>
              </a:lnSpc>
              <a:spcBef>
                <a:spcPct val="0"/>
              </a:spcBef>
            </a:pPr>
            <a:r>
              <a:rPr lang="en-US" sz="7200" b="1" dirty="0" smtClean="0">
                <a:effectLst>
                  <a:outerShdw blurRad="38100" dist="38100" dir="2700000" algn="tl">
                    <a:srgbClr val="000000">
                      <a:alpha val="43137"/>
                    </a:srgbClr>
                  </a:outerShdw>
                </a:effectLst>
                <a:latin typeface="+mj-lt"/>
                <a:ea typeface="+mj-ea"/>
                <a:cs typeface="+mj-cs"/>
              </a:rPr>
              <a:t>Two </a:t>
            </a:r>
            <a:r>
              <a:rPr lang="en-US" sz="7200" b="1" dirty="0">
                <a:effectLst>
                  <a:outerShdw blurRad="38100" dist="38100" dir="2700000" algn="tl">
                    <a:srgbClr val="000000">
                      <a:alpha val="43137"/>
                    </a:srgbClr>
                  </a:outerShdw>
                </a:effectLst>
                <a:latin typeface="+mj-lt"/>
                <a:ea typeface="+mj-ea"/>
                <a:cs typeface="+mj-cs"/>
              </a:rPr>
              <a:t>reasons we should accept persecution with joy </a:t>
            </a:r>
          </a:p>
        </p:txBody>
      </p:sp>
    </p:spTree>
    <p:extLst>
      <p:ext uri="{BB962C8B-B14F-4D97-AF65-F5344CB8AC3E}">
        <p14:creationId xmlns:p14="http://schemas.microsoft.com/office/powerpoint/2010/main" val="1200497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Title</a:t>
            </a:r>
            <a:endParaRPr lang="en-US" b="1" dirty="0"/>
          </a:p>
        </p:txBody>
      </p:sp>
      <p:pic>
        <p:nvPicPr>
          <p:cNvPr id="3" name="Picture 2" descr="new york church sign clos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27" y="12610"/>
            <a:ext cx="9407755" cy="6825234"/>
          </a:xfrm>
          <a:prstGeom prst="rect">
            <a:avLst/>
          </a:prstGeom>
        </p:spPr>
      </p:pic>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set cross over pier.jpg"/>
          <p:cNvPicPr>
            <a:picLocks noChangeAspect="1"/>
          </p:cNvPicPr>
          <p:nvPr/>
        </p:nvPicPr>
        <p:blipFill rotWithShape="1">
          <a:blip r:embed="rId2">
            <a:extLst>
              <a:ext uri="{28A0092B-C50C-407E-A947-70E740481C1C}">
                <a14:useLocalDpi xmlns:a14="http://schemas.microsoft.com/office/drawing/2010/main" val="0"/>
              </a:ext>
            </a:extLst>
          </a:blip>
          <a:srcRect r="8729"/>
          <a:stretch/>
        </p:blipFill>
        <p:spPr>
          <a:xfrm>
            <a:off x="6" y="55050"/>
            <a:ext cx="9143994" cy="6825234"/>
          </a:xfrm>
          <a:prstGeom prst="rect">
            <a:avLst/>
          </a:prstGeom>
        </p:spPr>
      </p:pic>
      <p:sp>
        <p:nvSpPr>
          <p:cNvPr id="2" name="Title 1"/>
          <p:cNvSpPr>
            <a:spLocks noGrp="1"/>
          </p:cNvSpPr>
          <p:nvPr>
            <p:ph type="title"/>
          </p:nvPr>
        </p:nvSpPr>
        <p:spPr>
          <a:xfrm>
            <a:off x="6" y="3949715"/>
            <a:ext cx="9123836" cy="2886480"/>
          </a:xfrm>
        </p:spPr>
        <p:txBody>
          <a:bodyPr>
            <a:noAutofit/>
          </a:bodyPr>
          <a:lstStyle/>
          <a:p>
            <a:pPr>
              <a:lnSpc>
                <a:spcPct val="80000"/>
              </a:lnSpc>
            </a:pPr>
            <a:r>
              <a:rPr lang="en-US" sz="6000" b="1" dirty="0" smtClean="0">
                <a:effectLst>
                  <a:outerShdw blurRad="38100" dist="38100" dir="2700000" algn="tl">
                    <a:srgbClr val="000000">
                      <a:alpha val="43137"/>
                    </a:srgbClr>
                  </a:outerShdw>
                </a:effectLst>
              </a:rPr>
              <a:t>I</a:t>
            </a:r>
            <a:r>
              <a:rPr lang="en-US" sz="6000" b="1" dirty="0">
                <a:effectLst>
                  <a:outerShdw blurRad="38100" dist="38100" dir="2700000" algn="tl">
                    <a:srgbClr val="000000">
                      <a:alpha val="43137"/>
                    </a:srgbClr>
                  </a:outerShdw>
                </a:effectLst>
              </a:rPr>
              <a:t>. Persecution causes us to look </a:t>
            </a:r>
            <a:r>
              <a:rPr lang="en-US" sz="6000" b="1" dirty="0">
                <a:solidFill>
                  <a:srgbClr val="FFFF00"/>
                </a:solidFill>
                <a:effectLst>
                  <a:outerShdw blurRad="38100" dist="38100" dir="2700000" algn="tl">
                    <a:srgbClr val="000000">
                      <a:alpha val="43137"/>
                    </a:srgbClr>
                  </a:outerShdw>
                </a:effectLst>
              </a:rPr>
              <a:t>forward</a:t>
            </a:r>
            <a:r>
              <a:rPr lang="en-US" sz="6000" b="1" dirty="0">
                <a:effectLst>
                  <a:outerShdw blurRad="38100" dist="38100" dir="2700000" algn="tl">
                    <a:srgbClr val="000000">
                      <a:alpha val="43137"/>
                    </a:srgbClr>
                  </a:outerShdw>
                </a:effectLst>
              </a:rPr>
              <a:t> to our rich rewards (10-12a</a:t>
            </a:r>
            <a:r>
              <a:rPr lang="en-US" sz="6000" b="1" dirty="0" smtClean="0">
                <a:effectLst>
                  <a:outerShdw blurRad="38100" dist="38100" dir="2700000" algn="tl">
                    <a:srgbClr val="000000">
                      <a:alpha val="43137"/>
                    </a:srgbClr>
                  </a:outerShdw>
                </a:effectLst>
              </a:rPr>
              <a:t>).</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titudes heaven on ea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8" y="2287628"/>
            <a:ext cx="9144000" cy="5715000"/>
          </a:xfrm>
          <a:prstGeom prst="rect">
            <a:avLst/>
          </a:prstGeom>
        </p:spPr>
      </p:pic>
      <p:sp>
        <p:nvSpPr>
          <p:cNvPr id="6" name="Title 1"/>
          <p:cNvSpPr txBox="1">
            <a:spLocks/>
          </p:cNvSpPr>
          <p:nvPr/>
        </p:nvSpPr>
        <p:spPr>
          <a:xfrm>
            <a:off x="-20158" y="7038932"/>
            <a:ext cx="91238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t>“On earth as it is in heaven” (6:9)</a:t>
            </a:r>
            <a:endParaRPr lang="en-US" b="1" dirty="0"/>
          </a:p>
        </p:txBody>
      </p:sp>
      <p:sp>
        <p:nvSpPr>
          <p:cNvPr id="2" name="Title 1"/>
          <p:cNvSpPr>
            <a:spLocks noGrp="1"/>
          </p:cNvSpPr>
          <p:nvPr>
            <p:ph type="title"/>
          </p:nvPr>
        </p:nvSpPr>
        <p:spPr>
          <a:xfrm>
            <a:off x="6" y="32765"/>
            <a:ext cx="9123836" cy="2926704"/>
          </a:xfrm>
          <a:solidFill>
            <a:schemeClr val="bg1"/>
          </a:solidFill>
        </p:spPr>
        <p:txBody>
          <a:bodyPr>
            <a:noAutofit/>
          </a:bodyPr>
          <a:lstStyle/>
          <a:p>
            <a:r>
              <a:rPr lang="en-US" sz="4800" b="1" dirty="0"/>
              <a:t>God blesses us when we are persecuted for </a:t>
            </a:r>
            <a:r>
              <a:rPr lang="en-US" sz="4800" b="1" dirty="0" smtClean="0"/>
              <a:t>doing right because our suffering shows we are members of God’s family </a:t>
            </a:r>
            <a:endParaRPr lang="en-US" sz="4800" b="1" dirty="0"/>
          </a:p>
        </p:txBody>
      </p:sp>
    </p:spTree>
    <p:extLst>
      <p:ext uri="{BB962C8B-B14F-4D97-AF65-F5344CB8AC3E}">
        <p14:creationId xmlns:p14="http://schemas.microsoft.com/office/powerpoint/2010/main" val="39404674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w before cros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4634" cy="6476994"/>
          </a:xfrm>
          <a:prstGeom prst="rect">
            <a:avLst/>
          </a:prstGeom>
        </p:spPr>
      </p:pic>
      <p:sp>
        <p:nvSpPr>
          <p:cNvPr id="2" name="Title 1"/>
          <p:cNvSpPr>
            <a:spLocks noGrp="1"/>
          </p:cNvSpPr>
          <p:nvPr>
            <p:ph type="title"/>
          </p:nvPr>
        </p:nvSpPr>
        <p:spPr/>
        <p:txBody>
          <a:bodyPr vert="horz" lIns="91440" tIns="45720" rIns="91440" bIns="45720" rtlCol="0" anchor="ctr">
            <a:noAutofit/>
          </a:bodyPr>
          <a:lstStyle/>
          <a:p>
            <a:pPr>
              <a:lnSpc>
                <a:spcPct val="80000"/>
              </a:lnSpc>
            </a:pPr>
            <a:r>
              <a:rPr lang="en-US" sz="5400" b="1" dirty="0">
                <a:effectLst>
                  <a:glow rad="101600">
                    <a:schemeClr val="bg1">
                      <a:alpha val="75000"/>
                    </a:schemeClr>
                  </a:glow>
                  <a:outerShdw blurRad="38100" dist="38100" dir="2700000" algn="tl">
                    <a:srgbClr val="000000">
                      <a:alpha val="43137"/>
                    </a:srgbClr>
                  </a:outerShdw>
                </a:effectLst>
              </a:rPr>
              <a:t>Matthew 5:10</a:t>
            </a:r>
            <a:r>
              <a:rPr lang="en-US" b="1" dirty="0">
                <a:effectLst>
                  <a:glow rad="101600">
                    <a:schemeClr val="bg1">
                      <a:alpha val="75000"/>
                    </a:schemeClr>
                  </a:glow>
                  <a:outerShdw blurRad="38100" dist="38100" dir="2700000" algn="tl">
                    <a:srgbClr val="000000">
                      <a:alpha val="43137"/>
                    </a:srgbClr>
                  </a:outerShdw>
                </a:effectLst>
              </a:rPr>
              <a:t> NLT</a:t>
            </a:r>
            <a:endParaRPr lang="en-US" sz="5400" b="1" dirty="0">
              <a:effectLst>
                <a:glow rad="101600">
                  <a:schemeClr val="bg1">
                    <a:alpha val="75000"/>
                  </a:schemeClr>
                </a:glow>
                <a:outerShdw blurRad="38100" dist="38100" dir="2700000" algn="tl">
                  <a:srgbClr val="000000">
                    <a:alpha val="43137"/>
                  </a:srgbClr>
                </a:outerShdw>
              </a:effectLst>
            </a:endParaRPr>
          </a:p>
        </p:txBody>
      </p:sp>
      <p:sp>
        <p:nvSpPr>
          <p:cNvPr id="3" name="Title 1"/>
          <p:cNvSpPr txBox="1">
            <a:spLocks/>
          </p:cNvSpPr>
          <p:nvPr/>
        </p:nvSpPr>
        <p:spPr>
          <a:xfrm>
            <a:off x="2942168" y="1545167"/>
            <a:ext cx="5853656" cy="4931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glow rad="101600">
                    <a:schemeClr val="bg1">
                      <a:alpha val="75000"/>
                    </a:schemeClr>
                  </a:glow>
                  <a:outerShdw blurRad="38100" dist="38100" dir="2700000" algn="tl">
                    <a:srgbClr val="000000">
                      <a:alpha val="43137"/>
                    </a:srgbClr>
                  </a:outerShdw>
                </a:effectLst>
              </a:rPr>
              <a:t>“God </a:t>
            </a:r>
            <a:r>
              <a:rPr lang="en-US" sz="5400" b="1" dirty="0">
                <a:effectLst>
                  <a:glow rad="101600">
                    <a:schemeClr val="bg1">
                      <a:alpha val="75000"/>
                    </a:schemeClr>
                  </a:glow>
                  <a:outerShdw blurRad="38100" dist="38100" dir="2700000" algn="tl">
                    <a:srgbClr val="000000">
                      <a:alpha val="43137"/>
                    </a:srgbClr>
                  </a:outerShdw>
                </a:effectLst>
              </a:rPr>
              <a:t>blesses those who are persecuted for doing right</a:t>
            </a:r>
            <a:r>
              <a:rPr lang="en-US" sz="5400" b="1" dirty="0" smtClean="0">
                <a:effectLst>
                  <a:glow rad="101600">
                    <a:schemeClr val="bg1">
                      <a:alpha val="75000"/>
                    </a:schemeClr>
                  </a:glow>
                  <a:outerShdw blurRad="38100" dist="38100" dir="2700000" algn="tl">
                    <a:srgbClr val="000000">
                      <a:alpha val="43137"/>
                    </a:srgbClr>
                  </a:outerShdw>
                </a:effectLst>
              </a:rPr>
              <a:t>, for </a:t>
            </a:r>
            <a:r>
              <a:rPr lang="en-US" sz="5400" b="1" dirty="0">
                <a:solidFill>
                  <a:srgbClr val="FFFF00"/>
                </a:solidFill>
                <a:effectLst>
                  <a:glow rad="101600">
                    <a:schemeClr val="bg1">
                      <a:alpha val="75000"/>
                    </a:schemeClr>
                  </a:glow>
                  <a:outerShdw blurRad="38100" dist="38100" dir="2700000" algn="tl">
                    <a:srgbClr val="000000">
                      <a:alpha val="43137"/>
                    </a:srgbClr>
                  </a:outerShdw>
                </a:effectLst>
              </a:rPr>
              <a:t>the Kingdom of Heaven is theirs</a:t>
            </a:r>
            <a:r>
              <a:rPr lang="en-US" sz="5400" b="1" dirty="0" smtClean="0">
                <a:effectLst>
                  <a:glow rad="101600">
                    <a:schemeClr val="bg1">
                      <a:alpha val="75000"/>
                    </a:schemeClr>
                  </a:glow>
                  <a:outerShdw blurRad="38100" dist="38100" dir="2700000" algn="tl">
                    <a:srgbClr val="000000">
                      <a:alpha val="43137"/>
                    </a:srgbClr>
                  </a:outerShdw>
                </a:effectLst>
              </a:rPr>
              <a:t>.”</a:t>
            </a:r>
            <a:endParaRPr lang="en-US" sz="5400" b="1" dirty="0">
              <a:effectLst>
                <a:glow rad="101600">
                  <a:schemeClr val="bg1">
                    <a:alpha val="7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64" name="Rectangle 36"/>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08899"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08900"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2000" smtClean="0">
                <a:solidFill>
                  <a:srgbClr val="FFA27C"/>
                </a:solidFill>
                <a:latin typeface="Times" charset="0"/>
              </a:rPr>
              <a:t> </a:t>
            </a:r>
          </a:p>
        </p:txBody>
      </p:sp>
      <p:sp>
        <p:nvSpPr>
          <p:cNvPr id="534557" name="Text Box 29"/>
          <p:cNvSpPr txBox="1">
            <a:spLocks noChangeArrowheads="1"/>
          </p:cNvSpPr>
          <p:nvPr/>
        </p:nvSpPr>
        <p:spPr bwMode="auto">
          <a:xfrm>
            <a:off x="811213" y="5056188"/>
            <a:ext cx="7442200" cy="9540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50000"/>
              </a:spcBef>
              <a:spcAft>
                <a:spcPct val="0"/>
              </a:spcAft>
              <a:defRPr/>
            </a:pPr>
            <a:r>
              <a:rPr lang="en-US" sz="2800" smtClean="0">
                <a:solidFill>
                  <a:srgbClr val="FFFFFF"/>
                </a:solidFill>
              </a:rPr>
              <a:t>The Garden of Gethsemane,                     </a:t>
            </a:r>
            <a:br>
              <a:rPr lang="en-US" sz="2800" smtClean="0">
                <a:solidFill>
                  <a:srgbClr val="FFFFFF"/>
                </a:solidFill>
              </a:rPr>
            </a:br>
            <a:r>
              <a:rPr lang="en-US" sz="2800" smtClean="0">
                <a:solidFill>
                  <a:srgbClr val="FFFFFF"/>
                </a:solidFill>
              </a:rPr>
              <a:t>Mount of Olives, Jerusalem</a:t>
            </a: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Times" charset="0"/>
                <a:ea typeface="ＭＳ Ｐゴシック" charset="0"/>
                <a:cs typeface="ＭＳ Ｐゴシック" charset="0"/>
              </a:rPr>
              <a:t>64</a:t>
            </a:r>
          </a:p>
        </p:txBody>
      </p:sp>
      <p:grpSp>
        <p:nvGrpSpPr>
          <p:cNvPr id="208903" name="Group 34"/>
          <p:cNvGrpSpPr>
            <a:grpSpLocks/>
          </p:cNvGrpSpPr>
          <p:nvPr/>
        </p:nvGrpSpPr>
        <p:grpSpPr bwMode="auto">
          <a:xfrm>
            <a:off x="8005763" y="3429000"/>
            <a:ext cx="952500" cy="1244600"/>
            <a:chOff x="5043" y="2160"/>
            <a:chExt cx="600" cy="784"/>
          </a:xfrm>
        </p:grpSpPr>
        <p:sp>
          <p:nvSpPr>
            <p:cNvPr id="208906" name="AutoShape 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08907" name="Rectangle 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08908" name="Line 1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09" name="Line 1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10" name="Line 1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11" name="Line 1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12" name="Line 1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13" name="Rectangle 15"/>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Gospels</a:t>
              </a:r>
            </a:p>
          </p:txBody>
        </p:sp>
        <p:sp>
          <p:nvSpPr>
            <p:cNvPr id="208914" name="Rectangle 16"/>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Acts</a:t>
              </a:r>
            </a:p>
          </p:txBody>
        </p:sp>
        <p:sp>
          <p:nvSpPr>
            <p:cNvPr id="208915" name="Rectangle 17"/>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Epistles</a:t>
              </a:r>
            </a:p>
          </p:txBody>
        </p:sp>
        <p:sp>
          <p:nvSpPr>
            <p:cNvPr id="208916" name="Rectangle 18"/>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Revelation</a:t>
              </a:r>
            </a:p>
          </p:txBody>
        </p:sp>
        <p:sp>
          <p:nvSpPr>
            <p:cNvPr id="208917" name="Rectangle 1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1200" smtClean="0">
                  <a:solidFill>
                    <a:srgbClr val="000000"/>
                  </a:solidFill>
                  <a:latin typeface="Chicago" charset="0"/>
                  <a:ea typeface="ＭＳ Ｐゴシック" charset="0"/>
                  <a:cs typeface="ＭＳ Ｐゴシック" charset="0"/>
                </a:rPr>
                <a:t>JESUS</a:t>
              </a:r>
            </a:p>
          </p:txBody>
        </p:sp>
        <p:sp>
          <p:nvSpPr>
            <p:cNvPr id="534548" name="Rectangle 20"/>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Cross</a:t>
              </a:r>
            </a:p>
          </p:txBody>
        </p:sp>
        <p:sp>
          <p:nvSpPr>
            <p:cNvPr id="208919"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534550" name="Rectangle 22"/>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Church</a:t>
              </a:r>
            </a:p>
          </p:txBody>
        </p:sp>
        <p:sp>
          <p:nvSpPr>
            <p:cNvPr id="208921" name="Line 23"/>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22" name="Line 24"/>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08923" name="Rectangle 25"/>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08924" name="Rectangle 26"/>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534555" name="Rectangle 27"/>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10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Life</a:t>
              </a:r>
            </a:p>
          </p:txBody>
        </p:sp>
      </p:grpSp>
      <p:sp>
        <p:nvSpPr>
          <p:cNvPr id="208904"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600" smtClean="0">
                <a:solidFill>
                  <a:srgbClr val="FFFFFF"/>
                </a:solidFill>
                <a:latin typeface="Times" charset="0"/>
              </a:rPr>
              <a:t>1</a:t>
            </a:r>
          </a:p>
        </p:txBody>
      </p:sp>
      <p:sp>
        <p:nvSpPr>
          <p:cNvPr id="2" name="Title 1"/>
          <p:cNvSpPr>
            <a:spLocks noGrp="1"/>
          </p:cNvSpPr>
          <p:nvPr>
            <p:ph type="title" idx="4294967295"/>
          </p:nvPr>
        </p:nvSpPr>
        <p:spPr>
          <a:xfrm>
            <a:off x="1476375" y="1052513"/>
            <a:ext cx="6191250" cy="3529012"/>
          </a:xfrm>
          <a:prstGeom prst="rect">
            <a:avLst/>
          </a:prstGeom>
        </p:spPr>
        <p:txBody>
          <a:bodyPr/>
          <a:lstStyle/>
          <a:p>
            <a:pPr algn="ctr" eaLnBrk="1" hangingPunct="1">
              <a:defRPr/>
            </a:pPr>
            <a:r>
              <a:rPr lang="en-US" sz="9600" b="1" kern="1200" dirty="0" smtClean="0">
                <a:solidFill>
                  <a:srgbClr val="FFFFFF"/>
                </a:solidFill>
                <a:effectLst/>
                <a:latin typeface="Helvetica"/>
                <a:ea typeface="ＭＳ Ｐゴシック"/>
                <a:cs typeface="ＭＳ Ｐゴシック"/>
              </a:rPr>
              <a:t>The Kingdom</a:t>
            </a:r>
            <a:endParaRPr lang="en-US" sz="4800" b="1" dirty="0"/>
          </a:p>
        </p:txBody>
      </p:sp>
    </p:spTree>
    <p:extLst>
      <p:ext uri="{BB962C8B-B14F-4D97-AF65-F5344CB8AC3E}">
        <p14:creationId xmlns:p14="http://schemas.microsoft.com/office/powerpoint/2010/main" val="34052980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945" name="Group 30"/>
          <p:cNvGrpSpPr>
            <a:grpSpLocks/>
          </p:cNvGrpSpPr>
          <p:nvPr/>
        </p:nvGrpSpPr>
        <p:grpSpPr bwMode="auto">
          <a:xfrm>
            <a:off x="623888" y="596900"/>
            <a:ext cx="7877175" cy="5651500"/>
            <a:chOff x="393" y="376"/>
            <a:chExt cx="4962" cy="3560"/>
          </a:xfrm>
        </p:grpSpPr>
        <p:pic>
          <p:nvPicPr>
            <p:cNvPr id="210971" name="Picture 3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72"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0973"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grpSp>
      <p:sp>
        <p:nvSpPr>
          <p:cNvPr id="210946"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2000" smtClean="0">
                <a:solidFill>
                  <a:srgbClr val="FFA27C"/>
                </a:solidFill>
                <a:latin typeface="Times" charset="0"/>
              </a:rPr>
              <a:t> </a:t>
            </a:r>
          </a:p>
        </p:txBody>
      </p:sp>
      <p:grpSp>
        <p:nvGrpSpPr>
          <p:cNvPr id="210947" name="Group 34"/>
          <p:cNvGrpSpPr>
            <a:grpSpLocks/>
          </p:cNvGrpSpPr>
          <p:nvPr/>
        </p:nvGrpSpPr>
        <p:grpSpPr bwMode="auto">
          <a:xfrm>
            <a:off x="8005763" y="3429000"/>
            <a:ext cx="952500" cy="1244600"/>
            <a:chOff x="5043" y="2160"/>
            <a:chExt cx="600" cy="784"/>
          </a:xfrm>
        </p:grpSpPr>
        <p:sp>
          <p:nvSpPr>
            <p:cNvPr id="210951" name="AutoShape 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0952" name="Rectangle 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0953" name="Line 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54" name="Line 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55" name="Line 1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56" name="Line 1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57" name="Line 1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58" name="Rectangle 13"/>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Gospels</a:t>
              </a:r>
            </a:p>
          </p:txBody>
        </p:sp>
        <p:sp>
          <p:nvSpPr>
            <p:cNvPr id="210959" name="Rectangle 14"/>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Acts</a:t>
              </a:r>
            </a:p>
          </p:txBody>
        </p:sp>
        <p:sp>
          <p:nvSpPr>
            <p:cNvPr id="210960" name="Rectangle 15"/>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Epistles</a:t>
              </a:r>
            </a:p>
          </p:txBody>
        </p:sp>
        <p:sp>
          <p:nvSpPr>
            <p:cNvPr id="210961" name="Rectangle 16"/>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Revelation</a:t>
              </a:r>
            </a:p>
          </p:txBody>
        </p:sp>
        <p:sp>
          <p:nvSpPr>
            <p:cNvPr id="210962" name="Rectangle 17"/>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1200" smtClean="0">
                  <a:solidFill>
                    <a:srgbClr val="000000"/>
                  </a:solidFill>
                  <a:latin typeface="Chicago" charset="0"/>
                  <a:ea typeface="ＭＳ Ｐゴシック" charset="0"/>
                  <a:cs typeface="ＭＳ Ｐゴシック" charset="0"/>
                </a:rPr>
                <a:t>JESUS</a:t>
              </a:r>
            </a:p>
          </p:txBody>
        </p:sp>
        <p:sp>
          <p:nvSpPr>
            <p:cNvPr id="614418" name="Rectangle 18"/>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Cross</a:t>
              </a:r>
            </a:p>
          </p:txBody>
        </p:sp>
        <p:sp>
          <p:nvSpPr>
            <p:cNvPr id="210964"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614420" name="Rectangle 20"/>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Church</a:t>
              </a:r>
            </a:p>
          </p:txBody>
        </p:sp>
        <p:sp>
          <p:nvSpPr>
            <p:cNvPr id="210966"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67"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0968"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0969"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614425" name="Rectangle 25"/>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10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Life</a:t>
              </a:r>
            </a:p>
          </p:txBody>
        </p:sp>
      </p:grpSp>
      <p:sp>
        <p:nvSpPr>
          <p:cNvPr id="614426" name="Text Box 26"/>
          <p:cNvSpPr txBox="1">
            <a:spLocks noChangeArrowheads="1"/>
          </p:cNvSpPr>
          <p:nvPr/>
        </p:nvSpPr>
        <p:spPr bwMode="auto">
          <a:xfrm>
            <a:off x="914400" y="647700"/>
            <a:ext cx="7280275" cy="37861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0"/>
              </a:spcBef>
              <a:spcAft>
                <a:spcPct val="0"/>
              </a:spcAft>
              <a:defRPr/>
            </a:pPr>
            <a:r>
              <a:rPr lang="en-US" sz="4000" dirty="0" smtClean="0">
                <a:solidFill>
                  <a:srgbClr val="FFFFFF"/>
                </a:solidFill>
                <a:latin typeface="Helvetica"/>
                <a:cs typeface="Helvetica"/>
              </a:rPr>
              <a:t>"In those days John the Baptist came to the Judean wilderness and began preaching. His message was, </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Repent of your sins and turn to God, for the </a:t>
            </a:r>
            <a:r>
              <a:rPr lang="en-US" sz="4000" dirty="0" smtClean="0">
                <a:solidFill>
                  <a:srgbClr val="00FFFF"/>
                </a:solidFill>
                <a:latin typeface="Helvetica" charset="0"/>
              </a:rPr>
              <a:t>kingdom of heaven </a:t>
            </a:r>
            <a:r>
              <a:rPr lang="en-US" sz="4000" dirty="0" smtClean="0">
                <a:solidFill>
                  <a:srgbClr val="FFFFFF"/>
                </a:solidFill>
                <a:latin typeface="Helvetica"/>
                <a:cs typeface="Helvetica"/>
              </a:rPr>
              <a:t>is near</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 " </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Times" charset="0"/>
                <a:ea typeface="ＭＳ Ｐゴシック" charset="0"/>
                <a:cs typeface="ＭＳ Ｐゴシック" charset="0"/>
              </a:rPr>
              <a:t>65</a:t>
            </a:r>
          </a:p>
        </p:txBody>
      </p:sp>
      <p:sp>
        <p:nvSpPr>
          <p:cNvPr id="3" name="Title 2"/>
          <p:cNvSpPr>
            <a:spLocks noGrp="1"/>
          </p:cNvSpPr>
          <p:nvPr>
            <p:ph type="title" idx="4294967295"/>
          </p:nvPr>
        </p:nvSpPr>
        <p:spPr>
          <a:xfrm>
            <a:off x="468313" y="4724400"/>
            <a:ext cx="8229600" cy="1143000"/>
          </a:xfrm>
          <a:prstGeom prst="rect">
            <a:avLst/>
          </a:prstGeom>
        </p:spPr>
        <p:txBody>
          <a:bodyPr/>
          <a:lstStyle/>
          <a:p>
            <a:pPr algn="ctr">
              <a:defRPr/>
            </a:pPr>
            <a:r>
              <a:rPr lang="hu-HU" kern="1200" dirty="0" smtClean="0">
                <a:solidFill>
                  <a:srgbClr val="FFFFFF"/>
                </a:solidFill>
                <a:effectLst/>
                <a:latin typeface="Helvetica"/>
                <a:ea typeface="ＭＳ Ｐゴシック"/>
                <a:cs typeface="Helvetica"/>
              </a:rPr>
              <a:t>Matt. 3:1-2 </a:t>
            </a:r>
            <a:r>
              <a:rPr lang="hu-HU" sz="3600" kern="1200" dirty="0" smtClean="0">
                <a:solidFill>
                  <a:srgbClr val="FFFFFF"/>
                </a:solidFill>
                <a:effectLst/>
                <a:latin typeface="Helvetica"/>
                <a:ea typeface="ＭＳ Ｐゴシック"/>
                <a:cs typeface="Helvetica"/>
              </a:rPr>
              <a:t>NLT</a:t>
            </a:r>
            <a:endParaRPr lang="en-US" dirty="0"/>
          </a:p>
        </p:txBody>
      </p:sp>
    </p:spTree>
    <p:extLst>
      <p:ext uri="{BB962C8B-B14F-4D97-AF65-F5344CB8AC3E}">
        <p14:creationId xmlns:p14="http://schemas.microsoft.com/office/powerpoint/2010/main" val="41939864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993" name="Group 30"/>
          <p:cNvGrpSpPr>
            <a:grpSpLocks/>
          </p:cNvGrpSpPr>
          <p:nvPr/>
        </p:nvGrpSpPr>
        <p:grpSpPr bwMode="auto">
          <a:xfrm>
            <a:off x="623888" y="596900"/>
            <a:ext cx="7877175" cy="5651500"/>
            <a:chOff x="393" y="376"/>
            <a:chExt cx="4962" cy="3560"/>
          </a:xfrm>
        </p:grpSpPr>
        <p:pic>
          <p:nvPicPr>
            <p:cNvPr id="213019" name="Picture 3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20"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3021"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grpSp>
      <p:sp>
        <p:nvSpPr>
          <p:cNvPr id="212994"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2000" smtClean="0">
                <a:solidFill>
                  <a:srgbClr val="FFA27C"/>
                </a:solidFill>
                <a:latin typeface="Times" charset="0"/>
              </a:rPr>
              <a:t> </a:t>
            </a:r>
          </a:p>
        </p:txBody>
      </p:sp>
      <p:grpSp>
        <p:nvGrpSpPr>
          <p:cNvPr id="212995" name="Group 34"/>
          <p:cNvGrpSpPr>
            <a:grpSpLocks/>
          </p:cNvGrpSpPr>
          <p:nvPr/>
        </p:nvGrpSpPr>
        <p:grpSpPr bwMode="auto">
          <a:xfrm>
            <a:off x="8005763" y="3429000"/>
            <a:ext cx="952500" cy="1244600"/>
            <a:chOff x="5043" y="2160"/>
            <a:chExt cx="600" cy="784"/>
          </a:xfrm>
        </p:grpSpPr>
        <p:sp>
          <p:nvSpPr>
            <p:cNvPr id="212999" name="AutoShape 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3000" name="Rectangle 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3001" name="Line 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02" name="Line 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03" name="Line 1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04" name="Line 1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05" name="Line 1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06" name="Rectangle 13"/>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Gospels</a:t>
              </a:r>
            </a:p>
          </p:txBody>
        </p:sp>
        <p:sp>
          <p:nvSpPr>
            <p:cNvPr id="213007" name="Rectangle 14"/>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Acts</a:t>
              </a:r>
            </a:p>
          </p:txBody>
        </p:sp>
        <p:sp>
          <p:nvSpPr>
            <p:cNvPr id="213008" name="Rectangle 15"/>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Epistles</a:t>
              </a:r>
            </a:p>
          </p:txBody>
        </p:sp>
        <p:sp>
          <p:nvSpPr>
            <p:cNvPr id="213009" name="Rectangle 16"/>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Revelation</a:t>
              </a:r>
            </a:p>
          </p:txBody>
        </p:sp>
        <p:sp>
          <p:nvSpPr>
            <p:cNvPr id="213010" name="Rectangle 17"/>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1200" smtClean="0">
                  <a:solidFill>
                    <a:srgbClr val="000000"/>
                  </a:solidFill>
                  <a:latin typeface="Chicago" charset="0"/>
                  <a:ea typeface="ＭＳ Ｐゴシック" charset="0"/>
                  <a:cs typeface="ＭＳ Ｐゴシック" charset="0"/>
                </a:rPr>
                <a:t>JESUS</a:t>
              </a:r>
            </a:p>
          </p:txBody>
        </p:sp>
        <p:sp>
          <p:nvSpPr>
            <p:cNvPr id="614418" name="Rectangle 18"/>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Cross</a:t>
              </a:r>
            </a:p>
          </p:txBody>
        </p:sp>
        <p:sp>
          <p:nvSpPr>
            <p:cNvPr id="213012"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614420" name="Rectangle 20"/>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Church</a:t>
              </a:r>
            </a:p>
          </p:txBody>
        </p:sp>
        <p:sp>
          <p:nvSpPr>
            <p:cNvPr id="213014"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15"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3016"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3017"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614425" name="Rectangle 25"/>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10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Life</a:t>
              </a:r>
            </a:p>
          </p:txBody>
        </p:sp>
      </p:grpSp>
      <p:sp>
        <p:nvSpPr>
          <p:cNvPr id="614426" name="Text Box 26"/>
          <p:cNvSpPr txBox="1">
            <a:spLocks noChangeArrowheads="1"/>
          </p:cNvSpPr>
          <p:nvPr/>
        </p:nvSpPr>
        <p:spPr bwMode="auto">
          <a:xfrm>
            <a:off x="914400" y="647700"/>
            <a:ext cx="7280275" cy="44005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50000"/>
              </a:spcBef>
              <a:spcAft>
                <a:spcPct val="0"/>
              </a:spcAft>
              <a:defRPr/>
            </a:pPr>
            <a:r>
              <a:rPr lang="ja-JP" altLang="en-US" sz="4000" dirty="0" smtClean="0">
                <a:solidFill>
                  <a:srgbClr val="FFFFFF"/>
                </a:solidFill>
                <a:latin typeface="Helvetica" charset="0"/>
              </a:rPr>
              <a:t>“</a:t>
            </a:r>
            <a:r>
              <a:rPr lang="en-US" sz="4000" dirty="0" smtClean="0">
                <a:solidFill>
                  <a:srgbClr val="FFFFFF"/>
                </a:solidFill>
                <a:latin typeface="Helvetica" charset="0"/>
              </a:rPr>
              <a:t>…Jesus began to preach and say: </a:t>
            </a:r>
            <a:r>
              <a:rPr lang="fr-FR" altLang="ja-JP" sz="4000" dirty="0" smtClean="0">
                <a:solidFill>
                  <a:srgbClr val="FFFFFF"/>
                </a:solidFill>
                <a:latin typeface="Helvetica" charset="0"/>
              </a:rPr>
              <a:t>'</a:t>
            </a:r>
            <a:r>
              <a:rPr lang="en-US" sz="4000" dirty="0" smtClean="0">
                <a:solidFill>
                  <a:srgbClr val="FFFFFF"/>
                </a:solidFill>
                <a:latin typeface="Helvetica" charset="0"/>
              </a:rPr>
              <a:t>Repent, for the </a:t>
            </a:r>
            <a:r>
              <a:rPr lang="en-US" sz="4000" dirty="0" smtClean="0">
                <a:solidFill>
                  <a:srgbClr val="00FFFF"/>
                </a:solidFill>
                <a:latin typeface="Helvetica" charset="0"/>
              </a:rPr>
              <a:t>kingdom of heaven</a:t>
            </a:r>
            <a:r>
              <a:rPr lang="en-US" sz="4000" dirty="0" smtClean="0">
                <a:solidFill>
                  <a:srgbClr val="FFFFFF"/>
                </a:solidFill>
                <a:latin typeface="Helvetica" charset="0"/>
              </a:rPr>
              <a:t> is at hand…Jesus was going throughout all Galilee, teaching in their synagogues and proclaiming </a:t>
            </a:r>
            <a:r>
              <a:rPr lang="en-US" sz="4000" dirty="0" smtClean="0">
                <a:solidFill>
                  <a:srgbClr val="00FFFF"/>
                </a:solidFill>
                <a:latin typeface="Helvetica" charset="0"/>
              </a:rPr>
              <a:t>the gospel of the kingdom</a:t>
            </a:r>
            <a:r>
              <a:rPr lang="en-US" sz="4000" dirty="0" smtClean="0">
                <a:solidFill>
                  <a:srgbClr val="FFFFFF"/>
                </a:solidFill>
                <a:latin typeface="Helvetica" charset="0"/>
              </a:rPr>
              <a:t>…</a:t>
            </a:r>
            <a:r>
              <a:rPr lang="fr-FR" altLang="ja-JP" sz="4000" dirty="0" smtClean="0">
                <a:solidFill>
                  <a:srgbClr val="FFFFFF"/>
                </a:solidFill>
                <a:latin typeface="Helvetica" charset="0"/>
              </a:rPr>
              <a:t>'</a:t>
            </a:r>
            <a:r>
              <a:rPr lang="en-US" sz="4000" dirty="0" smtClean="0">
                <a:solidFill>
                  <a:srgbClr val="FFFFFF"/>
                </a:solidFill>
                <a:latin typeface="Helvetica" charset="0"/>
              </a:rPr>
              <a:t> </a:t>
            </a:r>
            <a:r>
              <a:rPr lang="ja-JP" altLang="en-US" sz="4000" dirty="0" smtClean="0">
                <a:solidFill>
                  <a:srgbClr val="FFFFFF"/>
                </a:solidFill>
                <a:latin typeface="Helvetica" charset="0"/>
              </a:rPr>
              <a:t>”</a:t>
            </a:r>
            <a:endParaRPr lang="en-US" altLang="ja-JP" sz="4000" dirty="0" smtClean="0">
              <a:solidFill>
                <a:srgbClr val="FFFFFF"/>
              </a:solidFill>
              <a:latin typeface="Helvetica" charset="0"/>
            </a:endParaRP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Times" charset="0"/>
                <a:ea typeface="ＭＳ Ｐゴシック" charset="0"/>
                <a:cs typeface="ＭＳ Ｐゴシック" charset="0"/>
              </a:rPr>
              <a:t>65</a:t>
            </a:r>
          </a:p>
        </p:txBody>
      </p:sp>
      <p:sp>
        <p:nvSpPr>
          <p:cNvPr id="2" name="Title 1"/>
          <p:cNvSpPr>
            <a:spLocks noGrp="1"/>
          </p:cNvSpPr>
          <p:nvPr>
            <p:ph type="title" idx="4294967295"/>
          </p:nvPr>
        </p:nvSpPr>
        <p:spPr>
          <a:xfrm>
            <a:off x="468313" y="5229225"/>
            <a:ext cx="8229600" cy="927100"/>
          </a:xfrm>
          <a:prstGeom prst="rect">
            <a:avLst/>
          </a:prstGeom>
        </p:spPr>
        <p:txBody>
          <a:bodyPr/>
          <a:lstStyle/>
          <a:p>
            <a:pPr algn="ctr" eaLnBrk="1" hangingPunct="1">
              <a:defRPr/>
            </a:pPr>
            <a:r>
              <a:rPr lang="hu-HU" sz="4000" kern="1200" dirty="0" smtClean="0">
                <a:solidFill>
                  <a:srgbClr val="FFFFFF"/>
                </a:solidFill>
                <a:effectLst/>
                <a:latin typeface="Helvetica"/>
                <a:ea typeface="ＭＳ Ｐゴシック"/>
                <a:cs typeface="ＭＳ Ｐゴシック"/>
              </a:rPr>
              <a:t>Matt. 4:17, 23</a:t>
            </a:r>
            <a:endParaRPr lang="en-US" dirty="0"/>
          </a:p>
        </p:txBody>
      </p:sp>
    </p:spTree>
    <p:extLst>
      <p:ext uri="{BB962C8B-B14F-4D97-AF65-F5344CB8AC3E}">
        <p14:creationId xmlns:p14="http://schemas.microsoft.com/office/powerpoint/2010/main" val="33797336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41" name="Group 30"/>
          <p:cNvGrpSpPr>
            <a:grpSpLocks/>
          </p:cNvGrpSpPr>
          <p:nvPr/>
        </p:nvGrpSpPr>
        <p:grpSpPr bwMode="auto">
          <a:xfrm>
            <a:off x="623888" y="596900"/>
            <a:ext cx="7877175" cy="5651500"/>
            <a:chOff x="393" y="376"/>
            <a:chExt cx="4962" cy="3560"/>
          </a:xfrm>
        </p:grpSpPr>
        <p:pic>
          <p:nvPicPr>
            <p:cNvPr id="215046" name="Picture 3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7"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5048"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grpSp>
      <p:sp>
        <p:nvSpPr>
          <p:cNvPr id="215042"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2000" smtClean="0">
                <a:solidFill>
                  <a:srgbClr val="FFA27C"/>
                </a:solidFill>
                <a:latin typeface="Times" charset="0"/>
              </a:rPr>
              <a:t> </a:t>
            </a:r>
          </a:p>
        </p:txBody>
      </p:sp>
      <p:sp>
        <p:nvSpPr>
          <p:cNvPr id="614426" name="Text Box 26"/>
          <p:cNvSpPr txBox="1">
            <a:spLocks noChangeArrowheads="1"/>
          </p:cNvSpPr>
          <p:nvPr/>
        </p:nvSpPr>
        <p:spPr bwMode="auto">
          <a:xfrm>
            <a:off x="425450" y="647700"/>
            <a:ext cx="8293100" cy="44005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0"/>
              </a:spcBef>
              <a:spcAft>
                <a:spcPct val="0"/>
              </a:spcAft>
              <a:defRPr/>
            </a:pPr>
            <a:r>
              <a:rPr lang="en-US" sz="4000" dirty="0" smtClean="0">
                <a:solidFill>
                  <a:srgbClr val="FFFFFF"/>
                </a:solidFill>
                <a:latin typeface="Helvetica"/>
                <a:cs typeface="Helvetica"/>
              </a:rPr>
              <a:t>"Jesus sent out the twelve apostles with these instructions: </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Don</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t go to the Gentiles or the Samaritans, </a:t>
            </a:r>
            <a:r>
              <a:rPr lang="en-US" sz="4000" baseline="30000" dirty="0" smtClean="0">
                <a:solidFill>
                  <a:srgbClr val="FFFFFF"/>
                </a:solidFill>
                <a:latin typeface="Helvetica"/>
                <a:cs typeface="Helvetica"/>
              </a:rPr>
              <a:t>6 </a:t>
            </a:r>
            <a:r>
              <a:rPr lang="en-US" sz="4000" dirty="0" smtClean="0">
                <a:solidFill>
                  <a:srgbClr val="FFFFFF"/>
                </a:solidFill>
                <a:latin typeface="Helvetica"/>
                <a:cs typeface="Helvetica"/>
              </a:rPr>
              <a:t>but only to the people of Israel—God</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s lost sheep. </a:t>
            </a:r>
            <a:r>
              <a:rPr lang="en-US" sz="4000" baseline="30000" dirty="0" smtClean="0">
                <a:solidFill>
                  <a:srgbClr val="FFFFFF"/>
                </a:solidFill>
                <a:latin typeface="Helvetica"/>
                <a:cs typeface="Helvetica"/>
              </a:rPr>
              <a:t>7 </a:t>
            </a:r>
            <a:r>
              <a:rPr lang="en-US" sz="4000" dirty="0" smtClean="0">
                <a:solidFill>
                  <a:srgbClr val="FFFFFF"/>
                </a:solidFill>
                <a:latin typeface="Helvetica"/>
                <a:cs typeface="Helvetica"/>
              </a:rPr>
              <a:t>Go and announce to them that the </a:t>
            </a:r>
            <a:r>
              <a:rPr lang="en-US" sz="4000" dirty="0" smtClean="0">
                <a:solidFill>
                  <a:srgbClr val="00FFFF"/>
                </a:solidFill>
                <a:latin typeface="Helvetica" charset="0"/>
              </a:rPr>
              <a:t>kingdom of heaven</a:t>
            </a:r>
            <a:r>
              <a:rPr lang="en-US" sz="4000" dirty="0" smtClean="0">
                <a:solidFill>
                  <a:srgbClr val="FFFFFF"/>
                </a:solidFill>
                <a:latin typeface="Helvetica"/>
                <a:cs typeface="Helvetica"/>
              </a:rPr>
              <a:t> is near</a:t>
            </a:r>
            <a:r>
              <a:rPr lang="fr-FR" sz="4000" dirty="0" smtClean="0">
                <a:solidFill>
                  <a:srgbClr val="FFFFFF"/>
                </a:solidFill>
                <a:latin typeface="Helvetica"/>
                <a:cs typeface="Helvetica"/>
              </a:rPr>
              <a:t>'</a:t>
            </a:r>
            <a:r>
              <a:rPr lang="en-US" sz="4000" dirty="0" smtClean="0">
                <a:solidFill>
                  <a:srgbClr val="FFFFFF"/>
                </a:solidFill>
                <a:latin typeface="Helvetica"/>
                <a:cs typeface="Helvetica"/>
              </a:rPr>
              <a:t>"</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Times" charset="0"/>
                <a:ea typeface="ＭＳ Ｐゴシック" charset="0"/>
                <a:cs typeface="ＭＳ Ｐゴシック" charset="0"/>
              </a:rPr>
              <a:t>65</a:t>
            </a:r>
          </a:p>
        </p:txBody>
      </p:sp>
      <p:sp>
        <p:nvSpPr>
          <p:cNvPr id="2" name="Title 1"/>
          <p:cNvSpPr>
            <a:spLocks noGrp="1"/>
          </p:cNvSpPr>
          <p:nvPr>
            <p:ph type="title" idx="4294967295"/>
          </p:nvPr>
        </p:nvSpPr>
        <p:spPr>
          <a:xfrm>
            <a:off x="468313" y="5229225"/>
            <a:ext cx="8229600" cy="998538"/>
          </a:xfrm>
          <a:prstGeom prst="rect">
            <a:avLst/>
          </a:prstGeom>
        </p:spPr>
        <p:txBody>
          <a:bodyPr/>
          <a:lstStyle/>
          <a:p>
            <a:pPr algn="ctr" eaLnBrk="1" hangingPunct="1">
              <a:defRPr/>
            </a:pPr>
            <a:r>
              <a:rPr lang="hu-HU" sz="4000" kern="1200" dirty="0" smtClean="0">
                <a:solidFill>
                  <a:srgbClr val="FFFFFF"/>
                </a:solidFill>
                <a:effectLst/>
                <a:latin typeface="Helvetica"/>
                <a:ea typeface="ＭＳ Ｐゴシック"/>
                <a:cs typeface="Helvetica"/>
              </a:rPr>
              <a:t>Matt. 10:5-7</a:t>
            </a:r>
            <a:endParaRPr lang="en-US" dirty="0"/>
          </a:p>
        </p:txBody>
      </p:sp>
    </p:spTree>
    <p:extLst>
      <p:ext uri="{BB962C8B-B14F-4D97-AF65-F5344CB8AC3E}">
        <p14:creationId xmlns:p14="http://schemas.microsoft.com/office/powerpoint/2010/main" val="17162243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9"/>
          <p:cNvGrpSpPr>
            <a:grpSpLocks/>
          </p:cNvGrpSpPr>
          <p:nvPr/>
        </p:nvGrpSpPr>
        <p:grpSpPr bwMode="auto">
          <a:xfrm>
            <a:off x="623888" y="596900"/>
            <a:ext cx="7877175" cy="5651500"/>
            <a:chOff x="393" y="376"/>
            <a:chExt cx="4962" cy="3560"/>
          </a:xfrm>
        </p:grpSpPr>
        <p:pic>
          <p:nvPicPr>
            <p:cNvPr id="217115" name="Picture 3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6"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7117"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grpSp>
      <p:sp>
        <p:nvSpPr>
          <p:cNvPr id="217090"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2000" smtClean="0">
                <a:solidFill>
                  <a:srgbClr val="FFA27C"/>
                </a:solidFill>
                <a:latin typeface="Times" charset="0"/>
              </a:rPr>
              <a:t> </a:t>
            </a:r>
          </a:p>
        </p:txBody>
      </p:sp>
      <p:grpSp>
        <p:nvGrpSpPr>
          <p:cNvPr id="217091" name="Group 33"/>
          <p:cNvGrpSpPr>
            <a:grpSpLocks/>
          </p:cNvGrpSpPr>
          <p:nvPr/>
        </p:nvGrpSpPr>
        <p:grpSpPr bwMode="auto">
          <a:xfrm>
            <a:off x="8005763" y="3429000"/>
            <a:ext cx="952500" cy="1244600"/>
            <a:chOff x="5043" y="2160"/>
            <a:chExt cx="600" cy="784"/>
          </a:xfrm>
        </p:grpSpPr>
        <p:sp>
          <p:nvSpPr>
            <p:cNvPr id="217095"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7096"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7097"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098"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099"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100"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101"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102" name="Rectangle 14"/>
            <p:cNvSpPr>
              <a:spLocks noChangeArrowheads="1"/>
            </p:cNvSpPr>
            <p:nvPr/>
          </p:nvSpPr>
          <p:spPr bwMode="auto">
            <a:xfrm>
              <a:off x="5140" y="2547"/>
              <a:ext cx="3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Gospels</a:t>
              </a:r>
            </a:p>
          </p:txBody>
        </p:sp>
        <p:sp>
          <p:nvSpPr>
            <p:cNvPr id="217103" name="Rectangle 15"/>
            <p:cNvSpPr>
              <a:spLocks noChangeArrowheads="1"/>
            </p:cNvSpPr>
            <p:nvPr/>
          </p:nvSpPr>
          <p:spPr bwMode="auto">
            <a:xfrm>
              <a:off x="5190" y="2635"/>
              <a:ext cx="2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Acts</a:t>
              </a:r>
            </a:p>
          </p:txBody>
        </p:sp>
        <p:sp>
          <p:nvSpPr>
            <p:cNvPr id="217104" name="Rectangle 16"/>
            <p:cNvSpPr>
              <a:spLocks noChangeArrowheads="1"/>
            </p:cNvSpPr>
            <p:nvPr/>
          </p:nvSpPr>
          <p:spPr bwMode="auto">
            <a:xfrm>
              <a:off x="5145" y="2723"/>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Epistles</a:t>
              </a:r>
            </a:p>
          </p:txBody>
        </p:sp>
        <p:sp>
          <p:nvSpPr>
            <p:cNvPr id="217105" name="Rectangle 17"/>
            <p:cNvSpPr>
              <a:spLocks noChangeArrowheads="1"/>
            </p:cNvSpPr>
            <p:nvPr/>
          </p:nvSpPr>
          <p:spPr bwMode="auto">
            <a:xfrm>
              <a:off x="5107" y="2811"/>
              <a:ext cx="4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800" smtClean="0">
                  <a:solidFill>
                    <a:srgbClr val="000000"/>
                  </a:solidFill>
                  <a:latin typeface="Helvetica" charset="0"/>
                  <a:ea typeface="ＭＳ Ｐゴシック" charset="0"/>
                  <a:cs typeface="ＭＳ Ｐゴシック" charset="0"/>
                </a:rPr>
                <a:t>Revelation</a:t>
              </a:r>
            </a:p>
          </p:txBody>
        </p:sp>
        <p:sp>
          <p:nvSpPr>
            <p:cNvPr id="217106" name="Rectangle 18"/>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457200" fontAlgn="base">
                <a:spcBef>
                  <a:spcPct val="0"/>
                </a:spcBef>
                <a:spcAft>
                  <a:spcPct val="0"/>
                </a:spcAft>
              </a:pPr>
              <a:r>
                <a:rPr lang="en-US" sz="1200" smtClean="0">
                  <a:solidFill>
                    <a:srgbClr val="000000"/>
                  </a:solidFill>
                  <a:latin typeface="Chicago" charset="0"/>
                  <a:ea typeface="ＭＳ Ｐゴシック" charset="0"/>
                  <a:cs typeface="ＭＳ Ｐゴシック" charset="0"/>
                </a:rPr>
                <a:t>JESUS</a:t>
              </a:r>
            </a:p>
          </p:txBody>
        </p:sp>
        <p:sp>
          <p:nvSpPr>
            <p:cNvPr id="535571" name="Rectangle 19"/>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Cross</a:t>
              </a:r>
            </a:p>
          </p:txBody>
        </p:sp>
        <p:sp>
          <p:nvSpPr>
            <p:cNvPr id="217108"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535573" name="Rectangle 21"/>
            <p:cNvSpPr>
              <a:spLocks noChangeArrowheads="1"/>
            </p:cNvSpPr>
            <p:nvPr/>
          </p:nvSpPr>
          <p:spPr bwMode="auto">
            <a:xfrm>
              <a:off x="5125" y="2447"/>
              <a:ext cx="366" cy="14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9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Church</a:t>
              </a:r>
            </a:p>
          </p:txBody>
        </p:sp>
        <p:sp>
          <p:nvSpPr>
            <p:cNvPr id="217110"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111"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217112"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217113"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base">
                <a:spcBef>
                  <a:spcPct val="0"/>
                </a:spcBef>
                <a:spcAft>
                  <a:spcPct val="0"/>
                </a:spcAft>
              </a:pPr>
              <a:endParaRPr lang="en-US" smtClean="0">
                <a:solidFill>
                  <a:srgbClr val="FFFFFF"/>
                </a:solidFill>
                <a:latin typeface="Times" charset="0"/>
                <a:ea typeface="ＭＳ Ｐゴシック" charset="0"/>
                <a:cs typeface="ＭＳ Ｐゴシック" charset="0"/>
              </a:endParaRPr>
            </a:p>
          </p:txBody>
        </p:sp>
        <p:sp>
          <p:nvSpPr>
            <p:cNvPr id="535578" name="Rectangle 26"/>
            <p:cNvSpPr>
              <a:spLocks noChangeArrowheads="1"/>
            </p:cNvSpPr>
            <p:nvPr/>
          </p:nvSpPr>
          <p:spPr bwMode="auto">
            <a:xfrm>
              <a:off x="5184" y="2277"/>
              <a:ext cx="256" cy="152"/>
            </a:xfrm>
            <a:prstGeom prst="rect">
              <a:avLst/>
            </a:prstGeom>
            <a:noFill/>
            <a:ln w="12700">
              <a:noFill/>
              <a:miter lim="800000"/>
              <a:headEnd/>
              <a:tailEnd/>
            </a:ln>
            <a:effectLst/>
          </p:spPr>
          <p:txBody>
            <a:bodyPr wrap="none" lIns="90487" tIns="44450" rIns="90487" bIns="44450">
              <a:spAutoFit/>
            </a:bodyPr>
            <a:lstStyle/>
            <a:p>
              <a:pPr defTabSz="457200" fontAlgn="base">
                <a:spcBef>
                  <a:spcPct val="0"/>
                </a:spcBef>
                <a:spcAft>
                  <a:spcPct val="0"/>
                </a:spcAft>
                <a:defRPr/>
              </a:pPr>
              <a:r>
                <a:rPr lang="en-US" sz="1000" i="1">
                  <a:solidFill>
                    <a:srgbClr val="000000"/>
                  </a:solidFill>
                  <a:effectLst>
                    <a:outerShdw blurRad="38100" dist="38100" dir="2700000" algn="tl">
                      <a:srgbClr val="FFFFFF"/>
                    </a:outerShdw>
                  </a:effectLst>
                  <a:latin typeface="Helvetica" charset="0"/>
                  <a:ea typeface="ＭＳ Ｐゴシック" charset="0"/>
                  <a:cs typeface="ＭＳ Ｐゴシック" charset="0"/>
                </a:rPr>
                <a:t>Life</a:t>
              </a:r>
            </a:p>
          </p:txBody>
        </p:sp>
      </p:grpSp>
      <p:sp>
        <p:nvSpPr>
          <p:cNvPr id="535579" name="Text Box 27"/>
          <p:cNvSpPr txBox="1">
            <a:spLocks noChangeArrowheads="1"/>
          </p:cNvSpPr>
          <p:nvPr/>
        </p:nvSpPr>
        <p:spPr bwMode="auto">
          <a:xfrm>
            <a:off x="755650" y="1617663"/>
            <a:ext cx="7675563" cy="19383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fontAlgn="base">
              <a:spcBef>
                <a:spcPct val="50000"/>
              </a:spcBef>
              <a:spcAft>
                <a:spcPct val="0"/>
              </a:spcAft>
              <a:defRPr/>
            </a:pPr>
            <a:r>
              <a:rPr lang="ja-JP" altLang="en-US" sz="4000" dirty="0" smtClean="0">
                <a:solidFill>
                  <a:srgbClr val="FFFFFF"/>
                </a:solidFill>
                <a:latin typeface="Helvetica" charset="0"/>
              </a:rPr>
              <a:t>“</a:t>
            </a:r>
            <a:r>
              <a:rPr lang="en-US" sz="4000" dirty="0" smtClean="0">
                <a:solidFill>
                  <a:srgbClr val="FFFFFF"/>
                </a:solidFill>
                <a:latin typeface="Helvetica" charset="0"/>
              </a:rPr>
              <a:t>But seek first </a:t>
            </a:r>
            <a:r>
              <a:rPr lang="en-US" sz="4000" dirty="0" smtClean="0">
                <a:solidFill>
                  <a:srgbClr val="00FFFF"/>
                </a:solidFill>
                <a:latin typeface="Helvetica" charset="0"/>
              </a:rPr>
              <a:t>His Kingdom</a:t>
            </a:r>
            <a:r>
              <a:rPr lang="en-US" sz="4000" dirty="0" smtClean="0">
                <a:solidFill>
                  <a:srgbClr val="FFFFFF"/>
                </a:solidFill>
                <a:latin typeface="Helvetica" charset="0"/>
              </a:rPr>
              <a:t> and His righteousness, and all these things will be added to you.</a:t>
            </a:r>
            <a:r>
              <a:rPr lang="ja-JP" altLang="en-US" sz="4000" dirty="0" smtClean="0">
                <a:solidFill>
                  <a:srgbClr val="FFFFFF"/>
                </a:solidFill>
                <a:latin typeface="Helvetica" charset="0"/>
              </a:rPr>
              <a:t>”</a:t>
            </a:r>
            <a:endParaRPr lang="en-US" altLang="ja-JP" sz="4000" dirty="0" smtClean="0">
              <a:solidFill>
                <a:srgbClr val="FFFFFF"/>
              </a:solidFill>
              <a:latin typeface="Helvetica" charset="0"/>
            </a:endParaRP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defTabSz="457200" fontAlgn="base">
              <a:spcBef>
                <a:spcPct val="0"/>
              </a:spcBef>
              <a:spcAft>
                <a:spcPct val="0"/>
              </a:spcAft>
              <a:defRPr/>
            </a:pPr>
            <a:r>
              <a:rPr lang="en-US" sz="1000">
                <a:solidFill>
                  <a:srgbClr val="FFFFFF"/>
                </a:solidFill>
                <a:effectLst>
                  <a:outerShdw blurRad="38100" dist="38100" dir="2700000" algn="tl">
                    <a:srgbClr val="000000"/>
                  </a:outerShdw>
                </a:effectLst>
                <a:latin typeface="Times" charset="0"/>
                <a:ea typeface="ＭＳ Ｐゴシック" charset="0"/>
                <a:cs typeface="ＭＳ Ｐゴシック" charset="0"/>
              </a:rPr>
              <a:t>66</a:t>
            </a:r>
          </a:p>
        </p:txBody>
      </p:sp>
      <p:sp>
        <p:nvSpPr>
          <p:cNvPr id="2" name="Title 1"/>
          <p:cNvSpPr>
            <a:spLocks noGrp="1"/>
          </p:cNvSpPr>
          <p:nvPr>
            <p:ph type="title" idx="4294967295"/>
          </p:nvPr>
        </p:nvSpPr>
        <p:spPr>
          <a:xfrm>
            <a:off x="468313" y="4005263"/>
            <a:ext cx="8229600" cy="1143000"/>
          </a:xfrm>
          <a:prstGeom prst="rect">
            <a:avLst/>
          </a:prstGeom>
        </p:spPr>
        <p:txBody>
          <a:bodyPr/>
          <a:lstStyle/>
          <a:p>
            <a:pPr algn="ctr" eaLnBrk="1" hangingPunct="1">
              <a:defRPr/>
            </a:pPr>
            <a:r>
              <a:rPr lang="hu-HU" sz="4000" kern="1200" dirty="0" smtClean="0">
                <a:solidFill>
                  <a:srgbClr val="FFFFFF"/>
                </a:solidFill>
                <a:effectLst/>
                <a:latin typeface="Helvetica"/>
                <a:ea typeface="ＭＳ Ｐゴシック"/>
                <a:cs typeface="ＭＳ Ｐゴシック"/>
              </a:rPr>
              <a:t>Matt. 6:33</a:t>
            </a:r>
            <a:endParaRPr lang="en-US" dirty="0"/>
          </a:p>
        </p:txBody>
      </p:sp>
    </p:spTree>
    <p:extLst>
      <p:ext uri="{BB962C8B-B14F-4D97-AF65-F5344CB8AC3E}">
        <p14:creationId xmlns:p14="http://schemas.microsoft.com/office/powerpoint/2010/main" val="20514690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 Box 3"/>
          <p:cNvSpPr txBox="1">
            <a:spLocks noChangeArrowheads="1"/>
          </p:cNvSpPr>
          <p:nvPr/>
        </p:nvSpPr>
        <p:spPr bwMode="auto">
          <a:xfrm>
            <a:off x="8350250" y="1524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b="1" smtClean="0">
                <a:solidFill>
                  <a:srgbClr val="FFFFFF"/>
                </a:solidFill>
                <a:cs typeface="Arial" charset="0"/>
              </a:rPr>
              <a:t>78b</a:t>
            </a:r>
          </a:p>
        </p:txBody>
      </p:sp>
      <p:sp>
        <p:nvSpPr>
          <p:cNvPr id="23556" name="Text Box 4"/>
          <p:cNvSpPr txBox="1">
            <a:spLocks noChangeArrowheads="1"/>
          </p:cNvSpPr>
          <p:nvPr/>
        </p:nvSpPr>
        <p:spPr bwMode="auto">
          <a:xfrm>
            <a:off x="1071563" y="1446213"/>
            <a:ext cx="1562100" cy="522287"/>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800" b="1" smtClean="0">
                <a:solidFill>
                  <a:srgbClr val="FFFFFF"/>
                </a:solidFill>
                <a:cs typeface="Arial" charset="0"/>
              </a:rPr>
              <a:t>Political</a:t>
            </a:r>
          </a:p>
        </p:txBody>
      </p:sp>
      <p:sp>
        <p:nvSpPr>
          <p:cNvPr id="23557" name="Text Box 5"/>
          <p:cNvSpPr txBox="1">
            <a:spLocks noChangeArrowheads="1"/>
          </p:cNvSpPr>
          <p:nvPr/>
        </p:nvSpPr>
        <p:spPr bwMode="auto">
          <a:xfrm>
            <a:off x="1879600" y="2589213"/>
            <a:ext cx="1641475" cy="522287"/>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800" b="1" smtClean="0">
                <a:solidFill>
                  <a:srgbClr val="FFFFFF"/>
                </a:solidFill>
                <a:cs typeface="Arial" charset="0"/>
              </a:rPr>
              <a:t>Physical</a:t>
            </a:r>
          </a:p>
        </p:txBody>
      </p:sp>
      <p:sp>
        <p:nvSpPr>
          <p:cNvPr id="23558" name="Text Box 6"/>
          <p:cNvSpPr txBox="1">
            <a:spLocks noChangeArrowheads="1"/>
          </p:cNvSpPr>
          <p:nvPr/>
        </p:nvSpPr>
        <p:spPr bwMode="auto">
          <a:xfrm>
            <a:off x="4640263" y="4572000"/>
            <a:ext cx="2060575" cy="523875"/>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800" b="1" smtClean="0">
                <a:solidFill>
                  <a:srgbClr val="FFFFFF"/>
                </a:solidFill>
                <a:cs typeface="Arial" charset="0"/>
              </a:rPr>
              <a:t>Intellectual</a:t>
            </a:r>
          </a:p>
        </p:txBody>
      </p:sp>
      <p:sp>
        <p:nvSpPr>
          <p:cNvPr id="23559" name="Text Box 7"/>
          <p:cNvSpPr txBox="1">
            <a:spLocks noChangeArrowheads="1"/>
          </p:cNvSpPr>
          <p:nvPr/>
        </p:nvSpPr>
        <p:spPr bwMode="auto">
          <a:xfrm>
            <a:off x="6500813" y="5637213"/>
            <a:ext cx="1622425" cy="522287"/>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800" b="1" smtClean="0">
                <a:solidFill>
                  <a:srgbClr val="FFFFFF"/>
                </a:solidFill>
                <a:cs typeface="Arial" charset="0"/>
              </a:rPr>
              <a:t>Spiritual</a:t>
            </a:r>
          </a:p>
        </p:txBody>
      </p:sp>
      <p:pic>
        <p:nvPicPr>
          <p:cNvPr id="21914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3333750" y="3441700"/>
            <a:ext cx="1920875" cy="522288"/>
          </a:xfrm>
          <a:prstGeom prst="rect">
            <a:avLst/>
          </a:prstGeom>
          <a:solidFill>
            <a:srgbClr val="00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800" b="1" smtClean="0">
                <a:solidFill>
                  <a:srgbClr val="FFFFFF"/>
                </a:solidFill>
                <a:cs typeface="Arial" charset="0"/>
              </a:rPr>
              <a:t>Emotional</a:t>
            </a:r>
          </a:p>
        </p:txBody>
      </p:sp>
      <p:sp>
        <p:nvSpPr>
          <p:cNvPr id="159754" name="Rectangle 10"/>
          <p:cNvSpPr>
            <a:spLocks noGrp="1" noChangeArrowheads="1"/>
          </p:cNvSpPr>
          <p:nvPr>
            <p:ph type="title" idx="4294967295"/>
          </p:nvPr>
        </p:nvSpPr>
        <p:spPr>
          <a:xfrm>
            <a:off x="76200" y="307975"/>
            <a:ext cx="8229600" cy="1076325"/>
          </a:xfrm>
          <a:solidFill>
            <a:srgbClr val="FFCC66"/>
          </a:solidFill>
        </p:spPr>
        <p:txBody>
          <a:bodyPr>
            <a:spAutoFit/>
          </a:bodyPr>
          <a:lstStyle/>
          <a:p>
            <a:pPr eaLnBrk="1" hangingPunct="1">
              <a:defRPr/>
            </a:pPr>
            <a:r>
              <a:rPr lang="en-US" altLang="zh-CN" sz="3200" b="1">
                <a:solidFill>
                  <a:schemeClr val="tx1"/>
                </a:solidFill>
                <a:latin typeface="Arial" charset="0"/>
                <a:ea typeface="ＭＳ Ｐゴシック" charset="0"/>
                <a:cs typeface="Arial" charset="0"/>
              </a:rPr>
              <a:t>What Kind of Kingdom Did Isaiah </a:t>
            </a:r>
            <a:br>
              <a:rPr lang="en-US" altLang="zh-CN" sz="3200" b="1">
                <a:solidFill>
                  <a:schemeClr val="tx1"/>
                </a:solidFill>
                <a:latin typeface="Arial" charset="0"/>
                <a:ea typeface="ＭＳ Ｐゴシック" charset="0"/>
                <a:cs typeface="Arial" charset="0"/>
              </a:rPr>
            </a:br>
            <a:r>
              <a:rPr lang="en-US" altLang="zh-CN" sz="3200" b="1">
                <a:solidFill>
                  <a:schemeClr val="tx1"/>
                </a:solidFill>
                <a:latin typeface="Arial" charset="0"/>
                <a:ea typeface="ＭＳ Ｐゴシック" charset="0"/>
                <a:cs typeface="Arial" charset="0"/>
              </a:rPr>
              <a:t>(and Matthew) Envision? </a:t>
            </a:r>
            <a:endParaRPr lang="en-US" sz="3200" b="1">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34775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tt 19v28 12 thron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6627"/>
            <a:ext cx="9163678" cy="6011373"/>
          </a:xfrm>
          <a:prstGeom prst="rect">
            <a:avLst/>
          </a:prstGeom>
        </p:spPr>
      </p:pic>
      <p:sp>
        <p:nvSpPr>
          <p:cNvPr id="2" name="Title 1"/>
          <p:cNvSpPr>
            <a:spLocks noGrp="1"/>
          </p:cNvSpPr>
          <p:nvPr>
            <p:ph type="ctrTitle"/>
          </p:nvPr>
        </p:nvSpPr>
        <p:spPr>
          <a:xfrm>
            <a:off x="95658" y="38482"/>
            <a:ext cx="9035513" cy="628558"/>
          </a:xfrm>
        </p:spPr>
        <p:txBody>
          <a:bodyPr anchor="t">
            <a:noAutofit/>
          </a:bodyPr>
          <a:lstStyle/>
          <a:p>
            <a:r>
              <a:rPr lang="en-US" sz="4000" b="1" dirty="0" smtClean="0"/>
              <a:t>Jesus Promised a Political Kingdom</a:t>
            </a:r>
            <a:endParaRPr lang="en-US" sz="4000" b="1" dirty="0"/>
          </a:p>
        </p:txBody>
      </p:sp>
      <p:sp>
        <p:nvSpPr>
          <p:cNvPr id="4" name="Subtitle 2"/>
          <p:cNvSpPr txBox="1">
            <a:spLocks/>
          </p:cNvSpPr>
          <p:nvPr/>
        </p:nvSpPr>
        <p:spPr>
          <a:xfrm>
            <a:off x="25654" y="961464"/>
            <a:ext cx="9093806" cy="5332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600" dirty="0" smtClean="0">
                <a:effectLst>
                  <a:glow rad="266700">
                    <a:schemeClr val="bg1">
                      <a:alpha val="75000"/>
                    </a:schemeClr>
                  </a:glow>
                </a:effectLst>
              </a:rPr>
              <a:t>Then Peter said to him, “We’ve given up everything to follow you. What will we get?” </a:t>
            </a:r>
          </a:p>
          <a:p>
            <a:endParaRPr lang="en-US" sz="3600" dirty="0" smtClean="0">
              <a:effectLst>
                <a:glow rad="266700">
                  <a:schemeClr val="bg1">
                    <a:alpha val="75000"/>
                  </a:schemeClr>
                </a:glow>
              </a:effectLst>
            </a:endParaRPr>
          </a:p>
          <a:p>
            <a:r>
              <a:rPr lang="en-US" sz="3600" baseline="30000" dirty="0" smtClean="0">
                <a:effectLst>
                  <a:glow rad="266700">
                    <a:schemeClr val="bg1">
                      <a:alpha val="75000"/>
                    </a:schemeClr>
                  </a:glow>
                </a:effectLst>
              </a:rPr>
              <a:t>28</a:t>
            </a:r>
            <a:r>
              <a:rPr lang="en-US" sz="3600" dirty="0" smtClean="0">
                <a:effectLst>
                  <a:glow rad="266700">
                    <a:schemeClr val="bg1">
                      <a:alpha val="75000"/>
                    </a:schemeClr>
                  </a:glow>
                </a:effectLst>
              </a:rPr>
              <a:t>Jesus replied, “I assure you that when the world is made new and the Son of Man sits upon his glorious throne, you who have been my followers will also sit on twelve thrones, judging the twelve tribes of Israel” </a:t>
            </a:r>
            <a:br>
              <a:rPr lang="en-US" sz="3600" dirty="0" smtClean="0">
                <a:effectLst>
                  <a:glow rad="266700">
                    <a:schemeClr val="bg1">
                      <a:alpha val="75000"/>
                    </a:schemeClr>
                  </a:glow>
                </a:effectLst>
              </a:rPr>
            </a:br>
            <a:r>
              <a:rPr lang="en-US" sz="3600" dirty="0" smtClean="0">
                <a:effectLst>
                  <a:glow rad="266700">
                    <a:schemeClr val="bg1">
                      <a:alpha val="75000"/>
                    </a:schemeClr>
                  </a:glow>
                </a:effectLst>
              </a:rPr>
              <a:t>(Matt. </a:t>
            </a:r>
            <a:r>
              <a:rPr lang="en-US" sz="3600" dirty="0">
                <a:effectLst>
                  <a:glow rad="266700">
                    <a:schemeClr val="bg1">
                      <a:alpha val="75000"/>
                    </a:schemeClr>
                  </a:glow>
                </a:effectLst>
              </a:rPr>
              <a:t>19:27-</a:t>
            </a:r>
            <a:r>
              <a:rPr lang="en-US" sz="3600" dirty="0" smtClean="0">
                <a:effectLst>
                  <a:glow rad="266700">
                    <a:schemeClr val="bg1">
                      <a:alpha val="75000"/>
                    </a:schemeClr>
                  </a:glow>
                </a:effectLst>
              </a:rPr>
              <a:t>28)</a:t>
            </a:r>
            <a:endParaRPr lang="en-US" sz="3600" dirty="0">
              <a:effectLst>
                <a:glow rad="266700">
                  <a:schemeClr val="bg1">
                    <a:alpha val="75000"/>
                  </a:schemeClr>
                </a:glow>
              </a:effectLst>
            </a:endParaRPr>
          </a:p>
        </p:txBody>
      </p:sp>
    </p:spTree>
    <p:extLst>
      <p:ext uri="{BB962C8B-B14F-4D97-AF65-F5344CB8AC3E}">
        <p14:creationId xmlns:p14="http://schemas.microsoft.com/office/powerpoint/2010/main" val="4253374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32766"/>
            <a:ext cx="9123836" cy="712997"/>
          </a:xfrm>
        </p:spPr>
        <p:txBody>
          <a:bodyPr>
            <a:normAutofit fontScale="90000"/>
          </a:bodyPr>
          <a:lstStyle/>
          <a:p>
            <a:r>
              <a:rPr lang="en-US" b="1" dirty="0" smtClean="0"/>
              <a:t>New York City</a:t>
            </a:r>
            <a:endParaRPr lang="en-US" b="1" dirty="0"/>
          </a:p>
        </p:txBody>
      </p:sp>
      <p:pic>
        <p:nvPicPr>
          <p:cNvPr id="3" name="Picture 2" descr="new_york_city_from_above_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5763"/>
            <a:ext cx="9181472" cy="6112237"/>
          </a:xfrm>
          <a:prstGeom prst="rect">
            <a:avLst/>
          </a:prstGeom>
        </p:spPr>
      </p:pic>
    </p:spTree>
    <p:extLst>
      <p:ext uri="{BB962C8B-B14F-4D97-AF65-F5344CB8AC3E}">
        <p14:creationId xmlns:p14="http://schemas.microsoft.com/office/powerpoint/2010/main" val="31246797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t>Tim </a:t>
            </a:r>
            <a:r>
              <a:rPr lang="en-US" sz="7200" b="1" dirty="0" err="1" smtClean="0"/>
              <a:t>Tebow</a:t>
            </a:r>
            <a:endParaRPr lang="en-US" sz="7200" b="1" dirty="0"/>
          </a:p>
        </p:txBody>
      </p:sp>
      <p:pic>
        <p:nvPicPr>
          <p:cNvPr id="4" name="Picture 3" descr="Tebo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89027"/>
            <a:ext cx="4106333" cy="5468973"/>
          </a:xfrm>
          <a:prstGeom prst="rect">
            <a:avLst/>
          </a:prstGeom>
        </p:spPr>
      </p:pic>
      <p:pic>
        <p:nvPicPr>
          <p:cNvPr id="3" name="Picture 2" descr="tim_tebow_florida_200708_ap.jpg"/>
          <p:cNvPicPr>
            <a:picLocks noChangeAspect="1"/>
          </p:cNvPicPr>
          <p:nvPr/>
        </p:nvPicPr>
        <p:blipFill rotWithShape="1">
          <a:blip r:embed="rId4">
            <a:extLst>
              <a:ext uri="{28A0092B-C50C-407E-A947-70E740481C1C}">
                <a14:useLocalDpi xmlns:a14="http://schemas.microsoft.com/office/drawing/2010/main" val="0"/>
              </a:ext>
            </a:extLst>
          </a:blip>
          <a:srcRect l="27189"/>
          <a:stretch/>
        </p:blipFill>
        <p:spPr>
          <a:xfrm>
            <a:off x="4138709" y="1389027"/>
            <a:ext cx="5088110" cy="5468973"/>
          </a:xfrm>
          <a:prstGeom prst="rect">
            <a:avLst/>
          </a:prstGeom>
        </p:spPr>
      </p:pic>
    </p:spTree>
    <p:extLst>
      <p:ext uri="{BB962C8B-B14F-4D97-AF65-F5344CB8AC3E}">
        <p14:creationId xmlns:p14="http://schemas.microsoft.com/office/powerpoint/2010/main" val="1416931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im-tebow-a-christian.jpg"/>
          <p:cNvPicPr>
            <a:picLocks noChangeAspect="1"/>
          </p:cNvPicPr>
          <p:nvPr/>
        </p:nvPicPr>
        <p:blipFill rotWithShape="1">
          <a:blip r:embed="rId3">
            <a:extLst>
              <a:ext uri="{28A0092B-C50C-407E-A947-70E740481C1C}">
                <a14:useLocalDpi xmlns:a14="http://schemas.microsoft.com/office/drawing/2010/main" val="0"/>
              </a:ext>
            </a:extLst>
          </a:blip>
          <a:srcRect t="6097"/>
          <a:stretch/>
        </p:blipFill>
        <p:spPr>
          <a:xfrm>
            <a:off x="5" y="1175766"/>
            <a:ext cx="9151655" cy="5682234"/>
          </a:xfrm>
          <a:prstGeom prst="rect">
            <a:avLst/>
          </a:prstGeom>
        </p:spPr>
      </p:pic>
      <p:sp>
        <p:nvSpPr>
          <p:cNvPr id="2" name="Title 1"/>
          <p:cNvSpPr>
            <a:spLocks noGrp="1"/>
          </p:cNvSpPr>
          <p:nvPr>
            <p:ph type="title"/>
          </p:nvPr>
        </p:nvSpPr>
        <p:spPr/>
        <p:txBody>
          <a:bodyPr>
            <a:noAutofit/>
          </a:bodyPr>
          <a:lstStyle/>
          <a:p>
            <a:r>
              <a:rPr lang="en-US" sz="7200" b="1" dirty="0" smtClean="0"/>
              <a:t>Tim </a:t>
            </a:r>
            <a:r>
              <a:rPr lang="en-US" sz="7200" b="1" dirty="0" err="1" smtClean="0"/>
              <a:t>Tebow</a:t>
            </a:r>
            <a:endParaRPr lang="en-US" sz="7200" b="1" dirty="0"/>
          </a:p>
        </p:txBody>
      </p:sp>
    </p:spTree>
    <p:extLst>
      <p:ext uri="{BB962C8B-B14F-4D97-AF65-F5344CB8AC3E}">
        <p14:creationId xmlns:p14="http://schemas.microsoft.com/office/powerpoint/2010/main" val="4313437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w before cros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4634" cy="6476994"/>
          </a:xfrm>
          <a:prstGeom prst="rect">
            <a:avLst/>
          </a:prstGeom>
        </p:spPr>
      </p:pic>
      <p:sp>
        <p:nvSpPr>
          <p:cNvPr id="2" name="Title 1"/>
          <p:cNvSpPr>
            <a:spLocks noGrp="1"/>
          </p:cNvSpPr>
          <p:nvPr>
            <p:ph type="title"/>
          </p:nvPr>
        </p:nvSpPr>
        <p:spPr/>
        <p:txBody>
          <a:bodyPr vert="horz" lIns="91440" tIns="45720" rIns="91440" bIns="45720" rtlCol="0" anchor="ctr">
            <a:noAutofit/>
          </a:bodyPr>
          <a:lstStyle/>
          <a:p>
            <a:pPr>
              <a:lnSpc>
                <a:spcPct val="80000"/>
              </a:lnSpc>
            </a:pPr>
            <a:r>
              <a:rPr lang="en-US" sz="5400" b="1" dirty="0">
                <a:effectLst>
                  <a:glow rad="101600">
                    <a:schemeClr val="bg1">
                      <a:alpha val="75000"/>
                    </a:schemeClr>
                  </a:glow>
                  <a:outerShdw blurRad="38100" dist="38100" dir="2700000" algn="tl">
                    <a:srgbClr val="000000">
                      <a:alpha val="43137"/>
                    </a:srgbClr>
                  </a:outerShdw>
                </a:effectLst>
              </a:rPr>
              <a:t>Matthew 5:10</a:t>
            </a:r>
            <a:r>
              <a:rPr lang="en-US" b="1" dirty="0">
                <a:effectLst>
                  <a:glow rad="101600">
                    <a:schemeClr val="bg1">
                      <a:alpha val="75000"/>
                    </a:schemeClr>
                  </a:glow>
                  <a:outerShdw blurRad="38100" dist="38100" dir="2700000" algn="tl">
                    <a:srgbClr val="000000">
                      <a:alpha val="43137"/>
                    </a:srgbClr>
                  </a:outerShdw>
                </a:effectLst>
              </a:rPr>
              <a:t> NLT</a:t>
            </a:r>
            <a:endParaRPr lang="en-US" sz="5400" b="1" dirty="0">
              <a:effectLst>
                <a:glow rad="101600">
                  <a:schemeClr val="bg1">
                    <a:alpha val="75000"/>
                  </a:schemeClr>
                </a:glow>
                <a:outerShdw blurRad="38100" dist="38100" dir="2700000" algn="tl">
                  <a:srgbClr val="000000">
                    <a:alpha val="43137"/>
                  </a:srgbClr>
                </a:outerShdw>
              </a:effectLst>
            </a:endParaRPr>
          </a:p>
        </p:txBody>
      </p:sp>
      <p:sp>
        <p:nvSpPr>
          <p:cNvPr id="3" name="Title 1"/>
          <p:cNvSpPr txBox="1">
            <a:spLocks/>
          </p:cNvSpPr>
          <p:nvPr/>
        </p:nvSpPr>
        <p:spPr>
          <a:xfrm>
            <a:off x="2942168" y="1545167"/>
            <a:ext cx="5853656" cy="4931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glow rad="101600">
                    <a:schemeClr val="bg1">
                      <a:alpha val="75000"/>
                    </a:schemeClr>
                  </a:glow>
                  <a:outerShdw blurRad="38100" dist="38100" dir="2700000" algn="tl">
                    <a:srgbClr val="000000">
                      <a:alpha val="43137"/>
                    </a:srgbClr>
                  </a:outerShdw>
                </a:effectLst>
              </a:rPr>
              <a:t>“God </a:t>
            </a:r>
            <a:r>
              <a:rPr lang="en-US" sz="5400" b="1" dirty="0">
                <a:effectLst>
                  <a:glow rad="101600">
                    <a:schemeClr val="bg1">
                      <a:alpha val="75000"/>
                    </a:schemeClr>
                  </a:glow>
                  <a:outerShdw blurRad="38100" dist="38100" dir="2700000" algn="tl">
                    <a:srgbClr val="000000">
                      <a:alpha val="43137"/>
                    </a:srgbClr>
                  </a:outerShdw>
                </a:effectLst>
              </a:rPr>
              <a:t>blesses those who are persecuted for doing right</a:t>
            </a:r>
            <a:r>
              <a:rPr lang="en-US" sz="5400" b="1" dirty="0" smtClean="0">
                <a:effectLst>
                  <a:glow rad="101600">
                    <a:schemeClr val="bg1">
                      <a:alpha val="75000"/>
                    </a:schemeClr>
                  </a:glow>
                  <a:outerShdw blurRad="38100" dist="38100" dir="2700000" algn="tl">
                    <a:srgbClr val="000000">
                      <a:alpha val="43137"/>
                    </a:srgbClr>
                  </a:outerShdw>
                </a:effectLst>
              </a:rPr>
              <a:t>, for </a:t>
            </a:r>
            <a:r>
              <a:rPr lang="en-US" sz="5400" b="1" dirty="0">
                <a:solidFill>
                  <a:srgbClr val="FFFF00"/>
                </a:solidFill>
                <a:effectLst>
                  <a:glow rad="101600">
                    <a:schemeClr val="bg1">
                      <a:alpha val="75000"/>
                    </a:schemeClr>
                  </a:glow>
                  <a:outerShdw blurRad="38100" dist="38100" dir="2700000" algn="tl">
                    <a:srgbClr val="000000">
                      <a:alpha val="43137"/>
                    </a:srgbClr>
                  </a:outerShdw>
                </a:effectLst>
              </a:rPr>
              <a:t>the Kingdom of Heaven is theirs</a:t>
            </a:r>
            <a:r>
              <a:rPr lang="en-US" sz="5400" b="1" dirty="0" smtClean="0">
                <a:effectLst>
                  <a:glow rad="101600">
                    <a:schemeClr val="bg1">
                      <a:alpha val="75000"/>
                    </a:schemeClr>
                  </a:glow>
                  <a:outerShdw blurRad="38100" dist="38100" dir="2700000" algn="tl">
                    <a:srgbClr val="000000">
                      <a:alpha val="43137"/>
                    </a:srgbClr>
                  </a:outerShdw>
                </a:effectLst>
              </a:rPr>
              <a:t>.”</a:t>
            </a:r>
            <a:endParaRPr lang="en-US" sz="5400" b="1" dirty="0">
              <a:effectLst>
                <a:glow rad="101600">
                  <a:schemeClr val="bg1">
                    <a:alpha val="7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894188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tyrdo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16" y="-49511"/>
            <a:ext cx="7873994" cy="6907511"/>
          </a:xfrm>
          <a:prstGeom prst="rect">
            <a:avLst/>
          </a:prstGeom>
        </p:spPr>
      </p:pic>
      <p:sp>
        <p:nvSpPr>
          <p:cNvPr id="2" name="Title 1"/>
          <p:cNvSpPr>
            <a:spLocks noGrp="1"/>
          </p:cNvSpPr>
          <p:nvPr>
            <p:ph type="title"/>
          </p:nvPr>
        </p:nvSpPr>
        <p:spPr/>
        <p:txBody>
          <a:bodyPr>
            <a:normAutofit/>
          </a:bodyPr>
          <a:lstStyle/>
          <a:p>
            <a:r>
              <a:rPr lang="en-US" sz="6000" b="1" dirty="0" smtClean="0">
                <a:effectLst>
                  <a:glow rad="101600">
                    <a:schemeClr val="bg1">
                      <a:alpha val="75000"/>
                    </a:schemeClr>
                  </a:glow>
                </a:effectLst>
              </a:rPr>
              <a:t>Enemies of the State?</a:t>
            </a:r>
            <a:endParaRPr lang="en-US" sz="6000" b="1" dirty="0">
              <a:effectLst>
                <a:glow rad="101600">
                  <a:schemeClr val="bg1">
                    <a:alpha val="75000"/>
                  </a:schemeClr>
                </a:glow>
              </a:effectLst>
            </a:endParaRPr>
          </a:p>
        </p:txBody>
      </p:sp>
    </p:spTree>
    <p:extLst>
      <p:ext uri="{BB962C8B-B14F-4D97-AF65-F5344CB8AC3E}">
        <p14:creationId xmlns:p14="http://schemas.microsoft.com/office/powerpoint/2010/main" val="22532511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eating the passover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2014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3"/>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dirty="0" smtClean="0">
                <a:effectLst/>
                <a:latin typeface="Tahoma" charset="0"/>
                <a:ea typeface="ＭＳ Ｐゴシック" charset="0"/>
                <a:cs typeface="ＭＳ Ｐゴシック" charset="0"/>
              </a:rPr>
              <a:t>Jewish </a:t>
            </a:r>
            <a:r>
              <a:rPr lang="en-US" altLang="ja-JP" dirty="0" smtClean="0">
                <a:effectLst/>
                <a:latin typeface="Tahoma" charset="0"/>
                <a:ea typeface="ＭＳ Ｐゴシック" charset="0"/>
                <a:cs typeface="ＭＳ Ｐゴシック" charset="0"/>
              </a:rPr>
              <a:t>Passover</a:t>
            </a:r>
            <a:endParaRPr lang="en-US" dirty="0">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6995220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jan_mus_munche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63415" cy="6858000"/>
          </a:xfrm>
          <a:prstGeom prst="rect">
            <a:avLst/>
          </a:prstGeom>
        </p:spPr>
      </p:pic>
      <p:sp>
        <p:nvSpPr>
          <p:cNvPr id="2" name="Title 1"/>
          <p:cNvSpPr>
            <a:spLocks noGrp="1"/>
          </p:cNvSpPr>
          <p:nvPr>
            <p:ph type="title"/>
          </p:nvPr>
        </p:nvSpPr>
        <p:spPr>
          <a:xfrm>
            <a:off x="5143500" y="32766"/>
            <a:ext cx="4001508" cy="5682234"/>
          </a:xfrm>
        </p:spPr>
        <p:txBody>
          <a:bodyPr>
            <a:normAutofit/>
          </a:bodyPr>
          <a:lstStyle/>
          <a:p>
            <a:r>
              <a:rPr lang="en-US" sz="6000" b="1" dirty="0" smtClean="0">
                <a:effectLst>
                  <a:glow rad="254000">
                    <a:schemeClr val="bg1">
                      <a:alpha val="75000"/>
                    </a:schemeClr>
                  </a:glow>
                </a:effectLst>
              </a:rPr>
              <a:t>Rome Protected Jews</a:t>
            </a:r>
            <a:endParaRPr lang="en-US" sz="6000" b="1" dirty="0">
              <a:effectLst>
                <a:glow rad="254000">
                  <a:schemeClr val="bg1">
                    <a:alpha val="75000"/>
                  </a:schemeClr>
                </a:glow>
              </a:effectLst>
            </a:endParaRPr>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32766"/>
            <a:ext cx="9123836" cy="563118"/>
          </a:xfrm>
        </p:spPr>
        <p:txBody>
          <a:bodyPr>
            <a:normAutofit fontScale="90000"/>
          </a:bodyPr>
          <a:lstStyle/>
          <a:p>
            <a:r>
              <a:rPr lang="en-US" b="1" dirty="0" smtClean="0"/>
              <a:t>Persecution for Righteousness</a:t>
            </a:r>
            <a:endParaRPr lang="en-US" b="1" dirty="0"/>
          </a:p>
        </p:txBody>
      </p:sp>
      <p:pic>
        <p:nvPicPr>
          <p:cNvPr id="3" name="Picture 2" descr="persecution of early christi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595884"/>
            <a:ext cx="9123836" cy="6262116"/>
          </a:xfrm>
          <a:prstGeom prst="rect">
            <a:avLst/>
          </a:prstGeom>
        </p:spPr>
      </p:pic>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2818" name="Picture 4"/>
          <p:cNvPicPr>
            <a:picLocks noChangeAspect="1" noChangeArrowheads="1"/>
          </p:cNvPicPr>
          <p:nvPr/>
        </p:nvPicPr>
        <p:blipFill>
          <a:blip r:embed="rId3">
            <a:extLst>
              <a:ext uri="{28A0092B-C50C-407E-A947-70E740481C1C}">
                <a14:useLocalDpi xmlns:a14="http://schemas.microsoft.com/office/drawing/2010/main" val="0"/>
              </a:ext>
            </a:extLst>
          </a:blip>
          <a:srcRect b="5714"/>
          <a:stretch>
            <a:fillRect/>
          </a:stretch>
        </p:blipFill>
        <p:spPr bwMode="auto">
          <a:xfrm>
            <a:off x="0" y="838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2"/>
          <p:cNvSpPr>
            <a:spLocks noGrp="1" noChangeArrowheads="1"/>
          </p:cNvSpPr>
          <p:nvPr>
            <p:ph type="ctrTitle"/>
          </p:nvPr>
        </p:nvSpPr>
        <p:spPr>
          <a:xfrm>
            <a:off x="685800" y="5791200"/>
            <a:ext cx="7772400" cy="1143000"/>
          </a:xfrm>
        </p:spPr>
        <p:txBody>
          <a:bodyPr/>
          <a:lstStyle/>
          <a:p>
            <a:pPr eaLnBrk="1" hangingPunct="1"/>
            <a:r>
              <a:rPr lang="ja-JP" altLang="en-US" sz="5400">
                <a:solidFill>
                  <a:schemeClr val="bg1"/>
                </a:solidFill>
                <a:latin typeface="Aramis Regular" charset="0"/>
                <a:ea typeface="ＭＳ Ｐゴシック" charset="0"/>
                <a:cs typeface="ＭＳ Ｐゴシック" charset="0"/>
              </a:rPr>
              <a:t>“</a:t>
            </a:r>
            <a:r>
              <a:rPr lang="en-US" altLang="ja-JP" sz="5400">
                <a:solidFill>
                  <a:schemeClr val="bg1"/>
                </a:solidFill>
                <a:latin typeface="Aramis Regular" charset="0"/>
                <a:ea typeface="ＭＳ Ｐゴシック" charset="0"/>
                <a:cs typeface="ＭＳ Ｐゴシック" charset="0"/>
              </a:rPr>
              <a:t>Do this to remember me</a:t>
            </a:r>
            <a:r>
              <a:rPr lang="ja-JP" altLang="en-US" sz="5400">
                <a:solidFill>
                  <a:schemeClr val="bg1"/>
                </a:solidFill>
                <a:latin typeface="Aramis Regular"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162820" name="WordArt 4"/>
          <p:cNvSpPr>
            <a:spLocks noChangeArrowheads="1" noChangeShapeType="1" noTextEdit="1"/>
          </p:cNvSpPr>
          <p:nvPr/>
        </p:nvSpPr>
        <p:spPr bwMode="auto">
          <a:xfrm>
            <a:off x="1987051" y="0"/>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fontAlgn="base" hangingPunct="0">
              <a:spcBef>
                <a:spcPct val="0"/>
              </a:spcBef>
              <a:spcAft>
                <a:spcPct val="0"/>
              </a:spcAft>
            </a:pP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p>
        </p:txBody>
      </p:sp>
      <p:sp>
        <p:nvSpPr>
          <p:cNvPr id="5" name="WordArt 4"/>
          <p:cNvSpPr>
            <a:spLocks noChangeArrowheads="1" noChangeShapeType="1" noTextEdit="1"/>
          </p:cNvSpPr>
          <p:nvPr/>
        </p:nvSpPr>
        <p:spPr bwMode="auto">
          <a:xfrm>
            <a:off x="2007587" y="1883569"/>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fontAlgn="base" hangingPunct="0">
              <a:spcBef>
                <a:spcPct val="0"/>
              </a:spcBef>
              <a:spcAft>
                <a:spcPct val="0"/>
              </a:spcAft>
            </a:pP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Cannibals!</a:t>
            </a:r>
          </a:p>
        </p:txBody>
      </p:sp>
    </p:spTree>
    <p:extLst>
      <p:ext uri="{BB962C8B-B14F-4D97-AF65-F5344CB8AC3E}">
        <p14:creationId xmlns:p14="http://schemas.microsoft.com/office/powerpoint/2010/main" val="2637829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2000"/>
                                  </p:stCondLst>
                                  <p:childTnLst>
                                    <p:animEffect transition="out" filter="dissolve">
                                      <p:cBhvr>
                                        <p:cTn id="6" dur="1500"/>
                                        <p:tgtEl>
                                          <p:spTgt spid="162820"/>
                                        </p:tgtEl>
                                      </p:cBhvr>
                                    </p:animEffect>
                                    <p:set>
                                      <p:cBhvr>
                                        <p:cTn id="7" dur="1" fill="hold">
                                          <p:stCondLst>
                                            <p:cond delay="1499"/>
                                          </p:stCondLst>
                                        </p:cTn>
                                        <p:tgtEl>
                                          <p:spTgt spid="162820"/>
                                        </p:tgtEl>
                                        <p:attrNameLst>
                                          <p:attrName>style.visibility</p:attrName>
                                        </p:attrNameLst>
                                      </p:cBhvr>
                                      <p:to>
                                        <p:strVal val="hidden"/>
                                      </p:to>
                                    </p:set>
                                  </p:childTnLst>
                                </p:cTn>
                              </p:par>
                            </p:childTnLst>
                          </p:cTn>
                        </p:par>
                        <p:par>
                          <p:cTn id="8" fill="hold">
                            <p:stCondLst>
                              <p:cond delay="3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 fill="hold"/>
                                        <p:tgtEl>
                                          <p:spTgt spid="5"/>
                                        </p:tgtEl>
                                        <p:attrNameLst>
                                          <p:attrName>ppt_w</p:attrName>
                                        </p:attrNameLst>
                                      </p:cBhvr>
                                      <p:tavLst>
                                        <p:tav tm="0">
                                          <p:val>
                                            <p:strVal val="#ppt_w*0.70"/>
                                          </p:val>
                                        </p:tav>
                                        <p:tav tm="100000">
                                          <p:val>
                                            <p:strVal val="#ppt_w"/>
                                          </p:val>
                                        </p:tav>
                                      </p:tavLst>
                                    </p:anim>
                                    <p:anim calcmode="lin" valueType="num">
                                      <p:cBhvr>
                                        <p:cTn id="12" dur="1500" fill="hold"/>
                                        <p:tgtEl>
                                          <p:spTgt spid="5"/>
                                        </p:tgtEl>
                                        <p:attrNameLst>
                                          <p:attrName>ppt_h</p:attrName>
                                        </p:attrNameLst>
                                      </p:cBhvr>
                                      <p:tavLst>
                                        <p:tav tm="0">
                                          <p:val>
                                            <p:strVal val="#ppt_h"/>
                                          </p:val>
                                        </p:tav>
                                        <p:tav tm="100000">
                                          <p:val>
                                            <p:strVal val="#ppt_h"/>
                                          </p:val>
                                        </p:tav>
                                      </p:tavLst>
                                    </p:anim>
                                    <p:animEffect transition="in" filter="fade">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Lov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title"/>
          </p:nvPr>
        </p:nvSpPr>
        <p:spPr>
          <a:xfrm>
            <a:off x="76200" y="76200"/>
            <a:ext cx="5715000" cy="609600"/>
          </a:xfrm>
          <a:effectLst>
            <a:outerShdw blurRad="63500" dist="35921" dir="2700000" algn="ctr" rotWithShape="0">
              <a:schemeClr val="bg2">
                <a:alpha val="74998"/>
              </a:schemeClr>
            </a:outerShdw>
          </a:effectLst>
        </p:spPr>
        <p:txBody>
          <a:bodyPr/>
          <a:lstStyle/>
          <a:p>
            <a:pPr eaLnBrk="1" hangingPunct="1">
              <a:defRPr/>
            </a:pPr>
            <a:r>
              <a:rPr lang="en-US">
                <a:solidFill>
                  <a:srgbClr val="FFFFFF"/>
                </a:solidFill>
                <a:ea typeface="ＭＳ Ｐゴシック" pitchFamily="-112" charset="-128"/>
                <a:cs typeface="ＭＳ Ｐゴシック" pitchFamily="-112" charset="-128"/>
              </a:rPr>
              <a:t>The Agape (Love) Feast</a:t>
            </a:r>
          </a:p>
        </p:txBody>
      </p:sp>
      <p:sp>
        <p:nvSpPr>
          <p:cNvPr id="4" name="WordArt 4"/>
          <p:cNvSpPr>
            <a:spLocks noChangeArrowheads="1" noChangeShapeType="1" noTextEdit="1"/>
          </p:cNvSpPr>
          <p:nvPr/>
        </p:nvSpPr>
        <p:spPr bwMode="auto">
          <a:xfrm>
            <a:off x="2023689" y="3090862"/>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fontAlgn="base" hangingPunct="0">
              <a:spcBef>
                <a:spcPct val="0"/>
              </a:spcBef>
              <a:spcAft>
                <a:spcPct val="0"/>
              </a:spcAft>
            </a:pP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p>
        </p:txBody>
      </p:sp>
      <p:sp>
        <p:nvSpPr>
          <p:cNvPr id="5" name="WordArt 4"/>
          <p:cNvSpPr>
            <a:spLocks noChangeArrowheads="1" noChangeShapeType="1" noTextEdit="1"/>
          </p:cNvSpPr>
          <p:nvPr/>
        </p:nvSpPr>
        <p:spPr bwMode="auto">
          <a:xfrm rot="20408043">
            <a:off x="568144" y="1072972"/>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fontAlgn="base" hangingPunct="0">
              <a:spcBef>
                <a:spcPct val="0"/>
              </a:spcBef>
              <a:spcAft>
                <a:spcPct val="0"/>
              </a:spcAft>
            </a:pP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Incest!</a:t>
            </a:r>
          </a:p>
        </p:txBody>
      </p:sp>
    </p:spTree>
    <p:extLst>
      <p:ext uri="{BB962C8B-B14F-4D97-AF65-F5344CB8AC3E}">
        <p14:creationId xmlns:p14="http://schemas.microsoft.com/office/powerpoint/2010/main" val="4156352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2000"/>
                                  </p:stCondLst>
                                  <p:childTnLst>
                                    <p:animEffect transition="out" filter="dissolv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childTnLst>
                          </p:cTn>
                        </p:par>
                        <p:par>
                          <p:cTn id="8" fill="hold">
                            <p:stCondLst>
                              <p:cond delay="3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 fill="hold"/>
                                        <p:tgtEl>
                                          <p:spTgt spid="5"/>
                                        </p:tgtEl>
                                        <p:attrNameLst>
                                          <p:attrName>ppt_w</p:attrName>
                                        </p:attrNameLst>
                                      </p:cBhvr>
                                      <p:tavLst>
                                        <p:tav tm="0">
                                          <p:val>
                                            <p:strVal val="#ppt_w*0.70"/>
                                          </p:val>
                                        </p:tav>
                                        <p:tav tm="100000">
                                          <p:val>
                                            <p:strVal val="#ppt_w"/>
                                          </p:val>
                                        </p:tav>
                                      </p:tavLst>
                                    </p:anim>
                                    <p:anim calcmode="lin" valueType="num">
                                      <p:cBhvr>
                                        <p:cTn id="12" dur="1500" fill="hold"/>
                                        <p:tgtEl>
                                          <p:spTgt spid="5"/>
                                        </p:tgtEl>
                                        <p:attrNameLst>
                                          <p:attrName>ppt_h</p:attrName>
                                        </p:attrNameLst>
                                      </p:cBhvr>
                                      <p:tavLst>
                                        <p:tav tm="0">
                                          <p:val>
                                            <p:strVal val="#ppt_h"/>
                                          </p:val>
                                        </p:tav>
                                        <p:tav tm="100000">
                                          <p:val>
                                            <p:strVal val="#ppt_h"/>
                                          </p:val>
                                        </p:tav>
                                      </p:tavLst>
                                    </p:anim>
                                    <p:animEffect transition="in" filter="fade">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a:extLst>
              <a:ext uri="{28A0092B-C50C-407E-A947-70E740481C1C}">
                <a14:useLocalDpi xmlns:a14="http://schemas.microsoft.com/office/drawing/2010/main" val="0"/>
              </a:ext>
            </a:extLst>
          </a:blip>
          <a:srcRect l="10785" t="9091" r="14706" b="50000"/>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en-US">
                <a:solidFill>
                  <a:schemeClr val="bg1"/>
                </a:solidFill>
                <a:latin typeface="Arial" charset="0"/>
                <a:ea typeface="Osaka" charset="0"/>
                <a:cs typeface="Osaka" charset="0"/>
              </a:rPr>
              <a:t>Worship in Catacombs</a:t>
            </a:r>
          </a:p>
        </p:txBody>
      </p:sp>
      <p:sp>
        <p:nvSpPr>
          <p:cNvPr id="4" name="WordArt 4"/>
          <p:cNvSpPr>
            <a:spLocks noChangeArrowheads="1" noChangeShapeType="1" noTextEdit="1"/>
          </p:cNvSpPr>
          <p:nvPr/>
        </p:nvSpPr>
        <p:spPr bwMode="auto">
          <a:xfrm>
            <a:off x="2133600" y="734169"/>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fontAlgn="base" hangingPunct="0">
              <a:spcBef>
                <a:spcPct val="0"/>
              </a:spcBef>
              <a:spcAft>
                <a:spcPct val="0"/>
              </a:spcAft>
            </a:pP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p>
        </p:txBody>
      </p:sp>
      <p:sp>
        <p:nvSpPr>
          <p:cNvPr id="5" name="WordArt 4"/>
          <p:cNvSpPr>
            <a:spLocks noChangeArrowheads="1" noChangeShapeType="1" noTextEdit="1"/>
          </p:cNvSpPr>
          <p:nvPr/>
        </p:nvSpPr>
        <p:spPr bwMode="auto">
          <a:xfrm>
            <a:off x="2133600" y="2304594"/>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fontAlgn="base" hangingPunct="0">
              <a:spcBef>
                <a:spcPct val="0"/>
              </a:spcBef>
              <a:spcAft>
                <a:spcPct val="0"/>
              </a:spcAft>
            </a:pPr>
            <a:r>
              <a:rPr lang="en-US" sz="3600" kern="10" dirty="0" smtClean="0">
                <a:ln w="9525">
                  <a:round/>
                  <a:headEnd/>
                  <a:tailEnd/>
                </a:ln>
                <a:gradFill rotWithShape="1">
                  <a:gsLst>
                    <a:gs pos="0">
                      <a:srgbClr val="FFFFCC"/>
                    </a:gs>
                    <a:gs pos="100000">
                      <a:srgbClr val="FF9999"/>
                    </a:gs>
                  </a:gsLst>
                  <a:lin ang="5400000" scaled="1"/>
                </a:gradFill>
                <a:latin typeface="Times New Roman"/>
                <a:ea typeface="Times New Roman"/>
                <a:cs typeface="Times New Roman"/>
              </a:rPr>
              <a:t>Murder!</a:t>
            </a:r>
          </a:p>
        </p:txBody>
      </p:sp>
    </p:spTree>
    <p:extLst>
      <p:ext uri="{BB962C8B-B14F-4D97-AF65-F5344CB8AC3E}">
        <p14:creationId xmlns:p14="http://schemas.microsoft.com/office/powerpoint/2010/main" val="266058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2000"/>
                                  </p:stCondLst>
                                  <p:childTnLst>
                                    <p:animEffect transition="out" filter="dissolv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childTnLst>
                          </p:cTn>
                        </p:par>
                        <p:par>
                          <p:cTn id="8" fill="hold">
                            <p:stCondLst>
                              <p:cond delay="3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500" fill="hold"/>
                                        <p:tgtEl>
                                          <p:spTgt spid="5"/>
                                        </p:tgtEl>
                                        <p:attrNameLst>
                                          <p:attrName>ppt_w</p:attrName>
                                        </p:attrNameLst>
                                      </p:cBhvr>
                                      <p:tavLst>
                                        <p:tav tm="0">
                                          <p:val>
                                            <p:strVal val="#ppt_w*0.70"/>
                                          </p:val>
                                        </p:tav>
                                        <p:tav tm="100000">
                                          <p:val>
                                            <p:strVal val="#ppt_w"/>
                                          </p:val>
                                        </p:tav>
                                      </p:tavLst>
                                    </p:anim>
                                    <p:anim calcmode="lin" valueType="num">
                                      <p:cBhvr>
                                        <p:cTn id="12" dur="1500" fill="hold"/>
                                        <p:tgtEl>
                                          <p:spTgt spid="5"/>
                                        </p:tgtEl>
                                        <p:attrNameLst>
                                          <p:attrName>ppt_h</p:attrName>
                                        </p:attrNameLst>
                                      </p:cBhvr>
                                      <p:tavLst>
                                        <p:tav tm="0">
                                          <p:val>
                                            <p:strVal val="#ppt_h"/>
                                          </p:val>
                                        </p:tav>
                                        <p:tav tm="100000">
                                          <p:val>
                                            <p:strVal val="#ppt_h"/>
                                          </p:val>
                                        </p:tav>
                                      </p:tavLst>
                                    </p:anim>
                                    <p:animEffect transition="in" filter="fade">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Notice of Eviction</a:t>
            </a:r>
            <a:endParaRPr lang="en-US" b="1" dirty="0"/>
          </a:p>
        </p:txBody>
      </p:sp>
      <p:pic>
        <p:nvPicPr>
          <p:cNvPr id="3" name="Picture 2" descr="new york church eviction not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2765"/>
            <a:ext cx="9232583" cy="6155055"/>
          </a:xfrm>
          <a:prstGeom prst="rect">
            <a:avLst/>
          </a:prstGeom>
        </p:spPr>
      </p:pic>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a:extLst>
              <a:ext uri="{28A0092B-C50C-407E-A947-70E740481C1C}">
                <a14:useLocalDpi xmlns:a14="http://schemas.microsoft.com/office/drawing/2010/main" val="0"/>
              </a:ext>
            </a:extLst>
          </a:blip>
          <a:srcRect l="9804" t="9091" r="16667" b="57291"/>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dirty="0" smtClean="0">
                <a:solidFill>
                  <a:schemeClr val="bg1"/>
                </a:solidFill>
                <a:latin typeface="Arial" charset="0"/>
                <a:ea typeface="Osaka" charset="0"/>
                <a:cs typeface="Osaka" charset="0"/>
              </a:rPr>
              <a:t>Perpetua</a:t>
            </a:r>
            <a:r>
              <a:rPr lang="fr-FR" altLang="ja-JP" dirty="0" smtClean="0">
                <a:solidFill>
                  <a:schemeClr val="bg1"/>
                </a:solidFill>
                <a:latin typeface="Arial" charset="0"/>
                <a:ea typeface="Osaka" charset="0"/>
                <a:cs typeface="Osaka" charset="0"/>
              </a:rPr>
              <a:t>'</a:t>
            </a:r>
            <a:r>
              <a:rPr lang="en-US" altLang="ja-JP" dirty="0" smtClean="0">
                <a:solidFill>
                  <a:schemeClr val="bg1"/>
                </a:solidFill>
                <a:latin typeface="Arial" charset="0"/>
                <a:ea typeface="Osaka" charset="0"/>
                <a:cs typeface="Osaka" charset="0"/>
              </a:rPr>
              <a:t>s </a:t>
            </a:r>
            <a:r>
              <a:rPr lang="en-US" altLang="ja-JP" dirty="0">
                <a:solidFill>
                  <a:schemeClr val="bg1"/>
                </a:solidFill>
                <a:latin typeface="Arial" charset="0"/>
                <a:ea typeface="Osaka" charset="0"/>
                <a:cs typeface="Osaka" charset="0"/>
              </a:rPr>
              <a:t>Martyrdom (</a:t>
            </a:r>
            <a:r>
              <a:rPr lang="en-US" altLang="ja-JP" sz="3600" dirty="0">
                <a:solidFill>
                  <a:schemeClr val="bg1"/>
                </a:solidFill>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19630971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1219200" y="701675"/>
            <a:ext cx="6781800" cy="522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2000" b="1" i="1" smtClean="0">
                <a:solidFill>
                  <a:srgbClr val="FFFFFF"/>
                </a:solidFill>
                <a:ea typeface="SimSun" charset="0"/>
                <a:cs typeface="SimSun" charset="0"/>
              </a:rPr>
              <a:t>Bible Visual Resource Book, </a:t>
            </a:r>
            <a:r>
              <a:rPr lang="en-US" altLang="zh-CN" sz="2000" b="1" smtClean="0">
                <a:solidFill>
                  <a:srgbClr val="FFFFFF"/>
                </a:solidFill>
                <a:ea typeface="SimSun" charset="0"/>
                <a:cs typeface="SimSun" charset="0"/>
              </a:rPr>
              <a:t>247</a:t>
            </a:r>
            <a:r>
              <a:rPr lang="en-US" altLang="zh-CN" sz="2800" b="1" smtClean="0">
                <a:solidFill>
                  <a:srgbClr val="FFFFFF"/>
                </a:solidFill>
                <a:ea typeface="SimSun" charset="0"/>
                <a:cs typeface="SimSun" charset="0"/>
              </a:rPr>
              <a:t> </a:t>
            </a:r>
            <a:endParaRPr lang="en-US" sz="2800" b="1" smtClean="0">
              <a:solidFill>
                <a:srgbClr val="FFFFFF"/>
              </a:solidFill>
              <a:ea typeface="SimSun" charset="0"/>
              <a:cs typeface="SimSun" charset="0"/>
            </a:endParaRPr>
          </a:p>
        </p:txBody>
      </p:sp>
      <p:sp>
        <p:nvSpPr>
          <p:cNvPr id="56323" name="Text Box 2"/>
          <p:cNvSpPr txBox="1">
            <a:spLocks noChangeArrowheads="1"/>
          </p:cNvSpPr>
          <p:nvPr/>
        </p:nvSpPr>
        <p:spPr bwMode="auto">
          <a:xfrm>
            <a:off x="8221663"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EAEAEA"/>
                </a:solidFill>
                <a:cs typeface="Arial" charset="0"/>
              </a:rPr>
              <a:t>186b</a:t>
            </a:r>
          </a:p>
        </p:txBody>
      </p:sp>
      <p:pic>
        <p:nvPicPr>
          <p:cNvPr id="56324" name="Picture 7"/>
          <p:cNvPicPr>
            <a:picLocks noChangeAspect="1" noChangeArrowheads="1"/>
          </p:cNvPicPr>
          <p:nvPr/>
        </p:nvPicPr>
        <p:blipFill>
          <a:blip r:embed="rId3">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4419600" y="1425575"/>
            <a:ext cx="8839200" cy="4811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6325" name="Rectangle 9"/>
          <p:cNvSpPr>
            <a:spLocks noGrp="1" noChangeArrowheads="1"/>
          </p:cNvSpPr>
          <p:nvPr>
            <p:ph type="title" idx="4294967295"/>
          </p:nvPr>
        </p:nvSpPr>
        <p:spPr>
          <a:xfrm>
            <a:off x="1219200" y="228600"/>
            <a:ext cx="6781800" cy="609600"/>
          </a:xfrm>
          <a:solidFill>
            <a:srgbClr val="000000"/>
          </a:solidFill>
        </p:spPr>
        <p:txBody>
          <a:bodyPr/>
          <a:lstStyle/>
          <a:p>
            <a:pPr algn="ctr" eaLnBrk="1" hangingPunct="1"/>
            <a:r>
              <a:rPr lang="en-US" altLang="zh-CN" sz="3600" b="1">
                <a:solidFill>
                  <a:srgbClr val="FFFFFF"/>
                </a:solidFill>
                <a:latin typeface="Arial" charset="0"/>
                <a:ea typeface="SimSun" charset="0"/>
                <a:cs typeface="SimSun" charset="0"/>
              </a:rPr>
              <a:t>Philippi in the Time of Paul</a:t>
            </a:r>
            <a:endParaRPr lang="en-US" sz="5400">
              <a:latin typeface="Times New Roman" charset="0"/>
              <a:ea typeface="ＭＳ Ｐゴシック" charset="0"/>
              <a:cs typeface="ＭＳ Ｐゴシック" charset="0"/>
            </a:endParaRPr>
          </a:p>
        </p:txBody>
      </p:sp>
      <p:sp>
        <p:nvSpPr>
          <p:cNvPr id="56326" name="Text Box 3"/>
          <p:cNvSpPr txBox="1">
            <a:spLocks noChangeArrowheads="1"/>
          </p:cNvSpPr>
          <p:nvPr/>
        </p:nvSpPr>
        <p:spPr bwMode="auto">
          <a:xfrm>
            <a:off x="4419600" y="1371600"/>
            <a:ext cx="4724400" cy="2062163"/>
          </a:xfrm>
          <a:prstGeom prst="rect">
            <a:avLst/>
          </a:prstGeom>
          <a:solidFill>
            <a:srgbClr val="000000"/>
          </a:solidFill>
          <a:ln w="76200">
            <a:solidFill>
              <a:schemeClr val="tx1"/>
            </a:solidFill>
            <a:miter lim="800000"/>
            <a:headEnd/>
            <a:tailEnd/>
          </a:ln>
        </p:spPr>
        <p:txBody>
          <a:bodyPr lIns="91429" tIns="45714" rIns="91429" bIns="45714"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3200" b="1" i="1" smtClean="0">
                <a:solidFill>
                  <a:srgbClr val="FFFFFF"/>
                </a:solidFill>
                <a:ea typeface="SimSun" charset="0"/>
                <a:cs typeface="SimSun" charset="0"/>
              </a:rPr>
              <a:t>Philippi was a rich, Roman colony with the same rights as the citizens of Rome!</a:t>
            </a:r>
            <a:endParaRPr lang="en-US" sz="4000" b="1" smtClean="0">
              <a:solidFill>
                <a:srgbClr val="FFFFFF"/>
              </a:solidFill>
              <a:ea typeface="SimSun" charset="0"/>
              <a:cs typeface="SimSun" charset="0"/>
            </a:endParaRPr>
          </a:p>
        </p:txBody>
      </p:sp>
      <p:sp>
        <p:nvSpPr>
          <p:cNvPr id="8" name="Text Box 3"/>
          <p:cNvSpPr txBox="1">
            <a:spLocks noChangeArrowheads="1"/>
          </p:cNvSpPr>
          <p:nvPr/>
        </p:nvSpPr>
        <p:spPr bwMode="auto">
          <a:xfrm>
            <a:off x="4343400" y="3687763"/>
            <a:ext cx="4775200" cy="3046412"/>
          </a:xfrm>
          <a:prstGeom prst="rect">
            <a:avLst/>
          </a:prstGeom>
          <a:solidFill>
            <a:srgbClr val="000000"/>
          </a:solidFill>
          <a:ln w="76200">
            <a:solidFill>
              <a:schemeClr val="tx1"/>
            </a:solidFill>
            <a:miter lim="800000"/>
            <a:headEnd/>
            <a:tailEnd/>
          </a:ln>
        </p:spPr>
        <p:txBody>
          <a:bodyPr lIns="91429" tIns="45714" rIns="91429" bIns="45714"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3200" b="1" i="1" smtClean="0">
                <a:solidFill>
                  <a:srgbClr val="FFFFFF"/>
                </a:solidFill>
                <a:ea typeface="SimSun" charset="0"/>
                <a:cs typeface="SimSun" charset="0"/>
              </a:rPr>
              <a:t>“But we are citizens of heaven, where the Lord Jesus Christ lives. And we are eagerly waiting for him to return as our Savior” (3:20 </a:t>
            </a:r>
            <a:r>
              <a:rPr lang="en-US" altLang="zh-CN" b="1" i="1" smtClean="0">
                <a:solidFill>
                  <a:srgbClr val="FFFFFF"/>
                </a:solidFill>
                <a:ea typeface="SimSun" charset="0"/>
                <a:cs typeface="SimSun" charset="0"/>
              </a:rPr>
              <a:t>NLT</a:t>
            </a:r>
            <a:r>
              <a:rPr lang="en-US" altLang="zh-CN" sz="3200" b="1" i="1" smtClean="0">
                <a:solidFill>
                  <a:srgbClr val="FFFFFF"/>
                </a:solidFill>
                <a:ea typeface="SimSun" charset="0"/>
                <a:cs typeface="SimSun" charset="0"/>
              </a:rPr>
              <a:t>)</a:t>
            </a:r>
            <a:endParaRPr lang="en-US" sz="4000" b="1" smtClean="0">
              <a:solidFill>
                <a:srgbClr val="FFFFFF"/>
              </a:solidFill>
              <a:ea typeface="SimSun" charset="0"/>
              <a:cs typeface="SimSun" charset="0"/>
            </a:endParaRPr>
          </a:p>
        </p:txBody>
      </p:sp>
    </p:spTree>
    <p:extLst>
      <p:ext uri="{BB962C8B-B14F-4D97-AF65-F5344CB8AC3E}">
        <p14:creationId xmlns:p14="http://schemas.microsoft.com/office/powerpoint/2010/main" val="1031265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ecution chain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9667"/>
            <a:ext cx="9154122" cy="6138333"/>
          </a:xfrm>
          <a:prstGeom prst="rect">
            <a:avLst/>
          </a:prstGeom>
        </p:spPr>
      </p:pic>
      <p:sp>
        <p:nvSpPr>
          <p:cNvPr id="2" name="Title 1"/>
          <p:cNvSpPr>
            <a:spLocks noGrp="1"/>
          </p:cNvSpPr>
          <p:nvPr>
            <p:ph type="title"/>
          </p:nvPr>
        </p:nvSpPr>
        <p:spPr/>
        <p:txBody>
          <a:bodyPr vert="horz" lIns="91440" tIns="45720" rIns="91440" bIns="45720" rtlCol="0" anchor="ctr">
            <a:noAutofit/>
          </a:bodyPr>
          <a:lstStyle/>
          <a:p>
            <a:pPr>
              <a:lnSpc>
                <a:spcPct val="80000"/>
              </a:lnSpc>
            </a:pPr>
            <a:r>
              <a:rPr lang="en-US" sz="5400" b="1" dirty="0">
                <a:effectLst>
                  <a:glow rad="101600">
                    <a:schemeClr val="bg1">
                      <a:alpha val="75000"/>
                    </a:schemeClr>
                  </a:glow>
                  <a:outerShdw blurRad="38100" dist="38100" dir="2700000" algn="tl">
                    <a:srgbClr val="000000">
                      <a:alpha val="43137"/>
                    </a:srgbClr>
                  </a:outerShdw>
                </a:effectLst>
              </a:rPr>
              <a:t>Matthew 5:11-12a</a:t>
            </a:r>
            <a:r>
              <a:rPr lang="en-US" b="1" dirty="0">
                <a:effectLst>
                  <a:glow rad="101600">
                    <a:schemeClr val="bg1">
                      <a:alpha val="75000"/>
                    </a:schemeClr>
                  </a:glow>
                  <a:outerShdw blurRad="38100" dist="38100" dir="2700000" algn="tl">
                    <a:srgbClr val="000000">
                      <a:alpha val="43137"/>
                    </a:srgbClr>
                  </a:outerShdw>
                </a:effectLst>
              </a:rPr>
              <a:t> NLT</a:t>
            </a:r>
            <a:endParaRPr lang="en-US" sz="5400" b="1" dirty="0">
              <a:effectLst>
                <a:glow rad="101600">
                  <a:schemeClr val="bg1">
                    <a:alpha val="75000"/>
                  </a:schemeClr>
                </a:glow>
                <a:outerShdw blurRad="38100" dist="38100" dir="2700000" algn="tl">
                  <a:srgbClr val="000000">
                    <a:alpha val="43137"/>
                  </a:srgbClr>
                </a:outerShdw>
              </a:effectLst>
            </a:endParaRPr>
          </a:p>
        </p:txBody>
      </p:sp>
      <p:sp>
        <p:nvSpPr>
          <p:cNvPr id="3" name="Title 1"/>
          <p:cNvSpPr txBox="1">
            <a:spLocks/>
          </p:cNvSpPr>
          <p:nvPr/>
        </p:nvSpPr>
        <p:spPr>
          <a:xfrm>
            <a:off x="5" y="1502833"/>
            <a:ext cx="9048281" cy="4974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a:effectLst>
                  <a:glow rad="101600">
                    <a:schemeClr val="bg1">
                      <a:alpha val="75000"/>
                    </a:schemeClr>
                  </a:glow>
                  <a:outerShdw blurRad="38100" dist="38100" dir="2700000" algn="tl">
                    <a:srgbClr val="000000">
                      <a:alpha val="43137"/>
                    </a:srgbClr>
                  </a:outerShdw>
                </a:effectLst>
              </a:rPr>
              <a:t>“God blesses you when people mock you and persecute you and lie about you and say all sorts of evil things against you because you are my followers. </a:t>
            </a:r>
            <a:r>
              <a:rPr lang="en-US" sz="5400" b="1" baseline="30000" dirty="0" smtClean="0">
                <a:effectLst>
                  <a:glow rad="101600">
                    <a:schemeClr val="bg1">
                      <a:alpha val="75000"/>
                    </a:schemeClr>
                  </a:glow>
                  <a:outerShdw blurRad="38100" dist="38100" dir="2700000" algn="tl">
                    <a:srgbClr val="000000">
                      <a:alpha val="43137"/>
                    </a:srgbClr>
                  </a:outerShdw>
                </a:effectLst>
              </a:rPr>
              <a:t>12</a:t>
            </a:r>
            <a:r>
              <a:rPr lang="en-US" sz="5400" b="1" dirty="0" smtClean="0">
                <a:effectLst>
                  <a:glow rad="101600">
                    <a:schemeClr val="bg1">
                      <a:alpha val="75000"/>
                    </a:schemeClr>
                  </a:glow>
                  <a:outerShdw blurRad="38100" dist="38100" dir="2700000" algn="tl">
                    <a:srgbClr val="000000">
                      <a:alpha val="43137"/>
                    </a:srgbClr>
                  </a:outerShdw>
                </a:effectLst>
              </a:rPr>
              <a:t>Be </a:t>
            </a:r>
            <a:r>
              <a:rPr lang="en-US" sz="5400" b="1" dirty="0">
                <a:effectLst>
                  <a:glow rad="101600">
                    <a:schemeClr val="bg1">
                      <a:alpha val="75000"/>
                    </a:schemeClr>
                  </a:glow>
                  <a:outerShdw blurRad="38100" dist="38100" dir="2700000" algn="tl">
                    <a:srgbClr val="000000">
                      <a:alpha val="43137"/>
                    </a:srgbClr>
                  </a:outerShdw>
                </a:effectLst>
              </a:rPr>
              <a:t>happy about it! Be very glad</a:t>
            </a:r>
            <a:r>
              <a:rPr lang="en-US" sz="5400" b="1" dirty="0" smtClean="0">
                <a:effectLst>
                  <a:glow rad="101600">
                    <a:schemeClr val="bg1">
                      <a:alpha val="75000"/>
                    </a:schemeClr>
                  </a:glow>
                  <a:outerShdw blurRad="38100" dist="38100" dir="2700000" algn="tl">
                    <a:srgbClr val="000000">
                      <a:alpha val="43137"/>
                    </a:srgbClr>
                  </a:outerShdw>
                </a:effectLst>
              </a:rPr>
              <a:t>! </a:t>
            </a:r>
            <a:r>
              <a:rPr lang="en-US" sz="5400" b="1" dirty="0">
                <a:effectLst>
                  <a:glow rad="101600">
                    <a:schemeClr val="bg1">
                      <a:alpha val="75000"/>
                    </a:schemeClr>
                  </a:glow>
                  <a:outerShdw blurRad="38100" dist="38100" dir="2700000" algn="tl">
                    <a:srgbClr val="000000">
                      <a:alpha val="43137"/>
                    </a:srgbClr>
                  </a:outerShdw>
                </a:effectLst>
              </a:rPr>
              <a:t>For </a:t>
            </a:r>
            <a:r>
              <a:rPr lang="en-US" sz="5400" b="1" dirty="0">
                <a:solidFill>
                  <a:srgbClr val="FFFF00"/>
                </a:solidFill>
                <a:effectLst>
                  <a:glow rad="101600">
                    <a:schemeClr val="bg1">
                      <a:alpha val="75000"/>
                    </a:schemeClr>
                  </a:glow>
                  <a:outerShdw blurRad="38100" dist="38100" dir="2700000" algn="tl">
                    <a:srgbClr val="000000">
                      <a:alpha val="43137"/>
                    </a:srgbClr>
                  </a:outerShdw>
                </a:effectLst>
              </a:rPr>
              <a:t>a great reward awaits you in heaven</a:t>
            </a:r>
            <a:r>
              <a:rPr lang="en-US" sz="5400" b="1" dirty="0">
                <a:effectLst>
                  <a:glow rad="101600">
                    <a:schemeClr val="bg1">
                      <a:alpha val="75000"/>
                    </a:scheme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3913693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set cross over pier.jpg"/>
          <p:cNvPicPr>
            <a:picLocks noChangeAspect="1"/>
          </p:cNvPicPr>
          <p:nvPr/>
        </p:nvPicPr>
        <p:blipFill rotWithShape="1">
          <a:blip r:embed="rId3">
            <a:extLst>
              <a:ext uri="{28A0092B-C50C-407E-A947-70E740481C1C}">
                <a14:useLocalDpi xmlns:a14="http://schemas.microsoft.com/office/drawing/2010/main" val="0"/>
              </a:ext>
            </a:extLst>
          </a:blip>
          <a:srcRect r="8729"/>
          <a:stretch/>
        </p:blipFill>
        <p:spPr>
          <a:xfrm>
            <a:off x="6" y="55050"/>
            <a:ext cx="9143994" cy="6825234"/>
          </a:xfrm>
          <a:prstGeom prst="rect">
            <a:avLst/>
          </a:prstGeom>
        </p:spPr>
      </p:pic>
      <p:sp>
        <p:nvSpPr>
          <p:cNvPr id="2" name="Title 1"/>
          <p:cNvSpPr>
            <a:spLocks noGrp="1"/>
          </p:cNvSpPr>
          <p:nvPr>
            <p:ph type="title"/>
          </p:nvPr>
        </p:nvSpPr>
        <p:spPr>
          <a:xfrm>
            <a:off x="6" y="3949715"/>
            <a:ext cx="9123836" cy="2886480"/>
          </a:xfrm>
        </p:spPr>
        <p:txBody>
          <a:bodyPr>
            <a:noAutofit/>
          </a:bodyPr>
          <a:lstStyle/>
          <a:p>
            <a:pPr>
              <a:lnSpc>
                <a:spcPct val="80000"/>
              </a:lnSpc>
            </a:pPr>
            <a:r>
              <a:rPr lang="en-US" sz="6000" b="1" dirty="0" smtClean="0">
                <a:effectLst>
                  <a:outerShdw blurRad="38100" dist="38100" dir="2700000" algn="tl">
                    <a:srgbClr val="000000">
                      <a:alpha val="43137"/>
                    </a:srgbClr>
                  </a:outerShdw>
                </a:effectLst>
              </a:rPr>
              <a:t>I</a:t>
            </a:r>
            <a:r>
              <a:rPr lang="en-US" sz="6000" b="1" dirty="0">
                <a:effectLst>
                  <a:outerShdw blurRad="38100" dist="38100" dir="2700000" algn="tl">
                    <a:srgbClr val="000000">
                      <a:alpha val="43137"/>
                    </a:srgbClr>
                  </a:outerShdw>
                </a:effectLst>
              </a:rPr>
              <a:t>. Persecution causes us to look </a:t>
            </a:r>
            <a:r>
              <a:rPr lang="en-US" sz="6000" b="1" dirty="0">
                <a:solidFill>
                  <a:srgbClr val="FFFF00"/>
                </a:solidFill>
                <a:effectLst>
                  <a:outerShdw blurRad="38100" dist="38100" dir="2700000" algn="tl">
                    <a:srgbClr val="000000">
                      <a:alpha val="43137"/>
                    </a:srgbClr>
                  </a:outerShdw>
                </a:effectLst>
              </a:rPr>
              <a:t>forward</a:t>
            </a:r>
            <a:r>
              <a:rPr lang="en-US" sz="6000" b="1" dirty="0">
                <a:effectLst>
                  <a:outerShdw blurRad="38100" dist="38100" dir="2700000" algn="tl">
                    <a:srgbClr val="000000">
                      <a:alpha val="43137"/>
                    </a:srgbClr>
                  </a:outerShdw>
                </a:effectLst>
              </a:rPr>
              <a:t> to our rich rewards (10-12a</a:t>
            </a:r>
            <a:r>
              <a:rPr lang="en-US" sz="6000" b="1" dirty="0" smtClean="0">
                <a:effectLst>
                  <a:outerShdw blurRad="38100" dist="38100" dir="2700000" algn="tl">
                    <a:srgbClr val="000000">
                      <a:alpha val="43137"/>
                    </a:srgbClr>
                  </a:outerShdw>
                </a:effectLst>
              </a:rPr>
              <a:t>).</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44368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ok back rear view mirr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3842" cy="6842882"/>
          </a:xfrm>
          <a:prstGeom prst="rect">
            <a:avLst/>
          </a:prstGeom>
        </p:spPr>
      </p:pic>
      <p:sp>
        <p:nvSpPr>
          <p:cNvPr id="2" name="Title 1"/>
          <p:cNvSpPr>
            <a:spLocks noGrp="1"/>
          </p:cNvSpPr>
          <p:nvPr>
            <p:ph type="title"/>
          </p:nvPr>
        </p:nvSpPr>
        <p:spPr>
          <a:xfrm>
            <a:off x="6" y="3949715"/>
            <a:ext cx="9123836" cy="2886480"/>
          </a:xfrm>
        </p:spPr>
        <p:txBody>
          <a:bodyPr>
            <a:noAutofit/>
          </a:bodyPr>
          <a:lstStyle/>
          <a:p>
            <a:pPr>
              <a:lnSpc>
                <a:spcPct val="80000"/>
              </a:lnSpc>
            </a:pPr>
            <a:r>
              <a:rPr lang="en-US" sz="6000" b="1" dirty="0" smtClean="0">
                <a:effectLst>
                  <a:outerShdw blurRad="38100" dist="38100" dir="2700000" algn="tl">
                    <a:srgbClr val="000000">
                      <a:alpha val="43137"/>
                    </a:srgbClr>
                  </a:outerShdw>
                </a:effectLst>
              </a:rPr>
              <a:t>II. </a:t>
            </a:r>
            <a:r>
              <a:rPr lang="en-US" sz="6000" b="1" dirty="0">
                <a:effectLst>
                  <a:outerShdw blurRad="38100" dist="38100" dir="2700000" algn="tl">
                    <a:srgbClr val="000000">
                      <a:alpha val="43137"/>
                    </a:srgbClr>
                  </a:outerShdw>
                </a:effectLst>
              </a:rPr>
              <a:t>Persecution causes us to look </a:t>
            </a:r>
            <a:r>
              <a:rPr lang="en-US" sz="6000" b="1" dirty="0" smtClean="0">
                <a:solidFill>
                  <a:srgbClr val="FFFF00"/>
                </a:solidFill>
                <a:effectLst>
                  <a:outerShdw blurRad="38100" dist="38100" dir="2700000" algn="tl">
                    <a:srgbClr val="000000">
                      <a:alpha val="43137"/>
                    </a:srgbClr>
                  </a:outerShdw>
                </a:effectLst>
              </a:rPr>
              <a:t>back </a:t>
            </a:r>
            <a:r>
              <a:rPr lang="en-US" sz="6000" b="1" dirty="0" smtClean="0">
                <a:effectLst>
                  <a:outerShdw blurRad="38100" dist="38100" dir="2700000" algn="tl">
                    <a:srgbClr val="000000">
                      <a:alpha val="43137"/>
                    </a:srgbClr>
                  </a:outerShdw>
                </a:effectLst>
              </a:rPr>
              <a:t>at our rich heritage (12b).</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44368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izing and Persecuting.jpg"/>
          <p:cNvPicPr>
            <a:picLocks noChangeAspect="1"/>
          </p:cNvPicPr>
          <p:nvPr/>
        </p:nvPicPr>
        <p:blipFill rotWithShape="1">
          <a:blip r:embed="rId3">
            <a:extLst>
              <a:ext uri="{28A0092B-C50C-407E-A947-70E740481C1C}">
                <a14:useLocalDpi xmlns:a14="http://schemas.microsoft.com/office/drawing/2010/main" val="0"/>
              </a:ext>
            </a:extLst>
          </a:blip>
          <a:srcRect l="15041"/>
          <a:stretch/>
        </p:blipFill>
        <p:spPr>
          <a:xfrm>
            <a:off x="-1" y="38444"/>
            <a:ext cx="4342953" cy="6819556"/>
          </a:xfrm>
          <a:prstGeom prst="rect">
            <a:avLst/>
          </a:prstGeom>
        </p:spPr>
      </p:pic>
      <p:sp>
        <p:nvSpPr>
          <p:cNvPr id="2" name="Title 1"/>
          <p:cNvSpPr>
            <a:spLocks noGrp="1"/>
          </p:cNvSpPr>
          <p:nvPr>
            <p:ph type="title"/>
          </p:nvPr>
        </p:nvSpPr>
        <p:spPr/>
        <p:txBody>
          <a:bodyPr vert="horz" lIns="91440" tIns="45720" rIns="91440" bIns="45720" rtlCol="0" anchor="ctr">
            <a:noAutofit/>
          </a:bodyPr>
          <a:lstStyle/>
          <a:p>
            <a:pPr>
              <a:lnSpc>
                <a:spcPct val="80000"/>
              </a:lnSpc>
            </a:pPr>
            <a:r>
              <a:rPr lang="en-US" sz="5400" b="1" dirty="0">
                <a:effectLst>
                  <a:glow rad="101600">
                    <a:schemeClr val="bg1">
                      <a:alpha val="75000"/>
                    </a:schemeClr>
                  </a:glow>
                  <a:outerShdw blurRad="38100" dist="38100" dir="2700000" algn="tl">
                    <a:srgbClr val="000000">
                      <a:alpha val="43137"/>
                    </a:srgbClr>
                  </a:outerShdw>
                </a:effectLst>
              </a:rPr>
              <a:t>Matthew 5</a:t>
            </a:r>
            <a:r>
              <a:rPr lang="en-US" sz="5400" b="1" dirty="0" smtClean="0">
                <a:effectLst>
                  <a:glow rad="101600">
                    <a:schemeClr val="bg1">
                      <a:alpha val="75000"/>
                    </a:schemeClr>
                  </a:glow>
                  <a:outerShdw blurRad="38100" dist="38100" dir="2700000" algn="tl">
                    <a:srgbClr val="000000">
                      <a:alpha val="43137"/>
                    </a:srgbClr>
                  </a:outerShdw>
                </a:effectLst>
              </a:rPr>
              <a:t>:12b</a:t>
            </a:r>
            <a:r>
              <a:rPr lang="en-US" b="1" dirty="0" smtClean="0">
                <a:effectLst>
                  <a:glow rad="101600">
                    <a:schemeClr val="bg1">
                      <a:alpha val="75000"/>
                    </a:schemeClr>
                  </a:glow>
                  <a:outerShdw blurRad="38100" dist="38100" dir="2700000" algn="tl">
                    <a:srgbClr val="000000">
                      <a:alpha val="43137"/>
                    </a:srgbClr>
                  </a:outerShdw>
                </a:effectLst>
              </a:rPr>
              <a:t> </a:t>
            </a:r>
            <a:r>
              <a:rPr lang="en-US" b="1" dirty="0">
                <a:effectLst>
                  <a:glow rad="101600">
                    <a:schemeClr val="bg1">
                      <a:alpha val="75000"/>
                    </a:schemeClr>
                  </a:glow>
                  <a:outerShdw blurRad="38100" dist="38100" dir="2700000" algn="tl">
                    <a:srgbClr val="000000">
                      <a:alpha val="43137"/>
                    </a:srgbClr>
                  </a:outerShdw>
                </a:effectLst>
              </a:rPr>
              <a:t>NLT</a:t>
            </a:r>
            <a:endParaRPr lang="en-US" sz="5400" b="1" dirty="0">
              <a:effectLst>
                <a:glow rad="101600">
                  <a:schemeClr val="bg1">
                    <a:alpha val="75000"/>
                  </a:schemeClr>
                </a:glow>
                <a:outerShdw blurRad="38100" dist="38100" dir="2700000" algn="tl">
                  <a:srgbClr val="000000">
                    <a:alpha val="43137"/>
                  </a:srgbClr>
                </a:outerShdw>
              </a:effectLst>
            </a:endParaRPr>
          </a:p>
        </p:txBody>
      </p:sp>
      <p:sp>
        <p:nvSpPr>
          <p:cNvPr id="3" name="Title 1"/>
          <p:cNvSpPr txBox="1">
            <a:spLocks/>
          </p:cNvSpPr>
          <p:nvPr/>
        </p:nvSpPr>
        <p:spPr>
          <a:xfrm>
            <a:off x="3196167" y="1375827"/>
            <a:ext cx="5566828" cy="4974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glow rad="101600">
                    <a:schemeClr val="bg1">
                      <a:alpha val="75000"/>
                    </a:schemeClr>
                  </a:glow>
                  <a:outerShdw blurRad="38100" dist="38100" dir="2700000" algn="tl">
                    <a:srgbClr val="000000">
                      <a:alpha val="43137"/>
                    </a:srgbClr>
                  </a:outerShdw>
                </a:effectLst>
              </a:rPr>
              <a:t>“</a:t>
            </a:r>
            <a:r>
              <a:rPr lang="en-US" sz="5400" b="1" dirty="0">
                <a:effectLst>
                  <a:glow rad="101600">
                    <a:schemeClr val="bg1">
                      <a:alpha val="75000"/>
                    </a:schemeClr>
                  </a:glow>
                  <a:outerShdw blurRad="38100" dist="38100" dir="2700000" algn="tl">
                    <a:srgbClr val="000000">
                      <a:alpha val="43137"/>
                    </a:srgbClr>
                  </a:outerShdw>
                </a:effectLst>
              </a:rPr>
              <a:t>And remember, the ancient prophets were persecuted in the same way</a:t>
            </a:r>
            <a:r>
              <a:rPr lang="en-US" sz="5400" b="1" dirty="0" smtClean="0">
                <a:effectLst>
                  <a:glow rad="101600">
                    <a:schemeClr val="bg1">
                      <a:alpha val="75000"/>
                    </a:schemeClr>
                  </a:glow>
                  <a:outerShdw blurRad="38100" dist="38100" dir="2700000" algn="tl">
                    <a:srgbClr val="000000">
                      <a:alpha val="43137"/>
                    </a:srgbClr>
                  </a:outerShdw>
                </a:effectLst>
              </a:rPr>
              <a:t>.”</a:t>
            </a:r>
            <a:endParaRPr lang="en-US" sz="5400" b="1" dirty="0">
              <a:effectLst>
                <a:glow rad="101600">
                  <a:schemeClr val="bg1">
                    <a:alpha val="7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7481809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3" name="Picture 2" descr="back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p:cNvSpPr>
            <a:spLocks noGrp="1" noChangeArrowheads="1"/>
          </p:cNvSpPr>
          <p:nvPr>
            <p:ph type="title" idx="4294967295"/>
          </p:nvPr>
        </p:nvSpPr>
        <p:spPr>
          <a:xfrm>
            <a:off x="5257800" y="914400"/>
            <a:ext cx="3657600" cy="838200"/>
          </a:xfrm>
        </p:spPr>
        <p:txBody>
          <a:bodyPr>
            <a:normAutofit fontScale="90000"/>
          </a:bodyPr>
          <a:lstStyle/>
          <a:p>
            <a:pPr eaLnBrk="1" hangingPunct="1"/>
            <a:r>
              <a:rPr lang="en-US" sz="6000" u="sng">
                <a:solidFill>
                  <a:schemeClr val="bg1"/>
                </a:solidFill>
                <a:latin typeface="Pythagoras" charset="0"/>
                <a:ea typeface="ＭＳ Ｐゴシック" charset="0"/>
                <a:cs typeface="ＭＳ Ｐゴシック" charset="0"/>
              </a:rPr>
              <a:t>Overview</a:t>
            </a:r>
            <a:endParaRPr lang="en-US" u="sng">
              <a:solidFill>
                <a:schemeClr val="bg1"/>
              </a:solidFill>
              <a:latin typeface="Pythagoras" charset="0"/>
              <a:ea typeface="ＭＳ Ｐゴシック" charset="0"/>
              <a:cs typeface="ＭＳ Ｐゴシック" charset="0"/>
            </a:endParaRPr>
          </a:p>
        </p:txBody>
      </p:sp>
      <p:pic>
        <p:nvPicPr>
          <p:cNvPr id="38915" name="Picture 4" descr="The Prophet Jeremi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3450167" y="4571999"/>
            <a:ext cx="5693833" cy="1680633"/>
          </a:xfrm>
          <a:prstGeom prst="rect">
            <a:avLst/>
          </a:prstGeom>
          <a:noFill/>
          <a:ln w="9525">
            <a:noFill/>
            <a:miter lim="800000"/>
            <a:headEnd/>
            <a:tailEnd/>
          </a:ln>
        </p:spPr>
        <p:txBody>
          <a:bodyPr/>
          <a:lstStyle/>
          <a:p>
            <a:pPr algn="ctr">
              <a:spcBef>
                <a:spcPct val="20000"/>
              </a:spcBef>
              <a:defRPr/>
            </a:pPr>
            <a:r>
              <a:rPr lang="en-US" sz="8000" b="1" dirty="0" smtClean="0">
                <a:solidFill>
                  <a:srgbClr val="FFFFFF"/>
                </a:solidFill>
                <a:latin typeface="Gypsy" charset="0"/>
                <a:ea typeface="+mn-ea"/>
                <a:cs typeface="+mn-cs"/>
              </a:rPr>
              <a:t>Jeremiah</a:t>
            </a:r>
            <a:endParaRPr lang="en-US" sz="8000" b="1" dirty="0">
              <a:solidFill>
                <a:srgbClr val="FFFFFF"/>
              </a:solidFill>
              <a:latin typeface="Gypsy" charset="0"/>
              <a:ea typeface="+mn-ea"/>
              <a:cs typeface="+mn-cs"/>
            </a:endParaRPr>
          </a:p>
        </p:txBody>
      </p:sp>
    </p:spTree>
    <p:extLst>
      <p:ext uri="{BB962C8B-B14F-4D97-AF65-F5344CB8AC3E}">
        <p14:creationId xmlns:p14="http://schemas.microsoft.com/office/powerpoint/2010/main" val="1799168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2000" fill="hold"/>
                                        <p:tgtEl>
                                          <p:spTgt spid="30725"/>
                                        </p:tgtEl>
                                        <p:attrNameLst>
                                          <p:attrName>ppt_x</p:attrName>
                                        </p:attrNameLst>
                                      </p:cBhvr>
                                      <p:tavLst>
                                        <p:tav tm="0">
                                          <p:val>
                                            <p:strVal val="#ppt_x"/>
                                          </p:val>
                                        </p:tav>
                                        <p:tav tm="100000">
                                          <p:val>
                                            <p:strVal val="#ppt_x"/>
                                          </p:val>
                                        </p:tav>
                                      </p:tavLst>
                                    </p:anim>
                                    <p:anim calcmode="lin" valueType="num">
                                      <p:cBhvr additive="base">
                                        <p:cTn id="8" dur="2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tujere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067" y="577850"/>
            <a:ext cx="44196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6" name="Title 3"/>
          <p:cNvSpPr txBox="1">
            <a:spLocks/>
          </p:cNvSpPr>
          <p:nvPr/>
        </p:nvSpPr>
        <p:spPr bwMode="auto">
          <a:xfrm>
            <a:off x="152400" y="3048000"/>
            <a:ext cx="2667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2800" b="1" dirty="0">
              <a:solidFill>
                <a:srgbClr val="FFFFFF"/>
              </a:solidFill>
              <a:cs typeface="Arial" charset="0"/>
            </a:endParaRPr>
          </a:p>
        </p:txBody>
      </p:sp>
      <p:sp>
        <p:nvSpPr>
          <p:cNvPr id="226307" name="Title 5"/>
          <p:cNvSpPr>
            <a:spLocks noGrp="1"/>
          </p:cNvSpPr>
          <p:nvPr>
            <p:ph type="title"/>
          </p:nvPr>
        </p:nvSpPr>
        <p:spPr>
          <a:xfrm>
            <a:off x="152400" y="783159"/>
            <a:ext cx="3429000" cy="5566833"/>
          </a:xfrm>
        </p:spPr>
        <p:txBody>
          <a:bodyPr>
            <a:noAutofit/>
          </a:bodyPr>
          <a:lstStyle/>
          <a:p>
            <a:r>
              <a:rPr lang="en-US" sz="4400" dirty="0">
                <a:solidFill>
                  <a:srgbClr val="FFFFFF"/>
                </a:solidFill>
                <a:cs typeface="Arial" charset="0"/>
              </a:rPr>
              <a:t/>
            </a:r>
            <a:br>
              <a:rPr lang="en-US" sz="4400" dirty="0">
                <a:solidFill>
                  <a:srgbClr val="FFFFFF"/>
                </a:solidFill>
                <a:cs typeface="Arial" charset="0"/>
              </a:rPr>
            </a:br>
            <a:r>
              <a:rPr lang="en-US" sz="4400" dirty="0">
                <a:solidFill>
                  <a:srgbClr val="FFFFFF"/>
                </a:solidFill>
                <a:cs typeface="Arial" charset="0"/>
              </a:rPr>
              <a:t> The prophet </a:t>
            </a:r>
            <a:r>
              <a:rPr lang="en-US" sz="4400" dirty="0" smtClean="0">
                <a:solidFill>
                  <a:srgbClr val="FFFFFF"/>
                </a:solidFill>
                <a:cs typeface="Arial" charset="0"/>
              </a:rPr>
              <a:t>Jeremiah</a:t>
            </a:r>
            <a:r>
              <a:rPr lang="fr-FR" altLang="ja-JP" sz="4400" dirty="0" smtClean="0">
                <a:solidFill>
                  <a:srgbClr val="FFFFFF"/>
                </a:solidFill>
                <a:cs typeface="Arial" charset="0"/>
              </a:rPr>
              <a:t>'</a:t>
            </a:r>
            <a:r>
              <a:rPr lang="en-US" sz="4400" dirty="0" smtClean="0">
                <a:solidFill>
                  <a:srgbClr val="FFFFFF"/>
                </a:solidFill>
                <a:cs typeface="Arial" charset="0"/>
              </a:rPr>
              <a:t>s </a:t>
            </a:r>
            <a:r>
              <a:rPr lang="en-US" sz="4400" dirty="0">
                <a:solidFill>
                  <a:srgbClr val="FFFFFF"/>
                </a:solidFill>
                <a:cs typeface="Arial" charset="0"/>
              </a:rPr>
              <a:t>life illustrates how costly serving the Lord can be. </a:t>
            </a:r>
          </a:p>
        </p:txBody>
      </p:sp>
    </p:spTree>
    <p:extLst>
      <p:ext uri="{BB962C8B-B14F-4D97-AF65-F5344CB8AC3E}">
        <p14:creationId xmlns:p14="http://schemas.microsoft.com/office/powerpoint/2010/main" val="32134356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8013" cy="1141412"/>
          </a:xfrm>
        </p:spPr>
        <p:txBody>
          <a:bodyPr/>
          <a:lstStyle/>
          <a:p>
            <a:r>
              <a:rPr lang="en-US" sz="6000" b="1" dirty="0" smtClean="0">
                <a:solidFill>
                  <a:srgbClr val="FFFFFF"/>
                </a:solidFill>
              </a:rPr>
              <a:t>Isaiah the Prophet</a:t>
            </a:r>
            <a:endParaRPr lang="en-US" sz="6000" b="1" dirty="0">
              <a:solidFill>
                <a:srgbClr val="FFFFFF"/>
              </a:solidFill>
            </a:endParaRPr>
          </a:p>
        </p:txBody>
      </p:sp>
      <p:pic>
        <p:nvPicPr>
          <p:cNvPr id="3" name="Picture 2" descr="isaiah_proph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6752"/>
            <a:ext cx="3707904" cy="5341289"/>
          </a:xfrm>
          <a:prstGeom prst="rect">
            <a:avLst/>
          </a:prstGeom>
        </p:spPr>
      </p:pic>
      <p:pic>
        <p:nvPicPr>
          <p:cNvPr id="4" name="Picture 3" descr="isaiah-sawn-into-two.jpg"/>
          <p:cNvPicPr>
            <a:picLocks noChangeAspect="1"/>
          </p:cNvPicPr>
          <p:nvPr/>
        </p:nvPicPr>
        <p:blipFill rotWithShape="1">
          <a:blip r:embed="rId4">
            <a:extLst>
              <a:ext uri="{28A0092B-C50C-407E-A947-70E740481C1C}">
                <a14:useLocalDpi xmlns:a14="http://schemas.microsoft.com/office/drawing/2010/main" val="0"/>
              </a:ext>
            </a:extLst>
          </a:blip>
          <a:srcRect b="23028"/>
          <a:stretch/>
        </p:blipFill>
        <p:spPr>
          <a:xfrm>
            <a:off x="3822860" y="1124744"/>
            <a:ext cx="5308050" cy="5278730"/>
          </a:xfrm>
          <a:prstGeom prst="rect">
            <a:avLst/>
          </a:prstGeom>
        </p:spPr>
      </p:pic>
    </p:spTree>
    <p:extLst>
      <p:ext uri="{BB962C8B-B14F-4D97-AF65-F5344CB8AC3E}">
        <p14:creationId xmlns:p14="http://schemas.microsoft.com/office/powerpoint/2010/main" val="2705284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bible-public-domain.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965"/>
            <a:ext cx="9024938" cy="6765035"/>
          </a:xfrm>
          <a:prstGeom prst="rect">
            <a:avLst/>
          </a:prstGeom>
        </p:spPr>
      </p:pic>
      <p:sp>
        <p:nvSpPr>
          <p:cNvPr id="2" name="Title 1"/>
          <p:cNvSpPr>
            <a:spLocks noGrp="1"/>
          </p:cNvSpPr>
          <p:nvPr>
            <p:ph type="title"/>
          </p:nvPr>
        </p:nvSpPr>
        <p:spPr>
          <a:xfrm>
            <a:off x="0" y="4096763"/>
            <a:ext cx="9123836" cy="2401401"/>
          </a:xfrm>
        </p:spPr>
        <p:txBody>
          <a:bodyPr>
            <a:noAutofit/>
          </a:bodyPr>
          <a:lstStyle/>
          <a:p>
            <a:r>
              <a:rPr lang="en-US" sz="6000" b="1" dirty="0"/>
              <a:t>We identify with these great prophets when we suffer for </a:t>
            </a:r>
            <a:r>
              <a:rPr lang="en-US" sz="6000" b="1" dirty="0" smtClean="0"/>
              <a:t>Christ</a:t>
            </a:r>
            <a:endParaRPr lang="en-US" sz="6000" b="1" dirty="0"/>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york str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2766"/>
            <a:ext cx="9088879" cy="6825234"/>
          </a:xfrm>
          <a:prstGeom prst="rect">
            <a:avLst/>
          </a:prstGeom>
        </p:spPr>
      </p:pic>
      <p:sp>
        <p:nvSpPr>
          <p:cNvPr id="2" name="Title 1"/>
          <p:cNvSpPr>
            <a:spLocks noGrp="1"/>
          </p:cNvSpPr>
          <p:nvPr>
            <p:ph type="title"/>
          </p:nvPr>
        </p:nvSpPr>
        <p:spPr>
          <a:xfrm>
            <a:off x="-34952" y="2572944"/>
            <a:ext cx="9123836" cy="1143000"/>
          </a:xfrm>
        </p:spPr>
        <p:txBody>
          <a:bodyPr>
            <a:noAutofit/>
          </a:bodyPr>
          <a:lstStyle/>
          <a:p>
            <a:r>
              <a:rPr lang="en-US" sz="8000" b="1" dirty="0" smtClean="0">
                <a:effectLst>
                  <a:outerShdw blurRad="38100" dist="38100" dir="2700000" algn="tl">
                    <a:srgbClr val="000000">
                      <a:alpha val="43137"/>
                    </a:srgbClr>
                  </a:outerShdw>
                </a:effectLst>
              </a:rPr>
              <a:t>Tough to Find a New Place of Worship</a:t>
            </a:r>
            <a:endParaRPr lang="en-US" sz="8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ecution joy.JPG"/>
          <p:cNvPicPr>
            <a:picLocks noChangeAspect="1"/>
          </p:cNvPicPr>
          <p:nvPr/>
        </p:nvPicPr>
        <p:blipFill rotWithShape="1">
          <a:blip r:embed="rId3">
            <a:extLst>
              <a:ext uri="{28A0092B-C50C-407E-A947-70E740481C1C}">
                <a14:useLocalDpi xmlns:a14="http://schemas.microsoft.com/office/drawing/2010/main" val="0"/>
              </a:ext>
            </a:extLst>
          </a:blip>
          <a:srcRect l="18952" r="19202"/>
          <a:stretch/>
        </p:blipFill>
        <p:spPr>
          <a:xfrm>
            <a:off x="1608667" y="11599"/>
            <a:ext cx="5249333" cy="6871098"/>
          </a:xfrm>
          <a:prstGeom prst="rect">
            <a:avLst/>
          </a:prstGeom>
        </p:spPr>
      </p:pic>
      <p:sp>
        <p:nvSpPr>
          <p:cNvPr id="2" name="Title 1"/>
          <p:cNvSpPr>
            <a:spLocks noGrp="1"/>
          </p:cNvSpPr>
          <p:nvPr>
            <p:ph type="title"/>
          </p:nvPr>
        </p:nvSpPr>
        <p:spPr>
          <a:xfrm>
            <a:off x="6" y="-157737"/>
            <a:ext cx="9123836" cy="1143000"/>
          </a:xfrm>
        </p:spPr>
        <p:txBody>
          <a:bodyPr/>
          <a:lstStyle/>
          <a:p>
            <a:r>
              <a:rPr lang="en-US" b="1" dirty="0" smtClean="0"/>
              <a:t>Main Idea:</a:t>
            </a:r>
            <a:endParaRPr lang="en-US" b="1" dirty="0"/>
          </a:p>
        </p:txBody>
      </p:sp>
      <p:sp>
        <p:nvSpPr>
          <p:cNvPr id="4" name="Rectangle 3"/>
          <p:cNvSpPr/>
          <p:nvPr/>
        </p:nvSpPr>
        <p:spPr>
          <a:xfrm>
            <a:off x="20164" y="523494"/>
            <a:ext cx="9123836" cy="1868331"/>
          </a:xfrm>
          <a:prstGeom prst="rect">
            <a:avLst/>
          </a:prstGeom>
        </p:spPr>
        <p:txBody>
          <a:bodyPr vert="horz" lIns="91440" tIns="45720" rIns="91440" bIns="45720" rtlCol="0" anchor="ctr">
            <a:normAutofit/>
          </a:bodyPr>
          <a:lstStyle/>
          <a:p>
            <a:pPr algn="ctr">
              <a:spcBef>
                <a:spcPct val="0"/>
              </a:spcBef>
            </a:pPr>
            <a:r>
              <a:rPr lang="en-US" sz="4400" b="1" dirty="0">
                <a:solidFill>
                  <a:srgbClr val="FFFF00"/>
                </a:solidFill>
                <a:latin typeface="+mj-lt"/>
                <a:ea typeface="+mj-ea"/>
                <a:cs typeface="+mj-cs"/>
              </a:rPr>
              <a:t>Rejoice</a:t>
            </a:r>
            <a:r>
              <a:rPr lang="en-US" sz="4400" b="1" dirty="0">
                <a:latin typeface="+mj-lt"/>
                <a:ea typeface="+mj-ea"/>
                <a:cs typeface="+mj-cs"/>
              </a:rPr>
              <a:t> in persecution because it helps you look in two key directions </a:t>
            </a:r>
          </a:p>
        </p:txBody>
      </p:sp>
    </p:spTree>
    <p:extLst>
      <p:ext uri="{BB962C8B-B14F-4D97-AF65-F5344CB8AC3E}">
        <p14:creationId xmlns:p14="http://schemas.microsoft.com/office/powerpoint/2010/main" val="29327576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set cross over pier.jpg"/>
          <p:cNvPicPr>
            <a:picLocks noChangeAspect="1"/>
          </p:cNvPicPr>
          <p:nvPr/>
        </p:nvPicPr>
        <p:blipFill rotWithShape="1">
          <a:blip r:embed="rId2">
            <a:extLst>
              <a:ext uri="{28A0092B-C50C-407E-A947-70E740481C1C}">
                <a14:useLocalDpi xmlns:a14="http://schemas.microsoft.com/office/drawing/2010/main" val="0"/>
              </a:ext>
            </a:extLst>
          </a:blip>
          <a:srcRect r="8729"/>
          <a:stretch/>
        </p:blipFill>
        <p:spPr>
          <a:xfrm>
            <a:off x="6" y="55050"/>
            <a:ext cx="9143994" cy="6825234"/>
          </a:xfrm>
          <a:prstGeom prst="rect">
            <a:avLst/>
          </a:prstGeom>
        </p:spPr>
      </p:pic>
      <p:sp>
        <p:nvSpPr>
          <p:cNvPr id="2" name="Title 1"/>
          <p:cNvSpPr>
            <a:spLocks noGrp="1"/>
          </p:cNvSpPr>
          <p:nvPr>
            <p:ph type="title"/>
          </p:nvPr>
        </p:nvSpPr>
        <p:spPr>
          <a:xfrm>
            <a:off x="6" y="3949715"/>
            <a:ext cx="9123836" cy="2886480"/>
          </a:xfrm>
        </p:spPr>
        <p:txBody>
          <a:bodyPr>
            <a:noAutofit/>
          </a:bodyPr>
          <a:lstStyle/>
          <a:p>
            <a:pPr>
              <a:lnSpc>
                <a:spcPct val="80000"/>
              </a:lnSpc>
            </a:pPr>
            <a:r>
              <a:rPr lang="en-US" sz="6000" b="1" dirty="0" smtClean="0">
                <a:effectLst>
                  <a:outerShdw blurRad="38100" dist="38100" dir="2700000" algn="tl">
                    <a:srgbClr val="000000">
                      <a:alpha val="43137"/>
                    </a:srgbClr>
                  </a:outerShdw>
                </a:effectLst>
              </a:rPr>
              <a:t>I</a:t>
            </a:r>
            <a:r>
              <a:rPr lang="en-US" sz="6000" b="1" dirty="0">
                <a:effectLst>
                  <a:outerShdw blurRad="38100" dist="38100" dir="2700000" algn="tl">
                    <a:srgbClr val="000000">
                      <a:alpha val="43137"/>
                    </a:srgbClr>
                  </a:outerShdw>
                </a:effectLst>
              </a:rPr>
              <a:t>. Persecution causes us to look </a:t>
            </a:r>
            <a:r>
              <a:rPr lang="en-US" sz="6000" b="1" dirty="0">
                <a:solidFill>
                  <a:srgbClr val="FFFF00"/>
                </a:solidFill>
                <a:effectLst>
                  <a:outerShdw blurRad="38100" dist="38100" dir="2700000" algn="tl">
                    <a:srgbClr val="000000">
                      <a:alpha val="43137"/>
                    </a:srgbClr>
                  </a:outerShdw>
                </a:effectLst>
              </a:rPr>
              <a:t>forward</a:t>
            </a:r>
            <a:r>
              <a:rPr lang="en-US" sz="6000" b="1" dirty="0">
                <a:effectLst>
                  <a:outerShdw blurRad="38100" dist="38100" dir="2700000" algn="tl">
                    <a:srgbClr val="000000">
                      <a:alpha val="43137"/>
                    </a:srgbClr>
                  </a:outerShdw>
                </a:effectLst>
              </a:rPr>
              <a:t> to our rich rewards (10-12a</a:t>
            </a:r>
            <a:r>
              <a:rPr lang="en-US" sz="6000" b="1" dirty="0" smtClean="0">
                <a:effectLst>
                  <a:outerShdw blurRad="38100" dist="38100" dir="2700000" algn="tl">
                    <a:srgbClr val="000000">
                      <a:alpha val="43137"/>
                    </a:srgbClr>
                  </a:outerShdw>
                </a:effectLst>
              </a:rPr>
              <a:t>).</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00810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ok back rear view mirr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3842" cy="6842882"/>
          </a:xfrm>
          <a:prstGeom prst="rect">
            <a:avLst/>
          </a:prstGeom>
        </p:spPr>
      </p:pic>
      <p:sp>
        <p:nvSpPr>
          <p:cNvPr id="2" name="Title 1"/>
          <p:cNvSpPr>
            <a:spLocks noGrp="1"/>
          </p:cNvSpPr>
          <p:nvPr>
            <p:ph type="title"/>
          </p:nvPr>
        </p:nvSpPr>
        <p:spPr>
          <a:xfrm>
            <a:off x="6" y="3949715"/>
            <a:ext cx="9123836" cy="2886480"/>
          </a:xfrm>
        </p:spPr>
        <p:txBody>
          <a:bodyPr>
            <a:noAutofit/>
          </a:bodyPr>
          <a:lstStyle/>
          <a:p>
            <a:pPr>
              <a:lnSpc>
                <a:spcPct val="80000"/>
              </a:lnSpc>
            </a:pPr>
            <a:r>
              <a:rPr lang="en-US" sz="6000" b="1" dirty="0" smtClean="0">
                <a:effectLst>
                  <a:outerShdw blurRad="38100" dist="38100" dir="2700000" algn="tl">
                    <a:srgbClr val="000000">
                      <a:alpha val="43137"/>
                    </a:srgbClr>
                  </a:outerShdw>
                </a:effectLst>
              </a:rPr>
              <a:t>II. </a:t>
            </a:r>
            <a:r>
              <a:rPr lang="en-US" sz="6000" b="1" dirty="0">
                <a:effectLst>
                  <a:outerShdw blurRad="38100" dist="38100" dir="2700000" algn="tl">
                    <a:srgbClr val="000000">
                      <a:alpha val="43137"/>
                    </a:srgbClr>
                  </a:outerShdw>
                </a:effectLst>
              </a:rPr>
              <a:t>Persecution causes us to look </a:t>
            </a:r>
            <a:r>
              <a:rPr lang="en-US" sz="6000" b="1" dirty="0" smtClean="0">
                <a:solidFill>
                  <a:srgbClr val="FFFF00"/>
                </a:solidFill>
                <a:effectLst>
                  <a:outerShdw blurRad="38100" dist="38100" dir="2700000" algn="tl">
                    <a:srgbClr val="000000">
                      <a:alpha val="43137"/>
                    </a:srgbClr>
                  </a:outerShdw>
                </a:effectLst>
              </a:rPr>
              <a:t>back </a:t>
            </a:r>
            <a:r>
              <a:rPr lang="en-US" sz="6000" b="1" dirty="0" smtClean="0">
                <a:effectLst>
                  <a:outerShdw blurRad="38100" dist="38100" dir="2700000" algn="tl">
                    <a:srgbClr val="000000">
                      <a:alpha val="43137"/>
                    </a:srgbClr>
                  </a:outerShdw>
                </a:effectLst>
              </a:rPr>
              <a:t>at our rich heritage (12b).</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9679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ecution-kevindooley-fl.jpg"/>
          <p:cNvPicPr>
            <a:picLocks noChangeAspect="1"/>
          </p:cNvPicPr>
          <p:nvPr/>
        </p:nvPicPr>
        <p:blipFill rotWithShape="1">
          <a:blip r:embed="rId3">
            <a:extLst>
              <a:ext uri="{28A0092B-C50C-407E-A947-70E740481C1C}">
                <a14:useLocalDpi xmlns:a14="http://schemas.microsoft.com/office/drawing/2010/main" val="0"/>
              </a:ext>
            </a:extLst>
          </a:blip>
          <a:srcRect r="8696"/>
          <a:stretch/>
        </p:blipFill>
        <p:spPr>
          <a:xfrm>
            <a:off x="0" y="17156"/>
            <a:ext cx="9293114" cy="6860088"/>
          </a:xfrm>
          <a:prstGeom prst="rect">
            <a:avLst/>
          </a:prstGeom>
        </p:spPr>
      </p:pic>
      <p:sp>
        <p:nvSpPr>
          <p:cNvPr id="2" name="Title 1"/>
          <p:cNvSpPr>
            <a:spLocks noGrp="1"/>
          </p:cNvSpPr>
          <p:nvPr>
            <p:ph type="title"/>
          </p:nvPr>
        </p:nvSpPr>
        <p:spPr/>
        <p:txBody>
          <a:bodyPr/>
          <a:lstStyle/>
          <a:p>
            <a:r>
              <a:rPr lang="en-US" b="1" dirty="0" smtClean="0">
                <a:solidFill>
                  <a:srgbClr val="FF0000"/>
                </a:solidFill>
              </a:rPr>
              <a:t>2 Timothy 3:12</a:t>
            </a:r>
            <a:endParaRPr lang="en-US" b="1" dirty="0">
              <a:solidFill>
                <a:srgbClr val="FF0000"/>
              </a:solidFill>
            </a:endParaRPr>
          </a:p>
        </p:txBody>
      </p:sp>
      <p:sp>
        <p:nvSpPr>
          <p:cNvPr id="4" name="Title 1"/>
          <p:cNvSpPr txBox="1">
            <a:spLocks/>
          </p:cNvSpPr>
          <p:nvPr/>
        </p:nvSpPr>
        <p:spPr>
          <a:xfrm>
            <a:off x="20164" y="2938578"/>
            <a:ext cx="9123836" cy="25458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outerShdw blurRad="38100" dist="38100" dir="2700000" algn="tl">
                    <a:srgbClr val="000000">
                      <a:alpha val="43137"/>
                    </a:srgbClr>
                  </a:outerShdw>
                </a:effectLst>
              </a:rPr>
              <a:t>“Yes</a:t>
            </a:r>
            <a:r>
              <a:rPr lang="en-US" sz="5400" b="1" dirty="0">
                <a:effectLst>
                  <a:outerShdw blurRad="38100" dist="38100" dir="2700000" algn="tl">
                    <a:srgbClr val="000000">
                      <a:alpha val="43137"/>
                    </a:srgbClr>
                  </a:outerShdw>
                </a:effectLst>
              </a:rPr>
              <a:t>, and everyone who wants to live a godly life in Christ Jesus will suffer persecution</a:t>
            </a:r>
            <a:r>
              <a:rPr lang="en-US" sz="5400" b="1" dirty="0" smtClean="0">
                <a:effectLst>
                  <a:outerShdw blurRad="38100" dist="38100" dir="2700000" algn="tl">
                    <a:srgbClr val="000000">
                      <a:alpha val="43137"/>
                    </a:srgbClr>
                  </a:outerShdw>
                </a:effectLst>
              </a:rPr>
              <a:t>.”</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581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 y="32766"/>
            <a:ext cx="9123836" cy="994835"/>
          </a:xfrm>
        </p:spPr>
        <p:txBody>
          <a:bodyPr/>
          <a:lstStyle/>
          <a:p>
            <a:r>
              <a:rPr lang="en-US" b="1" dirty="0" smtClean="0"/>
              <a:t>To Think About…</a:t>
            </a:r>
            <a:endParaRPr lang="en-US" b="1" dirty="0"/>
          </a:p>
        </p:txBody>
      </p:sp>
      <p:pic>
        <p:nvPicPr>
          <p:cNvPr id="3" name="Picture 2" descr="daisych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4" y="1027601"/>
            <a:ext cx="9123836" cy="6409495"/>
          </a:xfrm>
          <a:prstGeom prst="rect">
            <a:avLst/>
          </a:prstGeom>
        </p:spPr>
      </p:pic>
      <p:sp>
        <p:nvSpPr>
          <p:cNvPr id="8" name="Title 1"/>
          <p:cNvSpPr txBox="1">
            <a:spLocks/>
          </p:cNvSpPr>
          <p:nvPr/>
        </p:nvSpPr>
        <p:spPr>
          <a:xfrm>
            <a:off x="20164" y="1535599"/>
            <a:ext cx="9123836" cy="1364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a:effectLst>
                  <a:glow rad="203200">
                    <a:schemeClr val="bg1">
                      <a:alpha val="75000"/>
                    </a:schemeClr>
                  </a:glow>
                </a:effectLst>
              </a:rPr>
              <a:t>What price are you paying for being a </a:t>
            </a:r>
            <a:r>
              <a:rPr lang="en-US" sz="5400" b="1" dirty="0" smtClean="0">
                <a:effectLst>
                  <a:glow rad="203200">
                    <a:schemeClr val="bg1">
                      <a:alpha val="75000"/>
                    </a:schemeClr>
                  </a:glow>
                </a:effectLst>
              </a:rPr>
              <a:t>Christian?</a:t>
            </a:r>
            <a:endParaRPr lang="en-US" sz="5400" b="1" dirty="0">
              <a:effectLst>
                <a:glow rad="203200">
                  <a:schemeClr val="bg1">
                    <a:alpha val="75000"/>
                  </a:schemeClr>
                </a:glow>
              </a:effectLst>
            </a:endParaRPr>
          </a:p>
        </p:txBody>
      </p:sp>
      <p:sp>
        <p:nvSpPr>
          <p:cNvPr id="9" name="Title 1"/>
          <p:cNvSpPr txBox="1">
            <a:spLocks/>
          </p:cNvSpPr>
          <p:nvPr/>
        </p:nvSpPr>
        <p:spPr>
          <a:xfrm>
            <a:off x="4741332" y="3927432"/>
            <a:ext cx="4402667" cy="2930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glow rad="203200">
                    <a:schemeClr val="bg1">
                      <a:alpha val="75000"/>
                    </a:schemeClr>
                  </a:glow>
                </a:effectLst>
              </a:rPr>
              <a:t>How can you look forward?</a:t>
            </a:r>
            <a:endParaRPr lang="en-US" sz="5400" b="1" dirty="0">
              <a:effectLst>
                <a:glow rad="203200">
                  <a:schemeClr val="bg1">
                    <a:alpha val="75000"/>
                  </a:schemeClr>
                </a:glow>
              </a:effectLst>
            </a:endParaRPr>
          </a:p>
        </p:txBody>
      </p:sp>
      <p:sp>
        <p:nvSpPr>
          <p:cNvPr id="10" name="Title 1"/>
          <p:cNvSpPr txBox="1">
            <a:spLocks/>
          </p:cNvSpPr>
          <p:nvPr/>
        </p:nvSpPr>
        <p:spPr>
          <a:xfrm>
            <a:off x="0" y="3927432"/>
            <a:ext cx="4402667" cy="2930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glow rad="203200">
                    <a:schemeClr val="bg1">
                      <a:alpha val="75000"/>
                    </a:schemeClr>
                  </a:glow>
                </a:effectLst>
              </a:rPr>
              <a:t>How can you look back?</a:t>
            </a:r>
            <a:endParaRPr lang="en-US" sz="5400" b="1" dirty="0">
              <a:effectLst>
                <a:glow rad="203200">
                  <a:schemeClr val="bg1">
                    <a:alpha val="75000"/>
                  </a:schemeClr>
                </a:glow>
              </a:effectLst>
            </a:endParaRPr>
          </a:p>
        </p:txBody>
      </p:sp>
    </p:spTree>
    <p:extLst>
      <p:ext uri="{BB962C8B-B14F-4D97-AF65-F5344CB8AC3E}">
        <p14:creationId xmlns:p14="http://schemas.microsoft.com/office/powerpoint/2010/main" val="2932757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177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177156"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693381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ecution-kevindooley-fl.jpg"/>
          <p:cNvPicPr>
            <a:picLocks noChangeAspect="1"/>
          </p:cNvPicPr>
          <p:nvPr/>
        </p:nvPicPr>
        <p:blipFill rotWithShape="1">
          <a:blip r:embed="rId3">
            <a:extLst>
              <a:ext uri="{28A0092B-C50C-407E-A947-70E740481C1C}">
                <a14:useLocalDpi xmlns:a14="http://schemas.microsoft.com/office/drawing/2010/main" val="0"/>
              </a:ext>
            </a:extLst>
          </a:blip>
          <a:srcRect r="8696"/>
          <a:stretch/>
        </p:blipFill>
        <p:spPr>
          <a:xfrm>
            <a:off x="0" y="17156"/>
            <a:ext cx="9293114" cy="6860088"/>
          </a:xfrm>
          <a:prstGeom prst="rect">
            <a:avLst/>
          </a:prstGeom>
        </p:spPr>
      </p:pic>
      <p:sp>
        <p:nvSpPr>
          <p:cNvPr id="2" name="Title 1"/>
          <p:cNvSpPr>
            <a:spLocks noGrp="1"/>
          </p:cNvSpPr>
          <p:nvPr>
            <p:ph type="title"/>
          </p:nvPr>
        </p:nvSpPr>
        <p:spPr/>
        <p:txBody>
          <a:bodyPr/>
          <a:lstStyle/>
          <a:p>
            <a:r>
              <a:rPr lang="en-US" b="1" dirty="0" smtClean="0">
                <a:solidFill>
                  <a:srgbClr val="FF0000"/>
                </a:solidFill>
              </a:rPr>
              <a:t>2 Timothy 3:12</a:t>
            </a:r>
            <a:endParaRPr lang="en-US" b="1" dirty="0">
              <a:solidFill>
                <a:srgbClr val="FF0000"/>
              </a:solidFill>
            </a:endParaRPr>
          </a:p>
        </p:txBody>
      </p:sp>
      <p:sp>
        <p:nvSpPr>
          <p:cNvPr id="4" name="Title 1"/>
          <p:cNvSpPr txBox="1">
            <a:spLocks/>
          </p:cNvSpPr>
          <p:nvPr/>
        </p:nvSpPr>
        <p:spPr>
          <a:xfrm>
            <a:off x="20164" y="2938578"/>
            <a:ext cx="9123836" cy="25458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5400" b="1" dirty="0" smtClean="0">
                <a:effectLst>
                  <a:outerShdw blurRad="38100" dist="38100" dir="2700000" algn="tl">
                    <a:srgbClr val="000000">
                      <a:alpha val="43137"/>
                    </a:srgbClr>
                  </a:outerShdw>
                </a:effectLst>
              </a:rPr>
              <a:t>“Yes</a:t>
            </a:r>
            <a:r>
              <a:rPr lang="en-US" sz="5400" b="1" dirty="0">
                <a:effectLst>
                  <a:outerShdw blurRad="38100" dist="38100" dir="2700000" algn="tl">
                    <a:srgbClr val="000000">
                      <a:alpha val="43137"/>
                    </a:srgbClr>
                  </a:outerShdw>
                </a:effectLst>
              </a:rPr>
              <a:t>, and everyone who wants to live a godly life in Christ Jesus will suffer persecution</a:t>
            </a:r>
            <a:r>
              <a:rPr lang="en-US" sz="5400" b="1" dirty="0" smtClean="0">
                <a:effectLst>
                  <a:outerShdw blurRad="38100" dist="38100" dir="2700000" algn="tl">
                    <a:srgbClr val="000000">
                      <a:alpha val="43137"/>
                    </a:srgbClr>
                  </a:outerShdw>
                </a:effectLst>
              </a:rPr>
              <a:t>.”</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ars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0" y="0"/>
            <a:ext cx="4526280" cy="6858000"/>
          </a:xfrm>
          <a:prstGeom prst="rect">
            <a:avLst/>
          </a:prstGeom>
        </p:spPr>
      </p:pic>
      <p:sp>
        <p:nvSpPr>
          <p:cNvPr id="2" name="Title 1"/>
          <p:cNvSpPr>
            <a:spLocks noGrp="1"/>
          </p:cNvSpPr>
          <p:nvPr>
            <p:ph type="title"/>
          </p:nvPr>
        </p:nvSpPr>
        <p:spPr>
          <a:xfrm>
            <a:off x="173160" y="0"/>
            <a:ext cx="4252128" cy="6858000"/>
          </a:xfrm>
        </p:spPr>
        <p:txBody>
          <a:bodyPr>
            <a:normAutofit/>
          </a:bodyPr>
          <a:lstStyle/>
          <a:p>
            <a:r>
              <a:rPr lang="en-US" sz="5400" b="1" dirty="0" smtClean="0"/>
              <a:t>What </a:t>
            </a:r>
            <a:r>
              <a:rPr lang="en-US" sz="5400" b="1" dirty="0" smtClean="0">
                <a:solidFill>
                  <a:srgbClr val="FFFF00"/>
                </a:solidFill>
              </a:rPr>
              <a:t>price</a:t>
            </a:r>
            <a:r>
              <a:rPr lang="en-US" sz="5400" b="1" dirty="0" smtClean="0"/>
              <a:t> are you paying for being a Christian?</a:t>
            </a:r>
            <a:endParaRPr lang="en-US" sz="5400" b="1" dirty="0"/>
          </a:p>
        </p:txBody>
      </p:sp>
    </p:spTree>
    <p:extLst>
      <p:ext uri="{BB962C8B-B14F-4D97-AF65-F5344CB8AC3E}">
        <p14:creationId xmlns:p14="http://schemas.microsoft.com/office/powerpoint/2010/main" val="32042797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60" y="0"/>
            <a:ext cx="4252128" cy="6858000"/>
          </a:xfrm>
        </p:spPr>
        <p:txBody>
          <a:bodyPr>
            <a:normAutofit/>
          </a:bodyPr>
          <a:lstStyle/>
          <a:p>
            <a:r>
              <a:rPr lang="en-US" sz="5400" b="1" dirty="0" smtClean="0"/>
              <a:t>How </a:t>
            </a:r>
            <a:r>
              <a:rPr lang="en-US" sz="5400" b="1" dirty="0" smtClean="0">
                <a:solidFill>
                  <a:srgbClr val="FFFF00"/>
                </a:solidFill>
              </a:rPr>
              <a:t>do</a:t>
            </a:r>
            <a:r>
              <a:rPr lang="en-US" sz="5400" b="1" dirty="0" smtClean="0"/>
              <a:t> you respond to unjust treatment?</a:t>
            </a:r>
            <a:endParaRPr lang="en-US" sz="5400" b="1" dirty="0"/>
          </a:p>
        </p:txBody>
      </p:sp>
      <p:pic>
        <p:nvPicPr>
          <p:cNvPr id="4" name="Picture 3" descr="persecution_for_following_jes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288" y="1478456"/>
            <a:ext cx="4394200" cy="4394200"/>
          </a:xfrm>
          <a:prstGeom prst="rect">
            <a:avLst/>
          </a:prstGeom>
        </p:spPr>
      </p:pic>
    </p:spTree>
    <p:extLst>
      <p:ext uri="{BB962C8B-B14F-4D97-AF65-F5344CB8AC3E}">
        <p14:creationId xmlns:p14="http://schemas.microsoft.com/office/powerpoint/2010/main" val="27081974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60" y="0"/>
            <a:ext cx="4252128" cy="6858000"/>
          </a:xfrm>
        </p:spPr>
        <p:txBody>
          <a:bodyPr>
            <a:normAutofit/>
          </a:bodyPr>
          <a:lstStyle/>
          <a:p>
            <a:r>
              <a:rPr lang="en-US" sz="5400" b="1" dirty="0" smtClean="0"/>
              <a:t>How </a:t>
            </a:r>
            <a:r>
              <a:rPr lang="en-US" sz="5400" b="1" dirty="0" smtClean="0">
                <a:solidFill>
                  <a:srgbClr val="FFFF00"/>
                </a:solidFill>
              </a:rPr>
              <a:t>should</a:t>
            </a:r>
            <a:r>
              <a:rPr lang="en-US" sz="5400" b="1" dirty="0" smtClean="0"/>
              <a:t> you respond to unjust treatment?</a:t>
            </a:r>
            <a:endParaRPr lang="en-US" sz="5400" b="1" dirty="0"/>
          </a:p>
        </p:txBody>
      </p:sp>
      <p:pic>
        <p:nvPicPr>
          <p:cNvPr id="3" name="Picture 2" descr="52120245-scenes-persecution.jpg"/>
          <p:cNvPicPr>
            <a:picLocks noChangeAspect="1"/>
          </p:cNvPicPr>
          <p:nvPr/>
        </p:nvPicPr>
        <p:blipFill rotWithShape="1">
          <a:blip r:embed="rId2">
            <a:extLst>
              <a:ext uri="{28A0092B-C50C-407E-A947-70E740481C1C}">
                <a14:useLocalDpi xmlns:a14="http://schemas.microsoft.com/office/drawing/2010/main" val="0"/>
              </a:ext>
            </a:extLst>
          </a:blip>
          <a:srcRect t="11339" b="12274"/>
          <a:stretch/>
        </p:blipFill>
        <p:spPr>
          <a:xfrm>
            <a:off x="4425288" y="1431255"/>
            <a:ext cx="7594600" cy="4714725"/>
          </a:xfrm>
          <a:prstGeom prst="rect">
            <a:avLst/>
          </a:prstGeom>
        </p:spPr>
      </p:pic>
    </p:spTree>
    <p:extLst>
      <p:ext uri="{BB962C8B-B14F-4D97-AF65-F5344CB8AC3E}">
        <p14:creationId xmlns:p14="http://schemas.microsoft.com/office/powerpoint/2010/main" val="21421033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1737</TotalTime>
  <Words>3175</Words>
  <Application>Microsoft Macintosh PowerPoint</Application>
  <PresentationFormat>On-screen Show (4:3)</PresentationFormat>
  <Paragraphs>261</Paragraphs>
  <Slides>55</Slides>
  <Notes>44</Notes>
  <HiddenSlides>0</HiddenSlides>
  <MMClips>0</MMClips>
  <ScaleCrop>false</ScaleCrop>
  <HeadingPairs>
    <vt:vector size="4" baseType="variant">
      <vt:variant>
        <vt:lpstr>Theme</vt:lpstr>
      </vt:variant>
      <vt:variant>
        <vt:i4>7</vt:i4>
      </vt:variant>
      <vt:variant>
        <vt:lpstr>Slide Titles</vt:lpstr>
      </vt:variant>
      <vt:variant>
        <vt:i4>55</vt:i4>
      </vt:variant>
    </vt:vector>
  </HeadingPairs>
  <TitlesOfParts>
    <vt:vector size="62" baseType="lpstr">
      <vt:lpstr> Black </vt:lpstr>
      <vt:lpstr>Blank Presentation</vt:lpstr>
      <vt:lpstr>Kimono</vt:lpstr>
      <vt:lpstr>16_Blank Presentation</vt:lpstr>
      <vt:lpstr>Lock And Key</vt:lpstr>
      <vt:lpstr>untitled 3</vt:lpstr>
      <vt:lpstr>Default Design</vt:lpstr>
      <vt:lpstr>When You Are Persecuted…</vt:lpstr>
      <vt:lpstr>Title</vt:lpstr>
      <vt:lpstr>New York City</vt:lpstr>
      <vt:lpstr>Notice of Eviction</vt:lpstr>
      <vt:lpstr>Tough to Find a New Place of Worship</vt:lpstr>
      <vt:lpstr>2 Timothy 3:12</vt:lpstr>
      <vt:lpstr>What price are you paying for being a Christian?</vt:lpstr>
      <vt:lpstr>How do you respond to unjust treatment?</vt:lpstr>
      <vt:lpstr>How should you respond to unjust treatment?</vt:lpstr>
      <vt:lpstr>Be joyful!</vt:lpstr>
      <vt:lpstr>Be glad!</vt:lpstr>
      <vt:lpstr>Why should we accept persecution with joy?</vt:lpstr>
      <vt:lpstr>The Beatitudes</vt:lpstr>
      <vt:lpstr>Mount of Beatitudes</vt:lpstr>
      <vt:lpstr>Church of the Beatitudes</vt:lpstr>
      <vt:lpstr>View of the Sea of Galilee</vt:lpstr>
      <vt:lpstr>What did Christ teach?</vt:lpstr>
      <vt:lpstr>The “Be Attitudes”</vt:lpstr>
      <vt:lpstr>Matthew 5:10-12</vt:lpstr>
      <vt:lpstr>I. Persecution causes us to look forward to our rich rewards (10-12a).</vt:lpstr>
      <vt:lpstr>God blesses us when we are persecuted for doing right because our suffering shows we are members of God’s family </vt:lpstr>
      <vt:lpstr>Matthew 5:10 NLT</vt:lpstr>
      <vt:lpstr>The Kingdom</vt:lpstr>
      <vt:lpstr>Matt. 3:1-2 NLT</vt:lpstr>
      <vt:lpstr>Matt. 4:17, 23</vt:lpstr>
      <vt:lpstr>Matt. 10:5-7</vt:lpstr>
      <vt:lpstr>Matt. 6:33</vt:lpstr>
      <vt:lpstr>What Kind of Kingdom Did Isaiah  (and Matthew) Envision? </vt:lpstr>
      <vt:lpstr>Jesus Promised a Political Kingdom</vt:lpstr>
      <vt:lpstr>Tim Tebow</vt:lpstr>
      <vt:lpstr>Tim Tebow</vt:lpstr>
      <vt:lpstr>Matthew 5:10 NLT</vt:lpstr>
      <vt:lpstr>Enemies of the State?</vt:lpstr>
      <vt:lpstr>Jewish Passover</vt:lpstr>
      <vt:lpstr>Rome Protected Jews</vt:lpstr>
      <vt:lpstr>Persecution for Righteousness</vt:lpstr>
      <vt:lpstr>“Do this to remember me”</vt:lpstr>
      <vt:lpstr>The Agape (Love) Feast</vt:lpstr>
      <vt:lpstr>Worship in Catacombs</vt:lpstr>
      <vt:lpstr>Perpetua's Martyrdom (AD 203)</vt:lpstr>
      <vt:lpstr>Philippi in the Time of Paul</vt:lpstr>
      <vt:lpstr>Matthew 5:11-12a NLT</vt:lpstr>
      <vt:lpstr>I. Persecution causes us to look forward to our rich rewards (10-12a).</vt:lpstr>
      <vt:lpstr>II. Persecution causes us to look back at our rich heritage (12b).</vt:lpstr>
      <vt:lpstr>Matthew 5:12b NLT</vt:lpstr>
      <vt:lpstr>Overview</vt:lpstr>
      <vt:lpstr>  The prophet Jeremiah's life illustrates how costly serving the Lord can be. </vt:lpstr>
      <vt:lpstr>Isaiah the Prophet</vt:lpstr>
      <vt:lpstr>We identify with these great prophets when we suffer for Christ</vt:lpstr>
      <vt:lpstr>Main Idea:</vt:lpstr>
      <vt:lpstr>I. Persecution causes us to look forward to our rich rewards (10-12a).</vt:lpstr>
      <vt:lpstr>II. Persecution causes us to look back at our rich heritage (12b).</vt:lpstr>
      <vt:lpstr>2 Timothy 3:12</vt:lpstr>
      <vt:lpstr>To Think About…</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Dr Rick Griffith</cp:lastModifiedBy>
  <cp:revision>42</cp:revision>
  <dcterms:created xsi:type="dcterms:W3CDTF">2012-02-10T10:29:56Z</dcterms:created>
  <dcterms:modified xsi:type="dcterms:W3CDTF">2012-03-06T02:49:50Z</dcterms:modified>
</cp:coreProperties>
</file>