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23" r:id="rId3"/>
    <p:sldId id="311" r:id="rId4"/>
    <p:sldId id="312" r:id="rId5"/>
    <p:sldId id="313" r:id="rId6"/>
    <p:sldId id="310" r:id="rId7"/>
    <p:sldId id="314" r:id="rId8"/>
    <p:sldId id="315" r:id="rId9"/>
    <p:sldId id="319" r:id="rId10"/>
    <p:sldId id="316" r:id="rId11"/>
    <p:sldId id="317" r:id="rId12"/>
    <p:sldId id="318" r:id="rId13"/>
    <p:sldId id="320" r:id="rId14"/>
    <p:sldId id="322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60000"/>
    <a:srgbClr val="339966"/>
    <a:srgbClr val="401B5B"/>
    <a:srgbClr val="F2F2F2"/>
    <a:srgbClr val="507BC8"/>
    <a:srgbClr val="5F86DE"/>
    <a:srgbClr val="7698D4"/>
    <a:srgbClr val="96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C25D5-7556-324C-B67F-87866EDCF8ED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4DA9-F2A7-564F-AC72-566F3236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E4DA9-F2A7-564F-AC72-566F32369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a1e3051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a1e3051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23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a1e3051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2a1e3051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1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5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8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6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5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8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8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93F0-E00A-45C8-8B75-0DCC0E35FDD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7311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olitary Confinement | Abandoned Prison Cell Block | Photo By Iain ...">
            <a:extLst>
              <a:ext uri="{FF2B5EF4-FFF2-40B4-BE49-F238E27FC236}">
                <a16:creationId xmlns:a16="http://schemas.microsoft.com/office/drawing/2014/main" id="{9FEF96CC-8AB5-4B58-9F17-170DC2C7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21" y="2009775"/>
            <a:ext cx="3194050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mpty Tomb | Crossway Church">
            <a:extLst>
              <a:ext uri="{FF2B5EF4-FFF2-40B4-BE49-F238E27FC236}">
                <a16:creationId xmlns:a16="http://schemas.microsoft.com/office/drawing/2014/main" id="{8E1BCBD5-CAF2-452E-8DE8-0F19DAC04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792"/>
          <a:stretch/>
        </p:blipFill>
        <p:spPr bwMode="auto">
          <a:xfrm>
            <a:off x="125729" y="2000250"/>
            <a:ext cx="5635845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7969D1-EF62-4202-A12E-8FC88AA13165}"/>
              </a:ext>
            </a:extLst>
          </p:cNvPr>
          <p:cNvSpPr/>
          <p:nvPr/>
        </p:nvSpPr>
        <p:spPr>
          <a:xfrm>
            <a:off x="1372339" y="88664"/>
            <a:ext cx="6399322" cy="140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u="sng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Resurrection Repeated</a:t>
            </a:r>
            <a:endParaRPr lang="en-US" sz="4400" u="sng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The Transformation of Forgiveness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6C99-D68F-4447-9C84-2D9CB638FEFF}"/>
              </a:ext>
            </a:extLst>
          </p:cNvPr>
          <p:cNvSpPr/>
          <p:nvPr/>
        </p:nvSpPr>
        <p:spPr>
          <a:xfrm>
            <a:off x="3007717" y="1412489"/>
            <a:ext cx="2795637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Luke 24 –  Acts 12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8" name="Google Shape;134;p25">
            <a:extLst>
              <a:ext uri="{FF2B5EF4-FFF2-40B4-BE49-F238E27FC236}">
                <a16:creationId xmlns:a16="http://schemas.microsoft.com/office/drawing/2014/main" id="{AA06E8CC-AC26-DD44-8909-489CF74323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25" y="5269875"/>
            <a:ext cx="9272475" cy="167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8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865E3-5545-491E-B732-DA5AAB9B254C}"/>
              </a:ext>
            </a:extLst>
          </p:cNvPr>
          <p:cNvSpPr/>
          <p:nvPr/>
        </p:nvSpPr>
        <p:spPr>
          <a:xfrm>
            <a:off x="9525" y="1609725"/>
            <a:ext cx="9124949" cy="954107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Angel appears (Luke 24:4-7)</a:t>
            </a:r>
          </a:p>
          <a:p>
            <a:r>
              <a:rPr lang="en-US" sz="2800" dirty="0"/>
              <a:t>Angel appears (Acts 12:7)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2E2B6-DA86-4B17-A0BA-9BE0A011A65E}"/>
              </a:ext>
            </a:extLst>
          </p:cNvPr>
          <p:cNvSpPr/>
          <p:nvPr/>
        </p:nvSpPr>
        <p:spPr>
          <a:xfrm>
            <a:off x="-1" y="8988"/>
            <a:ext cx="9163049" cy="150810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11 Similarities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Jesus’ resurrection and Peter’s release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117BD-4995-412E-8B8A-D4494158F5FC}"/>
              </a:ext>
            </a:extLst>
          </p:cNvPr>
          <p:cNvSpPr/>
          <p:nvPr/>
        </p:nvSpPr>
        <p:spPr>
          <a:xfrm>
            <a:off x="9525" y="2657475"/>
            <a:ext cx="911542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Jesus prays (Luke 22:41)</a:t>
            </a:r>
          </a:p>
          <a:p>
            <a:r>
              <a:rPr lang="en-US" sz="2800" dirty="0"/>
              <a:t>Church prays (Acts 12:12)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8F07B-60F8-4A11-9F76-CA8F07105D42}"/>
              </a:ext>
            </a:extLst>
          </p:cNvPr>
          <p:cNvSpPr/>
          <p:nvPr/>
        </p:nvSpPr>
        <p:spPr>
          <a:xfrm>
            <a:off x="19049" y="3705225"/>
            <a:ext cx="910590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Condemned man goes free (Luke 23:18-25)</a:t>
            </a:r>
          </a:p>
          <a:p>
            <a:r>
              <a:rPr lang="en-US" sz="2800" dirty="0"/>
              <a:t>Condemned man goes free (Acts 12:7-11)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BE77F-ECE0-4C6A-814C-754704B17D63}"/>
              </a:ext>
            </a:extLst>
          </p:cNvPr>
          <p:cNvSpPr/>
          <p:nvPr/>
        </p:nvSpPr>
        <p:spPr>
          <a:xfrm>
            <a:off x="19049" y="4758035"/>
            <a:ext cx="910590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Disciples disbelieve woman (Luke 24:11)</a:t>
            </a:r>
          </a:p>
          <a:p>
            <a:r>
              <a:rPr lang="en-US" sz="2800" dirty="0"/>
              <a:t>Church disbelieves girl (Acts 12:15-16)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5659F-E4C4-4603-8A35-F2DCED50BB2A}"/>
              </a:ext>
            </a:extLst>
          </p:cNvPr>
          <p:cNvSpPr/>
          <p:nvPr/>
        </p:nvSpPr>
        <p:spPr>
          <a:xfrm>
            <a:off x="19049" y="5820460"/>
            <a:ext cx="910590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Disciples amazed (Luke 24:12, 41)</a:t>
            </a:r>
          </a:p>
          <a:p>
            <a:r>
              <a:rPr lang="en-US" sz="2800" dirty="0"/>
              <a:t>Church amazed (Acts 12:17)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66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865E3-5545-491E-B732-DA5AAB9B254C}"/>
              </a:ext>
            </a:extLst>
          </p:cNvPr>
          <p:cNvSpPr/>
          <p:nvPr/>
        </p:nvSpPr>
        <p:spPr>
          <a:xfrm>
            <a:off x="9525" y="1609725"/>
            <a:ext cx="9124949" cy="954107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Tell others (Luke 24:9-10)	</a:t>
            </a:r>
          </a:p>
          <a:p>
            <a:r>
              <a:rPr lang="en-US" sz="2800" dirty="0"/>
              <a:t>Tell others (Acts 12:17)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2E2B6-DA86-4B17-A0BA-9BE0A011A65E}"/>
              </a:ext>
            </a:extLst>
          </p:cNvPr>
          <p:cNvSpPr/>
          <p:nvPr/>
        </p:nvSpPr>
        <p:spPr>
          <a:xfrm>
            <a:off x="-1" y="8988"/>
            <a:ext cx="9163049" cy="150810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11 Similarities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Jesus’ resurrection and Peter’s release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1AF5B-AC77-4E7C-AE3F-F80C66A67A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arly life exposure to famine can lead to depression">
            <a:extLst>
              <a:ext uri="{FF2B5EF4-FFF2-40B4-BE49-F238E27FC236}">
                <a16:creationId xmlns:a16="http://schemas.microsoft.com/office/drawing/2014/main" id="{BBF30B92-5FF0-4E8C-88E1-F20CF563E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4"/>
          <a:stretch/>
        </p:blipFill>
        <p:spPr bwMode="auto">
          <a:xfrm>
            <a:off x="-1" y="1"/>
            <a:ext cx="9151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45485-531E-40DE-ACFF-427C5616ED5C}"/>
              </a:ext>
            </a:extLst>
          </p:cNvPr>
          <p:cNvSpPr/>
          <p:nvPr/>
        </p:nvSpPr>
        <p:spPr>
          <a:xfrm>
            <a:off x="816899" y="398672"/>
            <a:ext cx="4314826" cy="8252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Did you know?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1CD00-AF70-49F8-98F7-F4E9A9F23F1F}"/>
              </a:ext>
            </a:extLst>
          </p:cNvPr>
          <p:cNvSpPr/>
          <p:nvPr/>
        </p:nvSpPr>
        <p:spPr>
          <a:xfrm>
            <a:off x="1" y="2447926"/>
            <a:ext cx="5436158" cy="253652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Economic disaster predicted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Acts 11:27-30</a:t>
            </a:r>
          </a:p>
        </p:txBody>
      </p:sp>
    </p:spTree>
    <p:extLst>
      <p:ext uri="{BB962C8B-B14F-4D97-AF65-F5344CB8AC3E}">
        <p14:creationId xmlns:p14="http://schemas.microsoft.com/office/powerpoint/2010/main" val="34132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Empty Tomb | Crossway Church">
            <a:extLst>
              <a:ext uri="{FF2B5EF4-FFF2-40B4-BE49-F238E27FC236}">
                <a16:creationId xmlns:a16="http://schemas.microsoft.com/office/drawing/2014/main" id="{8E1BCBD5-CAF2-452E-8DE8-0F19DAC04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792"/>
          <a:stretch/>
        </p:blipFill>
        <p:spPr bwMode="auto">
          <a:xfrm>
            <a:off x="125729" y="1114425"/>
            <a:ext cx="8968505" cy="5699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986C99-D68F-4447-9C84-2D9CB638FEFF}"/>
              </a:ext>
            </a:extLst>
          </p:cNvPr>
          <p:cNvSpPr/>
          <p:nvPr/>
        </p:nvSpPr>
        <p:spPr>
          <a:xfrm>
            <a:off x="123825" y="278651"/>
            <a:ext cx="6314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Do We Learn from This Event?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A6E0BD-B363-4E1F-B9EF-92E20F05C49E}"/>
              </a:ext>
            </a:extLst>
          </p:cNvPr>
          <p:cNvSpPr/>
          <p:nvPr/>
        </p:nvSpPr>
        <p:spPr>
          <a:xfrm>
            <a:off x="68794" y="1618268"/>
            <a:ext cx="5825059" cy="56214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Forgiveness motivates ministry</a:t>
            </a:r>
            <a:endParaRPr lang="en-US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55F9C-DED7-4C3E-93E7-6FC0C34B3954}"/>
              </a:ext>
            </a:extLst>
          </p:cNvPr>
          <p:cNvSpPr/>
          <p:nvPr/>
        </p:nvSpPr>
        <p:spPr>
          <a:xfrm>
            <a:off x="68794" y="2360169"/>
            <a:ext cx="5829588" cy="105150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Suffering and opposition are part of the path for the believer’s discipleship</a:t>
            </a:r>
            <a:endParaRPr lang="en-US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2AAE1-1524-4F72-A458-183DE83D1BAB}"/>
              </a:ext>
            </a:extLst>
          </p:cNvPr>
          <p:cNvSpPr/>
          <p:nvPr/>
        </p:nvSpPr>
        <p:spPr>
          <a:xfrm>
            <a:off x="116205" y="3610660"/>
            <a:ext cx="5787542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 of God’s transformation of our lives includes increasing our courage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7076F-BF96-4088-A618-B8879F51DAB3}"/>
              </a:ext>
            </a:extLst>
          </p:cNvPr>
          <p:cNvSpPr/>
          <p:nvPr/>
        </p:nvSpPr>
        <p:spPr>
          <a:xfrm>
            <a:off x="161924" y="4738769"/>
            <a:ext cx="5731929" cy="56214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Prayer is a primary corporate practice</a:t>
            </a:r>
            <a:endParaRPr lang="en-US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12E4E-9254-498C-8D98-80673A4F37FD}"/>
              </a:ext>
            </a:extLst>
          </p:cNvPr>
          <p:cNvSpPr/>
          <p:nvPr/>
        </p:nvSpPr>
        <p:spPr>
          <a:xfrm>
            <a:off x="123825" y="5506135"/>
            <a:ext cx="5781915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God uses tragedy and crisis to extend His reign over the world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24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25"/>
            <a:ext cx="9143999" cy="696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11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969D1-EF62-4202-A12E-8FC88AA13165}"/>
              </a:ext>
            </a:extLst>
          </p:cNvPr>
          <p:cNvSpPr/>
          <p:nvPr/>
        </p:nvSpPr>
        <p:spPr>
          <a:xfrm>
            <a:off x="143614" y="471127"/>
            <a:ext cx="5114186" cy="82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What do you regret?</a:t>
            </a:r>
            <a:endParaRPr lang="en-US" sz="44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6C99-D68F-4447-9C84-2D9CB638FEFF}"/>
              </a:ext>
            </a:extLst>
          </p:cNvPr>
          <p:cNvSpPr/>
          <p:nvPr/>
        </p:nvSpPr>
        <p:spPr>
          <a:xfrm>
            <a:off x="1285875" y="5057775"/>
            <a:ext cx="7850956" cy="146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If you could go back and do over . . . What would you do differently?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59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969D1-EF62-4202-A12E-8FC88AA13165}"/>
              </a:ext>
            </a:extLst>
          </p:cNvPr>
          <p:cNvSpPr/>
          <p:nvPr/>
        </p:nvSpPr>
        <p:spPr>
          <a:xfrm>
            <a:off x="387074" y="413401"/>
            <a:ext cx="5114186" cy="830548"/>
          </a:xfrm>
          <a:prstGeom prst="rect">
            <a:avLst/>
          </a:prstGeom>
          <a:solidFill>
            <a:srgbClr val="86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Peter’s Bad Passover</a:t>
            </a:r>
            <a:endParaRPr lang="en-US" sz="44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6C99-D68F-4447-9C84-2D9CB638FEFF}"/>
              </a:ext>
            </a:extLst>
          </p:cNvPr>
          <p:cNvSpPr/>
          <p:nvPr/>
        </p:nvSpPr>
        <p:spPr>
          <a:xfrm>
            <a:off x="247650" y="1657350"/>
            <a:ext cx="5610225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Boast of loyalty (Luke 22:33)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352CD-F10A-448A-B837-13E0D43B311E}"/>
              </a:ext>
            </a:extLst>
          </p:cNvPr>
          <p:cNvSpPr/>
          <p:nvPr/>
        </p:nvSpPr>
        <p:spPr>
          <a:xfrm>
            <a:off x="257175" y="2552700"/>
            <a:ext cx="6753225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Prediction of 3-fold denial (Luke 22:34)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D199F-2BAA-475B-A806-3C6295B00C9B}"/>
              </a:ext>
            </a:extLst>
          </p:cNvPr>
          <p:cNvSpPr/>
          <p:nvPr/>
        </p:nvSpPr>
        <p:spPr>
          <a:xfrm>
            <a:off x="247650" y="3514725"/>
            <a:ext cx="5610225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Asleep in prayer (Luke 22:45)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A96E6-3082-4685-A92C-3691B834346D}"/>
              </a:ext>
            </a:extLst>
          </p:cNvPr>
          <p:cNvSpPr/>
          <p:nvPr/>
        </p:nvSpPr>
        <p:spPr>
          <a:xfrm>
            <a:off x="247650" y="4400550"/>
            <a:ext cx="5610225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3-fold denial (Luke 22:55-61)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1C0AE-404D-483C-899D-9D809861CA4C}"/>
              </a:ext>
            </a:extLst>
          </p:cNvPr>
          <p:cNvSpPr/>
          <p:nvPr/>
        </p:nvSpPr>
        <p:spPr>
          <a:xfrm>
            <a:off x="247650" y="5295900"/>
            <a:ext cx="6753225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Leaves and weeps alone (Luke 22:62)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217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969D1-EF62-4202-A12E-8FC88AA13165}"/>
              </a:ext>
            </a:extLst>
          </p:cNvPr>
          <p:cNvSpPr/>
          <p:nvPr/>
        </p:nvSpPr>
        <p:spPr>
          <a:xfrm>
            <a:off x="109278" y="110040"/>
            <a:ext cx="5839347" cy="1609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Is there hope for another chance?</a:t>
            </a:r>
            <a:endParaRPr lang="en-US" sz="44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2050" name="Picture 2" descr="Deaths Of Despair' Examines The Steady Erosion Of U.S. Working ...">
            <a:extLst>
              <a:ext uri="{FF2B5EF4-FFF2-40B4-BE49-F238E27FC236}">
                <a16:creationId xmlns:a16="http://schemas.microsoft.com/office/drawing/2014/main" id="{7E3AF505-5C6C-4A5B-99B4-64DC6E24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388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04783-71D0-4114-8B95-B75A2BC3BA61}"/>
              </a:ext>
            </a:extLst>
          </p:cNvPr>
          <p:cNvSpPr/>
          <p:nvPr/>
        </p:nvSpPr>
        <p:spPr>
          <a:xfrm>
            <a:off x="7169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olitary Confinement | Abandoned Prison Cell Block | Photo By Iain ...">
            <a:extLst>
              <a:ext uri="{FF2B5EF4-FFF2-40B4-BE49-F238E27FC236}">
                <a16:creationId xmlns:a16="http://schemas.microsoft.com/office/drawing/2014/main" id="{9FEF96CC-8AB5-4B58-9F17-170DC2C7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21" y="2009775"/>
            <a:ext cx="3194050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mpty Tomb | Crossway Church">
            <a:extLst>
              <a:ext uri="{FF2B5EF4-FFF2-40B4-BE49-F238E27FC236}">
                <a16:creationId xmlns:a16="http://schemas.microsoft.com/office/drawing/2014/main" id="{8E1BCBD5-CAF2-452E-8DE8-0F19DAC04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792"/>
          <a:stretch/>
        </p:blipFill>
        <p:spPr bwMode="auto">
          <a:xfrm>
            <a:off x="125729" y="2000250"/>
            <a:ext cx="5635845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7969D1-EF62-4202-A12E-8FC88AA13165}"/>
              </a:ext>
            </a:extLst>
          </p:cNvPr>
          <p:cNvSpPr/>
          <p:nvPr/>
        </p:nvSpPr>
        <p:spPr>
          <a:xfrm>
            <a:off x="317262" y="304440"/>
            <a:ext cx="6399322" cy="140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u="sng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Resurrection Repeated</a:t>
            </a:r>
            <a:endParaRPr lang="en-US" sz="4400" u="sng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The Transformation of Forgiveness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6C99-D68F-4447-9C84-2D9CB638FEFF}"/>
              </a:ext>
            </a:extLst>
          </p:cNvPr>
          <p:cNvSpPr/>
          <p:nvPr/>
        </p:nvSpPr>
        <p:spPr>
          <a:xfrm>
            <a:off x="1207701" y="5681744"/>
            <a:ext cx="3947299" cy="763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Luke 24 –  Acts 12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750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locutio: The Beloved Disciple and the Empty Tomb | The Slave of ...">
            <a:extLst>
              <a:ext uri="{FF2B5EF4-FFF2-40B4-BE49-F238E27FC236}">
                <a16:creationId xmlns:a16="http://schemas.microsoft.com/office/drawing/2014/main" id="{9A05AF34-D872-48A5-9195-D91E00B17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"/>
          <a:stretch/>
        </p:blipFill>
        <p:spPr bwMode="auto">
          <a:xfrm>
            <a:off x="-2" y="-4762"/>
            <a:ext cx="9144001" cy="68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E1826D-2A23-4273-B9A3-A848153BA6FB}"/>
              </a:ext>
            </a:extLst>
          </p:cNvPr>
          <p:cNvSpPr/>
          <p:nvPr/>
        </p:nvSpPr>
        <p:spPr>
          <a:xfrm>
            <a:off x="0" y="4681177"/>
            <a:ext cx="9143999" cy="203440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/>
              <a:t>Luke 24:12</a:t>
            </a:r>
            <a:endParaRPr lang="en-US" sz="2800" b="1" dirty="0"/>
          </a:p>
          <a:p>
            <a:pPr algn="ctr">
              <a:spcBef>
                <a:spcPts val="1200"/>
              </a:spcBef>
            </a:pPr>
            <a:r>
              <a:rPr lang="en-US" sz="2800" b="1" dirty="0"/>
              <a:t>“But Peter rose and ran to the tomb; stooping and looking in, he saw the linen cloths by themselves; and he went home marveling at what had happened.”</a:t>
            </a:r>
            <a:endParaRPr lang="en-US" sz="6000" b="1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840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Most Unique Experiences to Have in Gibraltar">
            <a:extLst>
              <a:ext uri="{FF2B5EF4-FFF2-40B4-BE49-F238E27FC236}">
                <a16:creationId xmlns:a16="http://schemas.microsoft.com/office/drawing/2014/main" id="{D45E2FDA-FD91-44B6-A416-C52623F0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552700"/>
            <a:ext cx="7315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A865E3-5545-491E-B732-DA5AAB9B254C}"/>
              </a:ext>
            </a:extLst>
          </p:cNvPr>
          <p:cNvSpPr/>
          <p:nvPr/>
        </p:nvSpPr>
        <p:spPr>
          <a:xfrm>
            <a:off x="9525" y="1724025"/>
            <a:ext cx="9134474" cy="5371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1 </a:t>
            </a:r>
            <a:r>
              <a:rPr lang="en-US" sz="2800" dirty="0"/>
              <a:t>– Peter leads disciples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2E2B6-DA86-4B17-A0BA-9BE0A011A65E}"/>
              </a:ext>
            </a:extLst>
          </p:cNvPr>
          <p:cNvSpPr/>
          <p:nvPr/>
        </p:nvSpPr>
        <p:spPr>
          <a:xfrm>
            <a:off x="201177" y="346866"/>
            <a:ext cx="6309943" cy="8209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Andalus"/>
                <a:cs typeface="Arial Unicode MS"/>
              </a:rPr>
              <a:t>Peter’s Transformation</a:t>
            </a:r>
            <a:endParaRPr lang="en-US" sz="440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117BD-4995-412E-8B8A-D4494158F5FC}"/>
              </a:ext>
            </a:extLst>
          </p:cNvPr>
          <p:cNvSpPr/>
          <p:nvPr/>
        </p:nvSpPr>
        <p:spPr>
          <a:xfrm>
            <a:off x="9525" y="2257425"/>
            <a:ext cx="9134474" cy="537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2 </a:t>
            </a:r>
            <a:r>
              <a:rPr lang="en-US" sz="2800" dirty="0"/>
              <a:t>– Peter preaches to crowds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8F07B-60F8-4A11-9F76-CA8F07105D42}"/>
              </a:ext>
            </a:extLst>
          </p:cNvPr>
          <p:cNvSpPr/>
          <p:nvPr/>
        </p:nvSpPr>
        <p:spPr>
          <a:xfrm>
            <a:off x="19049" y="2733675"/>
            <a:ext cx="912494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3-4 </a:t>
            </a:r>
            <a:r>
              <a:rPr lang="en-US" sz="2800" dirty="0"/>
              <a:t>– Peter heals people and faces Jewish leaders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545A9-BFC9-4C62-B16F-F07DAA993F70}"/>
              </a:ext>
            </a:extLst>
          </p:cNvPr>
          <p:cNvSpPr/>
          <p:nvPr/>
        </p:nvSpPr>
        <p:spPr>
          <a:xfrm>
            <a:off x="0" y="3248025"/>
            <a:ext cx="9163049" cy="537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5 </a:t>
            </a:r>
            <a:r>
              <a:rPr lang="en-US" sz="2800" dirty="0"/>
              <a:t>– Peter confronts sin in the church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1D9C7-2D7D-4AB7-8CE3-C8D2A7085DEA}"/>
              </a:ext>
            </a:extLst>
          </p:cNvPr>
          <p:cNvSpPr/>
          <p:nvPr/>
        </p:nvSpPr>
        <p:spPr>
          <a:xfrm>
            <a:off x="0" y="4800600"/>
            <a:ext cx="9163049" cy="537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10 </a:t>
            </a:r>
            <a:r>
              <a:rPr lang="en-US" sz="2800" dirty="0"/>
              <a:t>– Peter leads Roman centurion to Christ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B3B67B-F42D-4520-9F38-D67A61BE76B1}"/>
              </a:ext>
            </a:extLst>
          </p:cNvPr>
          <p:cNvSpPr/>
          <p:nvPr/>
        </p:nvSpPr>
        <p:spPr>
          <a:xfrm>
            <a:off x="9525" y="5324475"/>
            <a:ext cx="9134474" cy="537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11 </a:t>
            </a:r>
            <a:r>
              <a:rPr lang="en-US" sz="2800" dirty="0"/>
              <a:t>– Peter defends Gentile conversion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0386F-7B1C-44BC-8F0D-4A8A97486B35}"/>
              </a:ext>
            </a:extLst>
          </p:cNvPr>
          <p:cNvSpPr/>
          <p:nvPr/>
        </p:nvSpPr>
        <p:spPr>
          <a:xfrm>
            <a:off x="-1" y="3771900"/>
            <a:ext cx="90868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8 </a:t>
            </a:r>
            <a:r>
              <a:rPr lang="en-US" sz="2800" dirty="0"/>
              <a:t>– Peter authorizes Samaritan conversion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235A1-0EF1-4709-BA60-408771F96A46}"/>
              </a:ext>
            </a:extLst>
          </p:cNvPr>
          <p:cNvSpPr/>
          <p:nvPr/>
        </p:nvSpPr>
        <p:spPr>
          <a:xfrm>
            <a:off x="9525" y="4286250"/>
            <a:ext cx="9134474" cy="537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Acts 9 </a:t>
            </a:r>
            <a:r>
              <a:rPr lang="en-US" sz="2800" dirty="0"/>
              <a:t>– Peter performs miracles</a:t>
            </a:r>
            <a:endParaRPr lang="en-US" sz="60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204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itary Confinement | Abandoned Prison Cell Block | Photo By Iain ...">
            <a:extLst>
              <a:ext uri="{FF2B5EF4-FFF2-40B4-BE49-F238E27FC236}">
                <a16:creationId xmlns:a16="http://schemas.microsoft.com/office/drawing/2014/main" id="{BC613F4A-407A-44D5-8787-5E7B3934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143"/>
            <a:ext cx="4522471" cy="678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9983AC-4E57-4446-8969-4601DE16CF42}"/>
              </a:ext>
            </a:extLst>
          </p:cNvPr>
          <p:cNvSpPr/>
          <p:nvPr/>
        </p:nvSpPr>
        <p:spPr>
          <a:xfrm>
            <a:off x="133350" y="1533526"/>
            <a:ext cx="4314826" cy="16348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400" b="1" dirty="0">
                <a:latin typeface="Calibri" panose="020F0502020204030204" pitchFamily="34" charset="0"/>
                <a:ea typeface="Andalus"/>
                <a:cs typeface="Arial Unicode MS"/>
              </a:rPr>
              <a:t>Peter’s Do Over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600" dirty="0">
                <a:latin typeface="Calibri" panose="020F0502020204030204" pitchFamily="34" charset="0"/>
                <a:ea typeface="Arial Unicode MS"/>
                <a:cs typeface="Arial Unicode MS"/>
              </a:rPr>
              <a:t>Acts 12</a:t>
            </a:r>
            <a:endParaRPr lang="en-US" sz="3600" dirty="0"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231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865E3-5545-491E-B732-DA5AAB9B254C}"/>
              </a:ext>
            </a:extLst>
          </p:cNvPr>
          <p:cNvSpPr/>
          <p:nvPr/>
        </p:nvSpPr>
        <p:spPr>
          <a:xfrm>
            <a:off x="9525" y="1609725"/>
            <a:ext cx="9124949" cy="954107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Jesus seized (Luke 22:54)</a:t>
            </a:r>
          </a:p>
          <a:p>
            <a:r>
              <a:rPr lang="en-US" sz="2800" dirty="0"/>
              <a:t>Peter seized (Acts 12:4)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2E2B6-DA86-4B17-A0BA-9BE0A011A65E}"/>
              </a:ext>
            </a:extLst>
          </p:cNvPr>
          <p:cNvSpPr/>
          <p:nvPr/>
        </p:nvSpPr>
        <p:spPr>
          <a:xfrm>
            <a:off x="-1" y="8988"/>
            <a:ext cx="9163049" cy="150810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11 Similarities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Jesus’ resurrection and Peter’s release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117BD-4995-412E-8B8A-D4494158F5FC}"/>
              </a:ext>
            </a:extLst>
          </p:cNvPr>
          <p:cNvSpPr/>
          <p:nvPr/>
        </p:nvSpPr>
        <p:spPr>
          <a:xfrm>
            <a:off x="9525" y="2657475"/>
            <a:ext cx="911542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Believing thief dies (Luke 23:39-43)</a:t>
            </a:r>
          </a:p>
          <a:p>
            <a:r>
              <a:rPr lang="en-US" sz="2800" dirty="0"/>
              <a:t>Believing disciple dies (Acts 12:2)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8F07B-60F8-4A11-9F76-CA8F07105D42}"/>
              </a:ext>
            </a:extLst>
          </p:cNvPr>
          <p:cNvSpPr/>
          <p:nvPr/>
        </p:nvSpPr>
        <p:spPr>
          <a:xfrm>
            <a:off x="19049" y="3705225"/>
            <a:ext cx="910590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Jesus presented to Jews (Luke 23:13-18)</a:t>
            </a:r>
          </a:p>
          <a:p>
            <a:r>
              <a:rPr lang="en-US" sz="2800" dirty="0"/>
              <a:t>Peter potentially presented to Jews (Acts 12:4)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BE77F-ECE0-4C6A-814C-754704B17D63}"/>
              </a:ext>
            </a:extLst>
          </p:cNvPr>
          <p:cNvSpPr/>
          <p:nvPr/>
        </p:nvSpPr>
        <p:spPr>
          <a:xfrm>
            <a:off x="19049" y="4758035"/>
            <a:ext cx="910590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Servant girl identifies Peter (Luke 22:56)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Servant girl identifies Peter (Acts 12:13-14)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5659F-E4C4-4603-8A35-F2DCED50BB2A}"/>
              </a:ext>
            </a:extLst>
          </p:cNvPr>
          <p:cNvSpPr/>
          <p:nvPr/>
        </p:nvSpPr>
        <p:spPr>
          <a:xfrm>
            <a:off x="19049" y="5820460"/>
            <a:ext cx="910590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Unbelieving thief dies (Luke 23:39)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Roman guards die (Acts 12:4, 19)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3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3809</TotalTime>
  <Words>438</Words>
  <Application>Microsoft Macintosh PowerPoint</Application>
  <PresentationFormat>On-screen Show (4:3)</PresentationFormat>
  <Paragraphs>69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193</cp:revision>
  <dcterms:created xsi:type="dcterms:W3CDTF">2019-05-03T03:50:02Z</dcterms:created>
  <dcterms:modified xsi:type="dcterms:W3CDTF">2020-04-12T05:20:07Z</dcterms:modified>
</cp:coreProperties>
</file>