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58" r:id="rId3"/>
    <p:sldMasterId id="2147483656" r:id="rId4"/>
    <p:sldMasterId id="2147483654" r:id="rId5"/>
    <p:sldMasterId id="2147483649" r:id="rId6"/>
    <p:sldMasterId id="2147483835" r:id="rId7"/>
    <p:sldMasterId id="2147483847" r:id="rId8"/>
    <p:sldMasterId id="2147483859" r:id="rId9"/>
    <p:sldMasterId id="2147483871" r:id="rId10"/>
    <p:sldMasterId id="2147483883" r:id="rId11"/>
    <p:sldMasterId id="2147483895" r:id="rId12"/>
  </p:sldMasterIdLst>
  <p:notesMasterIdLst>
    <p:notesMasterId r:id="rId88"/>
  </p:notesMasterIdLst>
  <p:handoutMasterIdLst>
    <p:handoutMasterId r:id="rId89"/>
  </p:handoutMasterIdLst>
  <p:sldIdLst>
    <p:sldId id="374" r:id="rId13"/>
    <p:sldId id="351" r:id="rId14"/>
    <p:sldId id="294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5" r:id="rId37"/>
    <p:sldId id="376" r:id="rId38"/>
    <p:sldId id="352" r:id="rId39"/>
    <p:sldId id="295" r:id="rId40"/>
    <p:sldId id="296" r:id="rId41"/>
    <p:sldId id="297" r:id="rId42"/>
    <p:sldId id="298" r:id="rId43"/>
    <p:sldId id="348" r:id="rId44"/>
    <p:sldId id="318" r:id="rId45"/>
    <p:sldId id="299" r:id="rId46"/>
    <p:sldId id="324" r:id="rId47"/>
    <p:sldId id="338" r:id="rId48"/>
    <p:sldId id="325" r:id="rId49"/>
    <p:sldId id="327" r:id="rId50"/>
    <p:sldId id="329" r:id="rId51"/>
    <p:sldId id="328" r:id="rId52"/>
    <p:sldId id="302" r:id="rId53"/>
    <p:sldId id="345" r:id="rId54"/>
    <p:sldId id="333" r:id="rId55"/>
    <p:sldId id="337" r:id="rId56"/>
    <p:sldId id="334" r:id="rId57"/>
    <p:sldId id="339" r:id="rId58"/>
    <p:sldId id="335" r:id="rId59"/>
    <p:sldId id="336" r:id="rId60"/>
    <p:sldId id="340" r:id="rId61"/>
    <p:sldId id="346" r:id="rId62"/>
    <p:sldId id="301" r:id="rId63"/>
    <p:sldId id="332" r:id="rId64"/>
    <p:sldId id="331" r:id="rId65"/>
    <p:sldId id="341" r:id="rId66"/>
    <p:sldId id="342" r:id="rId67"/>
    <p:sldId id="300" r:id="rId68"/>
    <p:sldId id="303" r:id="rId69"/>
    <p:sldId id="343" r:id="rId70"/>
    <p:sldId id="383" r:id="rId71"/>
    <p:sldId id="384" r:id="rId72"/>
    <p:sldId id="323" r:id="rId73"/>
    <p:sldId id="330" r:id="rId74"/>
    <p:sldId id="304" r:id="rId75"/>
    <p:sldId id="305" r:id="rId76"/>
    <p:sldId id="306" r:id="rId77"/>
    <p:sldId id="307" r:id="rId78"/>
    <p:sldId id="308" r:id="rId79"/>
    <p:sldId id="311" r:id="rId80"/>
    <p:sldId id="377" r:id="rId81"/>
    <p:sldId id="310" r:id="rId82"/>
    <p:sldId id="350" r:id="rId83"/>
    <p:sldId id="378" r:id="rId84"/>
    <p:sldId id="379" r:id="rId85"/>
    <p:sldId id="380" r:id="rId86"/>
    <p:sldId id="381" r:id="rId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953"/>
    <a:srgbClr val="800080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3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881A8B-2F75-EF43-922F-40707787B2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52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998950-CCC6-4C4B-9646-8D63D95F64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02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64AD90-CA19-064B-8B3A-FD1E9BFD47EB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11B16BE-B1BF-274C-ADC6-23BE6FCD798D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1ADBA1-AF74-0049-A8F3-9E99E8141EE2}" type="slidenum">
              <a:rPr lang="en-US" sz="1200">
                <a:solidFill>
                  <a:srgbClr val="000000"/>
                </a:solidFill>
              </a:rPr>
              <a:pPr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These trips remind us of our cultural heritage.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8BDA35-627F-2D4B-9956-3B6CBA897A1F}" type="slidenum">
              <a:rPr lang="en-US" sz="1200">
                <a:solidFill>
                  <a:srgbClr val="000000"/>
                </a:solidFill>
              </a:rPr>
              <a:pPr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After all, my ancestors were Puritans who immigrated to the USA from England in the 1650s.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2368BA-04AA-CD46-8B68-787CB77E61B2}" type="slidenum">
              <a:rPr lang="en-US" sz="1200">
                <a:solidFill>
                  <a:srgbClr val="000000"/>
                </a:solidFill>
              </a:rPr>
              <a:pPr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So while Singapore is our home, we don</a:t>
            </a:r>
            <a:r>
              <a:rPr lang="fr-FR" altLang="ja-JP"/>
              <a:t>'</a:t>
            </a:r>
            <a:r>
              <a:rPr lang="en-US" altLang="ja-JP"/>
              <a:t>t have any family here.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666763-28B0-C746-A619-01B7D605BC0F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As the boys have gotten taller, their family is right in their own home.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EC5899-786B-5B49-8D6E-B2B462F309AE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As the boys have gotten taller, their family is right in their own home.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4B17F6-DF80-C946-A97B-5B0DE5966C7D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And now we</a:t>
            </a:r>
            <a:r>
              <a:rPr lang="fr-FR" altLang="ja-JP"/>
              <a:t>'</a:t>
            </a:r>
            <a:r>
              <a:rPr lang="en-US" altLang="ja-JP"/>
              <a:t>re preparing for our oldest to go to college in the states in less than two years.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C77F71-A832-2244-BB8B-0A3E98BCCA90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As the boys have gotten taller, their family is right in their own home.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7EFBD3-122B-5342-984A-2B192C155CC4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590E92-8153-EF47-B103-F37FB9EACF98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534553-1449-5F49-968D-DA6A2DB3B489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8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81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12A73A-4407-D74C-9B96-FA4C9FDA90DC}" type="slidenum">
              <a:rPr lang="en-US" sz="1200">
                <a:solidFill>
                  <a:srgbClr val="000000"/>
                </a:solidFill>
              </a:rPr>
              <a:pPr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2D8F3CE-F102-DB47-86D6-1CE1AB76B260}" type="slidenum">
              <a:rPr lang="en-US" sz="1200">
                <a:solidFill>
                  <a:srgbClr val="000000"/>
                </a:solidFill>
              </a:rPr>
              <a:pPr algn="r"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7FA4BBB-6918-5C4B-ADFA-BA0BE2CD01A1}" type="slidenum">
              <a:rPr lang="en-US" sz="1200">
                <a:solidFill>
                  <a:srgbClr val="000000"/>
                </a:solidFill>
              </a:rPr>
              <a:pPr algn="r"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A571CC-7EA3-ED45-AEF3-F97F3D7A326F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0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40E921-0646-5D42-BDE5-A24CB4258C8E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2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F8F78-CCA4-D946-B69F-0BC48260E487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22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052947-49EE-204B-AC4E-8951BDAF8A1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23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D95603-B7D0-D94B-9EE3-80B595A55653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1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FB1D7D-EC30-0444-B0D0-EDE269F78269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93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A83747-FFC1-AE4F-913F-D9E3F9685C4D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95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B0BB9F-6575-0D4E-B05F-4D794233BE97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97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76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CCE4CC-FB7A-EC43-BA2C-1B5FADE69951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99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72969E-2647-BC49-B4CD-E8859167B7D0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D61E59-37EA-C840-9BF0-FB321DB47CE4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C5F42F1-B591-CB4A-9FA3-AFF39D8CF6C5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14541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85711DB-EC1C-3F44-8EDD-7A20F31CDE26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145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ED23328-B156-A847-BC6B-A28EB79DC8CC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037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5BC239E-37F1-B547-86CE-5E79655B6422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20378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E5DB505-84C3-3645-A9EE-7614F051FCDE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203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8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E84E3F-B149-164B-9829-E0DC2A11E7F4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05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58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E8915C-BCBA-D645-BF7D-18135E43792F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2088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CE92E87-D604-E741-ABB3-28BEC4B7AFE7}" type="slidenum">
              <a:rPr lang="en-US" sz="1200"/>
              <a:pPr algn="r"/>
              <a:t>36</a:t>
            </a:fld>
            <a:endParaRPr lang="en-US" sz="1200"/>
          </a:p>
        </p:txBody>
      </p:sp>
      <p:sp>
        <p:nvSpPr>
          <p:cNvPr id="208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34BE84-E6E7-9548-A3AC-318FABA35F98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1197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E5FBF81-C9BD-8842-AEBE-742CAFB0B436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21197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6455624-5157-6045-B3D4-81EE1B9BAA69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2119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B1CCEC-7A45-FA4C-AE38-EAD0B3EF4B75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1401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A736B06-54BC-F541-86ED-EC1CAC60A08A}" type="slidenum">
              <a:rPr lang="en-US" sz="1200"/>
              <a:pPr algn="r"/>
              <a:t>39</a:t>
            </a:fld>
            <a:endParaRPr lang="en-US" sz="1200"/>
          </a:p>
        </p:txBody>
      </p:sp>
      <p:sp>
        <p:nvSpPr>
          <p:cNvPr id="2140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7027689-D9CF-9E45-86E8-F59F1CE5C817}" type="slidenum">
              <a:rPr lang="en-US" sz="1200"/>
              <a:pPr algn="r"/>
              <a:t>39</a:t>
            </a:fld>
            <a:endParaRPr lang="en-US" sz="1200"/>
          </a:p>
        </p:txBody>
      </p:sp>
      <p:sp>
        <p:nvSpPr>
          <p:cNvPr id="214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2AAD4A-AA00-BB43-9CB6-DF17550BDFEA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1606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7CE8842-ED9A-324B-9D8C-1FC5AA19DB8E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21606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678D46B-8871-BE44-AC13-0F0A1FDE3202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2160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607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8CF3CA-DDBF-3646-AA9A-30C3E67F21C4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218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81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4D219E-0D17-5641-8390-1F3DFFD2D1F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22016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C13B485-85DB-CD45-8E6B-C76C03CC8AC4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22016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3890743-F00D-C340-837D-2BE3CA64C400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220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016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ED4BF08-82F4-A049-B992-F9280684F10E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222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4298961-B787-6843-BBCF-DA6D8707A3C1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22221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0E63F4F-F357-9B4A-9678-720F8E10C3A0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2222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221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C3ABB8-5DCA-064A-AEFF-8C9158BA3CA0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0BC5BE3-3BFA-AD49-8CD9-17578539F071}" type="slidenum">
              <a:rPr lang="en-US" sz="1200"/>
              <a:pPr algn="r"/>
              <a:t>44</a:t>
            </a:fld>
            <a:endParaRPr lang="en-US" sz="1200"/>
          </a:p>
        </p:txBody>
      </p:sp>
      <p:sp>
        <p:nvSpPr>
          <p:cNvPr id="22426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AD5B3A3-F232-F140-AEDE-C2D4CD56122A}" type="slidenum">
              <a:rPr lang="en-US" sz="1200"/>
              <a:pPr algn="r"/>
              <a:t>44</a:t>
            </a:fld>
            <a:endParaRPr lang="en-US" sz="1200"/>
          </a:p>
        </p:txBody>
      </p:sp>
      <p:sp>
        <p:nvSpPr>
          <p:cNvPr id="2242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426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13431-E573-0748-9411-A97FDBEAA9E2}" type="slidenum">
              <a:rPr lang="en-US" sz="1200">
                <a:solidFill>
                  <a:srgbClr val="000000"/>
                </a:solidFill>
              </a:rPr>
              <a:pPr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So 10 years after our first move to Asia as singles, we arrived as a family of four.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ACB3EC-A9B0-8541-AA6F-CD7F67F82DA2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D2DEE3C-413F-F944-8E27-26281DD60FA8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B3185F-02CA-FF41-AB48-B75B4FD9FD81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2263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1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BC142B-F7D3-D349-96AE-04EEA1423915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2283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F62FB60-46F6-CD4E-898B-1E7A93784214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228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83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30BE19-040D-F445-9698-B7D385E91C1C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23040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E9D898A-245B-7547-9990-D969D27838DA}" type="slidenum">
              <a:rPr lang="en-US" sz="1200"/>
              <a:pPr algn="r"/>
              <a:t>47</a:t>
            </a:fld>
            <a:endParaRPr lang="en-US" sz="1200"/>
          </a:p>
        </p:txBody>
      </p:sp>
      <p:sp>
        <p:nvSpPr>
          <p:cNvPr id="23040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13173B8-9FBC-7347-A413-6844306675C7}" type="slidenum">
              <a:rPr lang="en-US" sz="1200"/>
              <a:pPr algn="r"/>
              <a:t>47</a:t>
            </a:fld>
            <a:endParaRPr lang="en-US" sz="1200"/>
          </a:p>
        </p:txBody>
      </p:sp>
      <p:sp>
        <p:nvSpPr>
          <p:cNvPr id="2304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DF3914-AC5F-7A4F-84DD-3931E5784E36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2324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3EC3C8C-D86B-0242-A694-42DADC3A28AE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23245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F26A2E8-5EC8-7948-8663-DB71E9E25FAA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2324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0A517E-3DE3-B645-B166-1E0BAAB923B9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2344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83B6443-3430-F94E-A976-3EDA4E738E34}" type="slidenum">
              <a:rPr lang="en-US" sz="1200"/>
              <a:pPr algn="r"/>
              <a:t>49</a:t>
            </a:fld>
            <a:endParaRPr lang="en-US" sz="1200"/>
          </a:p>
        </p:txBody>
      </p:sp>
      <p:sp>
        <p:nvSpPr>
          <p:cNvPr id="234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F7678E-4CD6-9F45-8BF5-BAE95EC71E3E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23654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91359FE-B09F-7A43-ADB7-06ADCE94EEC1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23654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94A7B14-ADD6-FB40-9C3E-3A6A5124CDC4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2365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655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560CBE-6352-674B-8E6B-70A5FDF40DD5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2385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469B9F-9792-C34D-A464-FEFF24CE0C3F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24064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6F4B32B-C4ED-EA4D-9847-E3AEBA4042A2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24064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53D66EE-D7C2-504A-882C-0692B0E8A774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2406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064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E2BEC8-DD65-8747-9AD6-663B50BD7540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2426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AC0D19C-4A61-AA4C-BC7E-6A227346FCD6}" type="slidenum">
              <a:rPr lang="en-US" sz="1200"/>
              <a:pPr algn="r"/>
              <a:t>53</a:t>
            </a:fld>
            <a:endParaRPr lang="en-US" sz="1200"/>
          </a:p>
        </p:txBody>
      </p:sp>
      <p:sp>
        <p:nvSpPr>
          <p:cNvPr id="24269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CE92BB2-6F56-3740-A1D5-506EA5375D00}" type="slidenum">
              <a:rPr lang="en-US" sz="1200"/>
              <a:pPr algn="r"/>
              <a:t>53</a:t>
            </a:fld>
            <a:endParaRPr lang="en-US" sz="1200"/>
          </a:p>
        </p:txBody>
      </p:sp>
      <p:sp>
        <p:nvSpPr>
          <p:cNvPr id="2426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3904EE4-8DB2-8E40-99F3-3EAF3714A7FC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24473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358224A-298C-4F43-9EE9-A299C31D7E66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244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4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D43DB4-EA22-2846-A55B-9B134F9BC8AB}" type="slidenum">
              <a:rPr lang="en-US" sz="1200">
                <a:solidFill>
                  <a:srgbClr val="000000"/>
                </a:solidFill>
              </a:rPr>
              <a:pPr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In our second year here, our third son John was born.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FB1D0F-0BE4-7245-8621-7B6A66BA81BB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24678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0013447-7DFA-C14F-B119-0B905E8D7FDC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24678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1D39457-FE46-0449-AA6C-9AB1F071072C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2467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9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F8EC60-193A-1D4F-A901-AF1295531109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2488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88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962456-A450-3C43-AE4C-AA8EE27A5DE8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250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08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7BDDE9-E984-6843-A212-EB72C38A51AD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2529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C844732-5C33-684B-B589-5D159F481AFB}" type="slidenum">
              <a:rPr lang="en-US" sz="1200"/>
              <a:pPr algn="r"/>
              <a:t>58</a:t>
            </a:fld>
            <a:endParaRPr lang="en-US" sz="1200"/>
          </a:p>
        </p:txBody>
      </p:sp>
      <p:sp>
        <p:nvSpPr>
          <p:cNvPr id="2529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29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5E4EE6-B524-8E4E-8108-195D809D4CC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A0FE4A-4B4F-E245-9435-78484155F8EF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60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Most of the manuscripts have the little sigma (= English </a:t>
            </a:r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s</a:t>
            </a:r>
            <a:r>
              <a:rPr lang="ja-JP" altLang="en-US">
                <a:latin typeface="Times New Roman" charset="0"/>
              </a:rPr>
              <a:t>”</a:t>
            </a:r>
            <a:r>
              <a:rPr lang="en-US" altLang="ja-JP">
                <a:latin typeface="Times New Roman" charset="0"/>
              </a:rPr>
              <a:t>) that makes the verb for believe in an undefined sense.  However, a few early MSS lack this sigma, which turns it into a present tense.</a:t>
            </a: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F9B08B-5743-6A4E-8942-C99A45D69CEE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2590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90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1C0121-898F-4B41-81FE-67D98F0F7142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2611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33253C-A5CA-DB44-A94F-019871AFCB83}" type="slidenum">
              <a:rPr lang="en-US" sz="1200"/>
              <a:pPr algn="r"/>
              <a:t>62</a:t>
            </a:fld>
            <a:endParaRPr lang="en-US" sz="1200"/>
          </a:p>
        </p:txBody>
      </p:sp>
      <p:sp>
        <p:nvSpPr>
          <p:cNvPr id="26112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AA1AAD4-C0C7-EC49-8B28-FEA7428CED43}" type="slidenum">
              <a:rPr lang="en-US" sz="1200"/>
              <a:pPr algn="r"/>
              <a:t>62</a:t>
            </a:fld>
            <a:endParaRPr lang="en-US" sz="1200"/>
          </a:p>
        </p:txBody>
      </p:sp>
      <p:sp>
        <p:nvSpPr>
          <p:cNvPr id="2611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112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B8DBCF-4543-AA4C-AB8F-4C03A496CD8B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2631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31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510453-42F1-3B41-AFD0-EACA0EE45F20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2652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52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51FB17-0CAF-6142-A4E8-BA8893A803FC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The boys continued to grow…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B9C8B3-F5F7-1B45-B59E-67AA7948C8F5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2672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72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89CD75-6F11-2646-8B34-B9FB612D1177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2693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93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B1ED23-0CFB-7048-AE26-64A097728435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271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13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3A9E18-67E3-7E4C-84F3-A0B5A5597A57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2734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B89631B-9F4F-A040-A8BB-686CF032EB30}" type="slidenum">
              <a:rPr lang="en-US" sz="1200"/>
              <a:pPr algn="r"/>
              <a:t>68</a:t>
            </a:fld>
            <a:endParaRPr lang="en-US" sz="1200"/>
          </a:p>
        </p:txBody>
      </p:sp>
      <p:sp>
        <p:nvSpPr>
          <p:cNvPr id="27341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CABD129-252B-6549-91A7-8638C783B05D}" type="slidenum">
              <a:rPr lang="en-US" sz="1200"/>
              <a:pPr algn="r"/>
              <a:t>68</a:t>
            </a:fld>
            <a:endParaRPr lang="en-US" sz="1200"/>
          </a:p>
        </p:txBody>
      </p:sp>
      <p:sp>
        <p:nvSpPr>
          <p:cNvPr id="273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341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410AAE-1872-E943-B2E6-2576DD3ABE3A}" type="slidenum">
              <a:rPr lang="en-US" sz="1200">
                <a:solidFill>
                  <a:srgbClr val="000000"/>
                </a:solidFill>
              </a:rPr>
              <a:pPr/>
              <a:t>69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54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24C19F8-FE23-C841-9BDE-C1AB371DDC17}" type="slidenum">
              <a:rPr lang="en-US" sz="1200">
                <a:solidFill>
                  <a:srgbClr val="000000"/>
                </a:solidFill>
              </a:rPr>
              <a:pPr algn="r"/>
              <a:t>69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546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8675E40-12C9-4C47-9EE9-F4EC49B21C0D}" type="slidenum">
              <a:rPr lang="en-US" sz="1200">
                <a:solidFill>
                  <a:srgbClr val="000000"/>
                </a:solidFill>
              </a:rPr>
              <a:pPr algn="r"/>
              <a:t>69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754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546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55967C-BB84-F74F-AC6D-6D38F6333B14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278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4EE0037-4B08-1E41-A1DE-9C594469F5C8}" type="slidenum">
              <a:rPr lang="en-US" sz="1200"/>
              <a:pPr algn="r"/>
              <a:t>71</a:t>
            </a:fld>
            <a:endParaRPr lang="en-US" sz="1200"/>
          </a:p>
        </p:txBody>
      </p:sp>
      <p:sp>
        <p:nvSpPr>
          <p:cNvPr id="27853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E7D4DBC-C65E-C842-A9F9-A3276F0E1793}" type="slidenum">
              <a:rPr lang="en-US" sz="1200"/>
              <a:pPr algn="r"/>
              <a:t>71</a:t>
            </a:fld>
            <a:endParaRPr lang="en-US" sz="1200"/>
          </a:p>
        </p:txBody>
      </p:sp>
      <p:sp>
        <p:nvSpPr>
          <p:cNvPr id="278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96D9F2-88AF-6B42-A0D7-1E70E4AFD8A1}" type="slidenum">
              <a:rPr lang="en-US" sz="1200">
                <a:solidFill>
                  <a:srgbClr val="000000"/>
                </a:solidFill>
              </a:rPr>
              <a:pPr/>
              <a:t>72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0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36A82E-EFC1-BE4E-AE62-8F3B5E748C09}" type="slidenum">
              <a:rPr lang="en-US" sz="1200">
                <a:solidFill>
                  <a:srgbClr val="000000"/>
                </a:solidFill>
              </a:rPr>
              <a:pPr/>
              <a:t>73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2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26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328F02-9A8E-B348-82DF-B2787EECAE5F}" type="slidenum">
              <a:rPr lang="en-US" sz="1200">
                <a:solidFill>
                  <a:srgbClr val="000000"/>
                </a:solidFill>
              </a:rPr>
              <a:pPr/>
              <a:t>75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5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57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0ED68E-5CDD-1846-8E1F-E231699878F8}" type="slidenum">
              <a:rPr lang="en-US" sz="1200">
                <a:solidFill>
                  <a:srgbClr val="000000"/>
                </a:solidFill>
              </a:rPr>
              <a:pPr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It seems natural to spend holidays here…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11FAB2-9727-2A47-96FC-B3C5E64B0CE9}" type="slidenum">
              <a:rPr lang="en-US" sz="1200">
                <a:solidFill>
                  <a:srgbClr val="000000"/>
                </a:solidFill>
              </a:rPr>
              <a:pPr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When we want dry climate we visit the cactus at the Botanic Gardens!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C1B1C3-61F8-1947-B738-E835A2A14C2B}" type="slidenum">
              <a:rPr lang="en-US" sz="1200">
                <a:solidFill>
                  <a:srgbClr val="000000"/>
                </a:solidFill>
              </a:rPr>
              <a:pPr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We have lived briefly in the USA the past 12 years.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009F0-1DDB-B743-90A6-72DD97F2DA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16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A551CD-7233-4F45-8CCB-9B440AA26B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092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676E4-8E44-BB40-A524-015B4E4DB9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552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34D41-0994-7643-9AA6-8CAAFC617D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998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2EF21-1B37-984A-B591-ACB3D967D1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287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9FE03-1E63-1441-A472-E1D7E093B4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501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83787E-2F40-CC41-B85B-6FA65ABE52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546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F926A-F5E2-F440-BF56-BE9B35D5DA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93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1330B-A46A-404A-A347-3E869C4211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246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95002-0556-BE43-BCA6-A09A2439EE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145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B9B12-52BF-5D47-A244-1587231B04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616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1E394-A45D-0B43-B96A-1C081872DA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1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EAC2A-C6EC-6F4B-8A6C-46786619B8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457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D344D-0A14-5E4F-8F7B-626A04E6CA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01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5B7E0-DD7D-C146-9DB1-E23423089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321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2187FD-4C08-DF4F-AE0E-FE0B313A5E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005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B8E3C-BA36-C344-B7B9-A67F47AECB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691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B6E11-FCE5-6346-AA6D-0D95DEF77F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477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5AF5C-8822-AF49-9D1B-5C15EC21E0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214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469B7-FB85-CA47-878E-2E9042B3FF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60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51AC6-F5B8-B146-87AF-37B855EB10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90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6A388-83AC-134A-91C3-02F39E1F53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448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8CE58-567F-484E-84EE-7FE65A7404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09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352A9-EC00-C64F-9C70-4D0AFFCCD3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033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5F3C3C-EB94-3D47-B2EB-7B92C5E7AA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327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DDC-3B7F-3F45-AE79-259F5C47C5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988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DAE1209-E1DC-4042-A724-B9CE7FF6E9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9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C508-F561-F243-B475-AE6350806C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31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D15A7-E51D-4B4C-A717-9904542BC0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2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F15D1-A6C9-E641-B250-3203FF6BE6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10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AE350-ACF2-904A-899E-A7DF924A37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30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BD2DA-553A-B140-866C-AF3E2654D8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43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8D980-FBE9-0545-90A8-D394977F20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21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66CE0-957D-6A4A-BED5-8B871868B4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D1D9E-9CA8-CC45-ABBA-C50219066C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23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0E850-4B50-6941-A22C-97110C1E75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3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F40B5-3E6B-014A-A2ED-2B6EA40045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4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FA74D-7331-0A4D-BC25-27CF281774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1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82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82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2498C-24E3-6542-BD4A-9123BD2AB4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92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B6B4E-AAAA-A94D-84D1-F6C9D76D8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51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773BC-FA3A-2942-BEAF-02087B6BE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8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5196A-4641-464D-BA39-8452492C70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41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B0A97-09FB-0E42-BB20-724A5EAF41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67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74FD5-16F4-FC4E-9ABF-47CE3CF7B7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06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BD4B47-6862-224C-8098-B7567BF539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7F1F8-65C8-BF4D-AC72-4A2434DB4F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89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CB12C-4D8E-6F42-97BB-F129DDAD16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50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C84D1-F237-8047-A976-5EB0F66F71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4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46335-5B30-4941-B9C1-8BB62CA0B9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0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71B3C-9B90-7A40-97C5-FCCF262ABD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3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3213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213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2272F-3F82-2943-AB57-4EC5E71112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25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9AC02-99BF-1D4B-8E87-5DCE19659A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12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A7A0F-95FB-BA47-AA9F-0EA9F67C9B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52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6D4876-D4B8-CB4E-80C8-6AD35A8AEB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8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F9793-40C1-7D4B-9736-CE2F627230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14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9B3182-DDD5-0642-AFF7-F94B73DB41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0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C23DF-1305-4740-A1A3-6F1F99056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435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4E018-03FC-6A43-BF43-83170FC52D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52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8C218-F711-5C4B-A4F6-2DD7E88108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9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DDB03-B046-E541-BE86-0A0ECBC30E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9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64E53-846A-CA48-A779-429E72F485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5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AB313-4CB7-0B46-8E43-8D87655F9D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70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80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80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18891-1797-A641-8C69-CAF61BC20E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6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1A98-7195-F048-86FA-8629474873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51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59852-21A9-064E-9C1C-8CB635F55B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23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52F684-728A-5147-A4DE-AD4C4327D3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54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3D0CB-F43C-4C4B-9AA2-42411AA25D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8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36492-8B81-7946-BC3A-1F8182ADA0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30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9E4E9-F8B3-B549-A671-AA5DCEF092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68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3C779-DF86-9E43-9C5D-F6DE176A4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429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38959-5457-0D4F-9EF2-1997D33208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19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E99BC-6DA8-6342-8407-AB6A6AFC84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33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B877B-58BE-544E-B532-1C15322378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65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18FBF-EE8C-374A-910B-04C14B07AB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328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ACDD9-052E-2C40-A685-50ADA0EA0D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68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FAE26-B352-9044-B204-29E327CE92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33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2CCF82-6500-4847-8132-EACF2C8DFB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6F075-19D5-FE47-9992-3410D7502D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0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AAFAB-0E2F-0F4D-A3AE-1C7715703A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43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26B93-A86F-7145-8F2A-71941A7882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362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83BC6-4A25-A940-9764-DEC8720C0B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64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059DB-9786-0145-BEDE-B857F5937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08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25F56-83FE-C944-AE36-07B38F5873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47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B4F3B-9089-EB45-8F04-4C63FC95A8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547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23982-56EF-2146-9C7A-1E0D877793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14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A013EA-713E-A341-97E4-5E116C714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6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104A5-7FA7-0745-9627-8B10347EF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70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421BD-D297-3540-AEFC-D6A788A09C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156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A363-49E5-CF43-B002-BC230096BB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8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8E0E9-7F89-7E45-A25D-6BCE167D2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869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F5DC9-943A-764B-921D-C45CE4EDB4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241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575B0C-59BD-0B49-BEC9-B68CEF8E85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299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5789C-3803-8D4D-B46B-6CECCCA2EC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07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77880-17BF-C741-B1C8-3A749FF200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64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3A8A2-F927-FC43-A257-259BC6971C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104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754DF-64E8-A04F-8A57-4AC7B0D5E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885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9345B-2737-9649-90CD-BE044CE3F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61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146C7-4DF3-F845-BFBD-7476169922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313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4ECB5-AA8A-3240-B2FA-38C6D2999E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930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726AD-12CC-8E49-9573-E3CF23C6DC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BA1F3-3217-7042-90B6-1113A8D472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10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47CA0-BE08-374B-836D-676DCD5CAC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483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F0A33-4E33-044D-A8BE-B876D0BD3C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548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1B3B5-4113-BE41-8DCB-D1A863705C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561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66B3A-E960-7F4E-BF28-F5138B78C1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775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217E7-8C9C-DE44-B7EC-39F51B42A8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20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E77287-4EE8-314E-945C-AA74383BFF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33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3D32F-AD7E-2642-8981-D2B5368C78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116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6DF0F-B831-1D42-B1F9-B714A66216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688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3A6AC-E0E4-4648-ACDB-3FBEC1DF1B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25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741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38AB6-D15A-5F43-B320-C6E5E9CFA1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82323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E4BDC-F2E6-5D42-8743-04D639AF89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483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F2893-6229-5D40-8AF5-3B0F2208A4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57521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DCD47-D5BD-0D4D-A29C-0FD2358E68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25763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151C6C-28F4-C049-97AA-7826CA2FDB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85656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8621E-D791-6042-8266-957AAAC36A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73934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A1AD6-CDAE-0340-A592-58688C3346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14186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E5CF4-162E-804F-975F-DD6BE3696D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04769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8E561-8F61-6344-98BB-5203AA4C47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57432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53E30-EF57-3945-A8E3-77D9E62F79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78123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3ECDA-D3CE-E74B-BF7F-894F90C9F2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13034"/>
      </p:ext>
    </p:extLst>
  </p:cSld>
  <p:clrMapOvr>
    <a:masterClrMapping/>
  </p:clrMapOvr>
  <p:transition xmlns:p14="http://schemas.microsoft.com/office/powerpoint/2010/main" advClick="0" advTm="5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16F7C-79D0-5544-98B8-2C0CFBD8C1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36157"/>
      </p:ext>
    </p:extLst>
  </p:cSld>
  <p:clrMapOvr>
    <a:masterClrMapping/>
  </p:clrMapOvr>
  <p:transition xmlns:p14="http://schemas.microsoft.com/office/powerpoint/2010/main" advClick="0" advTm="5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DCAD19-75F4-7548-8E2D-1142B3FF02E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7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7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7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67506759-3424-1744-9F8F-896340C8F30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11D3BAD-13EC-F945-A588-BFAA0F0279E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6147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6201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319 w 21600"/>
                <a:gd name="T3" fmla="*/ 172 h 21600"/>
                <a:gd name="T4" fmla="*/ 0 w 21600"/>
                <a:gd name="T5" fmla="*/ 17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fld id="{C8D355CE-9D2F-A949-9E60-DF88610E04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3619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5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31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imes New Roman" pitchFamily="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imes New Roman" pitchFamily="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Times New Roman" charset="0"/>
              </a:defRPr>
            </a:lvl1pPr>
          </a:lstStyle>
          <a:p>
            <a:fld id="{1006E7D5-04CE-4243-BDFF-449A6002752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charset="0"/>
        <a:buChar char="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charset="0"/>
        <a:buChar char=""/>
        <a:defRPr sz="2400">
          <a:solidFill>
            <a:schemeClr val="tx1"/>
          </a:solidFill>
          <a:latin typeface="+mn-lt"/>
          <a:ea typeface="+mn-ea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charset="0"/>
        <a:buChar char=""/>
        <a:defRPr sz="2200">
          <a:solidFill>
            <a:schemeClr val="tx1"/>
          </a:solidFill>
          <a:latin typeface="+mn-lt"/>
          <a:ea typeface="+mn-ea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charset="0"/>
        <a:buChar char=""/>
        <a:defRPr sz="2000">
          <a:solidFill>
            <a:schemeClr val="tx1"/>
          </a:solidFill>
          <a:latin typeface="+mn-lt"/>
          <a:ea typeface="+mn-ea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5pPr>
      <a:lvl6pPr marL="20018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6pPr>
      <a:lvl7pPr marL="24590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7pPr>
      <a:lvl8pPr marL="29162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8pPr>
      <a:lvl9pPr marL="33734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3721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0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72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fld id="{EFBC9D69-5AC5-224F-AAD4-7677164F868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6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3107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7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7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89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07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90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08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08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08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0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08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8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9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1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09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1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09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9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9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1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09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09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2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10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92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10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10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10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10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10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10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10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11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793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3111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11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3111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1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111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11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11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4E87184-3819-4249-A79F-500098C9D89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7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269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98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9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018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269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8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8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8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8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9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9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9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2699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9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9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9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19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00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9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19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00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00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00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019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2700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00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01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01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01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2701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01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70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70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70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70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fld id="{960EE4FC-C232-E448-852D-41943BF2EC1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70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8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fld id="{56AF59FE-6067-B243-ADFB-6A176B26DE4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A083D334-497B-2D4A-937F-FA25ADD6BB0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01EEC349-0D40-D841-8C44-E77A28195BD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638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</a:endParaRPr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</a:endParaRPr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</a:endParaRPr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</a:endParaRPr>
            </a:p>
          </p:txBody>
        </p:sp>
        <p:sp>
          <p:nvSpPr>
            <p:cNvPr id="9934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34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934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72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639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D22F247-FD16-D947-B5E4-4114E151662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9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ransition xmlns:p14="http://schemas.microsoft.com/office/powerpoint/2010/main" advClick="0" advTm="5000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5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6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6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5.jpeg"/><Relationship Id="rId5" Type="http://schemas.openxmlformats.org/officeDocument/2006/relationships/image" Target="../media/image67.jpe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Garden Tomb 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304800"/>
            <a:ext cx="5105400" cy="29718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 sz="8800" b="1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New Life!</a:t>
            </a:r>
            <a:r>
              <a:rPr lang="en-US" sz="6000" b="1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/>
            </a:r>
            <a:br>
              <a:rPr lang="en-US" sz="6000" b="1">
                <a:solidFill>
                  <a:schemeClr val="bg1"/>
                </a:solidFill>
                <a:latin typeface="Times New Roman" charset="0"/>
                <a:ea typeface="ＭＳ Ｐゴシック" charset="0"/>
              </a:rPr>
            </a:br>
            <a:r>
              <a:rPr lang="en-US" sz="6000" b="1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John 20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Family 96, 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53706" r="7253" b="4297"/>
          <a:stretch>
            <a:fillRect/>
          </a:stretch>
        </p:blipFill>
        <p:spPr bwMode="auto">
          <a:xfrm>
            <a:off x="-76200" y="-600075"/>
            <a:ext cx="10439400" cy="806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1997</a:t>
            </a:r>
          </a:p>
        </p:txBody>
      </p:sp>
    </p:spTree>
  </p:cSld>
  <p:clrMapOvr>
    <a:masterClrMapping/>
  </p:clrMapOvr>
  <p:transition xmlns:p14="http://schemas.microsoft.com/office/powerpoint/2010/main" advClick="0" advTm="7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 descr="Family 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975" r="21249" b="19939"/>
          <a:stretch>
            <a:fillRect/>
          </a:stretch>
        </p:blipFill>
        <p:spPr bwMode="auto">
          <a:xfrm>
            <a:off x="-76200" y="-2286000"/>
            <a:ext cx="9163050" cy="12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1999</a:t>
            </a:r>
          </a:p>
        </p:txBody>
      </p:sp>
    </p:spTree>
  </p:cSld>
  <p:clrMapOvr>
    <a:masterClrMapping/>
  </p:clrMapOvr>
  <p:transition xmlns:p14="http://schemas.microsoft.com/office/powerpoint/2010/main" advClick="0" advTm="8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5" descr="Family 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4"/>
          <a:stretch>
            <a:fillRect/>
          </a:stretch>
        </p:blipFill>
        <p:spPr bwMode="auto">
          <a:xfrm>
            <a:off x="0" y="-539750"/>
            <a:ext cx="9829800" cy="762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2000</a:t>
            </a:r>
          </a:p>
        </p:txBody>
      </p:sp>
    </p:spTree>
  </p:cSld>
  <p:clrMapOvr>
    <a:masterClrMapping/>
  </p:clrMapOvr>
  <p:transition xmlns:p14="http://schemas.microsoft.com/office/powerpoint/2010/main" advClick="0" advTm="6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 descr="Family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400"/>
            <a:ext cx="9691688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2001</a:t>
            </a:r>
          </a:p>
        </p:txBody>
      </p:sp>
    </p:spTree>
  </p:cSld>
  <p:clrMapOvr>
    <a:masterClrMapping/>
  </p:clrMapOvr>
  <p:transition xmlns:p14="http://schemas.microsoft.com/office/powerpoint/2010/main" advClick="0" advTm="7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Prayer Card May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2002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advClick="0" advTm="7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 descr="Family Aug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b="4242"/>
          <a:stretch>
            <a:fillRect/>
          </a:stretch>
        </p:blipFill>
        <p:spPr bwMode="auto">
          <a:xfrm>
            <a:off x="-609600" y="-530225"/>
            <a:ext cx="10134600" cy="807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2003</a:t>
            </a:r>
          </a:p>
        </p:txBody>
      </p:sp>
    </p:spTree>
  </p:cSld>
  <p:clrMapOvr>
    <a:masterClrMapping/>
  </p:clrMapOvr>
  <p:transition xmlns:p14="http://schemas.microsoft.com/office/powerpoint/2010/main" advClick="0" advTm="8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4" descr="IMG_67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2004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advClick="0" advTm="7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Griffith May 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667000" cy="9144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/>
            <a:r>
              <a:rPr lang="en-US" b="1">
                <a:solidFill>
                  <a:srgbClr val="FFFF99"/>
                </a:solidFill>
                <a:latin typeface="Arial" charset="0"/>
                <a:ea typeface="ＭＳ Ｐゴシック" charset="0"/>
                <a:cs typeface="ＭＳ Ｐゴシック" charset="0"/>
              </a:rPr>
              <a:t>2005</a:t>
            </a:r>
            <a:endParaRPr lang="en-US" sz="6000" b="1">
              <a:solidFill>
                <a:srgbClr val="FFFF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1600200" y="5943600"/>
            <a:ext cx="1938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b="1">
                <a:solidFill>
                  <a:srgbClr val="FFFF99"/>
                </a:solidFill>
                <a:latin typeface="Times New Roman" charset="0"/>
              </a:rPr>
              <a:t>Susan</a:t>
            </a:r>
            <a:endParaRPr lang="en-US" sz="4000" b="1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5257800" y="0"/>
            <a:ext cx="2546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b="1">
                <a:solidFill>
                  <a:srgbClr val="FFFF99"/>
                </a:solidFill>
                <a:latin typeface="Times New Roman" charset="0"/>
              </a:rPr>
              <a:t>Stephen</a:t>
            </a:r>
            <a:endParaRPr lang="en-US" sz="4000" b="1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4419600" y="5943600"/>
            <a:ext cx="16335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b="1">
                <a:solidFill>
                  <a:srgbClr val="FFFF99"/>
                </a:solidFill>
                <a:latin typeface="Times New Roman" charset="0"/>
              </a:rPr>
              <a:t>John</a:t>
            </a:r>
            <a:endParaRPr lang="en-US" sz="4000" b="1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258055" name="Text Box 7"/>
          <p:cNvSpPr txBox="1">
            <a:spLocks noChangeArrowheads="1"/>
          </p:cNvSpPr>
          <p:nvPr/>
        </p:nvSpPr>
        <p:spPr bwMode="auto">
          <a:xfrm>
            <a:off x="1981200" y="0"/>
            <a:ext cx="163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b="1">
                <a:solidFill>
                  <a:srgbClr val="FFFF99"/>
                </a:solidFill>
                <a:latin typeface="Times New Roman" charset="0"/>
              </a:rPr>
              <a:t>Kurt</a:t>
            </a:r>
            <a:endParaRPr lang="en-US" sz="4000" b="1">
              <a:solidFill>
                <a:srgbClr val="FFFF99"/>
              </a:solidFill>
              <a:latin typeface="Times New Roman" charset="0"/>
            </a:endParaRPr>
          </a:p>
        </p:txBody>
      </p:sp>
      <p:sp>
        <p:nvSpPr>
          <p:cNvPr id="258056" name="Text Box 8"/>
          <p:cNvSpPr txBox="1">
            <a:spLocks noChangeArrowheads="1"/>
          </p:cNvSpPr>
          <p:nvPr/>
        </p:nvSpPr>
        <p:spPr bwMode="auto">
          <a:xfrm>
            <a:off x="7588250" y="3276600"/>
            <a:ext cx="1555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b="1">
                <a:solidFill>
                  <a:srgbClr val="FFFF99"/>
                </a:solidFill>
                <a:latin typeface="Times New Roman" charset="0"/>
              </a:rPr>
              <a:t>Rick</a:t>
            </a:r>
            <a:endParaRPr lang="en-US" sz="4000" b="1">
              <a:solidFill>
                <a:srgbClr val="FFFF99"/>
              </a:solidFill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 advClick="0" advTm="6000">
    <p:zoom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8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8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/>
      <p:bldP spid="258053" grpId="0"/>
      <p:bldP spid="258054" grpId="0"/>
      <p:bldP spid="258055" grpId="0"/>
      <p:bldP spid="2580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5" descr="GriffithNov06High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209800" cy="685800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2006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Griffith Apr 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r="146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209800" cy="685800"/>
          </a:xfrm>
          <a:noFill/>
        </p:spPr>
        <p:txBody>
          <a:bodyPr/>
          <a:lstStyle/>
          <a:p>
            <a:pPr algn="l"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2007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981075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/>
            <a:r>
              <a:rPr lang="en-US" sz="6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20 February 2011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3238" y="4292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</a:rPr>
              <a:t>20 February 1991</a:t>
            </a:r>
          </a:p>
        </p:txBody>
      </p:sp>
      <p:sp>
        <p:nvSpPr>
          <p:cNvPr id="2" name="Up-Down Arrow 1"/>
          <p:cNvSpPr>
            <a:spLocks noChangeArrowheads="1"/>
          </p:cNvSpPr>
          <p:nvPr/>
        </p:nvSpPr>
        <p:spPr bwMode="auto">
          <a:xfrm>
            <a:off x="5508625" y="2205038"/>
            <a:ext cx="1223963" cy="2232025"/>
          </a:xfrm>
          <a:prstGeom prst="upDownArrow">
            <a:avLst>
              <a:gd name="adj1" fmla="val 50000"/>
              <a:gd name="adj2" fmla="val 4999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5" descr="Griffith Family Nov 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2098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2008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1028" descr="Family 2009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0" y="11113"/>
            <a:ext cx="22098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2009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3" descr="Griffith Family June 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r="17731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2098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2009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5943600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Rick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76400" y="5029200"/>
            <a:ext cx="259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Stephen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76600" y="5943600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Susan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105400" y="4953000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Kurt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324600" y="5943600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John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9" descr="Griffith2010HongKo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2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2098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2010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43400" y="4953000"/>
            <a:ext cx="2133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Rick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781800" y="3886200"/>
            <a:ext cx="259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Stephen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76600" y="5562600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Susan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10200" y="4343400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Kurt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828800" y="60960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John</a:t>
            </a: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lum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20393" r="8711" b="10526"/>
          <a:stretch>
            <a:fillRect/>
          </a:stretch>
        </p:blipFill>
        <p:spPr bwMode="auto">
          <a:xfrm>
            <a:off x="0" y="0"/>
            <a:ext cx="9186863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500563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Most recent…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1" descr="CNY BBQ Laugh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400"/>
            <a:ext cx="9144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676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5400">
                <a:solidFill>
                  <a:srgbClr val="FFFFFF"/>
                </a:solidFill>
              </a:rPr>
              <a:t>73 people from 15 nations</a:t>
            </a:r>
            <a:endParaRPr lang="en-US" sz="5400">
              <a:solidFill>
                <a:srgbClr val="000000"/>
              </a:solidFill>
            </a:endParaRPr>
          </a:p>
        </p:txBody>
      </p:sp>
      <p:pic>
        <p:nvPicPr>
          <p:cNvPr id="188421" name="Picture 7" descr="Crossroad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7724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80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lan Den" charset="0"/>
                <a:ea typeface="ＭＳ Ｐゴシック" charset="0"/>
                <a:cs typeface="Alan Den" charset="0"/>
              </a:rPr>
              <a:t>Pros &amp; Cons</a:t>
            </a:r>
          </a:p>
        </p:txBody>
      </p:sp>
      <p:pic>
        <p:nvPicPr>
          <p:cNvPr id="189443" name="Picture 3" descr="SW pros_c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17526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  <a:cs typeface="Chalkboard" charset="0"/>
              </a:rPr>
              <a:t>Men</a:t>
            </a:r>
          </a:p>
          <a:p>
            <a:pPr algn="ctr"/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  <a:cs typeface="Chalkboard" charset="0"/>
              </a:rPr>
              <a:t>Women</a:t>
            </a:r>
          </a:p>
          <a:p>
            <a:pPr algn="ctr"/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  <a:cs typeface="Chalkboard" charset="0"/>
              </a:rPr>
              <a:t>Kids</a:t>
            </a:r>
          </a:p>
          <a:p>
            <a:pPr algn="ctr"/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  <a:cs typeface="Chalkboard" charset="0"/>
              </a:rPr>
              <a:t>Unity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724400" y="1752600"/>
            <a:ext cx="4267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  <a:cs typeface="Chalkboard" charset="0"/>
              </a:rPr>
              <a:t>Babies</a:t>
            </a:r>
          </a:p>
          <a:p>
            <a:pPr algn="ctr"/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  <a:cs typeface="Chalkboard" charset="0"/>
              </a:rPr>
              <a:t>Outreach</a:t>
            </a:r>
          </a:p>
          <a:p>
            <a:pPr algn="ctr"/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  <a:cs typeface="Chalkboard" charset="0"/>
              </a:rPr>
              <a:t>Pastors</a:t>
            </a:r>
          </a:p>
          <a:p>
            <a:pPr algn="ctr"/>
            <a:r>
              <a:rPr lang="en-US" sz="5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  <a:cs typeface="Chalkboard" charset="0"/>
              </a:rPr>
              <a:t>Giving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Garden Tomb 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343400"/>
            <a:ext cx="6248400" cy="25146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sz="6000" b="1" dirty="0" smtClean="0">
                <a:solidFill>
                  <a:schemeClr val="bg1"/>
                </a:solidFill>
                <a:cs typeface="+mj-cs"/>
              </a:rPr>
              <a:t>We live </a:t>
            </a:r>
            <a:br>
              <a:rPr lang="en-US" sz="6000" b="1" dirty="0" smtClean="0">
                <a:solidFill>
                  <a:schemeClr val="bg1"/>
                </a:solidFill>
                <a:cs typeface="+mj-cs"/>
              </a:rPr>
            </a:br>
            <a:r>
              <a:rPr lang="en-US" sz="6000" b="1" dirty="0" smtClean="0">
                <a:solidFill>
                  <a:schemeClr val="bg1"/>
                </a:solidFill>
                <a:cs typeface="+mj-cs"/>
              </a:rPr>
              <a:t>because He lives!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ResurrectedChr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19600" y="228600"/>
            <a:ext cx="4572000" cy="3429000"/>
          </a:xfrm>
        </p:spPr>
        <p:txBody>
          <a:bodyPr/>
          <a:lstStyle/>
          <a:p>
            <a:pPr algn="r" eaLnBrk="1" hangingPunct="1"/>
            <a:r>
              <a:rPr lang="en-US">
                <a:latin typeface="Arial" charset="0"/>
                <a:ea typeface="ＭＳ Ｐゴシック" charset="0"/>
              </a:rPr>
              <a:t>The Resurrection of Jesus Christ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6019800"/>
            <a:ext cx="6400800" cy="838200"/>
          </a:xfrm>
        </p:spPr>
        <p:txBody>
          <a:bodyPr/>
          <a:lstStyle/>
          <a:p>
            <a:pPr algn="r" eaLnBrk="1" hangingPunct="1"/>
            <a:r>
              <a:rPr lang="en-US" sz="4400" i="1">
                <a:latin typeface="Verdana" charset="0"/>
                <a:ea typeface="ＭＳ Ｐゴシック" charset="0"/>
              </a:rPr>
              <a:t>John 20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Gethsem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277813"/>
            <a:ext cx="6553200" cy="1779587"/>
          </a:xfrm>
          <a:effectLst>
            <a:outerShdw blurRad="63500" dist="8980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 eaLnBrk="1" hangingPunct="1"/>
            <a:r>
              <a:rPr lang="en-US" sz="4000" b="1">
                <a:latin typeface="Arial" charset="0"/>
                <a:ea typeface="ＭＳ Ｐゴシック" charset="0"/>
              </a:rPr>
              <a:t>Jesus controlled </a:t>
            </a:r>
            <a:br>
              <a:rPr lang="en-US" sz="4000" b="1">
                <a:latin typeface="Arial" charset="0"/>
                <a:ea typeface="ＭＳ Ｐゴシック" charset="0"/>
              </a:rPr>
            </a:br>
            <a:r>
              <a:rPr lang="en-US" sz="4000" b="1">
                <a:latin typeface="Arial" charset="0"/>
                <a:ea typeface="ＭＳ Ｐゴシック" charset="0"/>
              </a:rPr>
              <a:t>His own arrest </a:t>
            </a:r>
            <a:br>
              <a:rPr lang="en-US" sz="4000" b="1">
                <a:latin typeface="Arial" charset="0"/>
                <a:ea typeface="ＭＳ Ｐゴシック" charset="0"/>
              </a:rPr>
            </a:br>
            <a:r>
              <a:rPr lang="en-US" sz="4000" b="1">
                <a:latin typeface="Arial" charset="0"/>
                <a:ea typeface="ＭＳ Ｐゴシック" charset="0"/>
              </a:rPr>
              <a:t>(John 18:1-11).</a:t>
            </a:r>
            <a:endParaRPr lang="en-US" sz="400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4387" name="Picture 1" descr="20th Singapore Anniversary Flo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99392"/>
            <a:ext cx="3851920" cy="1772816"/>
          </a:xfrm>
          <a:ln>
            <a:miter lim="800000"/>
            <a:headEnd/>
            <a:tailEnd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 Years in Singapore!</a:t>
            </a:r>
            <a:endParaRPr lang="en-US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410200" cy="2590800"/>
          </a:xfrm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000" b="1">
                <a:latin typeface="Arial" charset="0"/>
                <a:ea typeface="ＭＳ Ｐゴシック" charset="0"/>
              </a:rPr>
              <a:t>Jesus</a:t>
            </a:r>
            <a:r>
              <a:rPr lang="fr-FR" altLang="ja-JP" sz="4000" b="1">
                <a:latin typeface="Arial" charset="0"/>
                <a:ea typeface="ＭＳ Ｐゴシック" charset="0"/>
              </a:rPr>
              <a:t>'</a:t>
            </a:r>
            <a:r>
              <a:rPr lang="en-US" sz="4000" b="1">
                <a:latin typeface="Arial" charset="0"/>
                <a:ea typeface="ＭＳ Ｐゴシック" charset="0"/>
              </a:rPr>
              <a:t> illegal trials proved Him innocent </a:t>
            </a:r>
            <a:br>
              <a:rPr lang="en-US" sz="4000" b="1">
                <a:latin typeface="Arial" charset="0"/>
                <a:ea typeface="ＭＳ Ｐゴシック" charset="0"/>
              </a:rPr>
            </a:br>
            <a:r>
              <a:rPr lang="en-US" sz="4000" b="1">
                <a:latin typeface="Arial" charset="0"/>
                <a:ea typeface="ＭＳ Ｐゴシック" charset="0"/>
              </a:rPr>
              <a:t>(18:12-19:16a).</a:t>
            </a:r>
            <a:endParaRPr lang="en-US" sz="4000">
              <a:latin typeface="Arial" charset="0"/>
              <a:ea typeface="ＭＳ Ｐゴシック" charset="0"/>
            </a:endParaRPr>
          </a:p>
        </p:txBody>
      </p:sp>
      <p:pic>
        <p:nvPicPr>
          <p:cNvPr id="196611" name="Picture 3" descr="Gamal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0"/>
            <a:ext cx="334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Death on 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1600200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4800" b="1">
                <a:latin typeface="Tahoma" charset="0"/>
                <a:ea typeface="ＭＳ Ｐゴシック" charset="0"/>
              </a:rPr>
              <a:t>Jesus</a:t>
            </a:r>
            <a:r>
              <a:rPr lang="fr-FR" altLang="ja-JP" sz="4800" b="1">
                <a:latin typeface="Tahoma" charset="0"/>
                <a:ea typeface="ＭＳ Ｐゴシック" charset="0"/>
              </a:rPr>
              <a:t>'</a:t>
            </a:r>
            <a:r>
              <a:rPr lang="en-US" sz="4800" b="1">
                <a:latin typeface="Tahoma" charset="0"/>
                <a:ea typeface="ＭＳ Ｐゴシック" charset="0"/>
              </a:rPr>
              <a:t> death paid for our sin (19:16b-42)</a:t>
            </a:r>
            <a:endParaRPr lang="en-US" sz="4800"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 descr="Joseph of Armathea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71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8229600" cy="944563"/>
          </a:xfrm>
          <a:effectLst>
            <a:outerShdw blurRad="63500" dist="71842" dir="189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ja-JP" altLang="en-US" sz="4800" b="1">
                <a:latin typeface="Arial" charset="0"/>
                <a:ea typeface="ＭＳ Ｐゴシック" charset="0"/>
              </a:rPr>
              <a:t>“</a:t>
            </a:r>
            <a:r>
              <a:rPr lang="en-US" altLang="ja-JP" sz="4800" b="1">
                <a:latin typeface="Tahoma" charset="0"/>
                <a:ea typeface="ＭＳ Ｐゴシック" charset="0"/>
              </a:rPr>
              <a:t>Make the tomb secure!</a:t>
            </a:r>
            <a:r>
              <a:rPr lang="ja-JP" altLang="en-US" sz="4800" b="1">
                <a:latin typeface="Arial" charset="0"/>
                <a:ea typeface="ＭＳ Ｐゴシック" charset="0"/>
              </a:rPr>
              <a:t>”</a:t>
            </a:r>
            <a:endParaRPr lang="en-US"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Battle News</a:t>
            </a:r>
          </a:p>
        </p:txBody>
      </p:sp>
      <p:pic>
        <p:nvPicPr>
          <p:cNvPr id="202756" name="Picture 4" descr="welling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9624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7" name="Picture 5" descr="napo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443865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4038600"/>
            <a:ext cx="44958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algn="r" eaLnBrk="1" hangingPunct="1">
              <a:defRPr/>
            </a:pPr>
            <a:r>
              <a:rPr lang="en-US" sz="3600">
                <a:solidFill>
                  <a:schemeClr val="bg1"/>
                </a:solidFill>
              </a:rPr>
              <a:t>Wellington defeated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19600" y="4038600"/>
            <a:ext cx="48006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</a:rPr>
              <a:t>Napoleon at Waterloo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5257800"/>
            <a:ext cx="41148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algn="r" eaLnBrk="1" hangingPunct="1">
              <a:defRPr/>
            </a:pPr>
            <a:r>
              <a:rPr lang="en-US" sz="3600">
                <a:solidFill>
                  <a:schemeClr val="bg1"/>
                </a:solidFill>
              </a:rPr>
              <a:t>Jesus defeated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67200" y="5257800"/>
            <a:ext cx="47244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</a:rPr>
              <a:t>Satan at Calvary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3" grpId="0" build="p" autoUpdateAnimBg="0"/>
      <p:bldP spid="4" grpId="0" build="p" autoUpdateAnimBg="0"/>
      <p:bldP spid="5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Resurr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0"/>
            <a:ext cx="5684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914400"/>
          </a:xfrm>
          <a:effectLst>
            <a:outerShdw blurRad="63500" dist="74053" dir="19742175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1085850" indent="-1085850" algn="l" eaLnBrk="1" hangingPunct="1"/>
            <a:r>
              <a:rPr lang="en-US" sz="4800" b="1">
                <a:solidFill>
                  <a:schemeClr val="tx1"/>
                </a:solidFill>
                <a:latin typeface="Tahoma" charset="0"/>
                <a:ea typeface="SimSun" charset="0"/>
                <a:cs typeface="SimSun" charset="0"/>
              </a:rPr>
              <a:t>John</a:t>
            </a:r>
            <a:r>
              <a:rPr lang="fr-FR" altLang="ja-JP" sz="4800" b="1">
                <a:solidFill>
                  <a:schemeClr val="tx1"/>
                </a:solidFill>
                <a:latin typeface="Tahoma" charset="0"/>
                <a:ea typeface="SimSun" charset="0"/>
                <a:cs typeface="SimSun" charset="0"/>
              </a:rPr>
              <a:t>'</a:t>
            </a:r>
            <a:r>
              <a:rPr lang="en-US" sz="4800" b="1">
                <a:solidFill>
                  <a:schemeClr val="tx1"/>
                </a:solidFill>
                <a:latin typeface="Tahoma" charset="0"/>
                <a:ea typeface="SimSun" charset="0"/>
                <a:cs typeface="SimSun" charset="0"/>
              </a:rPr>
              <a:t>s Key Idea:</a:t>
            </a: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38200" y="2133600"/>
            <a:ext cx="7772400" cy="3019425"/>
          </a:xfrm>
          <a:prstGeom prst="rect">
            <a:avLst/>
          </a:prstGeom>
          <a:noFill/>
          <a:ln>
            <a:noFill/>
          </a:ln>
          <a:effectLst>
            <a:outerShdw blurRad="63500" dist="74053" dir="19742175" algn="ctr" rotWithShape="0">
              <a:srgbClr val="000000">
                <a:alpha val="74998"/>
              </a:srgbClr>
            </a:outerShdw>
          </a:effectLst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Jesus</a:t>
            </a:r>
            <a:r>
              <a:rPr lang="fr-FR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'</a:t>
            </a:r>
            <a:r>
              <a:rPr lang="en-US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 resurrection meets each of us at our point of </a:t>
            </a:r>
            <a:r>
              <a:rPr lang="en-US" altLang="zh-C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need</a:t>
            </a:r>
            <a:r>
              <a:rPr lang="en-US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 (John 20).</a:t>
            </a:r>
            <a:endParaRPr lang="en-US" sz="4800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 descr="2149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0"/>
            <a:ext cx="7847013" cy="354965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</a:rPr>
              <a:t>I. The </a:t>
            </a:r>
            <a:r>
              <a:rPr lang="en-US" b="1">
                <a:solidFill>
                  <a:srgbClr val="800080"/>
                </a:solidFill>
                <a:latin typeface="Tahoma" charset="0"/>
                <a:ea typeface="ＭＳ Ｐゴシック" charset="0"/>
              </a:rPr>
              <a:t>empty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</a:rPr>
              <a:t> tomb shows us that Christ is alive today (20:1-9).</a:t>
            </a:r>
            <a:endParaRPr lang="en-US" b="1"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Gospel of John</a:t>
            </a:r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 i="1" baseline="30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®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Movie</a:t>
            </a:r>
            <a:endParaRPr lang="en-US" sz="4800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5" name="Rectangle 2"/>
          <p:cNvSpPr>
            <a:spLocks noChangeArrowheads="1"/>
          </p:cNvSpPr>
          <p:nvPr/>
        </p:nvSpPr>
        <p:spPr bwMode="auto">
          <a:xfrm>
            <a:off x="609600" y="2895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800" b="1">
                <a:solidFill>
                  <a:schemeClr val="bg1"/>
                </a:solidFill>
              </a:rPr>
              <a:t>John 20:1-9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4" descr="i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53"/>
          <a:stretch>
            <a:fillRect/>
          </a:stretch>
        </p:blipFill>
        <p:spPr bwMode="auto">
          <a:xfrm>
            <a:off x="0" y="0"/>
            <a:ext cx="9144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</a:rPr>
              <a:t>Three Initial Witnesses</a:t>
            </a:r>
          </a:p>
        </p:txBody>
      </p:sp>
      <p:sp>
        <p:nvSpPr>
          <p:cNvPr id="209924" name="Rectangle 5"/>
          <p:cNvSpPr>
            <a:spLocks noChangeArrowheads="1"/>
          </p:cNvSpPr>
          <p:nvPr/>
        </p:nvSpPr>
        <p:spPr bwMode="auto">
          <a:xfrm>
            <a:off x="2667000" y="21336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65175" indent="-765175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4400" b="1">
                <a:solidFill>
                  <a:srgbClr val="000000"/>
                </a:solidFill>
                <a:latin typeface="Tahoma" charset="0"/>
              </a:rPr>
              <a:t>Mary (1-2)</a:t>
            </a:r>
          </a:p>
          <a:p>
            <a:pPr marL="765175" indent="-765175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4400" b="1">
                <a:solidFill>
                  <a:srgbClr val="000000"/>
                </a:solidFill>
                <a:latin typeface="Tahoma" charset="0"/>
              </a:rPr>
              <a:t>John (3-5)</a:t>
            </a:r>
          </a:p>
          <a:p>
            <a:pPr marL="765175" indent="-765175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4400" b="1">
                <a:solidFill>
                  <a:srgbClr val="000000"/>
                </a:solidFill>
                <a:latin typeface="Tahoma" charset="0"/>
              </a:rPr>
              <a:t>Peter (6-9)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From Inside the Tomb Looking Out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0948" name="Picture 1028" descr="Israel---Garden-T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2"/>
          <a:stretch>
            <a:fillRect/>
          </a:stretch>
        </p:blipFill>
        <p:spPr bwMode="auto">
          <a:xfrm>
            <a:off x="2514600" y="1295400"/>
            <a:ext cx="4876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5" name="Picture 1029" descr="roman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38941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48640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algn="ctr" eaLnBrk="1" hangingPunct="1"/>
            <a:r>
              <a:rPr lang="en-US" sz="4000">
                <a:solidFill>
                  <a:schemeClr val="bg1"/>
                </a:solidFill>
              </a:rPr>
              <a:t>The Roman seal prevented tampering</a:t>
            </a:r>
            <a:endParaRPr lang="en-US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stone was rolled away…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2996" name="Picture 6" descr="stone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562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amily 19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" b="1013"/>
          <a:stretch>
            <a:fillRect/>
          </a:stretch>
        </p:blipFill>
        <p:spPr bwMode="auto">
          <a:xfrm>
            <a:off x="-304800" y="-533400"/>
            <a:ext cx="7224713" cy="906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6705600" cy="1295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1991: Move to Singapore</a:t>
            </a:r>
          </a:p>
        </p:txBody>
      </p:sp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6096000" y="1295400"/>
            <a:ext cx="3048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Rick, 33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Susan, 30 something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Kurt, 4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l"/>
            </a:pPr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Stephen, 1</a:t>
            </a:r>
          </a:p>
        </p:txBody>
      </p:sp>
    </p:spTree>
  </p:cSld>
  <p:clrMapOvr>
    <a:masterClrMapping/>
  </p:clrMapOvr>
  <p:transition xmlns:p14="http://schemas.microsoft.com/office/powerpoint/2010/main" advClick="0" advTm="8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 descr="garden_tomb_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715000" cy="11430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The Garden Tomb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graveclot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3"/>
          <p:cNvSpPr>
            <a:spLocks noGrp="1" noChangeArrowheads="1"/>
          </p:cNvSpPr>
          <p:nvPr>
            <p:ph type="title"/>
          </p:nvPr>
        </p:nvSpPr>
        <p:spPr>
          <a:xfrm>
            <a:off x="3581400" y="274638"/>
            <a:ext cx="1981200" cy="3306762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</a:rPr>
              <a:t>Empty linens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Black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261953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1187" name="Picture 7" descr="John 20 7 empty tomb gravecloth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0"/>
            <a:ext cx="33782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/>
            <a:r>
              <a:rPr lang="ja-JP" altLang="en-US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Seeing</a:t>
            </a:r>
            <a:r>
              <a:rPr lang="ja-JP" altLang="en-US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5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in 20:5-8</a:t>
            </a:r>
            <a:endParaRPr lang="en-US" sz="5400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52413" y="1371600"/>
            <a:ext cx="3352801" cy="2514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John</a:t>
            </a:r>
            <a:br>
              <a:rPr lang="en-US" sz="4400" b="1">
                <a:solidFill>
                  <a:schemeClr val="bg1"/>
                </a:solidFill>
              </a:rPr>
            </a:br>
            <a:r>
              <a:rPr lang="ja-JP" altLang="en-US" sz="4400" b="1">
                <a:solidFill>
                  <a:schemeClr val="bg1"/>
                </a:solidFill>
              </a:rPr>
              <a:t>“</a:t>
            </a:r>
            <a:r>
              <a:rPr lang="en-US" altLang="ja-JP" sz="4400" b="1">
                <a:solidFill>
                  <a:schemeClr val="bg1"/>
                </a:solidFill>
              </a:rPr>
              <a:t>looked</a:t>
            </a:r>
            <a:r>
              <a:rPr lang="ja-JP" altLang="en-US" sz="4400" b="1">
                <a:solidFill>
                  <a:schemeClr val="bg1"/>
                </a:solidFill>
              </a:rPr>
              <a:t>”</a:t>
            </a:r>
            <a:r>
              <a:rPr lang="en-US" altLang="ja-JP" sz="4400" b="1">
                <a:solidFill>
                  <a:schemeClr val="bg1"/>
                </a:solidFill>
              </a:rPr>
              <a:t/>
            </a:r>
            <a:br>
              <a:rPr lang="en-US" altLang="ja-JP" sz="4400" b="1">
                <a:solidFill>
                  <a:schemeClr val="bg1"/>
                </a:solidFill>
              </a:rPr>
            </a:br>
            <a:r>
              <a:rPr lang="en-US" altLang="ja-JP" sz="4400" b="1">
                <a:solidFill>
                  <a:schemeClr val="bg1"/>
                </a:solidFill>
              </a:rPr>
              <a:t>v. 5</a:t>
            </a:r>
            <a:endParaRPr lang="en-US" sz="4400" b="1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90800" y="3962400"/>
            <a:ext cx="3352800" cy="2514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Peter</a:t>
            </a:r>
            <a:br>
              <a:rPr lang="en-US" sz="4400" b="1">
                <a:solidFill>
                  <a:schemeClr val="bg1"/>
                </a:solidFill>
              </a:rPr>
            </a:br>
            <a:r>
              <a:rPr lang="ja-JP" altLang="en-US" sz="4400" b="1">
                <a:solidFill>
                  <a:schemeClr val="bg1"/>
                </a:solidFill>
              </a:rPr>
              <a:t>“</a:t>
            </a:r>
            <a:r>
              <a:rPr lang="en-US" altLang="ja-JP" sz="4400" b="1">
                <a:solidFill>
                  <a:schemeClr val="bg1"/>
                </a:solidFill>
              </a:rPr>
              <a:t>saw</a:t>
            </a:r>
            <a:r>
              <a:rPr lang="ja-JP" altLang="en-US" sz="4400" b="1">
                <a:solidFill>
                  <a:schemeClr val="bg1"/>
                </a:solidFill>
              </a:rPr>
              <a:t>”</a:t>
            </a:r>
            <a:r>
              <a:rPr lang="en-US" altLang="ja-JP" sz="4400" b="1">
                <a:solidFill>
                  <a:schemeClr val="bg1"/>
                </a:solidFill>
              </a:rPr>
              <a:t/>
            </a:r>
            <a:br>
              <a:rPr lang="en-US" altLang="ja-JP" sz="4400" b="1">
                <a:solidFill>
                  <a:schemeClr val="bg1"/>
                </a:solidFill>
              </a:rPr>
            </a:br>
            <a:r>
              <a:rPr lang="en-US" altLang="ja-JP" sz="4400" b="1">
                <a:solidFill>
                  <a:schemeClr val="bg1"/>
                </a:solidFill>
              </a:rPr>
              <a:t>v. 6</a:t>
            </a:r>
            <a:endParaRPr lang="en-US" sz="4400" b="1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56275" y="1371600"/>
            <a:ext cx="3352800" cy="2514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algn="ctr" eaLnBrk="1" hangingPunct="1"/>
            <a:r>
              <a:rPr lang="en-US" sz="4400" b="1">
                <a:solidFill>
                  <a:schemeClr val="bg1"/>
                </a:solidFill>
              </a:rPr>
              <a:t>John</a:t>
            </a:r>
            <a:br>
              <a:rPr lang="en-US" sz="4400" b="1">
                <a:solidFill>
                  <a:schemeClr val="bg1"/>
                </a:solidFill>
              </a:rPr>
            </a:br>
            <a:r>
              <a:rPr lang="ja-JP" altLang="en-US" sz="4400" b="1">
                <a:solidFill>
                  <a:schemeClr val="bg1"/>
                </a:solidFill>
              </a:rPr>
              <a:t>“</a:t>
            </a:r>
            <a:r>
              <a:rPr lang="en-US" altLang="ja-JP" sz="4400" b="1">
                <a:solidFill>
                  <a:schemeClr val="bg1"/>
                </a:solidFill>
              </a:rPr>
              <a:t>saw</a:t>
            </a:r>
            <a:r>
              <a:rPr lang="ja-JP" altLang="en-US" sz="4400" b="1">
                <a:solidFill>
                  <a:schemeClr val="bg1"/>
                </a:solidFill>
              </a:rPr>
              <a:t>”</a:t>
            </a:r>
            <a:r>
              <a:rPr lang="en-US" altLang="ja-JP" sz="4400" b="1">
                <a:solidFill>
                  <a:schemeClr val="bg1"/>
                </a:solidFill>
              </a:rPr>
              <a:t/>
            </a:r>
            <a:br>
              <a:rPr lang="en-US" altLang="ja-JP" sz="4400" b="1">
                <a:solidFill>
                  <a:schemeClr val="bg1"/>
                </a:solidFill>
              </a:rPr>
            </a:br>
            <a:r>
              <a:rPr lang="en-US" altLang="ja-JP" sz="4400" b="1">
                <a:solidFill>
                  <a:schemeClr val="bg1"/>
                </a:solidFill>
              </a:rPr>
              <a:t>v. 8</a:t>
            </a:r>
            <a:endParaRPr lang="en-US" sz="4400" b="1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52413" y="3352800"/>
            <a:ext cx="3352801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algn="ctr" eaLnBrk="1" hangingPunct="1"/>
            <a:r>
              <a:rPr lang="ja-JP" altLang="en-US" sz="4400" b="1">
                <a:solidFill>
                  <a:srgbClr val="FFFF00"/>
                </a:solidFill>
              </a:rPr>
              <a:t>“</a:t>
            </a:r>
            <a:r>
              <a:rPr lang="en-US" altLang="ja-JP" sz="4400" b="1">
                <a:solidFill>
                  <a:srgbClr val="FFFF00"/>
                </a:solidFill>
              </a:rPr>
              <a:t>peeped</a:t>
            </a:r>
            <a:r>
              <a:rPr lang="ja-JP" altLang="en-US" sz="4400" b="1">
                <a:solidFill>
                  <a:srgbClr val="FFFF00"/>
                </a:solidFill>
              </a:rPr>
              <a:t>”</a:t>
            </a:r>
            <a:endParaRPr lang="en-US" sz="4400" b="1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19200" y="5867400"/>
            <a:ext cx="61722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algn="ctr" eaLnBrk="1" hangingPunct="1"/>
            <a:r>
              <a:rPr lang="ja-JP" altLang="en-US" sz="4400" b="1">
                <a:solidFill>
                  <a:srgbClr val="FFFF00"/>
                </a:solidFill>
              </a:rPr>
              <a:t>“</a:t>
            </a:r>
            <a:r>
              <a:rPr lang="en-US" altLang="ja-JP" sz="4400" b="1">
                <a:solidFill>
                  <a:srgbClr val="FFFF00"/>
                </a:solidFill>
              </a:rPr>
              <a:t>beheld attentively</a:t>
            </a:r>
            <a:r>
              <a:rPr lang="ja-JP" altLang="en-US" sz="4400" b="1">
                <a:solidFill>
                  <a:srgbClr val="FFFF00"/>
                </a:solidFill>
              </a:rPr>
              <a:t>”</a:t>
            </a:r>
            <a:endParaRPr lang="en-US" sz="4400" b="1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756275" y="3352800"/>
            <a:ext cx="33528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algn="ctr" eaLnBrk="1" hangingPunct="1"/>
            <a:r>
              <a:rPr lang="ja-JP" altLang="en-US" sz="4400" b="1">
                <a:solidFill>
                  <a:srgbClr val="FFFF00"/>
                </a:solidFill>
              </a:rPr>
              <a:t>“</a:t>
            </a:r>
            <a:r>
              <a:rPr lang="en-US" altLang="ja-JP" sz="4400" b="1">
                <a:solidFill>
                  <a:srgbClr val="FFFF00"/>
                </a:solidFill>
              </a:rPr>
              <a:t>perceived</a:t>
            </a:r>
            <a:r>
              <a:rPr lang="ja-JP" altLang="en-US" sz="4400" b="1">
                <a:solidFill>
                  <a:srgbClr val="FFFF00"/>
                </a:solidFill>
              </a:rPr>
              <a:t>”</a:t>
            </a:r>
            <a:endParaRPr lang="en-US" sz="4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3" grpId="0" build="p" autoUpdateAnimBg="0"/>
      <p:bldP spid="4" grpId="0" build="p" autoUpdateAnimBg="0"/>
      <p:bldP spid="5" grpId="0" build="p" autoUpdateAnimBg="0"/>
      <p:bldP spid="6" grpId="0" build="p" autoUpdateAnimBg="0"/>
      <p:bldP spid="7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Black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283" name="Picture 3" descr="helives-sm-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4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"/>
            <a:ext cx="8001000" cy="1905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algn="r" eaLnBrk="1" hangingPunct="1"/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II. Christ</a:t>
            </a:r>
            <a:r>
              <a:rPr lang="fr-FR" altLang="ja-JP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 resurrection meets you at your </a:t>
            </a:r>
            <a:r>
              <a:rPr lang="en-US" sz="48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need</a:t>
            </a: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(20:10-29)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" y="2667000"/>
            <a:ext cx="83820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marL="376238" indent="-376238" algn="r" eaLnBrk="1" hangingPunct="1">
              <a:buFontTx/>
              <a:buChar char="•"/>
            </a:pPr>
            <a:r>
              <a:rPr lang="en-US" sz="4400">
                <a:solidFill>
                  <a:schemeClr val="bg1"/>
                </a:solidFill>
              </a:rPr>
              <a:t>Comforts the </a:t>
            </a:r>
            <a:r>
              <a:rPr lang="en-US" sz="4400">
                <a:solidFill>
                  <a:srgbClr val="FFFF00"/>
                </a:solidFill>
              </a:rPr>
              <a:t>despairing</a:t>
            </a:r>
            <a:r>
              <a:rPr lang="en-US" sz="4400">
                <a:solidFill>
                  <a:schemeClr val="bg1"/>
                </a:solidFill>
              </a:rPr>
              <a:t>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Mary (10-18)</a:t>
            </a:r>
            <a:endParaRPr lang="en-US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Gospel of John</a:t>
            </a:r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 i="1" baseline="30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®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Movie</a:t>
            </a:r>
            <a:endParaRPr lang="en-US" sz="4800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1" name="Rectangle 2"/>
          <p:cNvSpPr>
            <a:spLocks noChangeArrowheads="1"/>
          </p:cNvSpPr>
          <p:nvPr/>
        </p:nvSpPr>
        <p:spPr bwMode="auto">
          <a:xfrm>
            <a:off x="609600" y="2895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800" b="1">
                <a:solidFill>
                  <a:schemeClr val="bg1"/>
                </a:solidFill>
              </a:rPr>
              <a:t>John 20:10-18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Black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1427" name="Picture 3" descr="helives-sm-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4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"/>
            <a:ext cx="8001000" cy="1905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algn="r" eaLnBrk="1" hangingPunct="1"/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II. Christ</a:t>
            </a:r>
            <a:r>
              <a:rPr lang="fr-FR" altLang="ja-JP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 resurrection meets you at your need </a:t>
            </a:r>
            <a:b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(20:10-29)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" y="2667000"/>
            <a:ext cx="83820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marL="376238" indent="-376238" algn="r" eaLnBrk="1" hangingPunct="1">
              <a:buFontTx/>
              <a:buChar char="•"/>
            </a:pPr>
            <a:r>
              <a:rPr lang="en-US" sz="4400">
                <a:solidFill>
                  <a:schemeClr val="bg1"/>
                </a:solidFill>
              </a:rPr>
              <a:t>Comforts the </a:t>
            </a:r>
            <a:r>
              <a:rPr lang="en-US" sz="4400">
                <a:solidFill>
                  <a:srgbClr val="FFFF00"/>
                </a:solidFill>
              </a:rPr>
              <a:t>despairing</a:t>
            </a:r>
            <a:r>
              <a:rPr lang="en-US" sz="4400">
                <a:solidFill>
                  <a:schemeClr val="bg1"/>
                </a:solidFill>
              </a:rPr>
              <a:t>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Mary (10-18)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4076700"/>
            <a:ext cx="83820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marL="376238" indent="-376238" algn="r" eaLnBrk="1" hangingPunct="1">
              <a:buFontTx/>
              <a:buChar char="•"/>
            </a:pPr>
            <a:r>
              <a:rPr lang="en-US" sz="4400">
                <a:solidFill>
                  <a:schemeClr val="bg1"/>
                </a:solidFill>
              </a:rPr>
              <a:t>Encourages the </a:t>
            </a:r>
            <a:r>
              <a:rPr lang="en-US" sz="4400">
                <a:solidFill>
                  <a:srgbClr val="FFFF00"/>
                </a:solidFill>
              </a:rPr>
              <a:t>discouraged</a:t>
            </a:r>
            <a:r>
              <a:rPr lang="en-US" sz="4400">
                <a:solidFill>
                  <a:schemeClr val="bg1"/>
                </a:solidFill>
              </a:rPr>
              <a:t> disciples (19-23)</a:t>
            </a:r>
            <a:endParaRPr lang="en-US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Gospel of John</a:t>
            </a:r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 i="1" baseline="30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®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Movie</a:t>
            </a:r>
            <a:endParaRPr lang="en-US" sz="4800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3475" name="Rectangle 2"/>
          <p:cNvSpPr>
            <a:spLocks noChangeArrowheads="1"/>
          </p:cNvSpPr>
          <p:nvPr/>
        </p:nvSpPr>
        <p:spPr bwMode="auto">
          <a:xfrm>
            <a:off x="609600" y="2895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800" b="1">
                <a:solidFill>
                  <a:schemeClr val="bg1"/>
                </a:solidFill>
              </a:rPr>
              <a:t>John 20:19-23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5" descr="Family 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2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1992</a:t>
            </a:r>
          </a:p>
        </p:txBody>
      </p:sp>
    </p:spTree>
  </p:cSld>
  <p:clrMapOvr>
    <a:masterClrMapping/>
  </p:clrMapOvr>
  <p:transition xmlns:p14="http://schemas.microsoft.com/office/powerpoint/2010/main" advClick="0" advTm="4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Black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Peter's Deni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39238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</a:rPr>
              <a:t>What would it take to turn the despondent Peter around?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Black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1667" name="Picture 5" descr="helives-sm-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4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"/>
            <a:ext cx="8001000" cy="1905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algn="r" eaLnBrk="1" hangingPunct="1"/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II. Christ</a:t>
            </a:r>
            <a:r>
              <a:rPr lang="fr-FR" altLang="ja-JP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 resurrection meets you at your need </a:t>
            </a:r>
            <a:b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(20:10-29)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" y="2667000"/>
            <a:ext cx="83820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marL="376238" indent="-376238" algn="r" eaLnBrk="1" hangingPunct="1">
              <a:buFontTx/>
              <a:buChar char="•"/>
            </a:pPr>
            <a:r>
              <a:rPr lang="en-US" sz="4400">
                <a:solidFill>
                  <a:schemeClr val="bg1"/>
                </a:solidFill>
              </a:rPr>
              <a:t>Comforts the </a:t>
            </a:r>
            <a:r>
              <a:rPr lang="en-US" sz="4400">
                <a:solidFill>
                  <a:srgbClr val="FFFF00"/>
                </a:solidFill>
              </a:rPr>
              <a:t>despairing</a:t>
            </a:r>
            <a:r>
              <a:rPr lang="en-US" sz="4400">
                <a:solidFill>
                  <a:schemeClr val="bg1"/>
                </a:solidFill>
              </a:rPr>
              <a:t>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Mary (10-18)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4076700"/>
            <a:ext cx="83820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marL="376238" indent="-376238" algn="r" eaLnBrk="1" hangingPunct="1">
              <a:buFontTx/>
              <a:buChar char="•"/>
            </a:pPr>
            <a:r>
              <a:rPr lang="en-US" sz="4400">
                <a:solidFill>
                  <a:schemeClr val="bg1"/>
                </a:solidFill>
              </a:rPr>
              <a:t>Encourages the </a:t>
            </a:r>
            <a:r>
              <a:rPr lang="en-US" sz="4400">
                <a:solidFill>
                  <a:srgbClr val="FFFF00"/>
                </a:solidFill>
              </a:rPr>
              <a:t>discouraged</a:t>
            </a:r>
            <a:r>
              <a:rPr lang="en-US" sz="4400">
                <a:solidFill>
                  <a:schemeClr val="bg1"/>
                </a:solidFill>
              </a:rPr>
              <a:t> disciples (19-23)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5486400"/>
            <a:ext cx="83820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marL="376238" indent="-376238" algn="r" eaLnBrk="1" hangingPunct="1">
              <a:buFontTx/>
              <a:buChar char="•"/>
            </a:pPr>
            <a:r>
              <a:rPr lang="en-US" sz="4400">
                <a:solidFill>
                  <a:schemeClr val="bg1"/>
                </a:solidFill>
              </a:rPr>
              <a:t>Gives proof to the </a:t>
            </a:r>
            <a:r>
              <a:rPr lang="en-US" sz="4400">
                <a:solidFill>
                  <a:srgbClr val="FFFF00"/>
                </a:solidFill>
              </a:rPr>
              <a:t>doubting</a:t>
            </a:r>
            <a:r>
              <a:rPr lang="en-US" sz="4400">
                <a:solidFill>
                  <a:schemeClr val="bg1"/>
                </a:solidFill>
              </a:rPr>
              <a:t> Thomas (24-29)</a:t>
            </a:r>
            <a:endParaRPr lang="en-US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  <p:bldP spid="4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Gospel of John</a:t>
            </a:r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 i="1" baseline="30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®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Movie</a:t>
            </a:r>
            <a:endParaRPr lang="en-US" sz="4800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5" name="Rectangle 2"/>
          <p:cNvSpPr>
            <a:spLocks noChangeArrowheads="1"/>
          </p:cNvSpPr>
          <p:nvPr/>
        </p:nvSpPr>
        <p:spPr bwMode="auto">
          <a:xfrm>
            <a:off x="609600" y="2895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800" b="1">
                <a:solidFill>
                  <a:schemeClr val="bg1"/>
                </a:solidFill>
              </a:rPr>
              <a:t>John 20:24-29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Black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T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7058025" cy="2222500"/>
          </a:xfrm>
        </p:spPr>
        <p:txBody>
          <a:bodyPr/>
          <a:lstStyle/>
          <a:p>
            <a:pPr algn="l" eaLnBrk="1" hangingPunct="1"/>
            <a:r>
              <a:rPr lang="en-US" sz="7200" b="1">
                <a:solidFill>
                  <a:schemeClr val="bg1"/>
                </a:solidFill>
                <a:latin typeface="Tahoma" charset="0"/>
                <a:ea typeface="ＭＳ Ｐゴシック" charset="0"/>
              </a:rPr>
              <a:t>Who moved the stone?</a:t>
            </a:r>
            <a:endParaRPr lang="en-US" sz="7200" b="1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676400" y="3573463"/>
            <a:ext cx="4551363" cy="3311525"/>
          </a:xfrm>
          <a:prstGeom prst="rect">
            <a:avLst/>
          </a:prstGeom>
          <a:noFill/>
          <a:ln>
            <a:noFill/>
          </a:ln>
          <a:effectLst>
            <a:outerShdw blurRad="63500" dist="63500" dir="13012194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He never died?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Jesus</a:t>
            </a:r>
            <a:r>
              <a:rPr lang="fr-FR" altLang="ja-JP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'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strength?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Romans?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Jewish Leaders?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Disciples?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1" descr="John 20 27 caravaggio-thom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9144000" cy="66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4"/>
          <p:cNvSpPr>
            <a:spLocks noGrp="1" noChangeArrowheads="1"/>
          </p:cNvSpPr>
          <p:nvPr>
            <p:ph type="title"/>
          </p:nvPr>
        </p:nvSpPr>
        <p:spPr>
          <a:xfrm>
            <a:off x="15875" y="6089650"/>
            <a:ext cx="9128125" cy="749300"/>
          </a:xfrm>
          <a:solidFill>
            <a:schemeClr val="tx1"/>
          </a:solidFill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</a:rPr>
              <a:t>Why did John write about Jesus</a:t>
            </a:r>
            <a:r>
              <a:rPr lang="fr-FR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</a:rPr>
              <a:t>'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</a:rPr>
              <a:t> miracles?</a:t>
            </a:r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</a:endParaRP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054475" y="7178675"/>
            <a:ext cx="5486400" cy="25146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T</a:t>
            </a:r>
            <a:r>
              <a:rPr lang="en-US" sz="2800">
                <a:latin typeface="Tahoma" charset="0"/>
              </a:rPr>
              <a:t>hese [signs] are written so that you may believe that Jesus is the Christ, the Son of God, and that by believing you may have life in his name (John 20:31).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268413"/>
          </a:xfrm>
          <a:solidFill>
            <a:srgbClr val="000000"/>
          </a:solidFill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990600" indent="-990600" eaLnBrk="1" hangingPunct="1">
              <a:buFont typeface="Wingdings" charset="0"/>
              <a:buNone/>
              <a:defRPr/>
            </a:pPr>
            <a:r>
              <a:rPr lang="en-US" sz="3600" b="1" dirty="0" smtClean="0">
                <a:effectLst/>
                <a:cs typeface="+mn-cs"/>
              </a:rPr>
              <a:t>III. All of Christ</a:t>
            </a:r>
            <a:r>
              <a:rPr lang="fr-FR" altLang="ja-JP" sz="3600" b="1" dirty="0" smtClean="0">
                <a:effectLst/>
                <a:cs typeface="+mn-cs"/>
              </a:rPr>
              <a:t>'</a:t>
            </a:r>
            <a:r>
              <a:rPr lang="en-US" sz="3600" b="1" dirty="0" smtClean="0">
                <a:effectLst/>
                <a:cs typeface="+mn-cs"/>
              </a:rPr>
              <a:t>s miracles are to bring us to </a:t>
            </a:r>
            <a:r>
              <a:rPr lang="en-US" sz="3600" b="1" dirty="0" smtClean="0">
                <a:solidFill>
                  <a:srgbClr val="FFFF00"/>
                </a:solidFill>
                <a:effectLst/>
                <a:cs typeface="+mn-cs"/>
              </a:rPr>
              <a:t>faith</a:t>
            </a:r>
            <a:r>
              <a:rPr lang="en-US" sz="3600" b="1" dirty="0" smtClean="0">
                <a:effectLst/>
                <a:cs typeface="+mn-cs"/>
              </a:rPr>
              <a:t> in Him (20:30-31)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 autoUpdateAnimBg="0"/>
      <p:bldP spid="149506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Gospel of John</a:t>
            </a:r>
            <a:r>
              <a:rPr lang="ja-JP" altLang="en-US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 i="1" baseline="30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®</a:t>
            </a:r>
            <a:r>
              <a:rPr lang="en-US" altLang="ja-JP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6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Movie</a:t>
            </a:r>
            <a:endParaRPr lang="en-US" sz="4800" b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7" name="Rectangle 2"/>
          <p:cNvSpPr>
            <a:spLocks noChangeArrowheads="1"/>
          </p:cNvSpPr>
          <p:nvPr/>
        </p:nvSpPr>
        <p:spPr bwMode="auto">
          <a:xfrm>
            <a:off x="609600" y="2895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800" b="1">
                <a:solidFill>
                  <a:schemeClr val="bg1"/>
                </a:solidFill>
              </a:rPr>
              <a:t>John 20:30-31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7" descr="Synagogue eat my fle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0" b="2081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228600" y="76200"/>
            <a:ext cx="1219200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John</a:t>
            </a: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3352800"/>
            <a:ext cx="9144000" cy="35401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Key Verse</a:t>
            </a:r>
            <a:endParaRPr lang="en-US" altLang="zh-CN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/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“Jesus did many other miraculous signs in the presence of his disciples, which are not recorded in this book.  But these are written </a:t>
            </a:r>
            <a:r>
              <a:rPr lang="en-US" altLang="zh-CN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that you may believe </a:t>
            </a:r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that Jesus is the Christ, the Son of God, and that by believing </a:t>
            </a:r>
            <a:b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you may have life in his name” (20:30-31).</a:t>
            </a:r>
            <a:endParaRPr lang="en-US" sz="3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7765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2805113" y="533400"/>
            <a:ext cx="3533775" cy="1190625"/>
          </a:xfrm>
        </p:spPr>
        <p:txBody>
          <a:bodyPr lIns="91440" tIns="45720" rIns="91440" bIns="45720" anchor="t">
            <a:spAutoFit/>
          </a:bodyPr>
          <a:lstStyle/>
          <a:p>
            <a:pPr eaLnBrk="1" hangingPunct="1"/>
            <a:r>
              <a:rPr lang="en-US" altLang="zh-CN" sz="3600" b="1" u="sng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Key Word</a:t>
            </a:r>
            <a:r>
              <a:rPr lang="en-US" altLang="zh-CN" sz="3600" b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6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Believe</a:t>
            </a:r>
            <a:endParaRPr lang="en-US" sz="3600" b="1" u="sng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7766" name="Text Box 3"/>
          <p:cNvSpPr txBox="1">
            <a:spLocks noChangeArrowheads="1"/>
          </p:cNvSpPr>
          <p:nvPr/>
        </p:nvSpPr>
        <p:spPr bwMode="auto">
          <a:xfrm>
            <a:off x="8382000" y="7143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amily 93,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" r="5386" b="30968"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1993</a:t>
            </a:r>
          </a:p>
        </p:txBody>
      </p:sp>
    </p:spTree>
  </p:cSld>
  <p:clrMapOvr>
    <a:masterClrMapping/>
  </p:clrMapOvr>
  <p:transition xmlns:p14="http://schemas.microsoft.com/office/powerpoint/2010/main" advClick="0" advTm="3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100000">
                <a:schemeClr val="bg2"/>
              </a:gs>
            </a:gsLst>
            <a:path path="rect">
              <a:fillToRect l="100000" t="10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2400" y="1447800"/>
            <a:ext cx="4419600" cy="2678113"/>
          </a:xfrm>
          <a:prstGeom prst="rect">
            <a:avLst/>
          </a:prstGeom>
          <a:solidFill>
            <a:schemeClr val="accent3">
              <a:lumMod val="25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zh-CN" b="1" u="sng">
                <a:solidFill>
                  <a:srgbClr val="FFFF00"/>
                </a:solidFill>
                <a:cs typeface="Arial" charset="0"/>
              </a:rPr>
              <a:t>Evangelistic</a:t>
            </a:r>
            <a:endParaRPr lang="en-US" altLang="zh-CN" b="1">
              <a:solidFill>
                <a:srgbClr val="FFFF00"/>
              </a:solidFill>
              <a:cs typeface="Arial" charset="0"/>
            </a:endParaRPr>
          </a:p>
          <a:p>
            <a:pPr algn="ctr"/>
            <a:r>
              <a:rPr lang="en-US" altLang="zh-CN" b="1">
                <a:solidFill>
                  <a:srgbClr val="FFFFFF"/>
                </a:solidFill>
                <a:cs typeface="Arial" charset="0"/>
              </a:rPr>
              <a:t>“…these are written that you </a:t>
            </a:r>
            <a:r>
              <a:rPr lang="en-US" altLang="zh-CN" b="1">
                <a:solidFill>
                  <a:srgbClr val="FFFF00"/>
                </a:solidFill>
                <a:cs typeface="Arial" charset="0"/>
              </a:rPr>
              <a:t>may believe </a:t>
            </a:r>
            <a:r>
              <a:rPr lang="en-US" altLang="zh-CN" b="1">
                <a:solidFill>
                  <a:srgbClr val="FFFFFF"/>
                </a:solidFill>
                <a:cs typeface="Arial" charset="0"/>
              </a:rPr>
              <a:t>that </a:t>
            </a:r>
            <a:br>
              <a:rPr lang="en-US" altLang="zh-CN" b="1">
                <a:solidFill>
                  <a:srgbClr val="FFFFFF"/>
                </a:solidFill>
                <a:cs typeface="Arial" charset="0"/>
              </a:rPr>
            </a:br>
            <a:r>
              <a:rPr lang="en-US" altLang="zh-CN" b="1">
                <a:solidFill>
                  <a:srgbClr val="FFFFFF"/>
                </a:solidFill>
                <a:cs typeface="Arial" charset="0"/>
              </a:rPr>
              <a:t>Jesus is the Christ, the Son </a:t>
            </a:r>
            <a:br>
              <a:rPr lang="en-US" altLang="zh-CN" b="1">
                <a:solidFill>
                  <a:srgbClr val="FFFFFF"/>
                </a:solidFill>
                <a:cs typeface="Arial" charset="0"/>
              </a:rPr>
            </a:br>
            <a:r>
              <a:rPr lang="en-US" altLang="zh-CN" b="1">
                <a:solidFill>
                  <a:srgbClr val="FFFFFF"/>
                </a:solidFill>
                <a:cs typeface="Arial" charset="0"/>
              </a:rPr>
              <a:t>of God, and that by </a:t>
            </a:r>
            <a:br>
              <a:rPr lang="en-US" altLang="zh-CN" b="1">
                <a:solidFill>
                  <a:srgbClr val="FFFFFF"/>
                </a:solidFill>
                <a:cs typeface="Arial" charset="0"/>
              </a:rPr>
            </a:br>
            <a:r>
              <a:rPr lang="en-US" altLang="zh-CN" b="1">
                <a:solidFill>
                  <a:srgbClr val="FFFFFF"/>
                </a:solidFill>
                <a:cs typeface="Arial" charset="0"/>
              </a:rPr>
              <a:t>believing you may have life</a:t>
            </a:r>
            <a:br>
              <a:rPr lang="en-US" altLang="zh-CN" b="1">
                <a:solidFill>
                  <a:srgbClr val="FFFFFF"/>
                </a:solidFill>
                <a:cs typeface="Arial" charset="0"/>
              </a:rPr>
            </a:br>
            <a:r>
              <a:rPr lang="en-US" altLang="zh-CN" b="1">
                <a:solidFill>
                  <a:srgbClr val="FFFFFF"/>
                </a:solidFill>
                <a:cs typeface="Arial" charset="0"/>
              </a:rPr>
              <a:t>in his name”</a:t>
            </a:r>
          </a:p>
        </p:txBody>
      </p:sp>
      <p:sp>
        <p:nvSpPr>
          <p:cNvPr id="239620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152400"/>
            <a:ext cx="7010400" cy="646113"/>
          </a:xfrm>
          <a:solidFill>
            <a:schemeClr val="accent3">
              <a:lumMod val="10000"/>
            </a:schemeClr>
          </a:solidFill>
        </p:spPr>
        <p:txBody>
          <a:bodyPr lIns="91440" tIns="45720" rIns="91440" bIns="45720" anchor="t">
            <a:spAutoFit/>
          </a:bodyPr>
          <a:lstStyle/>
          <a:p>
            <a:pPr eaLnBrk="1" hangingPunct="1"/>
            <a:r>
              <a:rPr lang="en-US" altLang="zh-CN" sz="36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Textual Variants of John 20:31</a:t>
            </a:r>
            <a:endParaRPr lang="en-US" sz="3600" b="1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6005" name="Text Box 3"/>
          <p:cNvSpPr txBox="1">
            <a:spLocks noChangeArrowheads="1"/>
          </p:cNvSpPr>
          <p:nvPr/>
        </p:nvSpPr>
        <p:spPr bwMode="auto">
          <a:xfrm>
            <a:off x="8462963" y="0"/>
            <a:ext cx="681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cs typeface="Arial" charset="0"/>
              </a:rPr>
              <a:t>110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24400" y="1447800"/>
            <a:ext cx="4343400" cy="2678113"/>
          </a:xfrm>
          <a:prstGeom prst="rect">
            <a:avLst/>
          </a:prstGeom>
          <a:solidFill>
            <a:schemeClr val="accent3">
              <a:lumMod val="25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zh-CN" b="1" u="sng">
                <a:solidFill>
                  <a:srgbClr val="FFFF00"/>
                </a:solidFill>
                <a:cs typeface="Arial" charset="0"/>
              </a:rPr>
              <a:t>Edification</a:t>
            </a:r>
            <a:endParaRPr lang="en-US" altLang="zh-CN" b="1">
              <a:solidFill>
                <a:srgbClr val="FFFF00"/>
              </a:solidFill>
              <a:cs typeface="Arial" charset="0"/>
            </a:endParaRPr>
          </a:p>
          <a:p>
            <a:pPr algn="ctr"/>
            <a:r>
              <a:rPr lang="en-US" altLang="zh-CN" b="1">
                <a:solidFill>
                  <a:srgbClr val="FFFFFF"/>
                </a:solidFill>
                <a:cs typeface="Arial" charset="0"/>
              </a:rPr>
              <a:t>“…these are written that you </a:t>
            </a:r>
            <a:r>
              <a:rPr lang="en-US" altLang="zh-CN" b="1">
                <a:solidFill>
                  <a:srgbClr val="FFFF00"/>
                </a:solidFill>
                <a:cs typeface="Arial" charset="0"/>
              </a:rPr>
              <a:t>may go on believing </a:t>
            </a:r>
            <a:r>
              <a:rPr lang="en-US" altLang="zh-CN" b="1">
                <a:solidFill>
                  <a:srgbClr val="FFFFFF"/>
                </a:solidFill>
                <a:cs typeface="Arial" charset="0"/>
              </a:rPr>
              <a:t>that </a:t>
            </a:r>
            <a:br>
              <a:rPr lang="en-US" altLang="zh-CN" b="1">
                <a:solidFill>
                  <a:srgbClr val="FFFFFF"/>
                </a:solidFill>
                <a:cs typeface="Arial" charset="0"/>
              </a:rPr>
            </a:br>
            <a:r>
              <a:rPr lang="en-US" altLang="zh-CN" b="1">
                <a:solidFill>
                  <a:srgbClr val="FFFFFF"/>
                </a:solidFill>
                <a:cs typeface="Arial" charset="0"/>
              </a:rPr>
              <a:t>Jesus is the Christ, the Son of God, and that by believing you may have life in his name”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2400" y="4267200"/>
            <a:ext cx="4419600" cy="2124075"/>
            <a:chOff x="76200" y="4338935"/>
            <a:chExt cx="4343400" cy="2040874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6200" y="4338935"/>
              <a:ext cx="4343400" cy="2040874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b="1" u="sng">
                  <a:solidFill>
                    <a:srgbClr val="FFFF00"/>
                  </a:solidFill>
                  <a:ea typeface="Arial" charset="0"/>
                  <a:cs typeface="Arial" charset="0"/>
                </a:rPr>
                <a:t>Aorist Subjunctive</a:t>
              </a:r>
              <a:endParaRPr lang="en-US" altLang="zh-CN" b="1">
                <a:solidFill>
                  <a:srgbClr val="FFFFFF"/>
                </a:solidFill>
                <a:ea typeface="Arial" charset="0"/>
                <a:cs typeface="Arial" charset="0"/>
              </a:endParaRPr>
            </a:p>
            <a:p>
              <a:pPr algn="ctr">
                <a:defRPr/>
              </a:pPr>
              <a:r>
                <a:rPr lang="en-US" altLang="zh-CN" sz="3600" b="1">
                  <a:solidFill>
                    <a:srgbClr val="FFFFFF"/>
                  </a:solidFill>
                  <a:latin typeface="Bwgrki" charset="0"/>
                  <a:ea typeface="Arial" charset="0"/>
                  <a:cs typeface="Arial" charset="0"/>
                </a:rPr>
                <a:t>i-na pisteu,</a:t>
              </a:r>
              <a:r>
                <a:rPr lang="en-US" altLang="zh-CN" sz="3600" b="1">
                  <a:solidFill>
                    <a:srgbClr val="FCE20C"/>
                  </a:solidFill>
                  <a:latin typeface="Bwgrki" charset="0"/>
                  <a:ea typeface="Arial" charset="0"/>
                  <a:cs typeface="Arial" charset="0"/>
                </a:rPr>
                <a:t>s</a:t>
              </a:r>
              <a:r>
                <a:rPr lang="en-US" altLang="zh-CN" sz="3600" b="1">
                  <a:solidFill>
                    <a:srgbClr val="FFFFFF"/>
                  </a:solidFill>
                  <a:latin typeface="Bwgrki" charset="0"/>
                  <a:ea typeface="Arial" charset="0"/>
                  <a:cs typeface="Arial" charset="0"/>
                </a:rPr>
                <a:t>hte</a:t>
              </a:r>
              <a:endParaRPr lang="en-US" altLang="zh-CN" b="1">
                <a:solidFill>
                  <a:srgbClr val="FFFFFF"/>
                </a:solidFill>
                <a:latin typeface="Bwgrki" charset="0"/>
                <a:ea typeface="Arial" charset="0"/>
                <a:cs typeface="Arial" charset="0"/>
              </a:endParaRPr>
            </a:p>
            <a:p>
              <a:pPr algn="ctr">
                <a:defRPr/>
              </a:pPr>
              <a:endParaRPr lang="en-US" altLang="zh-CN" b="1">
                <a:solidFill>
                  <a:srgbClr val="FFFFFF"/>
                </a:solidFill>
                <a:latin typeface="Bwgrki" charset="0"/>
                <a:ea typeface="Arial" charset="0"/>
                <a:cs typeface="Arial" charset="0"/>
              </a:endParaRPr>
            </a:p>
            <a:p>
              <a:pPr algn="ctr">
                <a:defRPr/>
              </a:pPr>
              <a:r>
                <a:rPr lang="en-US" altLang="zh-CN" b="1">
                  <a:solidFill>
                    <a:srgbClr val="FFFFFF"/>
                  </a:solidFill>
                  <a:ea typeface="Arial" charset="0"/>
                  <a:cs typeface="Arial" charset="0"/>
                </a:rPr>
                <a:t>37 manuscripts</a:t>
              </a:r>
            </a:p>
            <a:p>
              <a:pPr algn="ctr">
                <a:defRPr/>
              </a:pPr>
              <a:r>
                <a:rPr lang="en-US" altLang="zh-CN" b="1">
                  <a:solidFill>
                    <a:srgbClr val="FFFFFF"/>
                  </a:solidFill>
                  <a:ea typeface="Arial" charset="0"/>
                  <a:cs typeface="Arial" charset="0"/>
                </a:rPr>
                <a:t>Many but later manuscripts</a:t>
              </a:r>
            </a:p>
          </p:txBody>
        </p:sp>
        <p:pic>
          <p:nvPicPr>
            <p:cNvPr id="256012" name="Picture 10" descr="John 20.31 aoris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71" y="4374664"/>
              <a:ext cx="4117427" cy="1999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724400" y="4271963"/>
            <a:ext cx="4343400" cy="2124075"/>
            <a:chOff x="4648200" y="4343400"/>
            <a:chExt cx="4343400" cy="2123658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648200" y="4343400"/>
              <a:ext cx="4343400" cy="2123658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b="1" u="sng">
                  <a:solidFill>
                    <a:srgbClr val="FFFF00"/>
                  </a:solidFill>
                  <a:ea typeface="Arial" charset="0"/>
                  <a:cs typeface="Arial" charset="0"/>
                </a:rPr>
                <a:t>Present Subjunctive</a:t>
              </a:r>
              <a:endParaRPr lang="en-US" altLang="zh-CN" b="1">
                <a:solidFill>
                  <a:srgbClr val="FFFFFF"/>
                </a:solidFill>
                <a:ea typeface="Arial" charset="0"/>
                <a:cs typeface="Arial" charset="0"/>
              </a:endParaRPr>
            </a:p>
            <a:p>
              <a:pPr algn="ctr">
                <a:defRPr/>
              </a:pPr>
              <a:r>
                <a:rPr lang="en-US" altLang="zh-CN" sz="3600" b="1">
                  <a:solidFill>
                    <a:srgbClr val="FFFFFF"/>
                  </a:solidFill>
                  <a:latin typeface="Bwgrki" charset="0"/>
                  <a:ea typeface="Arial" charset="0"/>
                  <a:cs typeface="Arial" charset="0"/>
                </a:rPr>
                <a:t>i-na pisteu,hte</a:t>
              </a:r>
              <a:endParaRPr lang="en-US" altLang="zh-CN" sz="4000" b="1">
                <a:solidFill>
                  <a:srgbClr val="FFFFFF"/>
                </a:solidFill>
                <a:latin typeface="Bwgrki" charset="0"/>
                <a:ea typeface="Arial" charset="0"/>
                <a:cs typeface="Arial" charset="0"/>
              </a:endParaRPr>
            </a:p>
            <a:p>
              <a:pPr algn="ctr">
                <a:defRPr/>
              </a:pPr>
              <a:r>
                <a:rPr lang="en-US" altLang="zh-CN" sz="2800" b="1">
                  <a:solidFill>
                    <a:srgbClr val="FFFFFF"/>
                  </a:solidFill>
                  <a:ea typeface="Arial" charset="0"/>
                  <a:cs typeface="Arial" charset="0"/>
                </a:rPr>
                <a:t>p</a:t>
              </a:r>
              <a:r>
                <a:rPr lang="en-US" altLang="zh-CN" sz="3600" b="1" baseline="30000">
                  <a:solidFill>
                    <a:srgbClr val="FFFFFF"/>
                  </a:solidFill>
                  <a:ea typeface="Arial" charset="0"/>
                  <a:cs typeface="Arial" charset="0"/>
                </a:rPr>
                <a:t>66</a:t>
              </a:r>
              <a:r>
                <a:rPr lang="en-US" altLang="zh-CN" sz="2800" b="1">
                  <a:solidFill>
                    <a:srgbClr val="FFFFFF"/>
                  </a:solidFill>
                  <a:ea typeface="Arial" charset="0"/>
                  <a:cs typeface="Arial" charset="0"/>
                </a:rPr>
                <a:t> &amp; </a:t>
              </a:r>
              <a:r>
                <a:rPr lang="en-US" altLang="zh-CN" sz="4800" b="1">
                  <a:solidFill>
                    <a:srgbClr val="FFFFFF"/>
                  </a:solidFill>
                  <a:latin typeface="Bwhebb" charset="0"/>
                  <a:ea typeface="ＭＳ Ｐゴシック" charset="-128"/>
                  <a:cs typeface="ＭＳ Ｐゴシック" charset="-128"/>
                </a:rPr>
                <a:t>a</a:t>
              </a:r>
              <a:r>
                <a:rPr lang="en-US" altLang="zh-CN" sz="2800" b="1">
                  <a:solidFill>
                    <a:srgbClr val="FFFFFF"/>
                  </a:solidFill>
                  <a:ea typeface="Arial" charset="0"/>
                  <a:cs typeface="Arial" charset="0"/>
                </a:rPr>
                <a:t>*</a:t>
              </a:r>
              <a:br>
                <a:rPr lang="en-US" altLang="zh-CN" sz="2800" b="1">
                  <a:solidFill>
                    <a:srgbClr val="FFFFFF"/>
                  </a:solidFill>
                  <a:ea typeface="Arial" charset="0"/>
                  <a:cs typeface="Arial" charset="0"/>
                </a:rPr>
              </a:br>
              <a:r>
                <a:rPr lang="en-US" altLang="zh-CN" b="1">
                  <a:solidFill>
                    <a:srgbClr val="FFFFFF"/>
                  </a:solidFill>
                  <a:ea typeface="Arial" charset="0"/>
                  <a:cs typeface="Arial" charset="0"/>
                </a:rPr>
                <a:t>Few but early manuscripts</a:t>
              </a:r>
            </a:p>
          </p:txBody>
        </p:sp>
        <p:pic>
          <p:nvPicPr>
            <p:cNvPr id="256010" name="Picture 11" descr="John 20.31 presen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987" y="4419600"/>
              <a:ext cx="4189413" cy="202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 autoUpdateAnimBg="0"/>
      <p:bldP spid="7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Resurr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0"/>
            <a:ext cx="5684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914400"/>
          </a:xfrm>
          <a:effectLst>
            <a:outerShdw blurRad="63500" dist="74053" dir="19742175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1085850" indent="-1085850" algn="l" eaLnBrk="1" hangingPunct="1"/>
            <a:r>
              <a:rPr lang="en-US" sz="4800" b="1">
                <a:solidFill>
                  <a:schemeClr val="tx1"/>
                </a:solidFill>
                <a:latin typeface="Tahoma" charset="0"/>
                <a:ea typeface="SimSun" charset="0"/>
                <a:cs typeface="SimSun" charset="0"/>
              </a:rPr>
              <a:t>John</a:t>
            </a:r>
            <a:r>
              <a:rPr lang="fr-FR" altLang="ja-JP" sz="4800" b="1">
                <a:solidFill>
                  <a:schemeClr val="tx1"/>
                </a:solidFill>
                <a:latin typeface="Tahoma" charset="0"/>
                <a:ea typeface="SimSun" charset="0"/>
                <a:cs typeface="SimSun" charset="0"/>
              </a:rPr>
              <a:t>'</a:t>
            </a:r>
            <a:r>
              <a:rPr lang="en-US" sz="4800" b="1">
                <a:solidFill>
                  <a:schemeClr val="tx1"/>
                </a:solidFill>
                <a:latin typeface="Tahoma" charset="0"/>
                <a:ea typeface="SimSun" charset="0"/>
                <a:cs typeface="SimSun" charset="0"/>
              </a:rPr>
              <a:t>s Key Idea:</a:t>
            </a:r>
          </a:p>
        </p:txBody>
      </p:sp>
      <p:sp>
        <p:nvSpPr>
          <p:cNvPr id="270340" name="Text Box 4"/>
          <p:cNvSpPr txBox="1">
            <a:spLocks noChangeArrowheads="1"/>
          </p:cNvSpPr>
          <p:nvPr/>
        </p:nvSpPr>
        <p:spPr bwMode="auto">
          <a:xfrm>
            <a:off x="838200" y="2133600"/>
            <a:ext cx="7772400" cy="3019425"/>
          </a:xfrm>
          <a:prstGeom prst="rect">
            <a:avLst/>
          </a:prstGeom>
          <a:noFill/>
          <a:ln>
            <a:noFill/>
          </a:ln>
          <a:effectLst>
            <a:outerShdw blurRad="63500" dist="74053" dir="19742175" algn="ctr" rotWithShape="0">
              <a:srgbClr val="000000">
                <a:alpha val="74998"/>
              </a:srgbClr>
            </a:outerShdw>
          </a:effectLst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Jesus</a:t>
            </a:r>
            <a:r>
              <a:rPr lang="fr-FR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'</a:t>
            </a:r>
            <a:r>
              <a:rPr lang="en-US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 resurrection meets each of us at our point of </a:t>
            </a:r>
            <a:r>
              <a:rPr lang="en-US" altLang="zh-C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need</a:t>
            </a:r>
            <a:r>
              <a:rPr lang="en-US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 (John 20).</a:t>
            </a:r>
            <a:endParaRPr lang="en-US" sz="4800" b="1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524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Trust the Living Savior </a:t>
            </a:r>
            <a:b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to Meet Your Need Today!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0100" name="Picture 1028" descr="opening_tomb_1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 bwMode="auto">
          <a:xfrm>
            <a:off x="4572000" y="2362200"/>
            <a:ext cx="4572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590800"/>
            <a:ext cx="3733800" cy="914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eaLnBrk="1" hangingPunct="1"/>
            <a:r>
              <a:rPr lang="en-US" sz="4000" b="1">
                <a:solidFill>
                  <a:schemeClr val="bg1"/>
                </a:solidFill>
              </a:rPr>
              <a:t>Despair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87900" y="2590800"/>
            <a:ext cx="4356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5400" b="1">
                <a:solidFill>
                  <a:srgbClr val="261953"/>
                </a:solidFill>
              </a:rPr>
              <a:t>Comfort</a:t>
            </a:r>
            <a:endParaRPr lang="en-US" sz="4800" b="1">
              <a:solidFill>
                <a:schemeClr val="bg1"/>
              </a:solidFill>
            </a:endParaRPr>
          </a:p>
        </p:txBody>
      </p:sp>
      <p:sp>
        <p:nvSpPr>
          <p:cNvPr id="282631" name="AutoShape 1031"/>
          <p:cNvSpPr>
            <a:spLocks noChangeArrowheads="1"/>
          </p:cNvSpPr>
          <p:nvPr/>
        </p:nvSpPr>
        <p:spPr bwMode="auto">
          <a:xfrm>
            <a:off x="3733800" y="27432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3771900"/>
            <a:ext cx="3733800" cy="914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eaLnBrk="1" hangingPunct="1"/>
            <a:r>
              <a:rPr lang="en-US" sz="4000" b="1">
                <a:solidFill>
                  <a:schemeClr val="bg1"/>
                </a:solidFill>
              </a:rPr>
              <a:t>Discouraged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87900" y="3771900"/>
            <a:ext cx="4356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5400" b="1">
                <a:solidFill>
                  <a:srgbClr val="261953"/>
                </a:solidFill>
              </a:rPr>
              <a:t>Encouraged</a:t>
            </a:r>
            <a:endParaRPr lang="en-US" sz="4800" b="1">
              <a:solidFill>
                <a:schemeClr val="bg1"/>
              </a:solidFill>
            </a:endParaRPr>
          </a:p>
        </p:txBody>
      </p:sp>
      <p:sp>
        <p:nvSpPr>
          <p:cNvPr id="282634" name="AutoShape 1034"/>
          <p:cNvSpPr>
            <a:spLocks noChangeArrowheads="1"/>
          </p:cNvSpPr>
          <p:nvPr/>
        </p:nvSpPr>
        <p:spPr bwMode="auto">
          <a:xfrm>
            <a:off x="3733800" y="39243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8600" y="4953000"/>
            <a:ext cx="3733800" cy="914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 anchor="ctr"/>
          <a:lstStyle/>
          <a:p>
            <a:pPr eaLnBrk="1" hangingPunct="1"/>
            <a:r>
              <a:rPr lang="en-US" sz="3600" b="1">
                <a:solidFill>
                  <a:schemeClr val="bg1"/>
                </a:solidFill>
              </a:rPr>
              <a:t>Doubt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787900" y="4953000"/>
            <a:ext cx="4356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5400" b="1">
                <a:solidFill>
                  <a:srgbClr val="261953"/>
                </a:solidFill>
              </a:rPr>
              <a:t>Proof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282637" name="AutoShape 1037"/>
          <p:cNvSpPr>
            <a:spLocks noChangeArrowheads="1"/>
          </p:cNvSpPr>
          <p:nvPr/>
        </p:nvSpPr>
        <p:spPr bwMode="auto">
          <a:xfrm>
            <a:off x="3733800" y="5105400"/>
            <a:ext cx="914400" cy="6096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3" grpId="0" build="p" autoUpdateAnimBg="0"/>
      <p:bldP spid="282631" grpId="0" animBg="1"/>
      <p:bldP spid="4" grpId="0" build="p" autoUpdateAnimBg="0"/>
      <p:bldP spid="5" grpId="0" build="p" autoUpdateAnimBg="0"/>
      <p:bldP spid="282634" grpId="0" animBg="1"/>
      <p:bldP spid="6" grpId="0" build="p" autoUpdateAnimBg="0"/>
      <p:bldP spid="7" grpId="0" build="p" autoUpdateAnimBg="0"/>
      <p:bldP spid="28263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8980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sz="5400">
                <a:latin typeface="Tahoma" charset="0"/>
                <a:ea typeface="ＭＳ Ｐゴシック" charset="0"/>
              </a:rPr>
              <a:t>What</a:t>
            </a:r>
            <a:r>
              <a:rPr lang="fr-FR" altLang="ja-JP" sz="5400">
                <a:latin typeface="Tahoma" charset="0"/>
                <a:ea typeface="ＭＳ Ｐゴシック" charset="0"/>
              </a:rPr>
              <a:t>'</a:t>
            </a:r>
            <a:r>
              <a:rPr lang="en-US" sz="5400">
                <a:latin typeface="Tahoma" charset="0"/>
                <a:ea typeface="ＭＳ Ｐゴシック" charset="0"/>
              </a:rPr>
              <a:t>s So Good About Good Friday?</a:t>
            </a: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152400" y="2057400"/>
            <a:ext cx="8991600" cy="25923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Jesus controlled His own arrest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Jesus</a:t>
            </a:r>
            <a:r>
              <a:rPr lang="fr-FR" altLang="ja-JP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'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illegal trials proved Him innocent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Jesus</a:t>
            </a:r>
            <a:r>
              <a:rPr lang="fr-FR" altLang="ja-JP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'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death paid for our sin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Jesus</a:t>
            </a:r>
            <a:r>
              <a:rPr lang="fr-FR" altLang="ja-JP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'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resurrection proved He gives eternal life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jesuscrucifi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0"/>
            <a:ext cx="5241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22238"/>
            <a:ext cx="6400800" cy="2316162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sz="4000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</a:rPr>
              <a:t>Good Friday is good because on this day Jesus Christ paid for your sin.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Asce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9" b="43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>
                <a:solidFill>
                  <a:srgbClr val="000099"/>
                </a:solidFill>
                <a:latin typeface="Tahoma" charset="0"/>
                <a:ea typeface="ＭＳ Ｐゴシック" charset="0"/>
              </a:rPr>
              <a:t>Jesus ascended to the Father</a:t>
            </a:r>
            <a:endParaRPr lang="en-US" sz="4800">
              <a:latin typeface="Tahoma" charset="0"/>
              <a:ea typeface="ＭＳ Ｐゴシック" charset="0"/>
            </a:endParaRP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838200"/>
          </a:xfrm>
          <a:solidFill>
            <a:srgbClr val="000099"/>
          </a:solidFill>
        </p:spPr>
        <p:txBody>
          <a:bodyPr/>
          <a:lstStyle/>
          <a:p>
            <a:pPr algn="ctr" eaLnBrk="1" hangingPunct="1"/>
            <a:r>
              <a:rPr lang="en-US" sz="4000">
                <a:latin typeface="Tahoma" charset="0"/>
                <a:ea typeface="ＭＳ Ｐゴシック" charset="0"/>
              </a:rPr>
              <a:t>This means he is alive now!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800" b="1">
                <a:solidFill>
                  <a:schemeClr val="tx1"/>
                </a:solidFill>
                <a:latin typeface="Tahoma" charset="0"/>
                <a:ea typeface="SimSun" charset="0"/>
                <a:cs typeface="SimSun" charset="0"/>
              </a:rPr>
              <a:t>Jesus rose to give you new life!</a:t>
            </a: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268292" name="Picture 4" descr="Flowers 055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>
            <a:fillRect/>
          </a:stretch>
        </p:blipFill>
        <p:spPr bwMode="auto">
          <a:xfrm>
            <a:off x="1219200" y="0"/>
            <a:ext cx="792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3124200" y="76200"/>
            <a:ext cx="5638800" cy="2590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1" hangingPunct="1"/>
            <a:r>
              <a:rPr lang="en-US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SimSun" charset="0"/>
                <a:cs typeface="SimSun" charset="0"/>
              </a:rPr>
              <a:t>Jesus rose to give you new life!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1295400" y="2251075"/>
            <a:ext cx="7848600" cy="3997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chemeClr val="hlink"/>
              </a:buClr>
              <a:buFont typeface="Wingdings" charset="0"/>
              <a:buAutoNum type="alphaUcPeriod"/>
              <a:defRPr/>
            </a:pP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pic>
        <p:nvPicPr>
          <p:cNvPr id="268295" name="Picture 7" descr="tho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6" name="Rectangle 8"/>
          <p:cNvSpPr>
            <a:spLocks noChangeArrowheads="1"/>
          </p:cNvSpPr>
          <p:nvPr/>
        </p:nvSpPr>
        <p:spPr bwMode="auto">
          <a:xfrm>
            <a:off x="0" y="0"/>
            <a:ext cx="1219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Bread of Life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7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534400" cy="112395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b="1">
                <a:latin typeface="Tahoma" charset="0"/>
                <a:ea typeface="ＭＳ Ｐゴシック" charset="0"/>
              </a:rPr>
              <a:t>How can you know Him?</a:t>
            </a: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534400" cy="44196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b="1">
                <a:latin typeface="Tahoma" charset="0"/>
                <a:ea typeface="ＭＳ Ｐゴシック" charset="0"/>
              </a:rPr>
              <a:t>Admit you have sinned</a:t>
            </a:r>
          </a:p>
          <a:p>
            <a:pPr eaLnBrk="1" hangingPunct="1"/>
            <a:r>
              <a:rPr lang="en-US" b="1">
                <a:latin typeface="Tahoma" charset="0"/>
                <a:ea typeface="ＭＳ Ｐゴシック" charset="0"/>
              </a:rPr>
              <a:t>Believe that Jesus died for you</a:t>
            </a:r>
          </a:p>
          <a:p>
            <a:pPr eaLnBrk="1" hangingPunct="1"/>
            <a:r>
              <a:rPr lang="en-US" b="1">
                <a:latin typeface="Tahoma" charset="0"/>
                <a:ea typeface="ＭＳ Ｐゴシック" charset="0"/>
              </a:rPr>
              <a:t>Confess that you want to turn from sin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Black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125538"/>
            <a:ext cx="7772400" cy="4054475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/>
            <a:r>
              <a:rPr lang="en-US" sz="88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Used in Previous Sermons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 descr="Family Dec 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69900"/>
            <a:ext cx="9429750" cy="754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1994</a:t>
            </a:r>
          </a:p>
        </p:txBody>
      </p:sp>
    </p:spTree>
  </p:cSld>
  <p:clrMapOvr>
    <a:masterClrMapping/>
  </p:clrMapOvr>
  <p:transition xmlns:p14="http://schemas.microsoft.com/office/powerpoint/2010/main" advClick="0" advTm="4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Because He lives (chorus) 1/1</a:t>
            </a:r>
            <a:endParaRPr lang="en-US">
              <a:latin typeface="Times New Roman" charset="0"/>
              <a:ea typeface="ＭＳ Ｐゴシック" charset="0"/>
            </a:endParaRPr>
          </a:p>
        </p:txBody>
      </p:sp>
      <p:pic>
        <p:nvPicPr>
          <p:cNvPr id="276483" name="Picture 3" descr="108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28384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bg1"/>
                </a:solidFill>
              </a:rPr>
              <a:t>Because He lives, I can face tomorrow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Because He lives, all fear is gone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Because I know, He holds the future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And life is worth the living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Just because He lives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Easter in View?</a:t>
            </a:r>
          </a:p>
        </p:txBody>
      </p:sp>
      <p:pic>
        <p:nvPicPr>
          <p:cNvPr id="277508" name="Picture 4" descr="EasterBunnyEy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10081" r="2585" b="37180"/>
          <a:stretch>
            <a:fillRect/>
          </a:stretch>
        </p:blipFill>
        <p:spPr bwMode="auto">
          <a:xfrm>
            <a:off x="685800" y="0"/>
            <a:ext cx="77724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5715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5" name="Picture 4" descr="03855042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854">
            <a:off x="1447800" y="1528763"/>
            <a:ext cx="35115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81000" y="609600"/>
            <a:ext cx="9525000" cy="1143000"/>
          </a:xfrm>
          <a:effectLst>
            <a:outerShdw blurRad="63500" dist="107763" dir="81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ja-JP" altLang="en-US" sz="6600" b="1">
                <a:solidFill>
                  <a:srgbClr val="F8F6FF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6600" b="1">
                <a:solidFill>
                  <a:srgbClr val="F8F6FF"/>
                </a:solidFill>
                <a:latin typeface="Arial" charset="0"/>
                <a:ea typeface="ＭＳ Ｐゴシック" charset="0"/>
                <a:cs typeface="ＭＳ Ｐゴシック" charset="0"/>
              </a:rPr>
              <a:t>Christ wasn</a:t>
            </a:r>
            <a:r>
              <a:rPr lang="fr-FR" altLang="ja-JP" sz="6600" b="1">
                <a:solidFill>
                  <a:srgbClr val="F8F6FF"/>
                </a:solidFill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sz="6600" b="1">
                <a:solidFill>
                  <a:srgbClr val="F8F6FF"/>
                </a:solidFill>
                <a:latin typeface="Arial" charset="0"/>
                <a:ea typeface="ＭＳ Ｐゴシック" charset="0"/>
                <a:cs typeface="ＭＳ Ｐゴシック" charset="0"/>
              </a:rPr>
              <a:t>t God</a:t>
            </a:r>
            <a:r>
              <a:rPr lang="ja-JP" altLang="en-US" sz="6600" b="1">
                <a:solidFill>
                  <a:srgbClr val="F8F6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4648200" cy="4724400"/>
          </a:xfrm>
          <a:effectLst>
            <a:outerShdw blurRad="63500" dist="107763" dir="81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6600" b="1">
                <a:solidFill>
                  <a:srgbClr val="F8F6FF"/>
                </a:solidFill>
                <a:latin typeface="Arial" charset="0"/>
                <a:ea typeface="ＭＳ Ｐゴシック" charset="0"/>
                <a:cs typeface="ＭＳ Ｐゴシック" charset="0"/>
              </a:rPr>
              <a:t>Gospel of Judas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1603" name="Picture 4" descr="gospel_dvd_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301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070223_Ossuaries_hmed_1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5334000"/>
            <a:ext cx="91440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ja-JP" altLang="en-US" b="1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>
                <a:latin typeface="Arial" charset="0"/>
                <a:ea typeface="ＭＳ Ｐゴシック" charset="0"/>
                <a:cs typeface="ＭＳ Ｐゴシック" charset="0"/>
              </a:rPr>
              <a:t>Lost Tomb of Jesus</a:t>
            </a:r>
            <a:r>
              <a:rPr lang="ja-JP" altLang="en-US" b="1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="1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54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5" name="Picture 4" descr="gospel_dvd_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228600"/>
            <a:ext cx="505301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6" name="Picture 5" descr="poster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2870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7" name="Picture 6" descr="070223_Ossuaries_hmed_1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81525"/>
            <a:ext cx="40290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Rectangle 3"/>
          <p:cNvSpPr>
            <a:spLocks noGrp="1" noChangeArrowheads="1"/>
          </p:cNvSpPr>
          <p:nvPr>
            <p:ph type="title"/>
          </p:nvPr>
        </p:nvSpPr>
        <p:spPr>
          <a:xfrm>
            <a:off x="-381000" y="1447800"/>
            <a:ext cx="9525000" cy="1143000"/>
          </a:xfrm>
          <a:effectLst>
            <a:outerShdw blurRad="63500" dist="107763" dir="81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6600" b="1">
                <a:solidFill>
                  <a:srgbClr val="F8F6FF"/>
                </a:solidFill>
                <a:latin typeface="Arial" charset="0"/>
                <a:ea typeface="ＭＳ Ｐゴシック" charset="0"/>
                <a:cs typeface="ＭＳ Ｐゴシック" charset="0"/>
              </a:rPr>
              <a:t>Timing is Critical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3" name="WordArt 7"/>
          <p:cNvSpPr>
            <a:spLocks noChangeArrowheads="1" noChangeShapeType="1" noTextEdit="1"/>
          </p:cNvSpPr>
          <p:nvPr/>
        </p:nvSpPr>
        <p:spPr bwMode="auto">
          <a:xfrm>
            <a:off x="990600" y="457200"/>
            <a:ext cx="23622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Arial"/>
                <a:ea typeface="Arial"/>
                <a:cs typeface="Arial"/>
              </a:rPr>
              <a:t>March 03</a:t>
            </a:r>
          </a:p>
        </p:txBody>
      </p:sp>
      <p:sp>
        <p:nvSpPr>
          <p:cNvPr id="249864" name="WordArt 8"/>
          <p:cNvSpPr>
            <a:spLocks noChangeArrowheads="1" noChangeShapeType="1" noTextEdit="1"/>
          </p:cNvSpPr>
          <p:nvPr/>
        </p:nvSpPr>
        <p:spPr bwMode="auto">
          <a:xfrm>
            <a:off x="228600" y="3810000"/>
            <a:ext cx="23622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Arial"/>
                <a:ea typeface="Arial"/>
                <a:cs typeface="Arial"/>
              </a:rPr>
              <a:t>May 06</a:t>
            </a:r>
          </a:p>
        </p:txBody>
      </p:sp>
      <p:sp>
        <p:nvSpPr>
          <p:cNvPr id="249865" name="WordArt 9"/>
          <p:cNvSpPr>
            <a:spLocks noChangeArrowheads="1" noChangeShapeType="1" noTextEdit="1"/>
          </p:cNvSpPr>
          <p:nvPr/>
        </p:nvSpPr>
        <p:spPr bwMode="auto">
          <a:xfrm>
            <a:off x="5562600" y="2590800"/>
            <a:ext cx="23622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Arial"/>
                <a:ea typeface="Arial"/>
                <a:cs typeface="Arial"/>
              </a:rPr>
              <a:t>April 06</a:t>
            </a:r>
          </a:p>
        </p:txBody>
      </p:sp>
      <p:sp>
        <p:nvSpPr>
          <p:cNvPr id="249866" name="WordArt 10"/>
          <p:cNvSpPr>
            <a:spLocks noChangeArrowheads="1" noChangeShapeType="1" noTextEdit="1"/>
          </p:cNvSpPr>
          <p:nvPr/>
        </p:nvSpPr>
        <p:spPr bwMode="auto">
          <a:xfrm>
            <a:off x="3962400" y="5105400"/>
            <a:ext cx="23622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/>
                  </a:outerShdw>
                </a:effectLst>
                <a:latin typeface="Arial"/>
                <a:ea typeface="Arial"/>
                <a:cs typeface="Arial"/>
              </a:rPr>
              <a:t>March 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3" grpId="0" animBg="1"/>
      <p:bldP spid="249864" grpId="0" animBg="1"/>
      <p:bldP spid="249865" grpId="0" animBg="1"/>
      <p:bldP spid="2498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4" descr="Family 96, 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-76200"/>
            <a:ext cx="9144000" cy="753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1995</a:t>
            </a:r>
          </a:p>
        </p:txBody>
      </p:sp>
    </p:spTree>
  </p:cSld>
  <p:clrMapOvr>
    <a:masterClrMapping/>
  </p:clrMapOvr>
  <p:transition xmlns:p14="http://schemas.microsoft.com/office/powerpoint/2010/main" advClick="0" advTm="8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Family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76200"/>
            <a:ext cx="11125200" cy="72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1981200" cy="1017588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1996</a:t>
            </a:r>
          </a:p>
        </p:txBody>
      </p:sp>
    </p:spTree>
  </p:cSld>
  <p:clrMapOvr>
    <a:masterClrMapping/>
  </p:clrMapOvr>
  <p:transition xmlns:p14="http://schemas.microsoft.com/office/powerpoint/2010/main" advClick="0" advTm="5000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pex">
  <a:themeElements>
    <a:clrScheme name="Apex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ＭＳ Ｐゴシック"/>
        <a:cs typeface=""/>
      </a:majorFont>
      <a:minorFont>
        <a:latin typeface="Book Antiqu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pex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1076</Words>
  <Application>Microsoft Macintosh PowerPoint</Application>
  <PresentationFormat>On-screen Show (4:3)</PresentationFormat>
  <Paragraphs>304</Paragraphs>
  <Slides>75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75</vt:i4>
      </vt:variant>
    </vt:vector>
  </HeadingPairs>
  <TitlesOfParts>
    <vt:vector size="102" baseType="lpstr">
      <vt:lpstr>Arial</vt:lpstr>
      <vt:lpstr>ＭＳ Ｐゴシック</vt:lpstr>
      <vt:lpstr>Lucida Sans</vt:lpstr>
      <vt:lpstr>Book Antiqua</vt:lpstr>
      <vt:lpstr>Wingdings 2</vt:lpstr>
      <vt:lpstr>Wingdings</vt:lpstr>
      <vt:lpstr>Wingdings 3</vt:lpstr>
      <vt:lpstr>Tahoma</vt:lpstr>
      <vt:lpstr>Verdana</vt:lpstr>
      <vt:lpstr>Times New Roman</vt:lpstr>
      <vt:lpstr>Alan Den</vt:lpstr>
      <vt:lpstr>Chalkboard</vt:lpstr>
      <vt:lpstr>SimSun</vt:lpstr>
      <vt:lpstr>Bwgrki</vt:lpstr>
      <vt:lpstr>Bwhebb</vt:lpstr>
      <vt:lpstr>Blank Presentation</vt:lpstr>
      <vt:lpstr>Apex</vt:lpstr>
      <vt:lpstr>Slit</vt:lpstr>
      <vt:lpstr>Beam</vt:lpstr>
      <vt:lpstr>Globe</vt:lpstr>
      <vt:lpstr>Default Design</vt:lpstr>
      <vt:lpstr>1_Blank Presentation</vt:lpstr>
      <vt:lpstr>1_Default Design</vt:lpstr>
      <vt:lpstr>Orbit</vt:lpstr>
      <vt:lpstr>2_Blank Presentation</vt:lpstr>
      <vt:lpstr>3_Blank Presentation</vt:lpstr>
      <vt:lpstr>2_Soaring</vt:lpstr>
      <vt:lpstr>New Life! John 20</vt:lpstr>
      <vt:lpstr>20 February 2011</vt:lpstr>
      <vt:lpstr>20 Years in Singapore!</vt:lpstr>
      <vt:lpstr>1991: Move to Singapore</vt:lpstr>
      <vt:lpstr>1992</vt:lpstr>
      <vt:lpstr>1993</vt:lpstr>
      <vt:lpstr>1994</vt:lpstr>
      <vt:lpstr>1995</vt:lpstr>
      <vt:lpstr>1996</vt:lpstr>
      <vt:lpstr>1997</vt:lpstr>
      <vt:lpstr>1999</vt:lpstr>
      <vt:lpstr>2000</vt:lpstr>
      <vt:lpstr>2001</vt:lpstr>
      <vt:lpstr>2002</vt:lpstr>
      <vt:lpstr>2003</vt:lpstr>
      <vt:lpstr>2004</vt:lpstr>
      <vt:lpstr>2005</vt:lpstr>
      <vt:lpstr>2006</vt:lpstr>
      <vt:lpstr>2007</vt:lpstr>
      <vt:lpstr>2008</vt:lpstr>
      <vt:lpstr>2009</vt:lpstr>
      <vt:lpstr>2009</vt:lpstr>
      <vt:lpstr>2010</vt:lpstr>
      <vt:lpstr>Most recent…</vt:lpstr>
      <vt:lpstr>Our People</vt:lpstr>
      <vt:lpstr>Pros &amp; Cons</vt:lpstr>
      <vt:lpstr>We live  because He lives!</vt:lpstr>
      <vt:lpstr>The Resurrection of Jesus Christ</vt:lpstr>
      <vt:lpstr>Jesus controlled  His own arrest  (John 18:1-11).</vt:lpstr>
      <vt:lpstr>Jesus' illegal trials proved Him innocent  (18:12-19:16a).</vt:lpstr>
      <vt:lpstr>Jesus' death paid for our sin (19:16b-42)</vt:lpstr>
      <vt:lpstr>“Make the tomb secure!”</vt:lpstr>
      <vt:lpstr>Battle News</vt:lpstr>
      <vt:lpstr>John's Key Idea:</vt:lpstr>
      <vt:lpstr>I. The empty tomb shows us that Christ is alive today (20:1-9).</vt:lpstr>
      <vt:lpstr>“The Gospel of John” ® Movie</vt:lpstr>
      <vt:lpstr>Three Initial Witnesses</vt:lpstr>
      <vt:lpstr>From Inside the Tomb Looking Out</vt:lpstr>
      <vt:lpstr>The stone was rolled away…</vt:lpstr>
      <vt:lpstr>The Garden Tomb</vt:lpstr>
      <vt:lpstr>Empty linens</vt:lpstr>
      <vt:lpstr>Black</vt:lpstr>
      <vt:lpstr>“Seeing” in 20:5-8</vt:lpstr>
      <vt:lpstr>Black</vt:lpstr>
      <vt:lpstr>II. Christ's resurrection meets you at your need  (20:10-29)</vt:lpstr>
      <vt:lpstr>“The Gospel of John” ® Movie</vt:lpstr>
      <vt:lpstr>Black</vt:lpstr>
      <vt:lpstr>II. Christ's resurrection meets you at your need  (20:10-29)</vt:lpstr>
      <vt:lpstr>“The Gospel of John” ® Movie</vt:lpstr>
      <vt:lpstr>Black</vt:lpstr>
      <vt:lpstr>What would it take to turn the despondent Peter around?</vt:lpstr>
      <vt:lpstr>Black</vt:lpstr>
      <vt:lpstr>II. Christ's resurrection meets you at your need  (20:10-29)</vt:lpstr>
      <vt:lpstr>“The Gospel of John” ® Movie</vt:lpstr>
      <vt:lpstr>Black</vt:lpstr>
      <vt:lpstr>Who moved the stone?</vt:lpstr>
      <vt:lpstr>Why did John write about Jesus' miracles?</vt:lpstr>
      <vt:lpstr>“The Gospel of John” ® Movie</vt:lpstr>
      <vt:lpstr>Key Word Believe</vt:lpstr>
      <vt:lpstr>Textual Variants of John 20:31</vt:lpstr>
      <vt:lpstr>John's Key Idea:</vt:lpstr>
      <vt:lpstr>Trust the Living Savior  to Meet Your Need Today!</vt:lpstr>
      <vt:lpstr>What's So Good About Good Friday?</vt:lpstr>
      <vt:lpstr>Good Friday is good because on this day Jesus Christ paid for your sin.</vt:lpstr>
      <vt:lpstr>Jesus ascended to the Father</vt:lpstr>
      <vt:lpstr>Jesus rose to give you new life!</vt:lpstr>
      <vt:lpstr>How can you know Him?</vt:lpstr>
      <vt:lpstr>Black</vt:lpstr>
      <vt:lpstr>Used in Previous Sermons</vt:lpstr>
      <vt:lpstr>Because He lives (chorus) 1/1</vt:lpstr>
      <vt:lpstr>Easter in View?</vt:lpstr>
      <vt:lpstr>“Christ wasn't God”</vt:lpstr>
      <vt:lpstr>Gospel of Judas</vt:lpstr>
      <vt:lpstr>The “Lost Tomb of Jesus”?</vt:lpstr>
      <vt:lpstr>Timing is Critical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Kids Leave</dc:title>
  <dc:creator>Rick Griffith</dc:creator>
  <cp:lastModifiedBy>Rick Griffith</cp:lastModifiedBy>
  <cp:revision>84</cp:revision>
  <cp:lastPrinted>2007-04-08T05:55:12Z</cp:lastPrinted>
  <dcterms:created xsi:type="dcterms:W3CDTF">2007-03-18T01:41:30Z</dcterms:created>
  <dcterms:modified xsi:type="dcterms:W3CDTF">2016-12-10T20:14:22Z</dcterms:modified>
</cp:coreProperties>
</file>