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3.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theme/themeOverride5.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6.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heme/themeOverride7.xml" ContentType="application/vnd.openxmlformats-officedocument.themeOverride+xml"/>
  <Override PartName="/ppt/notesSlides/notesSlide53.xml" ContentType="application/vnd.openxmlformats-officedocument.presentationml.notesSlide+xml"/>
  <Override PartName="/ppt/theme/themeOverride8.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theme/themeOverride9.xml" ContentType="application/vnd.openxmlformats-officedocument.themeOverr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2" r:id="rId3"/>
    <p:sldMasterId id="2147483730" r:id="rId4"/>
    <p:sldMasterId id="2147483742" r:id="rId5"/>
    <p:sldMasterId id="2147483754" r:id="rId6"/>
    <p:sldMasterId id="2147483770" r:id="rId7"/>
    <p:sldMasterId id="2147483782" r:id="rId8"/>
    <p:sldMasterId id="2147483794" r:id="rId9"/>
    <p:sldMasterId id="2147483796" r:id="rId10"/>
    <p:sldMasterId id="2147483808" r:id="rId11"/>
  </p:sldMasterIdLst>
  <p:notesMasterIdLst>
    <p:notesMasterId r:id="rId80"/>
  </p:notesMasterIdLst>
  <p:sldIdLst>
    <p:sldId id="257" r:id="rId12"/>
    <p:sldId id="480" r:id="rId13"/>
    <p:sldId id="528" r:id="rId14"/>
    <p:sldId id="532" r:id="rId15"/>
    <p:sldId id="518" r:id="rId16"/>
    <p:sldId id="529" r:id="rId17"/>
    <p:sldId id="521" r:id="rId18"/>
    <p:sldId id="519" r:id="rId19"/>
    <p:sldId id="530" r:id="rId20"/>
    <p:sldId id="531" r:id="rId21"/>
    <p:sldId id="524" r:id="rId22"/>
    <p:sldId id="526" r:id="rId23"/>
    <p:sldId id="512" r:id="rId24"/>
    <p:sldId id="559" r:id="rId25"/>
    <p:sldId id="539" r:id="rId26"/>
    <p:sldId id="520" r:id="rId27"/>
    <p:sldId id="484" r:id="rId28"/>
    <p:sldId id="482" r:id="rId29"/>
    <p:sldId id="548" r:id="rId30"/>
    <p:sldId id="551" r:id="rId31"/>
    <p:sldId id="552" r:id="rId32"/>
    <p:sldId id="547" r:id="rId33"/>
    <p:sldId id="549" r:id="rId34"/>
    <p:sldId id="550" r:id="rId35"/>
    <p:sldId id="511" r:id="rId36"/>
    <p:sldId id="496" r:id="rId37"/>
    <p:sldId id="558" r:id="rId38"/>
    <p:sldId id="505" r:id="rId39"/>
    <p:sldId id="509" r:id="rId40"/>
    <p:sldId id="497" r:id="rId41"/>
    <p:sldId id="535" r:id="rId42"/>
    <p:sldId id="568" r:id="rId43"/>
    <p:sldId id="540" r:id="rId44"/>
    <p:sldId id="560" r:id="rId45"/>
    <p:sldId id="567" r:id="rId46"/>
    <p:sldId id="561" r:id="rId47"/>
    <p:sldId id="566" r:id="rId48"/>
    <p:sldId id="504" r:id="rId49"/>
    <p:sldId id="562" r:id="rId50"/>
    <p:sldId id="563" r:id="rId51"/>
    <p:sldId id="564" r:id="rId52"/>
    <p:sldId id="510" r:id="rId53"/>
    <p:sldId id="565" r:id="rId54"/>
    <p:sldId id="536" r:id="rId55"/>
    <p:sldId id="578" r:id="rId56"/>
    <p:sldId id="538" r:id="rId57"/>
    <p:sldId id="499" r:id="rId58"/>
    <p:sldId id="500" r:id="rId59"/>
    <p:sldId id="557" r:id="rId60"/>
    <p:sldId id="483" r:id="rId61"/>
    <p:sldId id="579" r:id="rId62"/>
    <p:sldId id="522" r:id="rId63"/>
    <p:sldId id="574" r:id="rId64"/>
    <p:sldId id="569" r:id="rId65"/>
    <p:sldId id="570" r:id="rId66"/>
    <p:sldId id="571" r:id="rId67"/>
    <p:sldId id="507" r:id="rId68"/>
    <p:sldId id="503" r:id="rId69"/>
    <p:sldId id="572" r:id="rId70"/>
    <p:sldId id="573" r:id="rId71"/>
    <p:sldId id="575" r:id="rId72"/>
    <p:sldId id="580" r:id="rId73"/>
    <p:sldId id="502" r:id="rId74"/>
    <p:sldId id="576" r:id="rId75"/>
    <p:sldId id="541" r:id="rId76"/>
    <p:sldId id="577" r:id="rId77"/>
    <p:sldId id="406" r:id="rId78"/>
    <p:sldId id="581"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7" autoAdjust="0"/>
    <p:restoredTop sz="80730" autoAdjust="0"/>
  </p:normalViewPr>
  <p:slideViewPr>
    <p:cSldViewPr snapToGrid="0" snapToObjects="1">
      <p:cViewPr varScale="1">
        <p:scale>
          <a:sx n="92" d="100"/>
          <a:sy n="92" d="100"/>
        </p:scale>
        <p:origin x="-96" y="-264"/>
      </p:cViewPr>
      <p:guideLst>
        <p:guide orient="horz" pos="2160"/>
        <p:guide pos="2880"/>
      </p:guideLst>
    </p:cSldViewPr>
  </p:slideViewPr>
  <p:outlineViewPr>
    <p:cViewPr>
      <p:scale>
        <a:sx n="33" d="100"/>
        <a:sy n="33" d="100"/>
      </p:scale>
      <p:origin x="0" y="12840"/>
    </p:cViewPr>
  </p:outlineViewPr>
  <p:notesTextViewPr>
    <p:cViewPr>
      <p:scale>
        <a:sx n="100" d="100"/>
        <a:sy n="100" d="100"/>
      </p:scale>
      <p:origin x="0" y="0"/>
    </p:cViewPr>
  </p:notesTextViewPr>
  <p:sorterViewPr>
    <p:cViewPr>
      <p:scale>
        <a:sx n="93" d="100"/>
        <a:sy n="93" d="100"/>
      </p:scale>
      <p:origin x="0" y="167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63" Type="http://schemas.openxmlformats.org/officeDocument/2006/relationships/slide" Target="slides/slide52.xml"/><Relationship Id="rId64" Type="http://schemas.openxmlformats.org/officeDocument/2006/relationships/slide" Target="slides/slide53.xml"/><Relationship Id="rId65" Type="http://schemas.openxmlformats.org/officeDocument/2006/relationships/slide" Target="slides/slide54.xml"/><Relationship Id="rId66" Type="http://schemas.openxmlformats.org/officeDocument/2006/relationships/slide" Target="slides/slide55.xml"/><Relationship Id="rId67" Type="http://schemas.openxmlformats.org/officeDocument/2006/relationships/slide" Target="slides/slide56.xml"/><Relationship Id="rId68" Type="http://schemas.openxmlformats.org/officeDocument/2006/relationships/slide" Target="slides/slide57.xml"/><Relationship Id="rId69" Type="http://schemas.openxmlformats.org/officeDocument/2006/relationships/slide" Target="slides/slide5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slide" Target="slides/slide43.xml"/><Relationship Id="rId55" Type="http://schemas.openxmlformats.org/officeDocument/2006/relationships/slide" Target="slides/slide44.xml"/><Relationship Id="rId56" Type="http://schemas.openxmlformats.org/officeDocument/2006/relationships/slide" Target="slides/slide45.xml"/><Relationship Id="rId57" Type="http://schemas.openxmlformats.org/officeDocument/2006/relationships/slide" Target="slides/slide46.xml"/><Relationship Id="rId58" Type="http://schemas.openxmlformats.org/officeDocument/2006/relationships/slide" Target="slides/slide47.xml"/><Relationship Id="rId59" Type="http://schemas.openxmlformats.org/officeDocument/2006/relationships/slide" Target="slides/slide48.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80" Type="http://schemas.openxmlformats.org/officeDocument/2006/relationships/notesMaster" Target="notesMasters/notes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59.xml"/><Relationship Id="rId71" Type="http://schemas.openxmlformats.org/officeDocument/2006/relationships/slide" Target="slides/slide60.xml"/><Relationship Id="rId72" Type="http://schemas.openxmlformats.org/officeDocument/2006/relationships/slide" Target="slides/slide61.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73" Type="http://schemas.openxmlformats.org/officeDocument/2006/relationships/slide" Target="slides/slide62.xml"/><Relationship Id="rId74" Type="http://schemas.openxmlformats.org/officeDocument/2006/relationships/slide" Target="slides/slide63.xml"/><Relationship Id="rId75" Type="http://schemas.openxmlformats.org/officeDocument/2006/relationships/slide" Target="slides/slide64.xml"/><Relationship Id="rId76" Type="http://schemas.openxmlformats.org/officeDocument/2006/relationships/slide" Target="slides/slide65.xml"/><Relationship Id="rId77" Type="http://schemas.openxmlformats.org/officeDocument/2006/relationships/slide" Target="slides/slide66.xml"/><Relationship Id="rId78" Type="http://schemas.openxmlformats.org/officeDocument/2006/relationships/slide" Target="slides/slide67.xml"/><Relationship Id="rId79" Type="http://schemas.openxmlformats.org/officeDocument/2006/relationships/slide" Target="slides/slide68.xml"/><Relationship Id="rId60" Type="http://schemas.openxmlformats.org/officeDocument/2006/relationships/slide" Target="slides/slide49.xml"/><Relationship Id="rId61" Type="http://schemas.openxmlformats.org/officeDocument/2006/relationships/slide" Target="slides/slide50.xml"/><Relationship Id="rId62" Type="http://schemas.openxmlformats.org/officeDocument/2006/relationships/slide" Target="slides/slide5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3/4/18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You may not feel that your angel is very pleased with you, but…</a:t>
            </a:r>
            <a:r>
              <a:rPr lang="en-SG" dirty="0" smtClean="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 2008 survey by Baylor University</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Institute for Studies of Religion reveals that 55% of all American adults believe a guardian angel protects them</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bring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messages—to Abraham, to Daniel, to Mary, to Joseph, etc.</a:t>
            </a:r>
            <a:r>
              <a:rPr lang="en-SG" dirty="0" smtClean="0">
                <a:effectLst/>
              </a:rPr>
              <a:t> </a:t>
            </a:r>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Do you believe in angels?  A Nielsen survey in 2010 showed that nearly 70% of the U.S. population believes in angels</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SG" sz="1200" kern="1200" dirty="0" smtClean="0">
                <a:solidFill>
                  <a:schemeClr val="tx1"/>
                </a:solidFill>
                <a:effectLst/>
                <a:latin typeface="+mn-lt"/>
                <a:ea typeface="+mn-ea"/>
                <a:cs typeface="+mn-cs"/>
              </a:rPr>
              <a:t>Do</a:t>
            </a:r>
            <a:r>
              <a:rPr lang="en-SG" sz="1200" kern="1200" baseline="0" dirty="0" smtClean="0">
                <a:solidFill>
                  <a:schemeClr val="tx1"/>
                </a:solidFill>
                <a:effectLst/>
                <a:latin typeface="+mn-lt"/>
                <a:ea typeface="+mn-ea"/>
                <a:cs typeface="+mn-cs"/>
              </a:rPr>
              <a:t> you respect them?  </a:t>
            </a:r>
            <a:r>
              <a:rPr lang="en-US" sz="1200" kern="1200" dirty="0" smtClean="0">
                <a:solidFill>
                  <a:schemeClr val="tx1"/>
                </a:solidFill>
                <a:effectLst/>
                <a:latin typeface="+mn-lt"/>
                <a:ea typeface="+mn-ea"/>
                <a:cs typeface="+mn-cs"/>
              </a:rPr>
              <a:t>Do you give them </a:t>
            </a:r>
            <a:r>
              <a:rPr lang="en-US" sz="1200" i="1" kern="1200" dirty="0" smtClean="0">
                <a:solidFill>
                  <a:schemeClr val="tx1"/>
                </a:solidFill>
                <a:effectLst/>
                <a:latin typeface="+mn-lt"/>
                <a:ea typeface="+mn-ea"/>
                <a:cs typeface="+mn-cs"/>
              </a:rPr>
              <a:t>too much</a:t>
            </a:r>
            <a:r>
              <a:rPr lang="en-US" sz="1200" kern="1200" dirty="0" smtClean="0">
                <a:solidFill>
                  <a:schemeClr val="tx1"/>
                </a:solidFill>
                <a:effectLst/>
                <a:latin typeface="+mn-lt"/>
                <a:ea typeface="+mn-ea"/>
                <a:cs typeface="+mn-cs"/>
              </a:rPr>
              <a:t> respect?  Like more than Jesus? I hope not</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Sometimes we get our theology of angels from movies like the 1946 film,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a Wonderful Life!"  It</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theology says, "Every time a bell rings, an angel gets his wings."  Really?!  Do we have chapter and verse for that?</a:t>
            </a:r>
            <a:r>
              <a:rPr lang="en-SG" dirty="0" smtClean="0">
                <a:effectLst/>
              </a:rPr>
              <a:t> </a:t>
            </a:r>
            <a:endParaRPr lang="en-US" dirty="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One author gives a good summary of the Bible</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teaching on angels.</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reasons can we give to hold Christ higher than the angelic host?</a:t>
            </a:r>
            <a:r>
              <a:rPr lang="en-SG" dirty="0" smtClean="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17</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Why would this question be relevant to readers of the letter to the Hebrews?</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Many scholars think that the readers had a very high view of angels—and that Jesus </a:t>
            </a:r>
            <a:r>
              <a:rPr lang="en-US" sz="1200" kern="1200" dirty="0" err="1" smtClean="0">
                <a:solidFill>
                  <a:schemeClr val="tx1"/>
                </a:solidFill>
                <a:effectLst/>
                <a:latin typeface="+mn-lt"/>
                <a:ea typeface="+mn-ea"/>
                <a:cs typeface="+mn-cs"/>
              </a:rPr>
              <a:t>couldn</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t compare to angels in their eye.</a:t>
            </a:r>
          </a:p>
          <a:p>
            <a:r>
              <a:rPr lang="en-US" sz="1200" kern="1200" dirty="0" smtClean="0">
                <a:solidFill>
                  <a:schemeClr val="tx1"/>
                </a:solidFill>
                <a:effectLst/>
                <a:latin typeface="+mn-lt"/>
                <a:ea typeface="+mn-ea"/>
                <a:cs typeface="+mn-cs"/>
              </a:rPr>
              <a:t>The readers of Hebrews probably belonged to a Jewish sect emphasizing angels so much that they thought angels were better than Jesus</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Perhaps the readers thought, "Well, OK, Jesus supersedes prophets as they were mere men, but angels are far more powerful than any man!"</a:t>
            </a:r>
            <a:r>
              <a:rPr lang="en-SG" dirty="0" smtClean="0">
                <a:effectLst/>
              </a:rPr>
              <a:t> </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19</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are cool.  Period. </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author already visited them once and wanted to revisit them (13:19, 23).  </a:t>
            </a:r>
          </a:p>
          <a:p>
            <a:r>
              <a:rPr lang="en-US" sz="1200" kern="1200" dirty="0" smtClean="0">
                <a:solidFill>
                  <a:schemeClr val="tx1"/>
                </a:solidFill>
                <a:effectLst/>
                <a:latin typeface="+mn-lt"/>
                <a:ea typeface="+mn-ea"/>
                <a:cs typeface="+mn-cs"/>
              </a:rPr>
              <a:t>The readers apparently had a concern for Timothy as well (13:18)</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They have a definite history to which the author is acquainted, including their conversion (2:3), ministry to other Christians (6:10), sufferings for the gospel (10:32-34), and present state of spiritual maturity (5:11ff.)</a:t>
            </a:r>
            <a:r>
              <a:rPr lang="en-SG" sz="1200" kern="1200" dirty="0" smtClean="0">
                <a:solidFill>
                  <a:schemeClr val="tx1"/>
                </a:solidFill>
                <a:effectLst/>
                <a:latin typeface="+mn-lt"/>
                <a:ea typeface="+mn-ea"/>
                <a:cs typeface="+mn-cs"/>
              </a:rPr>
              <a:t>.</a:t>
            </a:r>
          </a:p>
          <a:p>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readers may have been the leaders of a larger community since it is unlikely that the writer would expect the entire church to be teachers (5:12)</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22</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23</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Zane Hodges believes Barnabas wrote the epistle from Rome and sent it to a Jewish community in Cyrene, Libya (BKC, 2:777-79)</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24</a:t>
            </a:fld>
            <a:endParaRPr lang="en-US" sz="1200" smtClean="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1200" kern="1200" dirty="0" smtClean="0">
                <a:solidFill>
                  <a:schemeClr val="tx1"/>
                </a:solidFill>
                <a:effectLst/>
                <a:latin typeface="+mn-lt"/>
                <a:ea typeface="+mn-ea"/>
                <a:cs typeface="+mn-cs"/>
              </a:rPr>
              <a:t>However, I think there is good reason for this letter being sent to Israel—and even to a community within Israel—probably to a sectarian group like Qumran</a:t>
            </a:r>
            <a:r>
              <a:rPr lang="en-SG" dirty="0" smtClean="0">
                <a:effectLst/>
              </a:rPr>
              <a:t> </a:t>
            </a:r>
            <a:endParaRPr lang="en-US" dirty="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Note that this group taught that angels would rule the world! </a:t>
            </a:r>
            <a:endParaRPr lang="en-US" dirty="0" smtClean="0"/>
          </a:p>
          <a:p>
            <a:endParaRPr lang="en-US" dirty="0" smtClean="0"/>
          </a:p>
          <a:p>
            <a:r>
              <a:rPr lang="en-US" dirty="0" smtClean="0"/>
              <a:t>http://</a:t>
            </a:r>
            <a:r>
              <a:rPr lang="en-US" dirty="0" err="1" smtClean="0"/>
              <a:t>www.deliriumsrealm.com</a:t>
            </a:r>
            <a:r>
              <a:rPr lang="en-US" dirty="0" smtClean="0"/>
              <a:t>/</a:t>
            </a:r>
            <a:r>
              <a:rPr lang="en-US" dirty="0" err="1" smtClean="0"/>
              <a:t>michael-belial</a:t>
            </a:r>
            <a:r>
              <a:rPr lang="en-US" dirty="0" smtClean="0"/>
              <a:t>/</a:t>
            </a:r>
          </a:p>
          <a:p>
            <a:endParaRPr lang="en-US" dirty="0" smtClean="0"/>
          </a:p>
          <a:p>
            <a:r>
              <a:rPr lang="en-US" dirty="0" smtClean="0"/>
              <a:t>NTB, 263 bottom left (cf. NTB, 184b</a:t>
            </a:r>
            <a:r>
              <a:rPr lang="en-US" baseline="0" dirty="0" smtClean="0"/>
              <a:t> for 1QM = DSW or Dead Sea War)</a:t>
            </a:r>
            <a:endParaRPr lang="en-US" dirty="0" smtClean="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26</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Therefore, just as he had noted Christ as superior to the prophets (1:1-3), so now the writer wisely lays out his case for Jesus as greater than angels</a:t>
            </a:r>
            <a:r>
              <a:rPr lang="en-SG" dirty="0" smtClean="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u="sng" kern="1200" dirty="0" smtClean="0">
                <a:solidFill>
                  <a:schemeClr val="tx1"/>
                </a:solidFill>
                <a:effectLst/>
                <a:latin typeface="+mn-lt"/>
                <a:ea typeface="+mn-ea"/>
                <a:cs typeface="+mn-cs"/>
              </a:rPr>
              <a:t>Preview</a:t>
            </a:r>
            <a:r>
              <a:rPr lang="en-US" sz="1200" kern="1200" dirty="0" smtClean="0">
                <a:solidFill>
                  <a:schemeClr val="tx1"/>
                </a:solidFill>
                <a:effectLst/>
                <a:latin typeface="+mn-lt"/>
                <a:ea typeface="+mn-ea"/>
                <a:cs typeface="+mn-cs"/>
              </a:rPr>
              <a:t>: This text of two chapters has three sections.  We will see two ways that Jesus supersedes angels in our first and third section, and what we should do in the middle.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Hebrews 1:4–2:18 has three reasons to worship Jesus instead of angels.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first reason to worship Christ instead of angels is because…</a:t>
            </a:r>
            <a:r>
              <a:rPr lang="en-SG" dirty="0" smtClean="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We should worship only God—and Christ qualifies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Now we may think </a:t>
            </a:r>
            <a:r>
              <a:rPr lang="en-US" sz="1200" i="1" kern="1200" dirty="0" smtClean="0">
                <a:solidFill>
                  <a:schemeClr val="tx1"/>
                </a:solidFill>
                <a:effectLst/>
                <a:latin typeface="+mn-lt"/>
                <a:ea typeface="+mn-ea"/>
                <a:cs typeface="+mn-cs"/>
              </a:rPr>
              <a:t>we</a:t>
            </a:r>
            <a:r>
              <a:rPr lang="en-US" sz="1200" kern="1200" dirty="0" smtClean="0">
                <a:solidFill>
                  <a:schemeClr val="tx1"/>
                </a:solidFill>
                <a:effectLst/>
                <a:latin typeface="+mn-lt"/>
                <a:ea typeface="+mn-ea"/>
                <a:cs typeface="+mn-cs"/>
              </a:rPr>
              <a:t> are strong but…</a:t>
            </a:r>
            <a:r>
              <a:rPr lang="en-SG" dirty="0" smtClean="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B66A304-B424-1349-B8EC-BB80B567AC56}" type="slidenum">
              <a:rPr lang="en-US" sz="1200">
                <a:solidFill>
                  <a:srgbClr val="000000"/>
                </a:solidFill>
              </a:rPr>
              <a:pPr/>
              <a:t>30</a:t>
            </a:fld>
            <a:endParaRPr lang="en-US" sz="1200">
              <a:solidFill>
                <a:srgbClr val="000000"/>
              </a:solidFill>
            </a:endParaRPr>
          </a:p>
        </p:txBody>
      </p:sp>
      <p:sp>
        <p:nvSpPr>
          <p:cNvPr id="274435" name="Rectangle 2"/>
          <p:cNvSpPr>
            <a:spLocks noGrp="1" noRot="1" noChangeAspect="1" noChangeArrowheads="1"/>
          </p:cNvSpPr>
          <p:nvPr>
            <p:ph type="sldImg"/>
          </p:nvPr>
        </p:nvSpPr>
        <p:spPr>
          <a:solidFill>
            <a:srgbClr val="FFFFFF"/>
          </a:solidFill>
          <a:ln/>
        </p:spPr>
      </p:sp>
      <p:sp>
        <p:nvSpPr>
          <p:cNvPr id="27443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Jesus is higher than angels (1:4)</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Jesus is the Son of God (1:5)</a:t>
            </a:r>
            <a:r>
              <a:rPr lang="en-SG" dirty="0" smtClean="0">
                <a:effectLst/>
              </a:rPr>
              <a:t>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6D268-44A2-4121-BF76-46423B289C7E}" type="slidenum">
              <a:rPr lang="en-US">
                <a:solidFill>
                  <a:prstClr val="black"/>
                </a:solidFill>
              </a:rPr>
              <a:pPr/>
              <a:t>32</a:t>
            </a:fld>
            <a:endParaRPr lang="en-US">
              <a:solidFill>
                <a:prstClr val="black"/>
              </a:solidFill>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r>
              <a:rPr lang="en-US" sz="1200" kern="1200" dirty="0" smtClean="0">
                <a:solidFill>
                  <a:schemeClr val="tx1"/>
                </a:solidFill>
                <a:effectLst/>
                <a:latin typeface="+mn-lt"/>
                <a:ea typeface="+mn-ea"/>
                <a:cs typeface="+mn-cs"/>
              </a:rPr>
              <a:t>Jesus is the second person of the Trinity</a:t>
            </a:r>
            <a:r>
              <a:rPr lang="en-SG"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No angel is in the Trinity</a:t>
            </a:r>
            <a:r>
              <a:rPr lang="en-SG" sz="1200" kern="1200" dirty="0" smtClean="0">
                <a:solidFill>
                  <a:schemeClr val="tx1"/>
                </a:solidFill>
                <a:effectLst/>
                <a:latin typeface="+mn-lt"/>
                <a:ea typeface="+mn-ea"/>
                <a:cs typeface="+mn-cs"/>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eternally </a:t>
            </a:r>
            <a:r>
              <a:rPr lang="en-US" sz="1200" i="1" kern="1200" dirty="0" smtClean="0">
                <a:solidFill>
                  <a:schemeClr val="tx1"/>
                </a:solidFill>
                <a:effectLst/>
                <a:latin typeface="+mn-lt"/>
                <a:ea typeface="+mn-ea"/>
                <a:cs typeface="+mn-cs"/>
              </a:rPr>
              <a:t>worship</a:t>
            </a:r>
            <a:r>
              <a:rPr lang="en-US" sz="1200" kern="1200" dirty="0" smtClean="0">
                <a:solidFill>
                  <a:schemeClr val="tx1"/>
                </a:solidFill>
                <a:effectLst/>
                <a:latin typeface="+mn-lt"/>
                <a:ea typeface="+mn-ea"/>
                <a:cs typeface="+mn-cs"/>
              </a:rPr>
              <a:t> Christ as God (1:6-7)</a:t>
            </a:r>
            <a:r>
              <a:rPr lang="en-SG" dirty="0" smtClean="0">
                <a:effectLst/>
              </a:rPr>
              <a:t> </a:t>
            </a:r>
            <a:endParaRPr lang="en-US" dirty="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If angels worship Jesus, then he must be higher, right?</a:t>
            </a:r>
            <a:r>
              <a:rPr lang="en-SG" dirty="0" smtClean="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Revelation 5 shows angels worshipping the Lamb</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35</a:t>
            </a:fld>
            <a:endParaRPr lang="en-US"/>
          </a:p>
        </p:txBody>
      </p:sp>
    </p:spTree>
    <p:extLst>
      <p:ext uri="{BB962C8B-B14F-4D97-AF65-F5344CB8AC3E}">
        <p14:creationId xmlns:p14="http://schemas.microsoft.com/office/powerpoint/2010/main" val="3446583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are amazingly fast—like winds of fire!</a:t>
            </a:r>
            <a:r>
              <a:rPr lang="en-SG" dirty="0" smtClean="0">
                <a:effectLst/>
              </a:rPr>
              <a:t> </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Yet they still worship Christ</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37</a:t>
            </a:fld>
            <a:endParaRPr lang="en-US"/>
          </a:p>
        </p:txBody>
      </p:sp>
    </p:spTree>
    <p:extLst>
      <p:ext uri="{BB962C8B-B14F-4D97-AF65-F5344CB8AC3E}">
        <p14:creationId xmlns:p14="http://schemas.microsoft.com/office/powerpoint/2010/main" val="17692927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What better witness to Christ’s identity do you need than the Father</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Father calls Jesus "God" in verses 8-9!</a:t>
            </a:r>
            <a:r>
              <a:rPr lang="en-SG" dirty="0" smtClean="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are the most powerful beings under God himself</a:t>
            </a:r>
            <a:r>
              <a:rPr lang="en-SG" dirty="0" smtClean="0">
                <a:effectLst/>
              </a:rPr>
              <a:t> </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Father calls Jesus "Lord" and "Creator" in verses 10-11</a:t>
            </a:r>
            <a:r>
              <a:rPr lang="en-SG" dirty="0" smtClean="0">
                <a:effectLst/>
              </a:rPr>
              <a:t> </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Father calls Jesus the highest ruler in verse 13</a:t>
            </a:r>
            <a:r>
              <a:rPr lang="en-SG" dirty="0" smtClean="0">
                <a:effectLst/>
              </a:rPr>
              <a:t>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In contrast, angels are but servants who care for us (1:14)</a:t>
            </a:r>
            <a:r>
              <a:rPr lang="en-SG" dirty="0" smtClean="0">
                <a:effectLst/>
              </a:rPr>
              <a:t> </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second reason to worship Christ instead of angels is because…</a:t>
            </a:r>
            <a:r>
              <a:rPr lang="en-SG" dirty="0" smtClean="0">
                <a:effectLst/>
              </a:rPr>
              <a:t> </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Turning our backs on Christ makes God have to turn up the heat in our lives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shouldn’t drift away from holding Christ above angels (2:1).</a:t>
            </a:r>
          </a:p>
          <a:p>
            <a:r>
              <a:rPr lang="en-US" sz="1200" kern="1200" dirty="0" smtClean="0">
                <a:solidFill>
                  <a:schemeClr val="tx1"/>
                </a:solidFill>
                <a:effectLst/>
                <a:latin typeface="+mn-lt"/>
                <a:ea typeface="+mn-ea"/>
                <a:cs typeface="+mn-cs"/>
              </a:rPr>
              <a:t>God disciplined disobedience to his past teaching through angels (2:2)</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47</a:t>
            </a:fld>
            <a:endParaRPr lang="en-US"/>
          </a:p>
        </p:txBody>
      </p:sp>
    </p:spTree>
    <p:extLst>
      <p:ext uri="{BB962C8B-B14F-4D97-AF65-F5344CB8AC3E}">
        <p14:creationId xmlns:p14="http://schemas.microsoft.com/office/powerpoint/2010/main" val="1621038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won’t escape God’s discipline for rejecting his salvation now (2:3a)</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God proclaimed this salvation through Jesus and eyewitnesses, and then confirmed it through miracles (2:3b-4).</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3011803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No penalties are listed here, as in other warning passages (cf. 6:4-7; 10:26-31), but the penalties can’t include hell as the writer was among those who could "drift away" (2:1)</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50</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The point is not to "drift" but to press on</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third reason to worship Christ instead of angels is because…</a:t>
            </a:r>
            <a:r>
              <a:rPr lang="en-SG" dirty="0" smtClean="0">
                <a:effectLst/>
              </a:rPr>
              <a:t> </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The original rule was given to the man, Adam—and only a human could fulfill OT prophecies of Messiah’s reign—and Christ qualifies here too</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God never promised angels authority to rule the future world (2:5)</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17326459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Psalm 8:4-6 promised authority to rule the future world to the man Jesus (2:6-13)</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Should we accept as a better translation "what are mere mortals" (2:6 NLT), referring to all men, or is "what is man" (NAU)?</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Zane Hodges writes, "A portion of Psalm 8 was now quoted. While the psalm as a whole is often read as a general statement about the role of man in God’s Creation, it is clear in the light of Hebrews 2:5 and the application that follows in verses 8b-9 that the author of Hebrews read it primarily as messianic and eschatological. In doing so he stood well within the New Testament perspective on the Old Testament, a perspective directly traceable to Jesus Himself (cf. Luke 24:25-27, 44-45)" (BKC, 2:784).</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agree with this as verse 8 applies to Jesus—not to mankind: "But we have not yet seen all things put under their authority."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was not true of Adam, who did have all the earth originally under his authority.  </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However, while Jesus has all authority now (Matt. 28:19), he does not exercise that full authority over the earth.</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fact, the "son of man" (2:6b) is a title for the ruling Messiah in Daniel 2:13.</a:t>
            </a:r>
            <a:endParaRPr lang="en-SG"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Jesus was put under angels while on earth, but that was only temporary so he could go to the cross.  Now, "crowned with glory and honor" (2:9b), he is our perfect "ruler" (2:10b).</a:t>
            </a:r>
            <a:endParaRPr lang="en-SG" sz="1200" kern="1200" dirty="0" smtClean="0">
              <a:solidFill>
                <a:schemeClr val="tx1"/>
              </a:solidFill>
              <a:effectLst/>
              <a:latin typeface="+mn-lt"/>
              <a:ea typeface="+mn-ea"/>
              <a:cs typeface="+mn-cs"/>
            </a:endParaRPr>
          </a:p>
          <a:p>
            <a:endParaRPr lang="en-SG"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54</a:t>
            </a:fld>
            <a:endParaRPr lang="en-US"/>
          </a:p>
        </p:txBody>
      </p:sp>
    </p:spTree>
    <p:extLst>
      <p:ext uri="{BB962C8B-B14F-4D97-AF65-F5344CB8AC3E}">
        <p14:creationId xmlns:p14="http://schemas.microsoft.com/office/powerpoint/2010/main" val="28390322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future rule of the world will go to a man (2:6-8a)</a:t>
            </a:r>
            <a:r>
              <a:rPr lang="en-SG"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This future rule of the world will go to Jesus via His atoning death as our "brother" (2:8b-13)</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55</a:t>
            </a:fld>
            <a:endParaRPr lang="en-US"/>
          </a:p>
        </p:txBody>
      </p:sp>
    </p:spTree>
    <p:extLst>
      <p:ext uri="{BB962C8B-B14F-4D97-AF65-F5344CB8AC3E}">
        <p14:creationId xmlns:p14="http://schemas.microsoft.com/office/powerpoint/2010/main" val="15799801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Read these verses with me…</a:t>
            </a:r>
          </a:p>
          <a:p>
            <a:r>
              <a:rPr lang="en-US" sz="1200" kern="1200" dirty="0" smtClean="0">
                <a:solidFill>
                  <a:schemeClr val="tx1"/>
                </a:solidFill>
                <a:effectLst/>
                <a:latin typeface="+mn-lt"/>
                <a:ea typeface="+mn-ea"/>
                <a:cs typeface="+mn-cs"/>
              </a:rPr>
              <a:t>This future rule of the world will go to Jesus via His atoning death as our "brother" (2:8b-13)</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56</a:t>
            </a:fld>
            <a:endParaRPr lang="en-US"/>
          </a:p>
        </p:txBody>
      </p:sp>
    </p:spTree>
    <p:extLst>
      <p:ext uri="{BB962C8B-B14F-4D97-AF65-F5344CB8AC3E}">
        <p14:creationId xmlns:p14="http://schemas.microsoft.com/office/powerpoint/2010/main" val="2939889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man, Christ defeated Satan’s grip on other men (2:14-15)</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59</a:t>
            </a:fld>
            <a:endParaRPr lang="en-US"/>
          </a:p>
        </p:txBody>
      </p:sp>
    </p:spTree>
    <p:extLst>
      <p:ext uri="{BB962C8B-B14F-4D97-AF65-F5344CB8AC3E}">
        <p14:creationId xmlns:p14="http://schemas.microsoft.com/office/powerpoint/2010/main" val="213875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man, Christ paid for man’s (not angel’s) sin as high priest (2:16-17)</a:t>
            </a:r>
            <a:r>
              <a:rPr lang="en-SG"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60</a:t>
            </a:fld>
            <a:endParaRPr lang="en-US"/>
          </a:p>
        </p:txBody>
      </p:sp>
    </p:spTree>
    <p:extLst>
      <p:ext uri="{BB962C8B-B14F-4D97-AF65-F5344CB8AC3E}">
        <p14:creationId xmlns:p14="http://schemas.microsoft.com/office/powerpoint/2010/main" val="17592706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So why worship Jesus—not angels</a:t>
            </a:r>
            <a:r>
              <a:rPr lang="en-SG" sz="1200" kern="1200" dirty="0" smtClean="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He is fully God and fully man, and…</a:t>
            </a:r>
            <a:r>
              <a:rPr lang="en-SG" dirty="0" smtClean="0">
                <a:effectLst/>
              </a:rPr>
              <a:t> </a:t>
            </a:r>
            <a:endParaRPr lang="en-US" dirty="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As deity, we should worship him instead of angels—and in his humanity, he qualifies to reign over the world—something that no angel will ever do (restated MI).</a:t>
            </a:r>
            <a:r>
              <a:rPr lang="en-SG" dirty="0" smtClean="0">
                <a:effectLst/>
              </a:rPr>
              <a:t> </a:t>
            </a:r>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r>
              <a:rPr lang="en-US" sz="1200" kern="1200" dirty="0" smtClean="0">
                <a:solidFill>
                  <a:schemeClr val="tx1"/>
                </a:solidFill>
                <a:effectLst/>
                <a:latin typeface="+mn-lt"/>
                <a:ea typeface="+mn-ea"/>
                <a:cs typeface="+mn-cs"/>
              </a:rPr>
              <a:t>Press on to worship Jesus instead of any other lesser being</a:t>
            </a:r>
            <a:r>
              <a:rPr lang="en-SG" sz="1200" kern="1200" dirty="0" smtClean="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Angels protect God</a:t>
            </a:r>
            <a:r>
              <a:rPr lang="fr-F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s people</a:t>
            </a:r>
            <a:r>
              <a:rPr lang="en-SG" dirty="0" smtClean="0">
                <a:effectLst/>
              </a:rPr>
              <a:t> </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Revelation 12 depicts an angel swooping up the baby Jesus from getting killed</a:t>
            </a:r>
            <a:r>
              <a:rPr lang="en-SG" dirty="0" smtClean="0">
                <a:effectLst/>
              </a:rPr>
              <a:t> </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mn-ea"/>
                <a:cs typeface="+mn-cs"/>
              </a:rPr>
              <a:t>Jesus taught that angels guard children</a:t>
            </a:r>
            <a:r>
              <a:rPr lang="en-SG" dirty="0" smtClean="0">
                <a:effectLst/>
              </a:rPr>
              <a:t> </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312959018"/>
      </p:ext>
    </p:extLst>
  </p:cSld>
  <p:clrMapOvr>
    <a:masterClrMapping/>
  </p:clrMapOvr>
  <p:transition xmlns:p14="http://schemas.microsoft.com/office/powerpoint/2010/mai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5808905"/>
      </p:ext>
    </p:extLst>
  </p:cSld>
  <p:clrMapOvr>
    <a:masterClrMapping/>
  </p:clrMapOvr>
  <p:transition xmlns:p14="http://schemas.microsoft.com/office/powerpoint/2010/mai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3605995"/>
      </p:ext>
    </p:extLst>
  </p:cSld>
  <p:clrMapOvr>
    <a:masterClrMapping/>
  </p:clrMapOvr>
  <p:transition xmlns:p14="http://schemas.microsoft.com/office/powerpoint/2010/mai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9137C58D-494C-0C47-A9F6-EA1895DABF28}" type="slidenum">
              <a:rPr lang="en-US">
                <a:ea typeface="Arial"/>
              </a:rPr>
              <a:pPr>
                <a:defRPr/>
              </a:pPr>
              <a:t>‹#›</a:t>
            </a:fld>
            <a:endParaRPr lang="en-US">
              <a:ea typeface="Arial"/>
            </a:endParaRPr>
          </a:p>
        </p:txBody>
      </p:sp>
    </p:spTree>
    <p:extLst>
      <p:ext uri="{BB962C8B-B14F-4D97-AF65-F5344CB8AC3E}">
        <p14:creationId xmlns:p14="http://schemas.microsoft.com/office/powerpoint/2010/main" val="343252267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95520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5702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4902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859699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2134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0269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97122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13560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41002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688830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86208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9530609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2006117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50960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5439281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31727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761299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80757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696913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313793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6643791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4336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66303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528026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987014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45287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365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885699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648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580626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66191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16854578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9076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60807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004708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21871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649891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4107"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1"/>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1"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1"/>
            <a:ext cx="2133600" cy="476250"/>
          </a:xfrm>
        </p:spPr>
        <p:txBody>
          <a:bodyPr/>
          <a:lstStyle>
            <a:lvl1pPr>
              <a:defRPr/>
            </a:lvl1pPr>
          </a:lstStyle>
          <a:p>
            <a:fld id="{6B1C85BF-027D-5045-BEDE-0EBEEBEED5B6}" type="slidenum">
              <a:rPr lang="en-US"/>
              <a:pPr/>
              <a:t>‹#›</a:t>
            </a:fld>
            <a:endParaRPr lang="en-US"/>
          </a:p>
        </p:txBody>
      </p:sp>
    </p:spTree>
    <p:extLst>
      <p:ext uri="{BB962C8B-B14F-4D97-AF65-F5344CB8AC3E}">
        <p14:creationId xmlns:p14="http://schemas.microsoft.com/office/powerpoint/2010/main" val="20035911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ECE66041-9AA4-BA41-B7E7-824B272EAF5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30050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1D670501-DAB3-5A48-A1F9-7A39635A85F5}"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514177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280C1C17-FB83-7147-BEA1-BD038C64D18D}"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1021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fld id="{6DC8995D-1A8D-9D43-BA95-5B98A181712C}"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33885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fld id="{CA533FF8-3C68-E241-A411-7891AADC4FEE}"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125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fld id="{BCDD4845-E520-4547-8F64-457591A3491F}"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80801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DD9D967D-5811-EB4F-9CF8-6584A0E5E99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35155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fld id="{E71990B0-53CD-2948-97ED-8A4BC59E242B}"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5648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024C85F4-0677-E548-B679-326B6ACCCEBC}"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9323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fld id="{974CFC62-4119-934E-96F7-86291AACD5E1}"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39442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320897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7144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184413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12418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5594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453788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46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3884763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0937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91733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028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729218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605736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smtClean="0"/>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276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50196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137402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29838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237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455344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smtClean="0"/>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441542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9087828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8480109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3608555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1"/>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9"/>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304999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73360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1"/>
            <a:ext cx="8229600" cy="4525963"/>
          </a:xfrm>
        </p:spPr>
        <p:txBody>
          <a:bodyPr/>
          <a:lstStyle/>
          <a:p>
            <a:pPr lvl="0"/>
            <a:endParaRPr lang="en-US" noProof="0" smtClean="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722667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72AE58C-07BB-4F46-94FB-C2529707EE8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349071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8B3BC4-6EB6-1346-9634-15F36F10C26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17049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6B6B875-7A5B-D54E-9EA0-D2AD49F456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993483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FB4AAB-5C73-BC4D-952E-8F2251CDA6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73654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BD46A70-F3AC-8D40-A107-0062B80A0CE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5579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D88CFE7D-D536-3D48-9063-6311B52A33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28927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9F7FFEC-9E4F-594F-8901-96147C6CF60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8448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D4351ED-5D7A-BB43-B3F0-2D7994E676E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163139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689BE6C-2E82-AA45-A91F-C3B3CE573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00634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8A43D7-A26D-DA40-B8C0-76ED9C937CF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0974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AAABBA4-9487-D444-BE9D-E99DD34E903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7530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3/4/18</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354026692"/>
      </p:ext>
    </p:extLst>
  </p:cSld>
  <p:clrMapOvr>
    <a:overrideClrMapping bg1="dk1" tx1="lt1" bg2="dk2" tx2="lt2" accent1="accent1" accent2="accent2" accent3="accent3" accent4="accent4" accent5="accent5" accent6="accent6" hlink="hlink" folHlink="folHlink"/>
  </p:clrMapOvr>
  <p:transition xmlns:p14="http://schemas.microsoft.com/office/powerpoint/2010/mai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2974766"/>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183132236"/>
      </p:ext>
    </p:extLst>
  </p:cSld>
  <p:clrMapOvr>
    <a:overrideClrMapping bg1="lt1" tx1="dk1" bg2="lt2" tx2="dk2" accent1="accent1" accent2="accent2" accent3="accent3" accent4="accent4" accent5="accent5" accent6="accent6" hlink="hlink" folHlink="folHlink"/>
  </p:clrMapOvr>
  <p:transition xmlns:p14="http://schemas.microsoft.com/office/powerpoint/2010/mai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56946429"/>
      </p:ext>
    </p:extLst>
  </p:cSld>
  <p:clrMapOvr>
    <a:masterClrMapping/>
  </p:clrMapOvr>
  <p:transition xmlns:p14="http://schemas.microsoft.com/office/powerpoint/2010/mai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58801000"/>
      </p:ext>
    </p:extLst>
  </p:cSld>
  <p:clrMapOvr>
    <a:masterClrMapping/>
  </p:clrMapOvr>
  <p:transition xmlns:p14="http://schemas.microsoft.com/office/powerpoint/2010/mai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77624457"/>
      </p:ext>
    </p:extLst>
  </p:cSld>
  <p:clrMapOvr>
    <a:masterClrMapping/>
  </p:clrMapOvr>
  <p:transition xmlns:p14="http://schemas.microsoft.com/office/powerpoint/2010/mai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8801746"/>
      </p:ext>
    </p:extLst>
  </p:cSld>
  <p:clrMapOvr>
    <a:masterClrMapping/>
  </p:clrMapOvr>
  <p:transition xmlns:p14="http://schemas.microsoft.com/office/powerpoint/2010/mai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3/4/18</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296152427"/>
      </p:ext>
    </p:extLst>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theme" Target="../theme/theme10.xml"/><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5.xml"/><Relationship Id="rId12" Type="http://schemas.openxmlformats.org/officeDocument/2006/relationships/theme" Target="../theme/theme11.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9" Type="http://schemas.openxmlformats.org/officeDocument/2006/relationships/slideLayout" Target="../slideLayouts/slideLayout123.xml"/><Relationship Id="rId10" Type="http://schemas.openxmlformats.org/officeDocument/2006/relationships/slideLayout" Target="../slideLayouts/slideLayout12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slideLayout" Target="../slideLayouts/slideLayout26.xml"/><Relationship Id="rId14" Type="http://schemas.openxmlformats.org/officeDocument/2006/relationships/slideLayout" Target="../slideLayouts/slideLayout27.xml"/><Relationship Id="rId15" Type="http://schemas.openxmlformats.org/officeDocument/2006/relationships/slideLayout" Target="../slideLayouts/slideLayout28.xml"/><Relationship Id="rId16"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9.xml"/><Relationship Id="rId12" Type="http://schemas.openxmlformats.org/officeDocument/2006/relationships/slideLayout" Target="../slideLayouts/slideLayout40.xml"/><Relationship Id="rId13" Type="http://schemas.openxmlformats.org/officeDocument/2006/relationships/slideLayout" Target="../slideLayouts/slideLayout41.xml"/><Relationship Id="rId14" Type="http://schemas.openxmlformats.org/officeDocument/2006/relationships/slideLayout" Target="../slideLayouts/slideLayout42.xml"/><Relationship Id="rId15" Type="http://schemas.openxmlformats.org/officeDocument/2006/relationships/slideLayout" Target="../slideLayouts/slideLayout43.xml"/><Relationship Id="rId16" Type="http://schemas.openxmlformats.org/officeDocument/2006/relationships/theme" Target="../theme/theme3.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9" Type="http://schemas.openxmlformats.org/officeDocument/2006/relationships/slideLayout" Target="../slideLayouts/slideLayout37.xml"/><Relationship Id="rId10"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4.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theme" Target="../theme/theme5.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6.xml"/><Relationship Id="rId12" Type="http://schemas.openxmlformats.org/officeDocument/2006/relationships/slideLayout" Target="../slideLayouts/slideLayout77.xml"/><Relationship Id="rId13" Type="http://schemas.openxmlformats.org/officeDocument/2006/relationships/slideLayout" Target="../slideLayouts/slideLayout78.xml"/><Relationship Id="rId14" Type="http://schemas.openxmlformats.org/officeDocument/2006/relationships/slideLayout" Target="../slideLayouts/slideLayout79.xml"/><Relationship Id="rId15" Type="http://schemas.openxmlformats.org/officeDocument/2006/relationships/slideLayout" Target="../slideLayouts/slideLayout80.xml"/><Relationship Id="rId16" Type="http://schemas.openxmlformats.org/officeDocument/2006/relationships/theme" Target="../theme/theme6.xml"/><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91.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81.xml"/><Relationship Id="rId2" Type="http://schemas.openxmlformats.org/officeDocument/2006/relationships/slideLayout" Target="../slideLayouts/slideLayout82.xml"/><Relationship Id="rId3" Type="http://schemas.openxmlformats.org/officeDocument/2006/relationships/slideLayout" Target="../slideLayouts/slideLayout83.xml"/><Relationship Id="rId4" Type="http://schemas.openxmlformats.org/officeDocument/2006/relationships/slideLayout" Target="../slideLayouts/slideLayout84.xml"/><Relationship Id="rId5" Type="http://schemas.openxmlformats.org/officeDocument/2006/relationships/slideLayout" Target="../slideLayouts/slideLayout85.xml"/><Relationship Id="rId6" Type="http://schemas.openxmlformats.org/officeDocument/2006/relationships/slideLayout" Target="../slideLayouts/slideLayout86.xml"/><Relationship Id="rId7" Type="http://schemas.openxmlformats.org/officeDocument/2006/relationships/slideLayout" Target="../slideLayouts/slideLayout87.xml"/><Relationship Id="rId8" Type="http://schemas.openxmlformats.org/officeDocument/2006/relationships/slideLayout" Target="../slideLayouts/slideLayout88.xml"/><Relationship Id="rId9" Type="http://schemas.openxmlformats.org/officeDocument/2006/relationships/slideLayout" Target="../slideLayouts/slideLayout89.xml"/><Relationship Id="rId10" Type="http://schemas.openxmlformats.org/officeDocument/2006/relationships/slideLayout" Target="../slideLayouts/slideLayout9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102.xml"/><Relationship Id="rId12" Type="http://schemas.openxmlformats.org/officeDocument/2006/relationships/theme" Target="../theme/theme8.xml"/><Relationship Id="rId1" Type="http://schemas.openxmlformats.org/officeDocument/2006/relationships/slideLayout" Target="../slideLayouts/slideLayout92.xml"/><Relationship Id="rId2" Type="http://schemas.openxmlformats.org/officeDocument/2006/relationships/slideLayout" Target="../slideLayouts/slideLayout93.xml"/><Relationship Id="rId3" Type="http://schemas.openxmlformats.org/officeDocument/2006/relationships/slideLayout" Target="../slideLayouts/slideLayout94.xml"/><Relationship Id="rId4" Type="http://schemas.openxmlformats.org/officeDocument/2006/relationships/slideLayout" Target="../slideLayouts/slideLayout95.xml"/><Relationship Id="rId5" Type="http://schemas.openxmlformats.org/officeDocument/2006/relationships/slideLayout" Target="../slideLayouts/slideLayout96.xml"/><Relationship Id="rId6" Type="http://schemas.openxmlformats.org/officeDocument/2006/relationships/slideLayout" Target="../slideLayouts/slideLayout97.xml"/><Relationship Id="rId7" Type="http://schemas.openxmlformats.org/officeDocument/2006/relationships/slideLayout" Target="../slideLayouts/slideLayout98.xml"/><Relationship Id="rId8" Type="http://schemas.openxmlformats.org/officeDocument/2006/relationships/slideLayout" Target="../slideLayouts/slideLayout99.xml"/><Relationship Id="rId9" Type="http://schemas.openxmlformats.org/officeDocument/2006/relationships/slideLayout" Target="../slideLayouts/slideLayout100.xml"/><Relationship Id="rId10"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58889555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iming>
    <p:tnLst>
      <p:par>
        <p:cTn xmlns:p14="http://schemas.microsoft.com/office/powerpoint/2010/main" id="1" dur="indefinite" restart="never" nodeType="tmRoot"/>
      </p:par>
    </p:tnLst>
  </p:timing>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CBC122-B764-E048-98A4-E5AA0C4939FD}" type="datetimeFigureOut">
              <a:rPr lang="en-US" smtClean="0">
                <a:solidFill>
                  <a:prstClr val="black">
                    <a:tint val="75000"/>
                  </a:prstClr>
                </a:solidFill>
                <a:latin typeface="Arial"/>
              </a:rPr>
              <a:pPr/>
              <a:t>3/4/18</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31FCF-74FF-AC43-9300-903400DE6EFF}"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07467"/>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9282600"/>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75" name="Rectangle 3"/>
          <p:cNvSpPr>
            <a:spLocks noGrp="1" noChangeArrowheads="1"/>
          </p:cNvSpPr>
          <p:nvPr>
            <p:ph type="sldNum" sz="quarter" idx="4"/>
          </p:nvPr>
        </p:nvSpPr>
        <p:spPr bwMode="auto">
          <a:xfrm>
            <a:off x="6553200" y="6248401"/>
            <a:ext cx="2133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1" hangingPunct="1">
              <a:defRPr sz="1200">
                <a:solidFill>
                  <a:srgbClr val="FFFFFF"/>
                </a:solidFill>
              </a:defRPr>
            </a:lvl1pPr>
          </a:lstStyle>
          <a:p>
            <a:pPr defTabSz="914400" fontAlgn="base">
              <a:spcBef>
                <a:spcPct val="0"/>
              </a:spcBef>
              <a:spcAft>
                <a:spcPct val="0"/>
              </a:spcAft>
            </a:pPr>
            <a:fld id="{DD067300-9854-134C-A3EA-8A398CD5B684}" type="slidenum">
              <a:rPr lang="en-US">
                <a:latin typeface="Arial" charset="0"/>
                <a:ea typeface="ＭＳ Ｐゴシック" charset="0"/>
                <a:cs typeface="ＭＳ Ｐゴシック" charset="0"/>
              </a:rPr>
              <a:pPr defTabSz="914400" fontAlgn="base">
                <a:spcBef>
                  <a:spcPct val="0"/>
                </a:spcBef>
                <a:spcAft>
                  <a:spcPct val="0"/>
                </a:spcAft>
              </a:pPr>
              <a:t>‹#›</a:t>
            </a:fld>
            <a:endParaRPr lang="en-US">
              <a:latin typeface="Arial" charset="0"/>
              <a:ea typeface="ＭＳ Ｐゴシック" charset="0"/>
              <a:cs typeface="ＭＳ Ｐゴシック" charset="0"/>
            </a:endParaRPr>
          </a:p>
        </p:txBody>
      </p:sp>
      <p:grpSp>
        <p:nvGrpSpPr>
          <p:cNvPr id="159748" name="Group 4"/>
          <p:cNvGrpSpPr>
            <a:grpSpLocks/>
          </p:cNvGrpSpPr>
          <p:nvPr/>
        </p:nvGrpSpPr>
        <p:grpSpPr bwMode="auto">
          <a:xfrm>
            <a:off x="1" y="1"/>
            <a:ext cx="9140825" cy="6850063"/>
            <a:chOff x="0" y="0"/>
            <a:chExt cx="5758" cy="4315"/>
          </a:xfrm>
        </p:grpSpPr>
        <p:grpSp>
          <p:nvGrpSpPr>
            <p:cNvPr id="15975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7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308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sp>
          <p:nvSpPr>
            <p:cNvPr id="15975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128"/>
                <a:cs typeface="ＭＳ Ｐゴシック" charset="-128"/>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3086" name="Rectangle 14"/>
          <p:cNvSpPr>
            <a:spLocks noGrp="1" noChangeArrowheads="1"/>
          </p:cNvSpPr>
          <p:nvPr>
            <p:ph type="ftr" sz="quarter" idx="3"/>
          </p:nvPr>
        </p:nvSpPr>
        <p:spPr bwMode="auto">
          <a:xfrm>
            <a:off x="3124201" y="6248401"/>
            <a:ext cx="2895600" cy="47625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eaLnBrk="1" hangingPunct="1">
              <a:defRPr sz="1200">
                <a:solidFill>
                  <a:srgbClr val="FFFFFF"/>
                </a:solidFill>
                <a:ea typeface="ＭＳ Ｐゴシック" charset="-128"/>
                <a:cs typeface="ＭＳ Ｐゴシック" charset="-128"/>
              </a:defRPr>
            </a:lvl1pPr>
          </a:lstStyle>
          <a:p>
            <a:pPr defTabSz="914400" fontAlgn="base">
              <a:spcBef>
                <a:spcPct val="0"/>
              </a:spcBef>
              <a:spcAft>
                <a:spcPct val="0"/>
              </a:spcAft>
              <a:defRPr/>
            </a:pPr>
            <a:endParaRPr lang="en-US">
              <a:latin typeface="Arial" charset="0"/>
            </a:endParaRPr>
          </a:p>
        </p:txBody>
      </p:sp>
      <p:sp>
        <p:nvSpPr>
          <p:cNvPr id="3087"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77196"/>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882" indent="-342882"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128"/>
          <a:cs typeface="Arial"/>
        </a:defRPr>
      </a:lvl1pPr>
      <a:lvl2pPr marL="742912" indent="-285736"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1" charset="-128"/>
          <a:cs typeface="Arial"/>
        </a:defRPr>
      </a:lvl2pPr>
      <a:lvl3pPr marL="1142942" indent="-228588"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1" charset="-128"/>
          <a:cs typeface="Arial"/>
        </a:defRPr>
      </a:lvl3pPr>
      <a:lvl4pPr marL="1600118" indent="-228588"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4pPr>
      <a:lvl5pPr marL="2057295" indent="-228588"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1" charset="-128"/>
          <a:cs typeface="Arial"/>
        </a:defRPr>
      </a:lvl5pPr>
      <a:lvl6pPr marL="251447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smtClean="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748196800"/>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0517415"/>
      </p:ext>
    </p:extLst>
  </p:cSld>
  <p:clrMap bg1="dk2" tx1="lt1" bg2="dk1"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5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39B9D5D6-1BF3-DD4B-873D-4EA7FD745283}"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smtClean="0">
              <a:solidFill>
                <a:srgbClr val="000000"/>
              </a:solidFill>
              <a:latin typeface="Arial" charset="0"/>
              <a:ea typeface="ＭＳ Ｐゴシック" charset="0"/>
              <a:cs typeface="ＭＳ Ｐゴシック" charset="0"/>
            </a:endParaRPr>
          </a:p>
        </p:txBody>
      </p:sp>
      <p:pic>
        <p:nvPicPr>
          <p:cNvPr id="3079" name="Picture 7" descr="living beyond myself_cb.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180396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28" charset="-128"/>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28" charset="-128"/>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8"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3/4/18</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16929612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ransition xmlns:p14="http://schemas.microsoft.com/office/powerpoint/2010/mai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defTabSz="914400" fontAlgn="base">
              <a:spcBef>
                <a:spcPct val="0"/>
              </a:spcBef>
              <a:spcAft>
                <a:spcPct val="0"/>
              </a:spcAft>
              <a:defRPr/>
            </a:pPr>
            <a:fld id="{64CD5B50-C309-A74C-B0D8-E0C788AC0953}"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570202097"/>
      </p:ext>
    </p:extLst>
  </p:cSld>
  <p:clrMap bg1="lt1" tx1="dk1" bg2="lt2" tx2="dk2" accent1="accent1" accent2="accent2" accent3="accent3" accent4="accent4" accent5="accent5" accent6="accent6" hlink="hlink" folHlink="folHlink"/>
  <p:sldLayoutIdLst>
    <p:sldLayoutId id="2147483795" r:id="rId1"/>
  </p:sldLayoutIdLst>
  <p:txStyles>
    <p:title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24.png"/><Relationship Id="rId1" Type="http://schemas.openxmlformats.org/officeDocument/2006/relationships/themeOverride" Target="../theme/themeOverride1.xml"/><Relationship Id="rId2"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26.emf"/><Relationship Id="rId5" Type="http://schemas.openxmlformats.org/officeDocument/2006/relationships/image" Target="../media/image27.emf"/><Relationship Id="rId1" Type="http://schemas.openxmlformats.org/officeDocument/2006/relationships/themeOverride" Target="../theme/themeOverride2.xml"/><Relationship Id="rId2"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6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image" Target="../media/image33.png"/><Relationship Id="rId5" Type="http://schemas.openxmlformats.org/officeDocument/2006/relationships/image" Target="../media/image34.emf"/><Relationship Id="rId1" Type="http://schemas.openxmlformats.org/officeDocument/2006/relationships/themeOverride" Target="../theme/themeOverride3.xml"/><Relationship Id="rId2"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notesSlide" Target="../notesSlides/notesSlide35.xml"/><Relationship Id="rId3"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7.xml"/><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4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5.png"/><Relationship Id="rId1" Type="http://schemas.openxmlformats.org/officeDocument/2006/relationships/themeOverride" Target="../theme/themeOverride4.xml"/><Relationship Id="rId2"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5.png"/><Relationship Id="rId1" Type="http://schemas.openxmlformats.org/officeDocument/2006/relationships/themeOverride" Target="../theme/themeOverride5.xml"/><Relationship Id="rId2"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4" Type="http://schemas.openxmlformats.org/officeDocument/2006/relationships/image" Target="../media/image47.png"/><Relationship Id="rId5" Type="http://schemas.microsoft.com/office/2007/relationships/hdphoto" Target="../media/hdphoto1.wdp"/><Relationship Id="rId1" Type="http://schemas.openxmlformats.org/officeDocument/2006/relationships/themeOverride" Target="../theme/themeOverride6.xml"/><Relationship Id="rId2"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49.png"/><Relationship Id="rId1" Type="http://schemas.openxmlformats.org/officeDocument/2006/relationships/themeOverride" Target="../theme/themeOverride7.xml"/><Relationship Id="rId2"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15.xml"/><Relationship Id="rId3"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6.xml"/><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59.xml"/><Relationship Id="rId3" Type="http://schemas.openxmlformats.org/officeDocument/2006/relationships/image" Target="../media/image5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6.xml"/><Relationship Id="rId2" Type="http://schemas.openxmlformats.org/officeDocument/2006/relationships/notesSlide" Target="../notesSlides/notesSlide60.xml"/><Relationship Id="rId3" Type="http://schemas.openxmlformats.org/officeDocument/2006/relationships/image" Target="../media/image5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23.png"/></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4" Type="http://schemas.openxmlformats.org/officeDocument/2006/relationships/image" Target="../media/image47.png"/><Relationship Id="rId5" Type="http://schemas.microsoft.com/office/2007/relationships/hdphoto" Target="../media/hdphoto1.wdp"/><Relationship Id="rId1" Type="http://schemas.openxmlformats.org/officeDocument/2006/relationships/themeOverride" Target="../theme/themeOverride9.xml"/><Relationship Id="rId2"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675" y="859000"/>
            <a:ext cx="9094007" cy="4292730"/>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4000" b="1" i="1" dirty="0" smtClean="0">
                <a:solidFill>
                  <a:srgbClr val="FFFFFF"/>
                </a:solidFill>
                <a:effectLst>
                  <a:glow rad="127000">
                    <a:srgbClr val="000000"/>
                  </a:glow>
                </a:effectLst>
                <a:latin typeface="Arial" charset="0"/>
                <a:ea typeface="ＭＳ Ｐゴシック" charset="0"/>
                <a:cs typeface="ＭＳ Ｐゴシック" charset="0"/>
              </a:rPr>
              <a:t>Hebrews 1:4–2:18</a:t>
            </a:r>
            <a:endParaRPr lang="en-US" sz="40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8675" y="-1197678"/>
            <a:ext cx="9098481" cy="1225903"/>
          </a:xfrm>
          <a:effectLst>
            <a:outerShdw blurRad="63500" dist="35921" dir="2700000" algn="ctr" rotWithShape="0">
              <a:schemeClr val="tx2">
                <a:alpha val="74998"/>
              </a:schemeClr>
            </a:outerShdw>
          </a:effectLst>
          <a:extLst/>
        </p:spPr>
        <p:txBody>
          <a:bodyPr/>
          <a:lstStyle/>
          <a:p>
            <a:pPr>
              <a:defRPr/>
            </a:pPr>
            <a:r>
              <a:rPr lang="en-US" sz="6600" b="1" dirty="0" smtClean="0">
                <a:effectLst>
                  <a:glow rad="127000">
                    <a:schemeClr val="tx1"/>
                  </a:glow>
                </a:effectLst>
                <a:latin typeface="Arial" charset="0"/>
                <a:ea typeface="ＭＳ Ｐゴシック" charset="0"/>
                <a:cs typeface="ＭＳ Ｐゴシック" charset="0"/>
              </a:rPr>
              <a:t>Better </a:t>
            </a:r>
            <a:r>
              <a:rPr lang="en-US" sz="6600" b="1" dirty="0">
                <a:effectLst>
                  <a:glow rad="127000">
                    <a:schemeClr val="tx1"/>
                  </a:glow>
                </a:effectLst>
                <a:latin typeface="Arial" charset="0"/>
                <a:ea typeface="ＭＳ Ｐゴシック" charset="0"/>
                <a:cs typeface="ＭＳ Ｐゴシック" charset="0"/>
              </a:rPr>
              <a:t>t</a:t>
            </a:r>
            <a:r>
              <a:rPr lang="en-US" sz="6600" b="1" dirty="0" smtClean="0">
                <a:effectLst>
                  <a:glow rad="127000">
                    <a:schemeClr val="tx1"/>
                  </a:glow>
                </a:effectLst>
                <a:latin typeface="Arial" charset="0"/>
                <a:ea typeface="ＭＳ Ｐゴシック" charset="0"/>
                <a:cs typeface="ＭＳ Ｐゴシック" charset="0"/>
              </a:rPr>
              <a:t>han Angels</a:t>
            </a:r>
            <a:endParaRPr lang="en-US" sz="6600" b="1" dirty="0">
              <a:effectLst>
                <a:glow rad="127000">
                  <a:schemeClr val="tx1"/>
                </a:glow>
              </a:effectLst>
              <a:latin typeface="Arial" charset="0"/>
              <a:ea typeface="ＭＳ Ｐゴシック" charset="0"/>
              <a:cs typeface="ＭＳ Ｐゴシック"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smtClean="0">
                <a:solidFill>
                  <a:srgbClr val="FFFFFF"/>
                </a:solidFill>
                <a:effectLst>
                  <a:outerShdw blurRad="38100" dist="38100" dir="2700000" algn="tl">
                    <a:srgbClr val="000000"/>
                  </a:outerShdw>
                </a:effectLst>
                <a:latin typeface="Arial"/>
                <a:cs typeface="Arial"/>
              </a:rPr>
              <a:t>Dr. Rick Griffith, Crossroads International Church</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a:t>
            </a:r>
            <a:r>
              <a:rPr lang="en-US" sz="2000" b="1" kern="0" dirty="0" smtClean="0">
                <a:solidFill>
                  <a:srgbClr val="FFFFFF"/>
                </a:solidFill>
                <a:effectLst>
                  <a:outerShdw blurRad="38100" dist="38100" dir="2700000" algn="tl">
                    <a:srgbClr val="000000"/>
                  </a:outerShdw>
                </a:effectLst>
                <a:latin typeface="Arial"/>
                <a:cs typeface="Arial"/>
              </a:rPr>
              <a:t>ibleStudyDownloads.org</a:t>
            </a:r>
          </a:p>
        </p:txBody>
      </p:sp>
    </p:spTree>
    <p:extLst>
      <p:ext uri="{BB962C8B-B14F-4D97-AF65-F5344CB8AC3E}">
        <p14:creationId xmlns:p14="http://schemas.microsoft.com/office/powerpoint/2010/main" val="9039025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963059" cy="6826685"/>
          </a:xfrm>
          <a:prstGeom prst="rect">
            <a:avLst/>
          </a:prstGeom>
        </p:spPr>
      </p:pic>
      <p:sp>
        <p:nvSpPr>
          <p:cNvPr id="900098" name="Rectangle 2"/>
          <p:cNvSpPr>
            <a:spLocks noGrp="1" noChangeArrowheads="1"/>
          </p:cNvSpPr>
          <p:nvPr>
            <p:ph type="ctrTitle"/>
          </p:nvPr>
        </p:nvSpPr>
        <p:spPr>
          <a:xfrm>
            <a:off x="5963058" y="0"/>
            <a:ext cx="3180941" cy="6826685"/>
          </a:xfrm>
          <a:effectLst>
            <a:outerShdw blurRad="63500" dist="35921" dir="2700000" algn="ctr" rotWithShape="0">
              <a:schemeClr val="tx2">
                <a:alpha val="74998"/>
              </a:schemeClr>
            </a:outerShdw>
          </a:effectLst>
          <a:extLst/>
        </p:spPr>
        <p:txBody>
          <a:bodyPr anchor="ctr"/>
          <a:lstStyle/>
          <a:p>
            <a:pPr>
              <a:defRPr/>
            </a:pPr>
            <a:r>
              <a:rPr lang="en-US" sz="4800" b="1" dirty="0" smtClean="0">
                <a:effectLst>
                  <a:glow rad="127000">
                    <a:schemeClr val="tx1"/>
                  </a:glow>
                </a:effectLst>
                <a:latin typeface="Arial" charset="0"/>
                <a:ea typeface="ＭＳ Ｐゴシック" charset="0"/>
                <a:cs typeface="ＭＳ Ｐゴシック" charset="0"/>
              </a:rPr>
              <a:t>I have a feeling that my Guardian Angel looks like this often.</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1731351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81938" y="0"/>
            <a:ext cx="5448822" cy="6858000"/>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431"/>
            <a:ext cx="4600575"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55% of Americans believe in guardian angels (2008)</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7487524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80127" y="-1"/>
            <a:ext cx="8067823" cy="690807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Bring 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Messages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2114783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516584" y="116632"/>
            <a:ext cx="3627415" cy="2456946"/>
          </a:xfrm>
          <a:effectLst>
            <a:outerShdw blurRad="63500" dist="35921" dir="2700000" algn="ctr" rotWithShape="0">
              <a:schemeClr val="tx2">
                <a:alpha val="74998"/>
              </a:schemeClr>
            </a:outerShdw>
          </a:effectLst>
          <a:extLst/>
        </p:spPr>
        <p:txBody>
          <a:bodyPr anchor="t"/>
          <a:lstStyle/>
          <a:p>
            <a:pPr>
              <a:defRPr/>
            </a:pPr>
            <a:r>
              <a:rPr lang="en-US" b="1" dirty="0" smtClean="0">
                <a:effectLst>
                  <a:glow rad="127000">
                    <a:schemeClr val="tx1"/>
                  </a:glow>
                </a:effectLst>
                <a:latin typeface="Arial" charset="0"/>
                <a:ea typeface="ＭＳ Ｐゴシック" charset="0"/>
                <a:cs typeface="ＭＳ Ｐゴシック" charset="0"/>
              </a:rPr>
              <a:t>Do you </a:t>
            </a:r>
            <a:r>
              <a:rPr lang="en-US" sz="4800" b="1" dirty="0" smtClean="0">
                <a:effectLst>
                  <a:glow rad="127000">
                    <a:schemeClr val="tx1"/>
                  </a:glow>
                </a:effectLst>
                <a:latin typeface="Arial" charset="0"/>
                <a:ea typeface="ＭＳ Ｐゴシック" charset="0"/>
                <a:cs typeface="ＭＳ Ｐゴシック" charset="0"/>
              </a:rPr>
              <a:t>respect </a:t>
            </a:r>
            <a:r>
              <a:rPr lang="en-US" b="1" dirty="0" smtClean="0">
                <a:effectLst>
                  <a:glow rad="127000">
                    <a:schemeClr val="tx1"/>
                  </a:glow>
                </a:effectLst>
                <a:latin typeface="Arial" charset="0"/>
                <a:ea typeface="ＭＳ Ｐゴシック" charset="0"/>
                <a:cs typeface="ＭＳ Ｐゴシック" charset="0"/>
              </a:rPr>
              <a:t>them?</a:t>
            </a:r>
            <a:endParaRPr lang="en-US"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5516585" cy="6858001"/>
          </a:xfrm>
          <a:prstGeom prst="rect">
            <a:avLst/>
          </a:prstGeom>
        </p:spPr>
      </p:pic>
      <p:sp>
        <p:nvSpPr>
          <p:cNvPr id="5" name="Rectangle 2"/>
          <p:cNvSpPr txBox="1">
            <a:spLocks noChangeArrowheads="1"/>
          </p:cNvSpPr>
          <p:nvPr/>
        </p:nvSpPr>
        <p:spPr bwMode="auto">
          <a:xfrm>
            <a:off x="0" y="116632"/>
            <a:ext cx="5516585" cy="23111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smtClean="0">
                <a:effectLst>
                  <a:glow rad="127000">
                    <a:schemeClr val="tx1"/>
                  </a:glow>
                </a:effectLst>
                <a:latin typeface="Arial" charset="0"/>
                <a:ea typeface="ＭＳ Ｐゴシック" charset="0"/>
                <a:cs typeface="ＭＳ Ｐゴシック" charset="0"/>
              </a:rPr>
              <a:t>Do you believe in angels?</a:t>
            </a:r>
            <a:endParaRPr lang="en-US" sz="54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516584" y="2784319"/>
            <a:ext cx="3627415" cy="37500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smtClean="0">
                <a:effectLst>
                  <a:glow rad="127000">
                    <a:schemeClr val="tx1"/>
                  </a:glow>
                </a:effectLst>
                <a:latin typeface="Arial" charset="0"/>
                <a:ea typeface="ＭＳ Ｐゴシック" charset="0"/>
                <a:cs typeface="ＭＳ Ｐゴシック" charset="0"/>
              </a:rPr>
              <a:t>Do you give them </a:t>
            </a:r>
            <a:br>
              <a:rPr lang="en-US" b="1" dirty="0" smtClean="0">
                <a:effectLst>
                  <a:glow rad="127000">
                    <a:schemeClr val="tx1"/>
                  </a:glow>
                </a:effectLst>
                <a:latin typeface="Arial" charset="0"/>
                <a:ea typeface="ＭＳ Ｐゴシック" charset="0"/>
                <a:cs typeface="ＭＳ Ｐゴシック" charset="0"/>
              </a:rPr>
            </a:br>
            <a:r>
              <a:rPr lang="en-US" sz="4800" b="1" i="1" dirty="0" smtClean="0">
                <a:effectLst>
                  <a:glow rad="127000">
                    <a:schemeClr val="tx1"/>
                  </a:glow>
                </a:effectLst>
                <a:latin typeface="Arial" charset="0"/>
                <a:ea typeface="ＭＳ Ｐゴシック" charset="0"/>
                <a:cs typeface="ＭＳ Ｐゴシック" charset="0"/>
              </a:rPr>
              <a:t>too much</a:t>
            </a:r>
            <a:r>
              <a:rPr lang="en-US" b="1" dirty="0" smtClean="0">
                <a:effectLst>
                  <a:glow rad="127000">
                    <a:schemeClr val="tx1"/>
                  </a:glow>
                </a:effectLst>
                <a:latin typeface="Arial" charset="0"/>
                <a:ea typeface="ＭＳ Ｐゴシック" charset="0"/>
                <a:cs typeface="ＭＳ Ｐゴシック" charset="0"/>
              </a:rPr>
              <a:t> respect?</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616260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79562" y="1202616"/>
            <a:ext cx="7985010" cy="5901964"/>
          </a:xfrm>
          <a:prstGeom prst="rect">
            <a:avLst/>
          </a:prstGeom>
        </p:spPr>
      </p:pic>
      <p:sp>
        <p:nvSpPr>
          <p:cNvPr id="900098" name="Rectangle 2"/>
          <p:cNvSpPr>
            <a:spLocks noGrp="1" noChangeArrowheads="1"/>
          </p:cNvSpPr>
          <p:nvPr>
            <p:ph type="ctrTitle"/>
          </p:nvPr>
        </p:nvSpPr>
        <p:spPr>
          <a:xfrm>
            <a:off x="0" y="5622019"/>
            <a:ext cx="9144000" cy="1118506"/>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"It</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 Wonderful Life!"</a:t>
            </a:r>
            <a:endParaRPr lang="en-US" sz="54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742398"/>
            <a:ext cx="4685279" cy="3558836"/>
          </a:xfrm>
          <a:prstGeom prst="rect">
            <a:avLst/>
          </a:prstGeom>
        </p:spPr>
      </p:pic>
      <p:sp>
        <p:nvSpPr>
          <p:cNvPr id="6" name="Rectangle 2"/>
          <p:cNvSpPr txBox="1">
            <a:spLocks noChangeArrowheads="1"/>
          </p:cNvSpPr>
          <p:nvPr/>
        </p:nvSpPr>
        <p:spPr bwMode="auto">
          <a:xfrm>
            <a:off x="0" y="290290"/>
            <a:ext cx="9144000" cy="1118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smtClean="0">
                <a:effectLst>
                  <a:glow rad="127000">
                    <a:schemeClr val="tx1"/>
                  </a:glow>
                </a:effectLst>
                <a:latin typeface="Arial" charset="0"/>
                <a:ea typeface="ＭＳ Ｐゴシック" charset="0"/>
                <a:cs typeface="ＭＳ Ｐゴシック" charset="0"/>
              </a:rPr>
              <a:t>"Every time a bell rings, </a:t>
            </a:r>
            <a:br>
              <a:rPr lang="en-US" sz="4800" b="1" dirty="0" smtClean="0">
                <a:effectLst>
                  <a:glow rad="127000">
                    <a:schemeClr val="tx1"/>
                  </a:glow>
                </a:effectLst>
                <a:latin typeface="Arial" charset="0"/>
                <a:ea typeface="ＭＳ Ｐゴシック" charset="0"/>
                <a:cs typeface="ＭＳ Ｐゴシック" charset="0"/>
              </a:rPr>
            </a:br>
            <a:r>
              <a:rPr lang="en-US" sz="4800" b="1" dirty="0" smtClean="0">
                <a:effectLst>
                  <a:glow rad="127000">
                    <a:schemeClr val="tx1"/>
                  </a:glow>
                </a:effectLst>
                <a:latin typeface="Arial" charset="0"/>
                <a:ea typeface="ＭＳ Ｐゴシック" charset="0"/>
                <a:cs typeface="ＭＳ Ｐゴシック" charset="0"/>
              </a:rPr>
              <a:t>an angel gets his wings" </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897945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1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gels Characteristic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4711" y="41642"/>
            <a:ext cx="8431008" cy="6210300"/>
          </a:xfrm>
          <a:prstGeom prst="rect">
            <a:avLst/>
          </a:prstGeom>
        </p:spPr>
      </p:pic>
      <p:sp>
        <p:nvSpPr>
          <p:cNvPr id="900098" name="Rectangle 2"/>
          <p:cNvSpPr>
            <a:spLocks noGrp="1" noChangeArrowheads="1"/>
          </p:cNvSpPr>
          <p:nvPr>
            <p:ph type="ctrTitle"/>
          </p:nvPr>
        </p:nvSpPr>
        <p:spPr>
          <a:xfrm>
            <a:off x="0" y="-38115"/>
            <a:ext cx="9144000" cy="641932"/>
          </a:xfrm>
          <a:solidFill>
            <a:srgbClr val="000000"/>
          </a:solidFill>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Characteristics of Angels</a:t>
            </a:r>
            <a:endParaRPr lang="en-US" sz="48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6147837"/>
            <a:ext cx="9144000" cy="689342"/>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dirty="0" smtClean="0"/>
              <a:t>Robert C. Jones, "Angels</a:t>
            </a:r>
            <a:r>
              <a:rPr lang="en-US" sz="2000" dirty="0"/>
              <a:t>: In the Bible, the Apocrypha &amp; the Dead Sea </a:t>
            </a:r>
            <a:r>
              <a:rPr lang="en-US" sz="2000" dirty="0" smtClean="0"/>
              <a:t>Scrolls" </a:t>
            </a:r>
            <a:br>
              <a:rPr lang="en-US" sz="2000" dirty="0" smtClean="0"/>
            </a:br>
            <a:r>
              <a:rPr lang="en-US" sz="2000" dirty="0" smtClean="0"/>
              <a:t>© 2001, p. 24 at </a:t>
            </a:r>
            <a:r>
              <a:rPr lang="en-US" sz="2000" dirty="0" err="1" smtClean="0"/>
              <a:t>www.sundayschoolcourses.com</a:t>
            </a:r>
            <a:r>
              <a:rPr lang="en-US" sz="2000" dirty="0"/>
              <a:t>/angels/</a:t>
            </a:r>
            <a:r>
              <a:rPr lang="en-US" sz="2000" dirty="0" err="1"/>
              <a:t>angels.pdf</a:t>
            </a:r>
            <a:r>
              <a:rPr lang="en-US" sz="2000" dirty="0"/>
              <a:t> </a:t>
            </a:r>
          </a:p>
        </p:txBody>
      </p:sp>
    </p:spTree>
    <p:extLst>
      <p:ext uri="{BB962C8B-B14F-4D97-AF65-F5344CB8AC3E}">
        <p14:creationId xmlns:p14="http://schemas.microsoft.com/office/powerpoint/2010/main" val="36275075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1998461" y="2165410"/>
            <a:ext cx="5141874" cy="4575115"/>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worship </a:t>
            </a:r>
            <a:r>
              <a:rPr lang="en-US" sz="5400" b="1" dirty="0">
                <a:solidFill>
                  <a:srgbClr val="FFFF00"/>
                </a:solidFill>
                <a:effectLst>
                  <a:glow rad="127000">
                    <a:schemeClr val="tx1"/>
                  </a:glow>
                </a:effectLst>
                <a:latin typeface="Arial" charset="0"/>
                <a:ea typeface="ＭＳ Ｐゴシック" charset="0"/>
                <a:cs typeface="ＭＳ Ｐゴシック" charset="0"/>
              </a:rPr>
              <a:t>Jesus</a:t>
            </a:r>
            <a:r>
              <a:rPr lang="en-US" sz="5400" b="1" dirty="0">
                <a:effectLst>
                  <a:glow rad="127000">
                    <a:schemeClr val="tx1"/>
                  </a:glow>
                </a:effectLst>
                <a:latin typeface="Arial" charset="0"/>
                <a:ea typeface="ＭＳ Ｐゴシック" charset="0"/>
                <a:cs typeface="ＭＳ Ｐゴシック" charset="0"/>
              </a:rPr>
              <a:t> instead of </a:t>
            </a:r>
            <a:r>
              <a:rPr lang="en-US" sz="5400" b="1" dirty="0" smtClean="0">
                <a:effectLst>
                  <a:glow rad="127000">
                    <a:schemeClr val="tx1"/>
                  </a:glow>
                </a:effectLst>
                <a:latin typeface="Arial" charset="0"/>
                <a:ea typeface="ＭＳ Ｐゴシック" charset="0"/>
                <a:cs typeface="ＭＳ Ｐゴシック" charset="0"/>
              </a:rPr>
              <a:t>angels?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5672698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en-AU" sz="8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Background </a:t>
            </a:r>
            <a:r>
              <a:rPr lang="en-AU" sz="6000" b="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to </a:t>
            </a:r>
            <a:r>
              <a:rPr lang="en-AU" sz="6000"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Hebrews</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9650450"/>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8113"/>
            <a:ext cx="9144000" cy="5554980"/>
          </a:xfrm>
          <a:prstGeom prst="rect">
            <a:avLst/>
          </a:prstGeom>
        </p:spPr>
      </p:pic>
      <p:sp>
        <p:nvSpPr>
          <p:cNvPr id="900098" name="Rectangle 2"/>
          <p:cNvSpPr>
            <a:spLocks noGrp="1" noChangeArrowheads="1"/>
          </p:cNvSpPr>
          <p:nvPr>
            <p:ph type="ctrTitle"/>
          </p:nvPr>
        </p:nvSpPr>
        <p:spPr>
          <a:xfrm>
            <a:off x="0" y="5097301"/>
            <a:ext cx="9144000" cy="1721000"/>
          </a:xfrm>
          <a:solidFill>
            <a:srgbClr val="000000"/>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readers had </a:t>
            </a:r>
            <a:r>
              <a:rPr lang="en-US" sz="5400" b="1" i="1" dirty="0" smtClean="0">
                <a:effectLst>
                  <a:glow rad="127000">
                    <a:schemeClr val="tx1"/>
                  </a:glow>
                </a:effectLst>
                <a:latin typeface="Arial" charset="0"/>
                <a:ea typeface="ＭＳ Ｐゴシック" charset="0"/>
                <a:cs typeface="ＭＳ Ｐゴシック" charset="0"/>
              </a:rPr>
              <a:t>too high</a:t>
            </a:r>
            <a:r>
              <a:rPr lang="en-US" sz="5400" b="1" dirty="0" smtClean="0">
                <a:effectLst>
                  <a:glow rad="127000">
                    <a:schemeClr val="tx1"/>
                  </a:glow>
                </a:effectLst>
                <a:latin typeface="Arial" charset="0"/>
                <a:ea typeface="ＭＳ Ｐゴシック" charset="0"/>
                <a:cs typeface="ＭＳ Ｐゴシック" charset="0"/>
              </a:rPr>
              <a:t> a view of angels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930177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charset="0"/>
                <a:ea typeface="ＭＳ Ｐゴシック" charset="0"/>
                <a:cs typeface="ＭＳ Ｐゴシック" charset="0"/>
              </a:rPr>
              <a:t>HEBREWS</a:t>
            </a: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2274146" y="3558148"/>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Author </a:t>
            </a:r>
          </a:p>
        </p:txBody>
      </p:sp>
      <p:sp>
        <p:nvSpPr>
          <p:cNvPr id="14344" name="Text Box 8"/>
          <p:cNvSpPr txBox="1">
            <a:spLocks noChangeArrowheads="1"/>
          </p:cNvSpPr>
          <p:nvPr/>
        </p:nvSpPr>
        <p:spPr bwMode="auto">
          <a:xfrm>
            <a:off x="2274146" y="5082775"/>
            <a:ext cx="3418407"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Destination</a:t>
            </a:r>
          </a:p>
        </p:txBody>
      </p:sp>
      <p:sp>
        <p:nvSpPr>
          <p:cNvPr id="14345" name="Text Box 9"/>
          <p:cNvSpPr txBox="1">
            <a:spLocks noChangeArrowheads="1"/>
          </p:cNvSpPr>
          <p:nvPr/>
        </p:nvSpPr>
        <p:spPr bwMode="auto">
          <a:xfrm>
            <a:off x="2274146" y="4066357"/>
            <a:ext cx="324748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a:solidFill>
                  <a:srgbClr val="0068AE"/>
                </a:solidFill>
                <a:effectLst>
                  <a:outerShdw blurRad="38100" dist="38100" dir="2700000" algn="tl">
                    <a:srgbClr val="000000"/>
                  </a:outerShdw>
                </a:effectLst>
                <a:latin typeface="Verdana" charset="0"/>
              </a:rPr>
              <a:t>Recipients</a:t>
            </a:r>
          </a:p>
        </p:txBody>
      </p:sp>
      <p:sp>
        <p:nvSpPr>
          <p:cNvPr id="14346" name="Text Box 10"/>
          <p:cNvSpPr txBox="1">
            <a:spLocks noChangeArrowheads="1"/>
          </p:cNvSpPr>
          <p:nvPr/>
        </p:nvSpPr>
        <p:spPr bwMode="auto">
          <a:xfrm>
            <a:off x="2274146" y="4574566"/>
            <a:ext cx="239288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3200" b="1" dirty="0">
                <a:solidFill>
                  <a:srgbClr val="0068AE"/>
                </a:solidFill>
                <a:effectLst>
                  <a:outerShdw blurRad="38100" dist="38100" dir="2700000" algn="tl">
                    <a:srgbClr val="000000"/>
                  </a:outerShdw>
                </a:effectLst>
                <a:latin typeface="Verdana" charset="0"/>
              </a:rPr>
              <a:t>Origin</a:t>
            </a:r>
          </a:p>
        </p:txBody>
      </p:sp>
      <p:sp>
        <p:nvSpPr>
          <p:cNvPr id="14347" name="Text Box 11"/>
          <p:cNvSpPr txBox="1">
            <a:spLocks noChangeArrowheads="1"/>
          </p:cNvSpPr>
          <p:nvPr/>
        </p:nvSpPr>
        <p:spPr bwMode="auto">
          <a:xfrm>
            <a:off x="1259632" y="5590985"/>
            <a:ext cx="3818307"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en-US" sz="4400" b="1" dirty="0">
                <a:solidFill>
                  <a:srgbClr val="FF0000"/>
                </a:solidFill>
                <a:effectLst>
                  <a:outerShdw blurRad="38100" dist="38100" dir="2700000" algn="tl">
                    <a:srgbClr val="000000"/>
                  </a:outerShdw>
                </a:effectLst>
              </a:rPr>
              <a:t>UNKNOWN</a:t>
            </a:r>
            <a:endParaRPr lang="en-US" sz="4000" b="1" dirty="0">
              <a:solidFill>
                <a:srgbClr val="FF0000"/>
              </a:solidFill>
              <a:effectLst>
                <a:outerShdw blurRad="38100" dist="38100" dir="2700000" algn="tl">
                  <a:srgbClr val="000000"/>
                </a:outerShdw>
              </a:effectLst>
            </a:endParaRPr>
          </a:p>
        </p:txBody>
      </p:sp>
      <p:sp>
        <p:nvSpPr>
          <p:cNvPr id="14" name="Text Box 5"/>
          <p:cNvSpPr txBox="1">
            <a:spLocks noChangeArrowheads="1"/>
          </p:cNvSpPr>
          <p:nvPr/>
        </p:nvSpPr>
        <p:spPr bwMode="auto">
          <a:xfrm>
            <a:off x="8316416" y="60325"/>
            <a:ext cx="697992" cy="707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2000" b="1" dirty="0" smtClean="0">
                <a:solidFill>
                  <a:srgbClr val="FFFFFF"/>
                </a:solidFill>
                <a:latin typeface="Arial"/>
                <a:cs typeface="Arial"/>
              </a:rPr>
              <a:t>256-</a:t>
            </a:r>
            <a:br>
              <a:rPr lang="en-US" sz="2000" b="1" dirty="0" smtClean="0">
                <a:solidFill>
                  <a:srgbClr val="FFFFFF"/>
                </a:solidFill>
                <a:latin typeface="Arial"/>
                <a:cs typeface="Arial"/>
              </a:rPr>
            </a:br>
            <a:r>
              <a:rPr lang="en-US" sz="2000" b="1" dirty="0" smtClean="0">
                <a:solidFill>
                  <a:srgbClr val="FFFFFF"/>
                </a:solidFill>
                <a:latin typeface="Arial"/>
                <a:cs typeface="Arial"/>
              </a:rPr>
              <a:t>257</a:t>
            </a:r>
          </a:p>
        </p:txBody>
      </p:sp>
    </p:spTree>
    <p:extLst>
      <p:ext uri="{BB962C8B-B14F-4D97-AF65-F5344CB8AC3E}">
        <p14:creationId xmlns:p14="http://schemas.microsoft.com/office/powerpoint/2010/main" val="2815903335"/>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par>
                                <p:cTn id="24" presetID="29" presetClass="entr" presetSubtype="0" fill="hold" grpId="0" nodeType="withEffect">
                                  <p:stCondLst>
                                    <p:cond delay="0"/>
                                  </p:stCondLst>
                                  <p:childTnLst>
                                    <p:set>
                                      <p:cBhvr>
                                        <p:cTn id="25" dur="1" fill="hold">
                                          <p:stCondLst>
                                            <p:cond delay="0"/>
                                          </p:stCondLst>
                                        </p:cTn>
                                        <p:tgtEl>
                                          <p:spTgt spid="14344"/>
                                        </p:tgtEl>
                                        <p:attrNameLst>
                                          <p:attrName>style.visibility</p:attrName>
                                        </p:attrNameLst>
                                      </p:cBhvr>
                                      <p:to>
                                        <p:strVal val="visible"/>
                                      </p:to>
                                    </p:set>
                                    <p:anim calcmode="lin" valueType="num">
                                      <p:cBhvr>
                                        <p:cTn id="26" dur="1000" fill="hold"/>
                                        <p:tgtEl>
                                          <p:spTgt spid="14344"/>
                                        </p:tgtEl>
                                        <p:attrNameLst>
                                          <p:attrName>ppt_x</p:attrName>
                                        </p:attrNameLst>
                                      </p:cBhvr>
                                      <p:tavLst>
                                        <p:tav tm="0">
                                          <p:val>
                                            <p:strVal val="#ppt_x-.2"/>
                                          </p:val>
                                        </p:tav>
                                        <p:tav tm="100000">
                                          <p:val>
                                            <p:strVal val="#ppt_x"/>
                                          </p:val>
                                        </p:tav>
                                      </p:tavLst>
                                    </p:anim>
                                    <p:anim calcmode="lin" valueType="num">
                                      <p:cBhvr>
                                        <p:cTn id="27"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4344"/>
                                        </p:tgtEl>
                                      </p:cBhvr>
                                    </p:animEffect>
                                  </p:childTnLst>
                                </p:cTn>
                              </p:par>
                            </p:childTnLst>
                          </p:cTn>
                        </p:par>
                        <p:par>
                          <p:cTn id="29" fill="hold">
                            <p:stCondLst>
                              <p:cond delay="4000"/>
                            </p:stCondLst>
                            <p:childTnLst>
                              <p:par>
                                <p:cTn id="30" presetID="50" presetClass="entr" presetSubtype="0" decel="100000" fill="hold" grpId="1" nodeType="afterEffect">
                                  <p:stCondLst>
                                    <p:cond delay="0"/>
                                  </p:stCondLst>
                                  <p:iterate type="lt">
                                    <p:tmPct val="0"/>
                                  </p:iterate>
                                  <p:childTnLst>
                                    <p:set>
                                      <p:cBhvr>
                                        <p:cTn id="31" dur="1" fill="hold">
                                          <p:stCondLst>
                                            <p:cond delay="0"/>
                                          </p:stCondLst>
                                        </p:cTn>
                                        <p:tgtEl>
                                          <p:spTgt spid="14347"/>
                                        </p:tgtEl>
                                        <p:attrNameLst>
                                          <p:attrName>style.visibility</p:attrName>
                                        </p:attrNameLst>
                                      </p:cBhvr>
                                      <p:to>
                                        <p:strVal val="visible"/>
                                      </p:to>
                                    </p:set>
                                    <p:anim calcmode="lin" valueType="num">
                                      <p:cBhvr>
                                        <p:cTn id="32" dur="1000" fill="hold"/>
                                        <p:tgtEl>
                                          <p:spTgt spid="14347"/>
                                        </p:tgtEl>
                                        <p:attrNameLst>
                                          <p:attrName>ppt_w</p:attrName>
                                        </p:attrNameLst>
                                      </p:cBhvr>
                                      <p:tavLst>
                                        <p:tav tm="0">
                                          <p:val>
                                            <p:strVal val="#ppt_w+.3"/>
                                          </p:val>
                                        </p:tav>
                                        <p:tav tm="100000">
                                          <p:val>
                                            <p:strVal val="#ppt_w"/>
                                          </p:val>
                                        </p:tav>
                                      </p:tavLst>
                                    </p:anim>
                                    <p:anim calcmode="lin" valueType="num">
                                      <p:cBhvr>
                                        <p:cTn id="33" dur="1000" fill="hold"/>
                                        <p:tgtEl>
                                          <p:spTgt spid="14347"/>
                                        </p:tgtEl>
                                        <p:attrNameLst>
                                          <p:attrName>ppt_h</p:attrName>
                                        </p:attrNameLst>
                                      </p:cBhvr>
                                      <p:tavLst>
                                        <p:tav tm="0">
                                          <p:val>
                                            <p:strVal val="#ppt_h"/>
                                          </p:val>
                                        </p:tav>
                                        <p:tav tm="100000">
                                          <p:val>
                                            <p:strVal val="#ppt_h"/>
                                          </p:val>
                                        </p:tav>
                                      </p:tavLst>
                                    </p:anim>
                                    <p:animEffect transition="in" filter="fade">
                                      <p:cBhvr>
                                        <p:cTn id="34" dur="1000"/>
                                        <p:tgtEl>
                                          <p:spTgt spid="14347"/>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 y="0"/>
            <a:ext cx="9143997" cy="6568963"/>
          </a:xfrm>
          <a:prstGeom prst="rect">
            <a:avLst/>
          </a:prstGeom>
        </p:spPr>
      </p:pic>
      <p:sp>
        <p:nvSpPr>
          <p:cNvPr id="900098" name="Rectangle 2"/>
          <p:cNvSpPr>
            <a:spLocks noGrp="1" noChangeArrowheads="1"/>
          </p:cNvSpPr>
          <p:nvPr>
            <p:ph type="ctrTitle"/>
          </p:nvPr>
        </p:nvSpPr>
        <p:spPr>
          <a:xfrm>
            <a:off x="3" y="5788918"/>
            <a:ext cx="9144000" cy="1069082"/>
          </a:xfrm>
          <a:solidFill>
            <a:schemeClr val="tx1"/>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Angels are cool.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06646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846819"/>
            <a:ext cx="8128000" cy="54229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A Specific Jewish Community</a:t>
            </a:r>
            <a:endParaRPr lang="en-US" sz="3600" b="1" dirty="0">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1" y="5535525"/>
            <a:ext cx="9143999" cy="132247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"And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especially pray that I will be able to come back to you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soon" (13:19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2872566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922587"/>
          </a:xfrm>
          <a:effectLst>
            <a:outerShdw blurRad="63500" dist="35921" dir="2700000" algn="ctr" rotWithShape="0">
              <a:schemeClr val="tx2">
                <a:alpha val="74998"/>
              </a:schemeClr>
            </a:outerShdw>
          </a:effectLst>
          <a:extLst/>
        </p:spPr>
        <p:txBody>
          <a:bodyPr anchor="ctr"/>
          <a:lstStyle/>
          <a:p>
            <a:pPr>
              <a:defRPr/>
            </a:pPr>
            <a:r>
              <a:rPr lang="en-US" sz="3600" b="1" dirty="0" smtClean="0">
                <a:effectLst>
                  <a:glow rad="127000">
                    <a:schemeClr val="tx1"/>
                  </a:glow>
                </a:effectLst>
                <a:latin typeface="Arial" charset="0"/>
                <a:ea typeface="ＭＳ Ｐゴシック" charset="0"/>
                <a:cs typeface="ＭＳ Ｐゴシック" charset="0"/>
              </a:rPr>
              <a:t>A Jewish Community Under Stress</a:t>
            </a:r>
            <a:endParaRPr lang="en-US" sz="36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99951" y="922587"/>
            <a:ext cx="9337635" cy="3929981"/>
          </a:xfrm>
          <a:prstGeom prst="rect">
            <a:avLst/>
          </a:prstGeom>
        </p:spPr>
      </p:pic>
      <p:sp>
        <p:nvSpPr>
          <p:cNvPr id="5" name="Rectangle 2"/>
          <p:cNvSpPr txBox="1">
            <a:spLocks noChangeArrowheads="1"/>
          </p:cNvSpPr>
          <p:nvPr/>
        </p:nvSpPr>
        <p:spPr bwMode="auto">
          <a:xfrm>
            <a:off x="0" y="4157634"/>
            <a:ext cx="9143999" cy="2700366"/>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"You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suffered along with those who were thrown into jail, and when all you owned was taken from you, you accepted it with joy. You knew there were better things waiting for you that will last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forever" (10:34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2790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Israel?</a:t>
            </a:r>
            <a:endParaRPr lang="en-US" sz="2400" b="0" dirty="0" smtClean="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Rome?</a:t>
            </a:r>
            <a:endParaRPr lang="en-US" sz="2400" b="0" dirty="0" smtClean="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5359538" cy="1947815"/>
          </a:xfrm>
          <a:effectLst/>
        </p:spPr>
        <p:txBody>
          <a:bodyPr/>
          <a:lstStyle/>
          <a:p>
            <a:r>
              <a:rPr lang="en-US" sz="4800" b="1" dirty="0" smtClean="0">
                <a:solidFill>
                  <a:srgbClr val="FFFFFF"/>
                </a:solidFill>
                <a:effectLst>
                  <a:outerShdw blurRad="50800" dist="88900" dir="2700000" algn="tl" rotWithShape="0">
                    <a:srgbClr val="000000"/>
                  </a:outerShdw>
                </a:effectLst>
                <a:latin typeface="Arial"/>
                <a:cs typeface="Arial"/>
              </a:rPr>
              <a:t>Where did these Jews live?</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3" name="Oval 58"/>
          <p:cNvSpPr>
            <a:spLocks noChangeArrowheads="1"/>
          </p:cNvSpPr>
          <p:nvPr/>
        </p:nvSpPr>
        <p:spPr bwMode="auto">
          <a:xfrm>
            <a:off x="5838311" y="176713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4" name="Text Box 76"/>
          <p:cNvSpPr txBox="1">
            <a:spLocks noChangeArrowheads="1"/>
          </p:cNvSpPr>
          <p:nvPr/>
        </p:nvSpPr>
        <p:spPr bwMode="auto">
          <a:xfrm>
            <a:off x="5179733" y="1305468"/>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Asia Minor?</a:t>
            </a:r>
            <a:endParaRPr lang="en-US" sz="2400" b="0" dirty="0" smtClean="0">
              <a:solidFill>
                <a:srgbClr val="FFFFFF"/>
              </a:solidFill>
              <a:effectLst>
                <a:outerShdw blurRad="38100" dist="38100" dir="2700000" algn="tl">
                  <a:srgbClr val="000000"/>
                </a:outerShdw>
              </a:effectLst>
              <a:latin typeface="26" charset="0"/>
            </a:endParaRPr>
          </a:p>
        </p:txBody>
      </p:sp>
      <p:sp>
        <p:nvSpPr>
          <p:cNvPr id="15" name="Oval 58"/>
          <p:cNvSpPr>
            <a:spLocks noChangeArrowheads="1"/>
          </p:cNvSpPr>
          <p:nvPr/>
        </p:nvSpPr>
        <p:spPr bwMode="auto">
          <a:xfrm>
            <a:off x="7216261" y="3173320"/>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6" name="Text Box 76"/>
          <p:cNvSpPr txBox="1">
            <a:spLocks noChangeArrowheads="1"/>
          </p:cNvSpPr>
          <p:nvPr/>
        </p:nvSpPr>
        <p:spPr bwMode="auto">
          <a:xfrm>
            <a:off x="6557683" y="2711655"/>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Cypress?</a:t>
            </a:r>
            <a:endParaRPr lang="en-US" sz="2400" b="0" dirty="0" smtClean="0">
              <a:solidFill>
                <a:srgbClr val="FFFFFF"/>
              </a:solidFill>
              <a:effectLst>
                <a:outerShdw blurRad="38100" dist="38100" dir="2700000" algn="tl">
                  <a:srgbClr val="000000"/>
                </a:outerShdw>
              </a:effectLst>
              <a:latin typeface="26" charset="0"/>
            </a:endParaRPr>
          </a:p>
        </p:txBody>
      </p:sp>
      <p:sp>
        <p:nvSpPr>
          <p:cNvPr id="17" name="Oval 58"/>
          <p:cNvSpPr>
            <a:spLocks noChangeArrowheads="1"/>
          </p:cNvSpPr>
          <p:nvPr/>
        </p:nvSpPr>
        <p:spPr bwMode="auto">
          <a:xfrm>
            <a:off x="3712313" y="4518025"/>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8" name="Text Box 76"/>
          <p:cNvSpPr txBox="1">
            <a:spLocks noChangeArrowheads="1"/>
          </p:cNvSpPr>
          <p:nvPr/>
        </p:nvSpPr>
        <p:spPr bwMode="auto">
          <a:xfrm>
            <a:off x="3053735" y="4056360"/>
            <a:ext cx="258631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Cyrene?</a:t>
            </a:r>
            <a:endParaRPr lang="en-US" sz="2400" b="0" dirty="0" smtClean="0">
              <a:solidFill>
                <a:srgbClr val="FFFFFF"/>
              </a:solidFill>
              <a:effectLst>
                <a:outerShdw blurRad="38100" dist="38100" dir="2700000" algn="tl">
                  <a:srgbClr val="000000"/>
                </a:outerShdw>
              </a:effectLst>
              <a:latin typeface="26" charset="0"/>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256</a:t>
            </a:r>
            <a:endParaRPr lang="en-US" sz="2400" b="0" dirty="0" smtClean="0">
              <a:solidFill>
                <a:srgbClr val="FFFFFF"/>
              </a:solidFill>
              <a:effectLst>
                <a:outerShdw blurRad="38100" dist="38100" dir="2700000" algn="tl">
                  <a:srgbClr val="000000"/>
                </a:outerShdw>
              </a:effectLst>
              <a:latin typeface="26" charset="0"/>
            </a:endParaRPr>
          </a:p>
        </p:txBody>
      </p:sp>
    </p:spTree>
    <p:extLst>
      <p:ext uri="{BB962C8B-B14F-4D97-AF65-F5344CB8AC3E}">
        <p14:creationId xmlns:p14="http://schemas.microsoft.com/office/powerpoint/2010/main" val="42681710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par>
                          <p:cTn id="14" fill="hold" nodeType="withGroup">
                            <p:stCondLst>
                              <p:cond delay="500"/>
                            </p:stCondLst>
                            <p:childTnLst>
                              <p:par>
                                <p:cTn id="15" presetID="23" presetClass="entr" presetSubtype="36" fill="hold" grpId="0" nodeType="afterEffect">
                                  <p:stCondLst>
                                    <p:cond delay="0"/>
                                  </p:stCondLst>
                                  <p:childTnLst>
                                    <p:set>
                                      <p:cBhvr>
                                        <p:cTn id="16" dur="1" fill="hold">
                                          <p:stCondLst>
                                            <p:cond delay="0"/>
                                          </p:stCondLst>
                                        </p:cTn>
                                        <p:tgtEl>
                                          <p:spTgt spid="1555514"/>
                                        </p:tgtEl>
                                        <p:attrNameLst>
                                          <p:attrName>style.visibility</p:attrName>
                                        </p:attrNameLst>
                                      </p:cBhvr>
                                      <p:to>
                                        <p:strVal val="visible"/>
                                      </p:to>
                                    </p:set>
                                    <p:anim calcmode="lin" valueType="num">
                                      <p:cBhvr>
                                        <p:cTn id="17"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5514"/>
                                        </p:tgtEl>
                                        <p:attrNameLst>
                                          <p:attrName>ppt_x</p:attrName>
                                        </p:attrNameLst>
                                      </p:cBhvr>
                                      <p:tavLst>
                                        <p:tav tm="0">
                                          <p:val>
                                            <p:fltVal val="0.5"/>
                                          </p:val>
                                        </p:tav>
                                        <p:tav tm="100000">
                                          <p:val>
                                            <p:strVal val="#ppt_x"/>
                                          </p:val>
                                        </p:tav>
                                      </p:tavLst>
                                    </p:anim>
                                    <p:anim calcmode="lin" valueType="num">
                                      <p:cBhvr>
                                        <p:cTn id="20" dur="500" fill="hold"/>
                                        <p:tgtEl>
                                          <p:spTgt spid="1555514"/>
                                        </p:tgtEl>
                                        <p:attrNameLst>
                                          <p:attrName>ppt_y</p:attrName>
                                        </p:attrNameLst>
                                      </p:cBhvr>
                                      <p:tavLst>
                                        <p:tav tm="0">
                                          <p:val>
                                            <p:strVal val="1+(6*min(max(#ppt_w*#ppt_h,.3),1)-7.4)/-.7*#ppt_h/2"/>
                                          </p:val>
                                        </p:tav>
                                        <p:tav tm="100000">
                                          <p:val>
                                            <p:strVal val="#ppt_y"/>
                                          </p:val>
                                        </p:tav>
                                      </p:tavLst>
                                    </p:anim>
                                  </p:childTnLst>
                                </p:cTn>
                              </p:par>
                              <p:par>
                                <p:cTn id="21" presetID="1" presetClass="entr" presetSubtype="0" fill="hold" grpId="0" nodeType="withEffect">
                                  <p:stCondLst>
                                    <p:cond delay="0"/>
                                  </p:stCondLst>
                                  <p:childTnLst>
                                    <p:set>
                                      <p:cBhvr>
                                        <p:cTn id="22" dur="1" fill="hold">
                                          <p:stCondLst>
                                            <p:cond delay="0"/>
                                          </p:stCondLst>
                                        </p:cTn>
                                        <p:tgtEl>
                                          <p:spTgt spid="1555532"/>
                                        </p:tgtEl>
                                        <p:attrNameLst>
                                          <p:attrName>style.visibility</p:attrName>
                                        </p:attrNameLst>
                                      </p:cBhvr>
                                      <p:to>
                                        <p:strVal val="visible"/>
                                      </p:to>
                                    </p:set>
                                  </p:childTnLst>
                                </p:cTn>
                              </p:par>
                            </p:childTnLst>
                          </p:cTn>
                        </p:par>
                        <p:par>
                          <p:cTn id="23" fill="hold">
                            <p:stCondLst>
                              <p:cond delay="1000"/>
                            </p:stCondLst>
                            <p:childTnLst>
                              <p:par>
                                <p:cTn id="24" presetID="23" presetClass="entr" presetSubtype="36"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500" fill="hold"/>
                                        <p:tgtEl>
                                          <p:spTgt spid="13"/>
                                        </p:tgtEl>
                                        <p:attrNameLst>
                                          <p:attrName>ppt_w</p:attrName>
                                        </p:attrNameLst>
                                      </p:cBhvr>
                                      <p:tavLst>
                                        <p:tav tm="0">
                                          <p:val>
                                            <p:strVal val="(6*min(max(#ppt_w*#ppt_h,.3),1)-7.4)/-.7*#ppt_w"/>
                                          </p:val>
                                        </p:tav>
                                        <p:tav tm="100000">
                                          <p:val>
                                            <p:strVal val="#ppt_w"/>
                                          </p:val>
                                        </p:tav>
                                      </p:tavLst>
                                    </p:anim>
                                    <p:anim calcmode="lin" valueType="num">
                                      <p:cBhvr>
                                        <p:cTn id="27" dur="500" fill="hold"/>
                                        <p:tgtEl>
                                          <p:spTgt spid="13"/>
                                        </p:tgtEl>
                                        <p:attrNameLst>
                                          <p:attrName>ppt_h</p:attrName>
                                        </p:attrNameLst>
                                      </p:cBhvr>
                                      <p:tavLst>
                                        <p:tav tm="0">
                                          <p:val>
                                            <p:strVal val="(6*min(max(#ppt_w*#ppt_h,.3),1)-7.4)/-.7*#ppt_h"/>
                                          </p:val>
                                        </p:tav>
                                        <p:tav tm="100000">
                                          <p:val>
                                            <p:strVal val="#ppt_h"/>
                                          </p:val>
                                        </p:tav>
                                      </p:tavLst>
                                    </p:anim>
                                    <p:anim calcmode="lin" valueType="num">
                                      <p:cBhvr>
                                        <p:cTn id="28" dur="500" fill="hold"/>
                                        <p:tgtEl>
                                          <p:spTgt spid="13"/>
                                        </p:tgtEl>
                                        <p:attrNameLst>
                                          <p:attrName>ppt_x</p:attrName>
                                        </p:attrNameLst>
                                      </p:cBhvr>
                                      <p:tavLst>
                                        <p:tav tm="0">
                                          <p:val>
                                            <p:fltVal val="0.5"/>
                                          </p:val>
                                        </p:tav>
                                        <p:tav tm="100000">
                                          <p:val>
                                            <p:strVal val="#ppt_x"/>
                                          </p:val>
                                        </p:tav>
                                      </p:tavLst>
                                    </p:anim>
                                    <p:anim calcmode="lin" valueType="num">
                                      <p:cBhvr>
                                        <p:cTn id="29" dur="500" fill="hold"/>
                                        <p:tgtEl>
                                          <p:spTgt spid="13"/>
                                        </p:tgtEl>
                                        <p:attrNameLst>
                                          <p:attrName>ppt_y</p:attrName>
                                        </p:attrNameLst>
                                      </p:cBhvr>
                                      <p:tavLst>
                                        <p:tav tm="0">
                                          <p:val>
                                            <p:strVal val="1+(6*min(max(#ppt_w*#ppt_h,.3),1)-7.4)/-.7*#ppt_h/2"/>
                                          </p:val>
                                        </p:tav>
                                        <p:tav tm="100000">
                                          <p:val>
                                            <p:strVal val="#ppt_y"/>
                                          </p:val>
                                        </p:tav>
                                      </p:tavLst>
                                    </p:anim>
                                  </p:childTnLst>
                                </p:cTn>
                              </p:par>
                              <p:par>
                                <p:cTn id="30" presetID="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par>
                          <p:cTn id="32" fill="hold">
                            <p:stCondLst>
                              <p:cond delay="1500"/>
                            </p:stCondLst>
                            <p:childTnLst>
                              <p:par>
                                <p:cTn id="33" presetID="23" presetClass="entr" presetSubtype="36"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6*min(max(#ppt_w*#ppt_h,.3),1)-7.4)/-.7*#ppt_w"/>
                                          </p:val>
                                        </p:tav>
                                        <p:tav tm="100000">
                                          <p:val>
                                            <p:strVal val="#ppt_w"/>
                                          </p:val>
                                        </p:tav>
                                      </p:tavLst>
                                    </p:anim>
                                    <p:anim calcmode="lin" valueType="num">
                                      <p:cBhvr>
                                        <p:cTn id="36" dur="500" fill="hold"/>
                                        <p:tgtEl>
                                          <p:spTgt spid="15"/>
                                        </p:tgtEl>
                                        <p:attrNameLst>
                                          <p:attrName>ppt_h</p:attrName>
                                        </p:attrNameLst>
                                      </p:cBhvr>
                                      <p:tavLst>
                                        <p:tav tm="0">
                                          <p:val>
                                            <p:strVal val="(6*min(max(#ppt_w*#ppt_h,.3),1)-7.4)/-.7*#ppt_h"/>
                                          </p:val>
                                        </p:tav>
                                        <p:tav tm="100000">
                                          <p:val>
                                            <p:strVal val="#ppt_h"/>
                                          </p:val>
                                        </p:tav>
                                      </p:tavLst>
                                    </p:anim>
                                    <p:anim calcmode="lin" valueType="num">
                                      <p:cBhvr>
                                        <p:cTn id="37" dur="500" fill="hold"/>
                                        <p:tgtEl>
                                          <p:spTgt spid="15"/>
                                        </p:tgtEl>
                                        <p:attrNameLst>
                                          <p:attrName>ppt_x</p:attrName>
                                        </p:attrNameLst>
                                      </p:cBhvr>
                                      <p:tavLst>
                                        <p:tav tm="0">
                                          <p:val>
                                            <p:fltVal val="0.5"/>
                                          </p:val>
                                        </p:tav>
                                        <p:tav tm="100000">
                                          <p:val>
                                            <p:strVal val="#ppt_x"/>
                                          </p:val>
                                        </p:tav>
                                      </p:tavLst>
                                    </p:anim>
                                    <p:anim calcmode="lin" valueType="num">
                                      <p:cBhvr>
                                        <p:cTn id="38" dur="500" fill="hold"/>
                                        <p:tgtEl>
                                          <p:spTgt spid="15"/>
                                        </p:tgtEl>
                                        <p:attrNameLst>
                                          <p:attrName>ppt_y</p:attrName>
                                        </p:attrNameLst>
                                      </p:cBhvr>
                                      <p:tavLst>
                                        <p:tav tm="0">
                                          <p:val>
                                            <p:strVal val="1+(6*min(max(#ppt_w*#ppt_h,.3),1)-7.4)/-.7*#ppt_h/2"/>
                                          </p:val>
                                        </p:tav>
                                        <p:tav tm="100000">
                                          <p:val>
                                            <p:strVal val="#ppt_y"/>
                                          </p:val>
                                        </p:tav>
                                      </p:tavLst>
                                    </p:anim>
                                  </p:childTnLst>
                                </p:cTn>
                              </p:par>
                              <p:par>
                                <p:cTn id="39" presetID="1"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par>
                          <p:cTn id="41" fill="hold">
                            <p:stCondLst>
                              <p:cond delay="2000"/>
                            </p:stCondLst>
                            <p:childTnLst>
                              <p:par>
                                <p:cTn id="42" presetID="23" presetClass="entr" presetSubtype="36"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strVal val="(6*min(max(#ppt_w*#ppt_h,.3),1)-7.4)/-.7*#ppt_w"/>
                                          </p:val>
                                        </p:tav>
                                        <p:tav tm="100000">
                                          <p:val>
                                            <p:strVal val="#ppt_w"/>
                                          </p:val>
                                        </p:tav>
                                      </p:tavLst>
                                    </p:anim>
                                    <p:anim calcmode="lin" valueType="num">
                                      <p:cBhvr>
                                        <p:cTn id="45" dur="500" fill="hold"/>
                                        <p:tgtEl>
                                          <p:spTgt spid="17"/>
                                        </p:tgtEl>
                                        <p:attrNameLst>
                                          <p:attrName>ppt_h</p:attrName>
                                        </p:attrNameLst>
                                      </p:cBhvr>
                                      <p:tavLst>
                                        <p:tav tm="0">
                                          <p:val>
                                            <p:strVal val="(6*min(max(#ppt_w*#ppt_h,.3),1)-7.4)/-.7*#ppt_h"/>
                                          </p:val>
                                        </p:tav>
                                        <p:tav tm="100000">
                                          <p:val>
                                            <p:strVal val="#ppt_h"/>
                                          </p:val>
                                        </p:tav>
                                      </p:tavLst>
                                    </p:anim>
                                    <p:anim calcmode="lin" valueType="num">
                                      <p:cBhvr>
                                        <p:cTn id="46" dur="500" fill="hold"/>
                                        <p:tgtEl>
                                          <p:spTgt spid="17"/>
                                        </p:tgtEl>
                                        <p:attrNameLst>
                                          <p:attrName>ppt_x</p:attrName>
                                        </p:attrNameLst>
                                      </p:cBhvr>
                                      <p:tavLst>
                                        <p:tav tm="0">
                                          <p:val>
                                            <p:fltVal val="0.5"/>
                                          </p:val>
                                        </p:tav>
                                        <p:tav tm="100000">
                                          <p:val>
                                            <p:strVal val="#ppt_x"/>
                                          </p:val>
                                        </p:tav>
                                      </p:tavLst>
                                    </p:anim>
                                    <p:anim calcmode="lin" valueType="num">
                                      <p:cBhvr>
                                        <p:cTn id="47" dur="500" fill="hold"/>
                                        <p:tgtEl>
                                          <p:spTgt spid="17"/>
                                        </p:tgtEl>
                                        <p:attrNameLst>
                                          <p:attrName>ppt_y</p:attrName>
                                        </p:attrNameLst>
                                      </p:cBhvr>
                                      <p:tavLst>
                                        <p:tav tm="0">
                                          <p:val>
                                            <p:strVal val="1+(6*min(max(#ppt_w*#ppt_h,.3),1)-7.4)/-.7*#ppt_h/2"/>
                                          </p:val>
                                        </p:tav>
                                        <p:tav tm="100000">
                                          <p:val>
                                            <p:strVal val="#ppt_y"/>
                                          </p:val>
                                        </p:tav>
                                      </p:tavLst>
                                    </p:anim>
                                  </p:childTnLst>
                                </p:cTn>
                              </p:par>
                              <p:par>
                                <p:cTn id="48" presetID="1"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3" grpId="0" animBg="1"/>
      <p:bldP spid="14" grpId="0"/>
      <p:bldP spid="15" grpId="0" animBg="1"/>
      <p:bldP spid="16" grpId="0"/>
      <p:bldP spid="17" grpId="0" animBg="1"/>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3871157" y="44116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4106107" y="4183385"/>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Cyrene</a:t>
            </a:r>
            <a:endParaRPr lang="en-US" sz="2400" b="0" dirty="0" smtClean="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Rome</a:t>
            </a:r>
            <a:endParaRPr lang="en-US" sz="2400" b="0" dirty="0" smtClean="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3" y="4910185"/>
            <a:ext cx="6602767" cy="1947815"/>
          </a:xfrm>
          <a:effectLst/>
        </p:spPr>
        <p:txBody>
          <a:bodyPr/>
          <a:lstStyle/>
          <a:p>
            <a:r>
              <a:rPr lang="en-US" sz="4800" b="1" dirty="0" smtClean="0">
                <a:solidFill>
                  <a:srgbClr val="FFFFFF"/>
                </a:solidFill>
                <a:effectLst>
                  <a:outerShdw blurRad="50800" dist="88900" dir="2700000" algn="tl" rotWithShape="0">
                    <a:srgbClr val="000000"/>
                  </a:outerShdw>
                </a:effectLst>
                <a:latin typeface="Arial"/>
                <a:cs typeface="Arial"/>
              </a:rPr>
              <a:t>Zane Hodges says to was written to Libya</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256</a:t>
            </a:r>
            <a:endParaRPr lang="en-US" sz="2400" b="0" dirty="0" smtClean="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3140857">
            <a:off x="821173" y="2473753"/>
            <a:ext cx="401928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226976497"/>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514"/>
                                        </p:tgtEl>
                                        <p:attrNameLst>
                                          <p:attrName>style.visibility</p:attrName>
                                        </p:attrNameLst>
                                      </p:cBhvr>
                                      <p:to>
                                        <p:strVal val="visible"/>
                                      </p:to>
                                    </p:set>
                                    <p:anim calcmode="lin" valueType="num">
                                      <p:cBhvr>
                                        <p:cTn id="7"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514"/>
                                        </p:tgtEl>
                                        <p:attrNameLst>
                                          <p:attrName>ppt_x</p:attrName>
                                        </p:attrNameLst>
                                      </p:cBhvr>
                                      <p:tavLst>
                                        <p:tav tm="0">
                                          <p:val>
                                            <p:fltVal val="0.5"/>
                                          </p:val>
                                        </p:tav>
                                        <p:tav tm="100000">
                                          <p:val>
                                            <p:strVal val="#ppt_x"/>
                                          </p:val>
                                        </p:tav>
                                      </p:tavLst>
                                    </p:anim>
                                    <p:anim calcmode="lin" valueType="num">
                                      <p:cBhvr>
                                        <p:cTn id="10" dur="500" fill="hold"/>
                                        <p:tgtEl>
                                          <p:spTgt spid="1555514"/>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5555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14" grpId="0" animBg="1"/>
      <p:bldP spid="1555532"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555497" name="Oval 41"/>
          <p:cNvSpPr>
            <a:spLocks noChangeArrowheads="1"/>
          </p:cNvSpPr>
          <p:nvPr/>
        </p:nvSpPr>
        <p:spPr bwMode="auto">
          <a:xfrm>
            <a:off x="109460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BONES" pitchFamily="-105" charset="0"/>
              <a:ea typeface="ＭＳ Ｐゴシック" charset="0"/>
              <a:cs typeface="ＭＳ Ｐゴシック"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Israel</a:t>
            </a:r>
            <a:endParaRPr lang="en-US" sz="2400" b="0" dirty="0" smtClean="0">
              <a:solidFill>
                <a:srgbClr val="FFFFFF"/>
              </a:solidFill>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362815" y="609600"/>
            <a:ext cx="1496886"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ct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Rome</a:t>
            </a:r>
            <a:endParaRPr lang="en-US" sz="2400" b="0" dirty="0" smtClean="0">
              <a:solidFill>
                <a:srgbClr val="FFFFFF"/>
              </a:solidFill>
              <a:effectLst>
                <a:outerShdw blurRad="38100" dist="38100" dir="2700000" algn="tl">
                  <a:srgbClr val="000000"/>
                </a:outerShdw>
              </a:effectLst>
              <a:latin typeface="26" charset="0"/>
            </a:endParaRPr>
          </a:p>
        </p:txBody>
      </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0"/>
            <a:ext cx="652450" cy="721529"/>
          </a:xfrm>
          <a:prstGeom prst="rect">
            <a:avLst/>
          </a:prstGeom>
          <a:noFill/>
          <a:ln w="76200">
            <a:no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5"/>
            <a:ext cx="6487324" cy="1947815"/>
          </a:xfrm>
          <a:effectLst/>
        </p:spPr>
        <p:txBody>
          <a:bodyPr/>
          <a:lstStyle/>
          <a:p>
            <a:r>
              <a:rPr lang="en-US" sz="4800" b="1" dirty="0" smtClean="0">
                <a:solidFill>
                  <a:srgbClr val="FFFFFF"/>
                </a:solidFill>
                <a:effectLst>
                  <a:outerShdw blurRad="50800" dist="88900" dir="2700000" algn="tl" rotWithShape="0">
                    <a:srgbClr val="000000"/>
                  </a:outerShdw>
                </a:effectLst>
                <a:latin typeface="Arial"/>
                <a:cs typeface="Arial"/>
              </a:rPr>
              <a:t>I think the readers lived in Israel</a:t>
            </a:r>
            <a:endParaRPr lang="en-US" sz="4800" b="1" dirty="0">
              <a:solidFill>
                <a:srgbClr val="FFFFFF"/>
              </a:solidFill>
              <a:effectLst>
                <a:outerShdw blurRad="50800" dist="88900" dir="2700000" algn="tl" rotWithShape="0">
                  <a:srgbClr val="000000"/>
                </a:outerShdw>
              </a:effectLst>
              <a:latin typeface="Arial"/>
              <a:cs typeface="Arial"/>
            </a:endParaRPr>
          </a:p>
        </p:txBody>
      </p:sp>
      <p:sp>
        <p:nvSpPr>
          <p:cNvPr id="19" name="Text Box 76"/>
          <p:cNvSpPr txBox="1">
            <a:spLocks noChangeArrowheads="1"/>
          </p:cNvSpPr>
          <p:nvPr/>
        </p:nvSpPr>
        <p:spPr bwMode="auto">
          <a:xfrm>
            <a:off x="8001000" y="-9997"/>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defTabSz="914400" fontAlgn="base">
              <a:spcBef>
                <a:spcPct val="0"/>
              </a:spcBef>
              <a:spcAft>
                <a:spcPct val="0"/>
              </a:spcAft>
              <a:defRPr/>
            </a:pPr>
            <a:r>
              <a:rPr lang="en-US" sz="2400" dirty="0" smtClean="0">
                <a:solidFill>
                  <a:srgbClr val="FFFFFF"/>
                </a:solidFill>
                <a:effectLst>
                  <a:outerShdw blurRad="38100" dist="38100" dir="2700000" algn="tl">
                    <a:srgbClr val="000000"/>
                  </a:outerShdw>
                </a:effectLst>
                <a:latin typeface="26" charset="0"/>
              </a:rPr>
              <a:t>256</a:t>
            </a:r>
            <a:endParaRPr lang="en-US" sz="2400" b="0" dirty="0" smtClean="0">
              <a:solidFill>
                <a:srgbClr val="FFFFFF"/>
              </a:solidFill>
              <a:effectLst>
                <a:outerShdw blurRad="38100" dist="38100" dir="2700000" algn="tl">
                  <a:srgbClr val="000000"/>
                </a:outerShdw>
              </a:effectLst>
              <a:latin typeface="26" charset="0"/>
            </a:endParaRPr>
          </a:p>
        </p:txBody>
      </p:sp>
      <p:sp>
        <p:nvSpPr>
          <p:cNvPr id="21" name="Right Arrow 20"/>
          <p:cNvSpPr/>
          <p:nvPr/>
        </p:nvSpPr>
        <p:spPr bwMode="auto">
          <a:xfrm rot="1855015">
            <a:off x="1987338" y="2252567"/>
            <a:ext cx="519876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BONES" pitchFamily="-105" charset="0"/>
              <a:ea typeface="ＭＳ Ｐゴシック" charset="0"/>
              <a:cs typeface="ＭＳ Ｐゴシック" charset="0"/>
            </a:endParaRPr>
          </a:p>
        </p:txBody>
      </p:sp>
    </p:spTree>
    <p:extLst>
      <p:ext uri="{BB962C8B-B14F-4D97-AF65-F5344CB8AC3E}">
        <p14:creationId xmlns:p14="http://schemas.microsoft.com/office/powerpoint/2010/main" val="2968810991"/>
      </p:ext>
    </p:extLst>
  </p:cSld>
  <p:clrMapOvr>
    <a:masterClrMapping/>
  </p:clrMapOvr>
  <p:transition xmlns:p14="http://schemas.microsoft.com/office/powerpoint/2010/main">
    <p:cu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555514"/>
                                        </p:tgtEl>
                                        <p:attrNameLst>
                                          <p:attrName>style.visibility</p:attrName>
                                        </p:attrNameLst>
                                      </p:cBhvr>
                                      <p:to>
                                        <p:strVal val="visible"/>
                                      </p:to>
                                    </p:set>
                                    <p:anim calcmode="lin" valueType="num">
                                      <p:cBhvr>
                                        <p:cTn id="7"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514"/>
                                        </p:tgtEl>
                                        <p:attrNameLst>
                                          <p:attrName>ppt_x</p:attrName>
                                        </p:attrNameLst>
                                      </p:cBhvr>
                                      <p:tavLst>
                                        <p:tav tm="0">
                                          <p:val>
                                            <p:fltVal val="0.5"/>
                                          </p:val>
                                        </p:tav>
                                        <p:tav tm="100000">
                                          <p:val>
                                            <p:strVal val="#ppt_x"/>
                                          </p:val>
                                        </p:tav>
                                      </p:tavLst>
                                    </p:anim>
                                    <p:anim calcmode="lin" valueType="num">
                                      <p:cBhvr>
                                        <p:cTn id="10" dur="500" fill="hold"/>
                                        <p:tgtEl>
                                          <p:spTgt spid="1555514"/>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5555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514" grpId="0" animBg="1"/>
      <p:bldP spid="1555532"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84372" y="0"/>
            <a:ext cx="4795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08346" y="6269614"/>
            <a:ext cx="7835653" cy="620339"/>
          </a:xfrm>
          <a:effectLst>
            <a:outerShdw blurRad="63500" dist="35921" dir="2700000" algn="ctr" rotWithShape="0">
              <a:schemeClr val="tx2">
                <a:alpha val="74998"/>
              </a:schemeClr>
            </a:outerShdw>
          </a:effectLst>
          <a:extLst/>
        </p:spPr>
        <p:txBody>
          <a:bodyPr anchor="t"/>
          <a:lstStyle/>
          <a:p>
            <a:pPr>
              <a:defRPr/>
            </a:pPr>
            <a:r>
              <a:rPr lang="en-US" sz="3200" b="1" dirty="0" smtClean="0">
                <a:effectLst>
                  <a:glow rad="127000">
                    <a:schemeClr val="tx1"/>
                  </a:glow>
                </a:effectLst>
                <a:latin typeface="Arial" charset="0"/>
                <a:ea typeface="ＭＳ Ｐゴシック" charset="0"/>
                <a:cs typeface="ＭＳ Ｐゴシック" charset="0"/>
              </a:rPr>
              <a:t>(</a:t>
            </a:r>
            <a:r>
              <a:rPr lang="en-US" sz="3200" b="1" i="1" dirty="0" smtClean="0">
                <a:effectLst>
                  <a:glow rad="127000">
                    <a:schemeClr val="tx1"/>
                  </a:glow>
                </a:effectLst>
                <a:latin typeface="Arial" charset="0"/>
                <a:ea typeface="ＭＳ Ｐゴシック" charset="0"/>
                <a:cs typeface="ＭＳ Ｐゴシック" charset="0"/>
              </a:rPr>
              <a:t>The War Scroll </a:t>
            </a:r>
            <a:r>
              <a:rPr lang="en-US" sz="3200" b="1" dirty="0" smtClean="0">
                <a:effectLst>
                  <a:glow rad="127000">
                    <a:schemeClr val="tx1"/>
                  </a:glow>
                </a:effectLst>
                <a:latin typeface="Arial" charset="0"/>
                <a:ea typeface="ＭＳ Ｐゴシック" charset="0"/>
                <a:cs typeface="ＭＳ Ｐゴシック" charset="0"/>
              </a:rPr>
              <a:t>in 1QM </a:t>
            </a:r>
            <a:r>
              <a:rPr lang="en-US" sz="3200" b="1" dirty="0">
                <a:effectLst>
                  <a:glow rad="127000">
                    <a:schemeClr val="tx1"/>
                  </a:glow>
                </a:effectLst>
                <a:latin typeface="Arial" charset="0"/>
                <a:ea typeface="ＭＳ Ｐゴシック" charset="0"/>
                <a:cs typeface="ＭＳ Ｐゴシック" charset="0"/>
              </a:rPr>
              <a:t>17:5</a:t>
            </a:r>
            <a:r>
              <a:rPr lang="en-US" sz="3200" b="1" dirty="0" smtClean="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6</a:t>
            </a:r>
            <a:r>
              <a:rPr lang="en-US" sz="3200" b="1" dirty="0" smtClean="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475366" y="-105826"/>
            <a:ext cx="7668634" cy="65733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smtClean="0">
                <a:effectLst>
                  <a:glow rad="127000">
                    <a:schemeClr val="tx1"/>
                  </a:glow>
                </a:effectLst>
                <a:latin typeface="Arial" charset="0"/>
                <a:ea typeface="ＭＳ Ｐゴシック" charset="0"/>
                <a:cs typeface="ＭＳ Ｐゴシック" charset="0"/>
              </a:rPr>
              <a:t>"This is the day appointed by Him for the defeat and overthrow of the Prince of the kingdom of wickedness, and He will send eternal </a:t>
            </a:r>
            <a:r>
              <a:rPr lang="en-US" sz="3200" b="1" dirty="0" err="1" smtClean="0">
                <a:effectLst>
                  <a:glow rad="127000">
                    <a:schemeClr val="tx1"/>
                  </a:glow>
                </a:effectLst>
                <a:latin typeface="Arial" charset="0"/>
                <a:ea typeface="ＭＳ Ｐゴシック" charset="0"/>
                <a:cs typeface="ＭＳ Ｐゴシック" charset="0"/>
              </a:rPr>
              <a:t>succour</a:t>
            </a:r>
            <a:r>
              <a:rPr lang="en-US" sz="3200" b="1" dirty="0" smtClean="0">
                <a:effectLst>
                  <a:glow rad="127000">
                    <a:schemeClr val="tx1"/>
                  </a:glow>
                </a:effectLst>
                <a:latin typeface="Arial" charset="0"/>
                <a:ea typeface="ＭＳ Ｐゴシック" charset="0"/>
                <a:cs typeface="ＭＳ Ｐゴシック" charset="0"/>
              </a:rPr>
              <a:t> </a:t>
            </a:r>
            <a:r>
              <a:rPr lang="en-US" sz="3200" b="1" dirty="0" smtClean="0">
                <a:solidFill>
                  <a:srgbClr val="FFFF00"/>
                </a:solidFill>
                <a:effectLst>
                  <a:glow rad="127000">
                    <a:schemeClr val="tx1"/>
                  </a:glow>
                </a:effectLst>
                <a:latin typeface="Arial" charset="0"/>
                <a:ea typeface="ＭＳ Ｐゴシック" charset="0"/>
                <a:cs typeface="ＭＳ Ｐゴシック" charset="0"/>
              </a:rPr>
              <a:t>to the company of His redeemed by the might of the princely Angel of the kingdom of Michael</a:t>
            </a:r>
            <a:r>
              <a:rPr lang="en-US" sz="3200" b="1" dirty="0" smtClean="0">
                <a:effectLst>
                  <a:glow rad="127000">
                    <a:schemeClr val="tx1"/>
                  </a:glow>
                </a:effectLst>
                <a:latin typeface="Arial" charset="0"/>
                <a:ea typeface="ＭＳ Ｐゴシック" charset="0"/>
                <a:cs typeface="ＭＳ Ｐゴシック" charset="0"/>
              </a:rPr>
              <a:t>. With everlasting light He will enlighten with joy [the children] of Israel; peace and blessing shall be with the company of God. </a:t>
            </a:r>
            <a:r>
              <a:rPr lang="en-US" sz="3200" b="1" dirty="0" smtClean="0">
                <a:solidFill>
                  <a:srgbClr val="FFFF00"/>
                </a:solidFill>
                <a:effectLst>
                  <a:glow rad="127000">
                    <a:schemeClr val="tx1"/>
                  </a:glow>
                </a:effectLst>
                <a:latin typeface="Arial" charset="0"/>
                <a:ea typeface="ＭＳ Ｐゴシック" charset="0"/>
                <a:cs typeface="ＭＳ Ｐゴシック" charset="0"/>
              </a:rPr>
              <a:t>He will raise up the kingdom of Michael in the midst of the gods</a:t>
            </a:r>
            <a:r>
              <a:rPr lang="en-US" sz="3200" b="1" dirty="0" smtClean="0">
                <a:effectLst>
                  <a:glow rad="127000">
                    <a:schemeClr val="tx1"/>
                  </a:glow>
                </a:effectLst>
                <a:latin typeface="Arial" charset="0"/>
                <a:ea typeface="ＭＳ Ｐゴシック" charset="0"/>
                <a:cs typeface="ＭＳ Ｐゴシック" charset="0"/>
              </a:rPr>
              <a:t>, and the realm of Israel in the midst of all flesh"</a:t>
            </a:r>
            <a:endParaRPr lang="en-US" sz="3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629004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918" y="3089629"/>
            <a:ext cx="9144000" cy="3768371"/>
          </a:xfrm>
          <a:prstGeom prst="rect">
            <a:avLst/>
          </a:prstGeom>
        </p:spPr>
      </p:pic>
      <p:pic>
        <p:nvPicPr>
          <p:cNvPr id="16386" name="Picture 2"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en-US" b="1" dirty="0">
                <a:solidFill>
                  <a:srgbClr val="FFFFFF"/>
                </a:solidFill>
                <a:effectLst/>
                <a:latin typeface="Arial" charset="0"/>
                <a:ea typeface="ＭＳ Ｐゴシック" charset="0"/>
                <a:cs typeface="ＭＳ Ｐゴシック" charset="0"/>
              </a:rPr>
              <a:t>Christ is Superior in His Person</a:t>
            </a:r>
          </a:p>
        </p:txBody>
      </p:sp>
      <p:sp>
        <p:nvSpPr>
          <p:cNvPr id="16388" name="Rectangle 4"/>
          <p:cNvSpPr>
            <a:spLocks noGrp="1" noChangeArrowheads="1"/>
          </p:cNvSpPr>
          <p:nvPr>
            <p:ph idx="1"/>
          </p:nvPr>
        </p:nvSpPr>
        <p:spPr>
          <a:xfrm>
            <a:off x="304800" y="1412776"/>
            <a:ext cx="8229600" cy="1728192"/>
          </a:xfrm>
        </p:spPr>
        <p:txBody>
          <a:bodyPr/>
          <a:lstStyle/>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Prophets</a:t>
            </a:r>
            <a:r>
              <a:rPr lang="en-US" sz="3600" b="1" dirty="0">
                <a:latin typeface="Arial" charset="0"/>
                <a:ea typeface="ＭＳ Ｐゴシック" charset="0"/>
                <a:cs typeface="ＭＳ Ｐゴシック" charset="0"/>
              </a:rPr>
              <a:t> 1:1-3</a:t>
            </a:r>
          </a:p>
          <a:p>
            <a:pPr eaLnBrk="1" hangingPunct="1">
              <a:lnSpc>
                <a:spcPct val="130000"/>
              </a:lnSpc>
            </a:pPr>
            <a:r>
              <a:rPr lang="en-US" sz="3600" b="1" dirty="0">
                <a:latin typeface="Arial" charset="0"/>
                <a:ea typeface="ＭＳ Ｐゴシック" charset="0"/>
                <a:cs typeface="ＭＳ Ｐゴシック" charset="0"/>
              </a:rPr>
              <a:t>Superior to the </a:t>
            </a:r>
            <a:r>
              <a:rPr lang="en-US" sz="3600" b="1" dirty="0">
                <a:solidFill>
                  <a:srgbClr val="FFFF00"/>
                </a:solidFill>
                <a:latin typeface="Arial" charset="0"/>
                <a:ea typeface="ＭＳ Ｐゴシック" charset="0"/>
                <a:cs typeface="ＭＳ Ｐゴシック" charset="0"/>
              </a:rPr>
              <a:t>Angels</a:t>
            </a:r>
            <a:r>
              <a:rPr lang="en-US" sz="3600" b="1" dirty="0">
                <a:latin typeface="Arial" charset="0"/>
                <a:ea typeface="ＭＳ Ｐゴシック" charset="0"/>
                <a:cs typeface="ＭＳ Ｐゴシック" charset="0"/>
              </a:rPr>
              <a:t>	1:4–2:</a:t>
            </a:r>
            <a:r>
              <a:rPr lang="en-US" sz="3600" b="1" dirty="0" smtClean="0">
                <a:latin typeface="Arial" charset="0"/>
                <a:ea typeface="ＭＳ Ｐゴシック" charset="0"/>
                <a:cs typeface="ＭＳ Ｐゴシック" charset="0"/>
              </a:rPr>
              <a:t>18</a:t>
            </a:r>
            <a:endParaRPr lang="en-US" sz="3600" b="1" dirty="0">
              <a:latin typeface="Arial" charset="0"/>
              <a:ea typeface="ＭＳ Ｐゴシック" charset="0"/>
              <a:cs typeface="ＭＳ Ｐゴシック"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Tahoma" charset="0"/>
              </a:rPr>
              <a:t>258-59</a:t>
            </a:r>
          </a:p>
        </p:txBody>
      </p:sp>
    </p:spTree>
    <p:extLst>
      <p:ext uri="{BB962C8B-B14F-4D97-AF65-F5344CB8AC3E}">
        <p14:creationId xmlns:p14="http://schemas.microsoft.com/office/powerpoint/2010/main" val="267482949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par>
                          <p:cTn id="8" fill="hold" nodeType="withGroup">
                            <p:stCondLst>
                              <p:cond delay="1000"/>
                            </p:stCondLst>
                            <p:childTnLst>
                              <p:par>
                                <p:cTn id="9" presetID="2" presetClass="entr" presetSubtype="2" fill="hold" grpId="0" nodeType="afterEffect">
                                  <p:stCondLst>
                                    <p:cond delay="0"/>
                                  </p:stCondLst>
                                  <p:childTnLst>
                                    <p:set>
                                      <p:cBhvr>
                                        <p:cTn id="10" dur="1" fill="hold">
                                          <p:stCondLst>
                                            <p:cond delay="0"/>
                                          </p:stCondLst>
                                        </p:cTn>
                                        <p:tgtEl>
                                          <p:spTgt spid="16388">
                                            <p:txEl>
                                              <p:pRg st="0" end="0"/>
                                            </p:txEl>
                                          </p:spTgt>
                                        </p:tgtEl>
                                        <p:attrNameLst>
                                          <p:attrName>style.visibility</p:attrName>
                                        </p:attrNameLst>
                                      </p:cBhvr>
                                      <p:to>
                                        <p:strVal val="visible"/>
                                      </p:to>
                                    </p:set>
                                    <p:anim calcmode="lin" valueType="num">
                                      <p:cBhvr additive="base">
                                        <p:cTn id="11"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par>
                          <p:cTn id="13" fill="hold" nodeType="withGroup">
                            <p:stCondLst>
                              <p:cond delay="1500"/>
                            </p:stCondLst>
                            <p:childTnLst>
                              <p:par>
                                <p:cTn id="14" presetID="2" presetClass="entr" presetSubtype="2" fill="hold" grpId="0" nodeType="afterEffect">
                                  <p:stCondLst>
                                    <p:cond delay="0"/>
                                  </p:stCondLst>
                                  <p:childTnLst>
                                    <p:set>
                                      <p:cBhvr>
                                        <p:cTn id="15" dur="1" fill="hold">
                                          <p:stCondLst>
                                            <p:cond delay="0"/>
                                          </p:stCondLst>
                                        </p:cTn>
                                        <p:tgtEl>
                                          <p:spTgt spid="16388">
                                            <p:txEl>
                                              <p:pRg st="1" end="1"/>
                                            </p:txEl>
                                          </p:spTgt>
                                        </p:tgtEl>
                                        <p:attrNameLst>
                                          <p:attrName>style.visibility</p:attrName>
                                        </p:attrNameLst>
                                      </p:cBhvr>
                                      <p:to>
                                        <p:strVal val="visible"/>
                                      </p:to>
                                    </p:set>
                                    <p:anim calcmode="lin" valueType="num">
                                      <p:cBhvr additive="base">
                                        <p:cTn id="16"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16388">
                                            <p:txEl>
                                              <p:pRg st="1" end="1"/>
                                            </p:txEl>
                                          </p:spTgt>
                                        </p:tgtEl>
                                        <p:attrNameLst>
                                          <p:attrName>ppt_y</p:attrName>
                                        </p:attrNameLst>
                                      </p:cBhvr>
                                      <p:tavLst>
                                        <p:tav tm="0">
                                          <p:val>
                                            <p:strVal val="#ppt_y"/>
                                          </p:val>
                                        </p:tav>
                                        <p:tav tm="100000">
                                          <p:val>
                                            <p:strVal val="#ppt_y"/>
                                          </p:val>
                                        </p:tav>
                                      </p:tavLst>
                                    </p:anim>
                                  </p:childTnLst>
                                </p:cTn>
                              </p:par>
                              <p:par>
                                <p:cTn id="18" presetID="1"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worship </a:t>
            </a:r>
            <a:r>
              <a:rPr lang="en-US" sz="5400" b="1" dirty="0">
                <a:solidFill>
                  <a:srgbClr val="FFFF00"/>
                </a:solidFill>
                <a:effectLst>
                  <a:glow rad="127000">
                    <a:schemeClr val="tx1"/>
                  </a:glow>
                </a:effectLst>
                <a:latin typeface="Arial" charset="0"/>
                <a:ea typeface="ＭＳ Ｐゴシック" charset="0"/>
                <a:cs typeface="ＭＳ Ｐゴシック" charset="0"/>
              </a:rPr>
              <a:t>Jesus</a:t>
            </a:r>
            <a:r>
              <a:rPr lang="en-US" sz="5400" b="1" dirty="0">
                <a:effectLst>
                  <a:glow rad="127000">
                    <a:schemeClr val="tx1"/>
                  </a:glow>
                </a:effectLst>
                <a:latin typeface="Arial" charset="0"/>
                <a:ea typeface="ＭＳ Ｐゴシック" charset="0"/>
                <a:cs typeface="ＭＳ Ｐゴシック" charset="0"/>
              </a:rPr>
              <a:t> instead of </a:t>
            </a:r>
            <a:r>
              <a:rPr lang="en-US" sz="5400" b="1" dirty="0" smtClean="0">
                <a:effectLst>
                  <a:glow rad="127000">
                    <a:schemeClr val="tx1"/>
                  </a:glow>
                </a:effectLst>
                <a:latin typeface="Arial" charset="0"/>
                <a:ea typeface="ＭＳ Ｐゴシック" charset="0"/>
                <a:cs typeface="ＭＳ Ｐゴシック" charset="0"/>
              </a:rPr>
              <a:t>angels?</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(3 reasons in 1:4–2:18)</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00"/>
                </a:solidFill>
                <a:effectLst>
                  <a:glow rad="127000">
                    <a:schemeClr val="tx1"/>
                  </a:glow>
                </a:effectLst>
                <a:latin typeface="Arial" charset="0"/>
                <a:ea typeface="ＭＳ Ｐゴシック" charset="0"/>
                <a:cs typeface="ＭＳ Ｐゴシック" charset="0"/>
              </a:rPr>
              <a:t>1</a:t>
            </a:r>
            <a:endParaRPr lang="en-US" sz="80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2</a:t>
            </a:r>
            <a:endParaRPr lang="en-US" sz="8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00"/>
                </a:solidFill>
                <a:effectLst>
                  <a:glow rad="127000">
                    <a:schemeClr val="tx1"/>
                  </a:glow>
                </a:effectLst>
                <a:latin typeface="Arial" charset="0"/>
                <a:ea typeface="ＭＳ Ｐゴシック" charset="0"/>
                <a:cs typeface="ＭＳ Ｐゴシック" charset="0"/>
              </a:rPr>
              <a:t>3</a:t>
            </a: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Us</a:t>
            </a:r>
            <a:endParaRPr lang="en-US" sz="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079863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5040985" cy="6922392"/>
          </a:xfrm>
          <a:prstGeom prst="rect">
            <a:avLst/>
          </a:prstGeom>
        </p:spPr>
      </p:pic>
      <p:sp>
        <p:nvSpPr>
          <p:cNvPr id="900098" name="Rectangle 2"/>
          <p:cNvSpPr>
            <a:spLocks noGrp="1" noChangeArrowheads="1"/>
          </p:cNvSpPr>
          <p:nvPr>
            <p:ph type="ctrTitle"/>
          </p:nvPr>
        </p:nvSpPr>
        <p:spPr>
          <a:xfrm>
            <a:off x="5191794" y="150666"/>
            <a:ext cx="3952206" cy="658985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a:t>
            </a:r>
            <a:r>
              <a:rPr lang="en-US" sz="5400" b="1" dirty="0">
                <a:effectLst>
                  <a:glow rad="127000">
                    <a:schemeClr val="tx1"/>
                  </a:glow>
                </a:effectLst>
                <a:latin typeface="Arial" charset="0"/>
                <a:ea typeface="ＭＳ Ｐゴシック" charset="0"/>
                <a:cs typeface="ＭＳ Ｐゴシック" charset="0"/>
              </a:rPr>
              <a:t>. Jesus is </a:t>
            </a:r>
            <a:r>
              <a:rPr lang="en-US" sz="5400" b="1" dirty="0">
                <a:solidFill>
                  <a:srgbClr val="FFFF00"/>
                </a:solidFill>
                <a:effectLst>
                  <a:glow rad="127000">
                    <a:schemeClr val="tx1"/>
                  </a:glow>
                </a:effectLst>
                <a:latin typeface="Arial" charset="0"/>
                <a:ea typeface="ＭＳ Ｐゴシック" charset="0"/>
                <a:cs typeface="ＭＳ Ｐゴシック" charset="0"/>
              </a:rPr>
              <a:t>God</a:t>
            </a:r>
            <a:r>
              <a:rPr lang="en-US" sz="5400" b="1" dirty="0">
                <a:effectLst>
                  <a:glow rad="127000">
                    <a:schemeClr val="tx1"/>
                  </a:glow>
                </a:effectLst>
                <a:latin typeface="Arial" charset="0"/>
                <a:ea typeface="ＭＳ Ｐゴシック" charset="0"/>
                <a:cs typeface="ＭＳ Ｐゴシック" charset="0"/>
              </a:rPr>
              <a:t> worthy of worship (1:4-14)</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5751871"/>
          </a:xfrm>
          <a:prstGeom prst="rect">
            <a:avLst/>
          </a:prstGeom>
        </p:spPr>
      </p:pic>
      <p:sp>
        <p:nvSpPr>
          <p:cNvPr id="900098" name="Rectangle 2"/>
          <p:cNvSpPr>
            <a:spLocks noGrp="1" noChangeArrowheads="1"/>
          </p:cNvSpPr>
          <p:nvPr>
            <p:ph type="ctrTitle"/>
          </p:nvPr>
        </p:nvSpPr>
        <p:spPr>
          <a:xfrm>
            <a:off x="0" y="4033596"/>
            <a:ext cx="9144000" cy="257928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has a </a:t>
            </a:r>
            <a:r>
              <a:rPr lang="en-US" sz="5400" b="1" dirty="0">
                <a:solidFill>
                  <a:srgbClr val="FFFF00"/>
                </a:solidFill>
                <a:effectLst>
                  <a:glow rad="127000">
                    <a:schemeClr val="tx1"/>
                  </a:glow>
                </a:effectLst>
                <a:latin typeface="Arial" charset="0"/>
                <a:ea typeface="ＭＳ Ｐゴシック" charset="0"/>
                <a:cs typeface="ＭＳ Ｐゴシック" charset="0"/>
              </a:rPr>
              <a:t>better name</a:t>
            </a:r>
            <a:r>
              <a:rPr lang="en-US" sz="5400" b="1" dirty="0">
                <a:effectLst>
                  <a:glow rad="127000">
                    <a:schemeClr val="tx1"/>
                  </a:glow>
                </a:effectLst>
                <a:latin typeface="Arial" charset="0"/>
                <a:ea typeface="ＭＳ Ｐゴシック" charset="0"/>
                <a:cs typeface="ＭＳ Ｐゴシック" charset="0"/>
              </a:rPr>
              <a:t> than angels since he is called </a:t>
            </a:r>
            <a:r>
              <a:rPr lang="en-US" sz="5400" b="1" dirty="0" smtClean="0">
                <a:effectLst>
                  <a:glow rad="127000">
                    <a:schemeClr val="tx1"/>
                  </a:glow>
                </a:effectLst>
                <a:latin typeface="Arial" charset="0"/>
                <a:ea typeface="ＭＳ Ｐゴシック" charset="0"/>
                <a:cs typeface="ＭＳ Ｐゴシック" charset="0"/>
              </a:rPr>
              <a:t>God</a:t>
            </a:r>
            <a:r>
              <a:rPr lang="fr-FR" sz="5400" b="1" dirty="0" smtClean="0">
                <a:effectLst>
                  <a:glow rad="127000">
                    <a:schemeClr val="tx1"/>
                  </a:glow>
                </a:effectLst>
                <a:latin typeface="Arial" charset="0"/>
                <a:ea typeface="ＭＳ Ｐゴシック" charset="0"/>
                <a:cs typeface="ＭＳ Ｐゴシック" charset="0"/>
              </a:rPr>
              <a:t>'</a:t>
            </a:r>
            <a:r>
              <a:rPr lang="en-US" sz="5400" b="1" dirty="0" smtClean="0">
                <a:effectLst>
                  <a:glow rad="127000">
                    <a:schemeClr val="tx1"/>
                  </a:glow>
                </a:effectLst>
                <a:latin typeface="Arial" charset="0"/>
                <a:ea typeface="ＭＳ Ｐゴシック" charset="0"/>
                <a:cs typeface="ＭＳ Ｐゴシック" charset="0"/>
              </a:rPr>
              <a:t>s </a:t>
            </a:r>
            <a:r>
              <a:rPr lang="en-US" sz="5400" b="1" dirty="0">
                <a:effectLst>
                  <a:glow rad="127000">
                    <a:schemeClr val="tx1"/>
                  </a:glow>
                </a:effectLst>
                <a:latin typeface="Arial" charset="0"/>
                <a:ea typeface="ＭＳ Ｐゴシック" charset="0"/>
                <a:cs typeface="ＭＳ Ｐゴシック" charset="0"/>
              </a:rPr>
              <a:t>Son (1:4-5</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2666" cy="6132286"/>
          </a:xfrm>
          <a:prstGeom prst="rect">
            <a:avLst/>
          </a:prstGeom>
        </p:spPr>
      </p:pic>
      <p:sp>
        <p:nvSpPr>
          <p:cNvPr id="900098" name="Rectangle 2"/>
          <p:cNvSpPr>
            <a:spLocks noGrp="1" noChangeArrowheads="1"/>
          </p:cNvSpPr>
          <p:nvPr>
            <p:ph type="ctrTitle"/>
          </p:nvPr>
        </p:nvSpPr>
        <p:spPr>
          <a:xfrm>
            <a:off x="0" y="4836444"/>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We may think </a:t>
            </a:r>
            <a:r>
              <a:rPr lang="en-US" sz="6600" b="1" i="1" dirty="0" smtClean="0">
                <a:effectLst>
                  <a:glow rad="127000">
                    <a:schemeClr val="tx1"/>
                  </a:glow>
                </a:effectLst>
                <a:latin typeface="Arial" charset="0"/>
                <a:ea typeface="ＭＳ Ｐゴシック" charset="0"/>
                <a:cs typeface="ＭＳ Ｐゴシック" charset="0"/>
              </a:rPr>
              <a:t>we</a:t>
            </a:r>
            <a:r>
              <a:rPr lang="en-US" sz="6600" b="1" dirty="0" smtClean="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are strong…</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2670203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5" name="Rectangle 3"/>
          <p:cNvSpPr txBox="1">
            <a:spLocks noRot="1" noChangeArrowheads="1"/>
          </p:cNvSpPr>
          <p:nvPr/>
        </p:nvSpPr>
        <p:spPr bwMode="auto">
          <a:xfrm>
            <a:off x="107583" y="3094576"/>
            <a:ext cx="4799630" cy="3763424"/>
          </a:xfrm>
          <a:prstGeom prst="rect">
            <a:avLst/>
          </a:prstGeom>
          <a:noFill/>
          <a:ln w="9525">
            <a:noFill/>
            <a:miter lim="800000"/>
            <a:headEnd/>
            <a:tailEnd/>
          </a:ln>
          <a:effectLst/>
        </p:spPr>
        <p:txBody>
          <a:bodyPr lIns="91435" tIns="45718" rIns="91435" bIns="45718" anchor="t"/>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lnSpc>
                <a:spcPct val="110000"/>
              </a:lnSpc>
              <a:spcBef>
                <a:spcPct val="0"/>
              </a:spcBef>
              <a:spcAft>
                <a:spcPct val="0"/>
              </a:spcAft>
            </a:pPr>
            <a:r>
              <a:rPr lang="en-US" altLang="zh-CN" sz="3600" b="1" dirty="0" smtClean="0">
                <a:solidFill>
                  <a:srgbClr val="FFFFFF"/>
                </a:solidFill>
                <a:effectLst>
                  <a:glow rad="127000">
                    <a:srgbClr val="000000"/>
                  </a:glow>
                </a:effectLst>
                <a:cs typeface="SimSun" charset="0"/>
              </a:rPr>
              <a:t>"This </a:t>
            </a:r>
            <a:r>
              <a:rPr lang="en-US" altLang="zh-CN" sz="3600" b="1" dirty="0">
                <a:solidFill>
                  <a:srgbClr val="FFFFFF"/>
                </a:solidFill>
                <a:effectLst>
                  <a:glow rad="127000">
                    <a:srgbClr val="000000"/>
                  </a:glow>
                </a:effectLst>
                <a:cs typeface="SimSun" charset="0"/>
              </a:rPr>
              <a:t>shows that the Son is far greater than the angels, just as the name God gave him is greater than their </a:t>
            </a:r>
            <a:r>
              <a:rPr lang="en-US" altLang="zh-CN" sz="3600" b="1" dirty="0" smtClean="0">
                <a:solidFill>
                  <a:srgbClr val="FFFFFF"/>
                </a:solidFill>
                <a:effectLst>
                  <a:glow rad="127000">
                    <a:srgbClr val="000000"/>
                  </a:glow>
                </a:effectLst>
                <a:cs typeface="SimSun" charset="0"/>
              </a:rPr>
              <a:t>names."</a:t>
            </a:r>
            <a:endParaRPr lang="en-US" sz="3600" b="1" dirty="0">
              <a:solidFill>
                <a:srgbClr val="FFFFFF"/>
              </a:solidFill>
              <a:effectLst>
                <a:glow rad="127000">
                  <a:srgbClr val="000000"/>
                </a:glow>
              </a:effectLst>
              <a:cs typeface="SimSun" charset="0"/>
            </a:endParaRPr>
          </a:p>
        </p:txBody>
      </p:sp>
      <p:sp>
        <p:nvSpPr>
          <p:cNvPr id="2" name="Title 1"/>
          <p:cNvSpPr>
            <a:spLocks noGrp="1"/>
          </p:cNvSpPr>
          <p:nvPr>
            <p:ph type="title" idx="4294967295"/>
          </p:nvPr>
        </p:nvSpPr>
        <p:spPr>
          <a:xfrm>
            <a:off x="0" y="28047"/>
            <a:ext cx="4330824" cy="922114"/>
          </a:xfrm>
          <a:noFill/>
          <a:ln w="9525">
            <a:noFill/>
            <a:miter lim="800000"/>
            <a:headEnd/>
            <a:tailEnd/>
          </a:ln>
          <a:effectLst/>
        </p:spPr>
        <p:txBody>
          <a:bodyPr lIns="91435" tIns="45718" rIns="91435" bIns="45718" anchor="ctr"/>
          <a:lstStyle/>
          <a:p>
            <a:pPr eaLnBrk="1" hangingPunct="1">
              <a:lnSpc>
                <a:spcPct val="110000"/>
              </a:lnSpc>
            </a:pPr>
            <a:r>
              <a:rPr lang="pl-PL" sz="3600" i="1" kern="1200" dirty="0">
                <a:solidFill>
                  <a:schemeClr val="tx1"/>
                </a:solidFill>
                <a:effectLst>
                  <a:glow rad="127000">
                    <a:schemeClr val="bg2"/>
                  </a:glow>
                </a:effectLst>
                <a:latin typeface="Arial" charset="0"/>
                <a:ea typeface="ＭＳ Ｐゴシック" charset="0"/>
                <a:cs typeface="SimSun" charset="0"/>
              </a:rPr>
              <a:t>Hebrews 1</a:t>
            </a:r>
            <a:r>
              <a:rPr lang="pl-PL" sz="3600" i="1" kern="1200" dirty="0" smtClean="0">
                <a:solidFill>
                  <a:schemeClr val="tx1"/>
                </a:solidFill>
                <a:effectLst>
                  <a:glow rad="127000">
                    <a:schemeClr val="bg2"/>
                  </a:glow>
                </a:effectLst>
                <a:latin typeface="Arial" charset="0"/>
                <a:ea typeface="ＭＳ Ｐゴシック" charset="0"/>
                <a:cs typeface="SimSun" charset="0"/>
              </a:rPr>
              <a:t>:4 (NLT)</a:t>
            </a:r>
            <a:endParaRPr lang="en-US" sz="3600" i="1" kern="1200" dirty="0">
              <a:solidFill>
                <a:schemeClr val="tx1"/>
              </a:solidFill>
              <a:effectLst>
                <a:glow rad="127000">
                  <a:schemeClr val="bg2"/>
                </a:glow>
              </a:effectLst>
              <a:latin typeface="Arial" charset="0"/>
              <a:ea typeface="ＭＳ Ｐゴシック" charset="0"/>
              <a:cs typeface="SimSun" charset="0"/>
            </a:endParaRPr>
          </a:p>
        </p:txBody>
      </p:sp>
      <p:sp>
        <p:nvSpPr>
          <p:cNvPr id="6" name="Title 1"/>
          <p:cNvSpPr txBox="1">
            <a:spLocks/>
          </p:cNvSpPr>
          <p:nvPr/>
        </p:nvSpPr>
        <p:spPr bwMode="auto">
          <a:xfrm>
            <a:off x="5114534" y="5517232"/>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pl-PL" sz="5400" i="1" baseline="30000" dirty="0" smtClean="0">
                <a:solidFill>
                  <a:srgbClr val="FFFFFF"/>
                </a:solidFill>
                <a:effectLst>
                  <a:glow rad="127000">
                    <a:srgbClr val="000000"/>
                  </a:glow>
                </a:effectLst>
                <a:latin typeface="Arial" charset="0"/>
                <a:ea typeface="ＭＳ Ｐゴシック" charset="0"/>
                <a:cs typeface="SimSun" charset="0"/>
              </a:rPr>
              <a:t>People</a:t>
            </a:r>
            <a:endParaRPr lang="en-US" sz="5400" i="1" baseline="30000" dirty="0">
              <a:solidFill>
                <a:srgbClr val="FFFFFF"/>
              </a:solidFill>
              <a:effectLst>
                <a:glow rad="127000">
                  <a:srgbClr val="000000"/>
                </a:glow>
              </a:effectLst>
              <a:latin typeface="Arial" charset="0"/>
              <a:ea typeface="ＭＳ Ｐゴシック" charset="0"/>
              <a:cs typeface="SimSun" charset="0"/>
            </a:endParaRPr>
          </a:p>
        </p:txBody>
      </p:sp>
      <p:sp>
        <p:nvSpPr>
          <p:cNvPr id="7" name="Title 1"/>
          <p:cNvSpPr txBox="1">
            <a:spLocks/>
          </p:cNvSpPr>
          <p:nvPr/>
        </p:nvSpPr>
        <p:spPr bwMode="auto">
          <a:xfrm>
            <a:off x="5114534" y="3104964"/>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pl-PL" sz="5400" i="1" baseline="30000" dirty="0" err="1" smtClean="0">
                <a:solidFill>
                  <a:srgbClr val="FFFFFF"/>
                </a:solidFill>
                <a:effectLst>
                  <a:glow rad="127000">
                    <a:srgbClr val="000000"/>
                  </a:glow>
                </a:effectLst>
                <a:latin typeface="Arial" charset="0"/>
                <a:ea typeface="ＭＳ Ｐゴシック" charset="0"/>
                <a:cs typeface="SimSun" charset="0"/>
              </a:rPr>
              <a:t>Angels</a:t>
            </a:r>
            <a:endParaRPr lang="en-US" sz="5400" i="1" baseline="30000" dirty="0">
              <a:solidFill>
                <a:srgbClr val="FFFFFF"/>
              </a:solidFill>
              <a:effectLst>
                <a:glow rad="127000">
                  <a:srgbClr val="000000"/>
                </a:glow>
              </a:effectLst>
              <a:latin typeface="Arial" charset="0"/>
              <a:ea typeface="ＭＳ Ｐゴシック" charset="0"/>
              <a:cs typeface="SimSun" charset="0"/>
            </a:endParaRPr>
          </a:p>
        </p:txBody>
      </p:sp>
      <p:sp>
        <p:nvSpPr>
          <p:cNvPr id="8" name="Title 1"/>
          <p:cNvSpPr txBox="1">
            <a:spLocks/>
          </p:cNvSpPr>
          <p:nvPr/>
        </p:nvSpPr>
        <p:spPr bwMode="auto">
          <a:xfrm>
            <a:off x="5114534" y="692696"/>
            <a:ext cx="4029466" cy="922114"/>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charset="-128"/>
                <a:cs typeface="ＭＳ Ｐゴシック" charset="-128"/>
              </a:defRPr>
            </a:lvl5pPr>
            <a:lvl6pPr marL="457177"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53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706"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a:lstStyle>
          <a:p>
            <a:pPr defTabSz="914400" eaLnBrk="1" hangingPunct="1">
              <a:lnSpc>
                <a:spcPct val="110000"/>
              </a:lnSpc>
            </a:pPr>
            <a:r>
              <a:rPr lang="pl-PL" sz="5400" i="1" baseline="30000" dirty="0" err="1" smtClean="0">
                <a:solidFill>
                  <a:srgbClr val="FFFFFF"/>
                </a:solidFill>
                <a:effectLst>
                  <a:glow rad="127000">
                    <a:srgbClr val="000000"/>
                  </a:glow>
                </a:effectLst>
                <a:latin typeface="Arial" charset="0"/>
                <a:ea typeface="ＭＳ Ｐゴシック" charset="0"/>
                <a:cs typeface="SimSun" charset="0"/>
              </a:rPr>
              <a:t>Jesus</a:t>
            </a:r>
            <a:endParaRPr lang="en-US" sz="5400" i="1" baseline="30000" dirty="0">
              <a:solidFill>
                <a:srgbClr val="FFFFFF"/>
              </a:solidFill>
              <a:effectLst>
                <a:glow rad="127000">
                  <a:srgbClr val="000000"/>
                </a:glow>
              </a:effectLst>
              <a:latin typeface="Arial" charset="0"/>
              <a:ea typeface="ＭＳ Ｐゴシック" charset="0"/>
              <a:cs typeface="SimSun" charset="0"/>
            </a:endParaRPr>
          </a:p>
        </p:txBody>
      </p:sp>
      <p:sp>
        <p:nvSpPr>
          <p:cNvPr id="9" name="Up Arrow 8"/>
          <p:cNvSpPr/>
          <p:nvPr/>
        </p:nvSpPr>
        <p:spPr bwMode="auto">
          <a:xfrm>
            <a:off x="6660286" y="4448119"/>
            <a:ext cx="937963" cy="648072"/>
          </a:xfrm>
          <a:prstGeom prst="upArrow">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1" charset="0"/>
              <a:ea typeface="ＭＳ Ｐゴシック" pitchFamily="-111" charset="-128"/>
              <a:cs typeface="ＭＳ Ｐゴシック" pitchFamily="-111" charset="-128"/>
            </a:endParaRPr>
          </a:p>
        </p:txBody>
      </p:sp>
      <p:sp>
        <p:nvSpPr>
          <p:cNvPr id="10" name="Up Arrow 9"/>
          <p:cNvSpPr/>
          <p:nvPr/>
        </p:nvSpPr>
        <p:spPr bwMode="auto">
          <a:xfrm>
            <a:off x="6660286" y="2035851"/>
            <a:ext cx="937963" cy="648072"/>
          </a:xfrm>
          <a:prstGeom prst="upArrow">
            <a:avLst/>
          </a:prstGeom>
          <a:solidFill>
            <a:schemeClr val="tx1"/>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000000"/>
              </a:solidFill>
              <a:latin typeface="Arial" pitchFamily="-111" charset="0"/>
              <a:ea typeface="ＭＳ Ｐゴシック" pitchFamily="-111" charset="-128"/>
              <a:cs typeface="ＭＳ Ｐゴシック" pitchFamily="-111" charset="-128"/>
            </a:endParaRPr>
          </a:p>
        </p:txBody>
      </p:sp>
    </p:spTree>
    <p:extLst>
      <p:ext uri="{BB962C8B-B14F-4D97-AF65-F5344CB8AC3E}">
        <p14:creationId xmlns:p14="http://schemas.microsoft.com/office/powerpoint/2010/main" val="38457767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5"/>
                                        </p:tgtEl>
                                        <p:attrNameLst>
                                          <p:attrName>style.visibility</p:attrName>
                                        </p:attrNameLst>
                                      </p:cBhvr>
                                      <p:to>
                                        <p:strVal val="visible"/>
                                      </p:to>
                                    </p:set>
                                  </p:childTnLst>
                                </p:cTn>
                              </p:par>
                            </p:childTnLst>
                          </p:cTn>
                        </p:par>
                        <p:par>
                          <p:cTn id="7" fill="hold">
                            <p:stCondLst>
                              <p:cond delay="8100"/>
                            </p:stCondLst>
                            <p:childTnLst>
                              <p:par>
                                <p:cTn id="8" presetID="55"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strVal val="#ppt_w*0.70"/>
                                          </p:val>
                                        </p:tav>
                                        <p:tav tm="100000">
                                          <p:val>
                                            <p:strVal val="#ppt_w"/>
                                          </p:val>
                                        </p:tav>
                                      </p:tavLst>
                                    </p:anim>
                                    <p:anim calcmode="lin" valueType="num">
                                      <p:cBhvr>
                                        <p:cTn id="11" dur="1000" fill="hold"/>
                                        <p:tgtEl>
                                          <p:spTgt spid="6"/>
                                        </p:tgtEl>
                                        <p:attrNameLst>
                                          <p:attrName>ppt_h</p:attrName>
                                        </p:attrNameLst>
                                      </p:cBhvr>
                                      <p:tavLst>
                                        <p:tav tm="0">
                                          <p:val>
                                            <p:strVal val="#ppt_h"/>
                                          </p:val>
                                        </p:tav>
                                        <p:tav tm="100000">
                                          <p:val>
                                            <p:strVal val="#ppt_h"/>
                                          </p:val>
                                        </p:tav>
                                      </p:tavLst>
                                    </p:anim>
                                    <p:animEffect transition="in" filter="fade">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par>
                          <p:cTn id="18" fill="hold">
                            <p:stCondLst>
                              <p:cond delay="500"/>
                            </p:stCondLst>
                            <p:childTnLst>
                              <p:par>
                                <p:cTn id="19" presetID="55"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childTnLst>
                          </p:cTn>
                        </p:par>
                        <p:par>
                          <p:cTn id="29" fill="hold">
                            <p:stCondLst>
                              <p:cond delay="500"/>
                            </p:stCondLst>
                            <p:childTnLst>
                              <p:par>
                                <p:cTn id="30" presetID="55" presetClass="entr" presetSubtype="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6" grpId="0"/>
      <p:bldP spid="7" grpId="0"/>
      <p:bldP spid="8" grpId="0"/>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80354" y="966870"/>
            <a:ext cx="4814521" cy="3504655"/>
          </a:xfrm>
          <a:prstGeom prst="wedgeEllipseCallout">
            <a:avLst>
              <a:gd name="adj1" fmla="val -54439"/>
              <a:gd name="adj2" fmla="val -75537"/>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604147" y="1542289"/>
            <a:ext cx="3853242" cy="2637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solidFill>
                  <a:srgbClr val="FFFF00"/>
                </a:solidFill>
                <a:effectLst>
                  <a:glow rad="127000">
                    <a:schemeClr val="tx1"/>
                  </a:glow>
                </a:effectLst>
                <a:latin typeface="Arial" charset="0"/>
                <a:ea typeface="ＭＳ Ｐゴシック" charset="0"/>
                <a:cs typeface="ＭＳ Ｐゴシック" charset="0"/>
              </a:rPr>
              <a:t>You are my Son</a:t>
            </a:r>
            <a:r>
              <a:rPr lang="en-US" sz="3600" b="1" dirty="0" smtClean="0">
                <a:effectLst>
                  <a:glow rad="127000">
                    <a:schemeClr val="tx1"/>
                  </a:glow>
                </a:effectLst>
                <a:latin typeface="Arial" charset="0"/>
                <a:ea typeface="ＭＳ Ｐゴシック" charset="0"/>
                <a:cs typeface="ＭＳ Ｐゴシック" charset="0"/>
              </a:rPr>
              <a:t>.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		 Today I have become your Father.</a:t>
            </a: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endParaRPr lang="en-US" sz="3600" b="1" dirty="0">
              <a:effectLst>
                <a:glow rad="127000">
                  <a:schemeClr val="tx1"/>
                </a:glow>
              </a:effectLst>
              <a:latin typeface="Arial" charset="0"/>
              <a:ea typeface="ＭＳ Ｐゴシック" charset="0"/>
              <a:cs typeface="ＭＳ Ｐゴシック" charset="0"/>
            </a:endParaRPr>
          </a:p>
        </p:txBody>
      </p:sp>
      <p:sp>
        <p:nvSpPr>
          <p:cNvPr id="8" name="Oval Callout 7"/>
          <p:cNvSpPr/>
          <p:nvPr/>
        </p:nvSpPr>
        <p:spPr bwMode="auto">
          <a:xfrm>
            <a:off x="3464641" y="2719197"/>
            <a:ext cx="5679360" cy="3504655"/>
          </a:xfrm>
          <a:prstGeom prst="wedgeEllipseCallout">
            <a:avLst>
              <a:gd name="adj1" fmla="val -50704"/>
              <a:gd name="adj2" fmla="val -127954"/>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13566" y="0"/>
            <a:ext cx="7522996" cy="139852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"For </a:t>
            </a:r>
            <a:r>
              <a:rPr lang="en-US" sz="3600" b="1" dirty="0">
                <a:effectLst>
                  <a:glow rad="127000">
                    <a:schemeClr val="tx1"/>
                  </a:glow>
                </a:effectLst>
                <a:latin typeface="Arial" charset="0"/>
                <a:ea typeface="ＭＳ Ｐゴシック" charset="0"/>
                <a:cs typeface="ＭＳ Ｐゴシック" charset="0"/>
              </a:rPr>
              <a:t>God never said to any angel what he said to Jesus</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5292517" y="1912441"/>
            <a:ext cx="3706720" cy="121098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smtClean="0">
                <a:effectLst>
                  <a:glow rad="127000">
                    <a:schemeClr val="tx1"/>
                  </a:glow>
                </a:effectLst>
                <a:latin typeface="Arial" charset="0"/>
                <a:ea typeface="ＭＳ Ｐゴシック" charset="0"/>
                <a:cs typeface="ＭＳ Ｐゴシック" charset="0"/>
              </a:rPr>
              <a:t>God also said,</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051023" y="3669657"/>
            <a:ext cx="6152510" cy="20111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fr-FR" sz="3600" b="1" dirty="0" smtClean="0">
                <a:effectLst>
                  <a:glow rad="127000">
                    <a:schemeClr val="tx1"/>
                  </a:glow>
                </a:effectLst>
                <a:latin typeface="Arial" charset="0"/>
                <a:ea typeface="ＭＳ Ｐゴシック" charset="0"/>
                <a:cs typeface="ＭＳ Ｐゴシック" charset="0"/>
              </a:rPr>
              <a:t>'</a:t>
            </a:r>
            <a:r>
              <a:rPr lang="en-US" sz="3600" b="1" dirty="0" smtClean="0">
                <a:effectLst>
                  <a:glow rad="127000">
                    <a:schemeClr val="tx1"/>
                  </a:glow>
                </a:effectLst>
                <a:latin typeface="Arial" charset="0"/>
                <a:ea typeface="ＭＳ Ｐゴシック" charset="0"/>
                <a:cs typeface="ＭＳ Ｐゴシック" charset="0"/>
              </a:rPr>
              <a:t>I will be his Father,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		 and </a:t>
            </a:r>
            <a:r>
              <a:rPr lang="en-US" sz="3600" b="1" dirty="0" smtClean="0">
                <a:solidFill>
                  <a:srgbClr val="FFFF00"/>
                </a:solidFill>
                <a:effectLst>
                  <a:glow rad="127000">
                    <a:schemeClr val="tx1"/>
                  </a:glow>
                </a:effectLst>
                <a:latin typeface="Arial" charset="0"/>
                <a:ea typeface="ＭＳ Ｐゴシック" charset="0"/>
                <a:cs typeface="ＭＳ Ｐゴシック" charset="0"/>
              </a:rPr>
              <a:t>he will be my Son.</a:t>
            </a:r>
            <a:r>
              <a:rPr lang="fr-FR"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3" name="Rectangle 2"/>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(1:5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594416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up)">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8" grpId="0" animBg="1"/>
      <p:bldP spid="7"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0" y="0"/>
            <a:ext cx="9144000" cy="6858000"/>
          </a:xfrm>
          <a:prstGeom prst="rect">
            <a:avLst/>
          </a:prstGeom>
          <a:solidFill>
            <a:schemeClr val="tx1"/>
          </a:solidFill>
          <a:ln w="9525" algn="ctr">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nvGrpSpPr>
          <p:cNvPr id="23555" name="Group 3"/>
          <p:cNvGrpSpPr>
            <a:grpSpLocks/>
          </p:cNvGrpSpPr>
          <p:nvPr/>
        </p:nvGrpSpPr>
        <p:grpSpPr bwMode="auto">
          <a:xfrm>
            <a:off x="-53975" y="0"/>
            <a:ext cx="9350375" cy="7031038"/>
            <a:chOff x="-34" y="0"/>
            <a:chExt cx="5890" cy="4429"/>
          </a:xfrm>
        </p:grpSpPr>
        <p:sp>
          <p:nvSpPr>
            <p:cNvPr id="235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sp>
          <p:nvSpPr>
            <p:cNvPr id="235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defTabSz="914400" fontAlgn="base">
                <a:spcBef>
                  <a:spcPct val="0"/>
                </a:spcBef>
                <a:spcAft>
                  <a:spcPct val="0"/>
                </a:spcAft>
              </a:pPr>
              <a:endParaRPr lang="en-US">
                <a:solidFill>
                  <a:srgbClr val="000000"/>
                </a:solidFill>
                <a:latin typeface="Arial" charset="0"/>
              </a:endParaRPr>
            </a:p>
          </p:txBody>
        </p:sp>
      </p:grpSp>
      <p:grpSp>
        <p:nvGrpSpPr>
          <p:cNvPr id="23558" name="Group 6"/>
          <p:cNvGrpSpPr>
            <a:grpSpLocks/>
          </p:cNvGrpSpPr>
          <p:nvPr/>
        </p:nvGrpSpPr>
        <p:grpSpPr bwMode="auto">
          <a:xfrm>
            <a:off x="2033588" y="1181100"/>
            <a:ext cx="5219700" cy="5219700"/>
            <a:chOff x="1200" y="696"/>
            <a:chExt cx="3288" cy="3288"/>
          </a:xfrm>
        </p:grpSpPr>
        <p:sp>
          <p:nvSpPr>
            <p:cNvPr id="235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grpSp>
      <p:sp>
        <p:nvSpPr>
          <p:cNvPr id="235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3" name="Rectangle 11"/>
          <p:cNvSpPr>
            <a:spLocks noChangeArrowheads="1"/>
          </p:cNvSpPr>
          <p:nvPr/>
        </p:nvSpPr>
        <p:spPr bwMode="auto">
          <a:xfrm rot="20027317">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lgn="ctr">
            <a:solidFill>
              <a:srgbClr val="CC0000"/>
            </a:solidFill>
            <a:miter lim="800000"/>
            <a:headEnd/>
            <a:tailEnd/>
          </a:ln>
          <a:effectLst>
            <a:outerShdw dist="35921" dir="2700000" algn="ctr" rotWithShape="0">
              <a:schemeClr val="tx1"/>
            </a:outerShdw>
          </a:effectLst>
        </p:spPr>
        <p:txBody>
          <a:bodyPr wrap="none"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5" name="AutoShape 13"/>
          <p:cNvSpPr>
            <a:spLocks noChangeArrowheads="1"/>
          </p:cNvSpPr>
          <p:nvPr/>
        </p:nvSpPr>
        <p:spPr bwMode="auto">
          <a:xfrm rot="71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6"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is</a:t>
            </a:r>
          </a:p>
        </p:txBody>
      </p:sp>
      <p:sp>
        <p:nvSpPr>
          <p:cNvPr id="235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sp>
        <p:nvSpPr>
          <p:cNvPr id="23568"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is</a:t>
            </a:r>
          </a:p>
        </p:txBody>
      </p:sp>
      <p:sp>
        <p:nvSpPr>
          <p:cNvPr id="23569"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is</a:t>
            </a:r>
          </a:p>
        </p:txBody>
      </p:sp>
      <p:sp>
        <p:nvSpPr>
          <p:cNvPr id="23570"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defTabSz="914400" fontAlgn="base">
              <a:spcBef>
                <a:spcPct val="0"/>
              </a:spcBef>
              <a:spcAft>
                <a:spcPct val="0"/>
              </a:spcAft>
            </a:pPr>
            <a:r>
              <a:rPr lang="en-US" sz="4000" b="1" i="1">
                <a:solidFill>
                  <a:srgbClr val="FFFFFF"/>
                </a:solidFill>
                <a:latin typeface="Arial"/>
              </a:rPr>
              <a:t>Son</a:t>
            </a:r>
          </a:p>
        </p:txBody>
      </p:sp>
      <p:sp>
        <p:nvSpPr>
          <p:cNvPr id="235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lgn="ctr">
            <a:solidFill>
              <a:srgbClr val="CC0000"/>
            </a:solidFill>
            <a:miter lim="800000"/>
            <a:headEnd/>
            <a:tailEnd/>
          </a:ln>
          <a:effectLst>
            <a:outerShdw dist="35921" dir="2700000" algn="ctr" rotWithShape="0">
              <a:schemeClr val="tx1"/>
            </a:outerShdw>
          </a:effectLst>
        </p:spPr>
        <p:txBody>
          <a:bodyPr anchor="ctr">
            <a:spAutoFit/>
          </a:bodyPr>
          <a:lstStyle/>
          <a:p>
            <a:pPr defTabSz="914400" fontAlgn="base">
              <a:spcBef>
                <a:spcPct val="0"/>
              </a:spcBef>
              <a:spcAft>
                <a:spcPct val="0"/>
              </a:spcAft>
            </a:pPr>
            <a:endParaRPr lang="en-US">
              <a:solidFill>
                <a:srgbClr val="000000"/>
              </a:solidFill>
              <a:latin typeface="Arial" charset="0"/>
            </a:endParaRPr>
          </a:p>
        </p:txBody>
      </p:sp>
      <p:grpSp>
        <p:nvGrpSpPr>
          <p:cNvPr id="23572" name="Group 20"/>
          <p:cNvGrpSpPr>
            <a:grpSpLocks/>
          </p:cNvGrpSpPr>
          <p:nvPr/>
        </p:nvGrpSpPr>
        <p:grpSpPr bwMode="auto">
          <a:xfrm>
            <a:off x="3629025" y="2862263"/>
            <a:ext cx="1981200" cy="1752600"/>
            <a:chOff x="2286" y="1803"/>
            <a:chExt cx="1248" cy="1104"/>
          </a:xfrm>
        </p:grpSpPr>
        <p:sp>
          <p:nvSpPr>
            <p:cNvPr id="235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dist="35921" dir="2700000" algn="ctr" rotWithShape="0">
                <a:schemeClr val="tx1"/>
              </a:outerShdw>
            </a:effectLst>
          </p:spPr>
          <p:txBody>
            <a:bodyPr wrap="none" anchor="ctr"/>
            <a:lstStyle/>
            <a:p>
              <a:pPr defTabSz="914400" fontAlgn="base">
                <a:spcBef>
                  <a:spcPct val="0"/>
                </a:spcBef>
                <a:spcAft>
                  <a:spcPct val="0"/>
                </a:spcAft>
              </a:pPr>
              <a:endParaRPr lang="en-US">
                <a:solidFill>
                  <a:srgbClr val="000000"/>
                </a:solidFill>
                <a:latin typeface="Arial"/>
              </a:endParaRPr>
            </a:p>
          </p:txBody>
        </p:sp>
        <p:sp>
          <p:nvSpPr>
            <p:cNvPr id="23574" name="Text Box 22"/>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GOD</a:t>
              </a:r>
            </a:p>
          </p:txBody>
        </p:sp>
      </p:grpSp>
      <p:sp>
        <p:nvSpPr>
          <p:cNvPr id="23575"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defTabSz="914400" fontAlgn="base">
              <a:spcBef>
                <a:spcPct val="0"/>
              </a:spcBef>
              <a:spcAft>
                <a:spcPct val="0"/>
              </a:spcAft>
            </a:pPr>
            <a:r>
              <a:rPr lang="en-US" sz="4000" b="1" i="1">
                <a:solidFill>
                  <a:srgbClr val="FFFFFF"/>
                </a:solidFill>
                <a:latin typeface="Arial"/>
              </a:rPr>
              <a:t>Father</a:t>
            </a:r>
          </a:p>
        </p:txBody>
      </p:sp>
      <p:sp>
        <p:nvSpPr>
          <p:cNvPr id="23576" name="Text Box 24"/>
          <p:cNvSpPr txBox="1">
            <a:spLocks noChangeArrowheads="1"/>
          </p:cNvSpPr>
          <p:nvPr/>
        </p:nvSpPr>
        <p:spPr bwMode="auto">
          <a:xfrm>
            <a:off x="5486400" y="4708525"/>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algn="r" defTabSz="914400" fontAlgn="base">
              <a:spcBef>
                <a:spcPct val="0"/>
              </a:spcBef>
              <a:spcAft>
                <a:spcPct val="0"/>
              </a:spcAft>
            </a:pPr>
            <a:r>
              <a:rPr lang="en-US" sz="4000" b="1" i="1">
                <a:solidFill>
                  <a:srgbClr val="FFFFFF"/>
                </a:solidFill>
                <a:latin typeface="Arial"/>
              </a:rPr>
              <a:t>Spirit</a:t>
            </a:r>
          </a:p>
        </p:txBody>
      </p:sp>
      <p:sp>
        <p:nvSpPr>
          <p:cNvPr id="23577"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8"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79"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defTabSz="914400" fontAlgn="base">
              <a:spcBef>
                <a:spcPct val="0"/>
              </a:spcBef>
              <a:spcAft>
                <a:spcPct val="0"/>
              </a:spcAft>
            </a:pPr>
            <a:r>
              <a:rPr lang="en-US" b="1" kern="10">
                <a:ln w="9525">
                  <a:solidFill>
                    <a:srgbClr val="000000"/>
                  </a:solidFill>
                  <a:round/>
                  <a:headEnd/>
                  <a:tailEnd/>
                </a:ln>
                <a:solidFill>
                  <a:srgbClr val="FFFFFF"/>
                </a:solidFill>
                <a:latin typeface="Arial"/>
                <a:cs typeface="Times New Roman"/>
              </a:rPr>
              <a:t>is not</a:t>
            </a:r>
          </a:p>
        </p:txBody>
      </p:sp>
      <p:sp>
        <p:nvSpPr>
          <p:cNvPr id="23580" name="Text Box 28"/>
          <p:cNvSpPr txBox="1">
            <a:spLocks noChangeArrowheads="1"/>
          </p:cNvSpPr>
          <p:nvPr/>
        </p:nvSpPr>
        <p:spPr bwMode="auto">
          <a:xfrm>
            <a:off x="0" y="6553200"/>
            <a:ext cx="5943600" cy="304800"/>
          </a:xfrm>
          <a:prstGeom prst="rect">
            <a:avLst/>
          </a:prstGeom>
          <a:noFill/>
          <a:ln w="9525" algn="ctr">
            <a:noFill/>
            <a:miter lim="800000"/>
            <a:headEnd/>
            <a:tailEnd/>
          </a:ln>
          <a:effectLst>
            <a:outerShdw dist="35921" dir="2700000" algn="ctr" rotWithShape="0">
              <a:schemeClr val="tx1"/>
            </a:outerShdw>
          </a:effectLst>
        </p:spPr>
        <p:txBody>
          <a:bodyPr>
            <a:spAutoFit/>
          </a:bodyPr>
          <a:lstStyle/>
          <a:p>
            <a:pPr defTabSz="914400" fontAlgn="base">
              <a:spcBef>
                <a:spcPct val="50000"/>
              </a:spcBef>
              <a:spcAft>
                <a:spcPct val="0"/>
              </a:spcAft>
            </a:pPr>
            <a:r>
              <a:rPr lang="en-US" sz="1400" b="1">
                <a:solidFill>
                  <a:srgbClr val="FFFFFF"/>
                </a:solidFill>
                <a:latin typeface="Arial"/>
              </a:rPr>
              <a:t>H. Wayne House, </a:t>
            </a:r>
            <a:r>
              <a:rPr lang="en-US" sz="1400" b="1" i="1">
                <a:solidFill>
                  <a:srgbClr val="FFFFFF"/>
                </a:solidFill>
                <a:latin typeface="Arial"/>
              </a:rPr>
              <a:t>Charts of Christian Theology and Doctrine</a:t>
            </a:r>
            <a:r>
              <a:rPr lang="en-US" sz="1400" b="1">
                <a:solidFill>
                  <a:srgbClr val="FFFFFF"/>
                </a:solidFill>
                <a:latin typeface="Arial"/>
              </a:rPr>
              <a:t>, 45</a:t>
            </a:r>
          </a:p>
        </p:txBody>
      </p:sp>
      <p:sp>
        <p:nvSpPr>
          <p:cNvPr id="2" name="Title 1"/>
          <p:cNvSpPr>
            <a:spLocks noGrp="1"/>
          </p:cNvSpPr>
          <p:nvPr>
            <p:ph type="title" idx="4294967295"/>
          </p:nvPr>
        </p:nvSpPr>
        <p:spPr>
          <a:xfrm>
            <a:off x="76200" y="65134"/>
            <a:ext cx="8991600" cy="1143000"/>
          </a:xfrm>
        </p:spPr>
        <p:txBody>
          <a:bodyPr/>
          <a:lstStyle/>
          <a:p>
            <a:r>
              <a:rPr lang="en-US" dirty="0" smtClean="0">
                <a:effectLst>
                  <a:glow rad="101600">
                    <a:schemeClr val="tx1"/>
                  </a:glow>
                </a:effectLst>
              </a:rPr>
              <a:t>The Trinity</a:t>
            </a:r>
            <a:endParaRPr lang="en-US" dirty="0">
              <a:effectLst>
                <a:glow rad="101600">
                  <a:schemeClr val="tx1"/>
                </a:glow>
              </a:effectLst>
            </a:endParaRPr>
          </a:p>
        </p:txBody>
      </p:sp>
    </p:spTree>
    <p:extLst>
      <p:ext uri="{BB962C8B-B14F-4D97-AF65-F5344CB8AC3E}">
        <p14:creationId xmlns:p14="http://schemas.microsoft.com/office/powerpoint/2010/main" val="502684128"/>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 y="0"/>
            <a:ext cx="9143954" cy="6592496"/>
          </a:xfrm>
          <a:prstGeom prst="rect">
            <a:avLst/>
          </a:prstGeom>
        </p:spPr>
      </p:pic>
      <p:sp>
        <p:nvSpPr>
          <p:cNvPr id="900098" name="Rectangle 2"/>
          <p:cNvSpPr>
            <a:spLocks noGrp="1" noChangeArrowheads="1"/>
          </p:cNvSpPr>
          <p:nvPr>
            <p:ph type="ctrTitle"/>
          </p:nvPr>
        </p:nvSpPr>
        <p:spPr>
          <a:xfrm>
            <a:off x="0" y="5823082"/>
            <a:ext cx="9144000" cy="998971"/>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Angels worship Jesus</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2943093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113566" y="2165334"/>
            <a:ext cx="6577817" cy="458033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868934" y="3510625"/>
            <a:ext cx="4816099" cy="20707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Let </a:t>
            </a:r>
            <a:r>
              <a:rPr lang="en-US" sz="3600" b="1" dirty="0">
                <a:solidFill>
                  <a:srgbClr val="FFFFFF"/>
                </a:solidFill>
                <a:effectLst>
                  <a:glow rad="127000">
                    <a:schemeClr val="tx1"/>
                  </a:glow>
                </a:effectLst>
                <a:latin typeface="Arial" charset="0"/>
                <a:ea typeface="ＭＳ Ｐゴシック" charset="0"/>
                <a:cs typeface="ＭＳ Ｐゴシック" charset="0"/>
              </a:rPr>
              <a:t>all of </a:t>
            </a:r>
            <a:r>
              <a:rPr lang="en-US" sz="3600" b="1" dirty="0" smtClean="0">
                <a:solidFill>
                  <a:srgbClr val="FFFFFF"/>
                </a:solidFill>
                <a:effectLst>
                  <a:glow rad="127000">
                    <a:schemeClr val="tx1"/>
                  </a:glow>
                </a:effectLst>
                <a:latin typeface="Arial" charset="0"/>
                <a:ea typeface="ＭＳ Ｐゴシック" charset="0"/>
                <a:cs typeface="ＭＳ Ｐゴシック" charset="0"/>
              </a:rPr>
              <a:t>God</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s </a:t>
            </a:r>
            <a:r>
              <a:rPr lang="en-US" sz="3600" b="1" dirty="0">
                <a:solidFill>
                  <a:srgbClr val="FFFF00"/>
                </a:solidFill>
                <a:effectLst>
                  <a:glow rad="127000">
                    <a:schemeClr val="tx1"/>
                  </a:glow>
                </a:effectLst>
                <a:latin typeface="Arial" charset="0"/>
                <a:ea typeface="ＭＳ Ｐゴシック" charset="0"/>
                <a:cs typeface="ＭＳ Ｐゴシック" charset="0"/>
              </a:rPr>
              <a:t>angels worship him</a:t>
            </a:r>
            <a:r>
              <a:rPr lang="en-US" sz="3600" b="1" dirty="0" smtClean="0">
                <a:solidFill>
                  <a:srgbClr val="FFFFFF"/>
                </a:solidFill>
                <a:effectLst>
                  <a:glow rad="127000">
                    <a:schemeClr val="tx1"/>
                  </a:glow>
                </a:effectLst>
                <a:latin typeface="Arial" charset="0"/>
                <a:ea typeface="ＭＳ Ｐゴシック" charset="0"/>
                <a:cs typeface="ＭＳ Ｐゴシック" charset="0"/>
              </a:rPr>
              <a:t>.</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
            </a:r>
            <a:br>
              <a:rPr lang="en-US" sz="3600" b="1" dirty="0" smtClean="0">
                <a:solidFill>
                  <a:srgbClr val="FFFFFF"/>
                </a:solidFill>
                <a:effectLst>
                  <a:glow rad="127000">
                    <a:schemeClr val="tx1"/>
                  </a:glow>
                </a:effectLst>
                <a:latin typeface="Arial" charset="0"/>
                <a:ea typeface="ＭＳ Ｐゴシック" charset="0"/>
                <a:cs typeface="ＭＳ Ｐゴシック" charset="0"/>
              </a:rPr>
            </a:b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when he brought his supreme Son into the world, God said</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9" name="Rectangle 8"/>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:6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9710891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a typeface="Arial"/>
              <a:cs typeface="Arial"/>
            </a:endParaRPr>
          </a:p>
        </p:txBody>
      </p:sp>
      <p:pic>
        <p:nvPicPr>
          <p:cNvPr id="3" name="Picture 2" descr="rev 4 lamb worshippe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25" y="-121977"/>
            <a:ext cx="9250315" cy="5724917"/>
          </a:xfrm>
          <a:prstGeom prst="rect">
            <a:avLst/>
          </a:prstGeom>
        </p:spPr>
      </p:pic>
      <p:sp>
        <p:nvSpPr>
          <p:cNvPr id="2" name="Title 1"/>
          <p:cNvSpPr>
            <a:spLocks noGrp="1"/>
          </p:cNvSpPr>
          <p:nvPr>
            <p:ph type="title"/>
          </p:nvPr>
        </p:nvSpPr>
        <p:spPr>
          <a:xfrm>
            <a:off x="29882" y="5659693"/>
            <a:ext cx="9144000" cy="1198307"/>
          </a:xfrm>
          <a:solidFill>
            <a:schemeClr val="tx1"/>
          </a:solidFill>
        </p:spPr>
        <p:txBody>
          <a:bodyPr anchor="b"/>
          <a:lstStyle/>
          <a:p>
            <a:pPr>
              <a:defRPr/>
            </a:pPr>
            <a:r>
              <a:rPr lang="en-US" sz="4000" dirty="0" smtClean="0">
                <a:effectLst/>
                <a:latin typeface="Arial" charset="0"/>
              </a:rPr>
              <a:t>"You are worthy to take the scroll and open its seals…" (5:9)</a:t>
            </a:r>
            <a:endParaRPr lang="en-US" sz="4000" dirty="0">
              <a:effectLst/>
              <a:latin typeface="Arial" charset="0"/>
            </a:endParaRPr>
          </a:p>
        </p:txBody>
      </p:sp>
      <p:sp>
        <p:nvSpPr>
          <p:cNvPr id="5" name="Text Box 1041"/>
          <p:cNvSpPr txBox="1">
            <a:spLocks noChangeArrowheads="1"/>
          </p:cNvSpPr>
          <p:nvPr/>
        </p:nvSpPr>
        <p:spPr bwMode="auto">
          <a:xfrm>
            <a:off x="8404299" y="60325"/>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smtClean="0">
                <a:solidFill>
                  <a:srgbClr val="FFFFFF"/>
                </a:solidFill>
                <a:latin typeface="Arial"/>
                <a:cs typeface="Arial"/>
              </a:rPr>
              <a:t>369</a:t>
            </a:r>
            <a:endParaRPr lang="en-US" b="1" dirty="0" smtClean="0">
              <a:solidFill>
                <a:srgbClr val="000000"/>
              </a:solidFill>
              <a:latin typeface="Arial"/>
              <a:cs typeface="Arial"/>
            </a:endParaRPr>
          </a:p>
        </p:txBody>
      </p:sp>
    </p:spTree>
    <p:extLst>
      <p:ext uri="{BB962C8B-B14F-4D97-AF65-F5344CB8AC3E}">
        <p14:creationId xmlns:p14="http://schemas.microsoft.com/office/powerpoint/2010/main" val="132727460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1113566" y="2165334"/>
            <a:ext cx="6577817" cy="458033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1541210" y="3378143"/>
            <a:ext cx="5634665" cy="22032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He </a:t>
            </a:r>
            <a:r>
              <a:rPr lang="en-US" sz="3600" b="1" dirty="0">
                <a:solidFill>
                  <a:srgbClr val="FFFFFF"/>
                </a:solidFill>
                <a:effectLst>
                  <a:glow rad="127000">
                    <a:schemeClr val="tx1"/>
                  </a:glow>
                </a:effectLst>
                <a:latin typeface="Arial" charset="0"/>
                <a:ea typeface="ＭＳ Ｐゴシック" charset="0"/>
                <a:cs typeface="ＭＳ Ｐゴシック" charset="0"/>
              </a:rPr>
              <a:t>sends his </a:t>
            </a:r>
            <a:r>
              <a:rPr lang="en-US" sz="3600" b="1" dirty="0">
                <a:solidFill>
                  <a:srgbClr val="FFFF00"/>
                </a:solidFill>
                <a:effectLst>
                  <a:glow rad="127000">
                    <a:schemeClr val="tx1"/>
                  </a:glow>
                </a:effectLst>
                <a:latin typeface="Arial" charset="0"/>
                <a:ea typeface="ＭＳ Ｐゴシック" charset="0"/>
                <a:cs typeface="ＭＳ Ｐゴシック" charset="0"/>
              </a:rPr>
              <a:t>angels</a:t>
            </a:r>
            <a:r>
              <a:rPr lang="en-US" sz="3600" b="1" dirty="0">
                <a:solidFill>
                  <a:srgbClr val="FFFFFF"/>
                </a:solidFill>
                <a:effectLst>
                  <a:glow rad="127000">
                    <a:schemeClr val="tx1"/>
                  </a:glow>
                </a:effectLst>
                <a:latin typeface="Arial" charset="0"/>
                <a:ea typeface="ＭＳ Ｐゴシック" charset="0"/>
                <a:cs typeface="ＭＳ Ｐゴシック" charset="0"/>
              </a:rPr>
              <a:t> like the winds, </a:t>
            </a:r>
            <a:r>
              <a:rPr lang="en-US" sz="3600" b="1" dirty="0" smtClean="0">
                <a:solidFill>
                  <a:srgbClr val="FFFFFF"/>
                </a:solidFill>
                <a:effectLst>
                  <a:glow rad="127000">
                    <a:schemeClr val="tx1"/>
                  </a:glow>
                </a:effectLst>
                <a:latin typeface="Arial" charset="0"/>
                <a:ea typeface="ＭＳ Ｐゴシック" charset="0"/>
                <a:cs typeface="ＭＳ Ｐゴシック" charset="0"/>
              </a:rPr>
              <a:t>his </a:t>
            </a:r>
            <a:r>
              <a:rPr lang="en-US" sz="3600" b="1" dirty="0">
                <a:solidFill>
                  <a:srgbClr val="FFFF00"/>
                </a:solidFill>
                <a:effectLst>
                  <a:glow rad="127000">
                    <a:schemeClr val="tx1"/>
                  </a:glow>
                </a:effectLst>
                <a:latin typeface="Arial" charset="0"/>
                <a:ea typeface="ＭＳ Ｐゴシック" charset="0"/>
                <a:cs typeface="ＭＳ Ｐゴシック" charset="0"/>
              </a:rPr>
              <a:t>servants</a:t>
            </a:r>
            <a:r>
              <a:rPr lang="en-US" sz="3600" b="1" dirty="0">
                <a:solidFill>
                  <a:srgbClr val="FFFFFF"/>
                </a:solidFill>
                <a:effectLst>
                  <a:glow rad="127000">
                    <a:schemeClr val="tx1"/>
                  </a:glow>
                </a:effectLst>
                <a:latin typeface="Arial" charset="0"/>
                <a:ea typeface="ＭＳ Ｐゴシック" charset="0"/>
                <a:cs typeface="ＭＳ Ｐゴシック" charset="0"/>
              </a:rPr>
              <a:t> like flames of </a:t>
            </a:r>
            <a:r>
              <a:rPr lang="en-US" sz="3600" b="1" dirty="0" smtClean="0">
                <a:solidFill>
                  <a:srgbClr val="FFFFFF"/>
                </a:solidFill>
                <a:effectLst>
                  <a:glow rad="127000">
                    <a:schemeClr val="tx1"/>
                  </a:glow>
                </a:effectLst>
                <a:latin typeface="Arial" charset="0"/>
                <a:ea typeface="ＭＳ Ｐゴシック" charset="0"/>
                <a:cs typeface="ＭＳ Ｐゴシック" charset="0"/>
              </a:rPr>
              <a:t>fire.</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"Regarding </a:t>
            </a:r>
            <a:r>
              <a:rPr lang="en-US" sz="3600" b="1" dirty="0">
                <a:effectLst>
                  <a:glow rad="127000">
                    <a:schemeClr val="tx1"/>
                  </a:glow>
                </a:effectLst>
                <a:latin typeface="Arial" charset="0"/>
                <a:ea typeface="ＭＳ Ｐゴシック" charset="0"/>
                <a:cs typeface="ＭＳ Ｐゴシック" charset="0"/>
              </a:rPr>
              <a:t>the angels, </a:t>
            </a:r>
            <a:r>
              <a:rPr lang="en-US" sz="3600" b="1" dirty="0" smtClean="0">
                <a:effectLst>
                  <a:glow rad="127000">
                    <a:schemeClr val="tx1"/>
                  </a:glow>
                </a:effectLst>
                <a:latin typeface="Arial" charset="0"/>
                <a:ea typeface="ＭＳ Ｐゴシック" charset="0"/>
                <a:cs typeface="ＭＳ Ｐゴシック" charset="0"/>
              </a:rPr>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he </a:t>
            </a:r>
            <a:r>
              <a:rPr lang="en-US" sz="3600" b="1" dirty="0">
                <a:effectLst>
                  <a:glow rad="127000">
                    <a:schemeClr val="tx1"/>
                  </a:glow>
                </a:effectLst>
                <a:latin typeface="Arial" charset="0"/>
                <a:ea typeface="ＭＳ Ｐゴシック" charset="0"/>
                <a:cs typeface="ＭＳ Ｐゴシック" charset="0"/>
              </a:rPr>
              <a:t>says,</a:t>
            </a:r>
          </a:p>
        </p:txBody>
      </p:sp>
      <p:sp>
        <p:nvSpPr>
          <p:cNvPr id="6" name="Rectangle 5"/>
          <p:cNvSpPr/>
          <p:nvPr/>
        </p:nvSpPr>
        <p:spPr>
          <a:xfrm>
            <a:off x="6816013" y="6137282"/>
            <a:ext cx="2279064"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:7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486198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297873"/>
            <a:ext cx="11100457" cy="7183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sz="4400" b="1" dirty="0" smtClean="0">
                <a:solidFill>
                  <a:schemeClr val="bg1"/>
                </a:solidFill>
                <a:effectLst>
                  <a:glow rad="177800">
                    <a:schemeClr val="tx1"/>
                  </a:glow>
                </a:effectLst>
                <a:latin typeface="Arial"/>
                <a:cs typeface="Arial"/>
              </a:rPr>
              <a:t>Four Living Creatures </a:t>
            </a:r>
            <a:br>
              <a:rPr lang="en-US" sz="4400" b="1" dirty="0" smtClean="0">
                <a:solidFill>
                  <a:schemeClr val="bg1"/>
                </a:solidFill>
                <a:effectLst>
                  <a:glow rad="177800">
                    <a:schemeClr val="tx1"/>
                  </a:glow>
                </a:effectLst>
                <a:latin typeface="Arial"/>
                <a:cs typeface="Arial"/>
              </a:rPr>
            </a:br>
            <a:r>
              <a:rPr lang="en-US" sz="4400" b="1" dirty="0" smtClean="0">
                <a:solidFill>
                  <a:schemeClr val="bg1"/>
                </a:solidFill>
                <a:effectLst>
                  <a:glow rad="177800">
                    <a:schemeClr val="tx1"/>
                  </a:glow>
                </a:effectLst>
                <a:latin typeface="Arial"/>
                <a:cs typeface="Arial"/>
              </a:rPr>
              <a:t>(Rev. 4)</a:t>
            </a:r>
            <a:endParaRPr lang="en-US" sz="4400" b="1" dirty="0">
              <a:solidFill>
                <a:schemeClr val="bg1"/>
              </a:solidFill>
              <a:effectLst>
                <a:glow rad="177800">
                  <a:schemeClr val="tx1"/>
                </a:glow>
              </a:effectLst>
              <a:latin typeface="Arial"/>
              <a:cs typeface="Arial"/>
            </a:endParaRPr>
          </a:p>
        </p:txBody>
      </p:sp>
    </p:spTree>
    <p:extLst>
      <p:ext uri="{BB962C8B-B14F-4D97-AF65-F5344CB8AC3E}">
        <p14:creationId xmlns:p14="http://schemas.microsoft.com/office/powerpoint/2010/main" val="2747316401"/>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The Father calls Jesus "God"!</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4926330"/>
          </a:xfrm>
          <a:prstGeom prst="rect">
            <a:avLst/>
          </a:prstGeom>
        </p:spPr>
      </p:pic>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1689066"/>
            <a:ext cx="8976005" cy="50442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SG" sz="3600" b="1" dirty="0" smtClean="0">
                <a:solidFill>
                  <a:srgbClr val="FFFFFF"/>
                </a:solidFill>
                <a:effectLst>
                  <a:glow rad="127000">
                    <a:schemeClr val="tx1"/>
                  </a:glow>
                </a:effectLst>
                <a:latin typeface="Arial" charset="0"/>
                <a:ea typeface="ＭＳ Ｐゴシック" charset="0"/>
                <a:cs typeface="ＭＳ Ｐゴシック" charset="0"/>
              </a:rPr>
              <a:t>Your </a:t>
            </a:r>
            <a:r>
              <a:rPr lang="en-SG" sz="3600" b="1" dirty="0">
                <a:solidFill>
                  <a:srgbClr val="FFFFFF"/>
                </a:solidFill>
                <a:effectLst>
                  <a:glow rad="127000">
                    <a:schemeClr val="tx1"/>
                  </a:glow>
                </a:effectLst>
                <a:latin typeface="Arial" charset="0"/>
                <a:ea typeface="ＭＳ Ｐゴシック" charset="0"/>
                <a:cs typeface="ＭＳ Ｐゴシック" charset="0"/>
              </a:rPr>
              <a:t>throne, </a:t>
            </a:r>
            <a:r>
              <a:rPr lang="en-SG" sz="3600" b="1" dirty="0">
                <a:solidFill>
                  <a:srgbClr val="FFFF00"/>
                </a:solidFill>
                <a:effectLst>
                  <a:glow rad="127000">
                    <a:schemeClr val="tx1"/>
                  </a:glow>
                </a:effectLst>
                <a:latin typeface="Arial" charset="0"/>
                <a:ea typeface="ＭＳ Ｐゴシック" charset="0"/>
                <a:cs typeface="ＭＳ Ｐゴシック" charset="0"/>
              </a:rPr>
              <a:t>O God</a:t>
            </a:r>
            <a:r>
              <a:rPr lang="en-SG" sz="3600" b="1" dirty="0">
                <a:solidFill>
                  <a:srgbClr val="FFFFFF"/>
                </a:solidFill>
                <a:effectLst>
                  <a:glow rad="127000">
                    <a:schemeClr val="tx1"/>
                  </a:glow>
                </a:effectLst>
                <a:latin typeface="Arial" charset="0"/>
                <a:ea typeface="ＭＳ Ｐゴシック" charset="0"/>
                <a:cs typeface="ＭＳ Ｐゴシック" charset="0"/>
              </a:rPr>
              <a:t>, </a:t>
            </a:r>
            <a:br>
              <a:rPr lang="en-SG" sz="3600" b="1" dirty="0">
                <a:solidFill>
                  <a:srgbClr val="FFFFFF"/>
                </a:solidFill>
                <a:effectLst>
                  <a:glow rad="127000">
                    <a:schemeClr val="tx1"/>
                  </a:glow>
                </a:effectLst>
                <a:latin typeface="Arial" charset="0"/>
                <a:ea typeface="ＭＳ Ｐゴシック" charset="0"/>
                <a:cs typeface="ＭＳ Ｐゴシック" charset="0"/>
              </a:rPr>
            </a:br>
            <a:r>
              <a:rPr lang="en-SG" sz="3600" b="1" dirty="0">
                <a:solidFill>
                  <a:srgbClr val="FFFFFF"/>
                </a:solidFill>
                <a:effectLst>
                  <a:glow rad="127000">
                    <a:schemeClr val="tx1"/>
                  </a:glow>
                </a:effectLst>
                <a:latin typeface="Arial" charset="0"/>
                <a:ea typeface="ＭＳ Ｐゴシック" charset="0"/>
                <a:cs typeface="ＭＳ Ｐゴシック" charset="0"/>
              </a:rPr>
              <a:t>endures forever and ever. </a:t>
            </a:r>
          </a:p>
          <a:p>
            <a:r>
              <a:rPr lang="en-SG" sz="3600" b="1" dirty="0">
                <a:solidFill>
                  <a:srgbClr val="FFFFFF"/>
                </a:solidFill>
                <a:effectLst>
                  <a:glow rad="127000">
                    <a:schemeClr val="tx1"/>
                  </a:glow>
                </a:effectLst>
                <a:latin typeface="Arial" charset="0"/>
                <a:ea typeface="ＭＳ Ｐゴシック" charset="0"/>
                <a:cs typeface="ＭＳ Ｐゴシック" charset="0"/>
              </a:rPr>
              <a:t>		 You rule with a scepter of justice. </a:t>
            </a:r>
          </a:p>
          <a:p>
            <a:r>
              <a:rPr lang="en-SG" sz="3600" b="1" baseline="30000" dirty="0" smtClean="0">
                <a:solidFill>
                  <a:srgbClr val="FFFFFF"/>
                </a:solidFill>
                <a:effectLst>
                  <a:glow rad="127000">
                    <a:schemeClr val="tx1"/>
                  </a:glow>
                </a:effectLst>
                <a:latin typeface="Arial" charset="0"/>
                <a:ea typeface="ＭＳ Ｐゴシック" charset="0"/>
                <a:cs typeface="ＭＳ Ｐゴシック" charset="0"/>
              </a:rPr>
              <a:t>9</a:t>
            </a:r>
            <a:r>
              <a:rPr lang="en-SG" sz="3600" b="1" dirty="0" smtClean="0">
                <a:solidFill>
                  <a:srgbClr val="FFFFFF"/>
                </a:solidFill>
                <a:effectLst>
                  <a:glow rad="127000">
                    <a:schemeClr val="tx1"/>
                  </a:glow>
                </a:effectLst>
                <a:latin typeface="Arial" charset="0"/>
                <a:ea typeface="ＭＳ Ｐゴシック" charset="0"/>
                <a:cs typeface="ＭＳ Ｐゴシック" charset="0"/>
              </a:rPr>
              <a:t>You </a:t>
            </a:r>
            <a:r>
              <a:rPr lang="en-SG" sz="3600" b="1" dirty="0">
                <a:solidFill>
                  <a:srgbClr val="FFFFFF"/>
                </a:solidFill>
                <a:effectLst>
                  <a:glow rad="127000">
                    <a:schemeClr val="tx1"/>
                  </a:glow>
                </a:effectLst>
                <a:latin typeface="Arial" charset="0"/>
                <a:ea typeface="ＭＳ Ｐゴシック" charset="0"/>
                <a:cs typeface="ＭＳ Ｐゴシック" charset="0"/>
              </a:rPr>
              <a:t>love justice and hate evil. </a:t>
            </a:r>
          </a:p>
          <a:p>
            <a:r>
              <a:rPr lang="en-SG" sz="3600" b="1" dirty="0">
                <a:solidFill>
                  <a:srgbClr val="FFFFFF"/>
                </a:solidFill>
                <a:effectLst>
                  <a:glow rad="127000">
                    <a:schemeClr val="tx1"/>
                  </a:glow>
                </a:effectLst>
                <a:latin typeface="Arial" charset="0"/>
                <a:ea typeface="ＭＳ Ｐゴシック" charset="0"/>
                <a:cs typeface="ＭＳ Ｐゴシック" charset="0"/>
              </a:rPr>
              <a:t>		 Therefore, </a:t>
            </a:r>
            <a:r>
              <a:rPr lang="en-SG" sz="3600" b="1" dirty="0">
                <a:solidFill>
                  <a:srgbClr val="FFFF00"/>
                </a:solidFill>
                <a:effectLst>
                  <a:glow rad="127000">
                    <a:schemeClr val="tx1"/>
                  </a:glow>
                </a:effectLst>
                <a:latin typeface="Arial" charset="0"/>
                <a:ea typeface="ＭＳ Ｐゴシック" charset="0"/>
                <a:cs typeface="ＭＳ Ｐゴシック" charset="0"/>
              </a:rPr>
              <a:t>O God</a:t>
            </a:r>
            <a:r>
              <a:rPr lang="en-SG" sz="3600" b="1" dirty="0">
                <a:solidFill>
                  <a:srgbClr val="FFFFFF"/>
                </a:solidFill>
                <a:effectLst>
                  <a:glow rad="127000">
                    <a:schemeClr val="tx1"/>
                  </a:glow>
                </a:effectLst>
                <a:latin typeface="Arial" charset="0"/>
                <a:ea typeface="ＭＳ Ｐゴシック" charset="0"/>
                <a:cs typeface="ＭＳ Ｐゴシック" charset="0"/>
              </a:rPr>
              <a:t>, your God has anointed you, </a:t>
            </a:r>
            <a:r>
              <a:rPr lang="en-SG" sz="3600" b="1" dirty="0" smtClean="0">
                <a:solidFill>
                  <a:srgbClr val="FFFFFF"/>
                </a:solidFill>
                <a:effectLst>
                  <a:glow rad="127000">
                    <a:schemeClr val="tx1"/>
                  </a:glow>
                </a:effectLst>
                <a:latin typeface="Arial" charset="0"/>
                <a:ea typeface="ＭＳ Ｐゴシック" charset="0"/>
                <a:cs typeface="ＭＳ Ｐゴシック" charset="0"/>
              </a:rPr>
              <a:t>pouring </a:t>
            </a:r>
            <a:r>
              <a:rPr lang="en-SG" sz="3600" b="1" dirty="0">
                <a:solidFill>
                  <a:srgbClr val="FFFFFF"/>
                </a:solidFill>
                <a:effectLst>
                  <a:glow rad="127000">
                    <a:schemeClr val="tx1"/>
                  </a:glow>
                </a:effectLst>
                <a:latin typeface="Arial" charset="0"/>
                <a:ea typeface="ＭＳ Ｐゴシック" charset="0"/>
                <a:cs typeface="ＭＳ Ｐゴシック" charset="0"/>
              </a:rPr>
              <a:t>out the oil of joy on you more than on anyone else</a:t>
            </a:r>
            <a:r>
              <a:rPr lang="en-SG" sz="3600" b="1" dirty="0" smtClean="0">
                <a:solidFill>
                  <a:srgbClr val="FFFFFF"/>
                </a:solidFill>
                <a:effectLst>
                  <a:glow rad="127000">
                    <a:schemeClr val="tx1"/>
                  </a:glow>
                </a:effectLst>
                <a:latin typeface="Arial" charset="0"/>
                <a:ea typeface="ＭＳ Ｐゴシック" charset="0"/>
                <a:cs typeface="ＭＳ Ｐゴシック" charset="0"/>
              </a:rPr>
              <a:t>.</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a:solidFill>
                  <a:srgbClr val="FFFFFF"/>
                </a:solidFill>
                <a:effectLst>
                  <a:glow rad="127000">
                    <a:schemeClr val="tx1"/>
                  </a:glow>
                </a:effectLst>
                <a:latin typeface="Arial" charset="0"/>
                <a:ea typeface="ＭＳ Ｐゴシック" charset="0"/>
                <a:cs typeface="ＭＳ Ｐゴシック" charset="0"/>
              </a:rPr>
              <a:t/>
            </a:r>
            <a:br>
              <a:rPr lang="en-US" sz="3600" b="1" dirty="0">
                <a:solidFill>
                  <a:srgbClr val="FFFFFF"/>
                </a:solidFill>
                <a:effectLst>
                  <a:glow rad="127000">
                    <a:schemeClr val="tx1"/>
                  </a:glow>
                </a:effectLst>
                <a:latin typeface="Arial" charset="0"/>
                <a:ea typeface="ＭＳ Ｐゴシック" charset="0"/>
                <a:cs typeface="ＭＳ Ｐゴシック" charset="0"/>
              </a:rPr>
            </a:b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"But to the Son he </a:t>
            </a:r>
            <a:r>
              <a:rPr lang="en-US" sz="3600" b="1" dirty="0">
                <a:effectLst>
                  <a:glow rad="127000">
                    <a:schemeClr val="tx1"/>
                  </a:glow>
                </a:effectLst>
                <a:latin typeface="Arial" charset="0"/>
                <a:ea typeface="ＭＳ Ｐゴシック" charset="0"/>
                <a:cs typeface="ＭＳ Ｐゴシック" charset="0"/>
              </a:rPr>
              <a:t>says,</a:t>
            </a:r>
          </a:p>
        </p:txBody>
      </p:sp>
      <p:sp>
        <p:nvSpPr>
          <p:cNvPr id="6" name="Rectangle 5"/>
          <p:cNvSpPr/>
          <p:nvPr/>
        </p:nvSpPr>
        <p:spPr>
          <a:xfrm>
            <a:off x="4635960" y="6137282"/>
            <a:ext cx="4459117"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:8-9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864507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Powerful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6987327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In </a:t>
            </a:r>
            <a:r>
              <a:rPr lang="en-US" sz="3600" b="1" dirty="0">
                <a:solidFill>
                  <a:srgbClr val="FFFFFF"/>
                </a:solidFill>
                <a:effectLst>
                  <a:glow rad="127000">
                    <a:schemeClr val="tx1"/>
                  </a:glow>
                </a:effectLst>
                <a:latin typeface="Arial" charset="0"/>
                <a:ea typeface="ＭＳ Ｐゴシック" charset="0"/>
                <a:cs typeface="ＭＳ Ｐゴシック" charset="0"/>
              </a:rPr>
              <a:t>the beginning, </a:t>
            </a:r>
            <a:r>
              <a:rPr lang="en-US" sz="3600" b="1" dirty="0">
                <a:solidFill>
                  <a:srgbClr val="FFFF00"/>
                </a:solidFill>
                <a:effectLst>
                  <a:glow rad="127000">
                    <a:schemeClr val="tx1"/>
                  </a:glow>
                </a:effectLst>
                <a:latin typeface="Arial" charset="0"/>
                <a:ea typeface="ＭＳ Ｐゴシック" charset="0"/>
                <a:cs typeface="ＭＳ Ｐゴシック" charset="0"/>
              </a:rPr>
              <a:t>Lord</a:t>
            </a:r>
            <a:r>
              <a:rPr lang="en-US" sz="3600" b="1" dirty="0">
                <a:solidFill>
                  <a:srgbClr val="FFFFFF"/>
                </a:solidFill>
                <a:effectLst>
                  <a:glow rad="127000">
                    <a:schemeClr val="tx1"/>
                  </a:glow>
                </a:effectLst>
                <a:latin typeface="Arial" charset="0"/>
                <a:ea typeface="ＭＳ Ｐゴシック" charset="0"/>
                <a:cs typeface="ＭＳ Ｐゴシック" charset="0"/>
              </a:rPr>
              <a:t>, you </a:t>
            </a:r>
            <a:r>
              <a:rPr lang="en-US" sz="3600" b="1" dirty="0">
                <a:solidFill>
                  <a:srgbClr val="FFFF00"/>
                </a:solidFill>
                <a:effectLst>
                  <a:glow rad="127000">
                    <a:schemeClr val="tx1"/>
                  </a:glow>
                </a:effectLst>
                <a:latin typeface="Arial" charset="0"/>
                <a:ea typeface="ＭＳ Ｐゴシック" charset="0"/>
                <a:cs typeface="ＭＳ Ｐゴシック" charset="0"/>
              </a:rPr>
              <a:t>laid the foundation of the earth </a:t>
            </a:r>
            <a:r>
              <a:rPr lang="en-US" sz="3600" b="1" dirty="0" smtClean="0">
                <a:solidFill>
                  <a:srgbClr val="FFFF00"/>
                </a:solidFill>
                <a:effectLst>
                  <a:glow rad="127000">
                    <a:schemeClr val="tx1"/>
                  </a:glow>
                </a:effectLst>
                <a:latin typeface="Arial" charset="0"/>
                <a:ea typeface="ＭＳ Ｐゴシック" charset="0"/>
                <a:cs typeface="ＭＳ Ｐゴシック" charset="0"/>
              </a:rPr>
              <a:t>and </a:t>
            </a:r>
            <a:r>
              <a:rPr lang="en-US" sz="3600" b="1" dirty="0">
                <a:solidFill>
                  <a:srgbClr val="FFFF00"/>
                </a:solidFill>
                <a:effectLst>
                  <a:glow rad="127000">
                    <a:schemeClr val="tx1"/>
                  </a:glow>
                </a:effectLst>
                <a:latin typeface="Arial" charset="0"/>
                <a:ea typeface="ＭＳ Ｐゴシック" charset="0"/>
                <a:cs typeface="ＭＳ Ｐゴシック" charset="0"/>
              </a:rPr>
              <a:t>made the heavens</a:t>
            </a:r>
            <a:r>
              <a:rPr lang="en-US" sz="3600" b="1" dirty="0">
                <a:solidFill>
                  <a:srgbClr val="FFFFFF"/>
                </a:solidFill>
                <a:effectLst>
                  <a:glow rad="127000">
                    <a:schemeClr val="tx1"/>
                  </a:glow>
                </a:effectLst>
                <a:latin typeface="Arial" charset="0"/>
                <a:ea typeface="ＭＳ Ｐゴシック" charset="0"/>
                <a:cs typeface="ＭＳ Ｐゴシック" charset="0"/>
              </a:rPr>
              <a:t> with your hands. </a:t>
            </a:r>
            <a:r>
              <a:rPr lang="en-US" sz="3600" b="1" baseline="30000" dirty="0" smtClean="0">
                <a:solidFill>
                  <a:srgbClr val="FFFFFF"/>
                </a:solidFill>
                <a:effectLst>
                  <a:glow rad="127000">
                    <a:schemeClr val="tx1"/>
                  </a:glow>
                </a:effectLst>
                <a:latin typeface="Arial" charset="0"/>
                <a:ea typeface="ＭＳ Ｐゴシック" charset="0"/>
                <a:cs typeface="ＭＳ Ｐゴシック" charset="0"/>
              </a:rPr>
              <a:t>11</a:t>
            </a:r>
            <a:r>
              <a:rPr lang="en-US" sz="3600" b="1" dirty="0" smtClean="0">
                <a:solidFill>
                  <a:srgbClr val="FFFFFF"/>
                </a:solidFill>
                <a:effectLst>
                  <a:glow rad="127000">
                    <a:schemeClr val="tx1"/>
                  </a:glow>
                </a:effectLst>
                <a:latin typeface="Arial" charset="0"/>
                <a:ea typeface="ＭＳ Ｐゴシック" charset="0"/>
                <a:cs typeface="ＭＳ Ｐゴシック" charset="0"/>
              </a:rPr>
              <a:t>They </a:t>
            </a:r>
            <a:r>
              <a:rPr lang="en-US" sz="3600" b="1" dirty="0">
                <a:solidFill>
                  <a:srgbClr val="FFFFFF"/>
                </a:solidFill>
                <a:effectLst>
                  <a:glow rad="127000">
                    <a:schemeClr val="tx1"/>
                  </a:glow>
                </a:effectLst>
                <a:latin typeface="Arial" charset="0"/>
                <a:ea typeface="ＭＳ Ｐゴシック" charset="0"/>
                <a:cs typeface="ＭＳ Ｐゴシック" charset="0"/>
              </a:rPr>
              <a:t>will perish, but you remain </a:t>
            </a:r>
            <a:r>
              <a:rPr lang="en-US" sz="3600" b="1" dirty="0" smtClean="0">
                <a:solidFill>
                  <a:srgbClr val="FFFFFF"/>
                </a:solidFill>
                <a:effectLst>
                  <a:glow rad="127000">
                    <a:schemeClr val="tx1"/>
                  </a:glow>
                </a:effectLst>
                <a:latin typeface="Arial" charset="0"/>
                <a:ea typeface="ＭＳ Ｐゴシック" charset="0"/>
                <a:cs typeface="ＭＳ Ｐゴシック" charset="0"/>
              </a:rPr>
              <a:t>forever</a:t>
            </a:r>
            <a:r>
              <a:rPr lang="en-SG" sz="3600" b="1" dirty="0">
                <a:solidFill>
                  <a:srgbClr val="FFFFFF"/>
                </a:solidFill>
                <a:effectLst>
                  <a:glow rad="127000">
                    <a:schemeClr val="tx1"/>
                  </a:glow>
                </a:effectLst>
                <a:latin typeface="Arial" charset="0"/>
                <a:ea typeface="ＭＳ Ｐゴシック" charset="0"/>
                <a:cs typeface="ＭＳ Ｐゴシック" charset="0"/>
              </a:rPr>
              <a:t>. They will wear out like old </a:t>
            </a:r>
            <a:r>
              <a:rPr lang="en-SG" sz="3600" b="1" dirty="0" smtClean="0">
                <a:solidFill>
                  <a:srgbClr val="FFFFFF"/>
                </a:solidFill>
                <a:effectLst>
                  <a:glow rad="127000">
                    <a:schemeClr val="tx1"/>
                  </a:glow>
                </a:effectLst>
                <a:latin typeface="Arial" charset="0"/>
                <a:ea typeface="ＭＳ Ｐゴシック" charset="0"/>
                <a:cs typeface="ＭＳ Ｐゴシック" charset="0"/>
              </a:rPr>
              <a:t>clothing.</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a:solidFill>
                  <a:srgbClr val="FFFFFF"/>
                </a:solidFill>
                <a:effectLst>
                  <a:glow rad="127000">
                    <a:schemeClr val="tx1"/>
                  </a:glow>
                </a:effectLst>
                <a:latin typeface="Arial" charset="0"/>
                <a:ea typeface="ＭＳ Ｐゴシック" charset="0"/>
                <a:cs typeface="ＭＳ Ｐゴシック" charset="0"/>
              </a:rPr>
              <a:t/>
            </a:r>
            <a:br>
              <a:rPr lang="en-US" sz="3600" b="1" dirty="0">
                <a:solidFill>
                  <a:srgbClr val="FFFFFF"/>
                </a:solidFill>
                <a:effectLst>
                  <a:glow rad="127000">
                    <a:schemeClr val="tx1"/>
                  </a:glow>
                </a:effectLst>
                <a:latin typeface="Arial" charset="0"/>
                <a:ea typeface="ＭＳ Ｐゴシック" charset="0"/>
                <a:cs typeface="ＭＳ Ｐゴシック" charset="0"/>
              </a:rPr>
            </a:b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"He also says to the Son,</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:10-11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48490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You </a:t>
            </a:r>
            <a:r>
              <a:rPr lang="en-US" sz="3600" b="1" dirty="0">
                <a:solidFill>
                  <a:srgbClr val="FFFFFF"/>
                </a:solidFill>
                <a:effectLst>
                  <a:glow rad="127000">
                    <a:schemeClr val="tx1"/>
                  </a:glow>
                </a:effectLst>
                <a:latin typeface="Arial" charset="0"/>
                <a:ea typeface="ＭＳ Ｐゴシック" charset="0"/>
                <a:cs typeface="ＭＳ Ｐゴシック" charset="0"/>
              </a:rPr>
              <a:t>will fold them </a:t>
            </a:r>
            <a:r>
              <a:rPr lang="en-US" sz="3600" b="1" dirty="0" smtClean="0">
                <a:solidFill>
                  <a:srgbClr val="FFFFFF"/>
                </a:solidFill>
                <a:effectLst>
                  <a:glow rad="127000">
                    <a:schemeClr val="tx1"/>
                  </a:glow>
                </a:effectLst>
                <a:latin typeface="Arial" charset="0"/>
                <a:ea typeface="ＭＳ Ｐゴシック" charset="0"/>
                <a:cs typeface="ＭＳ Ｐゴシック" charset="0"/>
              </a:rPr>
              <a:t>[the earth and the heavens] up </a:t>
            </a:r>
            <a:r>
              <a:rPr lang="en-US" sz="3600" b="1" dirty="0">
                <a:solidFill>
                  <a:srgbClr val="FFFFFF"/>
                </a:solidFill>
                <a:effectLst>
                  <a:glow rad="127000">
                    <a:schemeClr val="tx1"/>
                  </a:glow>
                </a:effectLst>
                <a:latin typeface="Arial" charset="0"/>
                <a:ea typeface="ＭＳ Ｐゴシック" charset="0"/>
                <a:cs typeface="ＭＳ Ｐゴシック" charset="0"/>
              </a:rPr>
              <a:t>like a cloak </a:t>
            </a:r>
            <a:r>
              <a:rPr lang="en-US" sz="3600" b="1" dirty="0" smtClean="0">
                <a:solidFill>
                  <a:srgbClr val="FFFFFF"/>
                </a:solidFill>
                <a:effectLst>
                  <a:glow rad="127000">
                    <a:schemeClr val="tx1"/>
                  </a:glow>
                </a:effectLst>
                <a:latin typeface="Arial" charset="0"/>
                <a:ea typeface="ＭＳ Ｐゴシック" charset="0"/>
                <a:cs typeface="ＭＳ Ｐゴシック" charset="0"/>
              </a:rPr>
              <a:t/>
            </a:r>
            <a:br>
              <a:rPr lang="en-US" sz="3600" b="1" dirty="0" smtClean="0">
                <a:solidFill>
                  <a:srgbClr val="FFFFFF"/>
                </a:solidFill>
                <a:effectLst>
                  <a:glow rad="127000">
                    <a:schemeClr val="tx1"/>
                  </a:glow>
                </a:effectLst>
                <a:latin typeface="Arial" charset="0"/>
                <a:ea typeface="ＭＳ Ｐゴシック" charset="0"/>
                <a:cs typeface="ＭＳ Ｐゴシック" charset="0"/>
              </a:rPr>
            </a:br>
            <a:r>
              <a:rPr lang="en-US" sz="3600" b="1" dirty="0" smtClean="0">
                <a:solidFill>
                  <a:srgbClr val="FFFFFF"/>
                </a:solidFill>
                <a:effectLst>
                  <a:glow rad="127000">
                    <a:schemeClr val="tx1"/>
                  </a:glow>
                </a:effectLst>
                <a:latin typeface="Arial" charset="0"/>
                <a:ea typeface="ＭＳ Ｐゴシック" charset="0"/>
                <a:cs typeface="ＭＳ Ｐゴシック" charset="0"/>
              </a:rPr>
              <a:t>and </a:t>
            </a:r>
            <a:r>
              <a:rPr lang="en-US" sz="3600" b="1" dirty="0">
                <a:solidFill>
                  <a:srgbClr val="FFFFFF"/>
                </a:solidFill>
                <a:effectLst>
                  <a:glow rad="127000">
                    <a:schemeClr val="tx1"/>
                  </a:glow>
                </a:effectLst>
                <a:latin typeface="Arial" charset="0"/>
                <a:ea typeface="ＭＳ Ｐゴシック" charset="0"/>
                <a:cs typeface="ＭＳ Ｐゴシック" charset="0"/>
              </a:rPr>
              <a:t>discard them like old </a:t>
            </a:r>
            <a:r>
              <a:rPr lang="en-US" sz="3600" b="1" dirty="0" smtClean="0">
                <a:solidFill>
                  <a:srgbClr val="FFFFFF"/>
                </a:solidFill>
                <a:effectLst>
                  <a:glow rad="127000">
                    <a:schemeClr val="tx1"/>
                  </a:glow>
                </a:effectLst>
                <a:latin typeface="Arial" charset="0"/>
                <a:ea typeface="ＭＳ Ｐゴシック" charset="0"/>
                <a:cs typeface="ＭＳ Ｐゴシック" charset="0"/>
              </a:rPr>
              <a:t>clothing. </a:t>
            </a:r>
            <a:br>
              <a:rPr lang="en-US" sz="3600" b="1" dirty="0" smtClean="0">
                <a:solidFill>
                  <a:srgbClr val="FFFFFF"/>
                </a:solidFill>
                <a:effectLst>
                  <a:glow rad="127000">
                    <a:schemeClr val="tx1"/>
                  </a:glow>
                </a:effectLst>
                <a:latin typeface="Arial" charset="0"/>
                <a:ea typeface="ＭＳ Ｐゴシック" charset="0"/>
                <a:cs typeface="ＭＳ Ｐゴシック" charset="0"/>
              </a:rPr>
            </a:br>
            <a:r>
              <a:rPr lang="en-US" sz="3600" b="1" dirty="0" smtClean="0">
                <a:solidFill>
                  <a:srgbClr val="FFFFFF"/>
                </a:solidFill>
                <a:effectLst>
                  <a:glow rad="127000">
                    <a:schemeClr val="tx1"/>
                  </a:glow>
                </a:effectLst>
                <a:latin typeface="Arial" charset="0"/>
                <a:ea typeface="ＭＳ Ｐゴシック" charset="0"/>
                <a:cs typeface="ＭＳ Ｐゴシック" charset="0"/>
              </a:rPr>
              <a:t>But </a:t>
            </a:r>
            <a:r>
              <a:rPr lang="en-US" sz="3600" b="1" dirty="0">
                <a:solidFill>
                  <a:srgbClr val="FFFFFF"/>
                </a:solidFill>
                <a:effectLst>
                  <a:glow rad="127000">
                    <a:schemeClr val="tx1"/>
                  </a:glow>
                </a:effectLst>
                <a:latin typeface="Arial" charset="0"/>
                <a:ea typeface="ＭＳ Ｐゴシック" charset="0"/>
                <a:cs typeface="ＭＳ Ｐゴシック" charset="0"/>
              </a:rPr>
              <a:t>you are always the same; </a:t>
            </a:r>
            <a:r>
              <a:rPr lang="en-US" sz="3600" b="1" dirty="0" smtClean="0">
                <a:solidFill>
                  <a:srgbClr val="FFFFFF"/>
                </a:solidFill>
                <a:effectLst>
                  <a:glow rad="127000">
                    <a:schemeClr val="tx1"/>
                  </a:glow>
                </a:effectLst>
                <a:latin typeface="Arial" charset="0"/>
                <a:ea typeface="ＭＳ Ｐゴシック" charset="0"/>
                <a:cs typeface="ＭＳ Ｐゴシック" charset="0"/>
              </a:rPr>
              <a:t/>
            </a:r>
            <a:br>
              <a:rPr lang="en-US" sz="3600" b="1" dirty="0" smtClean="0">
                <a:solidFill>
                  <a:srgbClr val="FFFFFF"/>
                </a:solidFill>
                <a:effectLst>
                  <a:glow rad="127000">
                    <a:schemeClr val="tx1"/>
                  </a:glow>
                </a:effectLst>
                <a:latin typeface="Arial" charset="0"/>
                <a:ea typeface="ＭＳ Ｐゴシック" charset="0"/>
                <a:cs typeface="ＭＳ Ｐゴシック" charset="0"/>
              </a:rPr>
            </a:br>
            <a:r>
              <a:rPr lang="en-US" sz="3600" b="1" dirty="0" smtClean="0">
                <a:solidFill>
                  <a:srgbClr val="FFFF00"/>
                </a:solidFill>
                <a:effectLst>
                  <a:glow rad="127000">
                    <a:schemeClr val="tx1"/>
                  </a:glow>
                </a:effectLst>
                <a:latin typeface="Arial" charset="0"/>
                <a:ea typeface="ＭＳ Ｐゴシック" charset="0"/>
                <a:cs typeface="ＭＳ Ｐゴシック" charset="0"/>
              </a:rPr>
              <a:t>you </a:t>
            </a:r>
            <a:r>
              <a:rPr lang="en-US" sz="3600" b="1" dirty="0">
                <a:solidFill>
                  <a:srgbClr val="FFFF00"/>
                </a:solidFill>
                <a:effectLst>
                  <a:glow rad="127000">
                    <a:schemeClr val="tx1"/>
                  </a:glow>
                </a:effectLst>
                <a:latin typeface="Arial" charset="0"/>
                <a:ea typeface="ＭＳ Ｐゴシック" charset="0"/>
                <a:cs typeface="ＭＳ Ｐゴシック" charset="0"/>
              </a:rPr>
              <a:t>will live forever</a:t>
            </a:r>
            <a:r>
              <a:rPr lang="en-SG" sz="3600" b="1" dirty="0" smtClean="0">
                <a:solidFill>
                  <a:srgbClr val="FFFFFF"/>
                </a:solidFill>
                <a:effectLst>
                  <a:glow rad="127000">
                    <a:schemeClr val="tx1"/>
                  </a:glow>
                </a:effectLst>
                <a:latin typeface="Arial" charset="0"/>
                <a:ea typeface="ＭＳ Ｐゴシック" charset="0"/>
                <a:cs typeface="ＭＳ Ｐゴシック" charset="0"/>
              </a:rPr>
              <a:t>.</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a:solidFill>
                  <a:srgbClr val="FFFFFF"/>
                </a:solidFill>
                <a:effectLst>
                  <a:glow rad="127000">
                    <a:schemeClr val="tx1"/>
                  </a:glow>
                </a:effectLst>
                <a:latin typeface="Arial" charset="0"/>
                <a:ea typeface="ＭＳ Ｐゴシック" charset="0"/>
                <a:cs typeface="ＭＳ Ｐゴシック" charset="0"/>
              </a:rPr>
              <a:t/>
            </a:r>
            <a:br>
              <a:rPr lang="en-US" sz="3600" b="1" dirty="0">
                <a:solidFill>
                  <a:srgbClr val="FFFFFF"/>
                </a:solidFill>
                <a:effectLst>
                  <a:glow rad="127000">
                    <a:schemeClr val="tx1"/>
                  </a:glow>
                </a:effectLst>
                <a:latin typeface="Arial" charset="0"/>
                <a:ea typeface="ＭＳ Ｐゴシック" charset="0"/>
                <a:cs typeface="ＭＳ Ｐゴシック" charset="0"/>
              </a:rPr>
            </a:b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"He also says to the Son…</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:10a, 12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00006979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122333" cy="4724400"/>
          </a:xfrm>
          <a:prstGeom prst="rect">
            <a:avLst/>
          </a:prstGeom>
        </p:spPr>
      </p:pic>
      <p:sp>
        <p:nvSpPr>
          <p:cNvPr id="900098" name="Rectangle 2"/>
          <p:cNvSpPr>
            <a:spLocks noGrp="1" noChangeArrowheads="1"/>
          </p:cNvSpPr>
          <p:nvPr>
            <p:ph type="ctrTitle"/>
          </p:nvPr>
        </p:nvSpPr>
        <p:spPr>
          <a:xfrm>
            <a:off x="0" y="3565494"/>
            <a:ext cx="9144000" cy="3063612"/>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Christ is the final victor while angels only serve those who will share in that victory (1:13-14</a:t>
            </a:r>
            <a:r>
              <a:rPr lang="en-US" sz="5400" b="1" dirty="0" smtClean="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Callout 1"/>
          <p:cNvSpPr/>
          <p:nvPr/>
        </p:nvSpPr>
        <p:spPr bwMode="auto">
          <a:xfrm>
            <a:off x="-271252" y="1306001"/>
            <a:ext cx="9777436" cy="5292000"/>
          </a:xfrm>
          <a:prstGeom prst="wedgeEllipseCallout">
            <a:avLst>
              <a:gd name="adj1" fmla="val -41176"/>
              <a:gd name="adj2" fmla="val -75439"/>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36997" y="2416482"/>
            <a:ext cx="8976005" cy="390828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smtClean="0">
                <a:solidFill>
                  <a:srgbClr val="FFFFFF"/>
                </a:solidFill>
                <a:effectLst>
                  <a:glow rad="127000">
                    <a:schemeClr val="tx1"/>
                  </a:glow>
                </a:effectLst>
                <a:latin typeface="Arial" charset="0"/>
                <a:ea typeface="ＭＳ Ｐゴシック" charset="0"/>
                <a:cs typeface="ＭＳ Ｐゴシック" charset="0"/>
              </a:rPr>
              <a:t>Sit </a:t>
            </a:r>
            <a:r>
              <a:rPr lang="en-US" sz="3600" b="1" dirty="0">
                <a:solidFill>
                  <a:srgbClr val="FFFFFF"/>
                </a:solidFill>
                <a:effectLst>
                  <a:glow rad="127000">
                    <a:schemeClr val="tx1"/>
                  </a:glow>
                </a:effectLst>
                <a:latin typeface="Arial" charset="0"/>
                <a:ea typeface="ＭＳ Ｐゴシック" charset="0"/>
                <a:cs typeface="ＭＳ Ｐゴシック" charset="0"/>
              </a:rPr>
              <a:t>in the place of honor at my right hand </a:t>
            </a:r>
            <a:r>
              <a:rPr lang="en-US" sz="3600" b="1" dirty="0" smtClean="0">
                <a:solidFill>
                  <a:srgbClr val="FFFFFF"/>
                </a:solidFill>
                <a:effectLst>
                  <a:glow rad="127000">
                    <a:schemeClr val="tx1"/>
                  </a:glow>
                </a:effectLst>
                <a:latin typeface="Arial" charset="0"/>
                <a:ea typeface="ＭＳ Ｐゴシック" charset="0"/>
                <a:cs typeface="ＭＳ Ｐゴシック" charset="0"/>
              </a:rPr>
              <a:t>until </a:t>
            </a:r>
            <a:r>
              <a:rPr lang="en-US" sz="3600" b="1" dirty="0">
                <a:solidFill>
                  <a:srgbClr val="FFFFFF"/>
                </a:solidFill>
                <a:effectLst>
                  <a:glow rad="127000">
                    <a:schemeClr val="tx1"/>
                  </a:glow>
                </a:effectLst>
                <a:latin typeface="Arial" charset="0"/>
                <a:ea typeface="ＭＳ Ｐゴシック" charset="0"/>
                <a:cs typeface="ＭＳ Ｐゴシック" charset="0"/>
              </a:rPr>
              <a:t>I humble your enemies, </a:t>
            </a:r>
          </a:p>
          <a:p>
            <a:r>
              <a:rPr lang="en-US" sz="3600" b="1" dirty="0">
                <a:solidFill>
                  <a:srgbClr val="FFFFFF"/>
                </a:solidFill>
                <a:effectLst>
                  <a:glow rad="127000">
                    <a:schemeClr val="tx1"/>
                  </a:glow>
                </a:effectLst>
                <a:latin typeface="Arial" charset="0"/>
                <a:ea typeface="ＭＳ Ｐゴシック" charset="0"/>
                <a:cs typeface="ＭＳ Ｐゴシック" charset="0"/>
              </a:rPr>
              <a:t>		 making them a footstool under your feet</a:t>
            </a:r>
            <a:r>
              <a:rPr lang="en-SG" sz="3600" b="1" dirty="0" smtClean="0">
                <a:solidFill>
                  <a:srgbClr val="FFFFFF"/>
                </a:solidFill>
                <a:effectLst>
                  <a:glow rad="127000">
                    <a:schemeClr val="tx1"/>
                  </a:glow>
                </a:effectLst>
                <a:latin typeface="Arial" charset="0"/>
                <a:ea typeface="ＭＳ Ｐゴシック" charset="0"/>
                <a:cs typeface="ＭＳ Ｐゴシック" charset="0"/>
              </a:rPr>
              <a:t>.</a:t>
            </a:r>
            <a:r>
              <a:rPr lang="fr-FR" sz="3600" b="1" dirty="0" smtClean="0">
                <a:solidFill>
                  <a:srgbClr val="FFFFFF"/>
                </a:solidFill>
                <a:effectLst>
                  <a:glow rad="127000">
                    <a:schemeClr val="tx1"/>
                  </a:glow>
                </a:effectLst>
                <a:latin typeface="Arial" charset="0"/>
                <a:ea typeface="ＭＳ Ｐゴシック" charset="0"/>
                <a:cs typeface="ＭＳ Ｐゴシック" charset="0"/>
              </a:rPr>
              <a:t>'"</a:t>
            </a:r>
            <a:r>
              <a:rPr lang="en-US" sz="3600" b="1" dirty="0">
                <a:solidFill>
                  <a:srgbClr val="FFFFFF"/>
                </a:solidFill>
                <a:effectLst>
                  <a:glow rad="127000">
                    <a:schemeClr val="tx1"/>
                  </a:glow>
                </a:effectLst>
                <a:latin typeface="Arial" charset="0"/>
                <a:ea typeface="ＭＳ Ｐゴシック" charset="0"/>
                <a:cs typeface="ＭＳ Ｐゴシック" charset="0"/>
              </a:rPr>
              <a:t/>
            </a:r>
            <a:br>
              <a:rPr lang="en-US" sz="3600" b="1" dirty="0">
                <a:solidFill>
                  <a:srgbClr val="FFFFFF"/>
                </a:solidFill>
                <a:effectLst>
                  <a:glow rad="127000">
                    <a:schemeClr val="tx1"/>
                  </a:glow>
                </a:effectLst>
                <a:latin typeface="Arial" charset="0"/>
                <a:ea typeface="ＭＳ Ｐゴシック" charset="0"/>
                <a:cs typeface="ＭＳ Ｐゴシック" charset="0"/>
              </a:rPr>
            </a:br>
            <a:endParaRPr lang="en-US" sz="3600"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773090" y="0"/>
            <a:ext cx="6863471" cy="1701395"/>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"And </a:t>
            </a:r>
            <a:r>
              <a:rPr lang="en-US" sz="3600" b="1" dirty="0">
                <a:effectLst>
                  <a:glow rad="127000">
                    <a:schemeClr val="tx1"/>
                  </a:glow>
                </a:effectLst>
                <a:latin typeface="Arial" charset="0"/>
                <a:ea typeface="ＭＳ Ｐゴシック" charset="0"/>
                <a:cs typeface="ＭＳ Ｐゴシック" charset="0"/>
              </a:rPr>
              <a:t>God never said to any of the </a:t>
            </a:r>
            <a:r>
              <a:rPr lang="en-US" sz="3600" b="1" dirty="0" smtClean="0">
                <a:effectLst>
                  <a:glow rad="127000">
                    <a:schemeClr val="tx1"/>
                  </a:glow>
                </a:effectLst>
                <a:latin typeface="Arial" charset="0"/>
                <a:ea typeface="ＭＳ Ｐゴシック" charset="0"/>
                <a:cs typeface="ＭＳ Ｐゴシック" charset="0"/>
              </a:rPr>
              <a:t>angels,</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5"/>
          <p:cNvSpPr/>
          <p:nvPr/>
        </p:nvSpPr>
        <p:spPr>
          <a:xfrm>
            <a:off x="4586641" y="6137282"/>
            <a:ext cx="4508436"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algn="r" eaLnBrk="0" fontAlgn="base" hangingPunct="0">
              <a:spcBef>
                <a:spcPct val="0"/>
              </a:spcBef>
              <a:spcAft>
                <a:spcPct val="0"/>
              </a:spcAft>
            </a:pPr>
            <a:r>
              <a:rPr lang="en-US" sz="3600" b="1" dirty="0">
                <a:solidFill>
                  <a:schemeClr val="bg1"/>
                </a:solidFill>
                <a:effectLst>
                  <a:glow rad="127000">
                    <a:schemeClr val="tx1"/>
                  </a:glow>
                </a:effectLst>
                <a:latin typeface="Arial" charset="0"/>
                <a:ea typeface="ＭＳ Ｐゴシック" charset="0"/>
                <a:cs typeface="ＭＳ Ｐゴシック" charset="0"/>
              </a:rPr>
              <a:t>(1</a:t>
            </a:r>
            <a:r>
              <a:rPr lang="en-US" sz="3600" b="1" dirty="0" smtClean="0">
                <a:solidFill>
                  <a:schemeClr val="bg1"/>
                </a:solidFill>
                <a:effectLst>
                  <a:glow rad="127000">
                    <a:schemeClr val="tx1"/>
                  </a:glow>
                </a:effectLst>
                <a:latin typeface="Arial" charset="0"/>
                <a:ea typeface="ＭＳ Ｐゴシック" charset="0"/>
                <a:cs typeface="ＭＳ Ｐゴシック" charset="0"/>
              </a:rPr>
              <a:t>:13 </a:t>
            </a:r>
            <a:r>
              <a:rPr lang="en-US" sz="3200" b="1" dirty="0">
                <a:solidFill>
                  <a:schemeClr val="bg1"/>
                </a:solidFill>
                <a:effectLst>
                  <a:glow rad="127000">
                    <a:schemeClr val="tx1"/>
                  </a:glow>
                </a:effectLst>
                <a:latin typeface="Arial" charset="0"/>
                <a:ea typeface="ＭＳ Ｐゴシック" charset="0"/>
                <a:cs typeface="ＭＳ Ｐゴシック" charset="0"/>
              </a:rPr>
              <a:t>NLT</a:t>
            </a:r>
            <a:r>
              <a:rPr lang="en-US" sz="3600" b="1" dirty="0">
                <a:solidFill>
                  <a:schemeClr val="bg1"/>
                </a:solidFill>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465862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37920" y="266700"/>
            <a:ext cx="6350000" cy="6311900"/>
          </a:xfrm>
          <a:prstGeom prst="rect">
            <a:avLst/>
          </a:prstGeom>
        </p:spPr>
      </p:pic>
      <p:sp>
        <p:nvSpPr>
          <p:cNvPr id="900098" name="Rectangle 2"/>
          <p:cNvSpPr>
            <a:spLocks noGrp="1" noChangeArrowheads="1"/>
          </p:cNvSpPr>
          <p:nvPr>
            <p:ph type="ctrTitle"/>
          </p:nvPr>
        </p:nvSpPr>
        <p:spPr>
          <a:xfrm>
            <a:off x="6457504" y="116632"/>
            <a:ext cx="2686496" cy="6741368"/>
          </a:xfrm>
          <a:effectLst>
            <a:outerShdw blurRad="63500" dist="35921" dir="2700000" algn="ctr" rotWithShape="0">
              <a:schemeClr val="tx2">
                <a:alpha val="74998"/>
              </a:schemeClr>
            </a:outerShdw>
          </a:effectLst>
          <a:extLst/>
        </p:spPr>
        <p:txBody>
          <a:bodyPr anchor="t"/>
          <a:lstStyle/>
          <a:p>
            <a:pPr>
              <a:defRPr/>
            </a:pPr>
            <a:r>
              <a:rPr lang="en-US" sz="3600" b="1" dirty="0" smtClean="0">
                <a:effectLst>
                  <a:glow rad="127000">
                    <a:schemeClr val="tx1"/>
                  </a:glow>
                </a:effectLst>
                <a:latin typeface="Arial" charset="0"/>
                <a:ea typeface="ＭＳ Ｐゴシック" charset="0"/>
                <a:cs typeface="ＭＳ Ｐゴシック" charset="0"/>
              </a:rPr>
              <a:t>"Therefore</a:t>
            </a:r>
            <a:r>
              <a:rPr lang="en-US" sz="3600" b="1" dirty="0">
                <a:effectLst>
                  <a:glow rad="127000">
                    <a:schemeClr val="tx1"/>
                  </a:glow>
                </a:effectLst>
                <a:latin typeface="Arial" charset="0"/>
                <a:ea typeface="ＭＳ Ｐゴシック" charset="0"/>
                <a:cs typeface="ＭＳ Ｐゴシック" charset="0"/>
              </a:rPr>
              <a:t>, angels are only servants—spirits sent to care for people who will inherit </a:t>
            </a:r>
            <a:r>
              <a:rPr lang="en-US" sz="3600" b="1" dirty="0" smtClean="0">
                <a:effectLst>
                  <a:glow rad="127000">
                    <a:schemeClr val="tx1"/>
                  </a:glow>
                </a:effectLst>
                <a:latin typeface="Arial" charset="0"/>
                <a:ea typeface="ＭＳ Ｐゴシック" charset="0"/>
                <a:cs typeface="ＭＳ Ｐゴシック" charset="0"/>
              </a:rPr>
              <a:t>salvation" </a:t>
            </a:r>
            <a:br>
              <a:rPr lang="en-US" sz="3600" b="1" dirty="0" smtClean="0">
                <a:effectLst>
                  <a:glow rad="127000">
                    <a:schemeClr val="tx1"/>
                  </a:glow>
                </a:effectLst>
                <a:latin typeface="Arial" charset="0"/>
                <a:ea typeface="ＭＳ Ｐゴシック" charset="0"/>
                <a:cs typeface="ＭＳ Ｐゴシック" charset="0"/>
              </a:rPr>
            </a:br>
            <a:r>
              <a:rPr lang="en-US" sz="3600" b="1" dirty="0" smtClean="0">
                <a:effectLst>
                  <a:glow rad="127000">
                    <a:schemeClr val="tx1"/>
                  </a:glow>
                </a:effectLst>
                <a:latin typeface="Arial" charset="0"/>
                <a:ea typeface="ＭＳ Ｐゴシック" charset="0"/>
                <a:cs typeface="ＭＳ Ｐゴシック" charset="0"/>
              </a:rPr>
              <a:t>(1:14 </a:t>
            </a:r>
            <a:r>
              <a:rPr lang="en-US" sz="3200" b="1" dirty="0" smtClean="0">
                <a:effectLst>
                  <a:glow rad="127000">
                    <a:schemeClr val="tx1"/>
                  </a:glow>
                </a:effectLst>
                <a:latin typeface="Arial" charset="0"/>
                <a:ea typeface="ＭＳ Ｐゴシック" charset="0"/>
                <a:cs typeface="ＭＳ Ｐゴシック" charset="0"/>
              </a:rPr>
              <a:t>NLT</a:t>
            </a:r>
            <a:r>
              <a:rPr lang="en-US" sz="3600" b="1" dirty="0" smtClean="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6939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worship </a:t>
            </a:r>
            <a:r>
              <a:rPr lang="en-US" sz="5400" b="1" dirty="0">
                <a:solidFill>
                  <a:srgbClr val="FFFF00"/>
                </a:solidFill>
                <a:effectLst>
                  <a:glow rad="127000">
                    <a:schemeClr val="tx1"/>
                  </a:glow>
                </a:effectLst>
                <a:latin typeface="Arial" charset="0"/>
                <a:ea typeface="ＭＳ Ｐゴシック" charset="0"/>
                <a:cs typeface="ＭＳ Ｐゴシック" charset="0"/>
              </a:rPr>
              <a:t>Jesus</a:t>
            </a:r>
            <a:r>
              <a:rPr lang="en-US" sz="5400" b="1" dirty="0">
                <a:effectLst>
                  <a:glow rad="127000">
                    <a:schemeClr val="tx1"/>
                  </a:glow>
                </a:effectLst>
                <a:latin typeface="Arial" charset="0"/>
                <a:ea typeface="ＭＳ Ｐゴシック" charset="0"/>
                <a:cs typeface="ＭＳ Ｐゴシック" charset="0"/>
              </a:rPr>
              <a:t> instead of </a:t>
            </a:r>
            <a:r>
              <a:rPr lang="en-US" sz="5400" b="1" dirty="0" smtClean="0">
                <a:effectLst>
                  <a:glow rad="127000">
                    <a:schemeClr val="tx1"/>
                  </a:glow>
                </a:effectLst>
                <a:latin typeface="Arial" charset="0"/>
                <a:ea typeface="ＭＳ Ｐゴシック" charset="0"/>
                <a:cs typeface="ＭＳ Ｐゴシック" charset="0"/>
              </a:rPr>
              <a:t>angels?</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(3 reasons in 1:4–2:18)</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00"/>
                </a:solidFill>
                <a:effectLst>
                  <a:glow rad="127000">
                    <a:schemeClr val="tx1"/>
                  </a:glow>
                </a:effectLst>
                <a:latin typeface="Arial" charset="0"/>
                <a:ea typeface="ＭＳ Ｐゴシック" charset="0"/>
                <a:cs typeface="ＭＳ Ｐゴシック" charset="0"/>
              </a:rPr>
              <a:t>1</a:t>
            </a:r>
            <a:endParaRPr lang="en-US" sz="80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2</a:t>
            </a:r>
            <a:endParaRPr lang="en-US" sz="8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00"/>
                </a:solidFill>
                <a:effectLst>
                  <a:glow rad="127000">
                    <a:schemeClr val="tx1"/>
                  </a:glow>
                </a:effectLst>
                <a:latin typeface="Arial" charset="0"/>
                <a:ea typeface="ＭＳ Ｐゴシック" charset="0"/>
                <a:cs typeface="ＭＳ Ｐゴシック" charset="0"/>
              </a:rPr>
              <a:t>3</a:t>
            </a: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Us</a:t>
            </a:r>
            <a:endParaRPr lang="en-US" sz="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57004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 y="499684"/>
            <a:ext cx="9082853" cy="5835733"/>
            <a:chOff x="-1" y="604436"/>
            <a:chExt cx="9082853" cy="5835733"/>
          </a:xfrm>
        </p:grpSpPr>
        <p:pic>
          <p:nvPicPr>
            <p:cNvPr id="3" name="Picture 2"/>
            <p:cNvPicPr>
              <a:picLocks noChangeAspect="1"/>
            </p:cNvPicPr>
            <p:nvPr/>
          </p:nvPicPr>
          <p:blipFill>
            <a:blip r:embed="rId3"/>
            <a:stretch>
              <a:fillRect/>
            </a:stretch>
          </p:blipFill>
          <p:spPr>
            <a:xfrm>
              <a:off x="-1" y="604436"/>
              <a:ext cx="9082853" cy="5835733"/>
            </a:xfrm>
            <a:prstGeom prst="rect">
              <a:avLst/>
            </a:prstGeom>
          </p:spPr>
        </p:pic>
        <p:sp>
          <p:nvSpPr>
            <p:cNvPr id="4" name="Rectangle 3"/>
            <p:cNvSpPr/>
            <p:nvPr/>
          </p:nvSpPr>
          <p:spPr bwMode="auto">
            <a:xfrm>
              <a:off x="2173480" y="1348685"/>
              <a:ext cx="4883783" cy="1309404"/>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872334" y="1243933"/>
            <a:ext cx="6891051" cy="1191557"/>
          </a:xfrm>
          <a:effectLst/>
          <a:extLst/>
        </p:spPr>
        <p:txBody>
          <a:bodyPr/>
          <a:lstStyle/>
          <a:p>
            <a:pPr>
              <a:defRPr/>
            </a:pPr>
            <a:r>
              <a:rPr lang="en-US" sz="9600" b="1" dirty="0" smtClean="0">
                <a:solidFill>
                  <a:srgbClr val="FFFF00"/>
                </a:solidFill>
                <a:effectLst/>
                <a:latin typeface="Arial" charset="0"/>
                <a:ea typeface="ＭＳ Ｐゴシック" charset="0"/>
                <a:cs typeface="ＭＳ Ｐゴシック" charset="0"/>
              </a:rPr>
              <a:t>Warning</a:t>
            </a:r>
            <a:endParaRPr lang="en-US" sz="9600" b="1" dirty="0">
              <a:solidFill>
                <a:srgbClr val="FFFF00"/>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78795" y="3158807"/>
            <a:ext cx="8222562" cy="28513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smtClean="0">
                <a:solidFill>
                  <a:schemeClr val="tx1"/>
                </a:solidFill>
                <a:effectLst/>
                <a:latin typeface="Arial" charset="0"/>
                <a:ea typeface="ＭＳ Ｐゴシック" charset="0"/>
                <a:cs typeface="ＭＳ Ｐゴシック" charset="0"/>
              </a:rPr>
              <a:t>II. Abandoning Jesus brings </a:t>
            </a:r>
            <a:r>
              <a:rPr lang="en-US" sz="6000" b="1" dirty="0" smtClean="0">
                <a:solidFill>
                  <a:srgbClr val="800000"/>
                </a:solidFill>
                <a:effectLst/>
                <a:latin typeface="Arial" charset="0"/>
                <a:ea typeface="ＭＳ Ｐゴシック" charset="0"/>
                <a:cs typeface="ＭＳ Ｐゴシック" charset="0"/>
              </a:rPr>
              <a:t>discipline</a:t>
            </a:r>
            <a:r>
              <a:rPr lang="en-US" sz="6000" b="1" dirty="0" smtClean="0">
                <a:solidFill>
                  <a:schemeClr val="tx1"/>
                </a:solidFill>
                <a:effectLst/>
                <a:latin typeface="Arial" charset="0"/>
                <a:ea typeface="ＭＳ Ｐゴシック" charset="0"/>
                <a:cs typeface="ＭＳ Ｐゴシック" charset="0"/>
              </a:rPr>
              <a:t> (2:1-4).</a:t>
            </a:r>
            <a:endParaRPr lang="en-US" sz="60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4564386"/>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810000" y="762000"/>
            <a:ext cx="5029200" cy="609600"/>
          </a:xfrm>
          <a:effectLst/>
        </p:spPr>
        <p:txBody>
          <a:bodyPr/>
          <a:lstStyle/>
          <a:p>
            <a:r>
              <a:rPr lang="en-US" sz="4000" b="1" dirty="0">
                <a:solidFill>
                  <a:srgbClr val="FFFFFF"/>
                </a:solidFill>
                <a:effectLst>
                  <a:outerShdw blurRad="50800" dist="63500" dir="2700000" algn="tl" rotWithShape="0">
                    <a:srgbClr val="000000"/>
                  </a:outerShdw>
                </a:effectLst>
              </a:rPr>
              <a:t>Hebrews 2:1</a:t>
            </a:r>
            <a:r>
              <a:rPr lang="en-US" sz="4000" b="1" dirty="0" smtClean="0">
                <a:solidFill>
                  <a:srgbClr val="FFFFFF"/>
                </a:solidFill>
                <a:effectLst>
                  <a:outerShdw blurRad="50800" dist="63500" dir="2700000" algn="tl" rotWithShape="0">
                    <a:srgbClr val="000000"/>
                  </a:outerShdw>
                </a:effectLst>
              </a:rPr>
              <a:t>-2</a:t>
            </a:r>
            <a:endParaRPr lang="en-US" sz="4000" b="1" dirty="0">
              <a:solidFill>
                <a:srgbClr val="FFFFFF"/>
              </a:solidFill>
              <a:effectLst>
                <a:outerShdw blurRad="50800" dist="63500" dir="2700000" algn="tl" rotWithShape="0">
                  <a:srgbClr val="000000"/>
                </a:outerShdw>
              </a:effectLst>
            </a:endParaRPr>
          </a:p>
        </p:txBody>
      </p:sp>
      <p:sp>
        <p:nvSpPr>
          <p:cNvPr id="4099" name="Rectangle 3"/>
          <p:cNvSpPr>
            <a:spLocks noGrp="1" noChangeArrowheads="1"/>
          </p:cNvSpPr>
          <p:nvPr>
            <p:ph idx="1"/>
          </p:nvPr>
        </p:nvSpPr>
        <p:spPr>
          <a:xfrm>
            <a:off x="914400" y="1752600"/>
            <a:ext cx="7924800" cy="4724400"/>
          </a:xfrm>
          <a:effectLst/>
        </p:spPr>
        <p:txBody>
          <a:bodyPr/>
          <a:lstStyle/>
          <a:p>
            <a:pPr marL="114300" lvl="1" indent="0">
              <a:buNone/>
            </a:pPr>
            <a:r>
              <a:rPr lang="en-US" sz="3200" b="1" dirty="0" smtClean="0">
                <a:solidFill>
                  <a:srgbClr val="FFFFFF"/>
                </a:solidFill>
                <a:effectLst>
                  <a:outerShdw blurRad="50800" dist="63500" dir="2700000" algn="tl" rotWithShape="0">
                    <a:srgbClr val="000000"/>
                  </a:outerShdw>
                </a:effectLst>
              </a:rPr>
              <a:t>"We </a:t>
            </a:r>
            <a:r>
              <a:rPr lang="en-US" sz="3200" b="1" dirty="0">
                <a:solidFill>
                  <a:srgbClr val="FFFFFF"/>
                </a:solidFill>
                <a:effectLst>
                  <a:outerShdw blurRad="50800" dist="63500" dir="2700000" algn="tl" rotWithShape="0">
                    <a:srgbClr val="000000"/>
                  </a:outerShdw>
                </a:effectLst>
              </a:rPr>
              <a:t>must pay more careful attention, therefore, to what we have heard, so that we </a:t>
            </a:r>
            <a:r>
              <a:rPr lang="en-US" sz="3200" b="1" dirty="0">
                <a:solidFill>
                  <a:srgbClr val="FFFF00"/>
                </a:solidFill>
                <a:effectLst>
                  <a:outerShdw blurRad="50800" dist="63500" dir="2700000" algn="tl" rotWithShape="0">
                    <a:srgbClr val="000000"/>
                  </a:outerShdw>
                </a:effectLst>
              </a:rPr>
              <a:t>do not drift away</a:t>
            </a:r>
            <a:r>
              <a:rPr lang="en-US" sz="3200" b="1" dirty="0" smtClean="0">
                <a:solidFill>
                  <a:srgbClr val="FFFFFF"/>
                </a:solidFill>
                <a:effectLst>
                  <a:outerShdw blurRad="50800" dist="63500" dir="2700000" algn="tl" rotWithShape="0">
                    <a:srgbClr val="000000"/>
                  </a:outerShdw>
                </a:effectLst>
              </a:rPr>
              <a:t>.</a:t>
            </a:r>
          </a:p>
          <a:p>
            <a:pPr marL="114300" lvl="1" indent="0">
              <a:buNone/>
            </a:pPr>
            <a:endParaRPr lang="en-US" sz="3200" b="1" dirty="0">
              <a:solidFill>
                <a:srgbClr val="FFFFFF"/>
              </a:solidFill>
              <a:effectLst>
                <a:outerShdw blurRad="50800" dist="63500" dir="2700000" algn="tl" rotWithShape="0">
                  <a:srgbClr val="000000"/>
                </a:outerShdw>
              </a:effectLst>
            </a:endParaRPr>
          </a:p>
          <a:p>
            <a:pPr marL="114300" lvl="1" indent="0">
              <a:buNone/>
            </a:pPr>
            <a:r>
              <a:rPr lang="en-US" sz="3200" b="1" dirty="0">
                <a:solidFill>
                  <a:srgbClr val="FFFFFF"/>
                </a:solidFill>
                <a:effectLst>
                  <a:outerShdw blurRad="50800" dist="63500" dir="2700000" algn="tl" rotWithShape="0">
                    <a:srgbClr val="000000"/>
                  </a:outerShdw>
                </a:effectLst>
              </a:rPr>
              <a:t>For if the message spoken by angels was binding, and every violation and disobedience received its just punishment, how shall we escape if we ignore such a great salvation</a:t>
            </a:r>
            <a:r>
              <a:rPr lang="en-US" sz="3200" b="1" dirty="0" smtClean="0">
                <a:solidFill>
                  <a:srgbClr val="FFFFFF"/>
                </a:solidFill>
                <a:effectLst>
                  <a:outerShdw blurRad="50800" dist="63500" dir="2700000" algn="tl" rotWithShape="0">
                    <a:srgbClr val="000000"/>
                  </a:outerShdw>
                </a:effectLst>
              </a:rPr>
              <a:t>?"</a:t>
            </a:r>
            <a:endParaRPr lang="en-US" sz="3200"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354733262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title"/>
          </p:nvPr>
        </p:nvSpPr>
        <p:spPr>
          <a:xfrm>
            <a:off x="3810000" y="762000"/>
            <a:ext cx="5029200" cy="609600"/>
          </a:xfrm>
          <a:noFill/>
          <a:ln w="9525">
            <a:noFill/>
            <a:miter lim="800000"/>
            <a:headEnd/>
            <a:tailEnd/>
          </a:ln>
          <a:effectLst/>
        </p:spPr>
        <p:txBody>
          <a:bodyPr vert="horz" wrap="square" lIns="91435" tIns="45718" rIns="91435" bIns="45718" numCol="1" anchor="ctr" anchorCtr="1" compatLnSpc="1">
            <a:prstTxWarp prst="textNoShape">
              <a:avLst/>
            </a:prstTxWarp>
          </a:bodyPr>
          <a:lstStyle/>
          <a:p>
            <a:r>
              <a:rPr lang="en-US" sz="4000" dirty="0">
                <a:solidFill>
                  <a:srgbClr val="FFFFFF"/>
                </a:solidFill>
                <a:effectLst>
                  <a:outerShdw blurRad="50800" dist="63500" dir="2700000" algn="tl" rotWithShape="0">
                    <a:srgbClr val="000000"/>
                  </a:outerShdw>
                </a:effectLst>
              </a:rPr>
              <a:t>Hebrews 2</a:t>
            </a:r>
            <a:r>
              <a:rPr lang="en-US" sz="4000" dirty="0" smtClean="0">
                <a:solidFill>
                  <a:srgbClr val="FFFFFF"/>
                </a:solidFill>
                <a:effectLst>
                  <a:outerShdw blurRad="50800" dist="63500" dir="2700000" algn="tl" rotWithShape="0">
                    <a:srgbClr val="000000"/>
                  </a:outerShdw>
                </a:effectLst>
              </a:rPr>
              <a:t>:3-</a:t>
            </a:r>
            <a:r>
              <a:rPr lang="en-US" sz="4000" dirty="0">
                <a:solidFill>
                  <a:srgbClr val="FFFFFF"/>
                </a:solidFill>
                <a:effectLst>
                  <a:outerShdw blurRad="50800" dist="63500" dir="2700000" algn="tl" rotWithShape="0">
                    <a:srgbClr val="000000"/>
                  </a:outerShdw>
                </a:effectLst>
              </a:rPr>
              <a:t>4</a:t>
            </a:r>
          </a:p>
        </p:txBody>
      </p:sp>
      <p:sp>
        <p:nvSpPr>
          <p:cNvPr id="5122" name="Rectangle 2"/>
          <p:cNvSpPr>
            <a:spLocks noGrp="1" noChangeArrowheads="1"/>
          </p:cNvSpPr>
          <p:nvPr>
            <p:ph idx="1"/>
          </p:nvPr>
        </p:nvSpPr>
        <p:spPr>
          <a:xfrm>
            <a:off x="762000" y="1676400"/>
            <a:ext cx="8077200" cy="4876800"/>
          </a:xfrm>
          <a:noFill/>
          <a:ln w="9525">
            <a:noFill/>
            <a:miter lim="800000"/>
            <a:headEnd/>
            <a:tailEnd/>
          </a:ln>
          <a:effectLst/>
        </p:spPr>
        <p:txBody>
          <a:bodyPr vert="horz" wrap="square" lIns="91435" tIns="45718" rIns="91435" bIns="45718" numCol="1" anchor="t" anchorCtr="0" compatLnSpc="1">
            <a:prstTxWarp prst="textNoShape">
              <a:avLst/>
            </a:prstTxWarp>
          </a:bodyPr>
          <a:lstStyle/>
          <a:p>
            <a:pPr marL="114300" lvl="1" indent="0">
              <a:buNone/>
            </a:pPr>
            <a:r>
              <a:rPr lang="en-US" sz="3200" b="1" dirty="0" smtClean="0">
                <a:solidFill>
                  <a:srgbClr val="FFFFFF"/>
                </a:solidFill>
                <a:effectLst>
                  <a:outerShdw blurRad="50800" dist="63500" dir="2700000" algn="tl" rotWithShape="0">
                    <a:srgbClr val="000000"/>
                  </a:outerShdw>
                </a:effectLst>
              </a:rPr>
              <a:t>"This </a:t>
            </a:r>
            <a:r>
              <a:rPr lang="en-US" sz="3200" b="1" dirty="0">
                <a:solidFill>
                  <a:srgbClr val="FFFFFF"/>
                </a:solidFill>
                <a:effectLst>
                  <a:outerShdw blurRad="50800" dist="63500" dir="2700000" algn="tl" rotWithShape="0">
                    <a:srgbClr val="000000"/>
                  </a:outerShdw>
                </a:effectLst>
              </a:rPr>
              <a:t>salvation, which was first announced by the Lord, was confirmed to us by those who heard him.</a:t>
            </a:r>
          </a:p>
          <a:p>
            <a:pPr marL="114300" lvl="1" indent="0">
              <a:buNone/>
            </a:pPr>
            <a:endParaRPr lang="en-US" sz="3200" b="1" dirty="0">
              <a:solidFill>
                <a:srgbClr val="FFFFFF"/>
              </a:solidFill>
              <a:effectLst>
                <a:outerShdw blurRad="50800" dist="63500" dir="2700000" algn="tl" rotWithShape="0">
                  <a:srgbClr val="000000"/>
                </a:outerShdw>
              </a:effectLst>
            </a:endParaRPr>
          </a:p>
          <a:p>
            <a:pPr marL="114300" lvl="1" indent="0">
              <a:buNone/>
            </a:pPr>
            <a:r>
              <a:rPr lang="en-US" sz="3200" b="1" dirty="0">
                <a:solidFill>
                  <a:srgbClr val="FFFFFF"/>
                </a:solidFill>
                <a:effectLst>
                  <a:outerShdw blurRad="50800" dist="63500" dir="2700000" algn="tl" rotWithShape="0">
                    <a:srgbClr val="000000"/>
                  </a:outerShdw>
                </a:effectLst>
              </a:rPr>
              <a:t>God also testified to it by signs, wonders and various miracles, and gifts of the Holy Spirit distributed according to his will</a:t>
            </a:r>
            <a:r>
              <a:rPr lang="en-US" sz="3200" b="1" dirty="0" smtClean="0">
                <a:solidFill>
                  <a:srgbClr val="FFFFFF"/>
                </a:solidFill>
                <a:effectLst>
                  <a:outerShdw blurRad="50800" dist="63500" dir="2700000" algn="tl" rotWithShape="0">
                    <a:srgbClr val="000000"/>
                  </a:outerShdw>
                </a:effectLst>
              </a:rPr>
              <a:t>."</a:t>
            </a:r>
            <a:endParaRPr lang="en-US" sz="3200" b="1" dirty="0">
              <a:solidFill>
                <a:srgbClr val="FFFFFF"/>
              </a:solidFill>
              <a:effectLst>
                <a:outerShdw blurRad="50800" dist="63500" dir="2700000" algn="tl" rotWithShape="0">
                  <a:srgbClr val="000000"/>
                </a:outerShdw>
              </a:effectLst>
            </a:endParaRPr>
          </a:p>
        </p:txBody>
      </p:sp>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14400" y="0"/>
            <a:ext cx="1611786" cy="1677956"/>
          </a:xfrm>
          <a:prstGeom prst="rect">
            <a:avLst/>
          </a:prstGeom>
        </p:spPr>
      </p:pic>
    </p:spTree>
    <p:extLst>
      <p:ext uri="{BB962C8B-B14F-4D97-AF65-F5344CB8AC3E}">
        <p14:creationId xmlns:p14="http://schemas.microsoft.com/office/powerpoint/2010/main" val="2846038693"/>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394" y="0"/>
            <a:ext cx="4572000" cy="6858000"/>
          </a:xfrm>
          <a:prstGeom prst="rect">
            <a:avLst/>
          </a:prstGeom>
        </p:spPr>
      </p:pic>
      <p:sp>
        <p:nvSpPr>
          <p:cNvPr id="3" name="Right Arrow Callout 2"/>
          <p:cNvSpPr/>
          <p:nvPr/>
        </p:nvSpPr>
        <p:spPr bwMode="auto">
          <a:xfrm rot="10800000">
            <a:off x="1665258" y="692727"/>
            <a:ext cx="6697014" cy="3906019"/>
          </a:xfrm>
          <a:prstGeom prst="rightArrowCallout">
            <a:avLst>
              <a:gd name="adj1" fmla="val 25000"/>
              <a:gd name="adj2" fmla="val 25000"/>
              <a:gd name="adj3" fmla="val 36962"/>
              <a:gd name="adj4" fmla="val 64977"/>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ndParaRPr>
          </a:p>
        </p:txBody>
      </p:sp>
      <p:sp>
        <p:nvSpPr>
          <p:cNvPr id="900098" name="Rectangle 2"/>
          <p:cNvSpPr>
            <a:spLocks noGrp="1" noChangeArrowheads="1"/>
          </p:cNvSpPr>
          <p:nvPr>
            <p:ph type="ctrTitle"/>
          </p:nvPr>
        </p:nvSpPr>
        <p:spPr>
          <a:xfrm>
            <a:off x="4288954" y="1267846"/>
            <a:ext cx="4073318" cy="258289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"Should I go back?"</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69854" y="5164842"/>
            <a:ext cx="8661573" cy="1586998"/>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eaLnBrk="1" hangingPunct="1"/>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"So </a:t>
            </a:r>
            <a:r>
              <a:rPr lang="en-US" sz="3200" dirty="0">
                <a:solidFill>
                  <a:srgbClr val="FFFFFF"/>
                </a:solidFill>
                <a:effectLst>
                  <a:glow rad="406400">
                    <a:srgbClr val="000000">
                      <a:alpha val="99000"/>
                    </a:srgbClr>
                  </a:glow>
                </a:effectLst>
                <a:latin typeface="Arial" charset="0"/>
                <a:ea typeface="ＭＳ Ｐゴシック" charset="0"/>
                <a:cs typeface="ＭＳ Ｐゴシック" charset="0"/>
              </a:rPr>
              <a:t>we must listen very carefully to the truth we have heard, or we may drift away from </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it" (2:1 </a:t>
            </a:r>
            <a:r>
              <a:rPr lang="en-US" sz="2800" dirty="0" smtClean="0">
                <a:solidFill>
                  <a:srgbClr val="FFFFFF"/>
                </a:solidFill>
                <a:effectLst>
                  <a:glow rad="406400">
                    <a:srgbClr val="000000">
                      <a:alpha val="99000"/>
                    </a:srgbClr>
                  </a:glow>
                </a:effectLst>
                <a:latin typeface="Arial" charset="0"/>
                <a:ea typeface="ＭＳ Ｐゴシック" charset="0"/>
                <a:cs typeface="ＭＳ Ｐゴシック" charset="0"/>
              </a:rPr>
              <a:t>NLT</a:t>
            </a:r>
            <a:r>
              <a:rPr lang="en-US" sz="3200" dirty="0" smtClean="0">
                <a:solidFill>
                  <a:srgbClr val="FFFFFF"/>
                </a:solidFill>
                <a:effectLst>
                  <a:glow rad="406400">
                    <a:srgbClr val="000000">
                      <a:alpha val="99000"/>
                    </a:srgbClr>
                  </a:glow>
                </a:effectLst>
                <a:latin typeface="Arial" charset="0"/>
                <a:ea typeface="ＭＳ Ｐゴシック" charset="0"/>
                <a:cs typeface="ＭＳ Ｐゴシック" charset="0"/>
              </a:rPr>
              <a:t>).</a:t>
            </a:r>
            <a:endParaRPr lang="en-US" sz="3200" dirty="0">
              <a:solidFill>
                <a:srgbClr val="FFFFFF"/>
              </a:solidFill>
              <a:effectLst>
                <a:glow rad="406400">
                  <a:srgbClr val="000000">
                    <a:alpha val="99000"/>
                  </a:srgbClr>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084398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5864112" y="-168169"/>
            <a:ext cx="3279888" cy="4108368"/>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Mighty Angel of Dan. 10</a:t>
            </a:r>
            <a:endParaRPr lang="en-US" sz="4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5253598" y="3940198"/>
            <a:ext cx="3890401" cy="2917801"/>
          </a:xfrm>
          <a:prstGeom prst="rect">
            <a:avLst/>
          </a:prstGeom>
        </p:spPr>
      </p:pic>
    </p:spTree>
    <p:extLst>
      <p:ext uri="{BB962C8B-B14F-4D97-AF65-F5344CB8AC3E}">
        <p14:creationId xmlns:p14="http://schemas.microsoft.com/office/powerpoint/2010/main" val="380195476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44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A Study of Hebrews</a:t>
            </a:r>
            <a:endParaRPr lang="en-US" sz="44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99052088"/>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worship </a:t>
            </a:r>
            <a:r>
              <a:rPr lang="en-US" sz="5400" b="1" dirty="0">
                <a:solidFill>
                  <a:srgbClr val="FFFF00"/>
                </a:solidFill>
                <a:effectLst>
                  <a:glow rad="127000">
                    <a:schemeClr val="tx1"/>
                  </a:glow>
                </a:effectLst>
                <a:latin typeface="Arial" charset="0"/>
                <a:ea typeface="ＭＳ Ｐゴシック" charset="0"/>
                <a:cs typeface="ＭＳ Ｐゴシック" charset="0"/>
              </a:rPr>
              <a:t>Jesus</a:t>
            </a:r>
            <a:r>
              <a:rPr lang="en-US" sz="5400" b="1" dirty="0">
                <a:effectLst>
                  <a:glow rad="127000">
                    <a:schemeClr val="tx1"/>
                  </a:glow>
                </a:effectLst>
                <a:latin typeface="Arial" charset="0"/>
                <a:ea typeface="ＭＳ Ｐゴシック" charset="0"/>
                <a:cs typeface="ＭＳ Ｐゴシック" charset="0"/>
              </a:rPr>
              <a:t> instead of </a:t>
            </a:r>
            <a:r>
              <a:rPr lang="en-US" sz="5400" b="1" dirty="0" smtClean="0">
                <a:effectLst>
                  <a:glow rad="127000">
                    <a:schemeClr val="tx1"/>
                  </a:glow>
                </a:effectLst>
                <a:latin typeface="Arial" charset="0"/>
                <a:ea typeface="ＭＳ Ｐゴシック" charset="0"/>
                <a:cs typeface="ＭＳ Ｐゴシック" charset="0"/>
              </a:rPr>
              <a:t>angels?</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(3 reasons in 1:4–2:18)</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00"/>
                </a:solidFill>
                <a:effectLst>
                  <a:glow rad="127000">
                    <a:srgbClr val="000000"/>
                  </a:glow>
                </a:effectLst>
                <a:latin typeface="Arial" charset="0"/>
                <a:ea typeface="ＭＳ Ｐゴシック" charset="0"/>
                <a:cs typeface="ＭＳ Ｐゴシック" charset="0"/>
              </a:rPr>
              <a:t>1</a:t>
            </a:r>
            <a:endParaRPr lang="en-US" sz="80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FF"/>
                </a:solidFill>
                <a:effectLst>
                  <a:glow rad="127000">
                    <a:srgbClr val="000000"/>
                  </a:glow>
                </a:effectLst>
                <a:latin typeface="Arial" charset="0"/>
                <a:ea typeface="ＭＳ Ｐゴシック" charset="0"/>
                <a:cs typeface="ＭＳ Ｐゴシック" charset="0"/>
              </a:rPr>
              <a:t>2</a:t>
            </a:r>
            <a:endParaRPr lang="en-US" sz="80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00"/>
                </a:solidFill>
                <a:effectLst>
                  <a:glow rad="127000">
                    <a:srgbClr val="000000"/>
                  </a:glow>
                </a:effectLst>
                <a:latin typeface="Arial" charset="0"/>
                <a:ea typeface="ＭＳ Ｐゴシック" charset="0"/>
                <a:cs typeface="ＭＳ Ｐゴシック" charset="0"/>
              </a:rPr>
              <a:t>3</a:t>
            </a: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rgbClr val="000000"/>
                  </a:glow>
                </a:effectLst>
                <a:latin typeface="Arial" charset="0"/>
                <a:ea typeface="ＭＳ Ｐゴシック" charset="0"/>
                <a:cs typeface="ＭＳ Ｐゴシック" charset="0"/>
              </a:rPr>
              <a:t>Jesus</a:t>
            </a:r>
            <a:endParaRPr lang="en-US" sz="6600" b="1" dirty="0">
              <a:solidFill>
                <a:srgbClr val="FFFF00"/>
              </a:solidFill>
              <a:effectLst>
                <a:glow rad="127000">
                  <a:srgbClr val="000000"/>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FF"/>
                </a:solidFill>
                <a:effectLst>
                  <a:glow rad="127000">
                    <a:srgbClr val="000000"/>
                  </a:glow>
                </a:effectLst>
                <a:latin typeface="Arial" charset="0"/>
                <a:ea typeface="ＭＳ Ｐゴシック" charset="0"/>
                <a:cs typeface="ＭＳ Ｐゴシック" charset="0"/>
              </a:rPr>
              <a:t>Us</a:t>
            </a:r>
            <a:endParaRPr lang="en-US" sz="6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rgbClr val="000000"/>
                  </a:glow>
                </a:effectLst>
                <a:latin typeface="Arial" charset="0"/>
                <a:ea typeface="ＭＳ Ｐゴシック" charset="0"/>
                <a:cs typeface="ＭＳ Ｐゴシック" charset="0"/>
              </a:rPr>
              <a:t>Jesus</a:t>
            </a:r>
            <a:endParaRPr lang="en-US" sz="6600" b="1" dirty="0">
              <a:solidFill>
                <a:srgbClr val="FFFF00"/>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570045"/>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55904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III</a:t>
            </a:r>
            <a:r>
              <a:rPr lang="en-US" sz="5400" b="1" dirty="0">
                <a:effectLst>
                  <a:glow rad="127000">
                    <a:schemeClr val="tx1"/>
                  </a:glow>
                </a:effectLst>
                <a:latin typeface="Arial" charset="0"/>
                <a:ea typeface="ＭＳ Ｐゴシック" charset="0"/>
                <a:cs typeface="ＭＳ Ｐゴシック" charset="0"/>
              </a:rPr>
              <a:t>. Jesus is a </a:t>
            </a:r>
            <a:r>
              <a:rPr lang="en-US" sz="5400" b="1" dirty="0">
                <a:solidFill>
                  <a:srgbClr val="FFFF00"/>
                </a:solidFill>
                <a:effectLst>
                  <a:glow rad="127000">
                    <a:schemeClr val="tx1"/>
                  </a:glow>
                </a:effectLst>
                <a:latin typeface="Arial" charset="0"/>
                <a:ea typeface="ＭＳ Ｐゴシック" charset="0"/>
                <a:cs typeface="ＭＳ Ｐゴシック" charset="0"/>
              </a:rPr>
              <a:t>man</a:t>
            </a:r>
            <a:r>
              <a:rPr lang="en-US" sz="5400" b="1" dirty="0">
                <a:effectLst>
                  <a:glow rad="127000">
                    <a:schemeClr val="tx1"/>
                  </a:glow>
                </a:effectLst>
                <a:latin typeface="Arial" charset="0"/>
                <a:ea typeface="ＭＳ Ｐゴシック" charset="0"/>
                <a:cs typeface="ＭＳ Ｐゴシック" charset="0"/>
              </a:rPr>
              <a:t> worthy to rule (2:5-18). </a:t>
            </a:r>
          </a:p>
        </p:txBody>
      </p:sp>
    </p:spTree>
    <p:extLst>
      <p:ext uri="{BB962C8B-B14F-4D97-AF65-F5344CB8AC3E}">
        <p14:creationId xmlns:p14="http://schemas.microsoft.com/office/powerpoint/2010/main" val="111801478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68300"/>
            <a:ext cx="9144000" cy="6118341"/>
          </a:xfrm>
          <a:prstGeom prst="rect">
            <a:avLst/>
          </a:prstGeom>
        </p:spPr>
      </p:pic>
      <p:sp>
        <p:nvSpPr>
          <p:cNvPr id="5" name="Title 1"/>
          <p:cNvSpPr txBox="1">
            <a:spLocks/>
          </p:cNvSpPr>
          <p:nvPr/>
        </p:nvSpPr>
        <p:spPr>
          <a:xfrm>
            <a:off x="153949" y="192415"/>
            <a:ext cx="8839307" cy="301562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"And furthermore, it is not angels who will control the future world we are talking about."</a:t>
            </a:r>
          </a:p>
        </p:txBody>
      </p:sp>
      <p:sp>
        <p:nvSpPr>
          <p:cNvPr id="2" name="Title 1"/>
          <p:cNvSpPr>
            <a:spLocks noGrp="1"/>
          </p:cNvSpPr>
          <p:nvPr>
            <p:ph type="title"/>
          </p:nvPr>
        </p:nvSpPr>
        <p:spPr>
          <a:xfrm>
            <a:off x="0" y="5631200"/>
            <a:ext cx="8993256" cy="1139825"/>
          </a:xfrm>
        </p:spPr>
        <p:txBody>
          <a:bodyPr vert="horz" lIns="91440" tIns="45720" rIns="91440" bIns="45720" rtlCol="0" anchor="ctr">
            <a:normAutofit/>
          </a:bodyPr>
          <a:lstStyle/>
          <a:p>
            <a:pPr defTabSz="457200" eaLnBrk="1" hangingPunct="1"/>
            <a:r>
              <a:rPr lang="en-US" sz="4000" kern="1200" dirty="0">
                <a:solidFill>
                  <a:srgbClr val="FFFFFF"/>
                </a:solidFill>
                <a:ea typeface="+mj-ea"/>
                <a:cs typeface="+mj-cs"/>
              </a:rPr>
              <a:t>(2:5 NLT)</a:t>
            </a:r>
          </a:p>
        </p:txBody>
      </p:sp>
    </p:spTree>
    <p:extLst>
      <p:ext uri="{BB962C8B-B14F-4D97-AF65-F5344CB8AC3E}">
        <p14:creationId xmlns:p14="http://schemas.microsoft.com/office/powerpoint/2010/main" val="1420197531"/>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5" name="Title 1"/>
          <p:cNvSpPr txBox="1">
            <a:spLocks/>
          </p:cNvSpPr>
          <p:nvPr/>
        </p:nvSpPr>
        <p:spPr>
          <a:xfrm>
            <a:off x="144023" y="117846"/>
            <a:ext cx="4176747" cy="6554946"/>
          </a:xfrm>
          <a:prstGeom prst="rect">
            <a:avLst/>
          </a:prstGeom>
        </p:spPr>
        <p:txBody>
          <a:bodyPr vert="horz" lIns="91440" tIns="45720" rIns="91440" bIns="45720" rtlCol="0" anchor="ctr">
            <a:normAutofit fontScale="77500" lnSpcReduction="20000"/>
          </a:bodyPr>
          <a:lstStyle>
            <a:defPPr>
              <a:defRPr lang="en-US"/>
            </a:defPPr>
            <a:lvl1pPr>
              <a:spcBef>
                <a:spcPct val="0"/>
              </a:spcBef>
              <a:buNone/>
              <a:defRPr sz="3600" b="1">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mj-ea"/>
                <a:cs typeface="Arial"/>
              </a:defRPr>
            </a:lvl1pPr>
          </a:lstStyle>
          <a:p>
            <a:r>
              <a:rPr lang="en-US" dirty="0" smtClean="0"/>
              <a:t>"For </a:t>
            </a:r>
            <a:r>
              <a:rPr lang="en-US" dirty="0"/>
              <a:t>in one place the Scriptures say, </a:t>
            </a:r>
            <a:r>
              <a:rPr lang="fr-FR" dirty="0" smtClean="0"/>
              <a:t>'</a:t>
            </a:r>
            <a:r>
              <a:rPr lang="en-US" dirty="0" smtClean="0"/>
              <a:t>What </a:t>
            </a:r>
            <a:r>
              <a:rPr lang="en-US" dirty="0"/>
              <a:t>are mere </a:t>
            </a:r>
            <a:r>
              <a:rPr lang="en-US" dirty="0">
                <a:solidFill>
                  <a:srgbClr val="FFFF00"/>
                </a:solidFill>
              </a:rPr>
              <a:t>mortals</a:t>
            </a:r>
            <a:r>
              <a:rPr lang="en-US" dirty="0"/>
              <a:t> that you should think about them, or </a:t>
            </a:r>
            <a:r>
              <a:rPr lang="en-US" dirty="0">
                <a:solidFill>
                  <a:srgbClr val="FFFF00"/>
                </a:solidFill>
              </a:rPr>
              <a:t>a son of man</a:t>
            </a:r>
            <a:r>
              <a:rPr lang="en-US" dirty="0"/>
              <a:t> that you should care for him? </a:t>
            </a:r>
          </a:p>
          <a:p>
            <a:endParaRPr lang="en-US" dirty="0"/>
          </a:p>
          <a:p>
            <a:r>
              <a:rPr lang="en-US" baseline="30000" dirty="0"/>
              <a:t>7</a:t>
            </a:r>
            <a:r>
              <a:rPr lang="en-US" dirty="0" smtClean="0"/>
              <a:t>Yet </a:t>
            </a:r>
            <a:r>
              <a:rPr lang="en-US" dirty="0"/>
              <a:t>you made </a:t>
            </a:r>
            <a:r>
              <a:rPr lang="en-US" dirty="0">
                <a:solidFill>
                  <a:srgbClr val="FFFF00"/>
                </a:solidFill>
              </a:rPr>
              <a:t>them</a:t>
            </a:r>
            <a:r>
              <a:rPr lang="en-US" dirty="0"/>
              <a:t> only a little lower than the angels and crowned them with glory and honor. </a:t>
            </a:r>
          </a:p>
          <a:p>
            <a:endParaRPr lang="en-US" dirty="0"/>
          </a:p>
          <a:p>
            <a:r>
              <a:rPr lang="en-US" baseline="30000" dirty="0"/>
              <a:t>8</a:t>
            </a:r>
            <a:r>
              <a:rPr lang="en-US" dirty="0" smtClean="0"/>
              <a:t>You </a:t>
            </a:r>
            <a:r>
              <a:rPr lang="en-US" dirty="0"/>
              <a:t>gave </a:t>
            </a:r>
            <a:r>
              <a:rPr lang="en-US" dirty="0">
                <a:solidFill>
                  <a:srgbClr val="FFFF00"/>
                </a:solidFill>
              </a:rPr>
              <a:t>them</a:t>
            </a:r>
            <a:r>
              <a:rPr lang="en-US" dirty="0"/>
              <a:t> authority over all </a:t>
            </a:r>
            <a:r>
              <a:rPr lang="en-US" dirty="0" smtClean="0"/>
              <a:t>things</a:t>
            </a:r>
            <a:r>
              <a:rPr lang="fr-FR" dirty="0" smtClean="0"/>
              <a:t>'"</a:t>
            </a:r>
            <a:r>
              <a:rPr lang="en-US" dirty="0" smtClean="0"/>
              <a:t> </a:t>
            </a:r>
            <a:r>
              <a:rPr lang="en-US" dirty="0"/>
              <a:t/>
            </a:r>
            <a:br>
              <a:rPr lang="en-US" dirty="0"/>
            </a:br>
            <a:r>
              <a:rPr lang="en-US" dirty="0"/>
              <a:t>(2:6-8a NLT).</a:t>
            </a:r>
          </a:p>
        </p:txBody>
      </p:sp>
      <p:sp>
        <p:nvSpPr>
          <p:cNvPr id="4" name="Title 1"/>
          <p:cNvSpPr txBox="1">
            <a:spLocks/>
          </p:cNvSpPr>
          <p:nvPr/>
        </p:nvSpPr>
        <p:spPr>
          <a:xfrm>
            <a:off x="4697308" y="117846"/>
            <a:ext cx="4346042" cy="6554946"/>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"But one has testified somewhere, saying, </a:t>
            </a:r>
          </a:p>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What is </a:t>
            </a:r>
            <a:r>
              <a:rPr lang="en-US" sz="3600" b="1" dirty="0" smtClean="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man</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that you remember him? </a:t>
            </a:r>
          </a:p>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or </a:t>
            </a:r>
            <a:r>
              <a:rPr lang="en-US" sz="3600" b="1" dirty="0" smtClean="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the son of man</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that you are concerned about him? </a:t>
            </a: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7</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You have made </a:t>
            </a:r>
            <a:r>
              <a:rPr lang="en-US" sz="3600" b="1" dirty="0" smtClean="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him</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for a little while lower than the angels; </a:t>
            </a:r>
          </a:p>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you have crowned him with glory and honor, and have appointed him over the works of your hands; </a:t>
            </a: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8</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you have put all things in subjection under </a:t>
            </a:r>
            <a:r>
              <a:rPr lang="en-US" sz="3600" b="1" dirty="0" smtClean="0">
                <a:solidFill>
                  <a:srgbClr val="FFFF00"/>
                </a:solidFill>
                <a:effectLst>
                  <a:glow rad="190500">
                    <a:prstClr val="black">
                      <a:alpha val="75000"/>
                    </a:prstClr>
                  </a:glow>
                  <a:outerShdw blurRad="50800" dist="38100" dir="2700000" algn="tl" rotWithShape="0">
                    <a:srgbClr val="000000">
                      <a:alpha val="43000"/>
                    </a:srgbClr>
                  </a:outerShdw>
                </a:effectLst>
                <a:latin typeface="Arial"/>
                <a:cs typeface="Arial"/>
              </a:rPr>
              <a:t>his</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feet</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 (2:6-8a </a:t>
            </a:r>
            <a:r>
              <a:rPr lang="en-US" sz="35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NAU</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rPr>
              <a:t>).</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cs typeface="Arial"/>
            </a:endParaRPr>
          </a:p>
        </p:txBody>
      </p:sp>
      <p:sp>
        <p:nvSpPr>
          <p:cNvPr id="2" name="Title 1"/>
          <p:cNvSpPr>
            <a:spLocks noGrp="1"/>
          </p:cNvSpPr>
          <p:nvPr>
            <p:ph type="title"/>
          </p:nvPr>
        </p:nvSpPr>
        <p:spPr>
          <a:xfrm>
            <a:off x="457200" y="-1139825"/>
            <a:ext cx="8229600" cy="1139825"/>
          </a:xfrm>
        </p:spPr>
        <p:txBody>
          <a:bodyPr/>
          <a:lstStyle/>
          <a:p>
            <a:r>
              <a:rPr lang="en-US" dirty="0" smtClean="0">
                <a:solidFill>
                  <a:srgbClr val="FFFFFF"/>
                </a:solidFill>
              </a:rPr>
              <a:t>(2:6-8 NLT)</a:t>
            </a:r>
            <a:endParaRPr lang="en-US" dirty="0">
              <a:solidFill>
                <a:srgbClr val="FFFFFF"/>
              </a:solidFill>
            </a:endParaRPr>
          </a:p>
        </p:txBody>
      </p:sp>
    </p:spTree>
    <p:extLst>
      <p:ext uri="{BB962C8B-B14F-4D97-AF65-F5344CB8AC3E}">
        <p14:creationId xmlns:p14="http://schemas.microsoft.com/office/powerpoint/2010/main" val="349966008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fontScale="8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"Now when it says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all things,</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 it means nothing is left out. But we have not yet seen all things put under their authority.</a:t>
            </a:r>
          </a:p>
          <a:p>
            <a:pPr algn="l"/>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9</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What we do see is Jesus, who was given a position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 little lower than the angels</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 and because he suffered death for us, he is now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crowned with glory and honor.</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 Yes, by God</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s grace, Jesus tasted death for everyone. </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10</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God, for whom and through whom everything was made, chose to bring many children into glory. And it was only right that he should make Jesus, through his suffering, a perfect leader, fit to bring them into their salvation."</a:t>
            </a:r>
          </a:p>
        </p:txBody>
      </p:sp>
      <p:sp>
        <p:nvSpPr>
          <p:cNvPr id="2" name="Title 1"/>
          <p:cNvSpPr>
            <a:spLocks noGrp="1"/>
          </p:cNvSpPr>
          <p:nvPr>
            <p:ph type="title"/>
          </p:nvPr>
        </p:nvSpPr>
        <p:spPr>
          <a:xfrm>
            <a:off x="763656" y="6244824"/>
            <a:ext cx="8229600" cy="543595"/>
          </a:xfrm>
        </p:spPr>
        <p:txBody>
          <a:bodyPr>
            <a:normAutofit fontScale="90000"/>
          </a:bodyPr>
          <a:lstStyle/>
          <a:p>
            <a:pPr algn="r"/>
            <a:r>
              <a:rPr lang="en-US" sz="4000" b="1" dirty="0" smtClean="0">
                <a:solidFill>
                  <a:srgbClr val="FFFFFF"/>
                </a:solidFill>
              </a:rPr>
              <a:t>(2:8b-10 NLT)</a:t>
            </a:r>
            <a:endParaRPr lang="en-US" sz="4000" b="1" dirty="0">
              <a:solidFill>
                <a:srgbClr val="FFFFFF"/>
              </a:solidFill>
            </a:endParaRPr>
          </a:p>
        </p:txBody>
      </p:sp>
    </p:spTree>
    <p:extLst>
      <p:ext uri="{BB962C8B-B14F-4D97-AF65-F5344CB8AC3E}">
        <p14:creationId xmlns:p14="http://schemas.microsoft.com/office/powerpoint/2010/main" val="271777547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i="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ALL:</a:t>
            </a:r>
          </a:p>
          <a:p>
            <a:pPr algn="l"/>
            <a:endParaRPr lang="en-US" sz="3600" b="1" i="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"So now Jesus and the ones he makes holy have the same Father. That is why Jesus is not ashamed to call them his brothers and sisters. </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12</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For he said to God,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I will proclaim your name to my brothers and sisters. I will praise you among your assembled people.</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He also said,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I will put my trust in him,</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 that is, </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I and the children God has given me.</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457200" y="13712"/>
            <a:ext cx="8686800" cy="664695"/>
          </a:xfrm>
        </p:spPr>
        <p:txBody>
          <a:bodyPr>
            <a:normAutofit/>
          </a:bodyPr>
          <a:lstStyle/>
          <a:p>
            <a:pPr algn="r"/>
            <a:r>
              <a:rPr lang="en-US" sz="3600" b="1" dirty="0" smtClean="0">
                <a:solidFill>
                  <a:srgbClr val="FFFFFF"/>
                </a:solidFill>
              </a:rPr>
              <a:t>2:11-12</a:t>
            </a:r>
            <a:r>
              <a:rPr lang="en-US" sz="3200" b="1" dirty="0" smtClean="0">
                <a:solidFill>
                  <a:srgbClr val="FFFFFF"/>
                </a:solidFill>
              </a:rPr>
              <a:t> (NLT)</a:t>
            </a:r>
            <a:endParaRPr lang="en-US" sz="3600" b="1" dirty="0">
              <a:solidFill>
                <a:srgbClr val="FFFFFF"/>
              </a:solidFill>
            </a:endParaRPr>
          </a:p>
        </p:txBody>
      </p:sp>
    </p:spTree>
    <p:extLst>
      <p:ext uri="{BB962C8B-B14F-4D97-AF65-F5344CB8AC3E}">
        <p14:creationId xmlns:p14="http://schemas.microsoft.com/office/powerpoint/2010/main" val="172452358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9178" y="0"/>
            <a:ext cx="9313178" cy="6450238"/>
          </a:xfrm>
          <a:prstGeom prst="rect">
            <a:avLst/>
          </a:prstGeom>
        </p:spPr>
      </p:pic>
      <p:sp>
        <p:nvSpPr>
          <p:cNvPr id="900098" name="Rectangle 2"/>
          <p:cNvSpPr>
            <a:spLocks noGrp="1" noChangeArrowheads="1"/>
          </p:cNvSpPr>
          <p:nvPr>
            <p:ph type="ctrTitle"/>
          </p:nvPr>
        </p:nvSpPr>
        <p:spPr>
          <a:xfrm>
            <a:off x="0" y="4181574"/>
            <a:ext cx="9143999" cy="2676426"/>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Other wonderful results of </a:t>
            </a:r>
            <a:r>
              <a:rPr lang="en-US" sz="4000" b="1" dirty="0" smtClean="0">
                <a:effectLst>
                  <a:glow rad="127000">
                    <a:schemeClr val="tx1"/>
                  </a:glow>
                </a:effectLst>
                <a:latin typeface="Arial" charset="0"/>
                <a:ea typeface="ＭＳ Ｐゴシック" charset="0"/>
                <a:cs typeface="ＭＳ Ｐゴシック" charset="0"/>
              </a:rPr>
              <a:t>Christ</a:t>
            </a:r>
            <a:r>
              <a:rPr lang="fr-FR" sz="4000" b="1" dirty="0" smtClean="0">
                <a:effectLst>
                  <a:glow rad="127000">
                    <a:schemeClr val="tx1"/>
                  </a:glow>
                </a:effectLst>
                <a:latin typeface="Arial" charset="0"/>
                <a:ea typeface="ＭＳ Ｐゴシック" charset="0"/>
                <a:cs typeface="ＭＳ Ｐゴシック" charset="0"/>
              </a:rPr>
              <a:t>'</a:t>
            </a:r>
            <a:r>
              <a:rPr lang="en-US" sz="4000" b="1" dirty="0" smtClean="0">
                <a:effectLst>
                  <a:glow rad="127000">
                    <a:schemeClr val="tx1"/>
                  </a:glow>
                </a:effectLst>
                <a:latin typeface="Arial" charset="0"/>
                <a:ea typeface="ＭＳ Ｐゴシック" charset="0"/>
                <a:cs typeface="ＭＳ Ｐゴシック" charset="0"/>
              </a:rPr>
              <a:t>s </a:t>
            </a:r>
            <a:r>
              <a:rPr lang="en-US" sz="4000" b="1" dirty="0">
                <a:effectLst>
                  <a:glow rad="127000">
                    <a:schemeClr val="tx1"/>
                  </a:glow>
                </a:effectLst>
                <a:latin typeface="Arial" charset="0"/>
                <a:ea typeface="ＭＳ Ｐゴシック" charset="0"/>
                <a:cs typeface="ＭＳ Ｐゴシック" charset="0"/>
              </a:rPr>
              <a:t>humanity make Him worthy of worship more than any angel (2:14-18</a:t>
            </a:r>
            <a:r>
              <a:rPr lang="en-US" sz="4000" b="1" dirty="0" smtClean="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Arial" charset="0"/>
                <a:ea typeface="ＭＳ Ｐゴシック" charset="0"/>
                <a:cs typeface="ＭＳ Ｐゴシック" charset="0"/>
              </a:rPr>
              <a:t>As a man, Christ defeated </a:t>
            </a:r>
            <a:r>
              <a:rPr lang="en-US" b="1" dirty="0" smtClean="0">
                <a:effectLst>
                  <a:glow rad="127000">
                    <a:schemeClr val="tx1"/>
                  </a:glow>
                </a:effectLst>
                <a:latin typeface="Arial" charset="0"/>
                <a:ea typeface="ＭＳ Ｐゴシック" charset="0"/>
                <a:cs typeface="ＭＳ Ｐゴシック" charset="0"/>
              </a:rPr>
              <a:t>Satan</a:t>
            </a:r>
            <a:r>
              <a:rPr lang="fr-FR" b="1" dirty="0" smtClean="0">
                <a:effectLst>
                  <a:glow rad="127000">
                    <a:schemeClr val="tx1"/>
                  </a:glow>
                </a:effectLst>
                <a:latin typeface="Arial" charset="0"/>
                <a:ea typeface="ＭＳ Ｐゴシック" charset="0"/>
                <a:cs typeface="ＭＳ Ｐゴシック" charset="0"/>
              </a:rPr>
              <a:t>'</a:t>
            </a:r>
            <a:r>
              <a:rPr lang="en-US" b="1" dirty="0" smtClean="0">
                <a:effectLst>
                  <a:glow rad="127000">
                    <a:schemeClr val="tx1"/>
                  </a:glow>
                </a:effectLst>
                <a:latin typeface="Arial" charset="0"/>
                <a:ea typeface="ＭＳ Ｐゴシック" charset="0"/>
                <a:cs typeface="ＭＳ Ｐゴシック" charset="0"/>
              </a:rPr>
              <a:t>s </a:t>
            </a:r>
            <a:r>
              <a:rPr lang="en-US" b="1" dirty="0">
                <a:effectLst>
                  <a:glow rad="127000">
                    <a:schemeClr val="tx1"/>
                  </a:glow>
                </a:effectLst>
                <a:latin typeface="Arial" charset="0"/>
                <a:ea typeface="ＭＳ Ｐゴシック" charset="0"/>
                <a:cs typeface="ＭＳ Ｐゴシック" charset="0"/>
              </a:rPr>
              <a:t>grip on other men (2:14-</a:t>
            </a:r>
            <a:r>
              <a:rPr lang="en-US" b="1" dirty="0" smtClean="0">
                <a:effectLst>
                  <a:glow rad="127000">
                    <a:schemeClr val="tx1"/>
                  </a:glow>
                </a:effectLst>
                <a:latin typeface="Arial" charset="0"/>
                <a:ea typeface="ＭＳ Ｐゴシック" charset="0"/>
                <a:cs typeface="ＭＳ Ｐゴシック" charset="0"/>
              </a:rPr>
              <a:t>15).</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"Because God</a:t>
            </a:r>
            <a:r>
              <a:rPr lang="fr-FR"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s children are human beings—made of flesh and blood—the Son also became flesh and blood. For only as a human being could he die, and only by dying could he break the power of the devil, who had the power of death. </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endPar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15</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Only in this way could he set free all who have lived their lives as slaves to the fear of dying."</a:t>
            </a:r>
          </a:p>
        </p:txBody>
      </p:sp>
      <p:sp>
        <p:nvSpPr>
          <p:cNvPr id="2" name="Title 1"/>
          <p:cNvSpPr>
            <a:spLocks noGrp="1"/>
          </p:cNvSpPr>
          <p:nvPr>
            <p:ph type="title"/>
          </p:nvPr>
        </p:nvSpPr>
        <p:spPr>
          <a:xfrm>
            <a:off x="4662244" y="6053479"/>
            <a:ext cx="4412171" cy="770800"/>
          </a:xfrm>
        </p:spPr>
        <p:txBody>
          <a:bodyPr>
            <a:normAutofit/>
          </a:bodyPr>
          <a:lstStyle/>
          <a:p>
            <a:pPr algn="r"/>
            <a:r>
              <a:rPr lang="en-US" sz="3600" b="1" dirty="0" smtClean="0">
                <a:solidFill>
                  <a:srgbClr val="FFFFFF"/>
                </a:solidFill>
              </a:rPr>
              <a:t>(2:14-15 NLT)</a:t>
            </a:r>
            <a:endParaRPr lang="en-US" sz="3600" b="1" dirty="0">
              <a:solidFill>
                <a:srgbClr val="FFFFFF"/>
              </a:solidFill>
            </a:endParaRPr>
          </a:p>
        </p:txBody>
      </p:sp>
    </p:spTree>
    <p:extLst>
      <p:ext uri="{BB962C8B-B14F-4D97-AF65-F5344CB8AC3E}">
        <p14:creationId xmlns:p14="http://schemas.microsoft.com/office/powerpoint/2010/main" val="39958116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400" y="0"/>
            <a:ext cx="9069224" cy="6858000"/>
          </a:xfrm>
          <a:prstGeom prst="rect">
            <a:avLst/>
          </a:prstGeom>
        </p:spPr>
      </p:pic>
      <p:sp>
        <p:nvSpPr>
          <p:cNvPr id="900098" name="Rectangle 2"/>
          <p:cNvSpPr>
            <a:spLocks noGrp="1" noChangeArrowheads="1"/>
          </p:cNvSpPr>
          <p:nvPr>
            <p:ph type="ctrTitle"/>
          </p:nvPr>
        </p:nvSpPr>
        <p:spPr>
          <a:xfrm>
            <a:off x="5864112" y="-168169"/>
            <a:ext cx="3279888" cy="4108368"/>
          </a:xfrm>
          <a:effectLst>
            <a:outerShdw blurRad="63500" dist="35921" dir="2700000" algn="ctr" rotWithShape="0">
              <a:schemeClr val="tx2">
                <a:alpha val="74998"/>
              </a:schemeClr>
            </a:outerShdw>
          </a:effectLst>
          <a:extLst/>
        </p:spPr>
        <p:txBody>
          <a:bodyPr/>
          <a:lstStyle/>
          <a:p>
            <a:pPr>
              <a:defRPr/>
            </a:pPr>
            <a:r>
              <a:rPr lang="en-US" sz="4800" b="1" dirty="0" smtClean="0">
                <a:effectLst>
                  <a:glow rad="127000">
                    <a:schemeClr val="tx1"/>
                  </a:glow>
                </a:effectLst>
                <a:latin typeface="Arial" charset="0"/>
                <a:ea typeface="ＭＳ Ｐゴシック" charset="0"/>
                <a:cs typeface="ＭＳ Ｐゴシック" charset="0"/>
              </a:rPr>
              <a:t>Mighty Angel of Rev. 10</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51018798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6858000"/>
          </a:xfrm>
          <a:prstGeom prst="rect">
            <a:avLst/>
          </a:prstGeom>
        </p:spPr>
      </p:pic>
      <p:sp>
        <p:nvSpPr>
          <p:cNvPr id="5" name="Title 1"/>
          <p:cNvSpPr txBox="1">
            <a:spLocks/>
          </p:cNvSpPr>
          <p:nvPr/>
        </p:nvSpPr>
        <p:spPr>
          <a:xfrm>
            <a:off x="153949" y="192415"/>
            <a:ext cx="8839307" cy="655494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We also know that the Son did not come to help angels; he came to help the descendants of Abraham.</a:t>
            </a:r>
          </a:p>
          <a:p>
            <a:pPr algn="l"/>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a:p>
            <a:pPr algn="l"/>
            <a:r>
              <a:rPr lang="en-US" sz="3600" b="1" baseline="30000"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17</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latin typeface="Arial"/>
              </a:rPr>
              <a:t>Therefore, it was necessary for him to be made in every respect like us, his brothers and sisters, so that he could be our merciful and faithful High Priest before God. Then he could offer a sacrifice that would take away the sins of the people. </a:t>
            </a:r>
          </a:p>
          <a:p>
            <a:pPr algn="l"/>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latin typeface="Arial"/>
            </a:endParaRPr>
          </a:p>
        </p:txBody>
      </p:sp>
      <p:sp>
        <p:nvSpPr>
          <p:cNvPr id="2" name="Title 1"/>
          <p:cNvSpPr>
            <a:spLocks noGrp="1"/>
          </p:cNvSpPr>
          <p:nvPr>
            <p:ph type="title"/>
          </p:nvPr>
        </p:nvSpPr>
        <p:spPr>
          <a:xfrm>
            <a:off x="4771516" y="6205743"/>
            <a:ext cx="4355088" cy="634861"/>
          </a:xfrm>
        </p:spPr>
        <p:txBody>
          <a:bodyPr>
            <a:normAutofit fontScale="90000"/>
          </a:bodyPr>
          <a:lstStyle/>
          <a:p>
            <a:pPr algn="r"/>
            <a:r>
              <a:rPr lang="en-US" sz="3600" b="1" dirty="0" smtClean="0">
                <a:solidFill>
                  <a:srgbClr val="FFFFFF"/>
                </a:solidFill>
              </a:rPr>
              <a:t>(2:16-17 NLT)</a:t>
            </a:r>
            <a:endParaRPr lang="en-US" sz="3600" b="1" dirty="0">
              <a:solidFill>
                <a:srgbClr val="FFFFFF"/>
              </a:solidFill>
            </a:endParaRPr>
          </a:p>
        </p:txBody>
      </p:sp>
    </p:spTree>
    <p:extLst>
      <p:ext uri="{BB962C8B-B14F-4D97-AF65-F5344CB8AC3E}">
        <p14:creationId xmlns:p14="http://schemas.microsoft.com/office/powerpoint/2010/main" val="1980038959"/>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3686" cy="6858000"/>
          </a:xfrm>
          <a:prstGeom prst="rect">
            <a:avLst/>
          </a:prstGeom>
        </p:spPr>
      </p:pic>
      <p:sp>
        <p:nvSpPr>
          <p:cNvPr id="900098" name="Rectangle 2"/>
          <p:cNvSpPr>
            <a:spLocks noGrp="1" noChangeArrowheads="1"/>
          </p:cNvSpPr>
          <p:nvPr>
            <p:ph type="ctrTitle"/>
          </p:nvPr>
        </p:nvSpPr>
        <p:spPr>
          <a:xfrm>
            <a:off x="1" y="0"/>
            <a:ext cx="3349972" cy="5035403"/>
          </a:xfrm>
          <a:effectLst>
            <a:outerShdw blurRad="63500" dist="35921" dir="2700000" algn="ctr" rotWithShape="0">
              <a:schemeClr val="tx2">
                <a:alpha val="74998"/>
              </a:schemeClr>
            </a:outerShdw>
          </a:effectLst>
          <a:extLst/>
        </p:spPr>
        <p:txBody>
          <a:bodyPr/>
          <a:lstStyle/>
          <a:p>
            <a:pPr>
              <a:defRPr/>
            </a:pPr>
            <a:r>
              <a:rPr lang="en-US" sz="4000" b="1" dirty="0">
                <a:effectLst>
                  <a:glow rad="127000">
                    <a:schemeClr val="tx1"/>
                  </a:glow>
                </a:effectLst>
                <a:latin typeface="Arial" charset="0"/>
                <a:ea typeface="ＭＳ Ｐゴシック" charset="0"/>
                <a:cs typeface="ＭＳ Ｐゴシック" charset="0"/>
              </a:rPr>
              <a:t>As a man victorious in His suffering, Christ helps us defeat temptation (2:</a:t>
            </a:r>
            <a:r>
              <a:rPr lang="en-US" sz="4000" b="1" dirty="0" smtClean="0">
                <a:effectLst>
                  <a:glow rad="127000">
                    <a:schemeClr val="tx1"/>
                  </a:glow>
                </a:effectLst>
                <a:latin typeface="Arial" charset="0"/>
                <a:ea typeface="ＭＳ Ｐゴシック" charset="0"/>
                <a:cs typeface="ＭＳ Ｐゴシック" charset="0"/>
              </a:rPr>
              <a:t>18).</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5677855" y="1088821"/>
            <a:ext cx="3349972" cy="50354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rPr>
              <a:t>"Since </a:t>
            </a:r>
            <a:r>
              <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rPr>
              <a:t>he himself has gone through suffering and testing, he is able to help us when we are being </a:t>
            </a:r>
            <a:r>
              <a:rPr lang="en-US" sz="3600" b="1" dirty="0" smtClean="0">
                <a:solidFill>
                  <a:prstClr val="white"/>
                </a:solidFill>
                <a:effectLst>
                  <a:glow rad="190500">
                    <a:prstClr val="black">
                      <a:alpha val="75000"/>
                    </a:prstClr>
                  </a:glow>
                  <a:outerShdw blurRad="50800" dist="38100" dir="2700000" algn="tl" rotWithShape="0">
                    <a:srgbClr val="000000">
                      <a:alpha val="43000"/>
                    </a:srgbClr>
                  </a:outerShdw>
                </a:effectLst>
              </a:rPr>
              <a:t>tested"</a:t>
            </a:r>
            <a:endParaRPr lang="en-US" sz="3600" b="1" dirty="0">
              <a:solidFill>
                <a:prstClr val="white"/>
              </a:solidFill>
              <a:effectLst>
                <a:glow rad="190500">
                  <a:prstClr val="black">
                    <a:alpha val="75000"/>
                  </a:prstClr>
                </a:glow>
                <a:outerShdw blurRad="50800" dist="38100" dir="2700000" algn="tl" rotWithShape="0">
                  <a:srgbClr val="000000">
                    <a:alpha val="43000"/>
                  </a:srgbClr>
                </a:outerShdw>
              </a:effectLst>
            </a:endParaRPr>
          </a:p>
        </p:txBody>
      </p:sp>
      <p:sp>
        <p:nvSpPr>
          <p:cNvPr id="6" name="Title 1"/>
          <p:cNvSpPr txBox="1">
            <a:spLocks/>
          </p:cNvSpPr>
          <p:nvPr/>
        </p:nvSpPr>
        <p:spPr>
          <a:xfrm>
            <a:off x="4672739" y="6163410"/>
            <a:ext cx="4355088" cy="63486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3600" b="1" baseline="30000">
                <a:solidFill>
                  <a:prstClr val="white"/>
                </a:solidFill>
                <a:effectLst>
                  <a:glow rad="190500">
                    <a:prstClr val="black">
                      <a:alpha val="75000"/>
                    </a:prstClr>
                  </a:glow>
                  <a:outerShdw blurRad="50800" dist="38100" dir="2700000" algn="tl" rotWithShape="0">
                    <a:srgbClr val="000000">
                      <a:alpha val="43000"/>
                    </a:srgbClr>
                  </a:outerShd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baseline="0" dirty="0"/>
              <a:t>(2</a:t>
            </a:r>
            <a:r>
              <a:rPr lang="en-US" baseline="0" dirty="0" smtClean="0"/>
              <a:t>:18 </a:t>
            </a:r>
            <a:r>
              <a:rPr lang="en-US" baseline="0" dirty="0"/>
              <a:t>NLT)</a:t>
            </a:r>
          </a:p>
        </p:txBody>
      </p:sp>
    </p:spTree>
    <p:extLst>
      <p:ext uri="{BB962C8B-B14F-4D97-AF65-F5344CB8AC3E}">
        <p14:creationId xmlns:p14="http://schemas.microsoft.com/office/powerpoint/2010/main" val="236670965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890" y="0"/>
            <a:ext cx="9115110" cy="6858000"/>
          </a:xfrm>
          <a:prstGeom prst="rect">
            <a:avLst/>
          </a:prstGeom>
        </p:spPr>
      </p:pic>
      <p:sp>
        <p:nvSpPr>
          <p:cNvPr id="900098" name="Rectangle 2"/>
          <p:cNvSpPr>
            <a:spLocks noGrp="1" noChangeArrowheads="1"/>
          </p:cNvSpPr>
          <p:nvPr>
            <p:ph type="ctrTitle"/>
          </p:nvPr>
        </p:nvSpPr>
        <p:spPr>
          <a:xfrm>
            <a:off x="430559" y="258288"/>
            <a:ext cx="8116365" cy="3664541"/>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Why worship </a:t>
            </a:r>
            <a:r>
              <a:rPr lang="en-US" sz="5400" b="1" dirty="0">
                <a:solidFill>
                  <a:srgbClr val="FFFF00"/>
                </a:solidFill>
                <a:effectLst>
                  <a:glow rad="127000">
                    <a:schemeClr val="tx1"/>
                  </a:glow>
                </a:effectLst>
                <a:latin typeface="Arial" charset="0"/>
                <a:ea typeface="ＭＳ Ｐゴシック" charset="0"/>
                <a:cs typeface="ＭＳ Ｐゴシック" charset="0"/>
              </a:rPr>
              <a:t>Jesus</a:t>
            </a:r>
            <a:r>
              <a:rPr lang="en-US" sz="5400" b="1" dirty="0">
                <a:effectLst>
                  <a:glow rad="127000">
                    <a:schemeClr val="tx1"/>
                  </a:glow>
                </a:effectLst>
                <a:latin typeface="Arial" charset="0"/>
                <a:ea typeface="ＭＳ Ｐゴシック" charset="0"/>
                <a:cs typeface="ＭＳ Ｐゴシック" charset="0"/>
              </a:rPr>
              <a:t> instead of </a:t>
            </a:r>
            <a:r>
              <a:rPr lang="en-US" sz="5400" b="1" dirty="0" smtClean="0">
                <a:effectLst>
                  <a:glow rad="127000">
                    <a:schemeClr val="tx1"/>
                  </a:glow>
                </a:effectLst>
                <a:latin typeface="Arial" charset="0"/>
                <a:ea typeface="ＭＳ Ｐゴシック" charset="0"/>
                <a:cs typeface="ＭＳ Ｐゴシック" charset="0"/>
              </a:rPr>
              <a:t>angels?</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(3 reasons in 1:4–2:18)</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697379" y="517147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solidFill>
                  <a:srgbClr val="FFFF00"/>
                </a:solidFill>
                <a:effectLst>
                  <a:glow rad="127000">
                    <a:schemeClr val="tx1"/>
                  </a:glow>
                </a:effectLst>
                <a:latin typeface="Arial" charset="0"/>
                <a:ea typeface="ＭＳ Ｐゴシック" charset="0"/>
                <a:cs typeface="ＭＳ Ｐゴシック" charset="0"/>
              </a:rPr>
              <a:t>1</a:t>
            </a:r>
            <a:endParaRPr lang="en-US" sz="80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299542" y="5179285"/>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smtClean="0">
                <a:effectLst>
                  <a:glow rad="127000">
                    <a:schemeClr val="tx1"/>
                  </a:glow>
                </a:effectLst>
                <a:latin typeface="Arial" charset="0"/>
                <a:ea typeface="ＭＳ Ｐゴシック" charset="0"/>
                <a:cs typeface="ＭＳ Ｐゴシック" charset="0"/>
              </a:rPr>
              <a:t>2</a:t>
            </a:r>
            <a:endParaRPr lang="en-US" sz="80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5901705" y="513764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00"/>
                </a:solidFill>
                <a:effectLst>
                  <a:glow rad="127000">
                    <a:schemeClr val="tx1"/>
                  </a:glow>
                </a:effectLst>
                <a:latin typeface="Arial" charset="0"/>
                <a:ea typeface="ＭＳ Ｐゴシック" charset="0"/>
                <a:cs typeface="ＭＳ Ｐゴシック" charset="0"/>
              </a:rPr>
              <a:t>3</a:t>
            </a:r>
          </a:p>
        </p:txBody>
      </p:sp>
      <p:sp>
        <p:nvSpPr>
          <p:cNvPr id="7" name="Rectangle 2"/>
          <p:cNvSpPr txBox="1">
            <a:spLocks noChangeArrowheads="1"/>
          </p:cNvSpPr>
          <p:nvPr/>
        </p:nvSpPr>
        <p:spPr bwMode="auto">
          <a:xfrm>
            <a:off x="697379" y="3521393"/>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
        <p:nvSpPr>
          <p:cNvPr id="8" name="Rectangle 2"/>
          <p:cNvSpPr txBox="1">
            <a:spLocks noChangeArrowheads="1"/>
          </p:cNvSpPr>
          <p:nvPr/>
        </p:nvSpPr>
        <p:spPr bwMode="auto">
          <a:xfrm>
            <a:off x="3299542" y="3529200"/>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effectLst>
                  <a:glow rad="127000">
                    <a:schemeClr val="tx1"/>
                  </a:glow>
                </a:effectLst>
                <a:latin typeface="Arial" charset="0"/>
                <a:ea typeface="ＭＳ Ｐゴシック" charset="0"/>
                <a:cs typeface="ＭＳ Ｐゴシック" charset="0"/>
              </a:rPr>
              <a:t>Us</a:t>
            </a:r>
            <a:endParaRPr lang="en-US" sz="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5901705" y="3487558"/>
            <a:ext cx="2602163" cy="17281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600" b="1" dirty="0" smtClean="0">
                <a:solidFill>
                  <a:srgbClr val="FFFF00"/>
                </a:solidFill>
                <a:effectLst>
                  <a:glow rad="127000">
                    <a:schemeClr val="tx1"/>
                  </a:glow>
                </a:effectLst>
                <a:latin typeface="Arial" charset="0"/>
                <a:ea typeface="ＭＳ Ｐゴシック" charset="0"/>
                <a:cs typeface="ＭＳ Ｐゴシック" charset="0"/>
              </a:rPr>
              <a:t>Jesus</a:t>
            </a:r>
            <a:endParaRPr lang="en-US" sz="66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68570045"/>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32996" y="-3231554"/>
            <a:ext cx="4445001" cy="8308730"/>
          </a:xfrm>
          <a:prstGeom prst="rect">
            <a:avLst/>
          </a:prstGeom>
        </p:spPr>
      </p:pic>
      <p:sp>
        <p:nvSpPr>
          <p:cNvPr id="900098" name="Rectangle 2"/>
          <p:cNvSpPr>
            <a:spLocks noGrp="1" noChangeArrowheads="1"/>
          </p:cNvSpPr>
          <p:nvPr>
            <p:ph type="ctrTitle"/>
          </p:nvPr>
        </p:nvSpPr>
        <p:spPr>
          <a:xfrm>
            <a:off x="8932329" y="973667"/>
            <a:ext cx="4783667" cy="336796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Fully God—Fully Human</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4860355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3789" y="-116008"/>
            <a:ext cx="9086520" cy="6049026"/>
          </a:xfrm>
          <a:prstGeom prst="rect">
            <a:avLst/>
          </a:prstGeom>
        </p:spPr>
      </p:pic>
      <p:sp>
        <p:nvSpPr>
          <p:cNvPr id="900098" name="Rectangle 2"/>
          <p:cNvSpPr>
            <a:spLocks noGrp="1" noChangeArrowheads="1"/>
          </p:cNvSpPr>
          <p:nvPr>
            <p:ph type="ctrTitle"/>
          </p:nvPr>
        </p:nvSpPr>
        <p:spPr>
          <a:xfrm>
            <a:off x="0" y="5823553"/>
            <a:ext cx="9144000" cy="916972"/>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Main Idea</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415966"/>
            <a:ext cx="4843444" cy="51307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Jesus is God worthy of </a:t>
            </a:r>
            <a:r>
              <a:rPr lang="en-US" sz="5400" b="1" dirty="0">
                <a:solidFill>
                  <a:srgbClr val="FFFF00"/>
                </a:solidFill>
                <a:effectLst>
                  <a:glow rad="127000">
                    <a:schemeClr val="tx1"/>
                  </a:glow>
                </a:effectLst>
                <a:latin typeface="Arial" charset="0"/>
                <a:ea typeface="ＭＳ Ｐゴシック" charset="0"/>
                <a:cs typeface="ＭＳ Ｐゴシック" charset="0"/>
              </a:rPr>
              <a:t>worship</a:t>
            </a:r>
            <a:r>
              <a:rPr lang="en-US" sz="5400" b="1" dirty="0">
                <a:effectLst>
                  <a:glow rad="127000">
                    <a:schemeClr val="tx1"/>
                  </a:glow>
                </a:effectLst>
                <a:latin typeface="Arial" charset="0"/>
                <a:ea typeface="ＭＳ Ｐゴシック" charset="0"/>
                <a:cs typeface="ＭＳ Ｐゴシック" charset="0"/>
              </a:rPr>
              <a:t> </a:t>
            </a: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
            </a:r>
            <a:br>
              <a:rPr lang="en-US" sz="5400" b="1" dirty="0" smtClean="0">
                <a:effectLst>
                  <a:glow rad="127000">
                    <a:schemeClr val="tx1"/>
                  </a:glow>
                </a:effectLst>
                <a:latin typeface="Arial" charset="0"/>
                <a:ea typeface="ＭＳ Ｐゴシック" charset="0"/>
                <a:cs typeface="ＭＳ Ｐゴシック" charset="0"/>
              </a:rPr>
            </a:br>
            <a:r>
              <a:rPr lang="en-US" sz="5400" b="1" dirty="0" smtClean="0">
                <a:effectLst>
                  <a:glow rad="127000">
                    <a:schemeClr val="tx1"/>
                  </a:glow>
                </a:effectLst>
                <a:latin typeface="Arial" charset="0"/>
                <a:ea typeface="ＭＳ Ｐゴシック" charset="0"/>
                <a:cs typeface="ＭＳ Ｐゴシック" charset="0"/>
              </a:rPr>
              <a:t>and </a:t>
            </a:r>
            <a:r>
              <a:rPr lang="en-US" sz="5400" b="1" dirty="0">
                <a:effectLst>
                  <a:glow rad="127000">
                    <a:schemeClr val="tx1"/>
                  </a:glow>
                </a:effectLst>
                <a:latin typeface="Arial" charset="0"/>
                <a:ea typeface="ＭＳ Ｐゴシック" charset="0"/>
                <a:cs typeface="ＭＳ Ｐゴシック" charset="0"/>
              </a:rPr>
              <a:t>man worthy to </a:t>
            </a:r>
            <a:r>
              <a:rPr lang="en-US" sz="5400" b="1" dirty="0" smtClean="0">
                <a:solidFill>
                  <a:srgbClr val="FFFF00"/>
                </a:solidFill>
                <a:effectLst>
                  <a:glow rad="127000">
                    <a:schemeClr val="tx1"/>
                  </a:glow>
                </a:effectLst>
                <a:latin typeface="Arial" charset="0"/>
                <a:ea typeface="ＭＳ Ｐゴシック" charset="0"/>
                <a:cs typeface="ＭＳ Ｐゴシック" charset="0"/>
              </a:rPr>
              <a:t>rule</a:t>
            </a:r>
            <a:endParaRPr lang="en-US" sz="5400" b="1" dirty="0">
              <a:solidFill>
                <a:srgbClr val="FFFF00"/>
              </a:solidFill>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1965096"/>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53070"/>
          </a:xfrm>
          <a:prstGeom prst="rect">
            <a:avLst/>
          </a:prstGeom>
        </p:spPr>
      </p:pic>
      <p:sp>
        <p:nvSpPr>
          <p:cNvPr id="900098" name="Rectangle 2"/>
          <p:cNvSpPr>
            <a:spLocks noGrp="1" noChangeArrowheads="1"/>
          </p:cNvSpPr>
          <p:nvPr>
            <p:ph type="ctrTitle"/>
          </p:nvPr>
        </p:nvSpPr>
        <p:spPr>
          <a:xfrm>
            <a:off x="0" y="5799667"/>
            <a:ext cx="9144000" cy="1058333"/>
          </a:xfrm>
          <a:solidFill>
            <a:schemeClr val="tx1"/>
          </a:solidFill>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He invites you.</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24564386"/>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980728"/>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en-AU" sz="3600"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Worship </a:t>
            </a:r>
            <a:r>
              <a:rPr lang="en-AU" sz="36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Jesus instead of any other lesser being</a:t>
            </a:r>
            <a:endParaRPr lang="en-US" sz="3600"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
        <p:nvSpPr>
          <p:cNvPr id="40962" name="Rectangle 2"/>
          <p:cNvSpPr>
            <a:spLocks noGrp="1" noChangeArrowheads="1"/>
          </p:cNvSpPr>
          <p:nvPr>
            <p:ph type="ctrTitle" sz="quarter"/>
          </p:nvPr>
        </p:nvSpPr>
        <p:spPr>
          <a:xfrm>
            <a:off x="0" y="4303263"/>
            <a:ext cx="9144000" cy="1447800"/>
          </a:xfrm>
          <a:effectLst/>
        </p:spPr>
        <p:txBody>
          <a:bodyPr/>
          <a:lstStyle/>
          <a:p>
            <a:pPr eaLnBrk="1" hangingPunct="1"/>
            <a:r>
              <a:rPr lang="en-AU" sz="9600" b="1" i="1" dirty="0" smtClean="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Press On!</a:t>
            </a:r>
            <a:endParaRPr lang="en-US" sz="9600" b="1" i="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93871872"/>
      </p:ext>
    </p:extLst>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96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smtClean="0">
                <a:solidFill>
                  <a:schemeClr val="tx1"/>
                </a:solidFill>
              </a:rPr>
              <a:t>Black</a:t>
            </a:r>
            <a:endParaRPr lang="en-US" dirty="0">
              <a:solidFill>
                <a:schemeClr val="tx1"/>
              </a:solidFill>
            </a:endParaRPr>
          </a:p>
        </p:txBody>
      </p:sp>
    </p:spTree>
    <p:extLst>
      <p:ext uri="{BB962C8B-B14F-4D97-AF65-F5344CB8AC3E}">
        <p14:creationId xmlns:p14="http://schemas.microsoft.com/office/powerpoint/2010/main" val="42638992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83703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896" y="0"/>
            <a:ext cx="7750915" cy="6909096"/>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Angels Protect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833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49174"/>
          </a:xfrm>
          <a:prstGeom prst="rect">
            <a:avLst/>
          </a:prstGeom>
        </p:spPr>
      </p:pic>
      <p:sp>
        <p:nvSpPr>
          <p:cNvPr id="900098" name="Rectangle 2"/>
          <p:cNvSpPr>
            <a:spLocks noGrp="1" noChangeArrowheads="1"/>
          </p:cNvSpPr>
          <p:nvPr>
            <p:ph type="ctrTitle"/>
          </p:nvPr>
        </p:nvSpPr>
        <p:spPr>
          <a:xfrm>
            <a:off x="0" y="3984536"/>
            <a:ext cx="4619896" cy="2755989"/>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Sweeping Jesus up (Rev. 12)</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0867262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8320192" cy="6822557"/>
          </a:xfrm>
          <a:prstGeom prst="rect">
            <a:avLst/>
          </a:prstGeom>
        </p:spPr>
      </p:pic>
      <p:sp>
        <p:nvSpPr>
          <p:cNvPr id="900098" name="Rectangle 2"/>
          <p:cNvSpPr>
            <a:spLocks noGrp="1" noChangeArrowheads="1"/>
          </p:cNvSpPr>
          <p:nvPr>
            <p:ph type="ctrTitle"/>
          </p:nvPr>
        </p:nvSpPr>
        <p:spPr>
          <a:xfrm>
            <a:off x="0" y="5714088"/>
            <a:ext cx="9144000" cy="1026437"/>
          </a:xfrm>
          <a:effectLst>
            <a:outerShdw blurRad="63500" dist="35921" dir="2700000" algn="ctr" rotWithShape="0">
              <a:schemeClr val="tx2">
                <a:alpha val="74998"/>
              </a:schemeClr>
            </a:outerShdw>
          </a:effectLst>
          <a:extLst/>
        </p:spPr>
        <p:txBody>
          <a:bodyPr/>
          <a:lstStyle/>
          <a:p>
            <a:pPr>
              <a:defRPr/>
            </a:pPr>
            <a:r>
              <a:rPr lang="en-US" sz="5400" b="1" dirty="0" smtClean="0">
                <a:effectLst>
                  <a:glow rad="127000">
                    <a:schemeClr val="tx1"/>
                  </a:glow>
                </a:effectLst>
                <a:latin typeface="Arial" charset="0"/>
                <a:ea typeface="ＭＳ Ｐゴシック" charset="0"/>
                <a:cs typeface="ＭＳ Ｐゴシック" charset="0"/>
              </a:rPr>
              <a:t>Guardian Angel</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2319994"/>
      </p:ext>
    </p:extLst>
  </p:cSld>
  <p:clrMapOvr>
    <a:masterClrMapping/>
  </p:clrMapOvr>
  <p:timing>
    <p:tnLst>
      <p:par>
        <p:cTn xmlns:p14="http://schemas.microsoft.com/office/powerpoint/2010/main" id="1" dur="indefinite" restart="never" nodeType="tmRoot"/>
      </p:par>
    </p:tnLst>
  </p:timing>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 Id="rId2" Type="http://schemas.openxmlformats.org/officeDocument/2006/relationships/image" Target="../media/image3.jpeg"/></Relationships>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6.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7.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8.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9.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1543</TotalTime>
  <Words>3319</Words>
  <Application>Microsoft Macintosh PowerPoint</Application>
  <PresentationFormat>On-screen Show (4:3)</PresentationFormat>
  <Paragraphs>350</Paragraphs>
  <Slides>68</Slides>
  <Notes>67</Notes>
  <HiddenSlides>0</HiddenSlides>
  <MMClips>0</MMClips>
  <ScaleCrop>false</ScaleCrop>
  <HeadingPairs>
    <vt:vector size="4" baseType="variant">
      <vt:variant>
        <vt:lpstr>Theme</vt:lpstr>
      </vt:variant>
      <vt:variant>
        <vt:i4>11</vt:i4>
      </vt:variant>
      <vt:variant>
        <vt:lpstr>Slide Titles</vt:lpstr>
      </vt:variant>
      <vt:variant>
        <vt:i4>68</vt:i4>
      </vt:variant>
    </vt:vector>
  </HeadingPairs>
  <TitlesOfParts>
    <vt:vector size="79" baseType="lpstr">
      <vt:lpstr>49_Blank Presentation</vt:lpstr>
      <vt:lpstr>3_Ripple</vt:lpstr>
      <vt:lpstr>Ripple</vt:lpstr>
      <vt:lpstr>1_Stream</vt:lpstr>
      <vt:lpstr>untitled 1</vt:lpstr>
      <vt:lpstr>1_Ripple</vt:lpstr>
      <vt:lpstr>1_Custom Design</vt:lpstr>
      <vt:lpstr>Hardcover</vt:lpstr>
      <vt:lpstr>7_Default Design</vt:lpstr>
      <vt:lpstr>Default Design</vt:lpstr>
      <vt:lpstr>Office Theme</vt:lpstr>
      <vt:lpstr>Better than Angels</vt:lpstr>
      <vt:lpstr>Angels are cool.</vt:lpstr>
      <vt:lpstr>We may think we are strong…</vt:lpstr>
      <vt:lpstr>Powerful</vt:lpstr>
      <vt:lpstr>Mighty Angel of Dan. 10</vt:lpstr>
      <vt:lpstr>Mighty Angel of Rev. 10</vt:lpstr>
      <vt:lpstr>Angels Protect</vt:lpstr>
      <vt:lpstr>Sweeping Jesus up (Rev. 12)</vt:lpstr>
      <vt:lpstr>Guardian Angel</vt:lpstr>
      <vt:lpstr>I have a feeling that my Guardian Angel looks like this often.</vt:lpstr>
      <vt:lpstr>55% of Americans believe in guardian angels (2008)</vt:lpstr>
      <vt:lpstr>Bring God's Messages</vt:lpstr>
      <vt:lpstr>Do you respect them?</vt:lpstr>
      <vt:lpstr>"It's a Wonderful Life!"</vt:lpstr>
      <vt:lpstr>Characteristics of Angels</vt:lpstr>
      <vt:lpstr>Why worship Jesus instead of angels?</vt:lpstr>
      <vt:lpstr>Background to Hebrews</vt:lpstr>
      <vt:lpstr>The readers had too high a view of angels</vt:lpstr>
      <vt:lpstr>HEBREWS</vt:lpstr>
      <vt:lpstr>A Specific Jewish Community</vt:lpstr>
      <vt:lpstr>A Jewish Community Under Stress</vt:lpstr>
      <vt:lpstr>Where did these Jews live?</vt:lpstr>
      <vt:lpstr>Zane Hodges says to was written to Libya</vt:lpstr>
      <vt:lpstr>I think the readers lived in Israel</vt:lpstr>
      <vt:lpstr>(The War Scroll in 1QM 17:5-6).</vt:lpstr>
      <vt:lpstr>Christ is Superior in His Person</vt:lpstr>
      <vt:lpstr>Why worship Jesus instead of angels? (3 reasons in 1:4–2:18)</vt:lpstr>
      <vt:lpstr>I. Jesus is God worthy of worship (1:4-14).</vt:lpstr>
      <vt:lpstr>Christ has a better name than angels since he is called God's Son (1:4-5)</vt:lpstr>
      <vt:lpstr>Hebrews 1:4 (NLT)</vt:lpstr>
      <vt:lpstr>"For God never said to any angel what he said to Jesus:</vt:lpstr>
      <vt:lpstr>The Trinity</vt:lpstr>
      <vt:lpstr>Angels worship Jesus</vt:lpstr>
      <vt:lpstr>"And when he brought his supreme Son into the world, God said,</vt:lpstr>
      <vt:lpstr>"You are worthy to take the scroll and open its seals…" (5:9)</vt:lpstr>
      <vt:lpstr>"Regarding the angels,  he says,</vt:lpstr>
      <vt:lpstr>Four Living Creatures  (Rev. 4)</vt:lpstr>
      <vt:lpstr>The Father calls Jesus "God"!</vt:lpstr>
      <vt:lpstr>"But to the Son he says,</vt:lpstr>
      <vt:lpstr>"He also says to the Son,</vt:lpstr>
      <vt:lpstr>"He also says to the Son…</vt:lpstr>
      <vt:lpstr>Christ is the final victor while angels only serve those who will share in that victory (1:13-14).</vt:lpstr>
      <vt:lpstr>"And God never said to any of the angels,</vt:lpstr>
      <vt:lpstr>"Therefore, angels are only servants—spirits sent to care for people who will inherit salvation"  (1:14 NLT).</vt:lpstr>
      <vt:lpstr>Why worship Jesus instead of angels? (3 reasons in 1:4–2:18)</vt:lpstr>
      <vt:lpstr>Warning</vt:lpstr>
      <vt:lpstr>Hebrews 2:1-2</vt:lpstr>
      <vt:lpstr>Hebrews 2:3-4</vt:lpstr>
      <vt:lpstr>"Should I go back?"</vt:lpstr>
      <vt:lpstr>Press On!</vt:lpstr>
      <vt:lpstr>Why worship Jesus instead of angels? (3 reasons in 1:4–2:18)</vt:lpstr>
      <vt:lpstr>III. Jesus is a man worthy to rule (2:5-18). </vt:lpstr>
      <vt:lpstr>(2:5 NLT)</vt:lpstr>
      <vt:lpstr>(2:6-8 NLT)</vt:lpstr>
      <vt:lpstr>(2:8b-10 NLT)</vt:lpstr>
      <vt:lpstr>2:11-12 (NLT)</vt:lpstr>
      <vt:lpstr>Other wonderful results of Christ's humanity make Him worthy of worship more than any angel (2:14-18).</vt:lpstr>
      <vt:lpstr>As a man, Christ defeated Satan's grip on other men (2:14-15).</vt:lpstr>
      <vt:lpstr>(2:14-15 NLT)</vt:lpstr>
      <vt:lpstr>(2:16-17 NLT)</vt:lpstr>
      <vt:lpstr>As a man victorious in His suffering, Christ helps us defeat temptation (2:18).</vt:lpstr>
      <vt:lpstr>Why worship Jesus instead of angels? (3 reasons in 1:4–2:18)</vt:lpstr>
      <vt:lpstr>Fully God—Fully Human</vt:lpstr>
      <vt:lpstr>Main Idea</vt:lpstr>
      <vt:lpstr>He invites you.</vt:lpstr>
      <vt:lpstr>Press On!</vt:lpstr>
      <vt:lpstr>Black</vt:lpstr>
      <vt:lpstr>NT Preaching link at BibleStudyDownloads.org</vt:lpstr>
    </vt:vector>
  </TitlesOfParts>
  <Company>Singapore Bible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116</cp:revision>
  <dcterms:created xsi:type="dcterms:W3CDTF">2014-08-02T06:39:19Z</dcterms:created>
  <dcterms:modified xsi:type="dcterms:W3CDTF">2018-04-03T08:45:36Z</dcterms:modified>
</cp:coreProperties>
</file>