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0" r:id="rId3"/>
    <p:sldMasterId id="2147483702" r:id="rId4"/>
    <p:sldMasterId id="2147483706" r:id="rId5"/>
    <p:sldMasterId id="2147483718" r:id="rId6"/>
    <p:sldMasterId id="2147483730" r:id="rId7"/>
    <p:sldMasterId id="2147483744" r:id="rId8"/>
    <p:sldMasterId id="2147483756" r:id="rId9"/>
    <p:sldMasterId id="2147483768" r:id="rId10"/>
    <p:sldMasterId id="2147483780" r:id="rId11"/>
  </p:sldMasterIdLst>
  <p:notesMasterIdLst>
    <p:notesMasterId r:id="rId105"/>
  </p:notesMasterIdLst>
  <p:sldIdLst>
    <p:sldId id="257" r:id="rId12"/>
    <p:sldId id="719" r:id="rId13"/>
    <p:sldId id="810" r:id="rId14"/>
    <p:sldId id="723" r:id="rId15"/>
    <p:sldId id="591" r:id="rId16"/>
    <p:sldId id="725" r:id="rId17"/>
    <p:sldId id="752" r:id="rId18"/>
    <p:sldId id="484" r:id="rId19"/>
    <p:sldId id="628" r:id="rId20"/>
    <p:sldId id="487" r:id="rId21"/>
    <p:sldId id="485" r:id="rId22"/>
    <p:sldId id="724" r:id="rId23"/>
    <p:sldId id="726" r:id="rId24"/>
    <p:sldId id="483" r:id="rId25"/>
    <p:sldId id="753" r:id="rId26"/>
    <p:sldId id="584" r:id="rId27"/>
    <p:sldId id="774" r:id="rId28"/>
    <p:sldId id="807" r:id="rId29"/>
    <p:sldId id="756" r:id="rId30"/>
    <p:sldId id="789" r:id="rId31"/>
    <p:sldId id="794" r:id="rId32"/>
    <p:sldId id="791" r:id="rId33"/>
    <p:sldId id="792" r:id="rId34"/>
    <p:sldId id="793" r:id="rId35"/>
    <p:sldId id="790" r:id="rId36"/>
    <p:sldId id="803" r:id="rId37"/>
    <p:sldId id="801" r:id="rId38"/>
    <p:sldId id="730" r:id="rId39"/>
    <p:sldId id="731" r:id="rId40"/>
    <p:sldId id="732" r:id="rId41"/>
    <p:sldId id="733" r:id="rId42"/>
    <p:sldId id="736" r:id="rId43"/>
    <p:sldId id="734" r:id="rId44"/>
    <p:sldId id="735" r:id="rId45"/>
    <p:sldId id="737" r:id="rId46"/>
    <p:sldId id="738" r:id="rId47"/>
    <p:sldId id="739" r:id="rId48"/>
    <p:sldId id="740" r:id="rId49"/>
    <p:sldId id="741" r:id="rId50"/>
    <p:sldId id="743" r:id="rId51"/>
    <p:sldId id="744" r:id="rId52"/>
    <p:sldId id="745" r:id="rId53"/>
    <p:sldId id="746" r:id="rId54"/>
    <p:sldId id="747" r:id="rId55"/>
    <p:sldId id="748" r:id="rId56"/>
    <p:sldId id="749" r:id="rId57"/>
    <p:sldId id="750" r:id="rId58"/>
    <p:sldId id="775" r:id="rId59"/>
    <p:sldId id="776" r:id="rId60"/>
    <p:sldId id="777" r:id="rId61"/>
    <p:sldId id="721" r:id="rId62"/>
    <p:sldId id="722" r:id="rId63"/>
    <p:sldId id="779" r:id="rId64"/>
    <p:sldId id="778" r:id="rId65"/>
    <p:sldId id="780" r:id="rId66"/>
    <p:sldId id="788" r:id="rId67"/>
    <p:sldId id="572" r:id="rId68"/>
    <p:sldId id="806" r:id="rId69"/>
    <p:sldId id="804" r:id="rId70"/>
    <p:sldId id="805" r:id="rId71"/>
    <p:sldId id="587" r:id="rId72"/>
    <p:sldId id="573" r:id="rId73"/>
    <p:sldId id="574" r:id="rId74"/>
    <p:sldId id="796" r:id="rId75"/>
    <p:sldId id="728" r:id="rId76"/>
    <p:sldId id="809" r:id="rId77"/>
    <p:sldId id="597" r:id="rId78"/>
    <p:sldId id="727" r:id="rId79"/>
    <p:sldId id="729" r:id="rId80"/>
    <p:sldId id="808" r:id="rId81"/>
    <p:sldId id="575" r:id="rId82"/>
    <p:sldId id="770" r:id="rId83"/>
    <p:sldId id="751" r:id="rId84"/>
    <p:sldId id="813" r:id="rId85"/>
    <p:sldId id="812" r:id="rId86"/>
    <p:sldId id="811" r:id="rId87"/>
    <p:sldId id="815" r:id="rId88"/>
    <p:sldId id="576" r:id="rId89"/>
    <p:sldId id="577" r:id="rId90"/>
    <p:sldId id="579" r:id="rId91"/>
    <p:sldId id="797" r:id="rId92"/>
    <p:sldId id="798" r:id="rId93"/>
    <p:sldId id="799" r:id="rId94"/>
    <p:sldId id="818" r:id="rId95"/>
    <p:sldId id="800" r:id="rId96"/>
    <p:sldId id="816" r:id="rId97"/>
    <p:sldId id="820" r:id="rId98"/>
    <p:sldId id="819" r:id="rId99"/>
    <p:sldId id="772" r:id="rId100"/>
    <p:sldId id="593" r:id="rId101"/>
    <p:sldId id="766" r:id="rId102"/>
    <p:sldId id="406" r:id="rId103"/>
    <p:sldId id="821"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30" autoAdjust="0"/>
    <p:restoredTop sz="70219" autoAdjust="0"/>
  </p:normalViewPr>
  <p:slideViewPr>
    <p:cSldViewPr snapToGrid="0" snapToObjects="1">
      <p:cViewPr varScale="1">
        <p:scale>
          <a:sx n="69" d="100"/>
          <a:sy n="69" d="100"/>
        </p:scale>
        <p:origin x="-2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9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slide" Target="slides/slide93.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110" Type="http://schemas.openxmlformats.org/officeDocument/2006/relationships/tableStyles" Target="tableStyles.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00" Type="http://schemas.openxmlformats.org/officeDocument/2006/relationships/slide" Target="slides/slide89.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www.dailymail.co.uk/femail/article-3035399/Teacher-65-set-oldest-mother-quads-13-children.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11</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author already visited them once and wanted to revisit them (13:19, 23).  </a:t>
            </a:r>
          </a:p>
          <a:p>
            <a:r>
              <a:rPr lang="en-US" sz="1200" kern="1200" dirty="0" smtClean="0">
                <a:solidFill>
                  <a:schemeClr val="tx1"/>
                </a:solidFill>
                <a:effectLst/>
                <a:latin typeface="+mn-lt"/>
                <a:ea typeface="+mn-ea"/>
                <a:cs typeface="+mn-cs"/>
              </a:rPr>
              <a:t>The readers apparently had a concern for Timothy as well (13:18)</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So the author exhorting them repeatedly in his letter to press on, so 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calling this new series on Hebrews "Press On!"</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show how great Christ is by giving ourselves to others and to him in hands-on ways</a:t>
            </a:r>
            <a:r>
              <a:rPr lang="en-SG" sz="1200" kern="1200" dirty="0" smtClean="0">
                <a:solidFill>
                  <a:schemeClr val="tx1"/>
                </a:solidFill>
                <a:effectLst/>
                <a:latin typeface="+mn-lt"/>
                <a:ea typeface="+mn-ea"/>
                <a:cs typeface="+mn-cs"/>
              </a:rPr>
              <a:t>.</a:t>
            </a:r>
          </a:p>
          <a:p>
            <a:r>
              <a:rPr lang="en-SG" sz="1200" kern="1200" dirty="0" smtClean="0">
                <a:solidFill>
                  <a:schemeClr val="tx1"/>
                </a:solidFill>
                <a:effectLst/>
                <a:latin typeface="+mn-lt"/>
                <a:ea typeface="+mn-ea"/>
                <a:cs typeface="+mn-cs"/>
              </a:rPr>
              <a:t>There</a:t>
            </a:r>
            <a:r>
              <a:rPr lang="en-SG" sz="1200" kern="1200" baseline="0" dirty="0" smtClean="0">
                <a:solidFill>
                  <a:schemeClr val="tx1"/>
                </a:solidFill>
                <a:effectLst/>
                <a:latin typeface="+mn-lt"/>
                <a:ea typeface="+mn-ea"/>
                <a:cs typeface="+mn-cs"/>
              </a:rPr>
              <a:t> is no such thing as theoretical love.</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2 Chinese:</a:t>
            </a:r>
            <a:r>
              <a:rPr lang="en-US" baseline="0" dirty="0" smtClean="0"/>
              <a:t> Josephine Lau &amp; Too Take Joie</a:t>
            </a:r>
          </a:p>
          <a:p>
            <a:r>
              <a:rPr lang="en-US" baseline="0" dirty="0" smtClean="0"/>
              <a:t>5 English: Chandra Koewoso, Siew Who, Yap Beng Shin, Neil Mamburam, </a:t>
            </a:r>
            <a:r>
              <a:rPr lang="en-US" baseline="0" dirty="0" err="1" smtClean="0"/>
              <a:t>Alby</a:t>
            </a:r>
            <a:r>
              <a:rPr lang="en-US" baseline="0" dirty="0" smtClean="0"/>
              <a:t> Yip</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What is the best apologetic for Jesus in an anti-God world?</a:t>
            </a:r>
            <a:r>
              <a:rPr lang="en-SG" dirty="0" smtClean="0">
                <a:effectLst/>
              </a:rPr>
              <a:t> </a:t>
            </a:r>
          </a:p>
          <a:p>
            <a:endParaRPr lang="en-SG" dirty="0" smtClean="0">
              <a:effectLst/>
            </a:endParaRPr>
          </a:p>
          <a:p>
            <a:r>
              <a:rPr lang="en-SG" dirty="0" smtClean="0"/>
              <a:t>That is the question that I have been asked to address in this coming Saturday</a:t>
            </a:r>
            <a:r>
              <a:rPr lang="fr-FR" dirty="0" smtClean="0"/>
              <a:t>'</a:t>
            </a:r>
            <a:r>
              <a:rPr lang="en-SG" dirty="0" smtClean="0"/>
              <a:t>s seminar called "Engaging the Atheists."  I hope you can go, especially since it will be in Hawaii.  </a:t>
            </a:r>
          </a:p>
          <a:p>
            <a:endParaRPr lang="en-SG" dirty="0" smtClean="0"/>
          </a:p>
          <a:p>
            <a:r>
              <a:rPr lang="en-SG" dirty="0" smtClean="0"/>
              <a:t>So what advice would you give me in facilitating a seminar like this?  How do you address atheists?</a:t>
            </a:r>
          </a:p>
          <a:p>
            <a:endParaRPr lang="en-SG" dirty="0" smtClean="0"/>
          </a:p>
          <a:p>
            <a:r>
              <a:rPr lang="en-SG" dirty="0" smtClean="0"/>
              <a:t>Should we focus on proving the existence of God?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On 9 May 2015 we saw four of our Crossroads people graduate from SBC with four different degrees!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Honor church leaders because they teach and live out God’s word, which is as changeless as is Christ Himself (13:7-8).</a:t>
            </a:r>
          </a:p>
          <a:p>
            <a:r>
              <a:rPr lang="en-US" dirty="0" smtClean="0">
                <a:cs typeface="ＭＳ Ｐゴシック" charset="0"/>
              </a:rPr>
              <a:t>Honoring leaders starts with honoring our first leader—our mother!  We have given much honor to women in the marketplace since Rosie the Riveter took women out of the homes to build WWII ships, tanks, planes, and other war weapons.  Our problem is that we haven’t duly honored “Rosie the </a:t>
            </a:r>
            <a:r>
              <a:rPr lang="en-US" dirty="0" err="1" smtClean="0">
                <a:cs typeface="ＭＳ Ｐゴシック" charset="0"/>
              </a:rPr>
              <a:t>Rearer</a:t>
            </a:r>
            <a:r>
              <a:rPr lang="en-US" dirty="0" smtClean="0">
                <a:cs typeface="ＭＳ Ｐゴシック" charset="0"/>
              </a:rPr>
              <a:t>” who brought us up.</a:t>
            </a:r>
          </a:p>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Should we emphasize the reliability of the Bible?  I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want to be like the guy pleading before the judge, "Can we, just for a moment, Your Honor, ignore the facts?"  I want to deal with facts to help atheists to see the truth of God, but how</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a:t>
            </a:r>
            <a:r>
              <a:rPr lang="en-US" b="1" dirty="0" smtClean="0"/>
              <a:t>Let</a:t>
            </a:r>
            <a:r>
              <a:rPr lang="fr-FR" b="1" dirty="0" smtClean="0"/>
              <a:t>'</a:t>
            </a:r>
            <a:r>
              <a:rPr lang="en-US" b="1" dirty="0" smtClean="0"/>
              <a:t>s look at just a few facts:</a:t>
            </a:r>
            <a:r>
              <a:rPr lang="en-US" dirty="0" smtClean="0"/>
              <a:t> Americans have 3 times more space than they did 50 years ago. Yet there</a:t>
            </a:r>
            <a:r>
              <a:rPr lang="fr-FR" dirty="0" smtClean="0"/>
              <a:t>'</a:t>
            </a:r>
            <a:r>
              <a:rPr lang="en-US" dirty="0" smtClean="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smtClean="0"/>
              <a:t>Also not surprisingly, happiness levels have </a:t>
            </a:r>
            <a:r>
              <a:rPr lang="en-US" dirty="0" err="1" smtClean="0"/>
              <a:t>flatlined</a:t>
            </a:r>
            <a:r>
              <a:rPr lang="en-US" dirty="0" smtClean="0"/>
              <a:t> in the last 50 years. Human greed was, perhaps, more glaringly visible than ever before, as the direct source of the last Global Recession. Has humanity looked at that and drastically changed it</a:t>
            </a:r>
            <a:r>
              <a:rPr lang="fr-FR" dirty="0" smtClean="0"/>
              <a:t>'</a:t>
            </a:r>
            <a:r>
              <a:rPr lang="en-US" dirty="0" smtClean="0"/>
              <a:t>s MO? Have we looked at ourselves, and wondered how much of that stuff might have trickled into the Church?"</a:t>
            </a:r>
          </a:p>
          <a:p>
            <a:endParaRPr lang="en-US" dirty="0" smtClean="0"/>
          </a:p>
          <a:p>
            <a:r>
              <a:rPr lang="en-US" b="1" dirty="0" smtClean="0"/>
              <a:t>Money Talk – 4 Ways To Stop Loving Money</a:t>
            </a:r>
          </a:p>
          <a:p>
            <a:r>
              <a:rPr lang="en-US" b="1" dirty="0" smtClean="0"/>
              <a:t>06/02/2014</a:t>
            </a:r>
          </a:p>
          <a:p>
            <a:r>
              <a:rPr lang="en-US" dirty="0" smtClean="0"/>
              <a:t>http://</a:t>
            </a:r>
            <a:r>
              <a:rPr lang="en-US" dirty="0" err="1" smtClean="0"/>
              <a:t>austinchristian.org</a:t>
            </a:r>
            <a:r>
              <a:rPr lang="en-US" dirty="0" smtClean="0"/>
              <a:t>/money-talk-4-ways-to-stop-loving-money/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Honor church leaders because they teach and live out God’s word, which is as changeless as is Christ Himself (13:7-8).</a:t>
            </a:r>
          </a:p>
          <a:p>
            <a:endParaRPr lang="en-US" dirty="0" smtClean="0"/>
          </a:p>
          <a:p>
            <a:r>
              <a:rPr lang="en-US" b="1" dirty="0" smtClean="0"/>
              <a:t>65-year-old teacher set to be mother of quadruplets</a:t>
            </a:r>
          </a:p>
          <a:p>
            <a:r>
              <a:rPr lang="en-US" dirty="0" err="1" smtClean="0"/>
              <a:t>Annegret</a:t>
            </a:r>
            <a:r>
              <a:rPr lang="en-US" dirty="0" smtClean="0"/>
              <a:t> </a:t>
            </a:r>
            <a:r>
              <a:rPr lang="en-US" dirty="0" err="1" smtClean="0"/>
              <a:t>Raunigk</a:t>
            </a:r>
            <a:r>
              <a:rPr lang="en-US" dirty="0" smtClean="0"/>
              <a:t> is pregnant with quadruplets at age 65</a:t>
            </a:r>
          </a:p>
          <a:p>
            <a:r>
              <a:rPr lang="en-US" dirty="0" smtClean="0"/>
              <a:t>The pregnancy is a result of artificial insemination where both the eggs and sperm were donated.</a:t>
            </a:r>
          </a:p>
          <a:p>
            <a:endParaRPr lang="en-US" dirty="0" smtClean="0"/>
          </a:p>
          <a:p>
            <a:r>
              <a:rPr lang="en-US" dirty="0" err="1" smtClean="0"/>
              <a:t>Annegret</a:t>
            </a:r>
            <a:r>
              <a:rPr lang="en-US" dirty="0" smtClean="0"/>
              <a:t> </a:t>
            </a:r>
            <a:r>
              <a:rPr lang="en-US" dirty="0" err="1" smtClean="0"/>
              <a:t>Raunigk</a:t>
            </a:r>
            <a:r>
              <a:rPr lang="en-US" dirty="0" smtClean="0"/>
              <a:t>, 65, is set to become the oldest woman to ever give birth to quadruplets. The German schoolteacher already has 13 children and seven grandchildren.</a:t>
            </a:r>
          </a:p>
          <a:p>
            <a:endParaRPr lang="en-US" dirty="0" smtClean="0"/>
          </a:p>
          <a:p>
            <a:r>
              <a:rPr lang="en-US" dirty="0" err="1" smtClean="0"/>
              <a:t>Raunigk</a:t>
            </a:r>
            <a:r>
              <a:rPr lang="fr-FR" dirty="0" smtClean="0"/>
              <a:t>'</a:t>
            </a:r>
            <a:r>
              <a:rPr lang="en-US" dirty="0" smtClean="0"/>
              <a:t>s pregnancy was the result of artificial insemination using both sperm and eggs that were donated, and her story will be featured in a television documentary.</a:t>
            </a:r>
          </a:p>
          <a:p>
            <a:endParaRPr lang="en-US" dirty="0" smtClean="0"/>
          </a:p>
          <a:p>
            <a:r>
              <a:rPr lang="en-US" dirty="0" smtClean="0"/>
              <a:t>According to the </a:t>
            </a:r>
            <a:r>
              <a:rPr lang="en-US" dirty="0" smtClean="0">
                <a:hlinkClick r:id="rId3"/>
              </a:rPr>
              <a:t>Daily Mail</a:t>
            </a:r>
            <a:r>
              <a:rPr lang="en-US" dirty="0" smtClean="0"/>
              <a:t>, </a:t>
            </a:r>
            <a:r>
              <a:rPr lang="en-US" dirty="0" err="1" smtClean="0"/>
              <a:t>Raunigk</a:t>
            </a:r>
            <a:r>
              <a:rPr lang="en-US" dirty="0" smtClean="0"/>
              <a:t> was "shocked" when the ultrasound showed she was carrying four children. However, she decided to keep all the children, even though the doctor mentioned the possibility of having a selective reduction procedure, where one or more fetuses is aborted in a multi-fetal pregnancy.</a:t>
            </a:r>
          </a:p>
          <a:p>
            <a:endParaRPr lang="en-US" dirty="0" smtClean="0"/>
          </a:p>
          <a:p>
            <a:r>
              <a:rPr lang="en-US" dirty="0" smtClean="0"/>
              <a:t>The schoolteacher says she is not concerned about her future and believes she will stay healthy throughout her children</a:t>
            </a:r>
            <a:r>
              <a:rPr lang="fr-FR" dirty="0" smtClean="0"/>
              <a:t>'</a:t>
            </a:r>
            <a:r>
              <a:rPr lang="en-US" dirty="0" smtClean="0"/>
              <a:t>s adolescent years, the Daily Mail reported. She defended her decision, saying, "I think one needs to decide for oneself and not listen too much to the opinions of others."</a:t>
            </a:r>
          </a:p>
          <a:p>
            <a:endParaRPr lang="en-US" dirty="0" smtClean="0"/>
          </a:p>
          <a:p>
            <a:r>
              <a:rPr lang="en-US" dirty="0" err="1" smtClean="0"/>
              <a:t>Raunigk</a:t>
            </a:r>
            <a:r>
              <a:rPr lang="en-US" dirty="0" smtClean="0"/>
              <a:t> previously made German headlines when she gave birth to her daughter, Leila, at the age of 55. </a:t>
            </a:r>
          </a:p>
          <a:p>
            <a:endParaRPr lang="en-US" dirty="0" smtClean="0"/>
          </a:p>
          <a:p>
            <a:endParaRPr lang="en-US" dirty="0" smtClean="0"/>
          </a:p>
          <a:p>
            <a:r>
              <a:rPr lang="en-US" dirty="0" smtClean="0"/>
              <a:t>By Alexis </a:t>
            </a:r>
            <a:r>
              <a:rPr lang="en-US" dirty="0" err="1" smtClean="0"/>
              <a:t>Brigante</a:t>
            </a:r>
            <a:endParaRPr lang="en-US" dirty="0" smtClean="0"/>
          </a:p>
          <a:p>
            <a:r>
              <a:rPr lang="en-US" dirty="0" smtClean="0"/>
              <a:t>updated5:47 PM EDT, Mon April 13, 2015</a:t>
            </a:r>
          </a:p>
          <a:p>
            <a:r>
              <a:rPr lang="en-US" dirty="0" smtClean="0"/>
              <a:t>http://</a:t>
            </a:r>
            <a:r>
              <a:rPr lang="en-US" dirty="0" err="1" smtClean="0"/>
              <a:t>www.hlntv.com</a:t>
            </a:r>
            <a:r>
              <a:rPr lang="en-US" dirty="0" smtClean="0"/>
              <a:t>/article/2015/04/13/sixty-five-year-old-teacher-mother-quadruplets accessed 10 May 2015</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Honoring leaders starts with honoring our first leader—our mother!  We have given much honor to women in the marketplace since Rosie the Riveter took women out of the homes to build WWII ships, tanks, planes, and other war weapons.  Our problem is that we haven’t duly honored “Rosie the </a:t>
            </a:r>
            <a:r>
              <a:rPr lang="en-US" dirty="0" err="1" smtClean="0"/>
              <a:t>Rearer</a:t>
            </a:r>
            <a:r>
              <a:rPr lang="en-US" dirty="0" smtClean="0"/>
              <a:t>” who brought us up.</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His incarnation forever changed him in that he took on a body that he will keep for eternity.</a:t>
            </a:r>
          </a:p>
          <a:p>
            <a:r>
              <a:rPr lang="en-US" dirty="0" smtClean="0">
                <a:cs typeface="ＭＳ Ｐゴシック" charset="0"/>
              </a:rPr>
              <a:t>Unlike the leaders of verse 7 who may have passed away, Jesus remained with them and was unchanging.  </a:t>
            </a:r>
          </a:p>
          <a:p>
            <a:r>
              <a:rPr lang="en-US" dirty="0" smtClean="0">
                <a:cs typeface="ＭＳ Ｐゴシック" charset="0"/>
              </a:rPr>
              <a:t>The contrast is also seen in verse 9 with ideas that constantly change.</a:t>
            </a:r>
          </a:p>
          <a:p>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old sacrificial system was soon to disappear (cf. 8:13).  Sadly, priests associated with that system were rejecting Jesus.</a:t>
            </a:r>
          </a:p>
          <a:p>
            <a:r>
              <a:rPr lang="en-US" dirty="0" smtClean="0"/>
              <a:t>But, as believers in the new way, our “altar” provides refuge in the most unlikely places—like outside the camp, which actually provides protection instead rejection!</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65</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66</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smtClean="0">
                <a:latin typeface="Arial" charset="0"/>
                <a:ea typeface="ＭＳ Ｐゴシック" charset="0"/>
                <a:cs typeface="ＭＳ Ｐゴシック" charset="0"/>
              </a:rPr>
              <a:t>"</a:t>
            </a:r>
            <a:r>
              <a:rPr lang="en-US" altLang="ja-JP" sz="1300" dirty="0" smtClean="0">
                <a:solidFill>
                  <a:srgbClr val="000000"/>
                </a:solidFill>
                <a:latin typeface="Verdana" charset="0"/>
                <a:ea typeface="ＭＳ Ｐゴシック" charset="0"/>
                <a:cs typeface="ＭＳ Ｐゴシック" charset="0"/>
              </a:rPr>
              <a:t>Pella</a:t>
            </a:r>
            <a:r>
              <a:rPr lang="en-US" altLang="ja-JP" sz="1300" dirty="0">
                <a:solidFill>
                  <a:srgbClr val="000000"/>
                </a:solidFill>
                <a:latin typeface="Verdana" charset="0"/>
                <a:ea typeface="ＭＳ Ｐゴシック" charset="0"/>
                <a:cs typeface="ＭＳ Ｐゴシック" charset="0"/>
              </a:rPr>
              <a:t>/</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a:t>
            </a:r>
            <a:r>
              <a:rPr lang="en-US" altLang="ja-JP" sz="1300" dirty="0" smtClean="0">
                <a:solidFill>
                  <a:srgbClr val="000000"/>
                </a:solidFill>
                <a:latin typeface="Verdana" charset="0"/>
                <a:ea typeface="ＭＳ Ｐゴシック" charset="0"/>
                <a:cs typeface="ＭＳ Ｐゴシック" charset="0"/>
              </a:rPr>
              <a:t>Jesus</a:t>
            </a:r>
            <a:r>
              <a:rPr lang="fr-FR" altLang="ja-JP" sz="1300" dirty="0" smtClean="0">
                <a:solidFill>
                  <a:srgbClr val="000000"/>
                </a:solidFill>
                <a:latin typeface="Verdana" charset="0"/>
                <a:ea typeface="ＭＳ Ｐゴシック" charset="0"/>
                <a:cs typeface="ＭＳ Ｐゴシック" charset="0"/>
              </a:rPr>
              <a:t>'</a:t>
            </a:r>
            <a:r>
              <a:rPr lang="en-US" altLang="ja-JP" sz="1300" dirty="0" smtClean="0">
                <a:solidFill>
                  <a:srgbClr val="000000"/>
                </a:solidFill>
                <a:latin typeface="Verdana" charset="0"/>
                <a:ea typeface="ＭＳ Ｐゴシック" charset="0"/>
                <a:cs typeface="ＭＳ Ｐゴシック" charset="0"/>
              </a:rPr>
              <a:t> </a:t>
            </a:r>
            <a:r>
              <a:rPr lang="en-US" altLang="ja-JP" sz="1300" dirty="0">
                <a:solidFill>
                  <a:srgbClr val="000000"/>
                </a:solidFill>
                <a:latin typeface="Verdana" charset="0"/>
                <a:ea typeface="ＭＳ Ｐゴシック" charset="0"/>
                <a:cs typeface="ＭＳ Ｐゴシック" charset="0"/>
              </a:rPr>
              <a:t>words in Matthew 24:16.  This photo views the tell from the east.  Several Byzantine churches have been excavated as well as a building believed to be a Late Bronze temple.  The Jordan Rift and the mountains of Israel are visible in the background</a:t>
            </a:r>
            <a:r>
              <a:rPr lang="en-US" altLang="ja-JP" sz="1300" dirty="0" smtClean="0">
                <a:solidFill>
                  <a:srgbClr val="000000"/>
                </a:solidFill>
                <a:latin typeface="Verdana" charset="0"/>
                <a:ea typeface="ＭＳ Ｐゴシック" charset="0"/>
                <a:cs typeface="ＭＳ Ｐゴシック" charset="0"/>
              </a:rPr>
              <a:t>."</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fire of 10:27 is not hell fire but Jerusalem fire</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404660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68</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endParaRPr lang="en-US" sz="1600" b="1"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73</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45A2D50F-16BF-7C42-AF3E-61C4140BF301}" type="slidenum">
              <a:rPr lang="en-US" sz="1200" smtClean="0">
                <a:solidFill>
                  <a:prstClr val="black"/>
                </a:solidFill>
              </a:rPr>
              <a:pPr algn="r" defTabSz="914400" eaLnBrk="0" fontAlgn="base" hangingPunct="0">
                <a:spcBef>
                  <a:spcPct val="0"/>
                </a:spcBef>
                <a:spcAft>
                  <a:spcPct val="0"/>
                </a:spcAft>
              </a:pPr>
              <a:t>73</a:t>
            </a:fld>
            <a:endParaRPr lang="en-US" sz="1200" smtClean="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show how great Christ is by giving ourselves to others and to him in hands-on ways</a:t>
            </a:r>
            <a:r>
              <a:rPr lang="en-SG" sz="1200" kern="1200" dirty="0" smtClean="0">
                <a:solidFill>
                  <a:schemeClr val="tx1"/>
                </a:solidFill>
                <a:effectLst/>
                <a:latin typeface="+mn-lt"/>
                <a:ea typeface="+mn-ea"/>
                <a:cs typeface="+mn-cs"/>
              </a:rPr>
              <a:t>.</a:t>
            </a:r>
          </a:p>
          <a:p>
            <a:r>
              <a:rPr lang="en-SG" sz="1200" kern="1200" dirty="0" smtClean="0">
                <a:solidFill>
                  <a:schemeClr val="tx1"/>
                </a:solidFill>
                <a:effectLst/>
                <a:latin typeface="+mn-lt"/>
                <a:ea typeface="+mn-ea"/>
                <a:cs typeface="+mn-cs"/>
              </a:rPr>
              <a:t>There</a:t>
            </a:r>
            <a:r>
              <a:rPr lang="en-SG" sz="1200" kern="1200" baseline="0" dirty="0" smtClean="0">
                <a:solidFill>
                  <a:schemeClr val="tx1"/>
                </a:solidFill>
                <a:effectLst/>
                <a:latin typeface="+mn-lt"/>
                <a:ea typeface="+mn-ea"/>
                <a:cs typeface="+mn-cs"/>
              </a:rPr>
              <a:t> is no such thing as theoretical love.</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show how great Christ is by an individualized, caring approach</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live in an impersonal age—as seen in the advent of the computerized “care-giver,” the Care-O-Bot 4, the Service Robot: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=3n42WbbYGZI#t=15</a:t>
            </a:r>
            <a:r>
              <a:rPr lang="en-SG" dirty="0" smtClean="0">
                <a:effectLst/>
              </a:rPr>
              <a:t> </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They</a:t>
            </a:r>
            <a:r>
              <a:rPr lang="fr-FR" b="1" dirty="0" smtClean="0"/>
              <a:t>'</a:t>
            </a:r>
            <a:r>
              <a:rPr lang="en-US" b="1" dirty="0" smtClean="0"/>
              <a:t>re Coming: Care-O-Bot 4, the Service Robot, Is More Agile, More Personable, And Flirtier</a:t>
            </a:r>
          </a:p>
          <a:p>
            <a:r>
              <a:rPr lang="en-US" dirty="0" smtClean="0"/>
              <a:t>The fourth generation of the Care-O-Bot is an economical solution for those who want a service robot.</a:t>
            </a:r>
          </a:p>
          <a:p>
            <a:r>
              <a:rPr lang="en-US" dirty="0" smtClean="0"/>
              <a:t>"Customers can choose between a wide range of sensors," </a:t>
            </a:r>
            <a:r>
              <a:rPr lang="en-US" dirty="0" err="1" smtClean="0"/>
              <a:t>Fraunhofer</a:t>
            </a:r>
            <a:r>
              <a:rPr lang="en-US" dirty="0" smtClean="0"/>
              <a:t> Institute</a:t>
            </a:r>
            <a:r>
              <a:rPr lang="fr-FR" dirty="0" smtClean="0"/>
              <a:t>'</a:t>
            </a:r>
            <a:r>
              <a:rPr lang="en-US" dirty="0" smtClean="0"/>
              <a:t>s Dr. Ulrich </a:t>
            </a:r>
            <a:r>
              <a:rPr lang="en-US" dirty="0" err="1" smtClean="0"/>
              <a:t>Reiser</a:t>
            </a:r>
            <a:r>
              <a:rPr lang="en-US" dirty="0" smtClean="0"/>
              <a:t> said. "You might choose to have color cameras in the front and a 3D TOF camera in the back, or several 3D-TOF cameras. The sensor ring is equipped with its own computation unit and receives power supply and Ethernet via standard connector, so you might have several sensor rings and exchange them for different applications."</a:t>
            </a:r>
          </a:p>
          <a:p>
            <a:r>
              <a:rPr lang="en-US" dirty="0" smtClean="0"/>
              <a:t>Its predecessor could serve you drinks, place emergency calls, take care of some medical needs, and set up videoconferences. However, the latest iteration of this robot is a lot more personable.</a:t>
            </a:r>
          </a:p>
          <a:p>
            <a:r>
              <a:rPr lang="en-US" dirty="0" smtClean="0"/>
              <a:t>In addition to doing all the things its predecessor can do, the Care-O-Bot is also designed for commercial use so it can be used as a waiter, an information center, or to deliver objects to specific locations such as hotel rooms. The bot will now also interact with humans by communicating emotions through facial expressions on its touchscreen.</a:t>
            </a:r>
          </a:p>
          <a:p>
            <a:r>
              <a:rPr lang="en-US" dirty="0" smtClean="0"/>
              <a:t>The Care-O-Bot 4 is also more mobile. It now has joints at the torso and neck that give 31 degrees of movement, as opposed to 20 degrees.</a:t>
            </a:r>
          </a:p>
          <a:p>
            <a:r>
              <a:rPr lang="en-US" dirty="0" smtClean="0"/>
              <a:t>The Care-O-Bot 4 is scheduled to be available toward the last part of the year. It will initially only be available in Europe with plans to launch in the United States later. Pricing details will be made available closer to the time of launch.</a:t>
            </a:r>
          </a:p>
          <a:p>
            <a:endParaRPr lang="en-US" dirty="0" smtClean="0">
              <a:cs typeface="ＭＳ Ｐゴシック" charset="0"/>
            </a:endParaRPr>
          </a:p>
          <a:p>
            <a:r>
              <a:rPr lang="en-US" dirty="0" smtClean="0">
                <a:cs typeface="ＭＳ Ｐゴシック" charset="0"/>
              </a:rPr>
              <a:t>http://</a:t>
            </a:r>
            <a:r>
              <a:rPr lang="en-US" dirty="0" err="1" smtClean="0">
                <a:cs typeface="ＭＳ Ｐゴシック" charset="0"/>
              </a:rPr>
              <a:t>www.amlu.com</a:t>
            </a:r>
            <a:r>
              <a:rPr lang="en-US" dirty="0" smtClean="0">
                <a:cs typeface="ＭＳ Ｐゴシック" charset="0"/>
              </a:rPr>
              <a:t>/2015/01/27/theyre-coming-care-o-bot-4-the-service-robot-is-more-agile-more-personable-and-flirtier/ accessed 10 May 2015</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https://</a:t>
            </a:r>
            <a:r>
              <a:rPr lang="en-US" b="1" dirty="0" err="1" smtClean="0"/>
              <a:t>www.youtube.com</a:t>
            </a:r>
            <a:r>
              <a:rPr lang="en-US" b="1" dirty="0" smtClean="0"/>
              <a:t>/</a:t>
            </a:r>
            <a:r>
              <a:rPr lang="en-US" b="1" dirty="0" err="1" smtClean="0"/>
              <a:t>watch?v</a:t>
            </a:r>
            <a:r>
              <a:rPr lang="en-US" b="1" dirty="0" smtClean="0"/>
              <a:t>=3n42WbbYGZI#t=15</a:t>
            </a:r>
            <a:r>
              <a:rPr lang="en-US" dirty="0" smtClean="0">
                <a:cs typeface="ＭＳ Ｐゴシック" charset="0"/>
              </a:rPr>
              <a:t> accessed 10 May 2015</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What is the “eternal covenant” (20)?</a:t>
            </a:r>
          </a:p>
          <a:p>
            <a:r>
              <a:rPr lang="en-US" dirty="0" smtClean="0"/>
              <a:t>This is new covenant that replaced the old covenant given to Moses at Mt. Sinai.</a:t>
            </a:r>
          </a:p>
          <a:p>
            <a:r>
              <a:rPr lang="en-US" dirty="0" smtClean="0"/>
              <a:t>It is eternal because it is rooted in the blood of Jesus, which lasts forever.</a:t>
            </a:r>
          </a:p>
          <a:p>
            <a:r>
              <a:rPr lang="en-US" dirty="0" smtClean="0"/>
              <a:t>The focus here is not what we believe—though that is crucial—but what we do about what we believe.</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show how great Christ is by giving ourselves to others and to him in hands-on ways</a:t>
            </a:r>
            <a:r>
              <a:rPr lang="en-SG" sz="1200" kern="1200" dirty="0" smtClean="0">
                <a:solidFill>
                  <a:schemeClr val="tx1"/>
                </a:solidFill>
                <a:effectLst/>
                <a:latin typeface="+mn-lt"/>
                <a:ea typeface="+mn-ea"/>
                <a:cs typeface="+mn-cs"/>
              </a:rPr>
              <a:t>.</a:t>
            </a:r>
          </a:p>
          <a:p>
            <a:r>
              <a:rPr lang="en-SG" sz="1200" kern="1200" dirty="0" smtClean="0">
                <a:solidFill>
                  <a:schemeClr val="tx1"/>
                </a:solidFill>
                <a:effectLst/>
                <a:latin typeface="+mn-lt"/>
                <a:ea typeface="+mn-ea"/>
                <a:cs typeface="+mn-cs"/>
              </a:rPr>
              <a:t>There</a:t>
            </a:r>
            <a:r>
              <a:rPr lang="en-SG" sz="1200" kern="1200" baseline="0" dirty="0" smtClean="0">
                <a:solidFill>
                  <a:schemeClr val="tx1"/>
                </a:solidFill>
                <a:effectLst/>
                <a:latin typeface="+mn-lt"/>
                <a:ea typeface="+mn-ea"/>
                <a:cs typeface="+mn-cs"/>
              </a:rPr>
              <a:t> is no such thing as theoretical love.</a:t>
            </a:r>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show how great Christ is by an individualized, caring approach</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live in an impersonal age—as seen in the advent of the computerized “care-giver,” the Care-O-Bot 4, the Service Robot: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=3n42WbbYGZI#t=15</a:t>
            </a:r>
            <a:r>
              <a:rPr lang="en-SG" dirty="0" smtClean="0">
                <a:effectLst/>
              </a:rPr>
              <a:t> </a:t>
            </a:r>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Today we draw this 12-week study in Hebrews to a close.  Has it changed you?  Our focus has been Christ Himself—the superiority of Jesus over any other “ism.”  Essentially we have asked this question…</a:t>
            </a:r>
          </a:p>
          <a:p>
            <a:r>
              <a:rPr lang="en-US" dirty="0" smtClean="0"/>
              <a:t>How can you make Jesus look good?  It is through your love, but how through your love?</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7BA5955-5D6A-7748-B467-A813D6E19329}" type="slidenum">
              <a:rPr lang="en-US" sz="1200">
                <a:solidFill>
                  <a:srgbClr val="000000"/>
                </a:solidFill>
              </a:rPr>
              <a:pPr/>
              <a:t>9</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D436DC5-2851-2B4A-A153-504DAE159772}" type="slidenum">
              <a:rPr lang="en-US" sz="1200">
                <a:solidFill>
                  <a:prstClr val="black"/>
                </a:solidFill>
              </a:rPr>
              <a:pPr/>
              <a:t>10</a:t>
            </a:fld>
            <a:endParaRPr lang="en-US" sz="1200">
              <a:solidFill>
                <a:prstClr val="black"/>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5" name="Footer Placeholder 4"/>
          <p:cNvSpPr>
            <a:spLocks noGrp="1"/>
          </p:cNvSpPr>
          <p:nvPr>
            <p:ph type="ftr" sz="quarter" idx="11"/>
          </p:nvPr>
        </p:nvSpPr>
        <p:spPr/>
        <p:txBody>
          <a:bodyPr/>
          <a:lstStyle/>
          <a:p>
            <a:endParaRPr lang="en-GB">
              <a:solidFill>
                <a:srgbClr val="323232"/>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F8D66B6-ED73-47C5-8593-5B1FB18E6FBD}" type="slidenum">
              <a:rPr lang="en-GB" smtClean="0">
                <a:latin typeface="Tw Cen MT"/>
              </a:rPr>
              <a:pPr/>
              <a:t>‹#›</a:t>
            </a:fld>
            <a:endParaRPr lang="en-GB">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58759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F8D66B6-ED73-47C5-8593-5B1FB18E6FBD}" type="slidenum">
              <a:rPr lang="en-GB" smtClean="0">
                <a:latin typeface="Tw Cen MT"/>
              </a:rPr>
              <a:pPr/>
              <a:t>‹#›</a:t>
            </a:fld>
            <a:endParaRPr lang="en-GB">
              <a:latin typeface="Tw Cen MT"/>
            </a:endParaRPr>
          </a:p>
        </p:txBody>
      </p:sp>
      <p:sp>
        <p:nvSpPr>
          <p:cNvPr id="14" name="Footer Placeholder 13"/>
          <p:cNvSpPr>
            <a:spLocks noGrp="1"/>
          </p:cNvSpPr>
          <p:nvPr>
            <p:ph type="ftr" sz="quarter" idx="12"/>
          </p:nvPr>
        </p:nvSpPr>
        <p:spPr/>
        <p:txBody>
          <a:bodyPr/>
          <a:lstStyle/>
          <a:p>
            <a:endParaRPr lang="en-GB">
              <a:solidFill>
                <a:srgbClr val="323232"/>
              </a:solidFill>
              <a:latin typeface="Tw Cen MT"/>
            </a:endParaRPr>
          </a:p>
        </p:txBody>
      </p:sp>
    </p:spTree>
    <p:extLst>
      <p:ext uri="{BB962C8B-B14F-4D97-AF65-F5344CB8AC3E}">
        <p14:creationId xmlns:p14="http://schemas.microsoft.com/office/powerpoint/2010/main" val="3547035443"/>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10" name="Slide Number Placeholder 9"/>
          <p:cNvSpPr>
            <a:spLocks noGrp="1"/>
          </p:cNvSpPr>
          <p:nvPr>
            <p:ph type="sldNum" sz="quarter" idx="16"/>
          </p:nvPr>
        </p:nvSpPr>
        <p:spPr/>
        <p:txBody>
          <a:bodyPr rtlCol="0"/>
          <a:lstStyle/>
          <a:p>
            <a:fld id="{BF8D66B6-ED73-47C5-8593-5B1FB18E6FBD}" type="slidenum">
              <a:rPr lang="en-GB" smtClean="0">
                <a:latin typeface="Tw Cen MT"/>
              </a:rPr>
              <a:pPr/>
              <a:t>‹#›</a:t>
            </a:fld>
            <a:endParaRPr lang="en-GB">
              <a:latin typeface="Tw Cen MT"/>
            </a:endParaRPr>
          </a:p>
        </p:txBody>
      </p:sp>
      <p:sp>
        <p:nvSpPr>
          <p:cNvPr id="12" name="Footer Placeholder 11"/>
          <p:cNvSpPr>
            <a:spLocks noGrp="1"/>
          </p:cNvSpPr>
          <p:nvPr>
            <p:ph type="ftr" sz="quarter" idx="17"/>
          </p:nvPr>
        </p:nvSpPr>
        <p:spPr/>
        <p:txBody>
          <a:bodyPr rtlCol="0"/>
          <a:lstStyle/>
          <a:p>
            <a:endParaRPr lang="en-GB">
              <a:solidFill>
                <a:srgbClr val="323232"/>
              </a:solidFill>
              <a:latin typeface="Tw Cen MT"/>
            </a:endParaRPr>
          </a:p>
        </p:txBody>
      </p:sp>
    </p:spTree>
    <p:extLst>
      <p:ext uri="{BB962C8B-B14F-4D97-AF65-F5344CB8AC3E}">
        <p14:creationId xmlns:p14="http://schemas.microsoft.com/office/powerpoint/2010/main" val="38620479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12" name="Slide Number Placeholder 11"/>
          <p:cNvSpPr>
            <a:spLocks noGrp="1"/>
          </p:cNvSpPr>
          <p:nvPr>
            <p:ph type="sldNum" sz="quarter" idx="16"/>
          </p:nvPr>
        </p:nvSpPr>
        <p:spPr/>
        <p:txBody>
          <a:bodyPr rtlCol="0"/>
          <a:lstStyle/>
          <a:p>
            <a:fld id="{BF8D66B6-ED73-47C5-8593-5B1FB18E6FBD}" type="slidenum">
              <a:rPr lang="en-GB" smtClean="0">
                <a:latin typeface="Tw Cen MT"/>
              </a:rPr>
              <a:pPr/>
              <a:t>‹#›</a:t>
            </a:fld>
            <a:endParaRPr lang="en-GB">
              <a:latin typeface="Tw Cen MT"/>
            </a:endParaRPr>
          </a:p>
        </p:txBody>
      </p:sp>
      <p:sp>
        <p:nvSpPr>
          <p:cNvPr id="14" name="Footer Placeholder 13"/>
          <p:cNvSpPr>
            <a:spLocks noGrp="1"/>
          </p:cNvSpPr>
          <p:nvPr>
            <p:ph type="ftr" sz="quarter" idx="17"/>
          </p:nvPr>
        </p:nvSpPr>
        <p:spPr/>
        <p:txBody>
          <a:bodyPr rtlCol="0"/>
          <a:lstStyle/>
          <a:p>
            <a:endParaRPr lang="en-GB">
              <a:solidFill>
                <a:srgbClr val="323232"/>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072350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4" name="Footer Placeholder 3"/>
          <p:cNvSpPr>
            <a:spLocks noGrp="1"/>
          </p:cNvSpPr>
          <p:nvPr>
            <p:ph type="ftr" sz="quarter" idx="11"/>
          </p:nvPr>
        </p:nvSpPr>
        <p:spPr/>
        <p:txBody>
          <a:bodyPr/>
          <a:lstStyle/>
          <a:p>
            <a:endParaRPr lang="en-GB">
              <a:solidFill>
                <a:srgbClr val="323232"/>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F8D66B6-ED73-47C5-8593-5B1FB18E6FBD}" type="slidenum">
              <a:rPr lang="en-GB" smtClean="0">
                <a:latin typeface="Tw Cen MT"/>
              </a:rPr>
              <a:pPr/>
              <a:t>‹#›</a:t>
            </a:fld>
            <a:endParaRPr lang="en-GB">
              <a:latin typeface="Tw Cen MT"/>
            </a:endParaRPr>
          </a:p>
        </p:txBody>
      </p:sp>
    </p:spTree>
    <p:extLst>
      <p:ext uri="{BB962C8B-B14F-4D97-AF65-F5344CB8AC3E}">
        <p14:creationId xmlns:p14="http://schemas.microsoft.com/office/powerpoint/2010/main" val="5487562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3" name="Footer Placeholder 2"/>
          <p:cNvSpPr>
            <a:spLocks noGrp="1"/>
          </p:cNvSpPr>
          <p:nvPr>
            <p:ph type="ftr" sz="quarter" idx="11"/>
          </p:nvPr>
        </p:nvSpPr>
        <p:spPr/>
        <p:txBody>
          <a:bodyPr/>
          <a:lstStyle/>
          <a:p>
            <a:endParaRPr lang="en-GB">
              <a:solidFill>
                <a:srgbClr val="323232"/>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F8D66B6-ED73-47C5-8593-5B1FB18E6FBD}" type="slidenum">
              <a:rPr lang="en-GB" smtClean="0">
                <a:solidFill>
                  <a:srgbClr val="323232"/>
                </a:solidFill>
                <a:latin typeface="Tw Cen MT"/>
              </a:rPr>
              <a:pPr/>
              <a:t>‹#›</a:t>
            </a:fld>
            <a:endParaRPr lang="en-GB">
              <a:solidFill>
                <a:srgbClr val="323232"/>
              </a:solidFill>
              <a:latin typeface="Tw Cen MT"/>
            </a:endParaRPr>
          </a:p>
        </p:txBody>
      </p:sp>
    </p:spTree>
    <p:extLst>
      <p:ext uri="{BB962C8B-B14F-4D97-AF65-F5344CB8AC3E}">
        <p14:creationId xmlns:p14="http://schemas.microsoft.com/office/powerpoint/2010/main" val="21156688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6" name="Footer Placeholder 5"/>
          <p:cNvSpPr>
            <a:spLocks noGrp="1"/>
          </p:cNvSpPr>
          <p:nvPr>
            <p:ph type="ftr" sz="quarter" idx="11"/>
          </p:nvPr>
        </p:nvSpPr>
        <p:spPr/>
        <p:txBody>
          <a:bodyPr/>
          <a:lstStyle/>
          <a:p>
            <a:endParaRPr lang="en-GB">
              <a:solidFill>
                <a:srgbClr val="323232"/>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F8D66B6-ED73-47C5-8593-5B1FB18E6FBD}" type="slidenum">
              <a:rPr lang="en-GB" smtClean="0">
                <a:latin typeface="Tw Cen MT"/>
              </a:rPr>
              <a:pPr/>
              <a:t>‹#›</a:t>
            </a:fld>
            <a:endParaRPr lang="en-GB">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66210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F8D66B6-ED73-47C5-8593-5B1FB18E6FBD}" type="slidenum">
              <a:rPr lang="en-GB" smtClean="0">
                <a:latin typeface="Tw Cen MT"/>
              </a:rPr>
              <a:pPr/>
              <a:t>‹#›</a:t>
            </a:fld>
            <a:endParaRPr lang="en-GB">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GB">
              <a:solidFill>
                <a:srgbClr val="323232"/>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005434741"/>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5" name="Footer Placeholder 4"/>
          <p:cNvSpPr>
            <a:spLocks noGrp="1"/>
          </p:cNvSpPr>
          <p:nvPr>
            <p:ph type="ftr" sz="quarter" idx="11"/>
          </p:nvPr>
        </p:nvSpPr>
        <p:spPr/>
        <p:txBody>
          <a:bodyPr/>
          <a:lstStyle/>
          <a:p>
            <a:endParaRPr lang="en-GB">
              <a:solidFill>
                <a:srgbClr val="323232"/>
              </a:solidFill>
              <a:latin typeface="Tw Cen MT"/>
            </a:endParaRPr>
          </a:p>
        </p:txBody>
      </p:sp>
      <p:sp>
        <p:nvSpPr>
          <p:cNvPr id="6" name="Slide Number Placeholder 5"/>
          <p:cNvSpPr>
            <a:spLocks noGrp="1"/>
          </p:cNvSpPr>
          <p:nvPr>
            <p:ph type="sldNum" sz="quarter" idx="12"/>
          </p:nvPr>
        </p:nvSpPr>
        <p:spPr/>
        <p:txBody>
          <a:bodyPr/>
          <a:lstStyle/>
          <a:p>
            <a:fld id="{BF8D66B6-ED73-47C5-8593-5B1FB18E6FBD}" type="slidenum">
              <a:rPr lang="en-GB" smtClean="0">
                <a:latin typeface="Tw Cen MT"/>
              </a:rPr>
              <a:pPr/>
              <a:t>‹#›</a:t>
            </a:fld>
            <a:endParaRPr lang="en-GB">
              <a:latin typeface="Tw Cen MT"/>
            </a:endParaRPr>
          </a:p>
        </p:txBody>
      </p:sp>
    </p:spTree>
    <p:extLst>
      <p:ext uri="{BB962C8B-B14F-4D97-AF65-F5344CB8AC3E}">
        <p14:creationId xmlns:p14="http://schemas.microsoft.com/office/powerpoint/2010/main" val="12154291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058DF21-A715-4399-B2AD-1C7FB525719B}" type="datetimeFigureOut">
              <a:rPr lang="en-US" smtClean="0">
                <a:solidFill>
                  <a:srgbClr val="323232"/>
                </a:solidFill>
                <a:latin typeface="Tw Cen MT"/>
              </a:rPr>
              <a:pPr/>
              <a:t>3/4/18</a:t>
            </a:fld>
            <a:endParaRPr lang="en-GB">
              <a:solidFill>
                <a:srgbClr val="323232"/>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GB">
              <a:solidFill>
                <a:srgbClr val="323232"/>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BF8D66B6-ED73-47C5-8593-5B1FB18E6FBD}" type="slidenum">
              <a:rPr lang="en-GB" smtClean="0">
                <a:latin typeface="Tw Cen MT"/>
              </a:rPr>
              <a:pPr/>
              <a:t>‹#›</a:t>
            </a:fld>
            <a:endParaRPr lang="en-GB">
              <a:latin typeface="Tw Cen MT"/>
            </a:endParaRPr>
          </a:p>
        </p:txBody>
      </p:sp>
    </p:spTree>
    <p:extLst>
      <p:ext uri="{BB962C8B-B14F-4D97-AF65-F5344CB8AC3E}">
        <p14:creationId xmlns:p14="http://schemas.microsoft.com/office/powerpoint/2010/main" val="27956807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5349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381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0772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616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5843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38657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7819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480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2922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744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82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96969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66829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64100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5230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77735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20143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52267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65944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89239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17154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7582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4192060333"/>
      </p:ext>
    </p:extLst>
  </p:cSld>
  <p:clrMapOvr>
    <a:masterClrMapping/>
  </p:clrMapOvr>
  <p:transition xmlns:p14="http://schemas.microsoft.com/office/powerpoint/2010/mai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509309381"/>
      </p:ext>
    </p:extLst>
  </p:cSld>
  <p:clrMapOvr>
    <a:masterClrMapping/>
  </p:clrMapOvr>
  <p:transition xmlns:p14="http://schemas.microsoft.com/office/powerpoint/2010/mai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103622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436974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smtClean="0"/>
              <a:t>Click to edit Master text styles</a:t>
            </a:r>
          </a:p>
        </p:txBody>
      </p:sp>
    </p:spTree>
    <p:extLst>
      <p:ext uri="{BB962C8B-B14F-4D97-AF65-F5344CB8AC3E}">
        <p14:creationId xmlns:p14="http://schemas.microsoft.com/office/powerpoint/2010/main" val="369422495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8118661"/>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13404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096993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36731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Tree>
    <p:extLst>
      <p:ext uri="{BB962C8B-B14F-4D97-AF65-F5344CB8AC3E}">
        <p14:creationId xmlns:p14="http://schemas.microsoft.com/office/powerpoint/2010/main" val="302685328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Tree>
    <p:extLst>
      <p:ext uri="{BB962C8B-B14F-4D97-AF65-F5344CB8AC3E}">
        <p14:creationId xmlns:p14="http://schemas.microsoft.com/office/powerpoint/2010/main" val="975618189"/>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423879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982692"/>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705381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063394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037662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18802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34180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044224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8805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15974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1044761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11564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286451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6BEED831-B22E-8844-802F-C4C43D43FB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753696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B8631D0-86AA-6F41-94B3-E4E151EC82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4268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17A1ADD-40D2-6F4F-8640-4A43C22F22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80475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9EFCF50-7ABC-CA46-86F5-2BDCBFC160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0688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E1457A64-09AD-EC40-83AC-CF26EBEEC9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617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A1C10506-5ED4-4D40-A4D9-EAF865CB53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105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AE2FE27-7F5F-7641-89B7-7FEDC1A37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7143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907795F-9D7B-7D43-B73C-1F266D673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86596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B296678-3E27-A14E-8110-AF6CBD2038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26188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B90106F-F29B-1641-BB89-AC5C3E858C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8127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347E63-B0A7-2547-AEF6-2D91530FCD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4056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8100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100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3014F31A-A3C7-D143-BC4C-3CC505434F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7556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1F46B83-D877-374F-BD22-03AB6C7D12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1051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94585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0188841"/>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extLst>
      <p:ext uri="{BB962C8B-B14F-4D97-AF65-F5344CB8AC3E}">
        <p14:creationId xmlns:p14="http://schemas.microsoft.com/office/powerpoint/2010/main" val="262397568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73"/>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3"/>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10262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36241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864016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31901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401241944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endParaRPr lang="en-US"/>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extLst>
      <p:ext uri="{BB962C8B-B14F-4D97-AF65-F5344CB8AC3E}">
        <p14:creationId xmlns:p14="http://schemas.microsoft.com/office/powerpoint/2010/main" val="360937245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032694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00466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429091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131227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smtClean="0"/>
              <a:t>Click to edit Master text styles</a:t>
            </a:r>
          </a:p>
        </p:txBody>
      </p:sp>
    </p:spTree>
    <p:extLst>
      <p:ext uri="{BB962C8B-B14F-4D97-AF65-F5344CB8AC3E}">
        <p14:creationId xmlns:p14="http://schemas.microsoft.com/office/powerpoint/2010/main" val="15004076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614623"/>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056326"/>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405030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04752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Tree>
    <p:extLst>
      <p:ext uri="{BB962C8B-B14F-4D97-AF65-F5344CB8AC3E}">
        <p14:creationId xmlns:p14="http://schemas.microsoft.com/office/powerpoint/2010/main" val="183763069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smtClean="0"/>
              <a:t>Click to edit Master text styles</a:t>
            </a:r>
          </a:p>
        </p:txBody>
      </p:sp>
    </p:spTree>
    <p:extLst>
      <p:ext uri="{BB962C8B-B14F-4D97-AF65-F5344CB8AC3E}">
        <p14:creationId xmlns:p14="http://schemas.microsoft.com/office/powerpoint/2010/main" val="26527496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600006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511501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solidFill>
                  <a:srgbClr val="FFFFFF"/>
                </a:solidFill>
              </a:defRPr>
            </a:lvl1pPr>
          </a:lstStyle>
          <a:p>
            <a:r>
              <a:rPr kumimoji="0" lang="en-US" dirty="0" smtClean="0"/>
              <a:t>Click to edit Master title style</a:t>
            </a:r>
            <a:endParaRPr kumimoji="0"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058DF21-A715-4399-B2AD-1C7FB525719B}" type="datetimeFigureOut">
              <a:rPr lang="en-US" smtClean="0">
                <a:latin typeface="Tw Cen MT"/>
              </a:rPr>
              <a:pPr/>
              <a:t>3/4/18</a:t>
            </a:fld>
            <a:endParaRPr lang="en-GB">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solidFill>
                <a:srgbClr val="E3DED1"/>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F8D66B6-ED73-47C5-8593-5B1FB18E6FBD}" type="slidenum">
              <a:rPr lang="en-GB" smtClean="0">
                <a:solidFill>
                  <a:srgbClr val="E3DED1"/>
                </a:solidFill>
                <a:latin typeface="Tw Cen MT"/>
              </a:rPr>
              <a:pPr/>
              <a:t>‹#›</a:t>
            </a:fld>
            <a:endParaRPr lang="en-GB">
              <a:solidFill>
                <a:srgbClr val="E3DED1"/>
              </a:solidFill>
              <a:latin typeface="Tw Cen MT"/>
            </a:endParaRPr>
          </a:p>
        </p:txBody>
      </p:sp>
    </p:spTree>
    <p:extLst>
      <p:ext uri="{BB962C8B-B14F-4D97-AF65-F5344CB8AC3E}">
        <p14:creationId xmlns:p14="http://schemas.microsoft.com/office/powerpoint/2010/main" val="413457132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0.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6.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slideLayout" Target="../slideLayouts/slideLayout76.xml"/><Relationship Id="rId14" Type="http://schemas.openxmlformats.org/officeDocument/2006/relationships/theme" Target="../theme/theme7.xml"/><Relationship Id="rId15" Type="http://schemas.openxmlformats.org/officeDocument/2006/relationships/image" Target="../media/image2.jpeg"/><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0058DF21-A715-4399-B2AD-1C7FB525719B}" type="datetimeFigureOut">
              <a:rPr lang="en-US" smtClean="0">
                <a:solidFill>
                  <a:srgbClr val="323232"/>
                </a:solidFill>
                <a:latin typeface="Tw Cen MT"/>
                <a:ea typeface="ＭＳ Ｐゴシック" charset="0"/>
                <a:cs typeface="ＭＳ Ｐゴシック" charset="0"/>
              </a:rPr>
              <a:pPr defTabSz="914400"/>
              <a:t>3/4/18</a:t>
            </a:fld>
            <a:endParaRPr lang="en-GB">
              <a:solidFill>
                <a:srgbClr val="323232"/>
              </a:solidFill>
              <a:latin typeface="Tw Cen MT"/>
              <a:ea typeface="ＭＳ Ｐゴシック" charset="0"/>
              <a:cs typeface="ＭＳ Ｐゴシック" charset="0"/>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GB">
              <a:solidFill>
                <a:srgbClr val="323232"/>
              </a:solidFill>
              <a:latin typeface="Tw Cen MT"/>
              <a:ea typeface="ＭＳ Ｐゴシック" charset="0"/>
              <a:cs typeface="ＭＳ Ｐゴシック" charset="0"/>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BF8D66B6-ED73-47C5-8593-5B1FB18E6FBD}" type="slidenum">
              <a:rPr lang="en-GB" smtClean="0">
                <a:latin typeface="Tw Cen MT"/>
                <a:ea typeface="ＭＳ Ｐゴシック" charset="0"/>
                <a:cs typeface="ＭＳ Ｐゴシック" charset="0"/>
              </a:rPr>
              <a:pPr defTabSz="914400"/>
              <a:t>‹#›</a:t>
            </a:fld>
            <a:endParaRPr lang="en-GB">
              <a:latin typeface="Tw Cen MT"/>
              <a:ea typeface="ＭＳ Ｐゴシック" charset="0"/>
              <a:cs typeface="ＭＳ Ｐゴシック" charset="0"/>
            </a:endParaRPr>
          </a:p>
        </p:txBody>
      </p:sp>
    </p:spTree>
    <p:extLst>
      <p:ext uri="{BB962C8B-B14F-4D97-AF65-F5344CB8AC3E}">
        <p14:creationId xmlns:p14="http://schemas.microsoft.com/office/powerpoint/2010/main" val="130995182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D4B3E191-D90E-6742-83CC-C5457DF7B7B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6332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440365"/>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8377991"/>
      </p:ext>
    </p:extLst>
  </p:cSld>
  <p:clrMap bg1="lt1" tx1="dk1" bg2="lt2" tx2="dk2" accent1="accent1" accent2="accent2" accent3="accent3" accent4="accent4" accent5="accent5" accent6="accent6" hlink="hlink" folHlink="folHlink"/>
  <p:sldLayoutIdLst>
    <p:sldLayoutId id="2147483704" r:id="rId1"/>
    <p:sldLayoutId id="2147483705" r:id="rId2"/>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3074" name="Rectangle 2"/>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7779627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smtClean="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542999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533401"/>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56325" name="Rectangle 5"/>
          <p:cNvSpPr>
            <a:spLocks noGrp="1" noChangeArrowheads="1"/>
          </p:cNvSpPr>
          <p:nvPr>
            <p:ph type="ftr" sz="quarter" idx="3"/>
          </p:nvPr>
        </p:nvSpPr>
        <p:spPr bwMode="auto">
          <a:xfrm>
            <a:off x="3124201" y="6270625"/>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56326"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pPr defTabSz="914400" eaLnBrk="0" fontAlgn="base" hangingPunct="0">
              <a:spcBef>
                <a:spcPct val="0"/>
              </a:spcBef>
              <a:spcAft>
                <a:spcPct val="0"/>
              </a:spcAft>
            </a:pPr>
            <a:fld id="{6605037A-0559-2A46-AB6D-83FBBCBB86B9}" type="slidenum">
              <a:rPr lang="en-US">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2374150"/>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128"/>
          <a:cs typeface="Arial"/>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353"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53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706"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Arial"/>
          <a:ea typeface="ＭＳ Ｐゴシック" charset="-128"/>
          <a:cs typeface="Arial"/>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Arial"/>
          <a:ea typeface="ＭＳ Ｐゴシック" pitchFamily="-111" charset="-128"/>
          <a:cs typeface="Arial"/>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Arial"/>
          <a:ea typeface="ＭＳ Ｐゴシック" pitchFamily="-111" charset="-128"/>
          <a:cs typeface="Arial"/>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Arial"/>
          <a:ea typeface="ＭＳ Ｐゴシック" pitchFamily="-111" charset="-128"/>
          <a:cs typeface="Arial"/>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Arial"/>
          <a:ea typeface="ＭＳ Ｐゴシック" pitchFamily="-111" charset="-128"/>
          <a:cs typeface="Arial"/>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0"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92970" y="1946673"/>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5480388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4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8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2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76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0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2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332"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844"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356"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797"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23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679"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12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2176494241"/>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7.png"/><Relationship Id="rId5" Type="http://schemas.openxmlformats.org/officeDocument/2006/relationships/image" Target="../media/image18.emf"/><Relationship Id="rId1" Type="http://schemas.openxmlformats.org/officeDocument/2006/relationships/themeOverride" Target="../theme/themeOverride3.xml"/><Relationship Id="rId2"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9.emf"/><Relationship Id="rId5" Type="http://schemas.openxmlformats.org/officeDocument/2006/relationships/image" Target="../media/image20.emf"/><Relationship Id="rId1" Type="http://schemas.openxmlformats.org/officeDocument/2006/relationships/themeOverride" Target="../theme/themeOverride4.xml"/><Relationship Id="rId2"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2.png"/><Relationship Id="rId5" Type="http://schemas.microsoft.com/office/2007/relationships/hdphoto" Target="../media/hdphoto1.wdp"/><Relationship Id="rId1" Type="http://schemas.openxmlformats.org/officeDocument/2006/relationships/themeOverride" Target="../theme/themeOverride5.xml"/><Relationship Id="rId2"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6.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1.png"/><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89.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44.png"/><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3.jpeg"/><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8.png"/><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2.jpeg"/><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image" Target="../media/image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40.xml"/><Relationship Id="rId2" Type="http://schemas.openxmlformats.org/officeDocument/2006/relationships/notesSlide" Target="../notesSlides/notesSlide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3.xml"/><Relationship Id="rId5" Type="http://schemas.openxmlformats.org/officeDocument/2006/relationships/image" Target="../media/image92.png"/><Relationship Id="rId1" Type="http://schemas.microsoft.com/office/2007/relationships/media" Target="../media/media1.mp4"/><Relationship Id="rId2" Type="http://schemas.openxmlformats.org/officeDocument/2006/relationships/video" Target="../media/media1.mp4"/></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5.png"/><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9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0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0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0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0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711200"/>
            <a:ext cx="8128000" cy="54229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Hebrews 13</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9600" b="1" dirty="0" smtClean="0">
                <a:effectLst>
                  <a:glow rad="127000">
                    <a:schemeClr val="tx1"/>
                  </a:glow>
                </a:effectLst>
                <a:latin typeface="Arial" charset="0"/>
                <a:ea typeface="ＭＳ Ｐゴシック" charset="0"/>
                <a:cs typeface="ＭＳ Ｐゴシック" charset="0"/>
              </a:rPr>
              <a:t>Press On!</a:t>
            </a:r>
            <a:endParaRPr lang="en-US" sz="9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a:t>
            </a:r>
            <a:r>
              <a:rPr lang="en-US" sz="2000" b="1" kern="0" dirty="0" smtClean="0">
                <a:solidFill>
                  <a:srgbClr val="FFFFFF"/>
                </a:solidFill>
                <a:effectLst>
                  <a:outerShdw blurRad="38100" dist="38100" dir="2700000" algn="tl">
                    <a:srgbClr val="000000"/>
                  </a:outerShdw>
                </a:effectLst>
                <a:latin typeface="Arial"/>
                <a:cs typeface="Arial"/>
              </a:rPr>
              <a:t>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24248" y="3049965"/>
            <a:ext cx="5080000" cy="3810000"/>
          </a:xfrm>
          <a:prstGeom prst="rect">
            <a:avLst/>
          </a:prstGeom>
        </p:spPr>
      </p:pic>
      <p:sp>
        <p:nvSpPr>
          <p:cNvPr id="15362" name="Rectangle 2"/>
          <p:cNvSpPr>
            <a:spLocks noGrp="1" noChangeArrowheads="1"/>
          </p:cNvSpPr>
          <p:nvPr>
            <p:ph type="title"/>
          </p:nvPr>
        </p:nvSpPr>
        <p:spPr>
          <a:solidFill>
            <a:srgbClr val="000000"/>
          </a:solidFill>
          <a:effectLst>
            <a:outerShdw blurRad="63500" dist="38099" dir="2700000" algn="ctr" rotWithShape="0">
              <a:srgbClr val="001D30">
                <a:alpha val="74998"/>
              </a:srgbClr>
            </a:outerShdw>
          </a:effectLst>
        </p:spPr>
        <p:txBody>
          <a:bodyPr/>
          <a:lstStyle/>
          <a:p>
            <a:pPr eaLnBrk="1" hangingPunct="1"/>
            <a:r>
              <a:rPr lang="en-US" sz="4800" b="1" dirty="0">
                <a:solidFill>
                  <a:schemeClr val="tx1"/>
                </a:solidFill>
                <a:effectLst/>
                <a:latin typeface="Arial" charset="0"/>
                <a:ea typeface="ＭＳ Ｐゴシック" charset="0"/>
                <a:cs typeface="ＭＳ Ｐゴシック" charset="0"/>
              </a:rPr>
              <a:t>The Better Things</a:t>
            </a:r>
          </a:p>
        </p:txBody>
      </p:sp>
      <p:sp>
        <p:nvSpPr>
          <p:cNvPr id="15363" name="Rectangle 3"/>
          <p:cNvSpPr>
            <a:spLocks noGrp="1" noChangeArrowheads="1"/>
          </p:cNvSpPr>
          <p:nvPr>
            <p:ph idx="1"/>
          </p:nvPr>
        </p:nvSpPr>
        <p:spPr>
          <a:xfrm>
            <a:off x="304800" y="1600200"/>
            <a:ext cx="8915400" cy="2692400"/>
          </a:xfrm>
        </p:spPr>
        <p:txBody>
          <a:bodyPr/>
          <a:lstStyle/>
          <a:p>
            <a:pPr eaLnBrk="1" hangingPunct="1">
              <a:lnSpc>
                <a:spcPct val="110000"/>
              </a:lnSpc>
              <a:tabLst>
                <a:tab pos="4840041" algn="l"/>
              </a:tabLst>
            </a:pPr>
            <a:r>
              <a:rPr lang="en-US" sz="3600" b="1" dirty="0">
                <a:latin typeface="Arial" charset="0"/>
                <a:ea typeface="ＭＳ Ｐゴシック" charset="0"/>
                <a:cs typeface="ＭＳ Ｐゴシック" charset="0"/>
              </a:rPr>
              <a:t>Superior </a:t>
            </a:r>
            <a:r>
              <a:rPr lang="en-US" sz="3600" b="1" dirty="0">
                <a:solidFill>
                  <a:srgbClr val="FFFF00"/>
                </a:solidFill>
                <a:latin typeface="Arial" charset="0"/>
                <a:ea typeface="ＭＳ Ｐゴシック" charset="0"/>
                <a:cs typeface="ＭＳ Ｐゴシック" charset="0"/>
              </a:rPr>
              <a:t>Person	</a:t>
            </a:r>
            <a:r>
              <a:rPr lang="en-US" b="1" dirty="0">
                <a:latin typeface="Arial" charset="0"/>
                <a:ea typeface="ＭＳ Ｐゴシック" charset="0"/>
                <a:cs typeface="ＭＳ Ｐゴシック" charset="0"/>
              </a:rPr>
              <a:t>1:1–4:13</a:t>
            </a:r>
          </a:p>
          <a:p>
            <a:pPr eaLnBrk="1" hangingPunct="1">
              <a:lnSpc>
                <a:spcPct val="110000"/>
              </a:lnSpc>
              <a:tabLst>
                <a:tab pos="4840041" algn="l"/>
              </a:tabLst>
            </a:pPr>
            <a:r>
              <a:rPr lang="en-US" sz="3600" b="1" dirty="0">
                <a:latin typeface="Arial" charset="0"/>
                <a:ea typeface="ＭＳ Ｐゴシック" charset="0"/>
                <a:cs typeface="ＭＳ Ｐゴシック" charset="0"/>
              </a:rPr>
              <a:t>Superior </a:t>
            </a:r>
            <a:r>
              <a:rPr lang="en-US" sz="3600" b="1" dirty="0">
                <a:solidFill>
                  <a:srgbClr val="FFFF00"/>
                </a:solidFill>
                <a:latin typeface="Arial" charset="0"/>
                <a:ea typeface="ＭＳ Ｐゴシック" charset="0"/>
                <a:cs typeface="ＭＳ Ｐゴシック" charset="0"/>
              </a:rPr>
              <a:t>Work	</a:t>
            </a:r>
            <a:r>
              <a:rPr lang="en-US" b="1" dirty="0">
                <a:latin typeface="Arial" charset="0"/>
                <a:ea typeface="ＭＳ Ｐゴシック" charset="0"/>
                <a:cs typeface="ＭＳ Ｐゴシック" charset="0"/>
              </a:rPr>
              <a:t>4:14–10:18</a:t>
            </a:r>
          </a:p>
          <a:p>
            <a:pPr eaLnBrk="1" hangingPunct="1">
              <a:lnSpc>
                <a:spcPct val="110000"/>
              </a:lnSpc>
              <a:tabLst>
                <a:tab pos="4840041" algn="l"/>
              </a:tabLst>
            </a:pPr>
            <a:r>
              <a:rPr lang="en-US" sz="3600" b="1" dirty="0">
                <a:latin typeface="Arial" charset="0"/>
                <a:ea typeface="ＭＳ Ｐゴシック" charset="0"/>
                <a:cs typeface="ＭＳ Ｐゴシック" charset="0"/>
              </a:rPr>
              <a:t>Endure by </a:t>
            </a:r>
            <a:r>
              <a:rPr lang="en-US" sz="3600" b="1" dirty="0">
                <a:solidFill>
                  <a:srgbClr val="FFFF00"/>
                </a:solidFill>
                <a:latin typeface="Arial" charset="0"/>
                <a:ea typeface="ＭＳ Ｐゴシック" charset="0"/>
                <a:cs typeface="ＭＳ Ｐゴシック" charset="0"/>
              </a:rPr>
              <a:t>Faith</a:t>
            </a:r>
            <a:r>
              <a:rPr lang="en-US" sz="3600" b="1"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10:19–13:25</a:t>
            </a:r>
          </a:p>
        </p:txBody>
      </p:sp>
      <p:pic>
        <p:nvPicPr>
          <p:cNvPr id="15364" name="Picture 4"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2088" y="1052513"/>
            <a:ext cx="9842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8305801" y="76200"/>
            <a:ext cx="734693"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latin typeface="Tahoma" charset="0"/>
              </a:rPr>
              <a:t>266f</a:t>
            </a:r>
          </a:p>
        </p:txBody>
      </p:sp>
    </p:spTree>
    <p:extLst>
      <p:ext uri="{BB962C8B-B14F-4D97-AF65-F5344CB8AC3E}">
        <p14:creationId xmlns:p14="http://schemas.microsoft.com/office/powerpoint/2010/main" val="284955273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ox(out)">
                                      <p:cBhvr>
                                        <p:cTn id="7" dur="500"/>
                                        <p:tgtEl>
                                          <p:spTgt spid="15363">
                                            <p:txEl>
                                              <p:pRg st="0" end="0"/>
                                            </p:txEl>
                                          </p:spTgt>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5364"/>
                                        </p:tgtEl>
                                        <p:attrNameLst>
                                          <p:attrName>style.visibility</p:attrName>
                                        </p:attrNameLst>
                                      </p:cBhvr>
                                      <p:to>
                                        <p:strVal val="visible"/>
                                      </p:to>
                                    </p:set>
                                    <p:anim calcmode="lin" valueType="num">
                                      <p:cBhvr>
                                        <p:cTn id="10" dur="1000" fill="hold"/>
                                        <p:tgtEl>
                                          <p:spTgt spid="15364"/>
                                        </p:tgtEl>
                                        <p:attrNameLst>
                                          <p:attrName>ppt_w</p:attrName>
                                        </p:attrNameLst>
                                      </p:cBhvr>
                                      <p:tavLst>
                                        <p:tav tm="0">
                                          <p:val>
                                            <p:fltVal val="0"/>
                                          </p:val>
                                        </p:tav>
                                        <p:tav tm="100000">
                                          <p:val>
                                            <p:strVal val="#ppt_w"/>
                                          </p:val>
                                        </p:tav>
                                      </p:tavLst>
                                    </p:anim>
                                    <p:anim calcmode="lin" valueType="num">
                                      <p:cBhvr>
                                        <p:cTn id="11" dur="1000" fill="hold"/>
                                        <p:tgtEl>
                                          <p:spTgt spid="15364"/>
                                        </p:tgtEl>
                                        <p:attrNameLst>
                                          <p:attrName>ppt_h</p:attrName>
                                        </p:attrNameLst>
                                      </p:cBhvr>
                                      <p:tavLst>
                                        <p:tav tm="0">
                                          <p:val>
                                            <p:fltVal val="0"/>
                                          </p:val>
                                        </p:tav>
                                        <p:tav tm="100000">
                                          <p:val>
                                            <p:strVal val="#ppt_h"/>
                                          </p:val>
                                        </p:tav>
                                      </p:tavLst>
                                    </p:anim>
                                    <p:anim calcmode="lin" valueType="num">
                                      <p:cBhvr>
                                        <p:cTn id="12" dur="1000" fill="hold"/>
                                        <p:tgtEl>
                                          <p:spTgt spid="15364"/>
                                        </p:tgtEl>
                                        <p:attrNameLst>
                                          <p:attrName>style.rotation</p:attrName>
                                        </p:attrNameLst>
                                      </p:cBhvr>
                                      <p:tavLst>
                                        <p:tav tm="0">
                                          <p:val>
                                            <p:fltVal val="90"/>
                                          </p:val>
                                        </p:tav>
                                        <p:tav tm="100000">
                                          <p:val>
                                            <p:fltVal val="0"/>
                                          </p:val>
                                        </p:tav>
                                      </p:tavLst>
                                    </p:anim>
                                    <p:animEffect transition="in" filter="fade">
                                      <p:cBhvr>
                                        <p:cTn id="13" dur="1000"/>
                                        <p:tgtEl>
                                          <p:spTgt spid="153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Effect transition="in" filter="box(out)">
                                      <p:cBhvr>
                                        <p:cTn id="18" dur="500"/>
                                        <p:tgtEl>
                                          <p:spTgt spid="1536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box(out)">
                                      <p:cBhvr>
                                        <p:cTn id="23" dur="500"/>
                                        <p:tgtEl>
                                          <p:spTgt spid="15363">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HEBREWS</a:t>
            </a: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Author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Destination</a:t>
            </a: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Recipients</a:t>
            </a: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dirty="0">
                <a:solidFill>
                  <a:srgbClr val="0068AE"/>
                </a:solidFill>
                <a:effectLst>
                  <a:outerShdw blurRad="38100" dist="38100" dir="2700000" algn="tl">
                    <a:srgbClr val="000000"/>
                  </a:outerShdw>
                </a:effectLst>
                <a:latin typeface="Verdana" charset="0"/>
              </a:rPr>
              <a:t>Origin</a:t>
            </a: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4400" b="1" dirty="0">
                <a:solidFill>
                  <a:srgbClr val="FF0000"/>
                </a:solidFill>
                <a:effectLst>
                  <a:outerShdw blurRad="38100" dist="38100" dir="2700000" algn="tl">
                    <a:srgbClr val="000000"/>
                  </a:outerShdw>
                </a:effectLst>
              </a:rPr>
              <a:t>UNKNOWN</a:t>
            </a:r>
            <a:endParaRPr lang="en-US" sz="4000" b="1" dirty="0">
              <a:solidFill>
                <a:srgbClr val="FF0000"/>
              </a:solidFill>
              <a:effectLst>
                <a:outerShdw blurRad="38100" dist="38100" dir="2700000" algn="tl">
                  <a:srgbClr val="000000"/>
                </a:outerShdw>
              </a:effectLst>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a:cs typeface="Arial"/>
              </a:rPr>
              <a:t>256-</a:t>
            </a:r>
            <a:br>
              <a:rPr lang="en-US" sz="2000" b="1" dirty="0" smtClean="0">
                <a:solidFill>
                  <a:srgbClr val="FFFFFF"/>
                </a:solidFill>
                <a:latin typeface="Arial"/>
                <a:cs typeface="Arial"/>
              </a:rPr>
            </a:br>
            <a:r>
              <a:rPr lang="en-US" sz="2000" b="1" dirty="0" smtClean="0">
                <a:solidFill>
                  <a:srgbClr val="FFFFFF"/>
                </a:solidFill>
                <a:latin typeface="Arial"/>
                <a:cs typeface="Arial"/>
              </a:rPr>
              <a:t>257</a:t>
            </a:r>
          </a:p>
        </p:txBody>
      </p:sp>
    </p:spTree>
    <p:extLst>
      <p:ext uri="{BB962C8B-B14F-4D97-AF65-F5344CB8AC3E}">
        <p14:creationId xmlns:p14="http://schemas.microsoft.com/office/powerpoint/2010/main" val="354174072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A Specific Jewish Community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"And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especially pray that I will be able to come back to you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soon" (13:19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5239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692696"/>
            <a:ext cx="6934200" cy="712788"/>
          </a:xfrm>
          <a:prstGeom prst="rect">
            <a:avLst/>
          </a:prstGeom>
          <a:solidFill>
            <a:srgbClr val="0000FF"/>
          </a:solidFill>
          <a:ln w="19050">
            <a:solidFill>
              <a:schemeClr val="tx1"/>
            </a:solidFill>
            <a:miter lim="800000"/>
            <a:headEnd/>
            <a:tailEnd/>
          </a:ln>
        </p:spPr>
        <p:txBody>
          <a:bodyPr lIns="91435" tIns="45718" rIns="91435" bIns="45718" anchor="ctr" anchorCtr="1"/>
          <a:lstStyle/>
          <a:p>
            <a:pPr algn="ctr" defTabSz="914400" eaLnBrk="0" fontAlgn="base" hangingPunct="0">
              <a:spcBef>
                <a:spcPct val="0"/>
              </a:spcBef>
              <a:spcAft>
                <a:spcPct val="0"/>
              </a:spcAft>
            </a:pPr>
            <a:endParaRPr lang="en-US" sz="4000" b="1">
              <a:solidFill>
                <a:srgbClr val="EAEAEA"/>
              </a:solidFill>
              <a:latin typeface="Arial" charset="0"/>
              <a:ea typeface="ＭＳ Ｐゴシック" charset="0"/>
              <a:cs typeface="ＭＳ Ｐゴシック" charset="0"/>
            </a:endParaRPr>
          </a:p>
        </p:txBody>
      </p:sp>
      <p:sp>
        <p:nvSpPr>
          <p:cNvPr id="26632" name="Text Box 8"/>
          <p:cNvSpPr txBox="1">
            <a:spLocks noChangeArrowheads="1"/>
          </p:cNvSpPr>
          <p:nvPr/>
        </p:nvSpPr>
        <p:spPr bwMode="auto">
          <a:xfrm>
            <a:off x="611560" y="1700808"/>
            <a:ext cx="7920880" cy="397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rPr>
              <a:t>An unknown author shows Hebrew believers the </a:t>
            </a:r>
            <a:r>
              <a:rPr lang="en-US" sz="3600" b="1" dirty="0">
                <a:solidFill>
                  <a:srgbClr val="FFFF00"/>
                </a:solidFill>
              </a:rPr>
              <a:t>superiority of Christ as High Priest</a:t>
            </a:r>
            <a:r>
              <a:rPr lang="en-US" sz="3600" b="1" dirty="0">
                <a:solidFill>
                  <a:srgbClr val="FFFFFF"/>
                </a:solidFill>
              </a:rPr>
              <a:t> and the superiority of Christianity over Judaism to exhort them </a:t>
            </a:r>
            <a:r>
              <a:rPr lang="en-US" sz="3600" b="1" dirty="0">
                <a:solidFill>
                  <a:srgbClr val="FFFF00"/>
                </a:solidFill>
              </a:rPr>
              <a:t>to endure persecution rather than return </a:t>
            </a:r>
            <a:r>
              <a:rPr lang="en-US" sz="3600" b="1" dirty="0">
                <a:solidFill>
                  <a:srgbClr val="FFFFFF"/>
                </a:solidFill>
              </a:rPr>
              <a:t>to their former life under Judaism.</a:t>
            </a:r>
            <a:endParaRPr lang="en-GB" sz="3600" b="1" dirty="0">
              <a:solidFill>
                <a:srgbClr val="FFFFFF"/>
              </a:solidFill>
            </a:endParaRPr>
          </a:p>
        </p:txBody>
      </p:sp>
      <p:sp>
        <p:nvSpPr>
          <p:cNvPr id="367622" name="Text Box 19"/>
          <p:cNvSpPr txBox="1">
            <a:spLocks noChangeArrowheads="1"/>
          </p:cNvSpPr>
          <p:nvPr/>
        </p:nvSpPr>
        <p:spPr bwMode="auto">
          <a:xfrm>
            <a:off x="8393114" y="60325"/>
            <a:ext cx="67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Tahoma" charset="0"/>
              </a:rPr>
              <a:t>258</a:t>
            </a:r>
          </a:p>
        </p:txBody>
      </p:sp>
      <p:sp>
        <p:nvSpPr>
          <p:cNvPr id="367623" name="Title 1"/>
          <p:cNvSpPr>
            <a:spLocks noGrp="1"/>
          </p:cNvSpPr>
          <p:nvPr>
            <p:ph type="title"/>
          </p:nvPr>
        </p:nvSpPr>
        <p:spPr>
          <a:xfrm>
            <a:off x="971551" y="729208"/>
            <a:ext cx="6765925" cy="647700"/>
          </a:xfrm>
        </p:spPr>
        <p:txBody>
          <a:bodyPr/>
          <a:lstStyle/>
          <a:p>
            <a:pPr algn="ctr"/>
            <a:r>
              <a:rPr lang="en-US" sz="4000" b="1" dirty="0">
                <a:solidFill>
                  <a:srgbClr val="EAEAEA"/>
                </a:solidFill>
                <a:latin typeface="Arial" charset="0"/>
                <a:ea typeface="ＭＳ Ｐゴシック" charset="0"/>
                <a:cs typeface="ＭＳ Ｐゴシック" charset="0"/>
              </a:rPr>
              <a:t>Summary Statement</a:t>
            </a:r>
          </a:p>
        </p:txBody>
      </p:sp>
    </p:spTree>
    <p:extLst>
      <p:ext uri="{BB962C8B-B14F-4D97-AF65-F5344CB8AC3E}">
        <p14:creationId xmlns:p14="http://schemas.microsoft.com/office/powerpoint/2010/main" val="4050836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additive="base">
                                        <p:cTn id="7" dur="500" fill="hold"/>
                                        <p:tgtEl>
                                          <p:spTgt spid="26632"/>
                                        </p:tgtEl>
                                        <p:attrNameLst>
                                          <p:attrName>ppt_x</p:attrName>
                                        </p:attrNameLst>
                                      </p:cBhvr>
                                      <p:tavLst>
                                        <p:tav tm="0">
                                          <p:val>
                                            <p:strVal val="0-#ppt_w/2"/>
                                          </p:val>
                                        </p:tav>
                                        <p:tav tm="100000">
                                          <p:val>
                                            <p:strVal val="#ppt_x"/>
                                          </p:val>
                                        </p:tav>
                                      </p:tavLst>
                                    </p:anim>
                                    <p:anim calcmode="lin" valueType="num">
                                      <p:cBhvr additive="base">
                                        <p:cTn id="8" dur="500" fill="hold"/>
                                        <p:tgtEl>
                                          <p:spTgt spid="266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4400"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2288110"/>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100"/>
            <a:ext cx="9144000" cy="6503670"/>
          </a:xfrm>
          <a:prstGeom prst="rect">
            <a:avLst/>
          </a:prstGeom>
        </p:spPr>
      </p:pic>
      <p:sp>
        <p:nvSpPr>
          <p:cNvPr id="900098" name="Rectangle 2"/>
          <p:cNvSpPr>
            <a:spLocks noGrp="1" noChangeArrowheads="1"/>
          </p:cNvSpPr>
          <p:nvPr>
            <p:ph type="ctrTitle"/>
          </p:nvPr>
        </p:nvSpPr>
        <p:spPr>
          <a:xfrm>
            <a:off x="0" y="4367856"/>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show that Jesus is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any other belief </a:t>
            </a:r>
            <a:r>
              <a:rPr lang="en-US" sz="5400" b="1" dirty="0" smtClean="0">
                <a:effectLst>
                  <a:glow rad="127000">
                    <a:schemeClr val="tx1"/>
                  </a:glow>
                </a:effectLst>
                <a:latin typeface="Arial" charset="0"/>
                <a:ea typeface="ＭＳ Ｐゴシック" charset="0"/>
                <a:cs typeface="ＭＳ Ｐゴシック" charset="0"/>
              </a:rPr>
              <a:t>system?</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5100"/>
            <a:ext cx="9144000" cy="14393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Two ways in Hebrews 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21886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028" cy="6529306"/>
          </a:xfrm>
          <a:prstGeom prst="rect">
            <a:avLst/>
          </a:prstGeom>
        </p:spPr>
      </p:pic>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  </a:t>
            </a:r>
            <a:r>
              <a:rPr lang="en-US" sz="5400" b="1" dirty="0" smtClean="0">
                <a:solidFill>
                  <a:srgbClr val="FFFF00"/>
                </a:solidFill>
                <a:effectLst>
                  <a:glow rad="127000">
                    <a:schemeClr val="tx1"/>
                  </a:glow>
                </a:effectLst>
                <a:latin typeface="Arial" charset="0"/>
                <a:ea typeface="ＭＳ Ｐゴシック" charset="0"/>
                <a:cs typeface="ＭＳ Ｐゴシック" charset="0"/>
              </a:rPr>
              <a:t>Love</a:t>
            </a:r>
            <a:r>
              <a:rPr lang="en-US" sz="5400" b="1" dirty="0" smtClean="0">
                <a:effectLst>
                  <a:glow rad="127000">
                    <a:schemeClr val="tx1"/>
                  </a:glow>
                </a:effectLst>
                <a:latin typeface="Arial" charset="0"/>
                <a:ea typeface="ＭＳ Ｐゴシック" charset="0"/>
                <a:cs typeface="ＭＳ Ｐゴシック" charset="0"/>
              </a:rPr>
              <a:t> in practical ways (13:1-17).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0982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964321"/>
          </a:xfrm>
          <a:noFill/>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Love people to show the supremacy of Christ (13:1-6). </a:t>
            </a:r>
          </a:p>
        </p:txBody>
      </p:sp>
      <p:pic>
        <p:nvPicPr>
          <p:cNvPr id="2" name="Picture 1"/>
          <p:cNvPicPr>
            <a:picLocks noChangeAspect="1"/>
          </p:cNvPicPr>
          <p:nvPr/>
        </p:nvPicPr>
        <p:blipFill>
          <a:blip r:embed="rId3"/>
          <a:stretch>
            <a:fillRect/>
          </a:stretch>
        </p:blipFill>
        <p:spPr>
          <a:xfrm>
            <a:off x="0" y="3008383"/>
            <a:ext cx="9179856" cy="3849617"/>
          </a:xfrm>
          <a:prstGeom prst="rect">
            <a:avLst/>
          </a:prstGeom>
        </p:spPr>
      </p:pic>
    </p:spTree>
    <p:extLst>
      <p:ext uri="{BB962C8B-B14F-4D97-AF65-F5344CB8AC3E}">
        <p14:creationId xmlns:p14="http://schemas.microsoft.com/office/powerpoint/2010/main" val="1170044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138593"/>
          </a:xfrm>
          <a:noFill/>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Show hospitality to all the saints, to strangers, and to prisoners (13:1-3)</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1368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479937"/>
          </a:xfrm>
          <a:noFill/>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"Keep </a:t>
            </a:r>
            <a:r>
              <a:rPr lang="en-US" sz="4000" b="1" dirty="0">
                <a:effectLst>
                  <a:glow rad="127000">
                    <a:schemeClr val="tx1"/>
                  </a:glow>
                </a:effectLst>
                <a:latin typeface="Arial" charset="0"/>
                <a:ea typeface="ＭＳ Ｐゴシック" charset="0"/>
                <a:cs typeface="ＭＳ Ｐゴシック" charset="0"/>
              </a:rPr>
              <a:t>on loving each other as brothers and </a:t>
            </a:r>
            <a:r>
              <a:rPr lang="en-US" sz="4000" b="1" dirty="0" smtClean="0">
                <a:effectLst>
                  <a:glow rad="127000">
                    <a:schemeClr val="tx1"/>
                  </a:glow>
                </a:effectLst>
                <a:latin typeface="Arial" charset="0"/>
                <a:ea typeface="ＭＳ Ｐゴシック" charset="0"/>
                <a:cs typeface="ＭＳ Ｐゴシック" charset="0"/>
              </a:rPr>
              <a:t>sisters" (13:1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78962"/>
            <a:ext cx="6426200" cy="3860800"/>
          </a:xfrm>
          <a:prstGeom prst="rect">
            <a:avLst/>
          </a:prstGeom>
        </p:spPr>
      </p:pic>
      <p:pic>
        <p:nvPicPr>
          <p:cNvPr id="5" name="Picture 4"/>
          <p:cNvPicPr>
            <a:picLocks noChangeAspect="1"/>
          </p:cNvPicPr>
          <p:nvPr/>
        </p:nvPicPr>
        <p:blipFill>
          <a:blip r:embed="rId4"/>
          <a:stretch>
            <a:fillRect/>
          </a:stretch>
        </p:blipFill>
        <p:spPr>
          <a:xfrm>
            <a:off x="3230858" y="3889068"/>
            <a:ext cx="5913142" cy="3938754"/>
          </a:xfrm>
          <a:prstGeom prst="rect">
            <a:avLst/>
          </a:prstGeom>
        </p:spPr>
      </p:pic>
    </p:spTree>
    <p:extLst>
      <p:ext uri="{BB962C8B-B14F-4D97-AF65-F5344CB8AC3E}">
        <p14:creationId xmlns:p14="http://schemas.microsoft.com/office/powerpoint/2010/main" val="874921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536283"/>
            <a:ext cx="9143999" cy="1080120"/>
          </a:xfrm>
          <a:solidFill>
            <a:schemeClr val="bg1"/>
          </a:solidFill>
          <a:effectLst/>
          <a:extLst/>
        </p:spPr>
        <p:txBody>
          <a:body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Engaging the Atheists</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descr="Engaging the Atheists Semina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4362"/>
            <a:ext cx="9144000" cy="5772150"/>
          </a:xfrm>
          <a:prstGeom prst="rect">
            <a:avLst/>
          </a:prstGeom>
        </p:spPr>
      </p:pic>
    </p:spTree>
    <p:extLst>
      <p:ext uri="{BB962C8B-B14F-4D97-AF65-F5344CB8AC3E}">
        <p14:creationId xmlns:p14="http://schemas.microsoft.com/office/powerpoint/2010/main" val="953474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Doctor of Ministry Graduates 9 May 2015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2694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DMin Jo Chandra Siew Woh Alby Neil Alb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Seven DMin Graduates May 2015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0687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C Grads May 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162438"/>
          </a:xfrm>
          <a:noFill/>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Crossroads Graduates</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399987"/>
            <a:ext cx="2048502"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Colleen</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59286" y="4399987"/>
            <a:ext cx="2376262"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Athan</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625848" y="4399987"/>
            <a:ext cx="2732190"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Chanchan</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145505" y="4399987"/>
            <a:ext cx="2998495"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Themshang</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1105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chan Graduat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37124" y="44062"/>
            <a:ext cx="4206875" cy="201968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Chanchan Graduating</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103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deon Rick Cap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Switching Hats</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93467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765" y="-316346"/>
            <a:ext cx="10799932" cy="719995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Some of the CIC Family 9 May 2015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4662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2347"/>
            <a:ext cx="9144000" cy="14663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Happy Mother</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Day!</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8822138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2347"/>
            <a:ext cx="9144000" cy="14663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Happy Mother</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Day!</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0282998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3336" y="-160735"/>
            <a:ext cx="10591726" cy="717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1218" y="802557"/>
            <a:ext cx="5375672"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9" name="Rectangle 3"/>
          <p:cNvSpPr>
            <a:spLocks/>
          </p:cNvSpPr>
          <p:nvPr/>
        </p:nvSpPr>
        <p:spPr bwMode="auto">
          <a:xfrm>
            <a:off x="6633088" y="1756022"/>
            <a:ext cx="2173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914400" fontAlgn="base">
              <a:spcBef>
                <a:spcPct val="0"/>
              </a:spcBef>
              <a:spcAft>
                <a:spcPct val="0"/>
              </a:spcAft>
            </a:pPr>
            <a:r>
              <a:rPr lang="en-US" sz="3000" dirty="0">
                <a:solidFill>
                  <a:srgbClr val="000000"/>
                </a:solidFill>
                <a:latin typeface="Gill Sans" charset="0"/>
                <a:ea typeface="ＭＳ Ｐゴシック" charset="0"/>
                <a:cs typeface="Gill Sans" charset="0"/>
                <a:sym typeface="Gill Sans" charset="0"/>
              </a:rPr>
              <a:t>Hebrews 13:2</a:t>
            </a:r>
          </a:p>
        </p:txBody>
      </p:sp>
    </p:spTree>
    <p:extLst>
      <p:ext uri="{BB962C8B-B14F-4D97-AF65-F5344CB8AC3E}">
        <p14:creationId xmlns:p14="http://schemas.microsoft.com/office/powerpoint/2010/main" val="2543673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119" y="-112738"/>
            <a:ext cx="10268025" cy="681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391912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27" y="-102977"/>
            <a:ext cx="802409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88504"/>
            <a:ext cx="9143999" cy="1080120"/>
          </a:xfrm>
          <a:solidFill>
            <a:schemeClr val="bg1"/>
          </a:solidFill>
          <a:effectLst/>
          <a:extLst/>
        </p:spPr>
        <p:txBody>
          <a:body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"Can we, just for a moment, Your Honor, ignore the facts?"</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9473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9516" y="-91528"/>
            <a:ext cx="5482828" cy="730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74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02714" y="71438"/>
            <a:ext cx="1696641"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747"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02714" y="1009055"/>
            <a:ext cx="1696641"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748"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18" y="5920383"/>
            <a:ext cx="1696641"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749"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18" y="6768703"/>
            <a:ext cx="1696641"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750"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18" y="5063133"/>
            <a:ext cx="1696641"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210837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382" y="-1197695"/>
            <a:ext cx="9385102" cy="835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797" y="5523015"/>
            <a:ext cx="3733726" cy="133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967845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4648"/>
            <a:ext cx="9144000" cy="861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Rectangle 3"/>
          <p:cNvSpPr/>
          <p:nvPr/>
        </p:nvSpPr>
        <p:spPr>
          <a:xfrm>
            <a:off x="1619672" y="188640"/>
            <a:ext cx="6552728" cy="1569660"/>
          </a:xfrm>
          <a:prstGeom prst="rect">
            <a:avLst/>
          </a:prstGeom>
        </p:spPr>
        <p:txBody>
          <a:bodyPr wrap="square">
            <a:spAutoFit/>
          </a:bodyPr>
          <a:lstStyle/>
          <a:p>
            <a:pPr marL="542925" indent="-542925" defTabSz="914400"/>
            <a:r>
              <a:rPr lang="en-US" sz="4800" b="1" dirty="0" smtClean="0">
                <a:solidFill>
                  <a:prstClr val="white"/>
                </a:solidFill>
                <a:effectLst>
                  <a:glow rad="469900">
                    <a:srgbClr val="800000"/>
                  </a:glow>
                </a:effectLst>
                <a:latin typeface="Arial"/>
                <a:ea typeface="ヒラギノ角ゴ ProN W3"/>
                <a:cs typeface="Arial"/>
              </a:rPr>
              <a:t>Show hospitality to strangers</a:t>
            </a:r>
            <a:r>
              <a:rPr lang="en-US" sz="4800" b="1" dirty="0">
                <a:solidFill>
                  <a:srgbClr val="FFFFFF"/>
                </a:solidFill>
                <a:effectLst>
                  <a:glow rad="469900">
                    <a:srgbClr val="800000"/>
                  </a:glow>
                </a:effectLst>
                <a:latin typeface="Arial"/>
                <a:ea typeface="ヒラギノ角ゴ ProN W3"/>
                <a:cs typeface="Arial"/>
              </a:rPr>
              <a:t> (13:2a)</a:t>
            </a:r>
            <a:endParaRPr lang="en-GB" sz="4800" b="1" dirty="0">
              <a:solidFill>
                <a:prstClr val="white"/>
              </a:solidFill>
              <a:effectLst>
                <a:glow rad="469900">
                  <a:srgbClr val="800000"/>
                </a:glow>
              </a:effectLst>
              <a:latin typeface="Arial"/>
              <a:ea typeface="ヒラギノ角ゴ ProN W3"/>
              <a:cs typeface="Arial"/>
            </a:endParaRPr>
          </a:p>
        </p:txBody>
      </p:sp>
    </p:spTree>
    <p:extLst>
      <p:ext uri="{BB962C8B-B14F-4D97-AF65-F5344CB8AC3E}">
        <p14:creationId xmlns:p14="http://schemas.microsoft.com/office/powerpoint/2010/main" val="2731752304"/>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479" y="-277297"/>
            <a:ext cx="5473898" cy="866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4818" name="Rectangle 2"/>
          <p:cNvSpPr>
            <a:spLocks/>
          </p:cNvSpPr>
          <p:nvPr/>
        </p:nvSpPr>
        <p:spPr bwMode="auto">
          <a:xfrm>
            <a:off x="3052268" y="3381902"/>
            <a:ext cx="2044898" cy="401836"/>
          </a:xfrm>
          <a:prstGeom prst="rect">
            <a:avLst/>
          </a:prstGeom>
          <a:solidFill>
            <a:schemeClr val="accent1"/>
          </a:solidFill>
          <a:ln w="25400" cap="flat">
            <a:solidFill>
              <a:srgbClr val="FFFFFF"/>
            </a:solidFill>
            <a:prstDash val="solid"/>
            <a:miter lim="800000"/>
            <a:headEnd type="none" w="med" len="med"/>
            <a:tailEnd type="none" w="med" len="med"/>
          </a:ln>
        </p:spPr>
        <p:txBody>
          <a:bodyPr lIns="0" tIns="0" rIns="0" bIns="0"/>
          <a:lstStyle/>
          <a:p>
            <a:pPr algn="ct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34819" name="Rectangle 3"/>
          <p:cNvSpPr>
            <a:spLocks/>
          </p:cNvSpPr>
          <p:nvPr/>
        </p:nvSpPr>
        <p:spPr bwMode="auto">
          <a:xfrm>
            <a:off x="6016377" y="3381902"/>
            <a:ext cx="3127623" cy="114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14400" fontAlgn="base">
              <a:spcBef>
                <a:spcPct val="0"/>
              </a:spcBef>
              <a:spcAft>
                <a:spcPct val="0"/>
              </a:spcAft>
            </a:pPr>
            <a:r>
              <a:rPr lang="en-US" sz="4000" b="1" dirty="0" smtClean="0">
                <a:solidFill>
                  <a:srgbClr val="000000"/>
                </a:solidFill>
                <a:latin typeface="Gill Sans" charset="0"/>
                <a:ea typeface="ＭＳ Ｐゴシック" charset="0"/>
                <a:cs typeface="Gill Sans" charset="0"/>
                <a:sym typeface="Gill Sans" charset="0"/>
              </a:rPr>
              <a:t>"love </a:t>
            </a:r>
            <a:r>
              <a:rPr lang="en-US" sz="4000" b="1" dirty="0">
                <a:solidFill>
                  <a:srgbClr val="000000"/>
                </a:solidFill>
                <a:latin typeface="Gill Sans" charset="0"/>
                <a:ea typeface="ＭＳ Ｐゴシック" charset="0"/>
                <a:cs typeface="Gill Sans" charset="0"/>
                <a:sym typeface="Gill Sans" charset="0"/>
              </a:rPr>
              <a:t>of </a:t>
            </a:r>
            <a:r>
              <a:rPr lang="en-US" sz="4000" b="1" dirty="0" smtClean="0">
                <a:solidFill>
                  <a:srgbClr val="000000"/>
                </a:solidFill>
                <a:latin typeface="Gill Sans" charset="0"/>
                <a:ea typeface="ＭＳ Ｐゴシック" charset="0"/>
                <a:cs typeface="Gill Sans" charset="0"/>
                <a:sym typeface="Gill Sans" charset="0"/>
              </a:rPr>
              <a:t>strangers"</a:t>
            </a:r>
            <a:endParaRPr lang="en-US" sz="4000" b="1" dirty="0">
              <a:solidFill>
                <a:srgbClr val="000000"/>
              </a:solidFill>
              <a:latin typeface="Gill Sans" charset="0"/>
              <a:ea typeface="ＭＳ Ｐゴシック" charset="0"/>
              <a:cs typeface="Gill Sans" charset="0"/>
              <a:sym typeface="Gill Sans" charset="0"/>
            </a:endParaRP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6617" y="4735127"/>
            <a:ext cx="4978056" cy="108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186802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algn="ctr" defTabSz="914400">
              <a:spcBef>
                <a:spcPts val="700"/>
              </a:spcBef>
              <a:buClr>
                <a:srgbClr val="9F2936"/>
              </a:buClr>
              <a:buSzPct val="60000"/>
              <a:buFont typeface="Wingdings"/>
              <a:buNone/>
              <a:defRPr/>
            </a:pPr>
            <a:r>
              <a:rPr lang="en-US" sz="2000" dirty="0" smtClean="0">
                <a:solidFill>
                  <a:srgbClr val="FFFFFF"/>
                </a:solidFill>
                <a:latin typeface="Tw Cen MT"/>
                <a:ea typeface="ＭＳ Ｐゴシック" charset="0"/>
                <a:cs typeface="Arial" pitchFamily="34" charset="0"/>
              </a:rPr>
              <a:t>HOSTING ANGELS</a:t>
            </a:r>
            <a:endParaRPr lang="en-GB" sz="2000" dirty="0">
              <a:solidFill>
                <a:srgbClr val="FFFFFF"/>
              </a:solidFill>
              <a:latin typeface="Tw Cen MT"/>
              <a:ea typeface="ＭＳ Ｐゴシック" charset="0"/>
              <a:cs typeface="Arial" pitchFamily="34" charset="0"/>
            </a:endParaRPr>
          </a:p>
        </p:txBody>
      </p:sp>
      <p:sp>
        <p:nvSpPr>
          <p:cNvPr id="6" name="Subtitle 2"/>
          <p:cNvSpPr>
            <a:spLocks noGrp="1"/>
          </p:cNvSpPr>
          <p:nvPr>
            <p:ph type="subTitle" idx="4294967295"/>
          </p:nvPr>
        </p:nvSpPr>
        <p:spPr>
          <a:xfrm>
            <a:off x="2362200" y="6019800"/>
            <a:ext cx="6781800" cy="762000"/>
          </a:xfrm>
          <a:solidFill>
            <a:srgbClr val="000090"/>
          </a:solidFill>
        </p:spPr>
        <p:txBody>
          <a:bodyPr>
            <a:noAutofit/>
          </a:bodyPr>
          <a:lstStyle/>
          <a:p>
            <a:pPr marL="0" indent="0" algn="ctr">
              <a:buNone/>
            </a:pPr>
            <a:r>
              <a:rPr lang="en-US" sz="1600" b="1" dirty="0" smtClean="0">
                <a:latin typeface="Arial" pitchFamily="34" charset="0"/>
                <a:cs typeface="Arial" pitchFamily="34" charset="0"/>
              </a:rPr>
              <a:t>Heb. 13:2  </a:t>
            </a:r>
            <a:r>
              <a:rPr lang="en-US" sz="1600" i="1" dirty="0" smtClean="0">
                <a:latin typeface="Arial" pitchFamily="34" charset="0"/>
                <a:cs typeface="Arial" pitchFamily="34" charset="0"/>
              </a:rPr>
              <a:t>Do not neglect</a:t>
            </a:r>
            <a:r>
              <a:rPr lang="en-US" sz="1600" dirty="0" smtClean="0">
                <a:latin typeface="Arial" pitchFamily="34" charset="0"/>
                <a:cs typeface="Arial" pitchFamily="34" charset="0"/>
              </a:rPr>
              <a:t>  to </a:t>
            </a:r>
            <a:r>
              <a:rPr lang="en-US" sz="1600" i="1" dirty="0" smtClean="0">
                <a:latin typeface="Arial" pitchFamily="34" charset="0"/>
                <a:cs typeface="Arial" pitchFamily="34" charset="0"/>
              </a:rPr>
              <a:t>show hospitality to strangers</a:t>
            </a:r>
            <a:r>
              <a:rPr lang="en-US" sz="1600" dirty="0" smtClean="0">
                <a:latin typeface="Arial" pitchFamily="34" charset="0"/>
                <a:cs typeface="Arial" pitchFamily="34" charset="0"/>
              </a:rPr>
              <a:t>, for by this some have </a:t>
            </a:r>
            <a:r>
              <a:rPr lang="en-US" sz="1600" i="1" dirty="0" smtClean="0">
                <a:latin typeface="Arial" pitchFamily="34" charset="0"/>
                <a:cs typeface="Arial" pitchFamily="34" charset="0"/>
              </a:rPr>
              <a:t>entertained angels without knowing it</a:t>
            </a:r>
            <a:r>
              <a:rPr lang="en-US" sz="1600" dirty="0">
                <a:latin typeface="Arial" pitchFamily="34" charset="0"/>
                <a:cs typeface="Arial" pitchFamily="34" charset="0"/>
              </a:rPr>
              <a:t> (</a:t>
            </a:r>
            <a:r>
              <a:rPr lang="en-US" sz="1600" dirty="0" smtClean="0">
                <a:latin typeface="Arial" pitchFamily="34" charset="0"/>
                <a:cs typeface="Arial" pitchFamily="34" charset="0"/>
              </a:rPr>
              <a:t>NAU).</a:t>
            </a:r>
            <a:endParaRPr lang="en-GB" sz="1600" dirty="0">
              <a:latin typeface="Arial" pitchFamily="34" charset="0"/>
              <a:cs typeface="Arial" pitchFamily="34" charset="0"/>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27784" y="116632"/>
            <a:ext cx="6281382" cy="577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itle 1"/>
          <p:cNvSpPr>
            <a:spLocks noGrp="1"/>
          </p:cNvSpPr>
          <p:nvPr>
            <p:ph type="ctrTitle"/>
          </p:nvPr>
        </p:nvSpPr>
        <p:spPr>
          <a:xfrm>
            <a:off x="323528" y="-76200"/>
            <a:ext cx="4104456" cy="5377408"/>
          </a:xfrm>
        </p:spPr>
        <p:txBody>
          <a:bodyPr anchor="ctr">
            <a:normAutofit/>
          </a:bodyPr>
          <a:lstStyle/>
          <a:p>
            <a:r>
              <a:rPr lang="en-US" sz="5400" i="1" cap="none" dirty="0" smtClean="0">
                <a:solidFill>
                  <a:schemeClr val="tx1"/>
                </a:solidFill>
                <a:effectLst>
                  <a:glow rad="177800">
                    <a:schemeClr val="bg1"/>
                  </a:glow>
                </a:effectLst>
                <a:latin typeface="Bodoni MT" pitchFamily="18" charset="0"/>
              </a:rPr>
              <a:t>Why should we show hospitality to strangers?</a:t>
            </a:r>
            <a:endParaRPr lang="en-GB" sz="5400" i="1" cap="none" dirty="0">
              <a:solidFill>
                <a:schemeClr val="tx1"/>
              </a:solidFill>
              <a:effectLst>
                <a:glow rad="177800">
                  <a:schemeClr val="bg1"/>
                </a:glow>
              </a:effectLst>
              <a:latin typeface="Bodoni MT" pitchFamily="18" charset="0"/>
            </a:endParaRPr>
          </a:p>
        </p:txBody>
      </p:sp>
    </p:spTree>
    <p:extLst>
      <p:ext uri="{BB962C8B-B14F-4D97-AF65-F5344CB8AC3E}">
        <p14:creationId xmlns:p14="http://schemas.microsoft.com/office/powerpoint/2010/main" val="34943703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algn="ctr" defTabSz="914400">
              <a:spcBef>
                <a:spcPts val="700"/>
              </a:spcBef>
              <a:buClr>
                <a:srgbClr val="9F2936"/>
              </a:buClr>
              <a:buSzPct val="60000"/>
              <a:buFont typeface="Wingdings"/>
              <a:buNone/>
              <a:defRPr/>
            </a:pPr>
            <a:r>
              <a:rPr lang="en-US" sz="2000" dirty="0" smtClean="0">
                <a:solidFill>
                  <a:srgbClr val="FFFFFF"/>
                </a:solidFill>
                <a:latin typeface="Arial"/>
                <a:ea typeface="ＭＳ Ｐゴシック" charset="0"/>
                <a:cs typeface="Arial"/>
              </a:rPr>
              <a:t>HOSTING ANGELS</a:t>
            </a:r>
            <a:endParaRPr lang="en-GB" sz="2000" dirty="0">
              <a:solidFill>
                <a:srgbClr val="FFFFFF"/>
              </a:solidFill>
              <a:latin typeface="Arial"/>
              <a:ea typeface="ＭＳ Ｐゴシック" charset="0"/>
              <a:cs typeface="Arial"/>
            </a:endParaRPr>
          </a:p>
        </p:txBody>
      </p:sp>
      <p:sp>
        <p:nvSpPr>
          <p:cNvPr id="5" name="Rectangle 4"/>
          <p:cNvSpPr/>
          <p:nvPr/>
        </p:nvSpPr>
        <p:spPr>
          <a:xfrm>
            <a:off x="899592" y="2276872"/>
            <a:ext cx="7848872" cy="2970044"/>
          </a:xfrm>
          <a:prstGeom prst="rect">
            <a:avLst/>
          </a:prstGeom>
        </p:spPr>
        <p:txBody>
          <a:bodyPr wrap="square">
            <a:spAutoFit/>
          </a:bodyPr>
          <a:lstStyle/>
          <a:p>
            <a:pPr defTabSz="914400">
              <a:spcAft>
                <a:spcPts val="600"/>
              </a:spcAft>
            </a:pPr>
            <a:r>
              <a:rPr lang="en-US" sz="3200" b="1" dirty="0" smtClean="0">
                <a:solidFill>
                  <a:prstClr val="white"/>
                </a:solidFill>
                <a:latin typeface="Arial"/>
                <a:ea typeface="ＭＳ Ｐゴシック" charset="0"/>
                <a:cs typeface="Arial"/>
              </a:rPr>
              <a:t>Hospitality was a big deal for the ancient world:</a:t>
            </a:r>
          </a:p>
          <a:p>
            <a:pPr marL="1020763" indent="-396875" defTabSz="914400">
              <a:spcAft>
                <a:spcPts val="600"/>
              </a:spcAft>
              <a:buFont typeface="Arial" pitchFamily="34" charset="0"/>
              <a:buChar char="•"/>
            </a:pPr>
            <a:r>
              <a:rPr lang="en-US" sz="3600" dirty="0" smtClean="0">
                <a:solidFill>
                  <a:prstClr val="white"/>
                </a:solidFill>
                <a:latin typeface="Arial"/>
                <a:ea typeface="ＭＳ Ｐゴシック" charset="0"/>
                <a:cs typeface="Arial"/>
              </a:rPr>
              <a:t>Jews</a:t>
            </a:r>
          </a:p>
          <a:p>
            <a:pPr marL="1020763" indent="-396875" defTabSz="914400">
              <a:spcAft>
                <a:spcPts val="600"/>
              </a:spcAft>
              <a:buFont typeface="Arial" pitchFamily="34" charset="0"/>
              <a:buChar char="•"/>
            </a:pPr>
            <a:r>
              <a:rPr lang="en-US" sz="3600" dirty="0" smtClean="0">
                <a:solidFill>
                  <a:prstClr val="white"/>
                </a:solidFill>
                <a:latin typeface="Arial"/>
                <a:ea typeface="ＭＳ Ｐゴシック" charset="0"/>
                <a:cs typeface="Arial"/>
              </a:rPr>
              <a:t>Greek (</a:t>
            </a:r>
            <a:r>
              <a:rPr lang="en-US" sz="3600" i="1" dirty="0" smtClean="0">
                <a:solidFill>
                  <a:prstClr val="white"/>
                </a:solidFill>
                <a:latin typeface="Arial"/>
                <a:ea typeface="ＭＳ Ｐゴシック" charset="0"/>
                <a:cs typeface="Arial"/>
              </a:rPr>
              <a:t>Zeus</a:t>
            </a:r>
            <a:r>
              <a:rPr lang="en-US" sz="3600" dirty="0" smtClean="0">
                <a:solidFill>
                  <a:prstClr val="white"/>
                </a:solidFill>
                <a:latin typeface="Arial"/>
                <a:ea typeface="ＭＳ Ｐゴシック" charset="0"/>
                <a:cs typeface="Arial"/>
              </a:rPr>
              <a:t>)</a:t>
            </a:r>
          </a:p>
          <a:p>
            <a:pPr marL="1020763" indent="-396875" defTabSz="914400">
              <a:spcAft>
                <a:spcPts val="600"/>
              </a:spcAft>
              <a:buFont typeface="Arial" pitchFamily="34" charset="0"/>
              <a:buChar char="•"/>
            </a:pPr>
            <a:r>
              <a:rPr lang="en-US" sz="3600" dirty="0" smtClean="0">
                <a:solidFill>
                  <a:prstClr val="white"/>
                </a:solidFill>
                <a:latin typeface="Arial"/>
                <a:ea typeface="ＭＳ Ｐゴシック" charset="0"/>
                <a:cs typeface="Arial"/>
              </a:rPr>
              <a:t>Roman roads</a:t>
            </a:r>
          </a:p>
        </p:txBody>
      </p:sp>
      <p:sp>
        <p:nvSpPr>
          <p:cNvPr id="6" name="Rectangle 5"/>
          <p:cNvSpPr/>
          <p:nvPr/>
        </p:nvSpPr>
        <p:spPr>
          <a:xfrm>
            <a:off x="381000" y="228600"/>
            <a:ext cx="8763000" cy="1569660"/>
          </a:xfrm>
          <a:prstGeom prst="rect">
            <a:avLst/>
          </a:prstGeom>
        </p:spPr>
        <p:txBody>
          <a:bodyPr wrap="square">
            <a:spAutoFit/>
          </a:bodyPr>
          <a:lstStyle/>
          <a:p>
            <a:pPr marL="542925" indent="-542925" defTabSz="914400"/>
            <a:r>
              <a:rPr lang="en-US" sz="4800" b="1" dirty="0" smtClean="0">
                <a:solidFill>
                  <a:prstClr val="white"/>
                </a:solidFill>
                <a:effectLst>
                  <a:glow rad="469900">
                    <a:srgbClr val="800000"/>
                  </a:glow>
                </a:effectLst>
                <a:latin typeface="Arial"/>
                <a:ea typeface="ＭＳ Ｐゴシック" charset="0"/>
                <a:cs typeface="Arial"/>
              </a:rPr>
              <a:t>Show </a:t>
            </a:r>
            <a:r>
              <a:rPr lang="en-US" sz="4800" b="1" dirty="0">
                <a:solidFill>
                  <a:prstClr val="white"/>
                </a:solidFill>
                <a:effectLst>
                  <a:glow rad="469900">
                    <a:srgbClr val="800000"/>
                  </a:glow>
                </a:effectLst>
                <a:latin typeface="Arial"/>
                <a:ea typeface="ＭＳ Ｐゴシック" charset="0"/>
                <a:cs typeface="Arial"/>
              </a:rPr>
              <a:t>hospitality to strangers (13:2a)</a:t>
            </a:r>
            <a:endParaRPr lang="en-GB" sz="4800" b="1" dirty="0">
              <a:solidFill>
                <a:prstClr val="white"/>
              </a:solidFill>
              <a:effectLst>
                <a:glow rad="469900">
                  <a:srgbClr val="800000"/>
                </a:glow>
              </a:effectLst>
              <a:latin typeface="Arial"/>
              <a:ea typeface="ＭＳ Ｐゴシック" charset="0"/>
              <a:cs typeface="Arial"/>
            </a:endParaRPr>
          </a:p>
        </p:txBody>
      </p:sp>
      <p:sp>
        <p:nvSpPr>
          <p:cNvPr id="7"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Clr>
                <a:srgbClr val="9F2936"/>
              </a:buClr>
              <a:buFont typeface="Wingdings"/>
              <a:buNone/>
            </a:pPr>
            <a:r>
              <a:rPr lang="en-US" sz="1600" b="1" smtClean="0">
                <a:solidFill>
                  <a:prstClr val="white"/>
                </a:solidFill>
                <a:latin typeface="Arial"/>
                <a:cs typeface="Arial"/>
              </a:rPr>
              <a:t>Heb. 13:2  </a:t>
            </a:r>
            <a:r>
              <a:rPr lang="en-US" sz="1600" i="1" smtClean="0">
                <a:solidFill>
                  <a:prstClr val="white"/>
                </a:solidFill>
                <a:latin typeface="Arial"/>
                <a:cs typeface="Arial"/>
              </a:rPr>
              <a:t>Do not neglect</a:t>
            </a:r>
            <a:r>
              <a:rPr lang="en-US" sz="1600" smtClean="0">
                <a:solidFill>
                  <a:prstClr val="white"/>
                </a:solidFill>
                <a:latin typeface="Arial"/>
                <a:cs typeface="Arial"/>
              </a:rPr>
              <a:t>  to </a:t>
            </a:r>
            <a:r>
              <a:rPr lang="en-US" sz="1600" i="1" smtClean="0">
                <a:solidFill>
                  <a:prstClr val="white"/>
                </a:solidFill>
                <a:latin typeface="Arial"/>
                <a:cs typeface="Arial"/>
              </a:rPr>
              <a:t>show hospitality to strangers</a:t>
            </a:r>
            <a:r>
              <a:rPr lang="en-US" sz="1600" smtClean="0">
                <a:solidFill>
                  <a:prstClr val="white"/>
                </a:solidFill>
                <a:latin typeface="Arial"/>
                <a:cs typeface="Arial"/>
              </a:rPr>
              <a:t>, for by this some have </a:t>
            </a:r>
            <a:r>
              <a:rPr lang="en-US" sz="1600" i="1" smtClean="0">
                <a:solidFill>
                  <a:prstClr val="white"/>
                </a:solidFill>
                <a:latin typeface="Arial"/>
                <a:cs typeface="Arial"/>
              </a:rPr>
              <a:t>entertained angels without knowing it</a:t>
            </a:r>
            <a:r>
              <a:rPr lang="en-US" sz="1600" smtClean="0">
                <a:solidFill>
                  <a:prstClr val="white"/>
                </a:solidFill>
                <a:latin typeface="Arial"/>
                <a:cs typeface="Arial"/>
              </a:rPr>
              <a:t> (NAU).</a:t>
            </a:r>
            <a:endParaRPr lang="en-GB" sz="1600" dirty="0">
              <a:solidFill>
                <a:prstClr val="white"/>
              </a:solidFill>
              <a:latin typeface="Arial"/>
              <a:cs typeface="Arial"/>
            </a:endParaRPr>
          </a:p>
        </p:txBody>
      </p:sp>
    </p:spTree>
    <p:extLst>
      <p:ext uri="{BB962C8B-B14F-4D97-AF65-F5344CB8AC3E}">
        <p14:creationId xmlns:p14="http://schemas.microsoft.com/office/powerpoint/2010/main" val="2397802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algn="ctr" defTabSz="914400">
              <a:spcBef>
                <a:spcPts val="700"/>
              </a:spcBef>
              <a:buClr>
                <a:srgbClr val="9F2936"/>
              </a:buClr>
              <a:buSzPct val="60000"/>
              <a:buFont typeface="Wingdings"/>
              <a:buNone/>
              <a:defRPr/>
            </a:pPr>
            <a:r>
              <a:rPr lang="en-US" sz="2000" dirty="0" smtClean="0">
                <a:solidFill>
                  <a:srgbClr val="FFFFFF"/>
                </a:solidFill>
                <a:latin typeface="Tw Cen MT"/>
                <a:ea typeface="ＭＳ Ｐゴシック" charset="0"/>
                <a:cs typeface="Arial" pitchFamily="34" charset="0"/>
              </a:rPr>
              <a:t>HOSTING ANGELS</a:t>
            </a:r>
            <a:endParaRPr lang="en-GB" sz="2000" dirty="0">
              <a:solidFill>
                <a:srgbClr val="FFFFFF"/>
              </a:solidFill>
              <a:latin typeface="Tw Cen MT"/>
              <a:ea typeface="ＭＳ Ｐゴシック" charset="0"/>
              <a:cs typeface="Arial" pitchFamily="34" charset="0"/>
            </a:endParaRPr>
          </a:p>
        </p:txBody>
      </p:sp>
      <p:sp>
        <p:nvSpPr>
          <p:cNvPr id="5" name="Rectangle 4"/>
          <p:cNvSpPr/>
          <p:nvPr/>
        </p:nvSpPr>
        <p:spPr>
          <a:xfrm>
            <a:off x="899592" y="2564904"/>
            <a:ext cx="7924800" cy="1708160"/>
          </a:xfrm>
          <a:prstGeom prst="rect">
            <a:avLst/>
          </a:prstGeom>
        </p:spPr>
        <p:txBody>
          <a:bodyPr wrap="square">
            <a:spAutoFit/>
          </a:bodyPr>
          <a:lstStyle/>
          <a:p>
            <a:pPr marL="742950" indent="-742950" defTabSz="914400">
              <a:spcAft>
                <a:spcPts val="600"/>
              </a:spcAft>
            </a:pPr>
            <a:r>
              <a:rPr lang="en-US" sz="3600" b="1" dirty="0" smtClean="0">
                <a:solidFill>
                  <a:prstClr val="white"/>
                </a:solidFill>
                <a:latin typeface="Arial"/>
                <a:ea typeface="ＭＳ Ｐゴシック" charset="0"/>
                <a:cs typeface="Arial"/>
              </a:rPr>
              <a:t>Hospitality is a big deal for Christians today</a:t>
            </a:r>
          </a:p>
          <a:p>
            <a:pPr marL="1020763" indent="-396875" defTabSz="914400">
              <a:spcAft>
                <a:spcPts val="600"/>
              </a:spcAft>
              <a:buFont typeface="Arial" pitchFamily="34" charset="0"/>
              <a:buChar char="•"/>
            </a:pPr>
            <a:r>
              <a:rPr lang="en-US" sz="2800" dirty="0" smtClean="0">
                <a:solidFill>
                  <a:prstClr val="white"/>
                </a:solidFill>
                <a:latin typeface="Arial"/>
                <a:ea typeface="ＭＳ Ｐゴシック" charset="0"/>
                <a:cs typeface="Arial"/>
              </a:rPr>
              <a:t>The NT often emphasizes it</a:t>
            </a:r>
          </a:p>
        </p:txBody>
      </p:sp>
      <p:sp>
        <p:nvSpPr>
          <p:cNvPr id="6" name="Rectangle 5"/>
          <p:cNvSpPr/>
          <p:nvPr/>
        </p:nvSpPr>
        <p:spPr>
          <a:xfrm>
            <a:off x="381000" y="228600"/>
            <a:ext cx="8763000" cy="1569660"/>
          </a:xfrm>
          <a:prstGeom prst="rect">
            <a:avLst/>
          </a:prstGeom>
        </p:spPr>
        <p:txBody>
          <a:bodyPr wrap="square">
            <a:spAutoFit/>
          </a:bodyPr>
          <a:lstStyle/>
          <a:p>
            <a:pPr marL="542925" indent="-542925" defTabSz="914400"/>
            <a:r>
              <a:rPr lang="en-US" sz="4800" b="1" dirty="0" smtClean="0">
                <a:solidFill>
                  <a:prstClr val="white"/>
                </a:solidFill>
                <a:effectLst>
                  <a:glow rad="469900">
                    <a:srgbClr val="800000"/>
                  </a:glow>
                </a:effectLst>
                <a:latin typeface="Arial"/>
                <a:ea typeface="ＭＳ Ｐゴシック" charset="0"/>
                <a:cs typeface="Arial"/>
              </a:rPr>
              <a:t>Show </a:t>
            </a:r>
            <a:r>
              <a:rPr lang="en-US" sz="4800" b="1" dirty="0">
                <a:solidFill>
                  <a:prstClr val="white"/>
                </a:solidFill>
                <a:effectLst>
                  <a:glow rad="469900">
                    <a:srgbClr val="800000"/>
                  </a:glow>
                </a:effectLst>
                <a:latin typeface="Arial"/>
                <a:ea typeface="ＭＳ Ｐゴシック" charset="0"/>
                <a:cs typeface="Arial"/>
              </a:rPr>
              <a:t>hospitality to strangers (13:2a)</a:t>
            </a:r>
            <a:endParaRPr lang="en-GB" sz="4800" b="1" dirty="0">
              <a:solidFill>
                <a:prstClr val="white"/>
              </a:solidFill>
              <a:effectLst>
                <a:glow rad="469900">
                  <a:srgbClr val="800000"/>
                </a:glow>
              </a:effectLst>
              <a:latin typeface="Arial"/>
              <a:ea typeface="ＭＳ Ｐゴシック" charset="0"/>
              <a:cs typeface="Arial"/>
            </a:endParaRPr>
          </a:p>
        </p:txBody>
      </p:sp>
      <p:sp>
        <p:nvSpPr>
          <p:cNvPr id="7"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Clr>
                <a:srgbClr val="9F2936"/>
              </a:buClr>
              <a:buFont typeface="Wingdings"/>
              <a:buNone/>
            </a:pPr>
            <a:r>
              <a:rPr lang="en-US" sz="1600" b="1" dirty="0" smtClean="0">
                <a:solidFill>
                  <a:prstClr val="white"/>
                </a:solidFill>
                <a:latin typeface="Arial" pitchFamily="34" charset="0"/>
                <a:cs typeface="Arial" pitchFamily="34" charset="0"/>
              </a:rPr>
              <a:t>Heb. 13:2  </a:t>
            </a:r>
            <a:r>
              <a:rPr lang="en-US" sz="1600" i="1" dirty="0" smtClean="0">
                <a:solidFill>
                  <a:prstClr val="white"/>
                </a:solidFill>
                <a:latin typeface="Arial" pitchFamily="34" charset="0"/>
                <a:cs typeface="Arial" pitchFamily="34" charset="0"/>
              </a:rPr>
              <a:t>Do not neglect</a:t>
            </a:r>
            <a:r>
              <a:rPr lang="en-US" sz="1600" dirty="0" smtClean="0">
                <a:solidFill>
                  <a:prstClr val="white"/>
                </a:solidFill>
                <a:latin typeface="Arial" pitchFamily="34" charset="0"/>
                <a:cs typeface="Arial" pitchFamily="34" charset="0"/>
              </a:rPr>
              <a:t>  to </a:t>
            </a:r>
            <a:r>
              <a:rPr lang="en-US" sz="1600" i="1" dirty="0" smtClean="0">
                <a:solidFill>
                  <a:prstClr val="white"/>
                </a:solidFill>
                <a:latin typeface="Arial" pitchFamily="34" charset="0"/>
                <a:cs typeface="Arial" pitchFamily="34" charset="0"/>
              </a:rPr>
              <a:t>show hospitality to strangers</a:t>
            </a:r>
            <a:r>
              <a:rPr lang="en-US" sz="1600" dirty="0" smtClean="0">
                <a:solidFill>
                  <a:prstClr val="white"/>
                </a:solidFill>
                <a:latin typeface="Arial" pitchFamily="34" charset="0"/>
                <a:cs typeface="Arial" pitchFamily="34" charset="0"/>
              </a:rPr>
              <a:t>, for by this some have </a:t>
            </a:r>
            <a:r>
              <a:rPr lang="en-US" sz="1600" i="1" dirty="0" smtClean="0">
                <a:solidFill>
                  <a:prstClr val="white"/>
                </a:solidFill>
                <a:latin typeface="Arial" pitchFamily="34" charset="0"/>
                <a:cs typeface="Arial" pitchFamily="34" charset="0"/>
              </a:rPr>
              <a:t>entertained angels without knowing it</a:t>
            </a:r>
            <a:r>
              <a:rPr lang="en-US" sz="1600" dirty="0" smtClean="0">
                <a:solidFill>
                  <a:prstClr val="white"/>
                </a:solidFill>
                <a:latin typeface="Arial" pitchFamily="34" charset="0"/>
                <a:cs typeface="Arial" pitchFamily="34" charset="0"/>
              </a:rPr>
              <a:t> (NAU).</a:t>
            </a:r>
            <a:endParaRPr lang="en-GB" sz="16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941906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Texts encouraging hospitality</a:t>
            </a:r>
            <a:endParaRPr lang="en-GB" sz="4800" b="1" dirty="0"/>
          </a:p>
        </p:txBody>
      </p:sp>
      <p:sp>
        <p:nvSpPr>
          <p:cNvPr id="3" name="Content Placeholder 2"/>
          <p:cNvSpPr>
            <a:spLocks noGrp="1"/>
          </p:cNvSpPr>
          <p:nvPr>
            <p:ph sz="quarter" idx="1"/>
          </p:nvPr>
        </p:nvSpPr>
        <p:spPr>
          <a:xfrm>
            <a:off x="612648" y="1600200"/>
            <a:ext cx="8153400" cy="2438400"/>
          </a:xfrm>
        </p:spPr>
        <p:txBody>
          <a:bodyPr>
            <a:noAutofit/>
          </a:bodyPr>
          <a:lstStyle/>
          <a:p>
            <a:pPr marL="423863" indent="-423863"/>
            <a:r>
              <a:rPr lang="en-US" sz="3600" b="1" dirty="0" smtClean="0"/>
              <a:t>Romans 12:13</a:t>
            </a:r>
          </a:p>
          <a:p>
            <a:pPr marL="423863" indent="-423863"/>
            <a:r>
              <a:rPr lang="en-US" sz="3600" b="1" dirty="0" smtClean="0"/>
              <a:t>1 Timothy 3:2</a:t>
            </a:r>
          </a:p>
          <a:p>
            <a:pPr marL="423863" indent="-423863"/>
            <a:r>
              <a:rPr lang="en-US" sz="3600" b="1" dirty="0" smtClean="0"/>
              <a:t>Titus 1:8</a:t>
            </a:r>
          </a:p>
          <a:p>
            <a:pPr marL="423863" indent="-423863"/>
            <a:r>
              <a:rPr lang="en-US" sz="3600" b="1" dirty="0" smtClean="0"/>
              <a:t>1 Peter 4:9</a:t>
            </a:r>
            <a:endParaRPr lang="en-GB" sz="3600" b="1" dirty="0"/>
          </a:p>
        </p:txBody>
      </p:sp>
      <p:sp>
        <p:nvSpPr>
          <p:cNvPr id="4" name="Title 1"/>
          <p:cNvSpPr txBox="1">
            <a:spLocks/>
          </p:cNvSpPr>
          <p:nvPr/>
        </p:nvSpPr>
        <p:spPr>
          <a:xfrm>
            <a:off x="685800" y="4572000"/>
            <a:ext cx="8153400" cy="990600"/>
          </a:xfrm>
          <a:prstGeom prst="rect">
            <a:avLst/>
          </a:prstGeom>
          <a:solidFill>
            <a:srgbClr val="000090"/>
          </a:solidFill>
        </p:spPr>
        <p:txBody>
          <a:bodyPr vert="horz" anchor="ctr">
            <a:normAutofit/>
          </a:bodyPr>
          <a:lstStyle/>
          <a:p>
            <a:pPr algn="ctr" defTabSz="914400">
              <a:spcBef>
                <a:spcPct val="0"/>
              </a:spcBef>
              <a:defRPr/>
            </a:pPr>
            <a:r>
              <a:rPr lang="en-US" sz="4400" b="1" dirty="0" smtClean="0">
                <a:solidFill>
                  <a:srgbClr val="FFFFFF"/>
                </a:solidFill>
                <a:latin typeface="Tw Cen MT"/>
                <a:ea typeface="ＭＳ Ｐゴシック" charset="0"/>
                <a:cs typeface="ＭＳ Ｐゴシック" charset="0"/>
              </a:rPr>
              <a:t>Also Acts 10, 21 &amp; 28</a:t>
            </a:r>
            <a:endParaRPr lang="en-GB" sz="4400" b="1" dirty="0">
              <a:solidFill>
                <a:srgbClr val="FFFFFF"/>
              </a:solidFill>
              <a:latin typeface="Tw Cen MT"/>
              <a:ea typeface="ＭＳ Ｐゴシック" charset="0"/>
              <a:cs typeface="ＭＳ Ｐゴシック" charset="0"/>
            </a:endParaRPr>
          </a:p>
        </p:txBody>
      </p:sp>
    </p:spTree>
    <p:extLst>
      <p:ext uri="{BB962C8B-B14F-4D97-AF65-F5344CB8AC3E}">
        <p14:creationId xmlns:p14="http://schemas.microsoft.com/office/powerpoint/2010/main" val="309699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9421"/>
            <a:ext cx="9206508"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331916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233"/>
            <a:ext cx="9144000" cy="823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Rectangle 3"/>
          <p:cNvSpPr/>
          <p:nvPr/>
        </p:nvSpPr>
        <p:spPr>
          <a:xfrm>
            <a:off x="204850" y="228600"/>
            <a:ext cx="8939150" cy="1569660"/>
          </a:xfrm>
          <a:prstGeom prst="rect">
            <a:avLst/>
          </a:prstGeom>
        </p:spPr>
        <p:txBody>
          <a:bodyPr wrap="square">
            <a:spAutoFit/>
          </a:bodyPr>
          <a:lstStyle/>
          <a:p>
            <a:pPr marL="542925" indent="-542925" defTabSz="914400"/>
            <a:r>
              <a:rPr lang="en-US" sz="4800" b="1" dirty="0" smtClean="0">
                <a:solidFill>
                  <a:prstClr val="white"/>
                </a:solidFill>
                <a:effectLst>
                  <a:glow rad="469900">
                    <a:srgbClr val="800000"/>
                  </a:glow>
                </a:effectLst>
                <a:latin typeface="Arial"/>
                <a:ea typeface="ヒラギノ角ゴ ProN W3"/>
                <a:cs typeface="Arial"/>
              </a:rPr>
              <a:t>Show </a:t>
            </a:r>
            <a:r>
              <a:rPr lang="en-US" sz="4800" b="1" dirty="0">
                <a:solidFill>
                  <a:prstClr val="white"/>
                </a:solidFill>
                <a:effectLst>
                  <a:glow rad="469900">
                    <a:srgbClr val="800000"/>
                  </a:glow>
                </a:effectLst>
                <a:latin typeface="Arial"/>
                <a:ea typeface="ヒラギノ角ゴ ProN W3"/>
                <a:cs typeface="Arial"/>
              </a:rPr>
              <a:t>hospitality as if you are doing it to angels (13:2b)</a:t>
            </a:r>
            <a:endParaRPr lang="en-GB" sz="4800" b="1" dirty="0">
              <a:solidFill>
                <a:prstClr val="white"/>
              </a:solidFill>
              <a:effectLst>
                <a:glow rad="469900">
                  <a:srgbClr val="800000"/>
                </a:glow>
              </a:effectLst>
              <a:latin typeface="Arial"/>
              <a:ea typeface="ヒラギノ角ゴ ProN W3"/>
              <a:cs typeface="Arial"/>
            </a:endParaRPr>
          </a:p>
        </p:txBody>
      </p:sp>
    </p:spTree>
    <p:extLst>
      <p:ext uri="{BB962C8B-B14F-4D97-AF65-F5344CB8AC3E}">
        <p14:creationId xmlns:p14="http://schemas.microsoft.com/office/powerpoint/2010/main" val="388535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en-AU" sz="9600" b="1" dirty="0" smtClean="0">
                <a:solidFill>
                  <a:srgbClr val="B10000"/>
                </a:solidFill>
                <a:effectLst/>
                <a:latin typeface="Times"/>
                <a:ea typeface="ＭＳ Ｐゴシック" charset="0"/>
                <a:cs typeface="Times"/>
              </a:rPr>
              <a:t>Hebrews</a:t>
            </a:r>
            <a:endParaRPr lang="en-US" sz="8800" b="1" dirty="0">
              <a:solidFill>
                <a:srgbClr val="B10000"/>
              </a:solidFill>
              <a:effectLst/>
              <a:latin typeface="Times"/>
              <a:ea typeface="ＭＳ Ｐゴシック" charset="0"/>
              <a:cs typeface="Times"/>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3600" dirty="0" smtClean="0">
                <a:solidFill>
                  <a:srgbClr val="000000"/>
                </a:solidFill>
                <a:effectLst/>
                <a:latin typeface="Times"/>
                <a:ea typeface="ＭＳ Ｐゴシック" charset="0"/>
                <a:cs typeface="Times"/>
              </a:rPr>
              <a:t>The Letter to the</a:t>
            </a:r>
            <a:endParaRPr lang="en-US" sz="3600" dirty="0">
              <a:solidFill>
                <a:srgbClr val="000000"/>
              </a:solidFill>
              <a:effectLst/>
              <a:latin typeface="Times"/>
              <a:ea typeface="ＭＳ Ｐゴシック" charset="0"/>
              <a:cs typeface="Times"/>
            </a:endParaRPr>
          </a:p>
        </p:txBody>
      </p:sp>
    </p:spTree>
    <p:extLst>
      <p:ext uri="{BB962C8B-B14F-4D97-AF65-F5344CB8AC3E}">
        <p14:creationId xmlns:p14="http://schemas.microsoft.com/office/powerpoint/2010/main" val="3433247690"/>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algn="ctr" defTabSz="914400">
              <a:spcBef>
                <a:spcPts val="700"/>
              </a:spcBef>
              <a:buClr>
                <a:srgbClr val="9F2936"/>
              </a:buClr>
              <a:buSzPct val="60000"/>
              <a:buFont typeface="Wingdings"/>
              <a:buNone/>
              <a:defRPr/>
            </a:pPr>
            <a:r>
              <a:rPr lang="en-US" sz="2000" dirty="0" smtClean="0">
                <a:solidFill>
                  <a:srgbClr val="FFFFFF"/>
                </a:solidFill>
                <a:latin typeface="Arial"/>
                <a:ea typeface="ＭＳ Ｐゴシック" charset="0"/>
                <a:cs typeface="Arial"/>
              </a:rPr>
              <a:t>HOSTING ANGELS</a:t>
            </a:r>
            <a:endParaRPr lang="en-GB" sz="2000" dirty="0">
              <a:solidFill>
                <a:srgbClr val="FFFFFF"/>
              </a:solidFill>
              <a:latin typeface="Arial"/>
              <a:ea typeface="ＭＳ Ｐゴシック" charset="0"/>
              <a:cs typeface="Arial"/>
            </a:endParaRPr>
          </a:p>
        </p:txBody>
      </p:sp>
      <p:sp>
        <p:nvSpPr>
          <p:cNvPr id="5" name="Rectangle 4"/>
          <p:cNvSpPr/>
          <p:nvPr/>
        </p:nvSpPr>
        <p:spPr>
          <a:xfrm>
            <a:off x="184365" y="2253562"/>
            <a:ext cx="8959635" cy="2339102"/>
          </a:xfrm>
          <a:prstGeom prst="rect">
            <a:avLst/>
          </a:prstGeom>
        </p:spPr>
        <p:txBody>
          <a:bodyPr wrap="square">
            <a:spAutoFit/>
          </a:bodyPr>
          <a:lstStyle/>
          <a:p>
            <a:pPr marL="742950" indent="-742950" defTabSz="914400">
              <a:spcAft>
                <a:spcPts val="1800"/>
              </a:spcAft>
            </a:pPr>
            <a:r>
              <a:rPr lang="en-US" sz="4400" b="1" dirty="0" smtClean="0">
                <a:solidFill>
                  <a:prstClr val="white"/>
                </a:solidFill>
                <a:latin typeface="Arial"/>
                <a:ea typeface="ＭＳ Ｐゴシック" charset="0"/>
                <a:cs typeface="Arial"/>
              </a:rPr>
              <a:t>Some have entertained angels:</a:t>
            </a:r>
          </a:p>
          <a:p>
            <a:pPr marL="1020763" indent="-396875" defTabSz="914400">
              <a:spcAft>
                <a:spcPts val="1800"/>
              </a:spcAft>
              <a:buFont typeface="Arial" pitchFamily="34" charset="0"/>
              <a:buChar char="•"/>
            </a:pPr>
            <a:r>
              <a:rPr lang="en-US" sz="3600" b="1" dirty="0" smtClean="0">
                <a:solidFill>
                  <a:prstClr val="white"/>
                </a:solidFill>
                <a:latin typeface="Arial"/>
                <a:ea typeface="ＭＳ Ｐゴシック" charset="0"/>
                <a:cs typeface="Arial"/>
              </a:rPr>
              <a:t>Genesis 18–19</a:t>
            </a:r>
          </a:p>
          <a:p>
            <a:pPr marL="1020763" indent="-396875" defTabSz="914400">
              <a:spcAft>
                <a:spcPts val="1800"/>
              </a:spcAft>
              <a:buFont typeface="Arial" pitchFamily="34" charset="0"/>
              <a:buChar char="•"/>
            </a:pPr>
            <a:r>
              <a:rPr lang="en-US" sz="3600" b="1" dirty="0" smtClean="0">
                <a:solidFill>
                  <a:prstClr val="white"/>
                </a:solidFill>
                <a:latin typeface="Arial"/>
                <a:ea typeface="ＭＳ Ｐゴシック" charset="0"/>
                <a:cs typeface="Arial"/>
              </a:rPr>
              <a:t>Judges 6 &amp; 13</a:t>
            </a:r>
          </a:p>
        </p:txBody>
      </p:sp>
      <p:sp>
        <p:nvSpPr>
          <p:cNvPr id="6" name="Rectangle 5"/>
          <p:cNvSpPr/>
          <p:nvPr/>
        </p:nvSpPr>
        <p:spPr>
          <a:xfrm>
            <a:off x="0" y="228600"/>
            <a:ext cx="9144000" cy="1569660"/>
          </a:xfrm>
          <a:prstGeom prst="rect">
            <a:avLst/>
          </a:prstGeom>
        </p:spPr>
        <p:txBody>
          <a:bodyPr wrap="square">
            <a:spAutoFit/>
          </a:bodyPr>
          <a:lstStyle/>
          <a:p>
            <a:pPr marL="542925" indent="-542925" defTabSz="914400"/>
            <a:r>
              <a:rPr lang="en-US" sz="4800" b="1" dirty="0" smtClean="0">
                <a:solidFill>
                  <a:prstClr val="white"/>
                </a:solidFill>
                <a:effectLst>
                  <a:glow rad="469900">
                    <a:srgbClr val="800000"/>
                  </a:glow>
                </a:effectLst>
                <a:latin typeface="Arial"/>
                <a:ea typeface="ＭＳ Ｐゴシック" charset="0"/>
                <a:cs typeface="Arial"/>
              </a:rPr>
              <a:t>Show </a:t>
            </a:r>
            <a:r>
              <a:rPr lang="en-US" sz="4800" b="1" dirty="0">
                <a:solidFill>
                  <a:prstClr val="white"/>
                </a:solidFill>
                <a:effectLst>
                  <a:glow rad="469900">
                    <a:srgbClr val="800000"/>
                  </a:glow>
                </a:effectLst>
                <a:latin typeface="Arial"/>
                <a:ea typeface="ＭＳ Ｐゴシック" charset="0"/>
                <a:cs typeface="Arial"/>
              </a:rPr>
              <a:t>hospitality as if you are doing it to angels (13:2b)</a:t>
            </a:r>
            <a:endParaRPr lang="en-GB" sz="4800" b="1" dirty="0">
              <a:solidFill>
                <a:prstClr val="white"/>
              </a:solidFill>
              <a:effectLst>
                <a:glow rad="469900">
                  <a:srgbClr val="800000"/>
                </a:glow>
              </a:effectLst>
              <a:latin typeface="Arial"/>
              <a:ea typeface="ＭＳ Ｐゴシック" charset="0"/>
              <a:cs typeface="Arial"/>
            </a:endParaRPr>
          </a:p>
        </p:txBody>
      </p:sp>
      <p:sp>
        <p:nvSpPr>
          <p:cNvPr id="7"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Clr>
                <a:srgbClr val="9F2936"/>
              </a:buClr>
              <a:buFont typeface="Wingdings"/>
              <a:buNone/>
            </a:pPr>
            <a:r>
              <a:rPr lang="en-US" sz="1600" b="1" dirty="0" smtClean="0">
                <a:solidFill>
                  <a:prstClr val="white"/>
                </a:solidFill>
                <a:latin typeface="Arial"/>
                <a:cs typeface="Arial"/>
              </a:rPr>
              <a:t>Heb. 13:2  </a:t>
            </a:r>
            <a:r>
              <a:rPr lang="en-US" sz="1600" i="1" dirty="0" smtClean="0">
                <a:solidFill>
                  <a:prstClr val="white"/>
                </a:solidFill>
                <a:latin typeface="Arial"/>
                <a:cs typeface="Arial"/>
              </a:rPr>
              <a:t>Do not neglect</a:t>
            </a:r>
            <a:r>
              <a:rPr lang="en-US" sz="1600" dirty="0" smtClean="0">
                <a:solidFill>
                  <a:prstClr val="white"/>
                </a:solidFill>
                <a:latin typeface="Arial"/>
                <a:cs typeface="Arial"/>
              </a:rPr>
              <a:t>  to </a:t>
            </a:r>
            <a:r>
              <a:rPr lang="en-US" sz="1600" i="1" dirty="0" smtClean="0">
                <a:solidFill>
                  <a:prstClr val="white"/>
                </a:solidFill>
                <a:latin typeface="Arial"/>
                <a:cs typeface="Arial"/>
              </a:rPr>
              <a:t>show hospitality to strangers</a:t>
            </a:r>
            <a:r>
              <a:rPr lang="en-US" sz="1600" dirty="0" smtClean="0">
                <a:solidFill>
                  <a:prstClr val="white"/>
                </a:solidFill>
                <a:latin typeface="Arial"/>
                <a:cs typeface="Arial"/>
              </a:rPr>
              <a:t>, for by this some have </a:t>
            </a:r>
            <a:r>
              <a:rPr lang="en-US" sz="1600" i="1" dirty="0" smtClean="0">
                <a:solidFill>
                  <a:prstClr val="white"/>
                </a:solidFill>
                <a:latin typeface="Arial"/>
                <a:cs typeface="Arial"/>
              </a:rPr>
              <a:t>entertained angels without knowing it</a:t>
            </a:r>
            <a:r>
              <a:rPr lang="en-US" sz="1600" dirty="0" smtClean="0">
                <a:solidFill>
                  <a:prstClr val="white"/>
                </a:solidFill>
                <a:latin typeface="Arial"/>
                <a:cs typeface="Arial"/>
              </a:rPr>
              <a:t> (NAU).</a:t>
            </a:r>
            <a:endParaRPr lang="en-GB" sz="1600" dirty="0">
              <a:solidFill>
                <a:prstClr val="white"/>
              </a:solidFill>
              <a:latin typeface="Arial"/>
              <a:cs typeface="Arial"/>
            </a:endParaRPr>
          </a:p>
        </p:txBody>
      </p:sp>
    </p:spTree>
    <p:extLst>
      <p:ext uri="{BB962C8B-B14F-4D97-AF65-F5344CB8AC3E}">
        <p14:creationId xmlns:p14="http://schemas.microsoft.com/office/powerpoint/2010/main" val="3332930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25:31-46</a:t>
            </a:r>
            <a:endParaRPr lang="en-GB" dirty="0"/>
          </a:p>
        </p:txBody>
      </p:sp>
      <p:sp>
        <p:nvSpPr>
          <p:cNvPr id="3" name="Content Placeholder 2"/>
          <p:cNvSpPr>
            <a:spLocks noGrp="1"/>
          </p:cNvSpPr>
          <p:nvPr>
            <p:ph sz="quarter" idx="1"/>
          </p:nvPr>
        </p:nvSpPr>
        <p:spPr>
          <a:xfrm>
            <a:off x="152400" y="1600200"/>
            <a:ext cx="8991600" cy="5029200"/>
          </a:xfrm>
        </p:spPr>
        <p:txBody>
          <a:bodyPr>
            <a:noAutofit/>
          </a:bodyPr>
          <a:lstStyle/>
          <a:p>
            <a:pPr marL="0" indent="0">
              <a:buNone/>
            </a:pPr>
            <a:r>
              <a:rPr lang="en-US" sz="2000" dirty="0" smtClean="0">
                <a:solidFill>
                  <a:schemeClr val="tx1">
                    <a:lumMod val="50000"/>
                    <a:lumOff val="50000"/>
                  </a:schemeClr>
                </a:solidFill>
                <a:latin typeface="Arial" pitchFamily="34" charset="0"/>
                <a:cs typeface="Arial" pitchFamily="34" charset="0"/>
              </a:rPr>
              <a:t> </a:t>
            </a:r>
            <a:r>
              <a:rPr lang="en-US" sz="2000" baseline="30000" dirty="0" smtClean="0">
                <a:solidFill>
                  <a:schemeClr val="tx1">
                    <a:lumMod val="50000"/>
                    <a:lumOff val="50000"/>
                  </a:schemeClr>
                </a:solidFill>
                <a:latin typeface="Arial" pitchFamily="34" charset="0"/>
                <a:cs typeface="Arial" pitchFamily="34" charset="0"/>
              </a:rPr>
              <a:t>31</a:t>
            </a:r>
            <a:r>
              <a:rPr lang="en-US" sz="2000" dirty="0" smtClean="0">
                <a:solidFill>
                  <a:schemeClr val="tx1">
                    <a:lumMod val="50000"/>
                    <a:lumOff val="50000"/>
                  </a:schemeClr>
                </a:solidFill>
                <a:latin typeface="Arial" pitchFamily="34" charset="0"/>
                <a:cs typeface="Arial" pitchFamily="34" charset="0"/>
              </a:rPr>
              <a:t> "But when the Son of Man comes in His glory, and all the angels with Him, then He will sit on His glorious throne. </a:t>
            </a:r>
            <a:r>
              <a:rPr lang="en-US" sz="2000" baseline="30000" dirty="0" smtClean="0">
                <a:solidFill>
                  <a:schemeClr val="tx1">
                    <a:lumMod val="50000"/>
                    <a:lumOff val="50000"/>
                  </a:schemeClr>
                </a:solidFill>
                <a:latin typeface="Arial" pitchFamily="34" charset="0"/>
                <a:cs typeface="Arial" pitchFamily="34" charset="0"/>
              </a:rPr>
              <a:t>32</a:t>
            </a:r>
            <a:r>
              <a:rPr lang="en-US" sz="2000" dirty="0" smtClean="0">
                <a:solidFill>
                  <a:schemeClr val="tx1">
                    <a:lumMod val="50000"/>
                    <a:lumOff val="50000"/>
                  </a:schemeClr>
                </a:solidFill>
                <a:latin typeface="Arial" pitchFamily="34" charset="0"/>
                <a:cs typeface="Arial" pitchFamily="34" charset="0"/>
              </a:rPr>
              <a:t> "And all the nations will be gathered before Him; and He will separate them from one another, as the shepherd separates the sheep from the goats; </a:t>
            </a:r>
            <a:r>
              <a:rPr lang="en-US" sz="2000" baseline="30000" dirty="0" smtClean="0">
                <a:solidFill>
                  <a:schemeClr val="tx1">
                    <a:lumMod val="50000"/>
                    <a:lumOff val="50000"/>
                  </a:schemeClr>
                </a:solidFill>
                <a:latin typeface="Arial" pitchFamily="34" charset="0"/>
                <a:cs typeface="Arial" pitchFamily="34" charset="0"/>
              </a:rPr>
              <a:t>33</a:t>
            </a:r>
            <a:r>
              <a:rPr lang="en-US" sz="2000" dirty="0" smtClean="0">
                <a:solidFill>
                  <a:schemeClr val="tx1">
                    <a:lumMod val="50000"/>
                    <a:lumOff val="50000"/>
                  </a:schemeClr>
                </a:solidFill>
                <a:latin typeface="Arial" pitchFamily="34" charset="0"/>
                <a:cs typeface="Arial" pitchFamily="34" charset="0"/>
              </a:rPr>
              <a:t> and He will put the sheep on His right, and the goats on the left. </a:t>
            </a:r>
            <a:r>
              <a:rPr lang="en-US" sz="2000" baseline="30000" dirty="0" smtClean="0">
                <a:solidFill>
                  <a:schemeClr val="tx1">
                    <a:lumMod val="50000"/>
                    <a:lumOff val="50000"/>
                  </a:schemeClr>
                </a:solidFill>
                <a:latin typeface="Arial" pitchFamily="34" charset="0"/>
                <a:cs typeface="Arial" pitchFamily="34" charset="0"/>
              </a:rPr>
              <a:t>34</a:t>
            </a:r>
            <a:r>
              <a:rPr lang="en-US" sz="2000" dirty="0" smtClean="0">
                <a:solidFill>
                  <a:schemeClr val="tx1">
                    <a:lumMod val="50000"/>
                    <a:lumOff val="50000"/>
                  </a:schemeClr>
                </a:solidFill>
                <a:latin typeface="Arial" pitchFamily="34" charset="0"/>
                <a:cs typeface="Arial" pitchFamily="34" charset="0"/>
              </a:rPr>
              <a:t> </a:t>
            </a:r>
            <a:r>
              <a:rPr lang="en-US" sz="2000" b="1" dirty="0" smtClean="0">
                <a:latin typeface="Arial" pitchFamily="34" charset="0"/>
                <a:cs typeface="Arial" pitchFamily="34" charset="0"/>
              </a:rPr>
              <a:t>"Then the King will say to those on His right, </a:t>
            </a:r>
            <a:r>
              <a:rPr lang="fr-FR" sz="2000" b="1" dirty="0" smtClean="0">
                <a:latin typeface="Arial" pitchFamily="34" charset="0"/>
                <a:cs typeface="Arial" pitchFamily="34" charset="0"/>
              </a:rPr>
              <a:t>'</a:t>
            </a:r>
            <a:r>
              <a:rPr lang="en-US" sz="2000" b="1" dirty="0" smtClean="0">
                <a:latin typeface="Arial" pitchFamily="34" charset="0"/>
                <a:cs typeface="Arial" pitchFamily="34" charset="0"/>
              </a:rPr>
              <a:t>Come, you who are blessed of My Father, inherit the kingdom prepared for you from the foundation of the world. </a:t>
            </a:r>
            <a:r>
              <a:rPr lang="en-US" sz="2000" b="1" baseline="30000" dirty="0" smtClean="0">
                <a:latin typeface="Arial" pitchFamily="34" charset="0"/>
                <a:cs typeface="Arial" pitchFamily="34" charset="0"/>
              </a:rPr>
              <a:t>35</a:t>
            </a:r>
            <a:r>
              <a:rPr lang="en-US" sz="2000" b="1" dirty="0" smtClean="0">
                <a:latin typeface="Arial" pitchFamily="34" charset="0"/>
                <a:cs typeface="Arial" pitchFamily="34" charset="0"/>
              </a:rPr>
              <a:t> </a:t>
            </a:r>
            <a:r>
              <a:rPr lang="fr-FR" sz="2000" b="1" dirty="0" smtClean="0">
                <a:latin typeface="Arial" pitchFamily="34" charset="0"/>
                <a:cs typeface="Arial" pitchFamily="34" charset="0"/>
              </a:rPr>
              <a:t>'</a:t>
            </a:r>
            <a:r>
              <a:rPr lang="en-US" sz="2000" b="1" dirty="0" smtClean="0">
                <a:latin typeface="Arial" pitchFamily="34" charset="0"/>
                <a:cs typeface="Arial" pitchFamily="34" charset="0"/>
              </a:rPr>
              <a:t>For I was hungry, and you gave Me </a:t>
            </a:r>
            <a:r>
              <a:rPr lang="en-US" sz="2000" b="1" i="1" dirty="0" smtClean="0">
                <a:latin typeface="Arial" pitchFamily="34" charset="0"/>
                <a:cs typeface="Arial" pitchFamily="34" charset="0"/>
              </a:rPr>
              <a:t>something to eat; I was thirsty, and you gave Me drink; I was a stranger, and you invited Me in;</a:t>
            </a:r>
            <a:r>
              <a:rPr lang="en-US" sz="2000" i="1" dirty="0" smtClean="0">
                <a:latin typeface="Arial" pitchFamily="34" charset="0"/>
                <a:cs typeface="Arial" pitchFamily="34" charset="0"/>
              </a:rPr>
              <a:t> </a:t>
            </a:r>
            <a:r>
              <a:rPr lang="en-US" sz="2000" baseline="30000" dirty="0" smtClean="0">
                <a:solidFill>
                  <a:schemeClr val="tx1">
                    <a:lumMod val="50000"/>
                    <a:lumOff val="50000"/>
                  </a:schemeClr>
                </a:solidFill>
                <a:latin typeface="Arial" pitchFamily="34" charset="0"/>
                <a:cs typeface="Arial" pitchFamily="34" charset="0"/>
              </a:rPr>
              <a:t>36</a:t>
            </a:r>
            <a:r>
              <a:rPr lang="en-US" sz="2000" dirty="0" smtClean="0">
                <a:solidFill>
                  <a:schemeClr val="tx1">
                    <a:lumMod val="50000"/>
                    <a:lumOff val="50000"/>
                  </a:schemeClr>
                </a:solidFill>
                <a:latin typeface="Arial" pitchFamily="34" charset="0"/>
                <a:cs typeface="Arial" pitchFamily="34" charset="0"/>
              </a:rPr>
              <a:t> naked, and you clothed Me; I was sick, and you visited Me; I was in prison, and you came to Me. </a:t>
            </a:r>
            <a:r>
              <a:rPr lang="en-US" sz="2000" baseline="30000" dirty="0" smtClean="0">
                <a:solidFill>
                  <a:schemeClr val="tx1">
                    <a:lumMod val="50000"/>
                    <a:lumOff val="50000"/>
                  </a:schemeClr>
                </a:solidFill>
                <a:latin typeface="Arial" pitchFamily="34" charset="0"/>
                <a:cs typeface="Arial" pitchFamily="34" charset="0"/>
              </a:rPr>
              <a:t>37</a:t>
            </a:r>
            <a:r>
              <a:rPr lang="en-US" sz="2000" dirty="0" smtClean="0">
                <a:solidFill>
                  <a:schemeClr val="tx1">
                    <a:lumMod val="50000"/>
                    <a:lumOff val="50000"/>
                  </a:schemeClr>
                </a:solidFill>
                <a:latin typeface="Arial" pitchFamily="34" charset="0"/>
                <a:cs typeface="Arial" pitchFamily="34" charset="0"/>
              </a:rPr>
              <a:t> "Then the righteous will answer Him, saying, </a:t>
            </a:r>
            <a:r>
              <a:rPr lang="fr-FR" sz="2000" dirty="0" smtClean="0">
                <a:solidFill>
                  <a:schemeClr val="tx1">
                    <a:lumMod val="50000"/>
                    <a:lumOff val="50000"/>
                  </a:schemeClr>
                </a:solidFill>
                <a:latin typeface="Arial" pitchFamily="34" charset="0"/>
                <a:cs typeface="Arial" pitchFamily="34" charset="0"/>
              </a:rPr>
              <a:t>'</a:t>
            </a:r>
            <a:r>
              <a:rPr lang="en-US" sz="2000" dirty="0" smtClean="0">
                <a:solidFill>
                  <a:schemeClr val="tx1">
                    <a:lumMod val="50000"/>
                    <a:lumOff val="50000"/>
                  </a:schemeClr>
                </a:solidFill>
                <a:latin typeface="Arial" pitchFamily="34" charset="0"/>
                <a:cs typeface="Arial" pitchFamily="34" charset="0"/>
              </a:rPr>
              <a:t>Lord, when did we see You hungry, and feed You, or thirsty, and give You drink? </a:t>
            </a:r>
            <a:r>
              <a:rPr lang="en-US" sz="2000" baseline="30000" dirty="0" smtClean="0">
                <a:solidFill>
                  <a:schemeClr val="tx1">
                    <a:lumMod val="50000"/>
                    <a:lumOff val="50000"/>
                  </a:schemeClr>
                </a:solidFill>
                <a:latin typeface="Arial" pitchFamily="34" charset="0"/>
                <a:cs typeface="Arial" pitchFamily="34" charset="0"/>
              </a:rPr>
              <a:t>38</a:t>
            </a:r>
            <a:r>
              <a:rPr lang="en-US" sz="2000" dirty="0" smtClean="0">
                <a:solidFill>
                  <a:schemeClr val="tx1">
                    <a:lumMod val="50000"/>
                    <a:lumOff val="50000"/>
                  </a:schemeClr>
                </a:solidFill>
                <a:latin typeface="Arial" pitchFamily="34" charset="0"/>
                <a:cs typeface="Arial" pitchFamily="34" charset="0"/>
              </a:rPr>
              <a:t> </a:t>
            </a:r>
            <a:r>
              <a:rPr lang="fr-FR" sz="2000" b="1" dirty="0" smtClean="0">
                <a:latin typeface="Arial" pitchFamily="34" charset="0"/>
                <a:cs typeface="Arial" pitchFamily="34" charset="0"/>
              </a:rPr>
              <a:t>'</a:t>
            </a:r>
            <a:r>
              <a:rPr lang="en-US" sz="2000" b="1" dirty="0" smtClean="0">
                <a:latin typeface="Arial" pitchFamily="34" charset="0"/>
                <a:cs typeface="Arial" pitchFamily="34" charset="0"/>
              </a:rPr>
              <a:t>And when did we see You a stranger, and invite You in</a:t>
            </a:r>
            <a:r>
              <a:rPr lang="en-US" sz="2000" dirty="0" smtClean="0">
                <a:solidFill>
                  <a:schemeClr val="tx1">
                    <a:lumMod val="50000"/>
                    <a:lumOff val="50000"/>
                  </a:schemeClr>
                </a:solidFill>
                <a:latin typeface="Arial" pitchFamily="34" charset="0"/>
                <a:cs typeface="Arial" pitchFamily="34" charset="0"/>
              </a:rPr>
              <a:t>, or naked, and clothe You? </a:t>
            </a:r>
            <a:r>
              <a:rPr lang="en-US" sz="2000" baseline="30000" dirty="0" smtClean="0">
                <a:solidFill>
                  <a:schemeClr val="tx1">
                    <a:lumMod val="50000"/>
                    <a:lumOff val="50000"/>
                  </a:schemeClr>
                </a:solidFill>
                <a:latin typeface="Arial" pitchFamily="34" charset="0"/>
                <a:cs typeface="Arial" pitchFamily="34" charset="0"/>
              </a:rPr>
              <a:t>39</a:t>
            </a:r>
            <a:r>
              <a:rPr lang="en-US" sz="2000" dirty="0" smtClean="0">
                <a:solidFill>
                  <a:schemeClr val="tx1">
                    <a:lumMod val="50000"/>
                    <a:lumOff val="50000"/>
                  </a:schemeClr>
                </a:solidFill>
                <a:latin typeface="Arial" pitchFamily="34" charset="0"/>
                <a:cs typeface="Arial" pitchFamily="34" charset="0"/>
              </a:rPr>
              <a:t> </a:t>
            </a:r>
            <a:r>
              <a:rPr lang="fr-FR" sz="2000" dirty="0" smtClean="0">
                <a:solidFill>
                  <a:schemeClr val="tx1">
                    <a:lumMod val="50000"/>
                    <a:lumOff val="50000"/>
                  </a:schemeClr>
                </a:solidFill>
                <a:latin typeface="Arial" pitchFamily="34" charset="0"/>
                <a:cs typeface="Arial" pitchFamily="34" charset="0"/>
              </a:rPr>
              <a:t>'</a:t>
            </a:r>
            <a:r>
              <a:rPr lang="en-US" sz="2000" dirty="0" smtClean="0">
                <a:solidFill>
                  <a:schemeClr val="tx1">
                    <a:lumMod val="50000"/>
                    <a:lumOff val="50000"/>
                  </a:schemeClr>
                </a:solidFill>
                <a:latin typeface="Arial" pitchFamily="34" charset="0"/>
                <a:cs typeface="Arial" pitchFamily="34" charset="0"/>
              </a:rPr>
              <a:t>And when did we see You sick, or in prison, and come to You?</a:t>
            </a:r>
            <a:r>
              <a:rPr lang="fr-FR" sz="2000" dirty="0" smtClean="0">
                <a:solidFill>
                  <a:schemeClr val="tx1">
                    <a:lumMod val="50000"/>
                    <a:lumOff val="50000"/>
                  </a:schemeClr>
                </a:solidFill>
                <a:latin typeface="Arial" pitchFamily="34" charset="0"/>
                <a:cs typeface="Arial" pitchFamily="34" charset="0"/>
              </a:rPr>
              <a:t>'</a:t>
            </a:r>
            <a:r>
              <a:rPr lang="en-US" sz="2000" dirty="0" smtClean="0">
                <a:solidFill>
                  <a:schemeClr val="tx1">
                    <a:lumMod val="50000"/>
                    <a:lumOff val="50000"/>
                  </a:schemeClr>
                </a:solidFill>
                <a:latin typeface="Arial" pitchFamily="34" charset="0"/>
                <a:cs typeface="Arial" pitchFamily="34" charset="0"/>
              </a:rPr>
              <a:t> </a:t>
            </a:r>
            <a:r>
              <a:rPr lang="en-US" sz="2000" baseline="30000" dirty="0" smtClean="0">
                <a:solidFill>
                  <a:schemeClr val="tx1">
                    <a:lumMod val="50000"/>
                    <a:lumOff val="50000"/>
                  </a:schemeClr>
                </a:solidFill>
                <a:latin typeface="Arial" pitchFamily="34" charset="0"/>
                <a:cs typeface="Arial" pitchFamily="34" charset="0"/>
              </a:rPr>
              <a:t>40</a:t>
            </a:r>
            <a:r>
              <a:rPr lang="en-US" sz="2000" dirty="0" smtClean="0">
                <a:solidFill>
                  <a:schemeClr val="tx1">
                    <a:lumMod val="50000"/>
                    <a:lumOff val="50000"/>
                  </a:schemeClr>
                </a:solidFill>
                <a:latin typeface="Arial" pitchFamily="34" charset="0"/>
                <a:cs typeface="Arial" pitchFamily="34" charset="0"/>
              </a:rPr>
              <a:t> </a:t>
            </a:r>
            <a:r>
              <a:rPr lang="en-US" sz="2000" b="1" dirty="0" smtClean="0">
                <a:latin typeface="Arial" pitchFamily="34" charset="0"/>
                <a:cs typeface="Arial" pitchFamily="34" charset="0"/>
              </a:rPr>
              <a:t>"And the King will answer and say to them, </a:t>
            </a:r>
            <a:r>
              <a:rPr lang="fr-FR" sz="2000" b="1" dirty="0" smtClean="0">
                <a:latin typeface="Arial" pitchFamily="34" charset="0"/>
                <a:cs typeface="Arial" pitchFamily="34" charset="0"/>
              </a:rPr>
              <a:t>'</a:t>
            </a:r>
            <a:r>
              <a:rPr lang="en-US" sz="2000" b="1" dirty="0" smtClean="0">
                <a:latin typeface="Arial" pitchFamily="34" charset="0"/>
                <a:cs typeface="Arial" pitchFamily="34" charset="0"/>
              </a:rPr>
              <a:t>Truly I say to you, to the extent that you did it to </a:t>
            </a:r>
            <a:r>
              <a:rPr lang="en-US" sz="2000" b="1" dirty="0" smtClean="0">
                <a:solidFill>
                  <a:srgbClr val="FF0000"/>
                </a:solidFill>
                <a:latin typeface="Arial" pitchFamily="34" charset="0"/>
                <a:cs typeface="Arial" pitchFamily="34" charset="0"/>
              </a:rPr>
              <a:t>one of these brothers of Mine</a:t>
            </a:r>
            <a:r>
              <a:rPr lang="en-US" sz="2000" b="1" dirty="0" smtClean="0">
                <a:latin typeface="Arial" pitchFamily="34" charset="0"/>
                <a:cs typeface="Arial" pitchFamily="34" charset="0"/>
              </a:rPr>
              <a:t>, </a:t>
            </a:r>
            <a:r>
              <a:rPr lang="en-US" sz="2000" b="1" i="1" dirty="0" smtClean="0">
                <a:latin typeface="Arial" pitchFamily="34" charset="0"/>
                <a:cs typeface="Arial" pitchFamily="34" charset="0"/>
              </a:rPr>
              <a:t>even the least of them, you did it to Me.</a:t>
            </a:r>
          </a:p>
        </p:txBody>
      </p:sp>
    </p:spTree>
    <p:extLst>
      <p:ext uri="{BB962C8B-B14F-4D97-AF65-F5344CB8AC3E}">
        <p14:creationId xmlns:p14="http://schemas.microsoft.com/office/powerpoint/2010/main" val="40525078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ptv.org/iowapathways/images/a_000232_larg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p:spPr>
      </p:pic>
      <p:sp>
        <p:nvSpPr>
          <p:cNvPr id="2" name="Title 1"/>
          <p:cNvSpPr>
            <a:spLocks noGrp="1"/>
          </p:cNvSpPr>
          <p:nvPr>
            <p:ph type="title"/>
          </p:nvPr>
        </p:nvSpPr>
        <p:spPr>
          <a:xfrm>
            <a:off x="152400" y="152400"/>
            <a:ext cx="8153400" cy="762000"/>
          </a:xfrm>
        </p:spPr>
        <p:txBody>
          <a:bodyPr>
            <a:normAutofit fontScale="90000"/>
          </a:bodyPr>
          <a:lstStyle/>
          <a:p>
            <a:r>
              <a:rPr lang="en-GB" sz="4800" b="1" i="1" dirty="0" smtClean="0"/>
              <a:t>Needs are all around us…</a:t>
            </a:r>
            <a:endParaRPr lang="en-GB" sz="4800" b="1" i="1" dirty="0"/>
          </a:p>
        </p:txBody>
      </p:sp>
    </p:spTree>
    <p:extLst>
      <p:ext uri="{BB962C8B-B14F-4D97-AF65-F5344CB8AC3E}">
        <p14:creationId xmlns:p14="http://schemas.microsoft.com/office/powerpoint/2010/main" val="12781373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531352" cy="990600"/>
          </a:xfrm>
        </p:spPr>
        <p:txBody>
          <a:bodyPr>
            <a:noAutofit/>
          </a:bodyPr>
          <a:lstStyle/>
          <a:p>
            <a:r>
              <a:rPr lang="en-US" sz="7200" b="1" dirty="0" smtClean="0"/>
              <a:t>What</a:t>
            </a:r>
            <a:r>
              <a:rPr lang="fr-FR" sz="7200" b="1" dirty="0" smtClean="0"/>
              <a:t>'</a:t>
            </a:r>
            <a:r>
              <a:rPr lang="en-US" sz="7200" b="1" dirty="0" smtClean="0"/>
              <a:t>s your motive?</a:t>
            </a:r>
            <a:endParaRPr lang="en-GB" sz="7200" b="1" dirty="0"/>
          </a:p>
        </p:txBody>
      </p:sp>
      <p:sp>
        <p:nvSpPr>
          <p:cNvPr id="3" name="Content Placeholder 2"/>
          <p:cNvSpPr>
            <a:spLocks noGrp="1"/>
          </p:cNvSpPr>
          <p:nvPr>
            <p:ph sz="quarter" idx="1"/>
          </p:nvPr>
        </p:nvSpPr>
        <p:spPr>
          <a:xfrm>
            <a:off x="609600" y="2285999"/>
            <a:ext cx="8534400" cy="4023975"/>
          </a:xfrm>
        </p:spPr>
        <p:txBody>
          <a:bodyPr>
            <a:noAutofit/>
          </a:bodyPr>
          <a:lstStyle/>
          <a:p>
            <a:pPr marL="531813" indent="-531813">
              <a:spcBef>
                <a:spcPts val="2400"/>
              </a:spcBef>
              <a:spcAft>
                <a:spcPts val="1800"/>
              </a:spcAft>
            </a:pPr>
            <a:r>
              <a:rPr lang="en-US" sz="4000" b="1" dirty="0" smtClean="0">
                <a:latin typeface="Arial"/>
                <a:cs typeface="Arial"/>
              </a:rPr>
              <a:t>Entertain </a:t>
            </a:r>
            <a:r>
              <a:rPr lang="en-US" sz="3200" b="1" i="1" dirty="0" smtClean="0">
                <a:latin typeface="Arial"/>
                <a:cs typeface="Arial"/>
              </a:rPr>
              <a:t>or </a:t>
            </a:r>
            <a:r>
              <a:rPr lang="en-US" sz="4000" b="1" dirty="0" smtClean="0">
                <a:latin typeface="Arial"/>
                <a:cs typeface="Arial"/>
              </a:rPr>
              <a:t>show hospitality</a:t>
            </a:r>
          </a:p>
          <a:p>
            <a:pPr marL="531813" indent="-531813">
              <a:spcBef>
                <a:spcPts val="2400"/>
              </a:spcBef>
              <a:spcAft>
                <a:spcPts val="1800"/>
              </a:spcAft>
            </a:pPr>
            <a:r>
              <a:rPr lang="en-US" sz="4000" b="1" dirty="0" smtClean="0">
                <a:latin typeface="Arial"/>
                <a:cs typeface="Arial"/>
              </a:rPr>
              <a:t>People of your choice</a:t>
            </a:r>
          </a:p>
          <a:p>
            <a:pPr marL="531813" indent="-531813">
              <a:spcBef>
                <a:spcPts val="2400"/>
              </a:spcBef>
              <a:spcAft>
                <a:spcPts val="1800"/>
              </a:spcAft>
            </a:pPr>
            <a:r>
              <a:rPr lang="en-US" sz="4000" b="1" dirty="0" smtClean="0">
                <a:latin typeface="Arial"/>
                <a:cs typeface="Arial"/>
              </a:rPr>
              <a:t>Do it as you should do to Jesus</a:t>
            </a:r>
            <a:endParaRPr lang="en-GB" sz="3600" dirty="0">
              <a:latin typeface="Arial"/>
              <a:cs typeface="Arial"/>
            </a:endParaRPr>
          </a:p>
        </p:txBody>
      </p:sp>
    </p:spTree>
    <p:extLst>
      <p:ext uri="{BB962C8B-B14F-4D97-AF65-F5344CB8AC3E}">
        <p14:creationId xmlns:p14="http://schemas.microsoft.com/office/powerpoint/2010/main" val="2258301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072313" cy="689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 name="Rectangle 5"/>
          <p:cNvSpPr/>
          <p:nvPr/>
        </p:nvSpPr>
        <p:spPr>
          <a:xfrm>
            <a:off x="611560" y="3284984"/>
            <a:ext cx="8305800" cy="2585323"/>
          </a:xfrm>
          <a:prstGeom prst="rect">
            <a:avLst/>
          </a:prstGeom>
        </p:spPr>
        <p:txBody>
          <a:bodyPr vert="horz" anchor="ctr">
            <a:normAutofit/>
          </a:bodyPr>
          <a:lstStyle/>
          <a:p>
            <a:pPr algn="r" defTabSz="914400" fontAlgn="base">
              <a:spcBef>
                <a:spcPct val="0"/>
              </a:spcBef>
              <a:spcAft>
                <a:spcPct val="0"/>
              </a:spcAft>
            </a:pPr>
            <a:r>
              <a:rPr lang="en-US" sz="4800" b="1" i="1" dirty="0">
                <a:solidFill>
                  <a:prstClr val="white"/>
                </a:solidFill>
                <a:effectLst>
                  <a:glow rad="177800">
                    <a:prstClr val="black"/>
                  </a:glow>
                </a:effectLst>
                <a:latin typeface="Bodoni MT" pitchFamily="18" charset="0"/>
                <a:ea typeface="ＭＳ Ｐゴシック" charset="0"/>
                <a:cs typeface="ＭＳ Ｐゴシック" charset="0"/>
              </a:rPr>
              <a:t>Show hospitality to strangers and God will show up to you.</a:t>
            </a:r>
            <a:endParaRPr lang="en-GB" sz="4800" b="1" i="1" dirty="0">
              <a:solidFill>
                <a:prstClr val="white"/>
              </a:solidFill>
              <a:effectLst>
                <a:glow rad="177800">
                  <a:prstClr val="black"/>
                </a:glow>
              </a:effectLst>
              <a:latin typeface="Bodoni MT" pitchFamily="18" charset="0"/>
              <a:ea typeface="ＭＳ Ｐゴシック" charset="0"/>
              <a:cs typeface="ＭＳ Ｐゴシック" charset="0"/>
            </a:endParaRPr>
          </a:p>
        </p:txBody>
      </p:sp>
      <p:sp>
        <p:nvSpPr>
          <p:cNvPr id="5"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defTabSz="914400">
              <a:buClr>
                <a:srgbClr val="9F2936"/>
              </a:buClr>
              <a:buFont typeface="Wingdings"/>
              <a:buNone/>
            </a:pPr>
            <a:r>
              <a:rPr lang="en-US" sz="1600" b="1" dirty="0" smtClean="0">
                <a:solidFill>
                  <a:prstClr val="white"/>
                </a:solidFill>
                <a:latin typeface="Arial" pitchFamily="34" charset="0"/>
                <a:cs typeface="Arial" pitchFamily="34" charset="0"/>
              </a:rPr>
              <a:t>Heb. 13:2  </a:t>
            </a:r>
            <a:r>
              <a:rPr lang="en-US" sz="1600" i="1" dirty="0" smtClean="0">
                <a:solidFill>
                  <a:prstClr val="white"/>
                </a:solidFill>
                <a:latin typeface="Arial" pitchFamily="34" charset="0"/>
                <a:cs typeface="Arial" pitchFamily="34" charset="0"/>
              </a:rPr>
              <a:t>Do not neglect</a:t>
            </a:r>
            <a:r>
              <a:rPr lang="en-US" sz="1600" dirty="0" smtClean="0">
                <a:solidFill>
                  <a:prstClr val="white"/>
                </a:solidFill>
                <a:latin typeface="Arial" pitchFamily="34" charset="0"/>
                <a:cs typeface="Arial" pitchFamily="34" charset="0"/>
              </a:rPr>
              <a:t>  to </a:t>
            </a:r>
            <a:r>
              <a:rPr lang="en-US" sz="1600" i="1" dirty="0" smtClean="0">
                <a:solidFill>
                  <a:prstClr val="white"/>
                </a:solidFill>
                <a:latin typeface="Arial" pitchFamily="34" charset="0"/>
                <a:cs typeface="Arial" pitchFamily="34" charset="0"/>
              </a:rPr>
              <a:t>show hospitality to strangers</a:t>
            </a:r>
            <a:r>
              <a:rPr lang="en-US" sz="1600" dirty="0" smtClean="0">
                <a:solidFill>
                  <a:prstClr val="white"/>
                </a:solidFill>
                <a:latin typeface="Arial" pitchFamily="34" charset="0"/>
                <a:cs typeface="Arial" pitchFamily="34" charset="0"/>
              </a:rPr>
              <a:t>, for by this some have </a:t>
            </a:r>
            <a:r>
              <a:rPr lang="en-US" sz="1600" i="1" dirty="0" smtClean="0">
                <a:solidFill>
                  <a:prstClr val="white"/>
                </a:solidFill>
                <a:latin typeface="Arial" pitchFamily="34" charset="0"/>
                <a:cs typeface="Arial" pitchFamily="34" charset="0"/>
              </a:rPr>
              <a:t>entertained angels without knowing it</a:t>
            </a:r>
            <a:r>
              <a:rPr lang="en-US" sz="1600" dirty="0" smtClean="0">
                <a:solidFill>
                  <a:prstClr val="white"/>
                </a:solidFill>
                <a:latin typeface="Arial" pitchFamily="34" charset="0"/>
                <a:cs typeface="Arial" pitchFamily="34" charset="0"/>
              </a:rPr>
              <a:t> (NAU).</a:t>
            </a:r>
            <a:endParaRPr lang="en-GB" sz="1600" dirty="0">
              <a:solidFill>
                <a:prstClr val="white"/>
              </a:solidFill>
              <a:latin typeface="Arial" pitchFamily="34" charset="0"/>
              <a:cs typeface="Arial" pitchFamily="34" charset="0"/>
            </a:endParaRPr>
          </a:p>
        </p:txBody>
      </p:sp>
      <p:sp>
        <p:nvSpPr>
          <p:cNvPr id="7" name="Rectangle 6"/>
          <p:cNvSpPr/>
          <p:nvPr/>
        </p:nvSpPr>
        <p:spPr>
          <a:xfrm>
            <a:off x="381000" y="304800"/>
            <a:ext cx="8305800" cy="846386"/>
          </a:xfrm>
          <a:prstGeom prst="rect">
            <a:avLst/>
          </a:prstGeom>
          <a:solidFill>
            <a:srgbClr val="000090"/>
          </a:solidFill>
        </p:spPr>
        <p:txBody>
          <a:bodyPr wrap="square">
            <a:spAutoFit/>
          </a:bodyPr>
          <a:lstStyle/>
          <a:p>
            <a:pPr marL="1025525" indent="-1025525" algn="ctr" defTabSz="914400">
              <a:lnSpc>
                <a:spcPts val="6000"/>
              </a:lnSpc>
              <a:tabLst>
                <a:tab pos="1025525" algn="l"/>
              </a:tabLst>
            </a:pPr>
            <a:r>
              <a:rPr lang="en-US" sz="4400" dirty="0" smtClean="0">
                <a:solidFill>
                  <a:prstClr val="white"/>
                </a:solidFill>
                <a:latin typeface="Arial"/>
                <a:ea typeface="ＭＳ Ｐゴシック" charset="0"/>
                <a:cs typeface="Arial"/>
              </a:rPr>
              <a:t>Hebrews 13:2</a:t>
            </a:r>
            <a:endParaRPr lang="en-GB" sz="4400" dirty="0">
              <a:solidFill>
                <a:prstClr val="white"/>
              </a:solidFill>
              <a:latin typeface="Arial"/>
              <a:ea typeface="ＭＳ Ｐゴシック" charset="0"/>
              <a:cs typeface="Arial"/>
            </a:endParaRPr>
          </a:p>
        </p:txBody>
      </p:sp>
    </p:spTree>
    <p:extLst>
      <p:ext uri="{BB962C8B-B14F-4D97-AF65-F5344CB8AC3E}">
        <p14:creationId xmlns:p14="http://schemas.microsoft.com/office/powerpoint/2010/main" val="35310846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2" y="531316"/>
            <a:ext cx="91964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203624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gapore_ma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81915" y="-315416"/>
            <a:ext cx="3962085" cy="3843473"/>
          </a:xfrm>
          <a:prstGeom prst="rect">
            <a:avLst/>
          </a:prstGeom>
          <a:ln>
            <a:noFill/>
          </a:ln>
        </p:spPr>
      </p:pic>
      <p:sp>
        <p:nvSpPr>
          <p:cNvPr id="2" name="Title 1"/>
          <p:cNvSpPr>
            <a:spLocks noGrp="1"/>
          </p:cNvSpPr>
          <p:nvPr>
            <p:ph type="title"/>
          </p:nvPr>
        </p:nvSpPr>
        <p:spPr>
          <a:xfrm>
            <a:off x="611560" y="72008"/>
            <a:ext cx="4391400" cy="1124744"/>
          </a:xfrm>
        </p:spPr>
        <p:txBody>
          <a:bodyPr>
            <a:noAutofit/>
          </a:bodyPr>
          <a:lstStyle/>
          <a:p>
            <a:r>
              <a:rPr lang="en-US" b="1" dirty="0" smtClean="0"/>
              <a:t>Opportunities in Singapore</a:t>
            </a:r>
            <a:endParaRPr lang="en-GB" b="1" dirty="0"/>
          </a:p>
        </p:txBody>
      </p:sp>
      <p:sp>
        <p:nvSpPr>
          <p:cNvPr id="3" name="Content Placeholder 2"/>
          <p:cNvSpPr>
            <a:spLocks noGrp="1"/>
          </p:cNvSpPr>
          <p:nvPr>
            <p:ph sz="quarter" idx="1"/>
          </p:nvPr>
        </p:nvSpPr>
        <p:spPr>
          <a:xfrm>
            <a:off x="251519" y="1988840"/>
            <a:ext cx="6979691" cy="3810000"/>
          </a:xfrm>
        </p:spPr>
        <p:txBody>
          <a:bodyPr>
            <a:noAutofit/>
          </a:bodyPr>
          <a:lstStyle/>
          <a:p>
            <a:pPr marL="457200" indent="-457200"/>
            <a:r>
              <a:rPr lang="en-US" sz="4000" b="1" dirty="0" smtClean="0"/>
              <a:t>37% of Singapore</a:t>
            </a:r>
            <a:r>
              <a:rPr lang="fr-FR" sz="4000" b="1" dirty="0" smtClean="0"/>
              <a:t>'</a:t>
            </a:r>
            <a:r>
              <a:rPr lang="en-US" sz="4000" b="1" dirty="0" smtClean="0"/>
              <a:t>s total workforce of 3.36 million = 1.24 million are foreigners</a:t>
            </a:r>
          </a:p>
          <a:p>
            <a:pPr marL="457200" indent="-457200">
              <a:buNone/>
            </a:pPr>
            <a:endParaRPr lang="en-US" sz="4000" b="1" dirty="0" smtClean="0"/>
          </a:p>
          <a:p>
            <a:pPr marL="457200" indent="-457200"/>
            <a:r>
              <a:rPr lang="en-US" sz="4000" b="1" dirty="0" smtClean="0"/>
              <a:t>136,738 travelers per day</a:t>
            </a:r>
          </a:p>
          <a:p>
            <a:pPr marL="457200" indent="-457200">
              <a:buNone/>
            </a:pPr>
            <a:endParaRPr lang="en-US" sz="4000" b="1" dirty="0" smtClean="0"/>
          </a:p>
          <a:p>
            <a:pPr marL="457200" indent="-457200"/>
            <a:r>
              <a:rPr lang="en-US" sz="4000" b="1" dirty="0" smtClean="0"/>
              <a:t>Hosting Ministries</a:t>
            </a:r>
            <a:endParaRPr lang="en-GB" sz="4000" b="1" dirty="0"/>
          </a:p>
        </p:txBody>
      </p:sp>
    </p:spTree>
    <p:extLst>
      <p:ext uri="{BB962C8B-B14F-4D97-AF65-F5344CB8AC3E}">
        <p14:creationId xmlns:p14="http://schemas.microsoft.com/office/powerpoint/2010/main" val="138014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3"/>
          <p:cNvGrpSpPr>
            <a:grpSpLocks/>
          </p:cNvGrpSpPr>
          <p:nvPr/>
        </p:nvGrpSpPr>
        <p:grpSpPr bwMode="auto">
          <a:xfrm>
            <a:off x="928690" y="651867"/>
            <a:ext cx="7527727" cy="5911453"/>
            <a:chOff x="0" y="0"/>
            <a:chExt cx="6744" cy="5296"/>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 y="176"/>
              <a:ext cx="6392" cy="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301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44" cy="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extLst>
      <p:ext uri="{BB962C8B-B14F-4D97-AF65-F5344CB8AC3E}">
        <p14:creationId xmlns:p14="http://schemas.microsoft.com/office/powerpoint/2010/main" val="7694647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760"/>
            <a:ext cx="9144001" cy="6877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those in prison, as if you were there </a:t>
            </a:r>
            <a:r>
              <a:rPr lang="en-US" sz="3600" b="1" dirty="0" smtClean="0">
                <a:effectLst>
                  <a:glow rad="127000">
                    <a:schemeClr val="tx1"/>
                  </a:glow>
                </a:effectLst>
                <a:latin typeface="Arial" charset="0"/>
                <a:ea typeface="ＭＳ Ｐゴシック" charset="0"/>
                <a:cs typeface="ＭＳ Ｐゴシック" charset="0"/>
              </a:rPr>
              <a:t>yourself" (13:3a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885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469"/>
            <a:ext cx="9144000" cy="688046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also those being mistreated, as if you felt their pain in your own </a:t>
            </a:r>
            <a:r>
              <a:rPr lang="en-US" sz="3600" b="1" dirty="0" smtClean="0">
                <a:effectLst>
                  <a:glow rad="127000">
                    <a:schemeClr val="tx1"/>
                  </a:glow>
                </a:effectLst>
                <a:latin typeface="Arial" charset="0"/>
                <a:ea typeface="ＭＳ Ｐゴシック" charset="0"/>
                <a:cs typeface="ＭＳ Ｐゴシック" charset="0"/>
              </a:rPr>
              <a:t>bodies" (13:3b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1222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816777" y="703320"/>
            <a:ext cx="13504333" cy="5892800"/>
          </a:xfrm>
          <a:prstGeom prst="rect">
            <a:avLst/>
          </a:prstGeom>
        </p:spPr>
      </p:pic>
      <p:sp>
        <p:nvSpPr>
          <p:cNvPr id="900098" name="Rectangle 2"/>
          <p:cNvSpPr>
            <a:spLocks noGrp="1" noChangeArrowheads="1"/>
          </p:cNvSpPr>
          <p:nvPr>
            <p:ph type="ctrTitle"/>
          </p:nvPr>
        </p:nvSpPr>
        <p:spPr>
          <a:xfrm>
            <a:off x="0" y="4466142"/>
            <a:ext cx="9144000" cy="1556137"/>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Copperplate Gothic Light"/>
                <a:ea typeface="ＭＳ Ｐゴシック" charset="0"/>
                <a:cs typeface="Copperplate Gothic Light"/>
              </a:rPr>
              <a:t>"For our God is a consuming fire" </a:t>
            </a:r>
            <a:br>
              <a:rPr lang="en-US" sz="3200" b="1" dirty="0" smtClean="0">
                <a:effectLst>
                  <a:glow rad="127000">
                    <a:schemeClr val="tx1"/>
                  </a:glow>
                </a:effectLst>
                <a:latin typeface="Copperplate Gothic Light"/>
                <a:ea typeface="ＭＳ Ｐゴシック" charset="0"/>
                <a:cs typeface="Copperplate Gothic Light"/>
              </a:rPr>
            </a:br>
            <a:r>
              <a:rPr lang="en-US" sz="3200" b="1" dirty="0" smtClean="0">
                <a:effectLst>
                  <a:glow rad="127000">
                    <a:schemeClr val="tx1"/>
                  </a:glow>
                </a:effectLst>
                <a:latin typeface="Copperplate Gothic Light"/>
                <a:ea typeface="ＭＳ Ｐゴシック" charset="0"/>
                <a:cs typeface="Copperplate Gothic Light"/>
              </a:rPr>
              <a:t>Hebrews 12:29</a:t>
            </a:r>
            <a:endParaRPr lang="en-US" sz="3200" b="1" dirty="0">
              <a:effectLst>
                <a:glow rad="127000">
                  <a:schemeClr val="tx1"/>
                </a:glow>
              </a:effectLst>
              <a:latin typeface="Copperplate Gothic Light"/>
              <a:ea typeface="ＭＳ Ｐゴシック" charset="0"/>
              <a:cs typeface="Copperplate Gothic Light"/>
            </a:endParaRPr>
          </a:p>
        </p:txBody>
      </p:sp>
    </p:spTree>
    <p:extLst>
      <p:ext uri="{BB962C8B-B14F-4D97-AF65-F5344CB8AC3E}">
        <p14:creationId xmlns:p14="http://schemas.microsoft.com/office/powerpoint/2010/main" val="1311206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339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418228"/>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"Give </a:t>
            </a:r>
            <a:r>
              <a:rPr lang="en-US" sz="3600" b="1" dirty="0">
                <a:effectLst>
                  <a:glow rad="127000">
                    <a:schemeClr val="tx1"/>
                  </a:glow>
                </a:effectLst>
                <a:latin typeface="Arial" charset="0"/>
                <a:ea typeface="ＭＳ Ｐゴシック" charset="0"/>
                <a:cs typeface="ＭＳ Ｐゴシック" charset="0"/>
              </a:rPr>
              <a:t>honor to marriage, and remain faithful to one another in </a:t>
            </a:r>
            <a:r>
              <a:rPr lang="en-US" sz="3600" b="1" dirty="0" smtClean="0">
                <a:effectLst>
                  <a:glow rad="127000">
                    <a:schemeClr val="tx1"/>
                  </a:glow>
                </a:effectLst>
                <a:latin typeface="Arial" charset="0"/>
                <a:ea typeface="ＭＳ Ｐゴシック" charset="0"/>
                <a:cs typeface="ＭＳ Ｐゴシック" charset="0"/>
              </a:rPr>
              <a:t>marriage"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(13:4a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6278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91880" y="4581128"/>
            <a:ext cx="5432605" cy="2376264"/>
            <a:chOff x="3491880" y="4581128"/>
            <a:chExt cx="5432605" cy="2376264"/>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328" y="4581128"/>
              <a:ext cx="1400157" cy="2376264"/>
            </a:xfrm>
            <a:prstGeom prst="rect">
              <a:avLst/>
            </a:prstGeom>
          </p:spPr>
        </p:pic>
        <p:sp>
          <p:nvSpPr>
            <p:cNvPr id="10" name="Title 2"/>
            <p:cNvSpPr txBox="1">
              <a:spLocks/>
            </p:cNvSpPr>
            <p:nvPr/>
          </p:nvSpPr>
          <p:spPr bwMode="auto">
            <a:xfrm>
              <a:off x="3491880" y="5733256"/>
              <a:ext cx="3960440" cy="1124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l" defTabSz="914400" eaLnBrk="0" hangingPunct="0"/>
              <a:r>
                <a:rPr lang="en-US" sz="3200" b="1" dirty="0" smtClean="0">
                  <a:solidFill>
                    <a:srgbClr val="FF0000"/>
                  </a:solidFill>
                  <a:latin typeface="Arial"/>
                  <a:ea typeface="ヒラギノ角ゴ ProN W3"/>
                  <a:cs typeface="Arial"/>
                </a:rPr>
                <a:t>Wife: </a:t>
              </a:r>
              <a:r>
                <a:rPr lang="en-US" sz="3200" b="1" dirty="0" smtClean="0">
                  <a:solidFill>
                    <a:srgbClr val="000000"/>
                  </a:solidFill>
                  <a:latin typeface="Arial"/>
                  <a:ea typeface="ヒラギノ角ゴ ProN W3"/>
                  <a:cs typeface="Arial"/>
                </a:rPr>
                <a:t>"He-brews."</a:t>
              </a:r>
              <a:endParaRPr lang="en-US" sz="3200" b="1" dirty="0">
                <a:solidFill>
                  <a:srgbClr val="000000"/>
                </a:solidFill>
                <a:latin typeface="Arial"/>
                <a:ea typeface="ヒラギノ角ゴ ProN W3"/>
                <a:cs typeface="Arial"/>
              </a:endParaRPr>
            </a:p>
          </p:txBody>
        </p:sp>
      </p:grpSp>
      <p:grpSp>
        <p:nvGrpSpPr>
          <p:cNvPr id="6" name="Group 5"/>
          <p:cNvGrpSpPr/>
          <p:nvPr/>
        </p:nvGrpSpPr>
        <p:grpSpPr>
          <a:xfrm>
            <a:off x="2267744" y="1844824"/>
            <a:ext cx="6728749" cy="2376264"/>
            <a:chOff x="2267744" y="1844824"/>
            <a:chExt cx="6728749" cy="2376264"/>
          </a:xfrm>
        </p:grpSpPr>
        <p:sp>
          <p:nvSpPr>
            <p:cNvPr id="8" name="Title 2"/>
            <p:cNvSpPr txBox="1">
              <a:spLocks/>
            </p:cNvSpPr>
            <p:nvPr/>
          </p:nvSpPr>
          <p:spPr bwMode="auto">
            <a:xfrm>
              <a:off x="2267744" y="2628778"/>
              <a:ext cx="5616624" cy="151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l" defTabSz="914400" eaLnBrk="0" hangingPunct="0"/>
              <a:r>
                <a:rPr lang="en-US" sz="3200" b="1" dirty="0" smtClean="0">
                  <a:solidFill>
                    <a:srgbClr val="FF0000"/>
                  </a:solidFill>
                  <a:latin typeface="Arial"/>
                  <a:ea typeface="ヒラギノ角ゴ ProN W3"/>
                  <a:cs typeface="Arial"/>
                </a:rPr>
                <a:t>Wife: </a:t>
              </a:r>
              <a:r>
                <a:rPr lang="en-US" sz="3200" b="1" dirty="0" smtClean="0">
                  <a:solidFill>
                    <a:srgbClr val="000000"/>
                  </a:solidFill>
                  <a:latin typeface="Arial"/>
                  <a:ea typeface="ヒラギノ角ゴ ProN W3"/>
                  <a:cs typeface="Arial"/>
                </a:rPr>
                <a:t>"I can</a:t>
              </a:r>
              <a:r>
                <a:rPr lang="fr-FR" sz="3200" b="1" dirty="0" smtClean="0">
                  <a:solidFill>
                    <a:srgbClr val="000000"/>
                  </a:solidFill>
                  <a:latin typeface="Arial"/>
                  <a:ea typeface="ヒラギノ角ゴ ProN W3"/>
                  <a:cs typeface="Arial"/>
                </a:rPr>
                <a:t>'</a:t>
              </a:r>
              <a:r>
                <a:rPr lang="en-US" sz="3200" b="1" dirty="0" smtClean="0">
                  <a:solidFill>
                    <a:srgbClr val="000000"/>
                  </a:solidFill>
                  <a:latin typeface="Arial"/>
                  <a:ea typeface="ヒラギノ角ゴ ProN W3"/>
                  <a:cs typeface="Arial"/>
                </a:rPr>
                <a:t>t make the coffee!  That</a:t>
              </a:r>
              <a:r>
                <a:rPr lang="fr-FR" sz="3200" b="1" dirty="0" smtClean="0">
                  <a:solidFill>
                    <a:srgbClr val="000000"/>
                  </a:solidFill>
                  <a:latin typeface="Arial"/>
                  <a:ea typeface="ヒラギノ角ゴ ProN W3"/>
                  <a:cs typeface="Arial"/>
                </a:rPr>
                <a:t>'</a:t>
              </a:r>
              <a:r>
                <a:rPr lang="en-US" sz="3200" b="1" dirty="0" smtClean="0">
                  <a:solidFill>
                    <a:srgbClr val="000000"/>
                  </a:solidFill>
                  <a:latin typeface="Arial"/>
                  <a:ea typeface="ヒラギノ角ゴ ProN W3"/>
                  <a:cs typeface="Arial"/>
                </a:rPr>
                <a:t>s not </a:t>
              </a:r>
              <a:r>
                <a:rPr lang="en-US" sz="3200" b="1" i="1" dirty="0" smtClean="0">
                  <a:solidFill>
                    <a:srgbClr val="000000"/>
                  </a:solidFill>
                  <a:latin typeface="Arial"/>
                  <a:ea typeface="ヒラギノ角ゴ ProN W3"/>
                  <a:cs typeface="Arial"/>
                </a:rPr>
                <a:t>biblical</a:t>
              </a:r>
              <a:r>
                <a:rPr lang="en-US" sz="3200" b="1" dirty="0" smtClean="0">
                  <a:solidFill>
                    <a:srgbClr val="000000"/>
                  </a:solidFill>
                  <a:latin typeface="Arial"/>
                  <a:ea typeface="ヒラギノ角ゴ ProN W3"/>
                  <a:cs typeface="Arial"/>
                </a:rPr>
                <a:t>!"</a:t>
              </a:r>
              <a:endParaRPr lang="en-US" sz="3200" b="1" dirty="0">
                <a:solidFill>
                  <a:srgbClr val="000000"/>
                </a:solidFill>
                <a:latin typeface="Arial"/>
                <a:ea typeface="ヒラギノ角ゴ ProN W3"/>
                <a:cs typeface="Aria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6336" y="1844824"/>
              <a:ext cx="1400157" cy="2376264"/>
            </a:xfrm>
            <a:prstGeom prst="rect">
              <a:avLst/>
            </a:prstGeom>
          </p:spPr>
        </p:pic>
      </p:grpSp>
      <p:grpSp>
        <p:nvGrpSpPr>
          <p:cNvPr id="5" name="Group 4"/>
          <p:cNvGrpSpPr/>
          <p:nvPr/>
        </p:nvGrpSpPr>
        <p:grpSpPr>
          <a:xfrm>
            <a:off x="179512" y="332656"/>
            <a:ext cx="8964488" cy="2376264"/>
            <a:chOff x="179512" y="404664"/>
            <a:chExt cx="8964488" cy="2376264"/>
          </a:xfrm>
        </p:grpSpPr>
        <p:sp>
          <p:nvSpPr>
            <p:cNvPr id="7" name="Title 2"/>
            <p:cNvSpPr txBox="1">
              <a:spLocks/>
            </p:cNvSpPr>
            <p:nvPr/>
          </p:nvSpPr>
          <p:spPr bwMode="auto">
            <a:xfrm>
              <a:off x="1475656" y="1196752"/>
              <a:ext cx="7668344" cy="151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l" defTabSz="914400" eaLnBrk="0" hangingPunct="0"/>
              <a:r>
                <a:rPr lang="en-US" sz="3200" b="1" dirty="0" smtClean="0">
                  <a:solidFill>
                    <a:srgbClr val="333399"/>
                  </a:solidFill>
                  <a:latin typeface="Arial"/>
                  <a:ea typeface="ヒラギノ角ゴ ProN W3"/>
                  <a:cs typeface="Arial"/>
                </a:rPr>
                <a:t>Husband to Wife: </a:t>
              </a:r>
              <a:r>
                <a:rPr lang="en-US" sz="3200" b="1" dirty="0" smtClean="0">
                  <a:solidFill>
                    <a:srgbClr val="000000"/>
                  </a:solidFill>
                  <a:latin typeface="Arial"/>
                  <a:ea typeface="ヒラギノ角ゴ ProN W3"/>
                  <a:cs typeface="Arial"/>
                </a:rPr>
                <a:t>"You better make me coffee in the morning!"</a:t>
              </a:r>
              <a:endParaRPr lang="en-US" sz="3200" b="1" dirty="0">
                <a:solidFill>
                  <a:srgbClr val="000000"/>
                </a:solidFill>
                <a:latin typeface="Arial"/>
                <a:ea typeface="ヒラギノ角ゴ ProN W3"/>
                <a:cs typeface="Arial"/>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404664"/>
              <a:ext cx="1203549" cy="2376264"/>
            </a:xfrm>
            <a:prstGeom prst="rect">
              <a:avLst/>
            </a:prstGeom>
          </p:spPr>
        </p:pic>
      </p:grpSp>
      <p:grpSp>
        <p:nvGrpSpPr>
          <p:cNvPr id="11" name="Group 10"/>
          <p:cNvGrpSpPr/>
          <p:nvPr/>
        </p:nvGrpSpPr>
        <p:grpSpPr>
          <a:xfrm>
            <a:off x="107504" y="3429000"/>
            <a:ext cx="7128792" cy="2376264"/>
            <a:chOff x="107504" y="3429000"/>
            <a:chExt cx="7128792" cy="2376264"/>
          </a:xfrm>
        </p:grpSpPr>
        <p:sp>
          <p:nvSpPr>
            <p:cNvPr id="9" name="Title 2"/>
            <p:cNvSpPr txBox="1">
              <a:spLocks/>
            </p:cNvSpPr>
            <p:nvPr/>
          </p:nvSpPr>
          <p:spPr bwMode="auto">
            <a:xfrm>
              <a:off x="1475656" y="4149080"/>
              <a:ext cx="5760640" cy="151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l" defTabSz="914400" eaLnBrk="0" hangingPunct="0"/>
              <a:r>
                <a:rPr lang="en-US" sz="3200" b="1" dirty="0" smtClean="0">
                  <a:solidFill>
                    <a:srgbClr val="333399"/>
                  </a:solidFill>
                  <a:latin typeface="Arial"/>
                  <a:ea typeface="ヒラギノ角ゴ ProN W3"/>
                  <a:cs typeface="Arial"/>
                </a:rPr>
                <a:t>Husband: </a:t>
              </a:r>
              <a:r>
                <a:rPr lang="en-US" sz="3200" b="1" dirty="0" smtClean="0">
                  <a:solidFill>
                    <a:srgbClr val="000000"/>
                  </a:solidFill>
                  <a:latin typeface="Arial"/>
                  <a:ea typeface="ヒラギノ角ゴ ProN W3"/>
                  <a:cs typeface="Arial"/>
                </a:rPr>
                <a:t>"Where did you ever read </a:t>
              </a:r>
              <a:r>
                <a:rPr lang="en-US" sz="3200" b="1" i="1" dirty="0" smtClean="0">
                  <a:solidFill>
                    <a:srgbClr val="000000"/>
                  </a:solidFill>
                  <a:latin typeface="Arial"/>
                  <a:ea typeface="ヒラギノ角ゴ ProN W3"/>
                  <a:cs typeface="Arial"/>
                </a:rPr>
                <a:t>that</a:t>
              </a:r>
              <a:r>
                <a:rPr lang="en-US" sz="3200" b="1" dirty="0" smtClean="0">
                  <a:solidFill>
                    <a:srgbClr val="000000"/>
                  </a:solidFill>
                  <a:latin typeface="Arial"/>
                  <a:ea typeface="ヒラギノ角ゴ ProN W3"/>
                  <a:cs typeface="Arial"/>
                </a:rPr>
                <a:t> in the Bible?"</a:t>
              </a:r>
              <a:endParaRPr lang="en-US" sz="3200" b="1" dirty="0">
                <a:solidFill>
                  <a:srgbClr val="000000"/>
                </a:solidFill>
                <a:latin typeface="Arial"/>
                <a:ea typeface="ヒラギノ角ゴ ProN W3"/>
                <a:cs typeface="Arial"/>
              </a:endParaRP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3429000"/>
              <a:ext cx="1203549" cy="2376264"/>
            </a:xfrm>
            <a:prstGeom prst="rect">
              <a:avLst/>
            </a:prstGeom>
          </p:spPr>
        </p:pic>
      </p:grpSp>
      <p:sp>
        <p:nvSpPr>
          <p:cNvPr id="3" name="Title 2"/>
          <p:cNvSpPr>
            <a:spLocks noGrp="1"/>
          </p:cNvSpPr>
          <p:nvPr>
            <p:ph type="title"/>
          </p:nvPr>
        </p:nvSpPr>
        <p:spPr>
          <a:xfrm>
            <a:off x="0" y="-27384"/>
            <a:ext cx="9144000" cy="792088"/>
          </a:xfrm>
          <a:solidFill>
            <a:schemeClr val="tx2"/>
          </a:solidFill>
        </p:spPr>
        <p:txBody>
          <a:bodyPr anchor="ctr"/>
          <a:lstStyle/>
          <a:p>
            <a:r>
              <a:rPr lang="en-US" sz="2800" b="1" dirty="0" smtClean="0">
                <a:solidFill>
                  <a:schemeClr val="bg1"/>
                </a:solidFill>
                <a:latin typeface="Arial"/>
                <a:cs typeface="Arial"/>
              </a:rPr>
              <a:t>First Argument on their Wedding Night…</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42666693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966936"/>
            <a:ext cx="5499100" cy="5486400"/>
          </a:xfrm>
          <a:prstGeom prst="rect">
            <a:avLst/>
          </a:prstGeom>
        </p:spPr>
      </p:pic>
      <p:sp>
        <p:nvSpPr>
          <p:cNvPr id="3" name="Title 2"/>
          <p:cNvSpPr>
            <a:spLocks noGrp="1"/>
          </p:cNvSpPr>
          <p:nvPr>
            <p:ph type="title"/>
          </p:nvPr>
        </p:nvSpPr>
        <p:spPr>
          <a:xfrm>
            <a:off x="238273" y="143818"/>
            <a:ext cx="7358063" cy="692894"/>
          </a:xfrm>
        </p:spPr>
        <p:txBody>
          <a:bodyPr/>
          <a:lstStyle/>
          <a:p>
            <a:pPr algn="l"/>
            <a:r>
              <a:rPr lang="en-US" sz="4400" i="1" dirty="0" smtClean="0"/>
              <a:t>A Biblical Logo…</a:t>
            </a:r>
            <a:endParaRPr lang="en-US" sz="4400" i="1" dirty="0"/>
          </a:p>
        </p:txBody>
      </p:sp>
    </p:spTree>
    <p:extLst>
      <p:ext uri="{BB962C8B-B14F-4D97-AF65-F5344CB8AC3E}">
        <p14:creationId xmlns:p14="http://schemas.microsoft.com/office/powerpoint/2010/main" val="832703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50935"/>
            <a:ext cx="9144000" cy="2107065"/>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"God </a:t>
            </a:r>
            <a:r>
              <a:rPr lang="en-US" sz="3600" b="1" dirty="0">
                <a:effectLst>
                  <a:glow rad="127000">
                    <a:schemeClr val="tx1"/>
                  </a:glow>
                </a:effectLst>
                <a:latin typeface="Arial" charset="0"/>
                <a:ea typeface="ＭＳ Ｐゴシック" charset="0"/>
                <a:cs typeface="ＭＳ Ｐゴシック" charset="0"/>
              </a:rPr>
              <a:t>will surely judge people who are immoral and those who commit </a:t>
            </a:r>
            <a:r>
              <a:rPr lang="en-US" sz="3600" b="1" dirty="0" smtClean="0">
                <a:effectLst>
                  <a:glow rad="127000">
                    <a:schemeClr val="tx1"/>
                  </a:glow>
                </a:effectLst>
                <a:latin typeface="Arial" charset="0"/>
                <a:ea typeface="ＭＳ Ｐゴシック" charset="0"/>
                <a:cs typeface="ＭＳ Ｐゴシック" charset="0"/>
              </a:rPr>
              <a:t>adultery" (13:4b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57401"/>
            <a:ext cx="9144000" cy="4666920"/>
          </a:xfrm>
          <a:prstGeom prst="rect">
            <a:avLst/>
          </a:prstGeom>
        </p:spPr>
      </p:pic>
    </p:spTree>
    <p:extLst>
      <p:ext uri="{BB962C8B-B14F-4D97-AF65-F5344CB8AC3E}">
        <p14:creationId xmlns:p14="http://schemas.microsoft.com/office/powerpoint/2010/main" val="1328414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355080"/>
          </a:xfrm>
          <a:prstGeom prst="rect">
            <a:avLst/>
          </a:prstGeom>
        </p:spPr>
      </p:pic>
      <p:sp>
        <p:nvSpPr>
          <p:cNvPr id="900098" name="Rectangle 2"/>
          <p:cNvSpPr>
            <a:spLocks noGrp="1" noChangeArrowheads="1"/>
          </p:cNvSpPr>
          <p:nvPr>
            <p:ph type="ctrTitle"/>
          </p:nvPr>
        </p:nvSpPr>
        <p:spPr>
          <a:xfrm>
            <a:off x="0" y="6252645"/>
            <a:ext cx="9144000" cy="543638"/>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5-4 struck down DOMA in 2013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3967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love money; be satisfied with what you have. For God has said</a:t>
            </a:r>
            <a:r>
              <a:rPr lang="en-US" sz="3600" b="1" dirty="0" smtClean="0">
                <a:effectLst>
                  <a:glow rad="127000">
                    <a:schemeClr val="tx1"/>
                  </a:glow>
                </a:effectLst>
                <a:latin typeface="Arial" charset="0"/>
                <a:ea typeface="ＭＳ Ｐゴシック" charset="0"/>
                <a:cs typeface="ＭＳ Ｐゴシック" charset="0"/>
              </a:rPr>
              <a:t>,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will never fail you. </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will never abandon </a:t>
            </a:r>
            <a:r>
              <a:rPr lang="en-US" sz="3600" b="1" dirty="0" smtClean="0">
                <a:effectLst>
                  <a:glow rad="127000">
                    <a:schemeClr val="tx1"/>
                  </a:glow>
                </a:effectLst>
                <a:latin typeface="Arial" charset="0"/>
                <a:ea typeface="ＭＳ Ｐゴシック" charset="0"/>
                <a:cs typeface="ＭＳ Ｐゴシック" charset="0"/>
              </a:rPr>
              <a:t>you</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(Hebrews 13:5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157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601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54598" y="2710787"/>
            <a:ext cx="7812071" cy="3115062"/>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we can say with confidence,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is my helper,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 will have no fear.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What </a:t>
            </a:r>
            <a:r>
              <a:rPr lang="en-US" sz="3600" b="1" dirty="0">
                <a:effectLst>
                  <a:glow rad="127000">
                    <a:schemeClr val="tx1"/>
                  </a:glow>
                </a:effectLst>
                <a:latin typeface="Arial" charset="0"/>
                <a:ea typeface="ＭＳ Ｐゴシック" charset="0"/>
                <a:cs typeface="ＭＳ Ｐゴシック" charset="0"/>
              </a:rPr>
              <a:t>can mere people do to me</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(13:6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3196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019414"/>
            <a:ext cx="5873750" cy="3124335"/>
          </a:xfrm>
          <a:prstGeom prst="rect">
            <a:avLst/>
          </a:prstGeom>
        </p:spPr>
      </p:pic>
      <p:pic>
        <p:nvPicPr>
          <p:cNvPr id="3" name="Picture 2"/>
          <p:cNvPicPr>
            <a:picLocks noChangeAspect="1"/>
          </p:cNvPicPr>
          <p:nvPr/>
        </p:nvPicPr>
        <p:blipFill>
          <a:blip r:embed="rId4"/>
          <a:stretch>
            <a:fillRect/>
          </a:stretch>
        </p:blipFill>
        <p:spPr>
          <a:xfrm>
            <a:off x="3235325" y="2397125"/>
            <a:ext cx="3911600" cy="2540000"/>
          </a:xfrm>
          <a:prstGeom prst="rect">
            <a:avLst/>
          </a:prstGeom>
        </p:spPr>
      </p:pic>
      <p:pic>
        <p:nvPicPr>
          <p:cNvPr id="4" name="Picture 3"/>
          <p:cNvPicPr>
            <a:picLocks noChangeAspect="1"/>
          </p:cNvPicPr>
          <p:nvPr/>
        </p:nvPicPr>
        <p:blipFill>
          <a:blip r:embed="rId5"/>
          <a:stretch>
            <a:fillRect/>
          </a:stretch>
        </p:blipFill>
        <p:spPr>
          <a:xfrm>
            <a:off x="5651500" y="4143375"/>
            <a:ext cx="3492500" cy="2324100"/>
          </a:xfrm>
          <a:prstGeom prst="rect">
            <a:avLst/>
          </a:prstGeom>
        </p:spPr>
      </p:pic>
      <p:pic>
        <p:nvPicPr>
          <p:cNvPr id="5" name="Picture 4"/>
          <p:cNvPicPr>
            <a:picLocks noChangeAspect="1"/>
          </p:cNvPicPr>
          <p:nvPr/>
        </p:nvPicPr>
        <p:blipFill>
          <a:blip r:embed="rId6"/>
          <a:stretch>
            <a:fillRect/>
          </a:stretch>
        </p:blipFill>
        <p:spPr>
          <a:xfrm>
            <a:off x="0" y="2174875"/>
            <a:ext cx="4127500" cy="2321719"/>
          </a:xfrm>
          <a:prstGeom prst="rect">
            <a:avLst/>
          </a:prstGeom>
        </p:spPr>
      </p:pic>
      <p:sp>
        <p:nvSpPr>
          <p:cNvPr id="900098" name="Rectangle 2"/>
          <p:cNvSpPr>
            <a:spLocks noGrp="1" noChangeArrowheads="1"/>
          </p:cNvSpPr>
          <p:nvPr>
            <p:ph type="ctrTitle"/>
          </p:nvPr>
        </p:nvSpPr>
        <p:spPr>
          <a:xfrm>
            <a:off x="0" y="-67061"/>
            <a:ext cx="9144000" cy="2353062"/>
          </a:xfrm>
          <a:noFill/>
          <a:effectLst>
            <a:outerShdw blurRad="63500" dist="35921" dir="2700000" algn="ctr" rotWithShape="0">
              <a:schemeClr val="tx2">
                <a:alpha val="74998"/>
              </a:schemeClr>
            </a:outerShdw>
          </a:effectLst>
          <a:extLst/>
        </p:spPr>
        <p:txBody>
          <a:bodyPr anchor="t"/>
          <a:lstStyle/>
          <a:p>
            <a:pPr>
              <a:defRPr/>
            </a:pPr>
            <a:r>
              <a:rPr lang="en-US" sz="3600" b="1" spc="-100" dirty="0" smtClean="0">
                <a:effectLst>
                  <a:glow rad="127000">
                    <a:schemeClr val="tx1"/>
                  </a:glow>
                </a:effectLst>
                <a:latin typeface="Arial" charset="0"/>
                <a:ea typeface="ＭＳ Ｐゴシック" charset="0"/>
                <a:cs typeface="ＭＳ Ｐゴシック" charset="0"/>
              </a:rPr>
              <a:t>"Remember </a:t>
            </a:r>
            <a:r>
              <a:rPr lang="en-US" sz="3600" b="1" spc="-100" dirty="0">
                <a:effectLst>
                  <a:glow rad="127000">
                    <a:schemeClr val="tx1"/>
                  </a:glow>
                </a:effectLst>
                <a:latin typeface="Arial" charset="0"/>
                <a:ea typeface="ＭＳ Ｐゴシック" charset="0"/>
                <a:cs typeface="ＭＳ Ｐゴシック" charset="0"/>
              </a:rPr>
              <a:t>your leaders who taught you the word of God. Think of all the good that has come from their lives, and follow the example of their </a:t>
            </a:r>
            <a:r>
              <a:rPr lang="en-US" sz="3600" b="1" spc="-100" dirty="0" smtClean="0">
                <a:effectLst>
                  <a:glow rad="127000">
                    <a:schemeClr val="tx1"/>
                  </a:glow>
                </a:effectLst>
                <a:latin typeface="Arial" charset="0"/>
                <a:ea typeface="ＭＳ Ｐゴシック" charset="0"/>
                <a:cs typeface="ＭＳ Ｐゴシック" charset="0"/>
              </a:rPr>
              <a:t>faith" (13:7 </a:t>
            </a:r>
            <a:r>
              <a:rPr lang="en-US" sz="3200" b="1" spc="-100" dirty="0" smtClean="0">
                <a:effectLst>
                  <a:glow rad="127000">
                    <a:schemeClr val="tx1"/>
                  </a:glow>
                </a:effectLst>
                <a:latin typeface="Arial" charset="0"/>
                <a:ea typeface="ＭＳ Ｐゴシック" charset="0"/>
                <a:cs typeface="ＭＳ Ｐゴシック" charset="0"/>
              </a:rPr>
              <a:t>NLT</a:t>
            </a:r>
            <a:r>
              <a:rPr lang="en-US" sz="3600" b="1" spc="-100" dirty="0" smtClean="0">
                <a:effectLst>
                  <a:glow rad="127000">
                    <a:schemeClr val="tx1"/>
                  </a:glow>
                </a:effectLst>
                <a:latin typeface="Arial" charset="0"/>
                <a:ea typeface="ＭＳ Ｐゴシック" charset="0"/>
                <a:cs typeface="ＭＳ Ｐゴシック" charset="0"/>
              </a:rPr>
              <a:t>).</a:t>
            </a:r>
            <a:endParaRPr lang="en-US" sz="3600" b="1" spc="-1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350" y="-868683"/>
            <a:ext cx="9144000" cy="705844"/>
          </a:xfrm>
          <a:noFill/>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Rosie the Riveter/</a:t>
            </a:r>
            <a:r>
              <a:rPr lang="en-US" sz="3200" b="1" dirty="0" err="1" smtClean="0">
                <a:effectLst>
                  <a:glow rad="127000">
                    <a:schemeClr val="tx1"/>
                  </a:glow>
                </a:effectLst>
                <a:latin typeface="Arial" charset="0"/>
                <a:ea typeface="ＭＳ Ｐゴシック" charset="0"/>
                <a:cs typeface="ＭＳ Ｐゴシック" charset="0"/>
              </a:rPr>
              <a:t>Rearer</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5327855" cy="6858000"/>
          </a:xfrm>
          <a:prstGeom prst="rect">
            <a:avLst/>
          </a:prstGeom>
        </p:spPr>
      </p:pic>
      <p:pic>
        <p:nvPicPr>
          <p:cNvPr id="2" name="Picture 1"/>
          <p:cNvPicPr>
            <a:picLocks noChangeAspect="1"/>
          </p:cNvPicPr>
          <p:nvPr/>
        </p:nvPicPr>
        <p:blipFill>
          <a:blip r:embed="rId4"/>
          <a:stretch>
            <a:fillRect/>
          </a:stretch>
        </p:blipFill>
        <p:spPr>
          <a:xfrm>
            <a:off x="4565650" y="1104900"/>
            <a:ext cx="4483100" cy="4648200"/>
          </a:xfrm>
          <a:prstGeom prst="rect">
            <a:avLst/>
          </a:prstGeom>
        </p:spPr>
      </p:pic>
      <p:sp>
        <p:nvSpPr>
          <p:cNvPr id="6" name="Rectangle 2"/>
          <p:cNvSpPr txBox="1">
            <a:spLocks noChangeArrowheads="1"/>
          </p:cNvSpPr>
          <p:nvPr/>
        </p:nvSpPr>
        <p:spPr bwMode="auto">
          <a:xfrm>
            <a:off x="-6350" y="6114553"/>
            <a:ext cx="5334205"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Rosie the Riveter</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179781" y="6114553"/>
            <a:ext cx="3957869"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Rosie the </a:t>
            </a:r>
            <a:r>
              <a:rPr lang="en-US" sz="3600" b="1" dirty="0" err="1" smtClean="0">
                <a:effectLst>
                  <a:glow rad="127000">
                    <a:schemeClr val="tx1"/>
                  </a:glow>
                </a:effectLst>
                <a:latin typeface="Arial" charset="0"/>
                <a:ea typeface="ＭＳ Ｐゴシック" charset="0"/>
                <a:cs typeface="ＭＳ Ｐゴシック" charset="0"/>
              </a:rPr>
              <a:t>Rearer</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3995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72688"/>
            <a:ext cx="9144000" cy="14663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Happy Mother</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Day!</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70695"/>
            <a:ext cx="9144000" cy="5099125"/>
          </a:xfrm>
          <a:prstGeom prst="rect">
            <a:avLst/>
          </a:prstGeom>
        </p:spPr>
      </p:pic>
    </p:spTree>
    <p:extLst>
      <p:ext uri="{BB962C8B-B14F-4D97-AF65-F5344CB8AC3E}">
        <p14:creationId xmlns:p14="http://schemas.microsoft.com/office/powerpoint/2010/main" val="36513126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5877272"/>
            <a:ext cx="9144000" cy="821953"/>
          </a:xfrm>
        </p:spPr>
        <p:txBody>
          <a:bodyPr/>
          <a:lstStyle/>
          <a:p>
            <a:r>
              <a:rPr lang="en-US" sz="4400" b="1" dirty="0" smtClean="0">
                <a:solidFill>
                  <a:srgbClr val="FFFFFF"/>
                </a:solidFill>
                <a:effectLst>
                  <a:outerShdw blurRad="50800" dist="63500" dir="2700000" algn="tl" rotWithShape="0">
                    <a:srgbClr val="000000"/>
                  </a:outerShdw>
                </a:effectLst>
                <a:latin typeface="Times"/>
                <a:ea typeface="ヒラギノ角ゴ Pro W3"/>
                <a:cs typeface="Times"/>
              </a:rPr>
              <a:t>Series on the Book of Hebrews</a:t>
            </a:r>
            <a:r>
              <a:rPr lang="en-US" b="1" dirty="0" smtClean="0"/>
              <a:t> </a:t>
            </a:r>
            <a:endParaRPr lang="en-US" b="1" dirty="0"/>
          </a:p>
        </p:txBody>
      </p:sp>
      <p:sp>
        <p:nvSpPr>
          <p:cNvPr id="5" name="Title 3"/>
          <p:cNvSpPr txBox="1">
            <a:spLocks/>
          </p:cNvSpPr>
          <p:nvPr/>
        </p:nvSpPr>
        <p:spPr bwMode="auto">
          <a:xfrm>
            <a:off x="0" y="4407247"/>
            <a:ext cx="9144000" cy="82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0" hangingPunct="0"/>
            <a:r>
              <a:rPr lang="en-US" sz="5400" i="1" spc="-220" dirty="0" smtClean="0">
                <a:solidFill>
                  <a:srgbClr val="FFCC66"/>
                </a:solidFill>
                <a:effectLst>
                  <a:outerShdw blurRad="50800" dist="63500" dir="2700000" algn="tl" rotWithShape="0">
                    <a:srgbClr val="000000"/>
                  </a:outerShdw>
                </a:effectLst>
                <a:latin typeface="Times"/>
                <a:ea typeface="ヒラギノ角ゴ Pro W3"/>
                <a:cs typeface="Times"/>
              </a:rPr>
              <a:t>the great high priest</a:t>
            </a:r>
          </a:p>
        </p:txBody>
      </p:sp>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en-US" sz="16600" dirty="0" smtClean="0">
                <a:solidFill>
                  <a:srgbClr val="FFFFFF"/>
                </a:solidFill>
                <a:effectLst>
                  <a:outerShdw blurRad="50800" dist="63500" dir="2700000" algn="tl" rotWithShape="0">
                    <a:srgbClr val="000000"/>
                  </a:outerShdw>
                </a:effectLst>
                <a:latin typeface="Times New Roman"/>
                <a:ea typeface="ヒラギノ角ゴ Pro W3" charset="0"/>
                <a:cs typeface="Times New Roman"/>
              </a:rPr>
              <a:t>JESUS</a:t>
            </a:r>
            <a:endParaRPr lang="en-US" sz="16600" dirty="0" smtClean="0">
              <a:solidFill>
                <a:srgbClr val="000000"/>
              </a:solidFill>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9912" y="1196752"/>
            <a:ext cx="1460500" cy="744796"/>
          </a:xfrm>
          <a:prstGeom prst="rect">
            <a:avLst/>
          </a:prstGeom>
        </p:spPr>
      </p:pic>
      <p:sp>
        <p:nvSpPr>
          <p:cNvPr id="8" name="Title 3"/>
          <p:cNvSpPr txBox="1">
            <a:spLocks/>
          </p:cNvSpPr>
          <p:nvPr/>
        </p:nvSpPr>
        <p:spPr bwMode="auto">
          <a:xfrm>
            <a:off x="0" y="0"/>
            <a:ext cx="9144000"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b="1" dirty="0">
                <a:solidFill>
                  <a:srgbClr val="FFFFFF"/>
                </a:solidFill>
                <a:effectLst>
                  <a:outerShdw blurRad="50800" dist="63500" dir="2700000" algn="tl" rotWithShape="0">
                    <a:srgbClr val="000000"/>
                  </a:outerShdw>
                </a:effectLst>
                <a:cs typeface="Arial"/>
              </a:rPr>
              <a:t>How are you doing at showing </a:t>
            </a:r>
            <a:r>
              <a:rPr lang="en-US" b="1" dirty="0" smtClean="0">
                <a:solidFill>
                  <a:srgbClr val="FFFFFF"/>
                </a:solidFill>
                <a:effectLst>
                  <a:outerShdw blurRad="50800" dist="63500" dir="2700000" algn="tl" rotWithShape="0">
                    <a:srgbClr val="000000"/>
                  </a:outerShdw>
                </a:effectLst>
                <a:cs typeface="Arial"/>
              </a:rPr>
              <a:t>Christ</a:t>
            </a:r>
            <a:r>
              <a:rPr lang="fr-FR" b="1" dirty="0" smtClean="0">
                <a:solidFill>
                  <a:srgbClr val="FFFFFF"/>
                </a:solidFill>
                <a:effectLst>
                  <a:outerShdw blurRad="50800" dist="63500" dir="2700000" algn="tl" rotWithShape="0">
                    <a:srgbClr val="000000"/>
                  </a:outerShdw>
                </a:effectLst>
                <a:cs typeface="Arial"/>
              </a:rPr>
              <a:t>'</a:t>
            </a:r>
            <a:r>
              <a:rPr lang="en-US" b="1" dirty="0" smtClean="0">
                <a:solidFill>
                  <a:srgbClr val="FFFFFF"/>
                </a:solidFill>
                <a:effectLst>
                  <a:outerShdw blurRad="50800" dist="63500" dir="2700000" algn="tl" rotWithShape="0">
                    <a:srgbClr val="000000"/>
                  </a:outerShdw>
                </a:effectLst>
                <a:cs typeface="Arial"/>
              </a:rPr>
              <a:t>s superiority?</a:t>
            </a:r>
            <a:endParaRPr lang="en-US" b="1" dirty="0">
              <a:solidFill>
                <a:srgbClr val="000000"/>
              </a:solidFill>
              <a:latin typeface="Arial"/>
              <a:ea typeface="ヒラギノ角ゴ Pro W3"/>
              <a:cs typeface="Arial"/>
            </a:endParaRPr>
          </a:p>
        </p:txBody>
      </p:sp>
    </p:spTree>
    <p:extLst>
      <p:ext uri="{BB962C8B-B14F-4D97-AF65-F5344CB8AC3E}">
        <p14:creationId xmlns:p14="http://schemas.microsoft.com/office/powerpoint/2010/main" val="9813853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2347"/>
            <a:ext cx="9144000" cy="14663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Happy Mother</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Day!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662735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8744"/>
            <a:ext cx="9182999" cy="4563631"/>
          </a:xfrm>
          <a:prstGeom prst="rect">
            <a:avLst/>
          </a:prstGeom>
        </p:spPr>
      </p:pic>
      <p:sp>
        <p:nvSpPr>
          <p:cNvPr id="900098" name="Rectangle 2"/>
          <p:cNvSpPr>
            <a:spLocks noGrp="1" noChangeArrowheads="1"/>
          </p:cNvSpPr>
          <p:nvPr>
            <p:ph type="ctrTitle"/>
          </p:nvPr>
        </p:nvSpPr>
        <p:spPr>
          <a:xfrm>
            <a:off x="0" y="455966"/>
            <a:ext cx="9144000" cy="1466372"/>
          </a:xfrm>
          <a:solidFill>
            <a:srgbClr val="000000"/>
          </a:solidFill>
          <a:effectLst>
            <a:outerShdw blurRad="63500" dist="35921" dir="2700000" algn="ctr" rotWithShape="0">
              <a:schemeClr val="tx2">
                <a:alpha val="74998"/>
              </a:schemeClr>
            </a:outerShdw>
          </a:effectLst>
          <a:extLst/>
        </p:spPr>
        <p:txBody>
          <a:bodyPr/>
          <a:lstStyle/>
          <a:p>
            <a:pPr>
              <a:defRPr/>
            </a:pPr>
            <a:r>
              <a:rPr lang="en-SG" sz="4000" dirty="0"/>
              <a:t>Jesus Christ is the same yesterday, today, </a:t>
            </a:r>
            <a:r>
              <a:rPr lang="en-SG" sz="4000" dirty="0" smtClean="0"/>
              <a:t>and</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111875"/>
            <a:ext cx="9144000" cy="747588"/>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dirty="0" smtClean="0"/>
              <a:t>Hebrews 13:7</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09822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3750" y="858707"/>
            <a:ext cx="9144000" cy="59992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2"/>
            <a:ext cx="4354481" cy="681393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do not be attracted by strange, new ideas. Your strength comes from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grace, not from rules about food, which </a:t>
            </a: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help those who follow </a:t>
            </a:r>
            <a:r>
              <a:rPr lang="en-US" sz="3600" b="1" dirty="0" smtClean="0">
                <a:effectLst>
                  <a:glow rad="127000">
                    <a:schemeClr val="tx1"/>
                  </a:glow>
                </a:effectLst>
                <a:latin typeface="Arial" charset="0"/>
                <a:ea typeface="ＭＳ Ｐゴシック" charset="0"/>
                <a:cs typeface="ＭＳ Ｐゴシック" charset="0"/>
              </a:rPr>
              <a:t>them"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(13:9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04351"/>
            <a:ext cx="9200830" cy="4853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960288"/>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"We </a:t>
            </a:r>
            <a:r>
              <a:rPr lang="en-US" sz="3600" b="1" dirty="0">
                <a:effectLst>
                  <a:glow rad="127000">
                    <a:schemeClr val="tx1"/>
                  </a:glow>
                </a:effectLst>
                <a:latin typeface="Arial" charset="0"/>
                <a:ea typeface="ＭＳ Ｐゴシック" charset="0"/>
                <a:cs typeface="ＭＳ Ｐゴシック" charset="0"/>
              </a:rPr>
              <a:t>have an altar from which the priests in the Tabernacle have no right to </a:t>
            </a:r>
            <a:r>
              <a:rPr lang="en-US" sz="3600" b="1" dirty="0" smtClean="0">
                <a:effectLst>
                  <a:glow rad="127000">
                    <a:schemeClr val="tx1"/>
                  </a:glow>
                </a:effectLst>
                <a:latin typeface="Arial" charset="0"/>
                <a:ea typeface="ＭＳ Ｐゴシック" charset="0"/>
                <a:cs typeface="ＭＳ Ｐゴシック" charset="0"/>
              </a:rPr>
              <a:t>eat"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(13:10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900" y="0"/>
            <a:ext cx="89428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4258062"/>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"Under the </a:t>
            </a:r>
            <a:r>
              <a:rPr lang="en-US" sz="3600" b="1" dirty="0">
                <a:effectLst>
                  <a:glow rad="127000">
                    <a:schemeClr val="tx1"/>
                  </a:glow>
                </a:effectLst>
                <a:latin typeface="Arial" charset="0"/>
                <a:ea typeface="ＭＳ Ｐゴシック" charset="0"/>
                <a:cs typeface="ＭＳ Ｐゴシック" charset="0"/>
              </a:rPr>
              <a:t>old system, the high priest brought the blood of animals into </a:t>
            </a:r>
            <a:r>
              <a:rPr lang="en-US" sz="3600" b="1" dirty="0" smtClean="0">
                <a:effectLst>
                  <a:glow rad="127000">
                    <a:schemeClr val="tx1"/>
                  </a:glow>
                </a:effectLst>
                <a:latin typeface="Arial" charset="0"/>
                <a:ea typeface="ＭＳ Ｐゴシック" charset="0"/>
                <a:cs typeface="ＭＳ Ｐゴシック" charset="0"/>
              </a:rPr>
              <a:t>the [Most </a:t>
            </a:r>
            <a:r>
              <a:rPr lang="en-US" sz="28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 Holy </a:t>
            </a:r>
            <a:r>
              <a:rPr lang="en-US" sz="3600" b="1" dirty="0">
                <a:effectLst>
                  <a:glow rad="127000">
                    <a:schemeClr val="tx1"/>
                  </a:glow>
                </a:effectLst>
                <a:latin typeface="Arial" charset="0"/>
                <a:ea typeface="ＭＳ Ｐゴシック" charset="0"/>
                <a:cs typeface="ＭＳ Ｐゴシック" charset="0"/>
              </a:rPr>
              <a:t>Place as a sacrifice for sin, and the bodies of the animals were burned outside the </a:t>
            </a:r>
            <a:r>
              <a:rPr lang="en-US" sz="3600" b="1" dirty="0" smtClean="0">
                <a:effectLst>
                  <a:glow rad="127000">
                    <a:schemeClr val="tx1"/>
                  </a:glow>
                </a:effectLst>
                <a:latin typeface="Arial" charset="0"/>
                <a:ea typeface="ＭＳ Ｐゴシック" charset="0"/>
                <a:cs typeface="ＭＳ Ｐゴシック" charset="0"/>
              </a:rPr>
              <a:t>camp" (13:11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3671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980728"/>
            <a:ext cx="3563888" cy="3416320"/>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cs typeface="Arial" charset="0"/>
              </a:rPr>
              <a:t>"</a:t>
            </a:r>
            <a:r>
              <a:rPr lang="en-US" b="1" dirty="0" smtClean="0">
                <a:solidFill>
                  <a:srgbClr val="FFFFFF"/>
                </a:solidFill>
              </a:rPr>
              <a:t>So </a:t>
            </a:r>
            <a:r>
              <a:rPr lang="en-US" b="1" dirty="0">
                <a:solidFill>
                  <a:srgbClr val="FFFFFF"/>
                </a:solidFill>
              </a:rPr>
              <a:t>also </a:t>
            </a:r>
            <a:r>
              <a:rPr lang="en-US" b="1" dirty="0">
                <a:solidFill>
                  <a:srgbClr val="FFFF00"/>
                </a:solidFill>
              </a:rPr>
              <a:t>Jesus suffered and died outside the city</a:t>
            </a:r>
            <a:r>
              <a:rPr lang="en-US" b="1" dirty="0">
                <a:solidFill>
                  <a:srgbClr val="FFFFFF"/>
                </a:solidFill>
              </a:rPr>
              <a:t> gates to make his people holy by means of his own </a:t>
            </a:r>
            <a:r>
              <a:rPr lang="en-US" b="1" dirty="0" smtClean="0">
                <a:solidFill>
                  <a:srgbClr val="FFFFFF"/>
                </a:solidFill>
              </a:rPr>
              <a:t>blood"</a:t>
            </a:r>
          </a:p>
          <a:p>
            <a:pPr defTabSz="914400" eaLnBrk="0" fontAlgn="base" hangingPunct="0">
              <a:spcBef>
                <a:spcPct val="0"/>
              </a:spcBef>
              <a:spcAft>
                <a:spcPct val="0"/>
              </a:spcAft>
            </a:pPr>
            <a:r>
              <a:rPr lang="en-US" b="1" dirty="0">
                <a:solidFill>
                  <a:srgbClr val="FFFFFF"/>
                </a:solidFill>
              </a:rPr>
              <a:t/>
            </a:r>
            <a:br>
              <a:rPr lang="en-US" b="1" dirty="0">
                <a:solidFill>
                  <a:srgbClr val="FFFFFF"/>
                </a:solidFill>
              </a:rPr>
            </a:br>
            <a:r>
              <a:rPr lang="en-US" b="1" dirty="0">
                <a:solidFill>
                  <a:srgbClr val="FFFFFF"/>
                </a:solidFill>
              </a:rPr>
              <a:t>(Heb. 13:</a:t>
            </a:r>
            <a:r>
              <a:rPr lang="en-US" b="1" dirty="0" smtClean="0">
                <a:solidFill>
                  <a:srgbClr val="FFFFFF"/>
                </a:solidFill>
              </a:rPr>
              <a:t>12 </a:t>
            </a:r>
            <a:r>
              <a:rPr lang="en-US" sz="2000" b="1" dirty="0">
                <a:solidFill>
                  <a:srgbClr val="FFFFFF"/>
                </a:solidFill>
              </a:rPr>
              <a:t>NLT</a:t>
            </a:r>
            <a:r>
              <a:rPr lang="en-US" b="1" dirty="0">
                <a:solidFill>
                  <a:srgbClr val="FFFFFF"/>
                </a:solidFill>
              </a:rPr>
              <a:t>)</a:t>
            </a:r>
            <a:endParaRPr lang="en-US" b="1" dirty="0">
              <a:solidFill>
                <a:srgbClr val="FFFFFF"/>
              </a:solidFill>
              <a:cs typeface="Arial" charset="0"/>
            </a:endParaRPr>
          </a:p>
          <a:p>
            <a:pPr defTabSz="914400" eaLnBrk="0" fontAlgn="base" hangingPunct="0">
              <a:spcBef>
                <a:spcPct val="0"/>
              </a:spcBef>
              <a:spcAft>
                <a:spcPct val="0"/>
              </a:spcAft>
            </a:pPr>
            <a:endParaRPr lang="en-US"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en-US" sz="4000" dirty="0" smtClean="0">
                <a:latin typeface="Arial" charset="0"/>
                <a:ea typeface="ＭＳ Ｐゴシック" charset="0"/>
                <a:cs typeface="Arial" charset="0"/>
              </a:rPr>
              <a:t>Application: "Leave Jerusalem"</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en-US" altLang="ja-JP" sz="1400" b="1" dirty="0" smtClean="0">
                <a:solidFill>
                  <a:srgbClr val="DDDDDD"/>
                </a:solidFill>
                <a:cs typeface="Arial" charset="0"/>
              </a:rPr>
              <a:t>"</a:t>
            </a:r>
            <a:r>
              <a:rPr lang="en-US" altLang="ja-JP" sz="1400" b="1" dirty="0" err="1" smtClean="0">
                <a:solidFill>
                  <a:srgbClr val="DDDDDD"/>
                </a:solidFill>
                <a:cs typeface="Arial" charset="0"/>
              </a:rPr>
              <a:t>Akeldama</a:t>
            </a:r>
            <a:r>
              <a:rPr lang="en-US" altLang="ja-JP" sz="1400" b="1" dirty="0">
                <a:solidFill>
                  <a:srgbClr val="DDDDDD"/>
                </a:solidFill>
                <a:cs typeface="Arial" charset="0"/>
              </a:rPr>
              <a:t>: </a:t>
            </a:r>
            <a:r>
              <a:rPr lang="en-US" altLang="ja-JP" sz="1400" b="1" dirty="0" smtClean="0">
                <a:solidFill>
                  <a:srgbClr val="DDDDDD"/>
                </a:solidFill>
                <a:cs typeface="Arial" charset="0"/>
              </a:rPr>
              <a:t>Potter</a:t>
            </a:r>
            <a:r>
              <a:rPr lang="fr-FR" altLang="ja-JP" sz="1400" b="1" dirty="0" smtClean="0">
                <a:solidFill>
                  <a:srgbClr val="DDDDDD"/>
                </a:solidFill>
                <a:cs typeface="Arial" charset="0"/>
              </a:rPr>
              <a:t>'</a:t>
            </a:r>
            <a:r>
              <a:rPr lang="en-US" altLang="ja-JP" sz="1400" b="1" dirty="0" smtClean="0">
                <a:solidFill>
                  <a:srgbClr val="DDDDDD"/>
                </a:solidFill>
                <a:cs typeface="Arial" charset="0"/>
              </a:rPr>
              <a:t>s </a:t>
            </a:r>
            <a:r>
              <a:rPr lang="en-US" altLang="ja-JP" sz="1400" b="1" dirty="0">
                <a:solidFill>
                  <a:srgbClr val="DDDDDD"/>
                </a:solidFill>
                <a:cs typeface="Arial" charset="0"/>
              </a:rPr>
              <a:t>Field or High </a:t>
            </a:r>
            <a:r>
              <a:rPr lang="en-US" altLang="ja-JP" sz="1400" b="1" dirty="0" smtClean="0">
                <a:solidFill>
                  <a:srgbClr val="DDDDDD"/>
                </a:solidFill>
                <a:cs typeface="Arial" charset="0"/>
              </a:rPr>
              <a:t>Priest</a:t>
            </a:r>
            <a:r>
              <a:rPr lang="fr-FR" altLang="ja-JP" sz="1400" b="1" dirty="0" smtClean="0">
                <a:solidFill>
                  <a:srgbClr val="DDDDDD"/>
                </a:solidFill>
                <a:cs typeface="Arial" charset="0"/>
              </a:rPr>
              <a:t>'</a:t>
            </a:r>
            <a:r>
              <a:rPr lang="en-US" altLang="ja-JP" sz="1400" b="1" dirty="0" smtClean="0">
                <a:solidFill>
                  <a:srgbClr val="DDDDDD"/>
                </a:solidFill>
                <a:cs typeface="Arial" charset="0"/>
              </a:rPr>
              <a:t>s </a:t>
            </a:r>
            <a:r>
              <a:rPr lang="en-US" altLang="ja-JP" sz="1400" b="1" dirty="0">
                <a:solidFill>
                  <a:srgbClr val="DDDDDD"/>
                </a:solidFill>
                <a:cs typeface="Arial" charset="0"/>
              </a:rPr>
              <a:t>Tomb</a:t>
            </a:r>
            <a:r>
              <a:rPr lang="en-US" altLang="ja-JP" sz="1400" b="1" dirty="0" smtClean="0">
                <a:solidFill>
                  <a:srgbClr val="DDDDDD"/>
                </a:solidFill>
                <a:cs typeface="Arial" charset="0"/>
              </a:rPr>
              <a:t>?"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17020"/>
            <a:ext cx="3563888" cy="2308324"/>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baseline="30000" dirty="0" smtClean="0">
                <a:solidFill>
                  <a:srgbClr val="FFFFFF"/>
                </a:solidFill>
              </a:rPr>
              <a:t>13 </a:t>
            </a:r>
            <a:r>
              <a:rPr lang="en-US" b="1" dirty="0" smtClean="0">
                <a:solidFill>
                  <a:srgbClr val="339966">
                    <a:lumMod val="60000"/>
                    <a:lumOff val="40000"/>
                  </a:srgbClr>
                </a:solidFill>
              </a:rPr>
              <a:t>So </a:t>
            </a:r>
            <a:r>
              <a:rPr lang="en-US" b="1" dirty="0">
                <a:solidFill>
                  <a:srgbClr val="339966">
                    <a:lumMod val="60000"/>
                    <a:lumOff val="40000"/>
                  </a:srgbClr>
                </a:solidFill>
              </a:rPr>
              <a:t>let us go out to him, outside the camp</a:t>
            </a:r>
            <a:r>
              <a:rPr lang="en-US" b="1" dirty="0">
                <a:solidFill>
                  <a:srgbClr val="FFFFFF"/>
                </a:solidFill>
              </a:rPr>
              <a:t>, and bear the disgrace he </a:t>
            </a:r>
            <a:r>
              <a:rPr lang="en-US" b="1" dirty="0" smtClean="0">
                <a:solidFill>
                  <a:srgbClr val="FFFFFF"/>
                </a:solidFill>
              </a:rPr>
              <a:t>bore" </a:t>
            </a:r>
            <a:br>
              <a:rPr lang="en-US" b="1" dirty="0" smtClean="0">
                <a:solidFill>
                  <a:srgbClr val="FFFFFF"/>
                </a:solidFill>
              </a:rPr>
            </a:br>
            <a:r>
              <a:rPr lang="en-US" b="1" dirty="0" smtClean="0">
                <a:solidFill>
                  <a:srgbClr val="FFFFFF"/>
                </a:solidFill>
              </a:rPr>
              <a:t/>
            </a:r>
            <a:br>
              <a:rPr lang="en-US" b="1" dirty="0" smtClean="0">
                <a:solidFill>
                  <a:srgbClr val="FFFFFF"/>
                </a:solidFill>
              </a:rPr>
            </a:br>
            <a:r>
              <a:rPr lang="en-US" b="1" dirty="0" smtClean="0">
                <a:solidFill>
                  <a:srgbClr val="FFFFFF"/>
                </a:solidFill>
              </a:rPr>
              <a:t>(Heb. 13:13 </a:t>
            </a:r>
            <a:r>
              <a:rPr lang="en-US" sz="2000" b="1" dirty="0" smtClean="0">
                <a:solidFill>
                  <a:srgbClr val="FFFFFF"/>
                </a:solidFill>
              </a:rPr>
              <a:t>NLT</a:t>
            </a:r>
            <a:r>
              <a:rPr lang="en-US" b="1" dirty="0" smtClean="0">
                <a:solidFill>
                  <a:srgbClr val="FFFFFF"/>
                </a:solidFill>
              </a:rPr>
              <a:t>)</a:t>
            </a:r>
            <a:endParaRPr lang="en-US" b="1" dirty="0">
              <a:solidFill>
                <a:srgbClr val="FFFFFF"/>
              </a:solidFill>
              <a:cs typeface="Arial" charset="0"/>
            </a:endParaRPr>
          </a:p>
        </p:txBody>
      </p:sp>
    </p:spTree>
    <p:extLst>
      <p:ext uri="{BB962C8B-B14F-4D97-AF65-F5344CB8AC3E}">
        <p14:creationId xmlns:p14="http://schemas.microsoft.com/office/powerpoint/2010/main" val="1791964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a:solidFill>
                  <a:srgbClr val="51596D"/>
                </a:solidFill>
                <a:effectLst>
                  <a:glow rad="139700">
                    <a:srgbClr val="FFFFFF">
                      <a:alpha val="91000"/>
                    </a:srgbClr>
                  </a:glow>
                </a:effectLst>
                <a:latin typeface="Arial"/>
                <a:ea typeface="ＭＳ Ｐゴシック" charset="0"/>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603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20000"/>
              </a:spcBef>
              <a:spcAft>
                <a:spcPct val="0"/>
              </a:spcAft>
              <a:buClr>
                <a:srgbClr val="00FFFF"/>
              </a:buClr>
              <a:buSzPct val="70000"/>
            </a:pPr>
            <a:r>
              <a:rPr lang="en-US" sz="3200" b="1" baseline="30000" dirty="0">
                <a:solidFill>
                  <a:srgbClr val="FFFFFF"/>
                </a:solidFill>
                <a:effectLst>
                  <a:outerShdw blurRad="38100" dist="38100" dir="2700000" algn="tl">
                    <a:srgbClr val="000000"/>
                  </a:outerShdw>
                </a:effectLst>
                <a:cs typeface="Arial" charset="0"/>
              </a:rPr>
              <a:t>26 </a:t>
            </a:r>
            <a:r>
              <a:rPr lang="en-US" sz="3200" b="1" dirty="0">
                <a:solidFill>
                  <a:srgbClr val="FFFFFF"/>
                </a:solidFill>
                <a:effectLst>
                  <a:outerShdw blurRad="38100" dist="38100" dir="2700000" algn="tl">
                    <a:srgbClr val="000000"/>
                  </a:outerShdw>
                </a:effectLst>
                <a:cs typeface="Arial" charset="0"/>
              </a:rPr>
              <a:t>Dear friends, if we deliberately continue sinning after we have received knowledge of the truth, there is no longer any sacrifice that will cover these sins. </a:t>
            </a:r>
            <a:r>
              <a:rPr lang="en-US" sz="3200" b="1" baseline="30000" dirty="0">
                <a:solidFill>
                  <a:srgbClr val="FFFFFF"/>
                </a:solidFill>
                <a:effectLst>
                  <a:outerShdw blurRad="38100" dist="38100" dir="2700000" algn="tl">
                    <a:srgbClr val="000000"/>
                  </a:outerShdw>
                </a:effectLst>
                <a:cs typeface="Arial" charset="0"/>
              </a:rPr>
              <a:t>27 </a:t>
            </a:r>
            <a:r>
              <a:rPr lang="en-US" sz="3200" b="1" dirty="0">
                <a:solidFill>
                  <a:srgbClr val="FFFFFF"/>
                </a:solidFill>
                <a:effectLst>
                  <a:outerShdw blurRad="38100" dist="38100" dir="2700000" algn="tl">
                    <a:srgbClr val="000000"/>
                  </a:outerShdw>
                </a:effectLst>
                <a:cs typeface="Arial" charset="0"/>
              </a:rPr>
              <a:t>There is only the terrible expectation of </a:t>
            </a:r>
            <a:r>
              <a:rPr lang="en-US" sz="3200" b="1" dirty="0" smtClean="0">
                <a:solidFill>
                  <a:srgbClr val="FFFFFF"/>
                </a:solidFill>
                <a:effectLst>
                  <a:outerShdw blurRad="38100" dist="38100" dir="2700000" algn="tl">
                    <a:srgbClr val="000000"/>
                  </a:outerShdw>
                </a:effectLst>
                <a:cs typeface="Arial" charset="0"/>
              </a:rPr>
              <a:t>God</a:t>
            </a:r>
            <a:r>
              <a:rPr lang="fr-FR" altLang="ja-JP" sz="3200" b="1" dirty="0" smtClean="0">
                <a:solidFill>
                  <a:srgbClr val="FFFFFF"/>
                </a:solidFill>
                <a:effectLst>
                  <a:outerShdw blurRad="38100" dist="38100" dir="2700000" algn="tl">
                    <a:srgbClr val="000000"/>
                  </a:outerShdw>
                </a:effectLst>
                <a:cs typeface="Arial" charset="0"/>
              </a:rPr>
              <a:t>'</a:t>
            </a:r>
            <a:r>
              <a:rPr lang="en-US" sz="3200" b="1" dirty="0" smtClean="0">
                <a:solidFill>
                  <a:srgbClr val="FFFFFF"/>
                </a:solidFill>
                <a:effectLst>
                  <a:outerShdw blurRad="38100" dist="38100" dir="2700000" algn="tl">
                    <a:srgbClr val="000000"/>
                  </a:outerShdw>
                </a:effectLst>
                <a:cs typeface="Arial" charset="0"/>
              </a:rPr>
              <a:t>s </a:t>
            </a:r>
            <a:r>
              <a:rPr lang="en-US" sz="3200" b="1" dirty="0">
                <a:solidFill>
                  <a:srgbClr val="FFFFFF"/>
                </a:solidFill>
                <a:effectLst>
                  <a:outerShdw blurRad="38100" dist="38100" dir="2700000" algn="tl">
                    <a:srgbClr val="000000"/>
                  </a:outerShdw>
                </a:effectLst>
                <a:cs typeface="Arial" charset="0"/>
              </a:rPr>
              <a:t>judgment and </a:t>
            </a:r>
            <a:r>
              <a:rPr lang="en-US" sz="3200" b="1" u="sng" dirty="0">
                <a:solidFill>
                  <a:srgbClr val="FFFFFF"/>
                </a:solidFill>
                <a:effectLst>
                  <a:outerShdw blurRad="38100" dist="38100" dir="2700000" algn="tl">
                    <a:srgbClr val="000000"/>
                  </a:outerShdw>
                </a:effectLst>
                <a:cs typeface="Arial" charset="0"/>
              </a:rPr>
              <a:t>the raging fire that will consume his enemies</a:t>
            </a:r>
            <a:r>
              <a:rPr lang="en-US" sz="3200" b="1" dirty="0">
                <a:solidFill>
                  <a:srgbClr val="FFFFFF"/>
                </a:solidFill>
                <a:effectLst>
                  <a:outerShdw blurRad="38100" dist="38100" dir="2700000" algn="tl">
                    <a:srgbClr val="000000"/>
                  </a:outerShdw>
                </a:effectLst>
                <a:cs typeface="Arial" charset="0"/>
              </a:rPr>
              <a:t> (</a:t>
            </a:r>
            <a:r>
              <a:rPr lang="en-US" sz="3200" b="1" dirty="0" smtClean="0">
                <a:solidFill>
                  <a:srgbClr val="FFFFFF"/>
                </a:solidFill>
                <a:effectLst>
                  <a:outerShdw blurRad="38100" dist="38100" dir="2700000" algn="tl">
                    <a:srgbClr val="000000"/>
                  </a:outerShdw>
                </a:effectLst>
                <a:cs typeface="Arial" charset="0"/>
              </a:rPr>
              <a:t>Heb. </a:t>
            </a:r>
            <a:r>
              <a:rPr lang="en-US" sz="3200" b="1" dirty="0">
                <a:solidFill>
                  <a:srgbClr val="FFFFFF"/>
                </a:solidFill>
                <a:effectLst>
                  <a:outerShdw blurRad="38100" dist="38100" dir="2700000" algn="tl">
                    <a:srgbClr val="000000"/>
                  </a:outerShdw>
                </a:effectLst>
                <a:cs typeface="Arial" charset="0"/>
              </a:rPr>
              <a:t>10:26-27 </a:t>
            </a:r>
            <a:r>
              <a:rPr lang="en-US" b="1" dirty="0">
                <a:solidFill>
                  <a:srgbClr val="FFFFFF"/>
                </a:solidFill>
                <a:effectLst>
                  <a:outerShdw blurRad="38100" dist="38100" dir="2700000" algn="tl">
                    <a:srgbClr val="000000"/>
                  </a:outerShdw>
                </a:effectLst>
                <a:cs typeface="Arial" charset="0"/>
              </a:rPr>
              <a:t>NLT</a:t>
            </a:r>
            <a:r>
              <a:rPr lang="en-US" sz="3200" b="1" dirty="0">
                <a:solidFill>
                  <a:srgbClr val="FFFFFF"/>
                </a:solidFill>
                <a:effectLst>
                  <a:outerShdw blurRad="38100" dist="38100" dir="2700000" algn="tl">
                    <a:srgbClr val="000000"/>
                  </a:outerShdw>
                </a:effectLst>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000" b="1">
                <a:solidFill>
                  <a:srgbClr val="DDDDDD"/>
                </a:solidFill>
                <a:effectLst>
                  <a:glow rad="355600">
                    <a:srgbClr val="FF0000"/>
                  </a:glow>
                  <a:outerShdw blurRad="38100" dist="38100" dir="2700000" algn="tl">
                    <a:srgbClr val="000000"/>
                  </a:outerShdw>
                </a:effectLst>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000" b="1">
                <a:solidFill>
                  <a:srgbClr val="DDDDDD"/>
                </a:solidFill>
                <a:effectLst>
                  <a:glow rad="355600">
                    <a:srgbClr val="FF0000"/>
                  </a:glow>
                  <a:outerShdw blurRad="38100" dist="38100" dir="2700000" algn="tl">
                    <a:srgbClr val="000000"/>
                  </a:outerShdw>
                </a:effectLst>
                <a:cs typeface="Arial" charset="0"/>
              </a:rPr>
              <a:t>No, Jerusalem fire!</a:t>
            </a:r>
          </a:p>
        </p:txBody>
      </p:sp>
    </p:spTree>
    <p:extLst>
      <p:ext uri="{BB962C8B-B14F-4D97-AF65-F5344CB8AC3E}">
        <p14:creationId xmlns:p14="http://schemas.microsoft.com/office/powerpoint/2010/main" val="3727619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096267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Jeremiah</a:t>
            </a:r>
            <a:r>
              <a:rPr lang="fr-FR"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smtClean="0">
                <a:solidFill>
                  <a:srgbClr val="FFFFFF"/>
                </a:solidFill>
                <a:effectLst>
                  <a:outerShdw blurRad="38100" dist="38100" dir="2700000" algn="tl">
                    <a:srgbClr val="000000"/>
                  </a:outerShdw>
                </a:effectLst>
                <a:latin typeface="Arial" charset="0"/>
                <a:ea typeface="ＭＳ Ｐゴシック" charset="0"/>
                <a:cs typeface="Arial" charset="0"/>
              </a:rPr>
              <a:t>s Application: "Leave Jerusalem"</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Jews as figs: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Babylonians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good</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bad</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outerShdw blurRad="38100" dist="38100" dir="2700000" algn="tl">
                    <a:srgbClr val="000000"/>
                  </a:outerShdw>
                </a:effectLst>
                <a:latin typeface="Arial" charset="0"/>
                <a:ea typeface="ＭＳ Ｐゴシック" charset="0"/>
                <a:cs typeface="Arial" charset="0"/>
              </a:rPr>
              <a:t>Jeremiah 24 Figs</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en-US" sz="2400" b="1" dirty="0">
                <a:solidFill>
                  <a:srgbClr val="FFFFFF"/>
                </a:solidFill>
              </a:rPr>
              <a:t>Jeremiah 24 portrayed all the Jews as two types of </a:t>
            </a:r>
            <a:r>
              <a:rPr lang="en-US" sz="2400" b="1" dirty="0" smtClean="0">
                <a:solidFill>
                  <a:srgbClr val="FFFFFF"/>
                </a:solidFill>
              </a:rPr>
              <a:t>figs during Babylon</a:t>
            </a:r>
            <a:r>
              <a:rPr lang="fr-FR" sz="2400" b="1" dirty="0" smtClean="0">
                <a:solidFill>
                  <a:srgbClr val="FFFFFF"/>
                </a:solidFill>
              </a:rPr>
              <a:t>'</a:t>
            </a:r>
            <a:r>
              <a:rPr lang="en-US" sz="2400" b="1" dirty="0" smtClean="0">
                <a:solidFill>
                  <a:srgbClr val="FFFFFF"/>
                </a:solidFill>
              </a:rPr>
              <a:t>s siege:</a:t>
            </a:r>
            <a:endParaRPr lang="en-US" sz="2400" b="1" dirty="0">
              <a:solidFill>
                <a:srgbClr val="FFFFFF"/>
              </a:solidFill>
            </a:endParaRPr>
          </a:p>
          <a:p>
            <a:pPr marL="228600" indent="-228600" defTabSz="914400" eaLnBrk="1" hangingPunct="1">
              <a:buFontTx/>
              <a:buAutoNum type="arabicPeriod"/>
              <a:defRPr/>
            </a:pPr>
            <a:r>
              <a:rPr lang="en-US" sz="2400" b="1" dirty="0">
                <a:solidFill>
                  <a:srgbClr val="FFFF00"/>
                </a:solidFill>
              </a:rPr>
              <a:t>The </a:t>
            </a:r>
            <a:r>
              <a:rPr lang="en-US" sz="2400" b="1" dirty="0" smtClean="0">
                <a:solidFill>
                  <a:srgbClr val="FFFF00"/>
                </a:solidFill>
              </a:rPr>
              <a:t>"bad figs" </a:t>
            </a:r>
            <a:r>
              <a:rPr lang="en-US" sz="2400" b="1" dirty="0">
                <a:solidFill>
                  <a:srgbClr val="FFFF00"/>
                </a:solidFill>
              </a:rPr>
              <a:t>who refused to submit to </a:t>
            </a:r>
            <a:r>
              <a:rPr lang="en-US" sz="2400" b="1" dirty="0" smtClean="0">
                <a:solidFill>
                  <a:srgbClr val="FFFF00"/>
                </a:solidFill>
              </a:rPr>
              <a:t>God</a:t>
            </a:r>
            <a:r>
              <a:rPr lang="fr-FR" sz="2400" b="1" dirty="0" smtClean="0">
                <a:solidFill>
                  <a:srgbClr val="FFFF00"/>
                </a:solidFill>
              </a:rPr>
              <a:t>'</a:t>
            </a:r>
            <a:r>
              <a:rPr lang="en-US" sz="2400" b="1" dirty="0" smtClean="0">
                <a:solidFill>
                  <a:srgbClr val="FFFF00"/>
                </a:solidFill>
              </a:rPr>
              <a:t>s </a:t>
            </a:r>
            <a:r>
              <a:rPr lang="en-US" sz="2400" b="1" dirty="0">
                <a:solidFill>
                  <a:srgbClr val="FFFF00"/>
                </a:solidFill>
              </a:rPr>
              <a:t>discipline by the Babylonians would disobey God by staying in the city and </a:t>
            </a:r>
            <a:r>
              <a:rPr lang="en-US" sz="2400" b="1" dirty="0" smtClean="0">
                <a:solidFill>
                  <a:srgbClr val="FFFF00"/>
                </a:solidFill>
              </a:rPr>
              <a:t>dying.</a:t>
            </a:r>
            <a:endParaRPr lang="en-US" sz="2400" b="1" dirty="0">
              <a:solidFill>
                <a:srgbClr val="FFFF00"/>
              </a:solidFill>
            </a:endParaRPr>
          </a:p>
          <a:p>
            <a:pPr marL="228600" indent="-228600" defTabSz="914400" eaLnBrk="1" hangingPunct="1">
              <a:buFontTx/>
              <a:buAutoNum type="arabicPeriod"/>
              <a:defRPr/>
            </a:pPr>
            <a:r>
              <a:rPr lang="en-US" sz="2400" b="1" dirty="0">
                <a:solidFill>
                  <a:srgbClr val="FFFFFF"/>
                </a:solidFill>
              </a:rPr>
              <a:t>The </a:t>
            </a:r>
            <a:r>
              <a:rPr lang="en-US" sz="2400" b="1" dirty="0" smtClean="0">
                <a:solidFill>
                  <a:srgbClr val="FFFFFF"/>
                </a:solidFill>
              </a:rPr>
              <a:t>"good figs" would spare their lives by leaving </a:t>
            </a:r>
            <a:r>
              <a:rPr lang="en-US" sz="2400" b="1" dirty="0">
                <a:solidFill>
                  <a:srgbClr val="FFFFFF"/>
                </a:solidFill>
              </a:rPr>
              <a:t>the city </a:t>
            </a:r>
            <a:r>
              <a:rPr lang="en-US" sz="2400" b="1" dirty="0" smtClean="0">
                <a:solidFill>
                  <a:srgbClr val="FFFFFF"/>
                </a:solidFill>
              </a:rPr>
              <a:t>to surrender </a:t>
            </a:r>
            <a:r>
              <a:rPr lang="en-US" sz="2400" b="1" dirty="0">
                <a:solidFill>
                  <a:srgbClr val="FFFFFF"/>
                </a:solidFill>
              </a:rPr>
              <a:t>to the Babylonians outside</a:t>
            </a:r>
            <a:r>
              <a:rPr lang="en-US" sz="2400" b="1" dirty="0" smtClean="0">
                <a:solidFill>
                  <a:srgbClr val="FFFFFF"/>
                </a:solidFill>
              </a:rPr>
              <a:t>!</a:t>
            </a:r>
          </a:p>
          <a:p>
            <a:pPr marL="228600" indent="-228600" defTabSz="914400" eaLnBrk="1" hangingPunct="1">
              <a:buFontTx/>
              <a:buAutoNum type="arabicPeriod"/>
              <a:defRPr/>
            </a:pPr>
            <a:endParaRPr lang="en-US" sz="2400" b="1" dirty="0" smtClean="0">
              <a:solidFill>
                <a:srgbClr val="FFFFFF"/>
              </a:solidFill>
            </a:endParaRPr>
          </a:p>
          <a:p>
            <a:pPr defTabSz="914400" eaLnBrk="1" hangingPunct="1">
              <a:defRPr/>
            </a:pPr>
            <a:r>
              <a:rPr lang="en-US" sz="2400" b="1" dirty="0" smtClean="0">
                <a:solidFill>
                  <a:srgbClr val="FFFF00"/>
                </a:solidFill>
              </a:rPr>
              <a:t>AD 70 was no different!</a:t>
            </a:r>
            <a:endParaRPr lang="en-US" sz="2400" b="1" dirty="0">
              <a:solidFill>
                <a:srgbClr val="FFFF00"/>
              </a:solidFill>
            </a:endParaRPr>
          </a:p>
        </p:txBody>
      </p:sp>
    </p:spTree>
    <p:extLst>
      <p:ext uri="{BB962C8B-B14F-4D97-AF65-F5344CB8AC3E}">
        <p14:creationId xmlns:p14="http://schemas.microsoft.com/office/powerpoint/2010/main" val="3459135905"/>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100"/>
            <a:ext cx="9144000" cy="6503670"/>
          </a:xfrm>
          <a:prstGeom prst="rect">
            <a:avLst/>
          </a:prstGeom>
        </p:spPr>
      </p:pic>
      <p:sp>
        <p:nvSpPr>
          <p:cNvPr id="900098" name="Rectangle 2"/>
          <p:cNvSpPr>
            <a:spLocks noGrp="1" noChangeArrowheads="1"/>
          </p:cNvSpPr>
          <p:nvPr>
            <p:ph type="ctrTitle"/>
          </p:nvPr>
        </p:nvSpPr>
        <p:spPr>
          <a:xfrm>
            <a:off x="0" y="4367856"/>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show that Jesus is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any other belief </a:t>
            </a:r>
            <a:r>
              <a:rPr lang="en-US" sz="5400" b="1" dirty="0" smtClean="0">
                <a:effectLst>
                  <a:glow rad="127000">
                    <a:schemeClr val="tx1"/>
                  </a:glow>
                </a:effectLst>
                <a:latin typeface="Arial" charset="0"/>
                <a:ea typeface="ＭＳ Ｐゴシック" charset="0"/>
                <a:cs typeface="ＭＳ Ｐゴシック" charset="0"/>
              </a:rPr>
              <a:t>system?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539288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this world is not our permanent home; we are looking forward to a home yet to </a:t>
            </a:r>
            <a:r>
              <a:rPr lang="en-US" sz="3600" b="1" dirty="0" smtClean="0">
                <a:effectLst>
                  <a:glow rad="127000">
                    <a:schemeClr val="tx1"/>
                  </a:glow>
                </a:effectLst>
                <a:latin typeface="Arial" charset="0"/>
                <a:ea typeface="ＭＳ Ｐゴシック" charset="0"/>
                <a:cs typeface="ＭＳ Ｐゴシック" charset="0"/>
              </a:rPr>
              <a:t>come" (13:14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 y="2902859"/>
            <a:ext cx="8890000" cy="3964668"/>
          </a:xfrm>
          <a:prstGeom prst="rect">
            <a:avLst/>
          </a:prstGeom>
        </p:spPr>
      </p:pic>
    </p:spTree>
    <p:extLst>
      <p:ext uri="{BB962C8B-B14F-4D97-AF65-F5344CB8AC3E}">
        <p14:creationId xmlns:p14="http://schemas.microsoft.com/office/powerpoint/2010/main" val="2790271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77862" cy="61408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862" y="3565512"/>
            <a:ext cx="9144000" cy="2575312"/>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let us offer through Jesus a continual sacrifice of praise to God, proclaiming our allegiance to his </a:t>
            </a:r>
            <a:r>
              <a:rPr lang="en-US" sz="3600" b="1" dirty="0" smtClean="0">
                <a:effectLst>
                  <a:glow rad="127000">
                    <a:schemeClr val="tx1"/>
                  </a:glow>
                </a:effectLst>
                <a:latin typeface="Arial" charset="0"/>
                <a:ea typeface="ＭＳ Ｐゴシック" charset="0"/>
                <a:cs typeface="ＭＳ Ｐゴシック" charset="0"/>
              </a:rPr>
              <a:t>name"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(13:15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36893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forget to do good and to share with those in need. These are the sacrifices that please </a:t>
            </a:r>
            <a:r>
              <a:rPr lang="en-US" sz="3600" b="1" dirty="0" smtClean="0">
                <a:effectLst>
                  <a:glow rad="127000">
                    <a:schemeClr val="tx1"/>
                  </a:glow>
                </a:effectLst>
                <a:latin typeface="Arial" charset="0"/>
                <a:ea typeface="ＭＳ Ｐゴシック" charset="0"/>
                <a:cs typeface="ＭＳ Ｐゴシック" charset="0"/>
              </a:rPr>
              <a:t>God" (13:16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174876"/>
            <a:ext cx="9144000" cy="4683124"/>
          </a:xfrm>
          <a:prstGeom prst="rect">
            <a:avLst/>
          </a:prstGeom>
        </p:spPr>
      </p:pic>
    </p:spTree>
    <p:extLst>
      <p:ext uri="{BB962C8B-B14F-4D97-AF65-F5344CB8AC3E}">
        <p14:creationId xmlns:p14="http://schemas.microsoft.com/office/powerpoint/2010/main" val="319152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en-US" sz="4800" b="1" dirty="0" smtClean="0">
                <a:solidFill>
                  <a:srgbClr val="000000"/>
                </a:solidFill>
              </a:rPr>
              <a:t>Obey Leaders</a:t>
            </a:r>
            <a:endParaRPr lang="en-US" sz="5400" b="1" dirty="0" smtClean="0">
              <a:solidFill>
                <a:srgbClr val="000000"/>
              </a:solidFill>
            </a:endParaRPr>
          </a:p>
        </p:txBody>
      </p:sp>
      <p:sp>
        <p:nvSpPr>
          <p:cNvPr id="260099" name="Rectangle 2"/>
          <p:cNvSpPr>
            <a:spLocks noChangeArrowheads="1"/>
          </p:cNvSpPr>
          <p:nvPr/>
        </p:nvSpPr>
        <p:spPr bwMode="auto">
          <a:xfrm>
            <a:off x="228600" y="12954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defRPr/>
            </a:pPr>
            <a:r>
              <a:rPr lang="en-US" sz="3600" b="1" u="sng"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Hebrews 13:17</a:t>
            </a:r>
            <a:br>
              <a:rPr lang="en-US" sz="3600" b="1" u="sng"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br>
            <a:r>
              <a:rPr lang="en-US" sz="3600" b="1" u="sng"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
            </a:r>
            <a:br>
              <a:rPr lang="en-US" sz="3600" b="1" u="sng"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br>
            <a:r>
              <a:rPr lang="en-US" altLang="ja-JP" sz="3600" b="1" dirty="0" smtClean="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a:t>
            </a:r>
            <a:r>
              <a:rPr lang="en-US" sz="3600" b="1" dirty="0" smtClean="0">
                <a:solidFill>
                  <a:srgbClr val="FFFF00"/>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Obey</a:t>
            </a:r>
            <a:r>
              <a:rPr lang="en-US" sz="3600" b="1" dirty="0" smtClean="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 </a:t>
            </a:r>
            <a:r>
              <a:rPr lang="en-US" sz="3600" b="1"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your leaders and submit to their authority. They keep watch over you as men who must give an account. </a:t>
            </a:r>
            <a:r>
              <a:rPr lang="en-US" sz="3600" b="1" dirty="0">
                <a:solidFill>
                  <a:srgbClr val="FFFF00"/>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Obey</a:t>
            </a:r>
            <a:r>
              <a:rPr lang="en-US" sz="3600" b="1"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 them so that their work will be a joy, not a burden, for that would be of no advantage to you</a:t>
            </a:r>
            <a:r>
              <a:rPr lang="en-US" sz="3600" b="1" dirty="0" smtClean="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a:t>
            </a:r>
            <a:r>
              <a:rPr lang="en-US" altLang="ja-JP" sz="3600" b="1" dirty="0" smtClean="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rPr>
              <a:t>"</a:t>
            </a:r>
            <a:endParaRPr lang="en-US" sz="3600" b="1" dirty="0">
              <a:solidFill>
                <a:srgbClr val="FFFFFF"/>
              </a:solidFill>
              <a:effectLst>
                <a:outerShdw blurRad="63500" dist="101600" dir="2700000" algn="tl" rotWithShape="0">
                  <a:srgbClr val="000000">
                    <a:alpha val="8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2374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028" cy="6529306"/>
          </a:xfrm>
          <a:prstGeom prst="rect">
            <a:avLst/>
          </a:prstGeom>
        </p:spPr>
      </p:pic>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  </a:t>
            </a:r>
            <a:r>
              <a:rPr lang="en-US" sz="5400" b="1" dirty="0" smtClean="0">
                <a:solidFill>
                  <a:srgbClr val="FFFF00"/>
                </a:solidFill>
                <a:effectLst>
                  <a:glow rad="127000">
                    <a:schemeClr val="tx1"/>
                  </a:glow>
                </a:effectLst>
                <a:latin typeface="Arial" charset="0"/>
                <a:ea typeface="ＭＳ Ｐゴシック" charset="0"/>
                <a:cs typeface="ＭＳ Ｐゴシック" charset="0"/>
              </a:rPr>
              <a:t>Love</a:t>
            </a:r>
            <a:r>
              <a:rPr lang="en-US" sz="5400" b="1" dirty="0" smtClean="0">
                <a:effectLst>
                  <a:glow rad="127000">
                    <a:schemeClr val="tx1"/>
                  </a:glow>
                </a:effectLst>
                <a:latin typeface="Arial" charset="0"/>
                <a:ea typeface="ＭＳ Ｐゴシック" charset="0"/>
                <a:cs typeface="ＭＳ Ｐゴシック" charset="0"/>
              </a:rPr>
              <a:t> in practical ways (13:1-17).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208295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II</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Relate</a:t>
            </a:r>
            <a:r>
              <a:rPr lang="en-US" sz="5400" b="1" dirty="0">
                <a:effectLst>
                  <a:glow rad="127000">
                    <a:schemeClr val="tx1"/>
                  </a:glow>
                </a:effectLst>
                <a:latin typeface="Arial" charset="0"/>
                <a:ea typeface="ＭＳ Ｐゴシック" charset="0"/>
                <a:cs typeface="ＭＳ Ｐゴシック" charset="0"/>
              </a:rPr>
              <a:t> to others personably (13:18-25</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
            <a:ext cx="5835767" cy="4071465"/>
          </a:xfrm>
          <a:prstGeom prst="rect">
            <a:avLst/>
          </a:prstGeom>
        </p:spPr>
      </p:pic>
      <p:pic>
        <p:nvPicPr>
          <p:cNvPr id="4" name="Picture 3"/>
          <p:cNvPicPr>
            <a:picLocks noChangeAspect="1"/>
          </p:cNvPicPr>
          <p:nvPr/>
        </p:nvPicPr>
        <p:blipFill>
          <a:blip r:embed="rId4"/>
          <a:stretch>
            <a:fillRect/>
          </a:stretch>
        </p:blipFill>
        <p:spPr>
          <a:xfrm>
            <a:off x="4445893" y="2083369"/>
            <a:ext cx="4445000" cy="3175000"/>
          </a:xfrm>
          <a:prstGeom prst="rect">
            <a:avLst/>
          </a:prstGeom>
        </p:spPr>
      </p:pic>
    </p:spTree>
    <p:extLst>
      <p:ext uri="{BB962C8B-B14F-4D97-AF65-F5344CB8AC3E}">
        <p14:creationId xmlns:p14="http://schemas.microsoft.com/office/powerpoint/2010/main" val="2923149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317626"/>
            <a:ext cx="9144000" cy="6438378"/>
          </a:xfrm>
          <a:prstGeom prst="rect">
            <a:avLst/>
          </a:prstGeom>
        </p:spPr>
      </p:pic>
      <p:sp>
        <p:nvSpPr>
          <p:cNvPr id="900098" name="Rectangle 2"/>
          <p:cNvSpPr>
            <a:spLocks noGrp="1" noChangeArrowheads="1"/>
          </p:cNvSpPr>
          <p:nvPr>
            <p:ph type="ctrTitle"/>
          </p:nvPr>
        </p:nvSpPr>
        <p:spPr>
          <a:xfrm>
            <a:off x="0" y="482967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They</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re </a:t>
            </a:r>
            <a:r>
              <a:rPr lang="en-US" sz="5400" b="1" dirty="0">
                <a:effectLst>
                  <a:glow rad="127000">
                    <a:schemeClr val="tx1"/>
                  </a:glow>
                </a:effectLst>
                <a:latin typeface="Arial" charset="0"/>
                <a:ea typeface="ＭＳ Ｐゴシック" charset="0"/>
                <a:cs typeface="ＭＳ Ｐゴシック" charset="0"/>
              </a:rPr>
              <a:t>Coming: Care-O-Bot 4, the Service Robot</a:t>
            </a:r>
          </a:p>
        </p:txBody>
      </p:sp>
    </p:spTree>
    <p:extLst>
      <p:ext uri="{BB962C8B-B14F-4D97-AF65-F5344CB8AC3E}">
        <p14:creationId xmlns:p14="http://schemas.microsoft.com/office/powerpoint/2010/main" val="69123660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2967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They</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re </a:t>
            </a:r>
            <a:r>
              <a:rPr lang="en-US" sz="5400" b="1" dirty="0">
                <a:effectLst>
                  <a:glow rad="127000">
                    <a:schemeClr val="tx1"/>
                  </a:glow>
                </a:effectLst>
                <a:latin typeface="Arial" charset="0"/>
                <a:ea typeface="ＭＳ Ｐゴシック" charset="0"/>
                <a:cs typeface="ＭＳ Ｐゴシック" charset="0"/>
              </a:rPr>
              <a:t>Coming: Care-O-Bot 4, the Service Robot</a:t>
            </a:r>
          </a:p>
        </p:txBody>
      </p:sp>
      <p:pic>
        <p:nvPicPr>
          <p:cNvPr id="2" name="Care-O-bot 4®- The new modular service robot generation from Fraunhofer IP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74954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242062"/>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"Pray </a:t>
            </a:r>
            <a:r>
              <a:rPr lang="en-US" sz="3600" b="1" dirty="0">
                <a:effectLst>
                  <a:glow rad="127000">
                    <a:schemeClr val="tx1"/>
                  </a:glow>
                </a:effectLst>
                <a:latin typeface="Arial" charset="0"/>
                <a:ea typeface="ＭＳ Ｐゴシック" charset="0"/>
                <a:cs typeface="ＭＳ Ｐゴシック" charset="0"/>
              </a:rPr>
              <a:t>for us, for our conscience is clear and we want to live honorably in everything we do.  </a:t>
            </a:r>
            <a:r>
              <a:rPr lang="en-US" sz="3600" b="1" baseline="30000" dirty="0" smtClean="0">
                <a:effectLst>
                  <a:glow rad="127000">
                    <a:schemeClr val="tx1"/>
                  </a:glow>
                </a:effectLst>
                <a:latin typeface="Arial" charset="0"/>
                <a:ea typeface="ＭＳ Ｐゴシック" charset="0"/>
                <a:cs typeface="ＭＳ Ｐゴシック" charset="0"/>
              </a:rPr>
              <a:t>19</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especially pray that I will be able to come back to you </a:t>
            </a:r>
            <a:r>
              <a:rPr lang="en-US" sz="3600" b="1" dirty="0" smtClean="0">
                <a:effectLst>
                  <a:glow rad="127000">
                    <a:schemeClr val="tx1"/>
                  </a:glow>
                </a:effectLst>
                <a:latin typeface="Arial" charset="0"/>
                <a:ea typeface="ＭＳ Ｐゴシック" charset="0"/>
                <a:cs typeface="ＭＳ Ｐゴシック" charset="0"/>
              </a:rPr>
              <a:t>soon" (13:18-19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328737"/>
            <a:ext cx="9144000" cy="3529263"/>
          </a:xfrm>
          <a:prstGeom prst="rect">
            <a:avLst/>
          </a:prstGeom>
        </p:spPr>
      </p:pic>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809922"/>
            <a:ext cx="9144000" cy="20959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5813812"/>
          </a:xfrm>
          <a:noFill/>
          <a:effectLst>
            <a:outerShdw blurRad="63500" dist="35921" dir="2700000" algn="ctr" rotWithShape="0">
              <a:schemeClr val="tx2">
                <a:alpha val="74998"/>
              </a:schemeClr>
            </a:outerShdw>
          </a:effectLst>
          <a:extLst/>
        </p:spPr>
        <p:txBody>
          <a:bodyPr anchor="t"/>
          <a:lstStyle/>
          <a:p>
            <a:pPr>
              <a:defRPr/>
            </a:pPr>
            <a:r>
              <a:rPr lang="en-US" sz="3200" b="1" spc="-100" dirty="0" smtClean="0">
                <a:effectLst>
                  <a:glow rad="127000">
                    <a:schemeClr val="tx1"/>
                  </a:glow>
                </a:effectLst>
                <a:latin typeface="Arial" charset="0"/>
                <a:ea typeface="ＭＳ Ｐゴシック" charset="0"/>
                <a:cs typeface="ＭＳ Ｐゴシック" charset="0"/>
              </a:rPr>
              <a:t>"Now </a:t>
            </a:r>
            <a:r>
              <a:rPr lang="en-US" sz="3200" b="1" spc="-100" dirty="0">
                <a:effectLst>
                  <a:glow rad="127000">
                    <a:schemeClr val="tx1"/>
                  </a:glow>
                </a:effectLst>
                <a:latin typeface="Arial" charset="0"/>
                <a:ea typeface="ＭＳ Ｐゴシック" charset="0"/>
                <a:cs typeface="ＭＳ Ｐゴシック" charset="0"/>
              </a:rPr>
              <a:t>may the God of peace—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who </a:t>
            </a:r>
            <a:r>
              <a:rPr lang="en-US" sz="3200" b="1" spc="-100" dirty="0">
                <a:effectLst>
                  <a:glow rad="127000">
                    <a:schemeClr val="tx1"/>
                  </a:glow>
                </a:effectLst>
                <a:latin typeface="Arial" charset="0"/>
                <a:ea typeface="ＭＳ Ｐゴシック" charset="0"/>
                <a:cs typeface="ＭＳ Ｐゴシック" charset="0"/>
              </a:rPr>
              <a:t>brought up from the dead our Lord Jesus,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the </a:t>
            </a:r>
            <a:r>
              <a:rPr lang="en-US" sz="3200" b="1" spc="-100" dirty="0">
                <a:effectLst>
                  <a:glow rad="127000">
                    <a:schemeClr val="tx1"/>
                  </a:glow>
                </a:effectLst>
                <a:latin typeface="Arial" charset="0"/>
                <a:ea typeface="ＭＳ Ｐゴシック" charset="0"/>
                <a:cs typeface="ＭＳ Ｐゴシック" charset="0"/>
              </a:rPr>
              <a:t>great Shepherd of the sheep,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and </a:t>
            </a:r>
            <a:r>
              <a:rPr lang="en-US" sz="3200" b="1" spc="-100" dirty="0">
                <a:effectLst>
                  <a:glow rad="127000">
                    <a:schemeClr val="tx1"/>
                  </a:glow>
                </a:effectLst>
                <a:latin typeface="Arial" charset="0"/>
                <a:ea typeface="ＭＳ Ｐゴシック" charset="0"/>
                <a:cs typeface="ＭＳ Ｐゴシック" charset="0"/>
              </a:rPr>
              <a:t>ratified an eternal covenant with his blood— </a:t>
            </a:r>
            <a:br>
              <a:rPr lang="en-US" sz="3200" b="1" spc="-100" dirty="0">
                <a:effectLst>
                  <a:glow rad="127000">
                    <a:schemeClr val="tx1"/>
                  </a:glow>
                </a:effectLst>
                <a:latin typeface="Arial" charset="0"/>
                <a:ea typeface="ＭＳ Ｐゴシック" charset="0"/>
                <a:cs typeface="ＭＳ Ｐゴシック" charset="0"/>
              </a:rPr>
            </a:br>
            <a:r>
              <a:rPr lang="en-US" sz="3200" b="1" spc="-100" baseline="30000" dirty="0" smtClean="0">
                <a:effectLst>
                  <a:glow rad="127000">
                    <a:schemeClr val="tx1"/>
                  </a:glow>
                </a:effectLst>
                <a:latin typeface="Arial" charset="0"/>
                <a:ea typeface="ＭＳ Ｐゴシック" charset="0"/>
                <a:cs typeface="ＭＳ Ｐゴシック" charset="0"/>
              </a:rPr>
              <a:t>21</a:t>
            </a:r>
            <a:r>
              <a:rPr lang="en-US" sz="3200" b="1" spc="-100" dirty="0" smtClean="0">
                <a:effectLst>
                  <a:glow rad="127000">
                    <a:schemeClr val="tx1"/>
                  </a:glow>
                </a:effectLst>
                <a:latin typeface="Arial" charset="0"/>
                <a:ea typeface="ＭＳ Ｐゴシック" charset="0"/>
                <a:cs typeface="ＭＳ Ｐゴシック" charset="0"/>
              </a:rPr>
              <a:t>may </a:t>
            </a:r>
            <a:r>
              <a:rPr lang="en-US" sz="3200" b="1" spc="-100" dirty="0">
                <a:effectLst>
                  <a:glow rad="127000">
                    <a:schemeClr val="tx1"/>
                  </a:glow>
                </a:effectLst>
                <a:latin typeface="Arial" charset="0"/>
                <a:ea typeface="ＭＳ Ｐゴシック" charset="0"/>
                <a:cs typeface="ＭＳ Ｐゴシック" charset="0"/>
              </a:rPr>
              <a:t>he equip you with all you need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for </a:t>
            </a:r>
            <a:r>
              <a:rPr lang="en-US" sz="3200" b="1" spc="-100" dirty="0">
                <a:effectLst>
                  <a:glow rad="127000">
                    <a:schemeClr val="tx1"/>
                  </a:glow>
                </a:effectLst>
                <a:latin typeface="Arial" charset="0"/>
                <a:ea typeface="ＭＳ Ｐゴシック" charset="0"/>
                <a:cs typeface="ＭＳ Ｐゴシック" charset="0"/>
              </a:rPr>
              <a:t>doing his will.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May </a:t>
            </a:r>
            <a:r>
              <a:rPr lang="en-US" sz="3200" b="1" spc="-100" dirty="0">
                <a:effectLst>
                  <a:glow rad="127000">
                    <a:schemeClr val="tx1"/>
                  </a:glow>
                </a:effectLst>
                <a:latin typeface="Arial" charset="0"/>
                <a:ea typeface="ＭＳ Ｐゴシック" charset="0"/>
                <a:cs typeface="ＭＳ Ｐゴシック" charset="0"/>
              </a:rPr>
              <a:t>he produce in you,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through </a:t>
            </a:r>
            <a:r>
              <a:rPr lang="en-US" sz="3200" b="1" spc="-100" dirty="0">
                <a:effectLst>
                  <a:glow rad="127000">
                    <a:schemeClr val="tx1"/>
                  </a:glow>
                </a:effectLst>
                <a:latin typeface="Arial" charset="0"/>
                <a:ea typeface="ＭＳ Ｐゴシック" charset="0"/>
                <a:cs typeface="ＭＳ Ｐゴシック" charset="0"/>
              </a:rPr>
              <a:t>the power of Jesus Christ,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every </a:t>
            </a:r>
            <a:r>
              <a:rPr lang="en-US" sz="3200" b="1" spc="-100" dirty="0">
                <a:effectLst>
                  <a:glow rad="127000">
                    <a:schemeClr val="tx1"/>
                  </a:glow>
                </a:effectLst>
                <a:latin typeface="Arial" charset="0"/>
                <a:ea typeface="ＭＳ Ｐゴシック" charset="0"/>
                <a:cs typeface="ＭＳ Ｐゴシック" charset="0"/>
              </a:rPr>
              <a:t>good thing that is pleasing to him. </a:t>
            </a:r>
            <a:br>
              <a:rPr lang="en-US" sz="3200" b="1" spc="-100" dirty="0">
                <a:effectLst>
                  <a:glow rad="127000">
                    <a:schemeClr val="tx1"/>
                  </a:glow>
                </a:effectLst>
                <a:latin typeface="Arial" charset="0"/>
                <a:ea typeface="ＭＳ Ｐゴシック" charset="0"/>
                <a:cs typeface="ＭＳ Ｐゴシック" charset="0"/>
              </a:rPr>
            </a:br>
            <a:r>
              <a:rPr lang="en-US" sz="3200" b="1" spc="-100" dirty="0" smtClean="0">
                <a:effectLst>
                  <a:glow rad="127000">
                    <a:schemeClr val="tx1"/>
                  </a:glow>
                </a:effectLst>
                <a:latin typeface="Arial" charset="0"/>
                <a:ea typeface="ＭＳ Ｐゴシック" charset="0"/>
                <a:cs typeface="ＭＳ Ｐゴシック" charset="0"/>
              </a:rPr>
              <a:t>All </a:t>
            </a:r>
            <a:r>
              <a:rPr lang="en-US" sz="3200" b="1" spc="-100" dirty="0">
                <a:effectLst>
                  <a:glow rad="127000">
                    <a:schemeClr val="tx1"/>
                  </a:glow>
                </a:effectLst>
                <a:latin typeface="Arial" charset="0"/>
                <a:ea typeface="ＭＳ Ｐゴシック" charset="0"/>
                <a:cs typeface="ＭＳ Ｐゴシック" charset="0"/>
              </a:rPr>
              <a:t>glory to him forever and ever! </a:t>
            </a:r>
            <a:r>
              <a:rPr lang="en-US" sz="3200" b="1" spc="-100" dirty="0" smtClean="0">
                <a:effectLst>
                  <a:glow rad="127000">
                    <a:schemeClr val="tx1"/>
                  </a:glow>
                </a:effectLst>
                <a:latin typeface="Arial" charset="0"/>
                <a:ea typeface="ＭＳ Ｐゴシック" charset="0"/>
                <a:cs typeface="ＭＳ Ｐゴシック" charset="0"/>
              </a:rPr>
              <a:t>Amen" (13:20-21 </a:t>
            </a:r>
            <a:r>
              <a:rPr lang="en-US" sz="2800" b="1" spc="-100" dirty="0" smtClean="0">
                <a:effectLst>
                  <a:glow rad="127000">
                    <a:schemeClr val="tx1"/>
                  </a:glow>
                </a:effectLst>
                <a:latin typeface="Arial" charset="0"/>
                <a:ea typeface="ＭＳ Ｐゴシック" charset="0"/>
                <a:cs typeface="ＭＳ Ｐゴシック" charset="0"/>
              </a:rPr>
              <a:t>NLT</a:t>
            </a:r>
            <a:r>
              <a:rPr lang="en-US" sz="3200" b="1" spc="-100" dirty="0" smtClean="0">
                <a:effectLst>
                  <a:glow rad="127000">
                    <a:schemeClr val="tx1"/>
                  </a:glow>
                </a:effectLst>
                <a:latin typeface="Arial" charset="0"/>
                <a:ea typeface="ＭＳ Ｐゴシック" charset="0"/>
                <a:cs typeface="ＭＳ Ｐゴシック" charset="0"/>
              </a:rPr>
              <a:t>).</a:t>
            </a:r>
            <a:endParaRPr lang="en-US" sz="3200" b="1" spc="-1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the Letter to the Hebrews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9465155"/>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3704977"/>
          </a:xfrm>
          <a:noFill/>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urge you, dear brothers and sisters, to pay attention to what I have written in this brief </a:t>
            </a:r>
            <a:r>
              <a:rPr lang="en-US" sz="3600" b="1" dirty="0" smtClean="0">
                <a:effectLst>
                  <a:glow rad="127000">
                    <a:schemeClr val="tx1"/>
                  </a:glow>
                </a:effectLst>
                <a:latin typeface="Arial" charset="0"/>
                <a:ea typeface="ＭＳ Ｐゴシック" charset="0"/>
                <a:cs typeface="ＭＳ Ｐゴシック" charset="0"/>
              </a:rPr>
              <a:t>exhortation" (13:22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3749040"/>
            <a:ext cx="9144000" cy="3108960"/>
          </a:xfrm>
          <a:prstGeom prst="rect">
            <a:avLst/>
          </a:prstGeom>
        </p:spPr>
      </p:pic>
    </p:spTree>
    <p:extLst>
      <p:ext uri="{BB962C8B-B14F-4D97-AF65-F5344CB8AC3E}">
        <p14:creationId xmlns:p14="http://schemas.microsoft.com/office/powerpoint/2010/main" val="812236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want you to know that our brother Timothy has been released from jail. If he comes here soon, I will bring him with me to see </a:t>
            </a:r>
            <a:r>
              <a:rPr lang="en-US" sz="3600" b="1" dirty="0" smtClean="0">
                <a:effectLst>
                  <a:glow rad="127000">
                    <a:schemeClr val="tx1"/>
                  </a:glow>
                </a:effectLst>
                <a:latin typeface="Arial" charset="0"/>
                <a:ea typeface="ＭＳ Ｐゴシック" charset="0"/>
                <a:cs typeface="ＭＳ Ｐゴシック" charset="0"/>
              </a:rPr>
              <a:t>you" (13:23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75" y="2555876"/>
            <a:ext cx="8124330" cy="4302124"/>
          </a:xfrm>
          <a:prstGeom prst="rect">
            <a:avLst/>
          </a:prstGeom>
        </p:spPr>
      </p:pic>
    </p:spTree>
    <p:extLst>
      <p:ext uri="{BB962C8B-B14F-4D97-AF65-F5344CB8AC3E}">
        <p14:creationId xmlns:p14="http://schemas.microsoft.com/office/powerpoint/2010/main" val="3632135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14668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"Greet </a:t>
            </a:r>
            <a:r>
              <a:rPr lang="en-US" sz="3600" b="1" dirty="0">
                <a:effectLst>
                  <a:glow rad="127000">
                    <a:schemeClr val="tx1"/>
                  </a:glow>
                </a:effectLst>
                <a:latin typeface="Arial" charset="0"/>
                <a:ea typeface="ＭＳ Ｐゴシック" charset="0"/>
                <a:cs typeface="ＭＳ Ｐゴシック" charset="0"/>
              </a:rPr>
              <a:t>all your leaders and all the believers there. The believers from Italy send you their </a:t>
            </a:r>
            <a:r>
              <a:rPr lang="en-US" sz="3600" b="1" dirty="0" smtClean="0">
                <a:effectLst>
                  <a:glow rad="127000">
                    <a:schemeClr val="tx1"/>
                  </a:glow>
                </a:effectLst>
                <a:latin typeface="Arial" charset="0"/>
                <a:ea typeface="ＭＳ Ｐゴシック" charset="0"/>
                <a:cs typeface="ＭＳ Ｐゴシック" charset="0"/>
              </a:rPr>
              <a:t>greetings" (13:24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8540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6313"/>
            <a:ext cx="9144000" cy="1654562"/>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"May 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grace be with you all"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(13:25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636125" y="2145698"/>
            <a:ext cx="6318250" cy="4321777"/>
          </a:xfrm>
          <a:prstGeom prst="rect">
            <a:avLst/>
          </a:prstGeom>
        </p:spPr>
      </p:pic>
      <p:pic>
        <p:nvPicPr>
          <p:cNvPr id="4" name="Picture 3"/>
          <p:cNvPicPr>
            <a:picLocks noChangeAspect="1"/>
          </p:cNvPicPr>
          <p:nvPr/>
        </p:nvPicPr>
        <p:blipFill>
          <a:blip r:embed="rId4"/>
          <a:stretch>
            <a:fillRect/>
          </a:stretch>
        </p:blipFill>
        <p:spPr>
          <a:xfrm>
            <a:off x="1583448" y="1623956"/>
            <a:ext cx="5970918" cy="4478189"/>
          </a:xfrm>
          <a:prstGeom prst="rect">
            <a:avLst/>
          </a:prstGeom>
        </p:spPr>
      </p:pic>
    </p:spTree>
    <p:extLst>
      <p:ext uri="{BB962C8B-B14F-4D97-AF65-F5344CB8AC3E}">
        <p14:creationId xmlns:p14="http://schemas.microsoft.com/office/powerpoint/2010/main" val="1319784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100"/>
            <a:ext cx="9144000" cy="6503670"/>
          </a:xfrm>
          <a:prstGeom prst="rect">
            <a:avLst/>
          </a:prstGeom>
        </p:spPr>
      </p:pic>
      <p:sp>
        <p:nvSpPr>
          <p:cNvPr id="900098" name="Rectangle 2"/>
          <p:cNvSpPr>
            <a:spLocks noGrp="1" noChangeArrowheads="1"/>
          </p:cNvSpPr>
          <p:nvPr>
            <p:ph type="ctrTitle"/>
          </p:nvPr>
        </p:nvSpPr>
        <p:spPr>
          <a:xfrm>
            <a:off x="0" y="4367856"/>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show that Jesus is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any other belief </a:t>
            </a:r>
            <a:r>
              <a:rPr lang="en-US" sz="5400" b="1" dirty="0" smtClean="0">
                <a:effectLst>
                  <a:glow rad="127000">
                    <a:schemeClr val="tx1"/>
                  </a:glow>
                </a:effectLst>
                <a:latin typeface="Arial" charset="0"/>
                <a:ea typeface="ＭＳ Ｐゴシック" charset="0"/>
                <a:cs typeface="ＭＳ Ｐゴシック" charset="0"/>
              </a:rPr>
              <a:t>system?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262478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een Lisa Emil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24840"/>
            <a:ext cx="9144000" cy="2254582"/>
          </a:xfrm>
          <a:noFill/>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looks good when we </a:t>
            </a:r>
            <a:r>
              <a:rPr lang="en-US" sz="6600" b="1" dirty="0" smtClean="0">
                <a:solidFill>
                  <a:srgbClr val="FFFF00"/>
                </a:solidFill>
                <a:effectLst>
                  <a:glow rad="127000">
                    <a:schemeClr val="tx1"/>
                  </a:glow>
                </a:effectLst>
                <a:latin typeface="Arial" charset="0"/>
                <a:ea typeface="ＭＳ Ｐゴシック" charset="0"/>
                <a:cs typeface="ＭＳ Ｐゴシック" charset="0"/>
              </a:rPr>
              <a:t>love</a:t>
            </a:r>
            <a:r>
              <a:rPr lang="en-US" sz="6600" b="1" dirty="0" smtClean="0">
                <a:effectLst>
                  <a:glow rad="127000">
                    <a:schemeClr val="tx1"/>
                  </a:glow>
                </a:effectLst>
                <a:latin typeface="Arial" charset="0"/>
                <a:ea typeface="ＭＳ Ｐゴシック" charset="0"/>
                <a:cs typeface="ＭＳ Ｐゴシック" charset="0"/>
              </a:rPr>
              <a:t> others </a:t>
            </a:r>
            <a:br>
              <a:rPr lang="en-US" sz="6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—Main Idea of Hebrews 13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83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028" cy="6529306"/>
          </a:xfrm>
          <a:prstGeom prst="rect">
            <a:avLst/>
          </a:prstGeom>
        </p:spPr>
      </p:pic>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  </a:t>
            </a:r>
            <a:r>
              <a:rPr lang="en-US" sz="5400" b="1" dirty="0" smtClean="0">
                <a:solidFill>
                  <a:srgbClr val="FFFF00"/>
                </a:solidFill>
                <a:effectLst>
                  <a:glow rad="127000">
                    <a:schemeClr val="tx1"/>
                  </a:glow>
                </a:effectLst>
                <a:latin typeface="Arial" charset="0"/>
                <a:ea typeface="ＭＳ Ｐゴシック" charset="0"/>
                <a:cs typeface="ＭＳ Ｐゴシック" charset="0"/>
              </a:rPr>
              <a:t>Love</a:t>
            </a:r>
            <a:r>
              <a:rPr lang="en-US" sz="5400" b="1" dirty="0" smtClean="0">
                <a:effectLst>
                  <a:glow rad="127000">
                    <a:schemeClr val="tx1"/>
                  </a:glow>
                </a:effectLst>
                <a:latin typeface="Arial" charset="0"/>
                <a:ea typeface="ＭＳ Ｐゴシック" charset="0"/>
                <a:cs typeface="ＭＳ Ｐゴシック" charset="0"/>
              </a:rPr>
              <a:t> in practical ways (13:1-17).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364991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II</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Relate</a:t>
            </a:r>
            <a:r>
              <a:rPr lang="en-US" sz="5400" b="1" dirty="0">
                <a:effectLst>
                  <a:glow rad="127000">
                    <a:schemeClr val="tx1"/>
                  </a:glow>
                </a:effectLst>
                <a:latin typeface="Arial" charset="0"/>
                <a:ea typeface="ＭＳ Ｐゴシック" charset="0"/>
                <a:cs typeface="ＭＳ Ｐゴシック" charset="0"/>
              </a:rPr>
              <a:t> to others personably (13:18-25</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
            <a:ext cx="5835767" cy="4071465"/>
          </a:xfrm>
          <a:prstGeom prst="rect">
            <a:avLst/>
          </a:prstGeom>
        </p:spPr>
      </p:pic>
      <p:pic>
        <p:nvPicPr>
          <p:cNvPr id="4" name="Picture 3"/>
          <p:cNvPicPr>
            <a:picLocks noChangeAspect="1"/>
          </p:cNvPicPr>
          <p:nvPr/>
        </p:nvPicPr>
        <p:blipFill>
          <a:blip r:embed="rId4"/>
          <a:stretch>
            <a:fillRect/>
          </a:stretch>
        </p:blipFill>
        <p:spPr>
          <a:xfrm>
            <a:off x="4445893" y="2083369"/>
            <a:ext cx="4445000" cy="3175000"/>
          </a:xfrm>
          <a:prstGeom prst="rect">
            <a:avLst/>
          </a:prstGeom>
        </p:spPr>
      </p:pic>
    </p:spTree>
    <p:extLst>
      <p:ext uri="{BB962C8B-B14F-4D97-AF65-F5344CB8AC3E}">
        <p14:creationId xmlns:p14="http://schemas.microsoft.com/office/powerpoint/2010/main" val="182384126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9075" y="76948"/>
            <a:ext cx="9322613" cy="2232247"/>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Are you </a:t>
            </a:r>
            <a:r>
              <a:rPr lang="en-US" sz="4000" b="1" i="1" dirty="0" smtClean="0">
                <a:effectLst>
                  <a:glow rad="127000">
                    <a:schemeClr val="tx1"/>
                  </a:glow>
                </a:effectLst>
                <a:latin typeface="Arial" charset="0"/>
                <a:ea typeface="ＭＳ Ｐゴシック" charset="0"/>
                <a:cs typeface="ＭＳ Ｐゴシック" charset="0"/>
              </a:rPr>
              <a:t>better educated </a:t>
            </a:r>
            <a:r>
              <a:rPr lang="en-US" sz="4000" b="1" dirty="0" smtClean="0">
                <a:effectLst>
                  <a:glow rad="127000">
                    <a:schemeClr val="tx1"/>
                  </a:glow>
                </a:effectLst>
                <a:latin typeface="Arial" charset="0"/>
                <a:ea typeface="ＭＳ Ｐゴシック" charset="0"/>
                <a:cs typeface="ＭＳ Ｐゴシック" charset="0"/>
              </a:rPr>
              <a:t>in Hebrews or are you </a:t>
            </a:r>
            <a:r>
              <a:rPr lang="en-US" sz="5400" b="1" i="1" dirty="0" smtClean="0">
                <a:effectLst>
                  <a:glow rad="127000">
                    <a:schemeClr val="tx1"/>
                  </a:glow>
                </a:effectLst>
                <a:latin typeface="Arial" charset="0"/>
                <a:ea typeface="ＭＳ Ｐゴシック" charset="0"/>
                <a:cs typeface="ＭＳ Ｐゴシック" charset="0"/>
              </a:rPr>
              <a:t>transformed</a:t>
            </a:r>
            <a:r>
              <a:rPr lang="en-US" sz="5400" b="1" dirty="0" smtClean="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now?</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2454132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715000"/>
          </a:xfrm>
          <a:prstGeom prst="rect">
            <a:avLst/>
          </a:prstGeom>
        </p:spPr>
      </p:pic>
      <p:sp>
        <p:nvSpPr>
          <p:cNvPr id="900098" name="Rectangle 2"/>
          <p:cNvSpPr>
            <a:spLocks noGrp="1" noChangeArrowheads="1"/>
          </p:cNvSpPr>
          <p:nvPr>
            <p:ph type="ctrTitle"/>
          </p:nvPr>
        </p:nvSpPr>
        <p:spPr>
          <a:xfrm>
            <a:off x="0" y="5576105"/>
            <a:ext cx="9144000" cy="118371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In what specific way can you better love those in </a:t>
            </a:r>
            <a:r>
              <a:rPr lang="en-US" b="1" dirty="0" smtClean="0">
                <a:effectLst>
                  <a:glow rad="127000">
                    <a:schemeClr val="tx1"/>
                  </a:glow>
                </a:effectLst>
                <a:latin typeface="Arial" charset="0"/>
                <a:ea typeface="ＭＳ Ｐゴシック" charset="0"/>
                <a:cs typeface="ＭＳ Ｐゴシック" charset="0"/>
              </a:rPr>
              <a:t>need?</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92677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528" y="116632"/>
            <a:ext cx="9143472" cy="503510"/>
          </a:xfrm>
        </p:spPr>
        <p:txBody>
          <a:bodyPr/>
          <a:lstStyle/>
          <a:p>
            <a:pPr eaLnBrk="1" hangingPunct="1"/>
            <a:r>
              <a:rPr lang="en-US" b="1" dirty="0" smtClean="0">
                <a:solidFill>
                  <a:srgbClr val="FFFFFF"/>
                </a:solidFill>
                <a:effectLst>
                  <a:glow rad="139700">
                    <a:schemeClr val="tx1"/>
                  </a:glow>
                </a:effectLst>
                <a:latin typeface="Arial" charset="0"/>
                <a:ea typeface="ＭＳ Ｐゴシック" charset="0"/>
                <a:cs typeface="Arial" charset="0"/>
              </a:rPr>
              <a:t>Hebrews: "Press On!"</a:t>
            </a:r>
            <a:endParaRPr lang="en-US"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1656794024"/>
              </p:ext>
            </p:extLst>
          </p:nvPr>
        </p:nvGraphicFramePr>
        <p:xfrm>
          <a:off x="529" y="1257302"/>
          <a:ext cx="9135778" cy="5341573"/>
        </p:xfrm>
        <a:graphic>
          <a:graphicData uri="http://schemas.openxmlformats.org/drawingml/2006/table">
            <a:tbl>
              <a:tblPr/>
              <a:tblGrid>
                <a:gridCol w="980986"/>
                <a:gridCol w="770101"/>
                <a:gridCol w="768218"/>
                <a:gridCol w="683489"/>
                <a:gridCol w="596876"/>
                <a:gridCol w="512146"/>
                <a:gridCol w="958155"/>
                <a:gridCol w="774700"/>
                <a:gridCol w="673100"/>
                <a:gridCol w="1003300"/>
                <a:gridCol w="787400"/>
                <a:gridCol w="627307"/>
              </a:tblGrid>
              <a:tr h="549666">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altLang="ja-JP" sz="2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US" altLang="ja-JP" sz="2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a:t>
                      </a:r>
                      <a:r>
                        <a:rPr kumimoji="1" lang="en-US"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Superiority Over Judaism as High Priest</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7022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Person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a:t>
                      </a:r>
                      <a:b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Priestly Work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Endurance </a:t>
                      </a:r>
                      <a:b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Through Faith</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9274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355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Prophets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Angels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Moses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Aaron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Melch</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Old Cov.</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Tabernacle &amp; Sacrifices</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Willful </a:t>
                      </a: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Sin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Models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Don</a:t>
                      </a:r>
                      <a:r>
                        <a:rPr kumimoji="0" lang="fr-FR"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 Despise Discipline</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Don</a:t>
                      </a:r>
                      <a:r>
                        <a:rPr kumimoji="0" lang="fr-FR"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 Ignore </a:t>
                      </a: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God</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Press on!</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5358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a:t>
                      </a: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a:t>
                      </a: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12:4-</a:t>
                      </a:r>
                      <a:r>
                        <a:rPr kumimoji="0" lang="en-US" sz="14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43938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Majesty</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Christ</a:t>
                      </a:r>
                      <a:r>
                        <a:rPr kumimoji="0" lang="fr-FR"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a:t>
                      </a:r>
                      <a:r>
                        <a:rPr kumimoji="0" lang="en-US"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s </a:t>
                      </a: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Ministry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Christian</a:t>
                      </a:r>
                      <a:r>
                        <a:rPr kumimoji="1" lang="fr-FR"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smtClean="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Manifestation</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9387">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Theology</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Practice</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9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Unknown Author, Recipients, Origin, and Destination!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9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FFFFFF"/>
                </a:solidFill>
                <a:cs typeface="Arial" charset="0"/>
              </a:rPr>
              <a:t>254</a:t>
            </a:r>
          </a:p>
        </p:txBody>
      </p:sp>
    </p:spTree>
    <p:extLst>
      <p:ext uri="{BB962C8B-B14F-4D97-AF65-F5344CB8AC3E}">
        <p14:creationId xmlns:p14="http://schemas.microsoft.com/office/powerpoint/2010/main" val="412331419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95300"/>
            <a:ext cx="8369300" cy="58674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 what specific way can you better love </a:t>
            </a:r>
            <a:r>
              <a:rPr lang="en-US" sz="5400" b="1" dirty="0" smtClean="0">
                <a:effectLst>
                  <a:glow rad="127000">
                    <a:schemeClr val="tx1"/>
                  </a:glow>
                </a:effectLst>
                <a:latin typeface="Arial" charset="0"/>
                <a:ea typeface="ＭＳ Ｐゴシック" charset="0"/>
                <a:cs typeface="ＭＳ Ｐゴシック" charset="0"/>
              </a:rPr>
              <a:t>God?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159787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2347"/>
            <a:ext cx="9144000" cy="14663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Grace Exemplified</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587375"/>
            <a:ext cx="9144000" cy="5061857"/>
          </a:xfrm>
          <a:prstGeom prst="rect">
            <a:avLst/>
          </a:prstGeom>
        </p:spPr>
      </p:pic>
    </p:spTree>
    <p:extLst>
      <p:ext uri="{BB962C8B-B14F-4D97-AF65-F5344CB8AC3E}">
        <p14:creationId xmlns:p14="http://schemas.microsoft.com/office/powerpoint/2010/main" val="16263440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8101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amp; Subtitle">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2300</TotalTime>
  <Words>3466</Words>
  <Application>Microsoft Macintosh PowerPoint</Application>
  <PresentationFormat>On-screen Show (4:3)</PresentationFormat>
  <Paragraphs>361</Paragraphs>
  <Slides>93</Slides>
  <Notes>68</Notes>
  <HiddenSlides>0</HiddenSlides>
  <MMClips>1</MMClips>
  <ScaleCrop>false</ScaleCrop>
  <HeadingPairs>
    <vt:vector size="4" baseType="variant">
      <vt:variant>
        <vt:lpstr>Theme</vt:lpstr>
      </vt:variant>
      <vt:variant>
        <vt:i4>11</vt:i4>
      </vt:variant>
      <vt:variant>
        <vt:lpstr>Slide Titles</vt:lpstr>
      </vt:variant>
      <vt:variant>
        <vt:i4>93</vt:i4>
      </vt:variant>
    </vt:vector>
  </HeadingPairs>
  <TitlesOfParts>
    <vt:vector size="104" baseType="lpstr">
      <vt:lpstr>49_Blank Presentation</vt:lpstr>
      <vt:lpstr>3_Ripple</vt:lpstr>
      <vt:lpstr>4_Stream</vt:lpstr>
      <vt:lpstr>4_Default Design</vt:lpstr>
      <vt:lpstr>1_Title &amp; Subtitle</vt:lpstr>
      <vt:lpstr>3_Blank Presentation</vt:lpstr>
      <vt:lpstr>1_Calm</vt:lpstr>
      <vt:lpstr>Title &amp; Bullets</vt:lpstr>
      <vt:lpstr>Title &amp; Subtitle</vt:lpstr>
      <vt:lpstr>Median</vt:lpstr>
      <vt:lpstr>12_Blank Presentation</vt:lpstr>
      <vt:lpstr>Press On!</vt:lpstr>
      <vt:lpstr>Engaging the Atheists</vt:lpstr>
      <vt:lpstr>"Can we, just for a moment, Your Honor, ignore the facts?"</vt:lpstr>
      <vt:lpstr>Hebrews</vt:lpstr>
      <vt:lpstr>"For our God is a consuming fire"  Hebrews 12:29</vt:lpstr>
      <vt:lpstr>Series on the Book of Hebrews </vt:lpstr>
      <vt:lpstr>How can we show that Jesus is better than any other belief system?</vt:lpstr>
      <vt:lpstr>Background to the Letter to the Hebrews</vt:lpstr>
      <vt:lpstr>Hebrews: "Press On!"</vt:lpstr>
      <vt:lpstr>The Better Things</vt:lpstr>
      <vt:lpstr>HEBREWS</vt:lpstr>
      <vt:lpstr>A Specific Jewish Community</vt:lpstr>
      <vt:lpstr>Summary Statement</vt:lpstr>
      <vt:lpstr>Press On!</vt:lpstr>
      <vt:lpstr>How can we show that Jesus is better than any other belief system?</vt:lpstr>
      <vt:lpstr>I.  Love in practical ways (13:1-17).</vt:lpstr>
      <vt:lpstr>Love people to show the supremacy of Christ (13:1-6). </vt:lpstr>
      <vt:lpstr>Show hospitality to all the saints, to strangers, and to prisoners (13:1-3).</vt:lpstr>
      <vt:lpstr>"Keep on loving each other as brothers and sisters" (13:1 NLT).</vt:lpstr>
      <vt:lpstr>Doctor of Ministry Graduates 9 May 2015</vt:lpstr>
      <vt:lpstr>Seven DMin Graduates May 2015</vt:lpstr>
      <vt:lpstr>Crossroads Graduates</vt:lpstr>
      <vt:lpstr>Chanchan Graduating</vt:lpstr>
      <vt:lpstr>Switching Hats</vt:lpstr>
      <vt:lpstr>Some of the CIC Family 9 May 2015</vt:lpstr>
      <vt:lpstr>Happy Mother's Day!</vt:lpstr>
      <vt:lpstr>Happy Mother's Day!</vt:lpstr>
      <vt:lpstr>PowerPoint Presentation</vt:lpstr>
      <vt:lpstr>PowerPoint Presentation</vt:lpstr>
      <vt:lpstr>PowerPoint Presentation</vt:lpstr>
      <vt:lpstr>PowerPoint Presentation</vt:lpstr>
      <vt:lpstr>PowerPoint Presentation</vt:lpstr>
      <vt:lpstr>PowerPoint Presentation</vt:lpstr>
      <vt:lpstr>Why should we show hospitality to strangers?</vt:lpstr>
      <vt:lpstr>PowerPoint Presentation</vt:lpstr>
      <vt:lpstr>PowerPoint Presentation</vt:lpstr>
      <vt:lpstr>Texts encouraging hospitality</vt:lpstr>
      <vt:lpstr>PowerPoint Presentation</vt:lpstr>
      <vt:lpstr>PowerPoint Presentation</vt:lpstr>
      <vt:lpstr>PowerPoint Presentation</vt:lpstr>
      <vt:lpstr>Matthew 25:31-46</vt:lpstr>
      <vt:lpstr>Needs are all around us…</vt:lpstr>
      <vt:lpstr>What's your motive?</vt:lpstr>
      <vt:lpstr>PowerPoint Presentation</vt:lpstr>
      <vt:lpstr>PowerPoint Presentation</vt:lpstr>
      <vt:lpstr>Opportunities in Singapore</vt:lpstr>
      <vt:lpstr>PowerPoint Presentation</vt:lpstr>
      <vt:lpstr>"Remember those in prison, as if you were there yourself" (13:3a NLT).</vt:lpstr>
      <vt:lpstr>"Remember also those being mistreated, as if you felt their pain in your own bodies" (13:3b NLT).</vt:lpstr>
      <vt:lpstr>"Give honor to marriage, and remain faithful to one another in marriage"  (13:4a NLT).</vt:lpstr>
      <vt:lpstr>First Argument on their Wedding Night…</vt:lpstr>
      <vt:lpstr>A Biblical Logo…</vt:lpstr>
      <vt:lpstr>"God will surely judge people who are immoral and those who commit adultery" (13:4b NLT).</vt:lpstr>
      <vt:lpstr>5-4 struck down DOMA in 2013</vt:lpstr>
      <vt:lpstr>"Don't love money; be satisfied with what you have. For God has said, 'I will never fail you. I will never abandon you'"  (Hebrews 13:5 NLT).</vt:lpstr>
      <vt:lpstr>"So we can say with confidence,  'The LORD is my helper,  so I will have no fear.  What can mere people do to me?'"  (13:6 NLT).</vt:lpstr>
      <vt:lpstr>"Remember your leaders who taught you the word of God. Think of all the good that has come from their lives, and follow the example of their faith" (13:7 NLT).</vt:lpstr>
      <vt:lpstr>Rosie the Riveter/Rearer</vt:lpstr>
      <vt:lpstr>Happy Mother's Day!</vt:lpstr>
      <vt:lpstr>Happy Mother's Day!</vt:lpstr>
      <vt:lpstr>Jesus Christ is the same yesterday, today, and</vt:lpstr>
      <vt:lpstr>"So do not be attracted by strange, new ideas. Your strength comes from God's grace, not from rules about food, which don't help those who follow them"  (13:9 NLT).</vt:lpstr>
      <vt:lpstr>"We have an altar from which the priests in the Tabernacle have no right to eat"  (13:10 NLT).</vt:lpstr>
      <vt:lpstr>"Under the old system, the high priest brought the blood of animals into the [Most NIV] Holy Place as a sacrifice for sin, and the bodies of the animals were burned outside the camp" (13:11 NLT).</vt:lpstr>
      <vt:lpstr>Application: "Leave Jerusalem"</vt:lpstr>
      <vt:lpstr>What happened to the Christians in Jerusalem?</vt:lpstr>
      <vt:lpstr>The Fire</vt:lpstr>
      <vt:lpstr>Antonia Fortress Leveled</vt:lpstr>
      <vt:lpstr>Jeremiah's Application: "Leave Jerusalem"</vt:lpstr>
      <vt:lpstr>"For this world is not our permanent home; we are looking forward to a home yet to come" (13:14 NLT).</vt:lpstr>
      <vt:lpstr>"Therefore, let us offer through Jesus a continual sacrifice of praise to God, proclaiming our allegiance to his name"  (13:15 NLT).</vt:lpstr>
      <vt:lpstr>"And don't forget to do good and to share with those in need. These are the sacrifices that please God" (13:16 NLT).</vt:lpstr>
      <vt:lpstr>Obey Leaders</vt:lpstr>
      <vt:lpstr>I.  Love in practical ways (13:1-17).</vt:lpstr>
      <vt:lpstr>II. Relate to others personably (13:18-25).</vt:lpstr>
      <vt:lpstr>They're Coming: Care-O-Bot 4, the Service Robot</vt:lpstr>
      <vt:lpstr>They're Coming: Care-O-Bot 4, the Service Robot</vt:lpstr>
      <vt:lpstr>"Pray for us, for our conscience is clear and we want to live honorably in everything we do.  19And especially pray that I will be able to come back to you soon" (13:18-19 NLT).</vt:lpstr>
      <vt:lpstr>"Now may the God of peace—  who brought up from the dead our Lord Jesus,  the great Shepherd of the sheep,  and ratified an eternal covenant with his blood—  21may he equip you with all you need  for doing his will.  May he produce in you,  through the power of Jesus Christ,  every good thing that is pleasing to him.  All glory to him forever and ever! Amen" (13:20-21 NLT).</vt:lpstr>
      <vt:lpstr>"I urge you, dear brothers and sisters, to pay attention to what I have written in this brief exhortation" (13:22 NLT).</vt:lpstr>
      <vt:lpstr>"I want you to know that our brother Timothy has been released from jail. If he comes here soon, I will bring him with me to see you" (13:23 NLT).</vt:lpstr>
      <vt:lpstr>"Greet all your leaders and all the believers there. The believers from Italy send you their greetings" (13:24 NLT).</vt:lpstr>
      <vt:lpstr>"May God's grace be with you all"  (13:25 NLT).</vt:lpstr>
      <vt:lpstr>How can we show that Jesus is better than any other belief system?</vt:lpstr>
      <vt:lpstr>Jesus looks good when we love others  —Main Idea of Hebrews 13</vt:lpstr>
      <vt:lpstr>I.  Love in practical ways (13:1-17).</vt:lpstr>
      <vt:lpstr>II. Relate to others personably (13:18-25).</vt:lpstr>
      <vt:lpstr>Are you better educated in Hebrews or are you transformed now?</vt:lpstr>
      <vt:lpstr>In what specific way can you better love those in need?</vt:lpstr>
      <vt:lpstr>In what specific way can you better love God?</vt:lpstr>
      <vt:lpstr>Grace Exemplified</vt:lpstr>
      <vt:lpstr>Black</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112</cp:revision>
  <dcterms:created xsi:type="dcterms:W3CDTF">2014-08-02T06:39:19Z</dcterms:created>
  <dcterms:modified xsi:type="dcterms:W3CDTF">2018-04-03T08:55:45Z</dcterms:modified>
</cp:coreProperties>
</file>