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2.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91" r:id="rId3"/>
    <p:sldMasterId id="2147483803" r:id="rId4"/>
  </p:sldMasterIdLst>
  <p:notesMasterIdLst>
    <p:notesMasterId r:id="rId80"/>
  </p:notesMasterIdLst>
  <p:sldIdLst>
    <p:sldId id="257" r:id="rId5"/>
    <p:sldId id="734" r:id="rId6"/>
    <p:sldId id="736" r:id="rId7"/>
    <p:sldId id="737" r:id="rId8"/>
    <p:sldId id="739" r:id="rId9"/>
    <p:sldId id="742" r:id="rId10"/>
    <p:sldId id="743" r:id="rId11"/>
    <p:sldId id="740" r:id="rId12"/>
    <p:sldId id="741" r:id="rId13"/>
    <p:sldId id="735" r:id="rId14"/>
    <p:sldId id="481" r:id="rId15"/>
    <p:sldId id="482" r:id="rId16"/>
    <p:sldId id="484" r:id="rId17"/>
    <p:sldId id="750" r:id="rId18"/>
    <p:sldId id="749" r:id="rId19"/>
    <p:sldId id="745" r:id="rId20"/>
    <p:sldId id="746" r:id="rId21"/>
    <p:sldId id="687" r:id="rId22"/>
    <p:sldId id="702" r:id="rId23"/>
    <p:sldId id="688" r:id="rId24"/>
    <p:sldId id="754" r:id="rId25"/>
    <p:sldId id="755" r:id="rId26"/>
    <p:sldId id="689" r:id="rId27"/>
    <p:sldId id="690" r:id="rId28"/>
    <p:sldId id="691" r:id="rId29"/>
    <p:sldId id="693" r:id="rId30"/>
    <p:sldId id="692" r:id="rId31"/>
    <p:sldId id="762" r:id="rId32"/>
    <p:sldId id="694" r:id="rId33"/>
    <p:sldId id="695" r:id="rId34"/>
    <p:sldId id="696" r:id="rId35"/>
    <p:sldId id="697" r:id="rId36"/>
    <p:sldId id="698" r:id="rId37"/>
    <p:sldId id="571" r:id="rId38"/>
    <p:sldId id="572" r:id="rId39"/>
    <p:sldId id="699" r:id="rId40"/>
    <p:sldId id="700" r:id="rId41"/>
    <p:sldId id="723" r:id="rId42"/>
    <p:sldId id="724" r:id="rId43"/>
    <p:sldId id="725" r:id="rId44"/>
    <p:sldId id="763" r:id="rId45"/>
    <p:sldId id="727" r:id="rId46"/>
    <p:sldId id="728" r:id="rId47"/>
    <p:sldId id="729" r:id="rId48"/>
    <p:sldId id="730" r:id="rId49"/>
    <p:sldId id="733" r:id="rId50"/>
    <p:sldId id="704" r:id="rId51"/>
    <p:sldId id="705" r:id="rId52"/>
    <p:sldId id="768" r:id="rId53"/>
    <p:sldId id="706" r:id="rId54"/>
    <p:sldId id="751" r:id="rId55"/>
    <p:sldId id="707" r:id="rId56"/>
    <p:sldId id="708" r:id="rId57"/>
    <p:sldId id="709" r:id="rId58"/>
    <p:sldId id="710" r:id="rId59"/>
    <p:sldId id="753" r:id="rId60"/>
    <p:sldId id="711" r:id="rId61"/>
    <p:sldId id="712" r:id="rId62"/>
    <p:sldId id="769" r:id="rId63"/>
    <p:sldId id="759" r:id="rId64"/>
    <p:sldId id="772" r:id="rId65"/>
    <p:sldId id="701" r:id="rId66"/>
    <p:sldId id="773" r:id="rId67"/>
    <p:sldId id="774" r:id="rId68"/>
    <p:sldId id="779" r:id="rId69"/>
    <p:sldId id="781" r:id="rId70"/>
    <p:sldId id="780" r:id="rId71"/>
    <p:sldId id="574" r:id="rId72"/>
    <p:sldId id="782" r:id="rId73"/>
    <p:sldId id="770" r:id="rId74"/>
    <p:sldId id="771" r:id="rId75"/>
    <p:sldId id="783" r:id="rId76"/>
    <p:sldId id="595" r:id="rId77"/>
    <p:sldId id="406" r:id="rId78"/>
    <p:sldId id="784"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1" autoAdjust="0"/>
    <p:restoredTop sz="84544" autoAdjust="0"/>
  </p:normalViewPr>
  <p:slideViewPr>
    <p:cSldViewPr snapToGrid="0" snapToObjects="1">
      <p:cViewPr varScale="1">
        <p:scale>
          <a:sx n="91" d="100"/>
          <a:sy n="91" d="100"/>
        </p:scale>
        <p:origin x="-1880" y="-120"/>
      </p:cViewPr>
      <p:guideLst>
        <p:guide orient="horz" pos="2160"/>
        <p:guide pos="2880"/>
      </p:guideLst>
    </p:cSldViewPr>
  </p:slideViewPr>
  <p:outlineViewPr>
    <p:cViewPr>
      <p:scale>
        <a:sx n="33" d="100"/>
        <a:sy n="33" d="100"/>
      </p:scale>
      <p:origin x="0" y="2352"/>
    </p:cViewPr>
  </p:outlineViewPr>
  <p:notesTextViewPr>
    <p:cViewPr>
      <p:scale>
        <a:sx n="100" d="100"/>
        <a:sy n="100" d="100"/>
      </p:scale>
      <p:origin x="0" y="0"/>
    </p:cViewPr>
  </p:notesTextViewPr>
  <p:sorterViewPr>
    <p:cViewPr>
      <p:scale>
        <a:sx n="98" d="100"/>
        <a:sy n="98" d="100"/>
      </p:scale>
      <p:origin x="0" y="31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80" Type="http://schemas.openxmlformats.org/officeDocument/2006/relationships/notesMaster" Target="notesMasters/notes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28/4/17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jinni.com/person/ben-kingsley/" TargetMode="External"/><Relationship Id="rId4" Type="http://schemas.openxmlformats.org/officeDocument/2006/relationships/hyperlink" Target="http://www.jinni.com/s/4jV" TargetMode="External"/><Relationship Id="rId5" Type="http://schemas.openxmlformats.org/officeDocument/2006/relationships/hyperlink" Target="http://www.jinni.com/s/dPKO" TargetMode="External"/><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Others are waiting on God for something else that is really important.</a:t>
            </a:r>
            <a:r>
              <a:rPr lang="en-SG" dirty="0" smtClean="0">
                <a:effectLst/>
              </a:rPr>
              <a:t> </a:t>
            </a:r>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cs typeface="ＭＳ Ｐゴシック" charset="0"/>
              </a:rPr>
              <a:t>Waiting </a:t>
            </a:r>
            <a:r>
              <a:rPr lang="en-US" dirty="0" err="1" smtClean="0">
                <a:cs typeface="ＭＳ Ｐゴシック" charset="0"/>
              </a:rPr>
              <a:t>isn</a:t>
            </a:r>
            <a:r>
              <a:rPr lang="fr-FR" dirty="0" smtClean="0">
                <a:cs typeface="ＭＳ Ｐゴシック" charset="0"/>
              </a:rPr>
              <a:t>'</a:t>
            </a:r>
            <a:r>
              <a:rPr lang="en-US" dirty="0" smtClean="0">
                <a:cs typeface="ＭＳ Ｐゴシック" charset="0"/>
              </a:rPr>
              <a:t>t bad.  Waiting is good.</a:t>
            </a:r>
          </a:p>
          <a:p>
            <a:r>
              <a:rPr lang="en-US" dirty="0" smtClean="0">
                <a:cs typeface="ＭＳ Ｐゴシック" charset="0"/>
              </a:rPr>
              <a:t>For one, it teaches us patience.  But…</a:t>
            </a:r>
          </a:p>
          <a:p>
            <a:endParaRPr lang="en-US" dirty="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13</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The suffering Hebrew readers were tempted to give up their faith by returning to Judaism</a:t>
            </a:r>
            <a:r>
              <a:rPr lang="en-SG" sz="1200" kern="1200" dirty="0" smtClean="0">
                <a:solidFill>
                  <a:schemeClr val="tx1"/>
                </a:solidFill>
                <a:effectLst/>
                <a:latin typeface="+mn-lt"/>
                <a:ea typeface="+mn-ea"/>
                <a:cs typeface="+mn-cs"/>
              </a:rPr>
              <a:t>.</a:t>
            </a:r>
          </a:p>
          <a:p>
            <a:pPr eaLnBrk="1" hangingPunct="1"/>
            <a:r>
              <a:rPr lang="en-US" sz="1200" kern="1200" dirty="0" smtClean="0">
                <a:solidFill>
                  <a:schemeClr val="tx1"/>
                </a:solidFill>
                <a:effectLst/>
                <a:latin typeface="+mn-lt"/>
                <a:ea typeface="+mn-ea"/>
                <a:cs typeface="+mn-cs"/>
              </a:rPr>
              <a:t>They had waited for relatives to trust Christ—yet most still </a:t>
            </a:r>
            <a:r>
              <a:rPr lang="en-US" sz="1200" kern="1200" dirty="0" err="1" smtClean="0">
                <a:solidFill>
                  <a:schemeClr val="tx1"/>
                </a:solidFill>
                <a:effectLst/>
                <a:latin typeface="+mn-lt"/>
                <a:ea typeface="+mn-ea"/>
                <a:cs typeface="+mn-cs"/>
              </a:rPr>
              <a:t>hadn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believed</a:t>
            </a:r>
            <a:r>
              <a:rPr lang="en-SG" sz="1200" kern="1200" dirty="0" smtClean="0">
                <a:solidFill>
                  <a:schemeClr val="tx1"/>
                </a:solidFill>
                <a:effectLst/>
                <a:latin typeface="+mn-lt"/>
                <a:ea typeface="+mn-ea"/>
                <a:cs typeface="+mn-cs"/>
              </a:rPr>
              <a:t>.</a:t>
            </a:r>
          </a:p>
          <a:p>
            <a:pPr eaLnBrk="1" hangingPunct="1"/>
            <a:r>
              <a:rPr lang="en-US" dirty="0" smtClean="0">
                <a:latin typeface="Arial" charset="0"/>
                <a:ea typeface="ＭＳ Ｐゴシック" charset="0"/>
                <a:cs typeface="ＭＳ Ｐゴシック" charset="0"/>
              </a:rPr>
              <a:t>In fact, things got worse and they suffered for their faith.</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Our text today has three movements that show three ways to wait in faith: the key </a:t>
            </a:r>
            <a:r>
              <a:rPr lang="en-US" sz="1200" i="1" kern="1200" dirty="0" smtClean="0">
                <a:solidFill>
                  <a:schemeClr val="tx1"/>
                </a:solidFill>
                <a:effectLst/>
                <a:latin typeface="+mn-lt"/>
                <a:ea typeface="+mn-ea"/>
                <a:cs typeface="+mn-cs"/>
              </a:rPr>
              <a:t>principle</a:t>
            </a:r>
            <a:r>
              <a:rPr lang="en-US" sz="1200" kern="1200" dirty="0" smtClean="0">
                <a:solidFill>
                  <a:schemeClr val="tx1"/>
                </a:solidFill>
                <a:effectLst/>
                <a:latin typeface="+mn-lt"/>
                <a:ea typeface="+mn-ea"/>
                <a:cs typeface="+mn-cs"/>
              </a:rPr>
              <a:t> (11:1-3) followed by </a:t>
            </a:r>
            <a:r>
              <a:rPr lang="en-US" sz="1200" i="1" kern="1200" dirty="0" smtClean="0">
                <a:solidFill>
                  <a:schemeClr val="tx1"/>
                </a:solidFill>
                <a:effectLst/>
                <a:latin typeface="+mn-lt"/>
                <a:ea typeface="+mn-ea"/>
                <a:cs typeface="+mn-cs"/>
              </a:rPr>
              <a:t>heroes</a:t>
            </a:r>
            <a:r>
              <a:rPr lang="en-US" sz="1200" kern="1200" dirty="0" smtClean="0">
                <a:solidFill>
                  <a:schemeClr val="tx1"/>
                </a:solidFill>
                <a:effectLst/>
                <a:latin typeface="+mn-lt"/>
                <a:ea typeface="+mn-ea"/>
                <a:cs typeface="+mn-cs"/>
              </a:rPr>
              <a:t> (11:4-40) followed by our </a:t>
            </a:r>
            <a:r>
              <a:rPr lang="en-US" sz="1200" i="1" kern="1200" dirty="0" smtClean="0">
                <a:solidFill>
                  <a:schemeClr val="tx1"/>
                </a:solidFill>
                <a:effectLst/>
                <a:latin typeface="+mn-lt"/>
                <a:ea typeface="+mn-ea"/>
                <a:cs typeface="+mn-cs"/>
              </a:rPr>
              <a:t>ultimate</a:t>
            </a:r>
            <a:r>
              <a:rPr lang="en-US" sz="1200" kern="1200" dirty="0" smtClean="0">
                <a:solidFill>
                  <a:schemeClr val="tx1"/>
                </a:solidFill>
                <a:effectLst/>
                <a:latin typeface="+mn-lt"/>
                <a:ea typeface="+mn-ea"/>
                <a:cs typeface="+mn-cs"/>
              </a:rPr>
              <a:t> example (12:1-3)</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can you wait in faith?  We first will see our key principle of waiting in faith…</a:t>
            </a:r>
            <a:r>
              <a:rPr lang="en-SG" dirty="0" smtClean="0">
                <a:effectLst/>
              </a:rPr>
              <a:t> </a:t>
            </a:r>
            <a:endParaRPr lang="en-US" dirty="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Trust obeys with confidence in God</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future blessings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Definition: Faith sees the unseen (11:1).</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18</a:t>
            </a:fld>
            <a:endParaRPr lang="en-US"/>
          </a:p>
        </p:txBody>
      </p:sp>
    </p:spTree>
    <p:extLst>
      <p:ext uri="{BB962C8B-B14F-4D97-AF65-F5344CB8AC3E}">
        <p14:creationId xmlns:p14="http://schemas.microsoft.com/office/powerpoint/2010/main" val="73807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How can you wait in faith?  Faith sees an unseen hope.  Now the theoretical principle gets practical with many </a:t>
            </a:r>
            <a:r>
              <a:rPr lang="en-US" sz="1200" i="1" kern="1200" dirty="0" smtClean="0">
                <a:solidFill>
                  <a:schemeClr val="tx1"/>
                </a:solidFill>
                <a:effectLst/>
                <a:latin typeface="+mn-lt"/>
                <a:ea typeface="+mn-ea"/>
                <a:cs typeface="+mn-cs"/>
              </a:rPr>
              <a:t>examples</a:t>
            </a:r>
            <a:r>
              <a:rPr lang="en-US" sz="1200" kern="1200" dirty="0" smtClean="0">
                <a:solidFill>
                  <a:schemeClr val="tx1"/>
                </a:solidFill>
                <a:effectLst/>
                <a:latin typeface="+mn-lt"/>
                <a:ea typeface="+mn-ea"/>
                <a:cs typeface="+mn-cs"/>
              </a:rPr>
              <a:t>.  IN the rest of the chapter we are exhorted to…</a:t>
            </a:r>
            <a:r>
              <a:rPr lang="en-SG" dirty="0" smtClean="0">
                <a:effectLst/>
              </a:rPr>
              <a:t> </a:t>
            </a:r>
            <a:endParaRPr lang="en-US" dirty="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We all need to wait. None of us has seen God do all that we trust him for.</a:t>
            </a:r>
            <a:r>
              <a:rPr lang="en-SG" dirty="0" smtClean="0">
                <a:effectLst/>
              </a:rPr>
              <a:t> </a:t>
            </a:r>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Mimic OT heroes who endured despite not seeing God fulfill his promises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Abraham blessed his family with unfulfilled but sure hope (11:8-19).</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28</a:t>
            </a:fld>
            <a:endParaRPr lang="en-US"/>
          </a:p>
        </p:txBody>
      </p:sp>
    </p:spTree>
    <p:extLst>
      <p:ext uri="{BB962C8B-B14F-4D97-AF65-F5344CB8AC3E}">
        <p14:creationId xmlns:p14="http://schemas.microsoft.com/office/powerpoint/2010/main" val="618963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41</a:t>
            </a:fld>
            <a:endParaRPr lang="en-US"/>
          </a:p>
        </p:txBody>
      </p:sp>
    </p:spTree>
    <p:extLst>
      <p:ext uri="{BB962C8B-B14F-4D97-AF65-F5344CB8AC3E}">
        <p14:creationId xmlns:p14="http://schemas.microsoft.com/office/powerpoint/2010/main" val="618963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Some of us are waiting to get married.</a:t>
            </a:r>
            <a:r>
              <a:rPr lang="en-SG" dirty="0" smtClean="0">
                <a:effectLst/>
              </a:rPr>
              <a:t> </a:t>
            </a:r>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Moses (1995): In this biblical dramatic mini-series </a:t>
            </a:r>
            <a:r>
              <a:rPr lang="en-US" dirty="0" smtClean="0">
                <a:hlinkClick r:id="rId3"/>
              </a:rPr>
              <a:t>Ben Kingsley</a:t>
            </a:r>
            <a:r>
              <a:rPr lang="en-US" dirty="0" smtClean="0"/>
              <a:t> takes the role of Moses, who freed his enslaved people from </a:t>
            </a:r>
            <a:r>
              <a:rPr lang="en-US" dirty="0" smtClean="0">
                <a:hlinkClick r:id="rId4"/>
              </a:rPr>
              <a:t>Egypt</a:t>
            </a:r>
            <a:r>
              <a:rPr lang="en-US" dirty="0" smtClean="0"/>
              <a:t> (with a little help from </a:t>
            </a:r>
            <a:r>
              <a:rPr lang="en-US" dirty="0" smtClean="0">
                <a:hlinkClick r:id="rId5"/>
              </a:rPr>
              <a:t>god</a:t>
            </a:r>
            <a:r>
              <a:rPr lang="en-US" dirty="0" smtClean="0"/>
              <a:t>). http://</a:t>
            </a:r>
            <a:r>
              <a:rPr lang="en-US" dirty="0" err="1" smtClean="0"/>
              <a:t>blog.jinni.com</a:t>
            </a:r>
            <a:r>
              <a:rPr lang="en-US" dirty="0" smtClean="0"/>
              <a:t>/2013/10/live-free-or-die-trying/</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49</a:t>
            </a:fld>
            <a:endParaRPr lang="en-US"/>
          </a:p>
        </p:txBody>
      </p:sp>
    </p:spTree>
    <p:extLst>
      <p:ext uri="{BB962C8B-B14F-4D97-AF65-F5344CB8AC3E}">
        <p14:creationId xmlns:p14="http://schemas.microsoft.com/office/powerpoint/2010/main" val="6189631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Some of us are waiting for clear direction from God on where we should work</a:t>
            </a:r>
            <a:r>
              <a:rPr lang="en-SG" dirty="0" smtClean="0">
                <a:effectLst/>
              </a:rPr>
              <a:t> </a:t>
            </a:r>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The faith of OT saints was never fully rewarded in this life (11:39).</a:t>
            </a:r>
          </a:p>
          <a:p>
            <a:r>
              <a:rPr lang="en-US" sz="1200" kern="1200" dirty="0" smtClean="0">
                <a:solidFill>
                  <a:schemeClr val="tx1"/>
                </a:solidFill>
                <a:effectLst/>
                <a:latin typeface="+mn-lt"/>
                <a:ea typeface="+mn-ea"/>
                <a:cs typeface="+mn-cs"/>
              </a:rPr>
              <a:t>Their delayed reward allows us to be rewarded with them (11:40)</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How can you wait in faith? Actually, I struggled with whether to call this passage one of waiting, though each person did wait for the promise of God and never saw it fulfilled at death. </a:t>
            </a:r>
            <a:endParaRPr lang="en-US" dirty="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60</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But is waiting to be contrasted with running?  After all, the overall theme of Hebrews is to press on!  This section ends with a specific exhortation…</a:t>
            </a:r>
            <a:endParaRPr lang="en-US" dirty="0">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Mimic the perseverance that Christ showed</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3665C01-5F9B-F248-B7F5-3B2F00EA6100}" type="slidenum">
              <a:rPr lang="en-US" sz="1200">
                <a:solidFill>
                  <a:srgbClr val="000000"/>
                </a:solidFill>
              </a:rPr>
              <a:pPr/>
              <a:t>62</a:t>
            </a:fld>
            <a:endParaRPr lang="en-US" sz="1200">
              <a:solidFill>
                <a:srgbClr val="000000"/>
              </a:solidFill>
            </a:endParaRPr>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Rid yourself of anything weighing you down (12:1b).</a:t>
            </a:r>
          </a:p>
          <a:p>
            <a:r>
              <a:rPr lang="en-US" dirty="0" smtClean="0"/>
              <a:t>Rid yourself especially of the sin of unbelief (12:1c).</a:t>
            </a:r>
          </a:p>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Focus on how God rewarded Christ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endurance:</a:t>
            </a:r>
          </a:p>
          <a:p>
            <a:r>
              <a:rPr lang="en-US" dirty="0" smtClean="0"/>
              <a:t>Jesus leads us in our faith (12:2a).</a:t>
            </a:r>
          </a:p>
          <a:p>
            <a:r>
              <a:rPr lang="en-US" dirty="0" smtClean="0"/>
              <a:t>Jesus completes our faith (12:2b). </a:t>
            </a:r>
          </a:p>
          <a:p>
            <a:r>
              <a:rPr lang="en-US" dirty="0" smtClean="0"/>
              <a:t>Jesus saw faith</a:t>
            </a:r>
            <a:r>
              <a:rPr lang="fr-FR" dirty="0" smtClean="0"/>
              <a:t>'</a:t>
            </a:r>
            <a:r>
              <a:rPr lang="en-US" dirty="0" smtClean="0"/>
              <a:t>s joyful reward (12:2c).</a:t>
            </a:r>
          </a:p>
          <a:p>
            <a:r>
              <a:rPr lang="en-US" dirty="0" smtClean="0"/>
              <a:t>Jesus endured the shame of the cross (12:2d).</a:t>
            </a:r>
          </a:p>
          <a:p>
            <a:r>
              <a:rPr lang="en-US" sz="1200" kern="1200" dirty="0" smtClean="0">
                <a:solidFill>
                  <a:schemeClr val="tx1"/>
                </a:solidFill>
                <a:effectLst/>
                <a:latin typeface="+mn-lt"/>
                <a:ea typeface="+mn-ea"/>
                <a:cs typeface="+mn-cs"/>
              </a:rPr>
              <a:t>Jesus experienced faith</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reward of honor (12:2e</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How can you wait in faith?  Faith sees an unseen hope.  Now the theoretical principle gets practical with many </a:t>
            </a:r>
            <a:r>
              <a:rPr lang="en-US" sz="1200" i="1" kern="1200" dirty="0" smtClean="0">
                <a:solidFill>
                  <a:schemeClr val="tx1"/>
                </a:solidFill>
                <a:effectLst/>
                <a:latin typeface="+mn-lt"/>
                <a:ea typeface="+mn-ea"/>
                <a:cs typeface="+mn-cs"/>
              </a:rPr>
              <a:t>examples</a:t>
            </a:r>
            <a:r>
              <a:rPr lang="en-US" sz="1200" kern="1200" dirty="0" smtClean="0">
                <a:solidFill>
                  <a:schemeClr val="tx1"/>
                </a:solidFill>
                <a:effectLst/>
                <a:latin typeface="+mn-lt"/>
                <a:ea typeface="+mn-ea"/>
                <a:cs typeface="+mn-cs"/>
              </a:rPr>
              <a:t>.  IN the rest of the chapter we are exhorted to…</a:t>
            </a:r>
            <a:r>
              <a:rPr lang="en-SG" dirty="0" smtClean="0">
                <a:effectLst/>
              </a:rPr>
              <a:t> </a:t>
            </a:r>
            <a:endParaRPr lang="en-US" dirty="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Mimic OT heroes who endured despite not seeing God fulfill his promises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Mimic the perseverance that Christ showed</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NT Preaching (</a:t>
            </a:r>
            <a:r>
              <a:rPr lang="en-US" dirty="0" err="1" smtClean="0">
                <a:latin typeface="Arial" charset="0"/>
                <a:ea typeface="ＭＳ Ｐゴシック" charset="0"/>
                <a:cs typeface="ＭＳ Ｐゴシック" charset="0"/>
              </a:rPr>
              <a:t>np</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30739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30743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28948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5869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62015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9869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995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42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89245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447184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50618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88707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08450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11121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endParaRPr lang="en-US" noProof="0" smtClean="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66735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0B646595-7735-2F48-8964-0666D486084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5960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688301D-9D64-6548-A3C7-13D54975044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30653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39FE6585-C4B6-7B48-A4E1-287489D2022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268668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FC05EBA6-E05A-B646-9E59-A14B04A746E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989024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6B810119-8BB0-0344-9333-007F6F139F4F}"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53396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5DECB0DF-02CA-FA47-9F7D-85E358EEBC0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222159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6F11A112-8982-654D-9300-5413839F348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09605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74DFA78-1F19-134D-AE8B-2DF7B8A281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73780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94EE0DE-0141-A047-B225-DE2CB3B96A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0429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62D0E9A-3BE8-3D43-BAC6-4D4B34716B4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738789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D0FA83E-BCE5-C842-BE5A-FB6964D9E8B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8519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0114"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90115"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D53ACE7-3457-064A-9525-F1FA31229A1E}" type="slidenum">
              <a:rPr lang="en-US"/>
              <a:pPr/>
              <a:t>‹#›</a:t>
            </a:fld>
            <a:endParaRPr lang="en-US"/>
          </a:p>
        </p:txBody>
      </p:sp>
    </p:spTree>
    <p:extLst>
      <p:ext uri="{BB962C8B-B14F-4D97-AF65-F5344CB8AC3E}">
        <p14:creationId xmlns:p14="http://schemas.microsoft.com/office/powerpoint/2010/main" val="13243056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A5DE953-A8B9-D249-ABF4-234685EF26AC}" type="slidenum">
              <a:rPr lang="en-US"/>
              <a:pPr/>
              <a:t>‹#›</a:t>
            </a:fld>
            <a:endParaRPr lang="en-US"/>
          </a:p>
        </p:txBody>
      </p:sp>
    </p:spTree>
    <p:extLst>
      <p:ext uri="{BB962C8B-B14F-4D97-AF65-F5344CB8AC3E}">
        <p14:creationId xmlns:p14="http://schemas.microsoft.com/office/powerpoint/2010/main" val="36990579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B6F08BE-2C6E-E74A-B01C-9B3D85A2478F}" type="slidenum">
              <a:rPr lang="en-US"/>
              <a:pPr/>
              <a:t>‹#›</a:t>
            </a:fld>
            <a:endParaRPr lang="en-US"/>
          </a:p>
        </p:txBody>
      </p:sp>
    </p:spTree>
    <p:extLst>
      <p:ext uri="{BB962C8B-B14F-4D97-AF65-F5344CB8AC3E}">
        <p14:creationId xmlns:p14="http://schemas.microsoft.com/office/powerpoint/2010/main" val="4328400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6" y="1676401"/>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76401"/>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4F1D4E1-EF02-C540-9C1C-D7064D33F3ED}" type="slidenum">
              <a:rPr lang="en-US"/>
              <a:pPr/>
              <a:t>‹#›</a:t>
            </a:fld>
            <a:endParaRPr lang="en-US"/>
          </a:p>
        </p:txBody>
      </p:sp>
    </p:spTree>
    <p:extLst>
      <p:ext uri="{BB962C8B-B14F-4D97-AF65-F5344CB8AC3E}">
        <p14:creationId xmlns:p14="http://schemas.microsoft.com/office/powerpoint/2010/main" val="40232245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C79421D-8B49-5B40-B994-6B19238F80DE}" type="slidenum">
              <a:rPr lang="en-US"/>
              <a:pPr/>
              <a:t>‹#›</a:t>
            </a:fld>
            <a:endParaRPr lang="en-US"/>
          </a:p>
        </p:txBody>
      </p:sp>
    </p:spTree>
    <p:extLst>
      <p:ext uri="{BB962C8B-B14F-4D97-AF65-F5344CB8AC3E}">
        <p14:creationId xmlns:p14="http://schemas.microsoft.com/office/powerpoint/2010/main" val="22004131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0545D04-F539-2D43-B01C-80630BEF8D6A}" type="slidenum">
              <a:rPr lang="en-US"/>
              <a:pPr/>
              <a:t>‹#›</a:t>
            </a:fld>
            <a:endParaRPr lang="en-US"/>
          </a:p>
        </p:txBody>
      </p:sp>
    </p:spTree>
    <p:extLst>
      <p:ext uri="{BB962C8B-B14F-4D97-AF65-F5344CB8AC3E}">
        <p14:creationId xmlns:p14="http://schemas.microsoft.com/office/powerpoint/2010/main" val="3174107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3C7B245-C347-804A-82FB-411058C08667}" type="slidenum">
              <a:rPr lang="en-US"/>
              <a:pPr/>
              <a:t>‹#›</a:t>
            </a:fld>
            <a:endParaRPr lang="en-US"/>
          </a:p>
        </p:txBody>
      </p:sp>
    </p:spTree>
    <p:extLst>
      <p:ext uri="{BB962C8B-B14F-4D97-AF65-F5344CB8AC3E}">
        <p14:creationId xmlns:p14="http://schemas.microsoft.com/office/powerpoint/2010/main" val="38098093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B488F4A-1041-B84E-8B13-169DDC4852A2}" type="slidenum">
              <a:rPr lang="en-US"/>
              <a:pPr/>
              <a:t>‹#›</a:t>
            </a:fld>
            <a:endParaRPr lang="en-US"/>
          </a:p>
        </p:txBody>
      </p:sp>
    </p:spTree>
    <p:extLst>
      <p:ext uri="{BB962C8B-B14F-4D97-AF65-F5344CB8AC3E}">
        <p14:creationId xmlns:p14="http://schemas.microsoft.com/office/powerpoint/2010/main" val="27970009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D33246E-6268-A946-9F96-61C0A05BBFD8}" type="slidenum">
              <a:rPr lang="en-US"/>
              <a:pPr/>
              <a:t>‹#›</a:t>
            </a:fld>
            <a:endParaRPr lang="en-US"/>
          </a:p>
        </p:txBody>
      </p:sp>
    </p:spTree>
    <p:extLst>
      <p:ext uri="{BB962C8B-B14F-4D97-AF65-F5344CB8AC3E}">
        <p14:creationId xmlns:p14="http://schemas.microsoft.com/office/powerpoint/2010/main" val="33402814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909370-AAE9-CE4B-AA4D-5348059711DB}" type="slidenum">
              <a:rPr lang="en-US"/>
              <a:pPr/>
              <a:t>‹#›</a:t>
            </a:fld>
            <a:endParaRPr lang="en-US"/>
          </a:p>
        </p:txBody>
      </p:sp>
    </p:spTree>
    <p:extLst>
      <p:ext uri="{BB962C8B-B14F-4D97-AF65-F5344CB8AC3E}">
        <p14:creationId xmlns:p14="http://schemas.microsoft.com/office/powerpoint/2010/main" val="1564319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9" y="228601"/>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6" y="228601"/>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9273D5-E93F-C64C-8FCF-08E1CC03F96E}" type="slidenum">
              <a:rPr lang="en-US"/>
              <a:pPr/>
              <a:t>‹#›</a:t>
            </a:fld>
            <a:endParaRPr lang="en-US"/>
          </a:p>
        </p:txBody>
      </p:sp>
    </p:spTree>
    <p:extLst>
      <p:ext uri="{BB962C8B-B14F-4D97-AF65-F5344CB8AC3E}">
        <p14:creationId xmlns:p14="http://schemas.microsoft.com/office/powerpoint/2010/main" val="3194919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slideLayout" Target="../slideLayouts/slideLayout28.xml"/><Relationship Id="rId16"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theme" Target="../theme/theme3.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theme" Target="../theme/theme4.xml"/><Relationship Id="rId13" Type="http://schemas.openxmlformats.org/officeDocument/2006/relationships/image" Target="../media/image1.jpeg"/><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5879735"/>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24013CB3-BC7C-DF43-8C05-DD0C0462FBD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3342835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bwMode="auto">
          <a:xfrm>
            <a:off x="301625" y="228601"/>
            <a:ext cx="8510588" cy="1325563"/>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89091" name="Rectangle 3"/>
          <p:cNvSpPr>
            <a:spLocks noGrp="1" noRot="1" noChangeArrowheads="1"/>
          </p:cNvSpPr>
          <p:nvPr>
            <p:ph type="body" idx="1"/>
          </p:nvPr>
        </p:nvSpPr>
        <p:spPr bwMode="auto">
          <a:xfrm>
            <a:off x="301625" y="1676401"/>
            <a:ext cx="8540750" cy="4422775"/>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092"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89093"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89094"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pPr defTabSz="914400" fontAlgn="base">
              <a:spcBef>
                <a:spcPct val="0"/>
              </a:spcBef>
              <a:spcAft>
                <a:spcPct val="0"/>
              </a:spcAft>
            </a:pPr>
            <a:fld id="{BA87E557-373C-B045-82B2-8551D8C427AD}" type="slidenum">
              <a:rPr lang="en-US">
                <a:latin typeface="Arial" charset="0"/>
                <a:ea typeface="ＭＳ Ｐゴシック" charset="0"/>
                <a:cs typeface="ＭＳ Ｐゴシック" charset="0"/>
              </a:rPr>
              <a:pPr defTabSz="914400" fontAlgn="base">
                <a:spcBef>
                  <a:spcPct val="0"/>
                </a:spcBef>
                <a:spcAft>
                  <a:spcPct val="0"/>
                </a:spcAft>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69075689"/>
      </p:ext>
    </p:extLst>
  </p:cSld>
  <p:clrMap bg1="dk2" tx1="lt1" bg2="dk1"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18.png"/><Relationship Id="rId1" Type="http://schemas.openxmlformats.org/officeDocument/2006/relationships/themeOverride" Target="../theme/themeOverride1.xml"/><Relationship Id="rId2"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1.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7.xml"/><Relationship Id="rId3"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1" Type="http://schemas.openxmlformats.org/officeDocument/2006/relationships/slideLayout" Target="../slideLayouts/slideLayout29.xml"/><Relationship Id="rId2"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7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image" Target="../media/image71.png"/><Relationship Id="rId5" Type="http://schemas.microsoft.com/office/2007/relationships/hdphoto" Target="../media/hdphoto1.wdp"/><Relationship Id="rId1" Type="http://schemas.openxmlformats.org/officeDocument/2006/relationships/themeOverride" Target="../theme/themeOverride2.xml"/><Relationship Id="rId2"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7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8.xml"/><Relationship Id="rId3" Type="http://schemas.openxmlformats.org/officeDocument/2006/relationships/image" Target="../media/image7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7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7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7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8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2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7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8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4077" y="0"/>
            <a:ext cx="9168077" cy="6099102"/>
          </a:xfrm>
          <a:prstGeom prst="rect">
            <a:avLst/>
          </a:prstGeom>
        </p:spPr>
      </p:pic>
      <p:pic>
        <p:nvPicPr>
          <p:cNvPr id="2" name="Picture 1"/>
          <p:cNvPicPr>
            <a:picLocks noChangeAspect="1"/>
          </p:cNvPicPr>
          <p:nvPr/>
        </p:nvPicPr>
        <p:blipFill>
          <a:blip r:embed="rId4"/>
          <a:stretch>
            <a:fillRect/>
          </a:stretch>
        </p:blipFill>
        <p:spPr>
          <a:xfrm>
            <a:off x="-26844" y="2350772"/>
            <a:ext cx="4808600" cy="3885349"/>
          </a:xfrm>
          <a:prstGeom prst="rect">
            <a:avLst/>
          </a:prstGeom>
        </p:spPr>
      </p:pic>
      <p:sp>
        <p:nvSpPr>
          <p:cNvPr id="900098" name="Rectangle 2"/>
          <p:cNvSpPr>
            <a:spLocks noGrp="1" noChangeArrowheads="1"/>
          </p:cNvSpPr>
          <p:nvPr>
            <p:ph type="ctrTitle"/>
          </p:nvPr>
        </p:nvSpPr>
        <p:spPr>
          <a:xfrm>
            <a:off x="0" y="66868"/>
            <a:ext cx="7451725" cy="2951163"/>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Models of Endurance</a:t>
            </a:r>
            <a:endParaRPr lang="en-US" sz="6600"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Hebrews 11:1–12:3</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Rectangle 8"/>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a:t>
            </a:r>
            <a:r>
              <a:rPr lang="en-US" sz="2000" b="1" kern="0" dirty="0" smtClean="0">
                <a:solidFill>
                  <a:srgbClr val="FFFFFF"/>
                </a:solidFill>
                <a:effectLst>
                  <a:outerShdw blurRad="38100" dist="38100" dir="2700000" algn="tl">
                    <a:srgbClr val="000000"/>
                  </a:outerShdw>
                </a:effectLst>
                <a:latin typeface="Arial"/>
                <a:cs typeface="Arial"/>
              </a:rPr>
              <a:t>Crossroads International Church Singapore</a:t>
            </a:r>
            <a:r>
              <a:rPr lang="en-US" sz="2000" b="1" kern="0" dirty="0">
                <a:solidFill>
                  <a:srgbClr val="FFFFFF"/>
                </a:solidFill>
                <a:effectLst>
                  <a:outerShdw blurRad="38100" dist="38100" dir="2700000" algn="tl">
                    <a:srgbClr val="000000"/>
                  </a:outerShdw>
                </a:effectLst>
                <a:latin typeface="Arial"/>
                <a:cs typeface="Arial"/>
              </a:rPr>
              <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smtClean="0">
                <a:solidFill>
                  <a:srgbClr val="FFFFFF"/>
                </a:solidFill>
                <a:effectLst>
                  <a:outerShdw blurRad="38100" dist="38100" dir="2700000" algn="tl">
                    <a:srgbClr val="000000"/>
                  </a:outerShdw>
                </a:effectLst>
                <a:latin typeface="Arial"/>
                <a:cs typeface="Arial"/>
              </a:rPr>
              <a:t>cicfamily.com &amp;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903902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858000" cy="6858000"/>
          </a:xfrm>
          <a:prstGeom prst="rect">
            <a:avLst/>
          </a:prstGeom>
        </p:spPr>
      </p:pic>
      <p:sp>
        <p:nvSpPr>
          <p:cNvPr id="900098" name="Rectangle 2"/>
          <p:cNvSpPr>
            <a:spLocks noGrp="1" noChangeArrowheads="1"/>
          </p:cNvSpPr>
          <p:nvPr>
            <p:ph type="ctrTitle"/>
          </p:nvPr>
        </p:nvSpPr>
        <p:spPr>
          <a:xfrm>
            <a:off x="0" y="4724400"/>
            <a:ext cx="8833502" cy="2016125"/>
          </a:xfrm>
          <a:effectLst>
            <a:outerShdw blurRad="63500" dist="35921" dir="2700000" algn="ctr" rotWithShape="0">
              <a:schemeClr val="tx2">
                <a:alpha val="74998"/>
              </a:schemeClr>
            </a:outerShdw>
          </a:effectLst>
          <a:extLst/>
        </p:spPr>
        <p:txBody>
          <a:bodyPr/>
          <a:lstStyle/>
          <a:p>
            <a:pPr algn="r">
              <a:defRPr/>
            </a:pPr>
            <a:r>
              <a:rPr lang="en-US" b="1" dirty="0" smtClean="0">
                <a:effectLst>
                  <a:glow rad="127000">
                    <a:schemeClr val="tx1"/>
                  </a:glow>
                </a:effectLst>
                <a:latin typeface="Arial" charset="0"/>
                <a:ea typeface="ＭＳ Ｐゴシック" charset="0"/>
                <a:cs typeface="ＭＳ Ｐゴシック" charset="0"/>
              </a:rPr>
              <a:t>Still Waiting</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6055135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9620" y="26192"/>
            <a:ext cx="6299123" cy="5849598"/>
          </a:xfrm>
          <a:prstGeom prst="rect">
            <a:avLst/>
          </a:prstGeom>
        </p:spPr>
      </p:pic>
      <p:sp>
        <p:nvSpPr>
          <p:cNvPr id="900098" name="Rectangle 2"/>
          <p:cNvSpPr>
            <a:spLocks noGrp="1" noChangeArrowheads="1"/>
          </p:cNvSpPr>
          <p:nvPr>
            <p:ph type="ctrTitle"/>
          </p:nvPr>
        </p:nvSpPr>
        <p:spPr>
          <a:xfrm>
            <a:off x="0" y="6740525"/>
            <a:ext cx="9144000" cy="767034"/>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What are you waiting for?</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5889749"/>
            <a:ext cx="9144000" cy="7670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(Tell the person next to you.)</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4005575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754556" y="-41276"/>
            <a:ext cx="4389444" cy="6781801"/>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can you wait in </a:t>
            </a:r>
            <a:r>
              <a:rPr lang="en-US" sz="5400" b="1" dirty="0" smtClean="0">
                <a:solidFill>
                  <a:srgbClr val="FFFF00"/>
                </a:solidFill>
                <a:effectLst>
                  <a:glow rad="127000">
                    <a:schemeClr val="tx1"/>
                  </a:glow>
                </a:effectLst>
                <a:latin typeface="Arial" charset="0"/>
                <a:ea typeface="ＭＳ Ｐゴシック" charset="0"/>
                <a:cs typeface="ＭＳ Ｐゴシック" charset="0"/>
              </a:rPr>
              <a:t>faith</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41276"/>
            <a:ext cx="4754557" cy="6899275"/>
          </a:xfrm>
          <a:prstGeom prst="rect">
            <a:avLst/>
          </a:prstGeom>
        </p:spPr>
      </p:pic>
    </p:spTree>
    <p:extLst>
      <p:ext uri="{BB962C8B-B14F-4D97-AF65-F5344CB8AC3E}">
        <p14:creationId xmlns:p14="http://schemas.microsoft.com/office/powerpoint/2010/main" val="4193017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58001"/>
          </a:xfrm>
          <a:prstGeom prst="rect">
            <a:avLst/>
          </a:prstGeom>
        </p:spPr>
      </p:pic>
      <p:sp>
        <p:nvSpPr>
          <p:cNvPr id="40962" name="Rectangle 2"/>
          <p:cNvSpPr>
            <a:spLocks noGrp="1" noChangeArrowheads="1"/>
          </p:cNvSpPr>
          <p:nvPr>
            <p:ph type="ctrTitle" sz="quarter"/>
          </p:nvPr>
        </p:nvSpPr>
        <p:spPr>
          <a:xfrm>
            <a:off x="1162088" y="230588"/>
            <a:ext cx="6842717" cy="2481380"/>
          </a:xfrm>
          <a:effectLst/>
        </p:spPr>
        <p:txBody>
          <a:bodyPr anchor="t"/>
          <a:lstStyle/>
          <a:p>
            <a:pPr eaLnBrk="1" hangingPunct="1"/>
            <a:r>
              <a:rPr lang="en-AU" sz="8000" b="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Background </a:t>
            </a:r>
            <a:r>
              <a:rPr lang="en-AU" sz="6000" b="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to the Letter to the Hebrews</a:t>
            </a:r>
            <a:endParaRPr 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19465155"/>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pl-PL" sz="7200" b="1" dirty="0" err="1" smtClean="0">
                <a:effectLst>
                  <a:glow rad="127000">
                    <a:schemeClr val="tx1"/>
                  </a:glow>
                </a:effectLst>
                <a:latin typeface="Arial" charset="0"/>
                <a:ea typeface="ＭＳ Ｐゴシック" charset="0"/>
                <a:cs typeface="ＭＳ Ｐゴシック" charset="0"/>
              </a:rPr>
              <a:t>Waiting</a:t>
            </a:r>
            <a:r>
              <a:rPr lang="pl-PL" sz="7200" b="1" dirty="0" smtClean="0">
                <a:effectLst>
                  <a:glow rad="127000">
                    <a:schemeClr val="tx1"/>
                  </a:glow>
                </a:effectLst>
                <a:latin typeface="Arial" charset="0"/>
                <a:ea typeface="ＭＳ Ｐゴシック" charset="0"/>
                <a:cs typeface="ＭＳ Ｐゴシック" charset="0"/>
              </a:rPr>
              <a:t> By </a:t>
            </a:r>
            <a:r>
              <a:rPr lang="pl-PL" sz="7200" b="1" dirty="0" err="1" smtClean="0">
                <a:effectLst>
                  <a:glow rad="127000">
                    <a:schemeClr val="tx1"/>
                  </a:glow>
                </a:effectLst>
                <a:latin typeface="Arial" charset="0"/>
                <a:ea typeface="ＭＳ Ｐゴシック" charset="0"/>
                <a:cs typeface="ＭＳ Ｐゴシック" charset="0"/>
              </a:rPr>
              <a:t>Faith</a:t>
            </a:r>
            <a:r>
              <a:rPr lang="pl-PL" sz="7200" b="1" dirty="0" smtClean="0">
                <a:effectLst>
                  <a:glow rad="127000">
                    <a:schemeClr val="tx1"/>
                  </a:glow>
                </a:effectLst>
                <a:latin typeface="Arial" charset="0"/>
                <a:ea typeface="ＭＳ Ｐゴシック" charset="0"/>
                <a:cs typeface="ＭＳ Ｐゴシック" charset="0"/>
              </a:rPr>
              <a:t/>
            </a:r>
            <a:br>
              <a:rPr lang="pl-PL" sz="7200" b="1" dirty="0" smtClean="0">
                <a:effectLst>
                  <a:glow rad="127000">
                    <a:schemeClr val="tx1"/>
                  </a:glow>
                </a:effectLst>
                <a:latin typeface="Arial" charset="0"/>
                <a:ea typeface="ＭＳ Ｐゴシック" charset="0"/>
                <a:cs typeface="ＭＳ Ｐゴシック" charset="0"/>
              </a:rPr>
            </a:br>
            <a:r>
              <a:rPr lang="pl-PL" sz="5400" b="1" dirty="0" smtClean="0">
                <a:effectLst>
                  <a:glow rad="127000">
                    <a:schemeClr val="tx1"/>
                  </a:glow>
                </a:effectLst>
                <a:latin typeface="Arial" charset="0"/>
                <a:ea typeface="ＭＳ Ｐゴシック" charset="0"/>
                <a:cs typeface="ＭＳ Ｐゴシック" charset="0"/>
              </a:rPr>
              <a:t>Hebrews </a:t>
            </a:r>
            <a:r>
              <a:rPr lang="pl-PL" sz="5400" b="1" dirty="0">
                <a:effectLst>
                  <a:glow rad="127000">
                    <a:schemeClr val="tx1"/>
                  </a:glow>
                </a:effectLst>
                <a:latin typeface="Arial" charset="0"/>
                <a:ea typeface="ＭＳ Ｐゴシック" charset="0"/>
                <a:cs typeface="ＭＳ Ｐゴシック" charset="0"/>
              </a:rPr>
              <a:t>11:1–12:3 </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043045" y="-273"/>
            <a:ext cx="7525160" cy="5016773"/>
          </a:xfrm>
          <a:prstGeom prst="rect">
            <a:avLst/>
          </a:prstGeom>
        </p:spPr>
      </p:pic>
    </p:spTree>
    <p:extLst>
      <p:ext uri="{BB962C8B-B14F-4D97-AF65-F5344CB8AC3E}">
        <p14:creationId xmlns:p14="http://schemas.microsoft.com/office/powerpoint/2010/main" val="95540891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41368"/>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HALL OF FAME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36452"/>
            <a:ext cx="9101713" cy="3224291"/>
          </a:xfrm>
          <a:prstGeom prst="rect">
            <a:avLst/>
          </a:prstGeom>
        </p:spPr>
      </p:pic>
      <p:pic>
        <p:nvPicPr>
          <p:cNvPr id="3" name="Picture 2"/>
          <p:cNvPicPr>
            <a:picLocks noChangeAspect="1"/>
          </p:cNvPicPr>
          <p:nvPr/>
        </p:nvPicPr>
        <p:blipFill>
          <a:blip r:embed="rId4"/>
          <a:stretch>
            <a:fillRect/>
          </a:stretch>
        </p:blipFill>
        <p:spPr>
          <a:xfrm>
            <a:off x="-42288" y="3421578"/>
            <a:ext cx="9144000" cy="3414156"/>
          </a:xfrm>
          <a:prstGeom prst="rect">
            <a:avLst/>
          </a:prstGeom>
        </p:spPr>
      </p:pic>
    </p:spTree>
    <p:extLst>
      <p:ext uri="{BB962C8B-B14F-4D97-AF65-F5344CB8AC3E}">
        <p14:creationId xmlns:p14="http://schemas.microsoft.com/office/powerpoint/2010/main" val="15800989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4038021"/>
          </a:xfrm>
          <a:prstGeom prst="rect">
            <a:avLst/>
          </a:prstGeom>
        </p:spPr>
      </p:pic>
      <p:sp>
        <p:nvSpPr>
          <p:cNvPr id="900098" name="Rectangle 2"/>
          <p:cNvSpPr>
            <a:spLocks noGrp="1" noChangeArrowheads="1"/>
          </p:cNvSpPr>
          <p:nvPr>
            <p:ph type="ctrTitle"/>
          </p:nvPr>
        </p:nvSpPr>
        <p:spPr>
          <a:xfrm>
            <a:off x="1938476" y="2738859"/>
            <a:ext cx="4985482" cy="748146"/>
          </a:xfrm>
          <a:effectLst>
            <a:outerShdw blurRad="63500" dist="35921" dir="2700000" algn="ctr" rotWithShape="0">
              <a:schemeClr val="tx2">
                <a:alpha val="74998"/>
              </a:schemeClr>
            </a:outerShdw>
          </a:effectLst>
          <a:extLst/>
        </p:spPr>
        <p:txBody>
          <a:bodyPr/>
          <a:lstStyle/>
          <a:p>
            <a:pPr>
              <a:defRPr/>
            </a:pPr>
            <a:r>
              <a:rPr lang="en-US" sz="6000" b="1" dirty="0" smtClean="0">
                <a:effectLst>
                  <a:glow rad="508000">
                    <a:schemeClr val="tx1"/>
                  </a:glow>
                </a:effectLst>
                <a:latin typeface="Arial" charset="0"/>
                <a:ea typeface="ＭＳ Ｐゴシック" charset="0"/>
                <a:cs typeface="ＭＳ Ｐゴシック" charset="0"/>
              </a:rPr>
              <a:t>HEROES</a:t>
            </a:r>
            <a:endParaRPr lang="en-US" sz="4800" b="1" dirty="0">
              <a:effectLst>
                <a:glow rad="508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327078" y="3570180"/>
            <a:ext cx="4208278" cy="7481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effectLst>
                  <a:glow rad="508000">
                    <a:schemeClr val="tx1"/>
                  </a:glow>
                </a:effectLst>
                <a:latin typeface="Arial" charset="0"/>
                <a:ea typeface="ＭＳ Ｐゴシック" charset="0"/>
                <a:cs typeface="ＭＳ Ｐゴシック" charset="0"/>
              </a:rPr>
              <a:t>OF THE OLD TESTAMENT</a:t>
            </a:r>
            <a:endParaRPr lang="en-US" sz="3200" b="1" dirty="0">
              <a:effectLst>
                <a:glow rad="508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080000"/>
            <a:ext cx="3987800" cy="17779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508000">
                    <a:schemeClr val="tx1"/>
                  </a:glow>
                </a:effectLst>
                <a:latin typeface="Arial" charset="0"/>
                <a:ea typeface="ＭＳ Ｐゴシック" charset="0"/>
                <a:cs typeface="ＭＳ Ｐゴシック" charset="0"/>
              </a:rPr>
              <a:t>KEY PRINCIPLE</a:t>
            </a:r>
            <a:endParaRPr lang="en-US" sz="4000" b="1" dirty="0">
              <a:effectLst>
                <a:glow rad="508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016500" y="6636"/>
            <a:ext cx="4127500" cy="20126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508000">
                    <a:schemeClr val="tx1"/>
                  </a:glow>
                </a:effectLst>
                <a:latin typeface="Arial" charset="0"/>
                <a:ea typeface="ＭＳ Ｐゴシック" charset="0"/>
                <a:cs typeface="ＭＳ Ｐゴシック" charset="0"/>
              </a:rPr>
              <a:t>ULTIMATE EXAMPLE</a:t>
            </a:r>
            <a:endParaRPr lang="en-US" sz="4000" b="1" dirty="0">
              <a:effectLst>
                <a:glow rad="508000">
                  <a:schemeClr val="tx1"/>
                </a:glow>
              </a:effectLst>
              <a:latin typeface="Arial" charset="0"/>
              <a:ea typeface="ＭＳ Ｐゴシック" charset="0"/>
              <a:cs typeface="ＭＳ Ｐゴシック" charset="0"/>
            </a:endParaRPr>
          </a:p>
        </p:txBody>
      </p:sp>
      <p:sp>
        <p:nvSpPr>
          <p:cNvPr id="3" name="Right Arrow 2"/>
          <p:cNvSpPr/>
          <p:nvPr/>
        </p:nvSpPr>
        <p:spPr bwMode="auto">
          <a:xfrm rot="19145148">
            <a:off x="2097170" y="4051432"/>
            <a:ext cx="1168400" cy="920464"/>
          </a:xfrm>
          <a:prstGeom prst="rightArrow">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ight Arrow 7"/>
          <p:cNvSpPr/>
          <p:nvPr/>
        </p:nvSpPr>
        <p:spPr bwMode="auto">
          <a:xfrm rot="19145148">
            <a:off x="4840371" y="1559068"/>
            <a:ext cx="1168400" cy="920464"/>
          </a:xfrm>
          <a:prstGeom prst="rightArrow">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5530858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900098"/>
                                        </p:tgtEl>
                                        <p:attrNameLst>
                                          <p:attrName>style.visibility</p:attrName>
                                        </p:attrNameLst>
                                      </p:cBhvr>
                                      <p:to>
                                        <p:strVal val="visible"/>
                                      </p:to>
                                    </p:set>
                                    <p:anim calcmode="lin" valueType="num">
                                      <p:cBhvr>
                                        <p:cTn id="10" dur="1000" fill="hold"/>
                                        <p:tgtEl>
                                          <p:spTgt spid="900098"/>
                                        </p:tgtEl>
                                        <p:attrNameLst>
                                          <p:attrName>ppt_w</p:attrName>
                                        </p:attrNameLst>
                                      </p:cBhvr>
                                      <p:tavLst>
                                        <p:tav tm="0">
                                          <p:val>
                                            <p:strVal val="#ppt_w*0.70"/>
                                          </p:val>
                                        </p:tav>
                                        <p:tav tm="100000">
                                          <p:val>
                                            <p:strVal val="#ppt_w"/>
                                          </p:val>
                                        </p:tav>
                                      </p:tavLst>
                                    </p:anim>
                                    <p:anim calcmode="lin" valueType="num">
                                      <p:cBhvr>
                                        <p:cTn id="11" dur="1000" fill="hold"/>
                                        <p:tgtEl>
                                          <p:spTgt spid="900098"/>
                                        </p:tgtEl>
                                        <p:attrNameLst>
                                          <p:attrName>ppt_h</p:attrName>
                                        </p:attrNameLst>
                                      </p:cBhvr>
                                      <p:tavLst>
                                        <p:tav tm="0">
                                          <p:val>
                                            <p:strVal val="#ppt_h"/>
                                          </p:val>
                                        </p:tav>
                                        <p:tav tm="100000">
                                          <p:val>
                                            <p:strVal val="#ppt_h"/>
                                          </p:val>
                                        </p:tav>
                                      </p:tavLst>
                                    </p:anim>
                                    <p:animEffect transition="in" filter="fade">
                                      <p:cBhvr>
                                        <p:cTn id="12" dur="1000"/>
                                        <p:tgtEl>
                                          <p:spTgt spid="90009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0.70"/>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strVal val="#ppt_w*0.70"/>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4" grpId="0"/>
      <p:bldP spid="6" grpId="0"/>
      <p:bldP spid="3"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1" cy="6787299"/>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I</a:t>
            </a:r>
            <a:r>
              <a:rPr lang="en-US" sz="4800" b="1" dirty="0">
                <a:effectLst>
                  <a:glow rad="127000">
                    <a:schemeClr val="tx1"/>
                  </a:glow>
                </a:effectLst>
                <a:latin typeface="Arial" charset="0"/>
                <a:ea typeface="ＭＳ Ｐゴシック" charset="0"/>
                <a:cs typeface="ＭＳ Ｐゴシック" charset="0"/>
              </a:rPr>
              <a:t>. Faith </a:t>
            </a:r>
            <a:r>
              <a:rPr lang="en-US" sz="4800" b="1" dirty="0">
                <a:solidFill>
                  <a:srgbClr val="FFFF00"/>
                </a:solidFill>
                <a:effectLst>
                  <a:glow rad="127000">
                    <a:schemeClr val="tx1"/>
                  </a:glow>
                </a:effectLst>
                <a:latin typeface="Arial" charset="0"/>
                <a:ea typeface="ＭＳ Ｐゴシック" charset="0"/>
                <a:cs typeface="ＭＳ Ｐゴシック" charset="0"/>
              </a:rPr>
              <a:t>sees</a:t>
            </a:r>
            <a:r>
              <a:rPr lang="en-US" sz="4800" b="1" dirty="0">
                <a:effectLst>
                  <a:glow rad="127000">
                    <a:schemeClr val="tx1"/>
                  </a:glow>
                </a:effectLst>
                <a:latin typeface="Arial" charset="0"/>
                <a:ea typeface="ＭＳ Ｐゴシック" charset="0"/>
                <a:cs typeface="ＭＳ Ｐゴシック" charset="0"/>
              </a:rPr>
              <a:t> an unseen hope (11:1-3)</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3139968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a:stretch/>
        </p:blipFill>
        <p:spPr>
          <a:xfrm>
            <a:off x="0" y="0"/>
            <a:ext cx="9144000" cy="6858000"/>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smtClean="0">
                <a:solidFill>
                  <a:srgbClr val="FFFF00"/>
                </a:solidFill>
              </a:rPr>
              <a:t>"By Faith…" (Hebrews 11)</a:t>
            </a:r>
            <a:endParaRPr lang="en-US" b="1" dirty="0">
              <a:solidFill>
                <a:srgbClr val="FFFF00"/>
              </a:solidFill>
            </a:endParaRPr>
          </a:p>
        </p:txBody>
      </p:sp>
      <p:sp>
        <p:nvSpPr>
          <p:cNvPr id="5" name="Title 1"/>
          <p:cNvSpPr txBox="1">
            <a:spLocks/>
          </p:cNvSpPr>
          <p:nvPr/>
        </p:nvSpPr>
        <p:spPr bwMode="auto">
          <a:xfrm>
            <a:off x="0" y="-27384"/>
            <a:ext cx="9144000" cy="1584176"/>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defTabSz="914400"/>
            <a:r>
              <a:rPr lang="en-US" sz="3200" b="1" dirty="0" smtClean="0">
                <a:effectLst>
                  <a:glow rad="127000">
                    <a:srgbClr val="000000">
                      <a:alpha val="96000"/>
                    </a:srgbClr>
                  </a:glow>
                </a:effectLst>
                <a:latin typeface="Arial"/>
              </a:rPr>
              <a:t>"</a:t>
            </a:r>
            <a:r>
              <a:rPr lang="en-US" sz="3200" b="1" dirty="0" smtClean="0">
                <a:solidFill>
                  <a:srgbClr val="FFFF00"/>
                </a:solidFill>
                <a:effectLst>
                  <a:glow rad="127000">
                    <a:srgbClr val="000000">
                      <a:alpha val="96000"/>
                    </a:srgbClr>
                  </a:glow>
                </a:effectLst>
                <a:latin typeface="Arial"/>
              </a:rPr>
              <a:t>Faith</a:t>
            </a:r>
            <a:r>
              <a:rPr lang="en-US" sz="3200" b="1" dirty="0" smtClean="0">
                <a:effectLst>
                  <a:glow rad="127000">
                    <a:srgbClr val="000000">
                      <a:alpha val="96000"/>
                    </a:srgbClr>
                  </a:glow>
                </a:effectLst>
                <a:latin typeface="Arial"/>
              </a:rPr>
              <a:t> </a:t>
            </a:r>
            <a:r>
              <a:rPr lang="en-US" sz="3200" b="1" dirty="0">
                <a:effectLst>
                  <a:glow rad="127000">
                    <a:srgbClr val="000000">
                      <a:alpha val="96000"/>
                    </a:srgbClr>
                  </a:glow>
                </a:effectLst>
                <a:latin typeface="Arial"/>
              </a:rPr>
              <a:t>is the confidence that what we hope for will actually happen; it gives us assurance about things we cannot </a:t>
            </a:r>
            <a:r>
              <a:rPr lang="en-US" sz="3200" b="1" dirty="0" smtClean="0">
                <a:effectLst>
                  <a:glow rad="127000">
                    <a:srgbClr val="000000">
                      <a:alpha val="96000"/>
                    </a:srgbClr>
                  </a:glow>
                </a:effectLst>
                <a:latin typeface="Arial"/>
              </a:rPr>
              <a:t>see" (Heb. 11:1 NLT)</a:t>
            </a:r>
            <a:endParaRPr lang="en-US" sz="3200" b="1" dirty="0">
              <a:effectLst>
                <a:glow rad="127000">
                  <a:srgbClr val="000000">
                    <a:alpha val="96000"/>
                  </a:srgbClr>
                </a:glow>
              </a:effectLst>
              <a:latin typeface="Arial"/>
            </a:endParaRPr>
          </a:p>
        </p:txBody>
      </p:sp>
    </p:spTree>
    <p:extLst>
      <p:ext uri="{BB962C8B-B14F-4D97-AF65-F5344CB8AC3E}">
        <p14:creationId xmlns:p14="http://schemas.microsoft.com/office/powerpoint/2010/main" val="21830805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73" y="6093296"/>
            <a:ext cx="9217024" cy="764704"/>
          </a:xfrm>
          <a:solidFill>
            <a:srgbClr val="000000"/>
          </a:solidFill>
        </p:spPr>
        <p:txBody>
          <a:bodyPr/>
          <a:lstStyle/>
          <a:p>
            <a:r>
              <a:rPr lang="en-US" b="1" dirty="0" smtClean="0">
                <a:solidFill>
                  <a:srgbClr val="FFFF00"/>
                </a:solidFill>
              </a:rPr>
              <a:t>"By Faith…" (Hebrews 11)</a:t>
            </a:r>
            <a:endParaRPr lang="en-US" b="1" dirty="0">
              <a:solidFill>
                <a:srgbClr val="FFFF00"/>
              </a:solidFill>
            </a:endParaRPr>
          </a:p>
        </p:txBody>
      </p:sp>
      <p:sp>
        <p:nvSpPr>
          <p:cNvPr id="5" name="Title 1"/>
          <p:cNvSpPr txBox="1">
            <a:spLocks/>
          </p:cNvSpPr>
          <p:nvPr/>
        </p:nvSpPr>
        <p:spPr bwMode="auto">
          <a:xfrm>
            <a:off x="0" y="-27384"/>
            <a:ext cx="9144000" cy="1584176"/>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lgn="r" defTabSz="914400"/>
            <a:r>
              <a:rPr lang="en-US" sz="3200" b="1" dirty="0" smtClean="0">
                <a:effectLst>
                  <a:glow rad="127000">
                    <a:srgbClr val="000000">
                      <a:alpha val="96000"/>
                    </a:srgbClr>
                  </a:glow>
                </a:effectLst>
                <a:latin typeface="Arial"/>
              </a:rPr>
              <a:t>"Through </a:t>
            </a:r>
            <a:r>
              <a:rPr lang="en-US" sz="3200" b="1" dirty="0">
                <a:effectLst>
                  <a:glow rad="127000">
                    <a:srgbClr val="000000">
                      <a:alpha val="96000"/>
                    </a:srgbClr>
                  </a:glow>
                </a:effectLst>
                <a:latin typeface="Arial"/>
              </a:rPr>
              <a:t>their </a:t>
            </a:r>
            <a:r>
              <a:rPr lang="en-US" sz="3200" b="1" dirty="0">
                <a:solidFill>
                  <a:srgbClr val="FFFF00"/>
                </a:solidFill>
                <a:effectLst>
                  <a:glow rad="127000">
                    <a:srgbClr val="000000">
                      <a:alpha val="96000"/>
                    </a:srgbClr>
                  </a:glow>
                </a:effectLst>
                <a:latin typeface="Arial"/>
              </a:rPr>
              <a:t>faith</a:t>
            </a:r>
            <a:r>
              <a:rPr lang="en-US" sz="3200" b="1" dirty="0">
                <a:effectLst>
                  <a:glow rad="127000">
                    <a:srgbClr val="000000">
                      <a:alpha val="96000"/>
                    </a:srgbClr>
                  </a:glow>
                </a:effectLst>
                <a:latin typeface="Arial"/>
              </a:rPr>
              <a:t>, the people in days of old earned a good </a:t>
            </a:r>
            <a:r>
              <a:rPr lang="en-US" sz="3200" b="1" dirty="0" smtClean="0">
                <a:effectLst>
                  <a:glow rad="127000">
                    <a:srgbClr val="000000">
                      <a:alpha val="96000"/>
                    </a:srgbClr>
                  </a:glow>
                </a:effectLst>
                <a:latin typeface="Arial"/>
              </a:rPr>
              <a:t>reputation" </a:t>
            </a:r>
            <a:br>
              <a:rPr lang="en-US" sz="3200" b="1" dirty="0" smtClean="0">
                <a:effectLst>
                  <a:glow rad="127000">
                    <a:srgbClr val="000000">
                      <a:alpha val="96000"/>
                    </a:srgbClr>
                  </a:glow>
                </a:effectLst>
                <a:latin typeface="Arial"/>
              </a:rPr>
            </a:br>
            <a:r>
              <a:rPr lang="en-US" sz="3200" b="1" dirty="0" smtClean="0">
                <a:effectLst>
                  <a:glow rad="127000">
                    <a:srgbClr val="000000">
                      <a:alpha val="96000"/>
                    </a:srgbClr>
                  </a:glow>
                </a:effectLst>
                <a:latin typeface="Arial"/>
              </a:rPr>
              <a:t>(Heb. 11:2 NLT)</a:t>
            </a:r>
            <a:endParaRPr lang="en-US" sz="3200" b="1" dirty="0">
              <a:effectLst>
                <a:glow rad="127000">
                  <a:srgbClr val="000000">
                    <a:alpha val="96000"/>
                  </a:srgbClr>
                </a:glow>
              </a:effectLst>
              <a:latin typeface="Arial"/>
            </a:endParaRPr>
          </a:p>
        </p:txBody>
      </p:sp>
      <p:pic>
        <p:nvPicPr>
          <p:cNvPr id="3" name="Picture 2"/>
          <p:cNvPicPr>
            <a:picLocks noChangeAspect="1"/>
          </p:cNvPicPr>
          <p:nvPr/>
        </p:nvPicPr>
        <p:blipFill>
          <a:blip r:embed="rId2"/>
          <a:stretch>
            <a:fillRect/>
          </a:stretch>
        </p:blipFill>
        <p:spPr>
          <a:xfrm>
            <a:off x="-54873" y="2294322"/>
            <a:ext cx="9188785" cy="3585428"/>
          </a:xfrm>
          <a:prstGeom prst="rect">
            <a:avLst/>
          </a:prstGeom>
        </p:spPr>
      </p:pic>
    </p:spTree>
    <p:extLst>
      <p:ext uri="{BB962C8B-B14F-4D97-AF65-F5344CB8AC3E}">
        <p14:creationId xmlns:p14="http://schemas.microsoft.com/office/powerpoint/2010/main" val="1559130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43500"/>
            <a:ext cx="9144000" cy="1597025"/>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Waiting.</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6055135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npo0000c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3726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smtClean="0">
                <a:solidFill>
                  <a:srgbClr val="FFFF00"/>
                </a:solidFill>
              </a:rPr>
              <a:t>"By Faith…" (Hebrews 11)</a:t>
            </a:r>
            <a:endParaRPr lang="en-US" b="1" dirty="0">
              <a:solidFill>
                <a:srgbClr val="FFFF00"/>
              </a:solidFill>
            </a:endParaRPr>
          </a:p>
        </p:txBody>
      </p:sp>
      <p:sp>
        <p:nvSpPr>
          <p:cNvPr id="5" name="Title 1"/>
          <p:cNvSpPr txBox="1">
            <a:spLocks/>
          </p:cNvSpPr>
          <p:nvPr/>
        </p:nvSpPr>
        <p:spPr bwMode="auto">
          <a:xfrm>
            <a:off x="0" y="-27384"/>
            <a:ext cx="9144000" cy="2304256"/>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defTabSz="914400"/>
            <a:r>
              <a:rPr lang="en-US" sz="3200" b="1" dirty="0" smtClean="0">
                <a:effectLst>
                  <a:glow rad="127000">
                    <a:srgbClr val="000000">
                      <a:alpha val="96000"/>
                    </a:srgbClr>
                  </a:glow>
                </a:effectLst>
                <a:latin typeface="Arial"/>
              </a:rPr>
              <a:t>"</a:t>
            </a:r>
            <a:r>
              <a:rPr lang="en-US" sz="3200" b="1" dirty="0" smtClean="0">
                <a:solidFill>
                  <a:srgbClr val="FFFF00"/>
                </a:solidFill>
                <a:effectLst>
                  <a:glow rad="127000">
                    <a:srgbClr val="000000">
                      <a:alpha val="96000"/>
                    </a:srgbClr>
                  </a:glow>
                </a:effectLst>
                <a:latin typeface="Arial"/>
              </a:rPr>
              <a:t>By </a:t>
            </a:r>
            <a:r>
              <a:rPr lang="en-US" sz="3200" b="1" dirty="0">
                <a:solidFill>
                  <a:srgbClr val="FFFF00"/>
                </a:solidFill>
                <a:effectLst>
                  <a:glow rad="127000">
                    <a:srgbClr val="000000">
                      <a:alpha val="96000"/>
                    </a:srgbClr>
                  </a:glow>
                </a:effectLst>
                <a:latin typeface="Arial"/>
              </a:rPr>
              <a:t>faith</a:t>
            </a:r>
            <a:r>
              <a:rPr lang="en-US" sz="3200" b="1" dirty="0">
                <a:effectLst>
                  <a:glow rad="127000">
                    <a:srgbClr val="000000">
                      <a:alpha val="96000"/>
                    </a:srgbClr>
                  </a:glow>
                </a:effectLst>
                <a:latin typeface="Arial"/>
              </a:rPr>
              <a:t> we understand that the entire universe was formed at </a:t>
            </a:r>
            <a:r>
              <a:rPr lang="en-US" sz="3200" b="1" dirty="0" smtClean="0">
                <a:effectLst>
                  <a:glow rad="127000">
                    <a:srgbClr val="000000">
                      <a:alpha val="96000"/>
                    </a:srgbClr>
                  </a:glow>
                </a:effectLst>
                <a:latin typeface="Arial"/>
              </a:rPr>
              <a:t>God</a:t>
            </a:r>
            <a:r>
              <a:rPr lang="fr-FR" sz="3200" b="1" dirty="0" smtClean="0">
                <a:effectLst>
                  <a:glow rad="127000">
                    <a:srgbClr val="000000">
                      <a:alpha val="96000"/>
                    </a:srgbClr>
                  </a:glow>
                </a:effectLst>
                <a:latin typeface="Arial"/>
              </a:rPr>
              <a:t>'</a:t>
            </a:r>
            <a:r>
              <a:rPr lang="en-US" sz="3200" b="1" dirty="0" smtClean="0">
                <a:effectLst>
                  <a:glow rad="127000">
                    <a:srgbClr val="000000">
                      <a:alpha val="96000"/>
                    </a:srgbClr>
                  </a:glow>
                </a:effectLst>
                <a:latin typeface="Arial"/>
              </a:rPr>
              <a:t>s </a:t>
            </a:r>
            <a:r>
              <a:rPr lang="en-US" sz="3200" b="1" dirty="0">
                <a:effectLst>
                  <a:glow rad="127000">
                    <a:srgbClr val="000000">
                      <a:alpha val="96000"/>
                    </a:srgbClr>
                  </a:glow>
                </a:effectLst>
                <a:latin typeface="Arial"/>
              </a:rPr>
              <a:t>command, that what we now see did not come from anything that can be </a:t>
            </a:r>
            <a:r>
              <a:rPr lang="en-US" sz="3200" b="1" dirty="0" smtClean="0">
                <a:effectLst>
                  <a:glow rad="127000">
                    <a:srgbClr val="000000">
                      <a:alpha val="96000"/>
                    </a:srgbClr>
                  </a:glow>
                </a:effectLst>
                <a:latin typeface="Arial"/>
              </a:rPr>
              <a:t>seen" (Heb. 11:3 NLT)</a:t>
            </a:r>
            <a:endParaRPr lang="en-US" sz="3200" b="1" dirty="0">
              <a:effectLst>
                <a:glow rad="127000">
                  <a:srgbClr val="000000">
                    <a:alpha val="96000"/>
                  </a:srgbClr>
                </a:glow>
              </a:effectLst>
              <a:latin typeface="Arial"/>
            </a:endParaRPr>
          </a:p>
        </p:txBody>
      </p:sp>
    </p:spTree>
    <p:extLst>
      <p:ext uri="{BB962C8B-B14F-4D97-AF65-F5344CB8AC3E}">
        <p14:creationId xmlns:p14="http://schemas.microsoft.com/office/powerpoint/2010/main" val="5063767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1" cy="6787299"/>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I</a:t>
            </a:r>
            <a:r>
              <a:rPr lang="en-US" sz="4800" b="1" dirty="0">
                <a:effectLst>
                  <a:glow rad="127000">
                    <a:schemeClr val="tx1"/>
                  </a:glow>
                </a:effectLst>
                <a:latin typeface="Arial" charset="0"/>
                <a:ea typeface="ＭＳ Ｐゴシック" charset="0"/>
                <a:cs typeface="ＭＳ Ｐゴシック" charset="0"/>
              </a:rPr>
              <a:t>. Faith </a:t>
            </a:r>
            <a:r>
              <a:rPr lang="en-US" sz="4800" b="1" dirty="0">
                <a:solidFill>
                  <a:srgbClr val="FFFF00"/>
                </a:solidFill>
                <a:effectLst>
                  <a:glow rad="127000">
                    <a:schemeClr val="tx1"/>
                  </a:glow>
                </a:effectLst>
                <a:latin typeface="Arial" charset="0"/>
                <a:ea typeface="ＭＳ Ｐゴシック" charset="0"/>
                <a:cs typeface="ＭＳ Ｐゴシック" charset="0"/>
              </a:rPr>
              <a:t>sees</a:t>
            </a:r>
            <a:r>
              <a:rPr lang="en-US" sz="4800" b="1" dirty="0">
                <a:effectLst>
                  <a:glow rad="127000">
                    <a:schemeClr val="tx1"/>
                  </a:glow>
                </a:effectLst>
                <a:latin typeface="Arial" charset="0"/>
                <a:ea typeface="ＭＳ Ｐゴシック" charset="0"/>
                <a:cs typeface="ＭＳ Ｐゴシック" charset="0"/>
              </a:rPr>
              <a:t> an unseen hope (11:1-3)</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164866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27749"/>
            <a:ext cx="9144000" cy="1569650"/>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II. </a:t>
            </a:r>
            <a:r>
              <a:rPr lang="en-US" sz="4800" b="1" dirty="0">
                <a:effectLst>
                  <a:glow rad="127000">
                    <a:schemeClr val="tx1"/>
                  </a:glow>
                </a:effectLst>
                <a:latin typeface="Arial" charset="0"/>
                <a:ea typeface="ＭＳ Ｐゴシック" charset="0"/>
                <a:cs typeface="ＭＳ Ｐゴシック" charset="0"/>
              </a:rPr>
              <a:t>Imitate OT </a:t>
            </a:r>
            <a:r>
              <a:rPr lang="en-US" sz="4800" b="1" dirty="0">
                <a:solidFill>
                  <a:srgbClr val="FFFF00"/>
                </a:solidFill>
                <a:effectLst>
                  <a:glow rad="127000">
                    <a:schemeClr val="tx1"/>
                  </a:glow>
                </a:effectLst>
                <a:latin typeface="Arial" charset="0"/>
                <a:ea typeface="ＭＳ Ｐゴシック" charset="0"/>
                <a:cs typeface="ＭＳ Ｐゴシック" charset="0"/>
              </a:rPr>
              <a:t>saints </a:t>
            </a:r>
            <a:r>
              <a:rPr lang="en-US" sz="4800" b="1" dirty="0">
                <a:effectLst>
                  <a:glow rad="127000">
                    <a:schemeClr val="tx1"/>
                  </a:glow>
                </a:effectLst>
                <a:latin typeface="Arial" charset="0"/>
                <a:ea typeface="ＭＳ Ｐゴシック" charset="0"/>
                <a:cs typeface="ＭＳ Ｐゴシック" charset="0"/>
              </a:rPr>
              <a:t>that persevered (11:4-40)</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62306" y="0"/>
            <a:ext cx="9206306" cy="5170875"/>
          </a:xfrm>
          <a:prstGeom prst="rect">
            <a:avLst/>
          </a:prstGeom>
        </p:spPr>
      </p:pic>
    </p:spTree>
    <p:extLst>
      <p:ext uri="{BB962C8B-B14F-4D97-AF65-F5344CB8AC3E}">
        <p14:creationId xmlns:p14="http://schemas.microsoft.com/office/powerpoint/2010/main" val="145335732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957" y="0"/>
            <a:ext cx="9391108" cy="5290324"/>
          </a:xfrm>
          <a:prstGeom prst="rect">
            <a:avLst/>
          </a:prstGeom>
        </p:spPr>
      </p:pic>
      <p:sp>
        <p:nvSpPr>
          <p:cNvPr id="2" name="Title 1"/>
          <p:cNvSpPr>
            <a:spLocks noGrp="1"/>
          </p:cNvSpPr>
          <p:nvPr>
            <p:ph type="ctrTitle"/>
          </p:nvPr>
        </p:nvSpPr>
        <p:spPr>
          <a:xfrm>
            <a:off x="-54873" y="5290324"/>
            <a:ext cx="9217024" cy="1567676"/>
          </a:xfrm>
          <a:noFill/>
        </p:spPr>
        <p:txBody>
          <a:bodyPr/>
          <a:lstStyle/>
          <a:p>
            <a:r>
              <a:rPr lang="en-US" sz="4000" b="1" dirty="0">
                <a:solidFill>
                  <a:schemeClr val="bg1"/>
                </a:solidFill>
              </a:rPr>
              <a:t>Pre-patriarchal people acted with certainty on an unseen hope (11:4-7). </a:t>
            </a:r>
          </a:p>
        </p:txBody>
      </p:sp>
    </p:spTree>
    <p:extLst>
      <p:ext uri="{BB962C8B-B14F-4D97-AF65-F5344CB8AC3E}">
        <p14:creationId xmlns:p14="http://schemas.microsoft.com/office/powerpoint/2010/main" val="200507658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323" y="-18001"/>
            <a:ext cx="9196474" cy="6897356"/>
          </a:xfrm>
          <a:prstGeom prst="rect">
            <a:avLst/>
          </a:prstGeom>
          <a:solidFill>
            <a:srgbClr val="000000"/>
          </a:solidFill>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smtClean="0">
                <a:solidFill>
                  <a:srgbClr val="FFFF00"/>
                </a:solidFill>
              </a:rPr>
              <a:t>"By Faith…" (Hebrews 11)</a:t>
            </a:r>
            <a:endParaRPr lang="en-US" b="1" dirty="0">
              <a:solidFill>
                <a:srgbClr val="FFFF00"/>
              </a:solidFill>
            </a:endParaRPr>
          </a:p>
        </p:txBody>
      </p:sp>
      <p:sp>
        <p:nvSpPr>
          <p:cNvPr id="5" name="Title 1"/>
          <p:cNvSpPr txBox="1">
            <a:spLocks/>
          </p:cNvSpPr>
          <p:nvPr/>
        </p:nvSpPr>
        <p:spPr bwMode="auto">
          <a:xfrm>
            <a:off x="0" y="-27385"/>
            <a:ext cx="5819226" cy="2888519"/>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defTabSz="914400"/>
            <a:r>
              <a:rPr lang="en-US" sz="2800" b="1" dirty="0" smtClean="0">
                <a:effectLst>
                  <a:glow rad="228600">
                    <a:schemeClr val="tx1"/>
                  </a:glow>
                </a:effectLst>
                <a:latin typeface="Arial"/>
              </a:rPr>
              <a:t>"It </a:t>
            </a:r>
            <a:r>
              <a:rPr lang="en-US" sz="2800" b="1" dirty="0">
                <a:effectLst>
                  <a:glow rad="228600">
                    <a:schemeClr val="tx1"/>
                  </a:glow>
                </a:effectLst>
                <a:latin typeface="Arial"/>
              </a:rPr>
              <a:t>was </a:t>
            </a:r>
            <a:r>
              <a:rPr lang="en-US" sz="2800" b="1" dirty="0">
                <a:solidFill>
                  <a:srgbClr val="FFFF00"/>
                </a:solidFill>
                <a:effectLst>
                  <a:glow rad="228600">
                    <a:schemeClr val="tx1"/>
                  </a:glow>
                </a:effectLst>
                <a:latin typeface="Arial"/>
              </a:rPr>
              <a:t>by faith</a:t>
            </a:r>
            <a:r>
              <a:rPr lang="en-US" sz="2800" b="1" dirty="0">
                <a:effectLst>
                  <a:glow rad="228600">
                    <a:schemeClr val="tx1"/>
                  </a:glow>
                </a:effectLst>
                <a:latin typeface="Arial"/>
              </a:rPr>
              <a:t> that Abel brought a more acceptable offering to God than Cain did. </a:t>
            </a:r>
            <a:r>
              <a:rPr lang="en-US" sz="2800" b="1" dirty="0" smtClean="0">
                <a:effectLst>
                  <a:glow rad="228600">
                    <a:schemeClr val="tx1"/>
                  </a:glow>
                </a:effectLst>
                <a:latin typeface="Arial"/>
              </a:rPr>
              <a:t>Abel</a:t>
            </a:r>
            <a:r>
              <a:rPr lang="fr-FR" sz="2800" b="1" dirty="0" smtClean="0">
                <a:effectLst>
                  <a:glow rad="228600">
                    <a:schemeClr val="tx1"/>
                  </a:glow>
                </a:effectLst>
                <a:latin typeface="Arial"/>
              </a:rPr>
              <a:t>'</a:t>
            </a:r>
            <a:r>
              <a:rPr lang="en-US" sz="2800" b="1" dirty="0" smtClean="0">
                <a:effectLst>
                  <a:glow rad="228600">
                    <a:schemeClr val="tx1"/>
                  </a:glow>
                </a:effectLst>
                <a:latin typeface="Arial"/>
              </a:rPr>
              <a:t>s </a:t>
            </a:r>
            <a:r>
              <a:rPr lang="en-US" sz="2800" b="1" dirty="0">
                <a:effectLst>
                  <a:glow rad="228600">
                    <a:schemeClr val="tx1"/>
                  </a:glow>
                </a:effectLst>
                <a:latin typeface="Arial"/>
              </a:rPr>
              <a:t>offering gave evidence that he was a righteous man, and God showed his approval of his gifts. Although Abel is long dead, he still speaks to us by his example of </a:t>
            </a:r>
            <a:r>
              <a:rPr lang="en-US" sz="2800" b="1" dirty="0" smtClean="0">
                <a:solidFill>
                  <a:srgbClr val="FFFF00"/>
                </a:solidFill>
                <a:effectLst>
                  <a:glow rad="228600">
                    <a:schemeClr val="tx1"/>
                  </a:glow>
                </a:effectLst>
                <a:latin typeface="Arial"/>
              </a:rPr>
              <a:t>faith</a:t>
            </a:r>
            <a:r>
              <a:rPr lang="en-US" sz="2800" b="1" dirty="0" smtClean="0">
                <a:effectLst>
                  <a:glow rad="228600">
                    <a:schemeClr val="tx1"/>
                  </a:glow>
                </a:effectLst>
                <a:latin typeface="Arial"/>
              </a:rPr>
              <a:t>" (Heb. 11:4 </a:t>
            </a:r>
            <a:r>
              <a:rPr lang="en-US" sz="2400" b="1" dirty="0" smtClean="0">
                <a:effectLst>
                  <a:glow rad="228600">
                    <a:schemeClr val="tx1"/>
                  </a:glow>
                </a:effectLst>
                <a:latin typeface="Arial"/>
              </a:rPr>
              <a:t>NLT</a:t>
            </a:r>
            <a:r>
              <a:rPr lang="en-US" sz="2800" b="1" dirty="0" smtClean="0">
                <a:effectLst>
                  <a:glow rad="228600">
                    <a:schemeClr val="tx1"/>
                  </a:glow>
                </a:effectLst>
                <a:latin typeface="Arial"/>
              </a:rPr>
              <a:t>)</a:t>
            </a:r>
            <a:endParaRPr lang="en-US" sz="2800" b="1" dirty="0">
              <a:effectLst>
                <a:glow rad="228600">
                  <a:schemeClr val="tx1"/>
                </a:glow>
              </a:effectLst>
              <a:latin typeface="Arial"/>
            </a:endParaRPr>
          </a:p>
        </p:txBody>
      </p:sp>
    </p:spTree>
    <p:extLst>
      <p:ext uri="{BB962C8B-B14F-4D97-AF65-F5344CB8AC3E}">
        <p14:creationId xmlns:p14="http://schemas.microsoft.com/office/powerpoint/2010/main" val="20100406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958791"/>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smtClean="0">
                <a:solidFill>
                  <a:srgbClr val="FFFF00"/>
                </a:solidFill>
              </a:rPr>
              <a:t>"By Faith…" (Hebrews 11)</a:t>
            </a:r>
            <a:endParaRPr lang="en-US" b="1" dirty="0">
              <a:solidFill>
                <a:srgbClr val="FFFF00"/>
              </a:solidFill>
            </a:endParaRPr>
          </a:p>
        </p:txBody>
      </p:sp>
      <p:sp>
        <p:nvSpPr>
          <p:cNvPr id="5" name="Title 1"/>
          <p:cNvSpPr txBox="1">
            <a:spLocks/>
          </p:cNvSpPr>
          <p:nvPr/>
        </p:nvSpPr>
        <p:spPr bwMode="auto">
          <a:xfrm>
            <a:off x="-1" y="-27384"/>
            <a:ext cx="7563599" cy="2304256"/>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en-US" sz="2800" dirty="0" smtClean="0">
                <a:effectLst>
                  <a:glow rad="127000">
                    <a:srgbClr val="000000">
                      <a:alpha val="96000"/>
                    </a:srgbClr>
                  </a:glow>
                </a:effectLst>
                <a:latin typeface="Arial"/>
              </a:rPr>
              <a:t>"It </a:t>
            </a:r>
            <a:r>
              <a:rPr lang="en-US" sz="2800" dirty="0">
                <a:effectLst>
                  <a:glow rad="127000">
                    <a:srgbClr val="000000">
                      <a:alpha val="96000"/>
                    </a:srgbClr>
                  </a:glow>
                </a:effectLst>
                <a:latin typeface="Arial"/>
              </a:rPr>
              <a:t>was </a:t>
            </a:r>
            <a:r>
              <a:rPr lang="en-US" sz="2800" dirty="0">
                <a:solidFill>
                  <a:srgbClr val="FFFF00"/>
                </a:solidFill>
                <a:effectLst>
                  <a:glow rad="127000">
                    <a:srgbClr val="000000">
                      <a:alpha val="96000"/>
                    </a:srgbClr>
                  </a:glow>
                </a:effectLst>
                <a:latin typeface="Arial"/>
              </a:rPr>
              <a:t>by faith</a:t>
            </a:r>
            <a:r>
              <a:rPr lang="en-US" sz="2800" dirty="0">
                <a:effectLst>
                  <a:glow rad="127000">
                    <a:srgbClr val="000000">
                      <a:alpha val="96000"/>
                    </a:srgbClr>
                  </a:glow>
                </a:effectLst>
                <a:latin typeface="Arial"/>
              </a:rPr>
              <a:t> that Enoch was taken up to heaven without dying</a:t>
            </a:r>
            <a:r>
              <a:rPr lang="en-US" sz="2800" dirty="0" smtClean="0">
                <a:effectLst>
                  <a:glow rad="127000">
                    <a:srgbClr val="000000">
                      <a:alpha val="96000"/>
                    </a:srgbClr>
                  </a:glow>
                </a:effectLst>
                <a:latin typeface="Arial"/>
              </a:rPr>
              <a:t>—</a:t>
            </a:r>
            <a:r>
              <a:rPr lang="fr-FR" sz="2800" dirty="0" smtClean="0">
                <a:effectLst>
                  <a:glow rad="127000">
                    <a:srgbClr val="000000">
                      <a:alpha val="96000"/>
                    </a:srgbClr>
                  </a:glow>
                </a:effectLst>
                <a:latin typeface="Arial"/>
              </a:rPr>
              <a:t>'</a:t>
            </a:r>
            <a:r>
              <a:rPr lang="en-US" sz="2800" dirty="0" smtClean="0">
                <a:effectLst>
                  <a:glow rad="127000">
                    <a:srgbClr val="000000">
                      <a:alpha val="96000"/>
                    </a:srgbClr>
                  </a:glow>
                </a:effectLst>
                <a:latin typeface="Arial"/>
              </a:rPr>
              <a:t>he </a:t>
            </a:r>
            <a:r>
              <a:rPr lang="en-US" sz="2800" dirty="0">
                <a:effectLst>
                  <a:glow rad="127000">
                    <a:srgbClr val="000000">
                      <a:alpha val="96000"/>
                    </a:srgbClr>
                  </a:glow>
                </a:effectLst>
                <a:latin typeface="Arial"/>
              </a:rPr>
              <a:t>disappeared, because God took him</a:t>
            </a:r>
            <a:r>
              <a:rPr lang="en-US" sz="2800" dirty="0" smtClean="0">
                <a:effectLst>
                  <a:glow rad="127000">
                    <a:srgbClr val="000000">
                      <a:alpha val="96000"/>
                    </a:srgbClr>
                  </a:glow>
                </a:effectLst>
                <a:latin typeface="Arial"/>
              </a:rPr>
              <a:t>.</a:t>
            </a:r>
            <a:r>
              <a:rPr lang="fr-FR" sz="2800" dirty="0" smtClean="0">
                <a:effectLst>
                  <a:glow rad="127000">
                    <a:srgbClr val="000000">
                      <a:alpha val="96000"/>
                    </a:srgbClr>
                  </a:glow>
                </a:effectLst>
                <a:latin typeface="Arial"/>
              </a:rPr>
              <a:t>'</a:t>
            </a:r>
            <a:r>
              <a:rPr lang="en-US" sz="2800" dirty="0" smtClean="0">
                <a:effectLst>
                  <a:glow rad="127000">
                    <a:srgbClr val="000000">
                      <a:alpha val="96000"/>
                    </a:srgbClr>
                  </a:glow>
                </a:effectLst>
                <a:latin typeface="Arial"/>
              </a:rPr>
              <a:t>  </a:t>
            </a:r>
            <a:r>
              <a:rPr lang="en-US" sz="2800" dirty="0">
                <a:effectLst>
                  <a:glow rad="127000">
                    <a:srgbClr val="000000">
                      <a:alpha val="96000"/>
                    </a:srgbClr>
                  </a:glow>
                </a:effectLst>
                <a:latin typeface="Arial"/>
              </a:rPr>
              <a:t>For before he was taken up, he was known as a person who pleased </a:t>
            </a:r>
            <a:r>
              <a:rPr lang="en-US" sz="2800" dirty="0" smtClean="0">
                <a:effectLst>
                  <a:glow rad="127000">
                    <a:srgbClr val="000000">
                      <a:alpha val="96000"/>
                    </a:srgbClr>
                  </a:glow>
                </a:effectLst>
                <a:latin typeface="Arial"/>
              </a:rPr>
              <a:t>God" </a:t>
            </a:r>
            <a:r>
              <a:rPr lang="en-US" sz="2800" dirty="0">
                <a:effectLst>
                  <a:glow rad="127000">
                    <a:srgbClr val="000000">
                      <a:alpha val="96000"/>
                    </a:srgbClr>
                  </a:glow>
                </a:effectLst>
                <a:latin typeface="Arial"/>
              </a:rPr>
              <a:t>(Heb. 11</a:t>
            </a:r>
            <a:r>
              <a:rPr lang="en-US" sz="2800" dirty="0" smtClean="0">
                <a:effectLst>
                  <a:glow rad="127000">
                    <a:srgbClr val="000000">
                      <a:alpha val="96000"/>
                    </a:srgbClr>
                  </a:glow>
                </a:effectLst>
                <a:latin typeface="Arial"/>
              </a:rPr>
              <a:t>:5 </a:t>
            </a:r>
            <a:r>
              <a:rPr lang="en-US" sz="2400" dirty="0">
                <a:effectLst>
                  <a:glow rad="127000">
                    <a:srgbClr val="000000">
                      <a:alpha val="96000"/>
                    </a:srgbClr>
                  </a:glow>
                </a:effectLst>
                <a:latin typeface="Arial"/>
              </a:rPr>
              <a:t>NLT</a:t>
            </a:r>
            <a:r>
              <a:rPr lang="en-US" sz="2800" dirty="0">
                <a:effectLst>
                  <a:glow rad="127000">
                    <a:srgbClr val="000000">
                      <a:alpha val="96000"/>
                    </a:srgbClr>
                  </a:glow>
                </a:effectLst>
                <a:latin typeface="Arial"/>
              </a:rPr>
              <a:t>)</a:t>
            </a:r>
          </a:p>
        </p:txBody>
      </p:sp>
    </p:spTree>
    <p:extLst>
      <p:ext uri="{BB962C8B-B14F-4D97-AF65-F5344CB8AC3E}">
        <p14:creationId xmlns:p14="http://schemas.microsoft.com/office/powerpoint/2010/main" val="323247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0" y="114144"/>
            <a:ext cx="9264861" cy="6627224"/>
          </a:xfrm>
          <a:prstGeom prst="rect">
            <a:avLst/>
          </a:prstGeom>
        </p:spPr>
      </p:pic>
      <p:sp>
        <p:nvSpPr>
          <p:cNvPr id="5" name="Title 1"/>
          <p:cNvSpPr txBox="1">
            <a:spLocks/>
          </p:cNvSpPr>
          <p:nvPr/>
        </p:nvSpPr>
        <p:spPr bwMode="auto">
          <a:xfrm>
            <a:off x="0" y="4382421"/>
            <a:ext cx="9144000" cy="1926899"/>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defTabSz="914400"/>
            <a:r>
              <a:rPr lang="en-US" sz="3200" b="1" dirty="0" smtClean="0">
                <a:effectLst>
                  <a:glow rad="127000">
                    <a:srgbClr val="000000">
                      <a:alpha val="96000"/>
                    </a:srgbClr>
                  </a:glow>
                </a:effectLst>
                <a:latin typeface="Arial"/>
              </a:rPr>
              <a:t>"And </a:t>
            </a:r>
            <a:r>
              <a:rPr lang="en-US" sz="3200" b="1" dirty="0">
                <a:effectLst>
                  <a:glow rad="127000">
                    <a:srgbClr val="000000">
                      <a:alpha val="96000"/>
                    </a:srgbClr>
                  </a:glow>
                </a:effectLst>
                <a:latin typeface="Arial"/>
              </a:rPr>
              <a:t>it is impossible to please God without </a:t>
            </a:r>
            <a:r>
              <a:rPr lang="en-US" sz="3200" b="1" dirty="0">
                <a:solidFill>
                  <a:srgbClr val="FFFF00"/>
                </a:solidFill>
                <a:effectLst>
                  <a:glow rad="127000">
                    <a:srgbClr val="000000">
                      <a:alpha val="96000"/>
                    </a:srgbClr>
                  </a:glow>
                </a:effectLst>
                <a:latin typeface="Arial"/>
              </a:rPr>
              <a:t>faith</a:t>
            </a:r>
            <a:r>
              <a:rPr lang="en-US" sz="3200" b="1" dirty="0">
                <a:effectLst>
                  <a:glow rad="127000">
                    <a:srgbClr val="000000">
                      <a:alpha val="96000"/>
                    </a:srgbClr>
                  </a:glow>
                </a:effectLst>
                <a:latin typeface="Arial"/>
              </a:rPr>
              <a:t>. Anyone who wants to come to him must believe that God exists and that he rewards those who sincerely seek </a:t>
            </a:r>
            <a:r>
              <a:rPr lang="en-US" sz="3200" b="1" dirty="0" smtClean="0">
                <a:effectLst>
                  <a:glow rad="127000">
                    <a:srgbClr val="000000">
                      <a:alpha val="96000"/>
                    </a:srgbClr>
                  </a:glow>
                </a:effectLst>
                <a:latin typeface="Arial"/>
              </a:rPr>
              <a:t>him" </a:t>
            </a:r>
            <a:br>
              <a:rPr lang="en-US" sz="3200" b="1" dirty="0" smtClean="0">
                <a:effectLst>
                  <a:glow rad="127000">
                    <a:srgbClr val="000000">
                      <a:alpha val="96000"/>
                    </a:srgbClr>
                  </a:glow>
                </a:effectLst>
                <a:latin typeface="Arial"/>
              </a:rPr>
            </a:br>
            <a:r>
              <a:rPr lang="en-US" sz="3200" b="1" dirty="0" smtClean="0">
                <a:effectLst>
                  <a:glow rad="127000">
                    <a:srgbClr val="000000">
                      <a:alpha val="96000"/>
                    </a:srgbClr>
                  </a:glow>
                </a:effectLst>
                <a:latin typeface="Arial"/>
              </a:rPr>
              <a:t>(Heb. 11:6 NLT)</a:t>
            </a:r>
            <a:endParaRPr lang="en-US" sz="3200" b="1" dirty="0">
              <a:effectLst>
                <a:glow rad="127000">
                  <a:srgbClr val="000000">
                    <a:alpha val="96000"/>
                  </a:srgbClr>
                </a:glow>
              </a:effectLst>
              <a:latin typeface="Arial"/>
            </a:endParaRPr>
          </a:p>
        </p:txBody>
      </p:sp>
      <p:sp>
        <p:nvSpPr>
          <p:cNvPr id="2" name="Title 1"/>
          <p:cNvSpPr>
            <a:spLocks noGrp="1"/>
          </p:cNvSpPr>
          <p:nvPr>
            <p:ph type="ctrTitle"/>
          </p:nvPr>
        </p:nvSpPr>
        <p:spPr>
          <a:xfrm>
            <a:off x="685800" y="-1355881"/>
            <a:ext cx="7772400" cy="1470025"/>
          </a:xfrm>
        </p:spPr>
        <p:txBody>
          <a:bodyPr/>
          <a:lstStyle/>
          <a:p>
            <a:r>
              <a:rPr lang="en-US" dirty="0" smtClean="0"/>
              <a:t>Hebrews</a:t>
            </a:r>
            <a:r>
              <a:rPr lang="en-US" baseline="0" dirty="0" smtClean="0"/>
              <a:t> 11:6</a:t>
            </a:r>
            <a:endParaRPr lang="en-US" dirty="0"/>
          </a:p>
        </p:txBody>
      </p:sp>
    </p:spTree>
    <p:extLst>
      <p:ext uri="{BB962C8B-B14F-4D97-AF65-F5344CB8AC3E}">
        <p14:creationId xmlns:p14="http://schemas.microsoft.com/office/powerpoint/2010/main" val="58241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en 6 Noah &amp; So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smtClean="0">
                <a:solidFill>
                  <a:srgbClr val="FFFF00"/>
                </a:solidFill>
              </a:rPr>
              <a:t>"By Faith…" (Hebrews 11)</a:t>
            </a:r>
            <a:endParaRPr lang="en-US" b="1" dirty="0">
              <a:solidFill>
                <a:srgbClr val="FFFF00"/>
              </a:solidFill>
            </a:endParaRPr>
          </a:p>
        </p:txBody>
      </p:sp>
      <p:sp>
        <p:nvSpPr>
          <p:cNvPr id="5" name="Title 1"/>
          <p:cNvSpPr txBox="1">
            <a:spLocks/>
          </p:cNvSpPr>
          <p:nvPr/>
        </p:nvSpPr>
        <p:spPr bwMode="auto">
          <a:xfrm>
            <a:off x="148733" y="3506073"/>
            <a:ext cx="8889442" cy="2592288"/>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en-US" sz="3200" spc="-100" dirty="0" smtClean="0">
                <a:effectLst>
                  <a:glow rad="127000">
                    <a:srgbClr val="000000">
                      <a:alpha val="96000"/>
                    </a:srgbClr>
                  </a:glow>
                </a:effectLst>
                <a:latin typeface="Arial"/>
              </a:rPr>
              <a:t>"It </a:t>
            </a:r>
            <a:r>
              <a:rPr lang="en-US" sz="3200" spc="-100" dirty="0">
                <a:effectLst>
                  <a:glow rad="127000">
                    <a:srgbClr val="000000">
                      <a:alpha val="96000"/>
                    </a:srgbClr>
                  </a:glow>
                </a:effectLst>
                <a:latin typeface="Arial"/>
              </a:rPr>
              <a:t>was </a:t>
            </a:r>
            <a:r>
              <a:rPr lang="en-US" sz="3200" spc="-100" dirty="0">
                <a:solidFill>
                  <a:srgbClr val="FFFF00"/>
                </a:solidFill>
                <a:effectLst>
                  <a:glow rad="127000">
                    <a:srgbClr val="000000">
                      <a:alpha val="96000"/>
                    </a:srgbClr>
                  </a:glow>
                </a:effectLst>
                <a:latin typeface="Arial"/>
              </a:rPr>
              <a:t>by faith </a:t>
            </a:r>
            <a:r>
              <a:rPr lang="en-US" sz="3200" spc="-100" dirty="0">
                <a:effectLst>
                  <a:glow rad="127000">
                    <a:srgbClr val="000000">
                      <a:alpha val="96000"/>
                    </a:srgbClr>
                  </a:glow>
                </a:effectLst>
                <a:latin typeface="Arial"/>
              </a:rPr>
              <a:t>that Noah built a large boat to save his family from the flood. He obeyed God, who warned him about things that had never happened before. By his </a:t>
            </a:r>
            <a:r>
              <a:rPr lang="en-US" sz="3200" spc="-100" dirty="0">
                <a:solidFill>
                  <a:srgbClr val="FFFF00"/>
                </a:solidFill>
                <a:effectLst>
                  <a:glow rad="127000">
                    <a:srgbClr val="000000">
                      <a:alpha val="96000"/>
                    </a:srgbClr>
                  </a:glow>
                </a:effectLst>
                <a:latin typeface="Arial"/>
              </a:rPr>
              <a:t>faith</a:t>
            </a:r>
            <a:r>
              <a:rPr lang="en-US" sz="3200" spc="-100" dirty="0">
                <a:effectLst>
                  <a:glow rad="127000">
                    <a:srgbClr val="000000">
                      <a:alpha val="96000"/>
                    </a:srgbClr>
                  </a:glow>
                </a:effectLst>
                <a:latin typeface="Arial"/>
              </a:rPr>
              <a:t> Noah condemned the rest of the world, and he received the righteousness that comes </a:t>
            </a:r>
            <a:r>
              <a:rPr lang="en-US" sz="3200" spc="-100" dirty="0">
                <a:solidFill>
                  <a:srgbClr val="FFFF00"/>
                </a:solidFill>
                <a:effectLst>
                  <a:glow rad="127000">
                    <a:srgbClr val="000000">
                      <a:alpha val="96000"/>
                    </a:srgbClr>
                  </a:glow>
                </a:effectLst>
                <a:latin typeface="Arial"/>
              </a:rPr>
              <a:t>by </a:t>
            </a:r>
            <a:r>
              <a:rPr lang="en-US" sz="3200" spc="-100" dirty="0" smtClean="0">
                <a:solidFill>
                  <a:srgbClr val="FFFF00"/>
                </a:solidFill>
                <a:effectLst>
                  <a:glow rad="127000">
                    <a:srgbClr val="000000">
                      <a:alpha val="96000"/>
                    </a:srgbClr>
                  </a:glow>
                </a:effectLst>
                <a:latin typeface="Arial"/>
              </a:rPr>
              <a:t>faith</a:t>
            </a:r>
            <a:r>
              <a:rPr lang="en-US" sz="3200" spc="-100" dirty="0" smtClean="0">
                <a:effectLst>
                  <a:glow rad="127000">
                    <a:srgbClr val="000000">
                      <a:alpha val="96000"/>
                    </a:srgbClr>
                  </a:glow>
                </a:effectLst>
                <a:latin typeface="Arial"/>
              </a:rPr>
              <a:t>" </a:t>
            </a:r>
            <a:br>
              <a:rPr lang="en-US" sz="3200" spc="-100" dirty="0" smtClean="0">
                <a:effectLst>
                  <a:glow rad="127000">
                    <a:srgbClr val="000000">
                      <a:alpha val="96000"/>
                    </a:srgbClr>
                  </a:glow>
                </a:effectLst>
                <a:latin typeface="Arial"/>
              </a:rPr>
            </a:br>
            <a:r>
              <a:rPr lang="en-US" sz="3200" spc="-100" dirty="0" smtClean="0">
                <a:effectLst>
                  <a:glow rad="127000">
                    <a:srgbClr val="000000">
                      <a:alpha val="96000"/>
                    </a:srgbClr>
                  </a:glow>
                </a:effectLst>
                <a:latin typeface="Arial"/>
              </a:rPr>
              <a:t>(</a:t>
            </a:r>
            <a:r>
              <a:rPr lang="en-US" sz="3200" spc="-100" dirty="0">
                <a:effectLst>
                  <a:glow rad="127000">
                    <a:srgbClr val="000000">
                      <a:alpha val="96000"/>
                    </a:srgbClr>
                  </a:glow>
                </a:effectLst>
                <a:latin typeface="Arial"/>
              </a:rPr>
              <a:t>Heb. 11</a:t>
            </a:r>
            <a:r>
              <a:rPr lang="en-US" sz="3200" spc="-100" dirty="0" smtClean="0">
                <a:effectLst>
                  <a:glow rad="127000">
                    <a:srgbClr val="000000">
                      <a:alpha val="96000"/>
                    </a:srgbClr>
                  </a:glow>
                </a:effectLst>
                <a:latin typeface="Arial"/>
              </a:rPr>
              <a:t>:7 </a:t>
            </a:r>
            <a:r>
              <a:rPr lang="en-US" sz="2800" spc="-100" dirty="0">
                <a:effectLst>
                  <a:glow rad="127000">
                    <a:srgbClr val="000000">
                      <a:alpha val="96000"/>
                    </a:srgbClr>
                  </a:glow>
                </a:effectLst>
                <a:latin typeface="Arial"/>
              </a:rPr>
              <a:t>NLT</a:t>
            </a:r>
            <a:r>
              <a:rPr lang="en-US" sz="3200" spc="-100" dirty="0">
                <a:effectLst>
                  <a:glow rad="127000">
                    <a:srgbClr val="000000">
                      <a:alpha val="96000"/>
                    </a:srgbClr>
                  </a:glow>
                </a:effectLst>
                <a:latin typeface="Arial"/>
              </a:rPr>
              <a:t>)</a:t>
            </a:r>
          </a:p>
        </p:txBody>
      </p:sp>
    </p:spTree>
    <p:extLst>
      <p:ext uri="{BB962C8B-B14F-4D97-AF65-F5344CB8AC3E}">
        <p14:creationId xmlns:p14="http://schemas.microsoft.com/office/powerpoint/2010/main" val="25934242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73" y="5290324"/>
            <a:ext cx="9217024" cy="1567676"/>
          </a:xfrm>
          <a:noFill/>
        </p:spPr>
        <p:txBody>
          <a:bodyPr/>
          <a:lstStyle/>
          <a:p>
            <a:r>
              <a:rPr lang="en-US" sz="4000" b="1" dirty="0">
                <a:solidFill>
                  <a:schemeClr val="bg1"/>
                </a:solidFill>
              </a:rPr>
              <a:t>The patriarchs acted with certainty on an unseen hope (11:8-22). </a:t>
            </a:r>
          </a:p>
        </p:txBody>
      </p:sp>
      <p:pic>
        <p:nvPicPr>
          <p:cNvPr id="4" name="Picture 3"/>
          <p:cNvPicPr>
            <a:picLocks noChangeAspect="1"/>
          </p:cNvPicPr>
          <p:nvPr/>
        </p:nvPicPr>
        <p:blipFill>
          <a:blip r:embed="rId3"/>
          <a:stretch>
            <a:fillRect/>
          </a:stretch>
        </p:blipFill>
        <p:spPr>
          <a:xfrm>
            <a:off x="0" y="0"/>
            <a:ext cx="6882966" cy="5173620"/>
          </a:xfrm>
          <a:prstGeom prst="rect">
            <a:avLst/>
          </a:prstGeom>
        </p:spPr>
      </p:pic>
      <p:sp>
        <p:nvSpPr>
          <p:cNvPr id="5" name="Title 1"/>
          <p:cNvSpPr txBox="1">
            <a:spLocks/>
          </p:cNvSpPr>
          <p:nvPr/>
        </p:nvSpPr>
        <p:spPr bwMode="auto">
          <a:xfrm>
            <a:off x="3372365" y="1567676"/>
            <a:ext cx="5761244" cy="697124"/>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lgn="l"/>
            <a:r>
              <a:rPr lang="en-US" sz="4000" b="1" dirty="0">
                <a:solidFill>
                  <a:srgbClr val="FFFF00"/>
                </a:solidFill>
              </a:rPr>
              <a:t>Isaac</a:t>
            </a:r>
          </a:p>
        </p:txBody>
      </p:sp>
      <p:sp>
        <p:nvSpPr>
          <p:cNvPr id="6" name="Title 1"/>
          <p:cNvSpPr txBox="1">
            <a:spLocks/>
          </p:cNvSpPr>
          <p:nvPr/>
        </p:nvSpPr>
        <p:spPr bwMode="auto">
          <a:xfrm>
            <a:off x="2832859" y="0"/>
            <a:ext cx="6078101" cy="1567676"/>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lgn="l"/>
            <a:r>
              <a:rPr lang="en-US" sz="6600" b="1" dirty="0">
                <a:solidFill>
                  <a:schemeClr val="bg1"/>
                </a:solidFill>
              </a:rPr>
              <a:t>Abraham</a:t>
            </a:r>
            <a:endParaRPr lang="en-US" sz="4000" b="1" dirty="0">
              <a:solidFill>
                <a:schemeClr val="bg1"/>
              </a:solidFill>
            </a:endParaRPr>
          </a:p>
        </p:txBody>
      </p:sp>
      <p:sp>
        <p:nvSpPr>
          <p:cNvPr id="7" name="Title 1"/>
          <p:cNvSpPr txBox="1">
            <a:spLocks/>
          </p:cNvSpPr>
          <p:nvPr/>
        </p:nvSpPr>
        <p:spPr bwMode="auto">
          <a:xfrm>
            <a:off x="3838837" y="2364756"/>
            <a:ext cx="5294771" cy="697124"/>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lgn="l"/>
            <a:r>
              <a:rPr lang="en-US" sz="4000" b="1" dirty="0">
                <a:solidFill>
                  <a:srgbClr val="FFFF00"/>
                </a:solidFill>
              </a:rPr>
              <a:t>Jacob</a:t>
            </a:r>
          </a:p>
        </p:txBody>
      </p:sp>
      <p:sp>
        <p:nvSpPr>
          <p:cNvPr id="8" name="Title 1"/>
          <p:cNvSpPr txBox="1">
            <a:spLocks/>
          </p:cNvSpPr>
          <p:nvPr/>
        </p:nvSpPr>
        <p:spPr bwMode="auto">
          <a:xfrm>
            <a:off x="4181337" y="3161836"/>
            <a:ext cx="4952272" cy="697124"/>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lgn="l"/>
            <a:r>
              <a:rPr lang="en-US" sz="4000" b="1" dirty="0">
                <a:solidFill>
                  <a:srgbClr val="FFFF00"/>
                </a:solidFill>
              </a:rPr>
              <a:t>Joseph</a:t>
            </a:r>
          </a:p>
        </p:txBody>
      </p:sp>
    </p:spTree>
    <p:extLst>
      <p:ext uri="{BB962C8B-B14F-4D97-AF65-F5344CB8AC3E}">
        <p14:creationId xmlns:p14="http://schemas.microsoft.com/office/powerpoint/2010/main" val="339847079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58" y="19283"/>
            <a:ext cx="4938197" cy="6130176"/>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smtClean="0">
                <a:solidFill>
                  <a:srgbClr val="FFFF00"/>
                </a:solidFill>
              </a:rPr>
              <a:t>"By Faith…" (Hebrews 11)</a:t>
            </a:r>
            <a:endParaRPr lang="en-US" b="1" dirty="0">
              <a:solidFill>
                <a:srgbClr val="FFFF00"/>
              </a:solidFill>
            </a:endParaRPr>
          </a:p>
        </p:txBody>
      </p:sp>
      <p:sp>
        <p:nvSpPr>
          <p:cNvPr id="5" name="Title 1"/>
          <p:cNvSpPr txBox="1">
            <a:spLocks/>
          </p:cNvSpPr>
          <p:nvPr/>
        </p:nvSpPr>
        <p:spPr bwMode="auto">
          <a:xfrm>
            <a:off x="3203847" y="620688"/>
            <a:ext cx="5834327" cy="5184576"/>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en-US" sz="3200" dirty="0" smtClean="0">
                <a:effectLst>
                  <a:glow rad="127000">
                    <a:srgbClr val="000000">
                      <a:alpha val="96000"/>
                    </a:srgbClr>
                  </a:glow>
                </a:effectLst>
                <a:latin typeface="Arial"/>
              </a:rPr>
              <a:t>"It </a:t>
            </a:r>
            <a:r>
              <a:rPr lang="en-US" sz="3200" dirty="0">
                <a:effectLst>
                  <a:glow rad="127000">
                    <a:srgbClr val="000000">
                      <a:alpha val="96000"/>
                    </a:srgbClr>
                  </a:glow>
                </a:effectLst>
                <a:latin typeface="Arial"/>
              </a:rPr>
              <a:t>was by faith that Abraham obeyed when God called him to leave home and go to another land that God would give him as his inheritance. He went without knowing where he was </a:t>
            </a:r>
            <a:r>
              <a:rPr lang="en-US" sz="3200" dirty="0" smtClean="0">
                <a:effectLst>
                  <a:glow rad="127000">
                    <a:srgbClr val="000000">
                      <a:alpha val="96000"/>
                    </a:srgbClr>
                  </a:glow>
                </a:effectLst>
                <a:latin typeface="Arial"/>
              </a:rPr>
              <a:t>going" </a:t>
            </a:r>
            <a:br>
              <a:rPr lang="en-US" sz="3200" dirty="0" smtClean="0">
                <a:effectLst>
                  <a:glow rad="127000">
                    <a:srgbClr val="000000">
                      <a:alpha val="96000"/>
                    </a:srgbClr>
                  </a:glow>
                </a:effectLst>
                <a:latin typeface="Arial"/>
              </a:rPr>
            </a:br>
            <a:r>
              <a:rPr lang="en-US" sz="3200" dirty="0" smtClean="0">
                <a:effectLst>
                  <a:glow rad="127000">
                    <a:srgbClr val="000000">
                      <a:alpha val="96000"/>
                    </a:srgbClr>
                  </a:glow>
                </a:effectLst>
                <a:latin typeface="Arial"/>
              </a:rPr>
              <a:t>(</a:t>
            </a:r>
            <a:r>
              <a:rPr lang="en-US" sz="3200" dirty="0">
                <a:effectLst>
                  <a:glow rad="127000">
                    <a:srgbClr val="000000">
                      <a:alpha val="96000"/>
                    </a:srgbClr>
                  </a:glow>
                </a:effectLst>
                <a:latin typeface="Arial"/>
              </a:rPr>
              <a:t>Heb. 11</a:t>
            </a:r>
            <a:r>
              <a:rPr lang="en-US" sz="3200" dirty="0" smtClean="0">
                <a:effectLst>
                  <a:glow rad="127000">
                    <a:srgbClr val="000000">
                      <a:alpha val="96000"/>
                    </a:srgbClr>
                  </a:glow>
                </a:effectLst>
                <a:latin typeface="Arial"/>
              </a:rPr>
              <a:t>:8 </a:t>
            </a:r>
            <a:r>
              <a:rPr lang="en-US" sz="2800" dirty="0">
                <a:effectLst>
                  <a:glow rad="127000">
                    <a:srgbClr val="000000">
                      <a:alpha val="96000"/>
                    </a:srgbClr>
                  </a:glow>
                </a:effectLst>
                <a:latin typeface="Arial"/>
              </a:rPr>
              <a:t>NLT</a:t>
            </a:r>
            <a:r>
              <a:rPr lang="en-US" sz="3200" dirty="0">
                <a:effectLst>
                  <a:glow rad="127000">
                    <a:srgbClr val="000000">
                      <a:alpha val="96000"/>
                    </a:srgbClr>
                  </a:glow>
                </a:effectLst>
                <a:latin typeface="Arial"/>
              </a:rPr>
              <a:t>)</a:t>
            </a:r>
          </a:p>
        </p:txBody>
      </p:sp>
    </p:spTree>
    <p:extLst>
      <p:ext uri="{BB962C8B-B14F-4D97-AF65-F5344CB8AC3E}">
        <p14:creationId xmlns:p14="http://schemas.microsoft.com/office/powerpoint/2010/main" val="1322964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2990" cy="6057231"/>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We wait for marriage.</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6055135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778"/>
            <a:ext cx="9144000" cy="6109855"/>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smtClean="0">
                <a:solidFill>
                  <a:srgbClr val="FFFF00"/>
                </a:solidFill>
              </a:rPr>
              <a:t>"By Faith…" (Hebrews 11)</a:t>
            </a:r>
            <a:endParaRPr lang="en-US" b="1" dirty="0">
              <a:solidFill>
                <a:srgbClr val="FFFF00"/>
              </a:solidFill>
            </a:endParaRPr>
          </a:p>
        </p:txBody>
      </p:sp>
      <p:sp>
        <p:nvSpPr>
          <p:cNvPr id="5" name="Title 1"/>
          <p:cNvSpPr txBox="1">
            <a:spLocks/>
          </p:cNvSpPr>
          <p:nvPr/>
        </p:nvSpPr>
        <p:spPr bwMode="auto">
          <a:xfrm>
            <a:off x="5330802" y="-99392"/>
            <a:ext cx="3861243" cy="6264696"/>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en-US" sz="3200" dirty="0" smtClean="0">
                <a:effectLst>
                  <a:glow rad="127000">
                    <a:srgbClr val="000000">
                      <a:alpha val="96000"/>
                    </a:srgbClr>
                  </a:glow>
                </a:effectLst>
                <a:latin typeface="Arial"/>
              </a:rPr>
              <a:t>"And </a:t>
            </a:r>
            <a:r>
              <a:rPr lang="en-US" sz="3200" dirty="0">
                <a:effectLst>
                  <a:glow rad="127000">
                    <a:srgbClr val="000000">
                      <a:alpha val="96000"/>
                    </a:srgbClr>
                  </a:glow>
                </a:effectLst>
                <a:latin typeface="Arial"/>
              </a:rPr>
              <a:t>even when he reached the land God promised him, he lived there by faith—for he was like a foreigner, living in tents. And so did Isaac and Jacob, who inherited the same </a:t>
            </a:r>
            <a:r>
              <a:rPr lang="en-US" sz="3200" dirty="0" smtClean="0">
                <a:effectLst>
                  <a:glow rad="127000">
                    <a:srgbClr val="000000">
                      <a:alpha val="96000"/>
                    </a:srgbClr>
                  </a:glow>
                </a:effectLst>
                <a:latin typeface="Arial"/>
              </a:rPr>
              <a:t>promise" </a:t>
            </a:r>
            <a:br>
              <a:rPr lang="en-US" sz="3200" dirty="0" smtClean="0">
                <a:effectLst>
                  <a:glow rad="127000">
                    <a:srgbClr val="000000">
                      <a:alpha val="96000"/>
                    </a:srgbClr>
                  </a:glow>
                </a:effectLst>
                <a:latin typeface="Arial"/>
              </a:rPr>
            </a:br>
            <a:r>
              <a:rPr lang="en-US" sz="3200" dirty="0" smtClean="0">
                <a:effectLst>
                  <a:glow rad="127000">
                    <a:srgbClr val="000000">
                      <a:alpha val="96000"/>
                    </a:srgbClr>
                  </a:glow>
                </a:effectLst>
                <a:latin typeface="Arial"/>
              </a:rPr>
              <a:t>(</a:t>
            </a:r>
            <a:r>
              <a:rPr lang="en-US" sz="3200" dirty="0">
                <a:effectLst>
                  <a:glow rad="127000">
                    <a:srgbClr val="000000">
                      <a:alpha val="96000"/>
                    </a:srgbClr>
                  </a:glow>
                </a:effectLst>
                <a:latin typeface="Arial"/>
              </a:rPr>
              <a:t>Heb. 11</a:t>
            </a:r>
            <a:r>
              <a:rPr lang="en-US" sz="3200" dirty="0" smtClean="0">
                <a:effectLst>
                  <a:glow rad="127000">
                    <a:srgbClr val="000000">
                      <a:alpha val="96000"/>
                    </a:srgbClr>
                  </a:glow>
                </a:effectLst>
                <a:latin typeface="Arial"/>
              </a:rPr>
              <a:t>:9 </a:t>
            </a:r>
            <a:r>
              <a:rPr lang="en-US" sz="2800" dirty="0">
                <a:effectLst>
                  <a:glow rad="127000">
                    <a:srgbClr val="000000">
                      <a:alpha val="96000"/>
                    </a:srgbClr>
                  </a:glow>
                </a:effectLst>
                <a:latin typeface="Arial"/>
              </a:rPr>
              <a:t>NLT</a:t>
            </a:r>
            <a:r>
              <a:rPr lang="en-US" sz="3200" dirty="0">
                <a:effectLst>
                  <a:glow rad="127000">
                    <a:srgbClr val="000000">
                      <a:alpha val="96000"/>
                    </a:srgbClr>
                  </a:glow>
                </a:effectLst>
                <a:latin typeface="Arial"/>
              </a:rPr>
              <a:t>)</a:t>
            </a:r>
          </a:p>
        </p:txBody>
      </p:sp>
    </p:spTree>
    <p:extLst>
      <p:ext uri="{BB962C8B-B14F-4D97-AF65-F5344CB8AC3E}">
        <p14:creationId xmlns:p14="http://schemas.microsoft.com/office/powerpoint/2010/main" val="34245737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44824"/>
            <a:ext cx="9144000" cy="4572000"/>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smtClean="0">
                <a:solidFill>
                  <a:srgbClr val="FFFF00"/>
                </a:solidFill>
              </a:rPr>
              <a:t>"By Faith…" (Hebrews 11)</a:t>
            </a:r>
            <a:endParaRPr lang="en-US" b="1" dirty="0">
              <a:solidFill>
                <a:srgbClr val="FFFF00"/>
              </a:solidFill>
            </a:endParaRPr>
          </a:p>
        </p:txBody>
      </p:sp>
      <p:sp>
        <p:nvSpPr>
          <p:cNvPr id="5" name="Title 1"/>
          <p:cNvSpPr txBox="1">
            <a:spLocks/>
          </p:cNvSpPr>
          <p:nvPr/>
        </p:nvSpPr>
        <p:spPr bwMode="auto">
          <a:xfrm>
            <a:off x="0" y="-13957"/>
            <a:ext cx="9144000" cy="1916832"/>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en-US" sz="3200" dirty="0" smtClean="0">
                <a:effectLst>
                  <a:glow rad="127000">
                    <a:srgbClr val="000000">
                      <a:alpha val="96000"/>
                    </a:srgbClr>
                  </a:glow>
                </a:effectLst>
                <a:latin typeface="Arial"/>
              </a:rPr>
              <a:t>"Abraham was </a:t>
            </a:r>
            <a:r>
              <a:rPr lang="en-US" sz="3200" dirty="0">
                <a:effectLst>
                  <a:glow rad="127000">
                    <a:srgbClr val="000000">
                      <a:alpha val="96000"/>
                    </a:srgbClr>
                  </a:glow>
                </a:effectLst>
                <a:latin typeface="Arial"/>
              </a:rPr>
              <a:t>confidently looking forward to a city with eternal foundations, a city designed and built by </a:t>
            </a:r>
            <a:r>
              <a:rPr lang="en-US" sz="3200" dirty="0" smtClean="0">
                <a:effectLst>
                  <a:glow rad="127000">
                    <a:srgbClr val="000000">
                      <a:alpha val="96000"/>
                    </a:srgbClr>
                  </a:glow>
                </a:effectLst>
                <a:latin typeface="Arial"/>
              </a:rPr>
              <a:t>God" </a:t>
            </a:r>
            <a:r>
              <a:rPr lang="en-US" sz="3200" dirty="0">
                <a:effectLst>
                  <a:glow rad="127000">
                    <a:srgbClr val="000000">
                      <a:alpha val="96000"/>
                    </a:srgbClr>
                  </a:glow>
                </a:effectLst>
                <a:latin typeface="Arial"/>
              </a:rPr>
              <a:t>(</a:t>
            </a:r>
            <a:r>
              <a:rPr lang="en-US" sz="3200" dirty="0" smtClean="0">
                <a:effectLst>
                  <a:glow rad="127000">
                    <a:srgbClr val="000000">
                      <a:alpha val="96000"/>
                    </a:srgbClr>
                  </a:glow>
                </a:effectLst>
                <a:latin typeface="Arial"/>
              </a:rPr>
              <a:t>Heb</a:t>
            </a:r>
            <a:r>
              <a:rPr lang="en-US" sz="3200" dirty="0">
                <a:effectLst>
                  <a:glow rad="127000">
                    <a:srgbClr val="000000">
                      <a:alpha val="96000"/>
                    </a:srgbClr>
                  </a:glow>
                </a:effectLst>
                <a:latin typeface="Arial"/>
              </a:rPr>
              <a:t>. 11</a:t>
            </a:r>
            <a:r>
              <a:rPr lang="en-US" sz="3200" dirty="0" smtClean="0">
                <a:effectLst>
                  <a:glow rad="127000">
                    <a:srgbClr val="000000">
                      <a:alpha val="96000"/>
                    </a:srgbClr>
                  </a:glow>
                </a:effectLst>
                <a:latin typeface="Arial"/>
              </a:rPr>
              <a:t>:10 </a:t>
            </a:r>
            <a:r>
              <a:rPr lang="en-US" sz="2800" dirty="0">
                <a:effectLst>
                  <a:glow rad="127000">
                    <a:srgbClr val="000000">
                      <a:alpha val="96000"/>
                    </a:srgbClr>
                  </a:glow>
                </a:effectLst>
                <a:latin typeface="Arial"/>
              </a:rPr>
              <a:t>NLT</a:t>
            </a:r>
            <a:r>
              <a:rPr lang="en-US" sz="3200" dirty="0">
                <a:effectLst>
                  <a:glow rad="127000">
                    <a:srgbClr val="000000">
                      <a:alpha val="96000"/>
                    </a:srgbClr>
                  </a:glow>
                </a:effectLst>
                <a:latin typeface="Arial"/>
              </a:rPr>
              <a:t>)</a:t>
            </a:r>
          </a:p>
        </p:txBody>
      </p:sp>
    </p:spTree>
    <p:extLst>
      <p:ext uri="{BB962C8B-B14F-4D97-AF65-F5344CB8AC3E}">
        <p14:creationId xmlns:p14="http://schemas.microsoft.com/office/powerpoint/2010/main" val="9741790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25594"/>
            <a:ext cx="9144000" cy="6419806"/>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smtClean="0">
                <a:solidFill>
                  <a:srgbClr val="FFFF00"/>
                </a:solidFill>
              </a:rPr>
              <a:t>"By Faith…" (Hebrews 11)</a:t>
            </a:r>
            <a:endParaRPr lang="en-US" b="1" dirty="0">
              <a:solidFill>
                <a:srgbClr val="FFFF00"/>
              </a:solidFill>
            </a:endParaRPr>
          </a:p>
        </p:txBody>
      </p:sp>
      <p:sp>
        <p:nvSpPr>
          <p:cNvPr id="5" name="Title 1"/>
          <p:cNvSpPr txBox="1">
            <a:spLocks/>
          </p:cNvSpPr>
          <p:nvPr/>
        </p:nvSpPr>
        <p:spPr bwMode="auto">
          <a:xfrm>
            <a:off x="35495" y="1772508"/>
            <a:ext cx="6272155" cy="4365412"/>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en-US" sz="3200" dirty="0" smtClean="0">
                <a:effectLst>
                  <a:glow rad="127000">
                    <a:srgbClr val="000000">
                      <a:alpha val="96000"/>
                    </a:srgbClr>
                  </a:glow>
                </a:effectLst>
                <a:latin typeface="Arial"/>
              </a:rPr>
              <a:t>"It </a:t>
            </a:r>
            <a:r>
              <a:rPr lang="en-US" sz="3200" dirty="0">
                <a:effectLst>
                  <a:glow rad="127000">
                    <a:srgbClr val="000000">
                      <a:alpha val="96000"/>
                    </a:srgbClr>
                  </a:glow>
                </a:effectLst>
                <a:latin typeface="Arial"/>
              </a:rPr>
              <a:t>was by faith that even Sarah was able to have a child, though she was barren and was too old. She believed that God would keep his </a:t>
            </a:r>
            <a:r>
              <a:rPr lang="en-US" sz="3200" dirty="0" smtClean="0">
                <a:effectLst>
                  <a:glow rad="127000">
                    <a:srgbClr val="000000">
                      <a:alpha val="96000"/>
                    </a:srgbClr>
                  </a:glow>
                </a:effectLst>
                <a:latin typeface="Arial"/>
              </a:rPr>
              <a:t>promise" </a:t>
            </a:r>
            <a:br>
              <a:rPr lang="en-US" sz="3200" dirty="0" smtClean="0">
                <a:effectLst>
                  <a:glow rad="127000">
                    <a:srgbClr val="000000">
                      <a:alpha val="96000"/>
                    </a:srgbClr>
                  </a:glow>
                </a:effectLst>
                <a:latin typeface="Arial"/>
              </a:rPr>
            </a:br>
            <a:r>
              <a:rPr lang="en-US" sz="3200" dirty="0" smtClean="0">
                <a:effectLst>
                  <a:glow rad="127000">
                    <a:srgbClr val="000000">
                      <a:alpha val="96000"/>
                    </a:srgbClr>
                  </a:glow>
                </a:effectLst>
                <a:latin typeface="Arial"/>
              </a:rPr>
              <a:t>(</a:t>
            </a:r>
            <a:r>
              <a:rPr lang="en-US" sz="3200" dirty="0">
                <a:effectLst>
                  <a:glow rad="127000">
                    <a:srgbClr val="000000">
                      <a:alpha val="96000"/>
                    </a:srgbClr>
                  </a:glow>
                </a:effectLst>
                <a:latin typeface="Arial"/>
              </a:rPr>
              <a:t>Heb. 11</a:t>
            </a:r>
            <a:r>
              <a:rPr lang="en-US" sz="3200" dirty="0" smtClean="0">
                <a:effectLst>
                  <a:glow rad="127000">
                    <a:srgbClr val="000000">
                      <a:alpha val="96000"/>
                    </a:srgbClr>
                  </a:glow>
                </a:effectLst>
                <a:latin typeface="Arial"/>
              </a:rPr>
              <a:t>:11 </a:t>
            </a:r>
            <a:r>
              <a:rPr lang="en-US" sz="2800" dirty="0">
                <a:effectLst>
                  <a:glow rad="127000">
                    <a:srgbClr val="000000">
                      <a:alpha val="96000"/>
                    </a:srgbClr>
                  </a:glow>
                </a:effectLst>
                <a:latin typeface="Arial"/>
              </a:rPr>
              <a:t>NLT</a:t>
            </a:r>
            <a:r>
              <a:rPr lang="en-US" sz="3200" dirty="0">
                <a:effectLst>
                  <a:glow rad="127000">
                    <a:srgbClr val="000000">
                      <a:alpha val="96000"/>
                    </a:srgbClr>
                  </a:glow>
                </a:effectLst>
                <a:latin typeface="Arial"/>
              </a:rPr>
              <a:t>)</a:t>
            </a:r>
          </a:p>
        </p:txBody>
      </p:sp>
    </p:spTree>
    <p:extLst>
      <p:ext uri="{BB962C8B-B14F-4D97-AF65-F5344CB8AC3E}">
        <p14:creationId xmlns:p14="http://schemas.microsoft.com/office/powerpoint/2010/main" val="32736498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8548"/>
            <a:ext cx="9144000" cy="6858000"/>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smtClean="0">
                <a:solidFill>
                  <a:srgbClr val="FFFF00"/>
                </a:solidFill>
              </a:rPr>
              <a:t>"By Faith…" (Hebrews 11)</a:t>
            </a:r>
            <a:endParaRPr lang="en-US" b="1" dirty="0">
              <a:solidFill>
                <a:srgbClr val="FFFF00"/>
              </a:solidFill>
            </a:endParaRPr>
          </a:p>
        </p:txBody>
      </p:sp>
      <p:sp>
        <p:nvSpPr>
          <p:cNvPr id="5" name="Title 1"/>
          <p:cNvSpPr txBox="1">
            <a:spLocks/>
          </p:cNvSpPr>
          <p:nvPr/>
        </p:nvSpPr>
        <p:spPr bwMode="auto">
          <a:xfrm>
            <a:off x="4800513" y="0"/>
            <a:ext cx="4237661" cy="6093296"/>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en-US" sz="3200" dirty="0" smtClean="0">
                <a:effectLst>
                  <a:glow rad="127000">
                    <a:srgbClr val="000000">
                      <a:alpha val="96000"/>
                    </a:srgbClr>
                  </a:glow>
                </a:effectLst>
                <a:latin typeface="Arial"/>
              </a:rPr>
              <a:t>"And </a:t>
            </a:r>
            <a:r>
              <a:rPr lang="en-US" sz="3200" dirty="0">
                <a:effectLst>
                  <a:glow rad="127000">
                    <a:srgbClr val="000000">
                      <a:alpha val="96000"/>
                    </a:srgbClr>
                  </a:glow>
                </a:effectLst>
                <a:latin typeface="Arial"/>
              </a:rPr>
              <a:t>so a whole nation came from this one man who was as good as dead—a nation with so many people that, like the stars in the sky and the sand on the seashore, there is no way to count </a:t>
            </a:r>
            <a:r>
              <a:rPr lang="en-US" sz="3200" dirty="0" smtClean="0">
                <a:effectLst>
                  <a:glow rad="127000">
                    <a:srgbClr val="000000">
                      <a:alpha val="96000"/>
                    </a:srgbClr>
                  </a:glow>
                </a:effectLst>
                <a:latin typeface="Arial"/>
              </a:rPr>
              <a:t>them" </a:t>
            </a:r>
            <a:br>
              <a:rPr lang="en-US" sz="3200" dirty="0" smtClean="0">
                <a:effectLst>
                  <a:glow rad="127000">
                    <a:srgbClr val="000000">
                      <a:alpha val="96000"/>
                    </a:srgbClr>
                  </a:glow>
                </a:effectLst>
                <a:latin typeface="Arial"/>
              </a:rPr>
            </a:br>
            <a:r>
              <a:rPr lang="en-US" sz="3200" dirty="0" smtClean="0">
                <a:effectLst>
                  <a:glow rad="127000">
                    <a:srgbClr val="000000">
                      <a:alpha val="96000"/>
                    </a:srgbClr>
                  </a:glow>
                </a:effectLst>
                <a:latin typeface="Arial"/>
              </a:rPr>
              <a:t>(</a:t>
            </a:r>
            <a:r>
              <a:rPr lang="en-US" sz="3200" dirty="0">
                <a:effectLst>
                  <a:glow rad="127000">
                    <a:srgbClr val="000000">
                      <a:alpha val="96000"/>
                    </a:srgbClr>
                  </a:glow>
                </a:effectLst>
                <a:latin typeface="Arial"/>
              </a:rPr>
              <a:t>Heb. 11</a:t>
            </a:r>
            <a:r>
              <a:rPr lang="en-US" sz="3200" dirty="0" smtClean="0">
                <a:effectLst>
                  <a:glow rad="127000">
                    <a:srgbClr val="000000">
                      <a:alpha val="96000"/>
                    </a:srgbClr>
                  </a:glow>
                </a:effectLst>
                <a:latin typeface="Arial"/>
              </a:rPr>
              <a:t>:12 </a:t>
            </a:r>
            <a:r>
              <a:rPr lang="en-US" sz="2800" dirty="0">
                <a:effectLst>
                  <a:glow rad="127000">
                    <a:srgbClr val="000000">
                      <a:alpha val="96000"/>
                    </a:srgbClr>
                  </a:glow>
                </a:effectLst>
                <a:latin typeface="Arial"/>
              </a:rPr>
              <a:t>NLT</a:t>
            </a:r>
            <a:r>
              <a:rPr lang="en-US" sz="3200" dirty="0">
                <a:effectLst>
                  <a:glow rad="127000">
                    <a:srgbClr val="000000">
                      <a:alpha val="96000"/>
                    </a:srgbClr>
                  </a:glow>
                </a:effectLst>
                <a:latin typeface="Arial"/>
              </a:rPr>
              <a:t>)</a:t>
            </a:r>
          </a:p>
        </p:txBody>
      </p:sp>
    </p:spTree>
    <p:extLst>
      <p:ext uri="{BB962C8B-B14F-4D97-AF65-F5344CB8AC3E}">
        <p14:creationId xmlns:p14="http://schemas.microsoft.com/office/powerpoint/2010/main" val="3579176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335240" y="44063"/>
            <a:ext cx="5808760" cy="6571438"/>
          </a:xfrm>
          <a:noFill/>
          <a:effectLst>
            <a:outerShdw blurRad="63500" dist="35921" dir="2700000" algn="ctr" rotWithShape="0">
              <a:schemeClr val="tx2">
                <a:alpha val="74998"/>
              </a:schemeClr>
            </a:outerShdw>
          </a:effectLst>
          <a:extLst/>
        </p:spPr>
        <p:txBody>
          <a:bodyPr anchor="t"/>
          <a:lstStyle/>
          <a:p>
            <a:pPr>
              <a:defRPr/>
            </a:pPr>
            <a:r>
              <a:rPr lang="en-US" sz="3200" b="1" dirty="0" smtClean="0">
                <a:effectLst>
                  <a:glow rad="127000">
                    <a:schemeClr val="tx1"/>
                  </a:glow>
                </a:effectLst>
                <a:latin typeface="Arial" charset="0"/>
                <a:ea typeface="ＭＳ Ｐゴシック" charset="0"/>
                <a:cs typeface="ＭＳ Ｐゴシック" charset="0"/>
              </a:rPr>
              <a:t>"All </a:t>
            </a:r>
            <a:r>
              <a:rPr lang="en-US" sz="3200" b="1" dirty="0">
                <a:effectLst>
                  <a:glow rad="127000">
                    <a:schemeClr val="tx1"/>
                  </a:glow>
                </a:effectLst>
                <a:latin typeface="Arial" charset="0"/>
                <a:ea typeface="ＭＳ Ｐゴシック" charset="0"/>
                <a:cs typeface="ＭＳ Ｐゴシック" charset="0"/>
              </a:rPr>
              <a:t>these people died still believing what God had promised them. They did not receive what was promised, but they saw it all from a distance and welcomed it. They agreed that they were foreigners and nomads here on earth.  </a:t>
            </a:r>
            <a:r>
              <a:rPr lang="en-US" sz="3200" b="1" baseline="30000" dirty="0" smtClean="0">
                <a:effectLst>
                  <a:glow rad="127000">
                    <a:schemeClr val="tx1"/>
                  </a:glow>
                </a:effectLst>
                <a:latin typeface="Arial" charset="0"/>
                <a:ea typeface="ＭＳ Ｐゴシック" charset="0"/>
                <a:cs typeface="ＭＳ Ｐゴシック" charset="0"/>
              </a:rPr>
              <a:t>14</a:t>
            </a:r>
            <a:r>
              <a:rPr lang="en-US" sz="3200" b="1" dirty="0" smtClean="0">
                <a:effectLst>
                  <a:glow rad="127000">
                    <a:schemeClr val="tx1"/>
                  </a:glow>
                </a:effectLst>
                <a:latin typeface="Arial" charset="0"/>
                <a:ea typeface="ＭＳ Ｐゴシック" charset="0"/>
                <a:cs typeface="ＭＳ Ｐゴシック" charset="0"/>
              </a:rPr>
              <a:t>Obviously </a:t>
            </a:r>
            <a:r>
              <a:rPr lang="en-US" sz="3200" b="1" dirty="0">
                <a:effectLst>
                  <a:glow rad="127000">
                    <a:schemeClr val="tx1"/>
                  </a:glow>
                </a:effectLst>
                <a:latin typeface="Arial" charset="0"/>
                <a:ea typeface="ＭＳ Ｐゴシック" charset="0"/>
                <a:cs typeface="ＭＳ Ｐゴシック" charset="0"/>
              </a:rPr>
              <a:t>people who say such things are looking forward to a country they can call their </a:t>
            </a:r>
            <a:r>
              <a:rPr lang="en-US" sz="3200" b="1" dirty="0" smtClean="0">
                <a:effectLst>
                  <a:glow rad="127000">
                    <a:schemeClr val="tx1"/>
                  </a:glow>
                </a:effectLst>
                <a:latin typeface="Arial" charset="0"/>
                <a:ea typeface="ＭＳ Ｐゴシック" charset="0"/>
                <a:cs typeface="ＭＳ Ｐゴシック" charset="0"/>
              </a:rPr>
              <a:t>own" (11:13-14 </a:t>
            </a:r>
            <a:r>
              <a:rPr lang="en-US" sz="2800" b="1" dirty="0" smtClean="0">
                <a:effectLst>
                  <a:glow rad="127000">
                    <a:schemeClr val="tx1"/>
                  </a:glow>
                </a:effectLst>
                <a:latin typeface="Arial" charset="0"/>
                <a:ea typeface="ＭＳ Ｐゴシック" charset="0"/>
                <a:cs typeface="ＭＳ Ｐゴシック" charset="0"/>
              </a:rPr>
              <a:t>NLT</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638324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1863"/>
            <a:ext cx="9150700" cy="6899863"/>
          </a:xfrm>
          <a:prstGeom prst="rect">
            <a:avLst/>
          </a:prstGeom>
        </p:spPr>
      </p:pic>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a:extLst/>
        </p:spPr>
        <p:txBody>
          <a:bodyPr anchor="t"/>
          <a:lstStyle/>
          <a:p>
            <a:pPr>
              <a:defRPr/>
            </a:pPr>
            <a:r>
              <a:rPr lang="en-US" sz="3200" b="1" dirty="0" smtClean="0">
                <a:effectLst>
                  <a:glow rad="127000">
                    <a:schemeClr val="tx1"/>
                  </a:glow>
                </a:effectLst>
                <a:latin typeface="Arial" charset="0"/>
                <a:ea typeface="ＭＳ Ｐゴシック" charset="0"/>
                <a:cs typeface="ＭＳ Ｐゴシック" charset="0"/>
              </a:rPr>
              <a:t>"If </a:t>
            </a:r>
            <a:r>
              <a:rPr lang="en-US" sz="3200" b="1" dirty="0">
                <a:effectLst>
                  <a:glow rad="127000">
                    <a:schemeClr val="tx1"/>
                  </a:glow>
                </a:effectLst>
                <a:latin typeface="Arial" charset="0"/>
                <a:ea typeface="ＭＳ Ｐゴシック" charset="0"/>
                <a:cs typeface="ＭＳ Ｐゴシック" charset="0"/>
              </a:rPr>
              <a:t>they had longed for the country they came from, they could have gone back.  </a:t>
            </a:r>
            <a:r>
              <a:rPr lang="en-US" sz="3200" b="1" baseline="30000" dirty="0" smtClean="0">
                <a:effectLst>
                  <a:glow rad="127000">
                    <a:schemeClr val="tx1"/>
                  </a:glow>
                </a:effectLst>
                <a:latin typeface="Arial" charset="0"/>
                <a:ea typeface="ＭＳ Ｐゴシック" charset="0"/>
                <a:cs typeface="ＭＳ Ｐゴシック" charset="0"/>
              </a:rPr>
              <a:t>16</a:t>
            </a:r>
            <a:r>
              <a:rPr lang="en-US" sz="3200" b="1" dirty="0" smtClean="0">
                <a:effectLst>
                  <a:glow rad="127000">
                    <a:schemeClr val="tx1"/>
                  </a:glow>
                </a:effectLst>
                <a:latin typeface="Arial" charset="0"/>
                <a:ea typeface="ＭＳ Ｐゴシック" charset="0"/>
                <a:cs typeface="ＭＳ Ｐゴシック" charset="0"/>
              </a:rPr>
              <a:t>But </a:t>
            </a:r>
            <a:r>
              <a:rPr lang="en-US" sz="3200" b="1" dirty="0">
                <a:effectLst>
                  <a:glow rad="127000">
                    <a:schemeClr val="tx1"/>
                  </a:glow>
                </a:effectLst>
                <a:latin typeface="Arial" charset="0"/>
                <a:ea typeface="ＭＳ Ｐゴシック" charset="0"/>
                <a:cs typeface="ＭＳ Ｐゴシック" charset="0"/>
              </a:rPr>
              <a:t>they were looking for a better place, a heavenly homeland. That is why God is not ashamed to be called their God, for he has prepared a city for </a:t>
            </a:r>
            <a:r>
              <a:rPr lang="en-US" sz="3200" b="1" dirty="0" smtClean="0">
                <a:effectLst>
                  <a:glow rad="127000">
                    <a:schemeClr val="tx1"/>
                  </a:glow>
                </a:effectLst>
                <a:latin typeface="Arial" charset="0"/>
                <a:ea typeface="ＭＳ Ｐゴシック" charset="0"/>
                <a:cs typeface="ＭＳ Ｐゴシック" charset="0"/>
              </a:rPr>
              <a:t>them" (11:15-16 </a:t>
            </a:r>
            <a:r>
              <a:rPr lang="en-US" sz="2800" b="1" dirty="0" smtClean="0">
                <a:effectLst>
                  <a:glow rad="127000">
                    <a:schemeClr val="tx1"/>
                  </a:glow>
                </a:effectLst>
                <a:latin typeface="Arial" charset="0"/>
                <a:ea typeface="ＭＳ Ｐゴシック" charset="0"/>
                <a:cs typeface="ＭＳ Ｐゴシック" charset="0"/>
              </a:rPr>
              <a:t>NLT</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122364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876806" cy="6165304"/>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smtClean="0">
                <a:solidFill>
                  <a:srgbClr val="FFFF00"/>
                </a:solidFill>
              </a:rPr>
              <a:t>"By Faith…" (Hebrews 11)</a:t>
            </a:r>
            <a:endParaRPr lang="en-US" b="1" dirty="0">
              <a:solidFill>
                <a:srgbClr val="FFFF00"/>
              </a:solidFill>
            </a:endParaRPr>
          </a:p>
        </p:txBody>
      </p:sp>
      <p:sp>
        <p:nvSpPr>
          <p:cNvPr id="5" name="Title 1"/>
          <p:cNvSpPr txBox="1">
            <a:spLocks/>
          </p:cNvSpPr>
          <p:nvPr/>
        </p:nvSpPr>
        <p:spPr bwMode="auto">
          <a:xfrm>
            <a:off x="3251510" y="0"/>
            <a:ext cx="5856994" cy="616530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en-US" sz="3200" dirty="0" smtClean="0">
                <a:effectLst>
                  <a:glow rad="127000">
                    <a:srgbClr val="000000">
                      <a:alpha val="96000"/>
                    </a:srgbClr>
                  </a:glow>
                </a:effectLst>
                <a:latin typeface="Arial"/>
              </a:rPr>
              <a:t>"It </a:t>
            </a:r>
            <a:r>
              <a:rPr lang="en-US" sz="3200" dirty="0">
                <a:effectLst>
                  <a:glow rad="127000">
                    <a:srgbClr val="000000">
                      <a:alpha val="96000"/>
                    </a:srgbClr>
                  </a:glow>
                </a:effectLst>
                <a:latin typeface="Arial"/>
              </a:rPr>
              <a:t>was by faith that Abraham offered Isaac as a sacrifice when God was testing him. Abraham, who had received </a:t>
            </a:r>
            <a:r>
              <a:rPr lang="en-US" sz="3200" dirty="0" smtClean="0">
                <a:effectLst>
                  <a:glow rad="127000">
                    <a:srgbClr val="000000">
                      <a:alpha val="96000"/>
                    </a:srgbClr>
                  </a:glow>
                </a:effectLst>
                <a:latin typeface="Arial"/>
              </a:rPr>
              <a:t>God</a:t>
            </a:r>
            <a:r>
              <a:rPr lang="fr-FR" sz="3200" dirty="0" smtClean="0">
                <a:effectLst>
                  <a:glow rad="127000">
                    <a:srgbClr val="000000">
                      <a:alpha val="96000"/>
                    </a:srgbClr>
                  </a:glow>
                </a:effectLst>
                <a:latin typeface="Arial"/>
              </a:rPr>
              <a:t>'</a:t>
            </a:r>
            <a:r>
              <a:rPr lang="en-US" sz="3200" dirty="0" smtClean="0">
                <a:effectLst>
                  <a:glow rad="127000">
                    <a:srgbClr val="000000">
                      <a:alpha val="96000"/>
                    </a:srgbClr>
                  </a:glow>
                </a:effectLst>
                <a:latin typeface="Arial"/>
              </a:rPr>
              <a:t>s </a:t>
            </a:r>
            <a:r>
              <a:rPr lang="en-US" sz="3200" dirty="0">
                <a:effectLst>
                  <a:glow rad="127000">
                    <a:srgbClr val="000000">
                      <a:alpha val="96000"/>
                    </a:srgbClr>
                  </a:glow>
                </a:effectLst>
                <a:latin typeface="Arial"/>
              </a:rPr>
              <a:t>promises, was ready to sacrifice his only son, Isaac,  </a:t>
            </a:r>
            <a:r>
              <a:rPr lang="en-US" sz="3200" baseline="30000" dirty="0" smtClean="0">
                <a:effectLst>
                  <a:glow rad="127000">
                    <a:srgbClr val="000000">
                      <a:alpha val="96000"/>
                    </a:srgbClr>
                  </a:glow>
                </a:effectLst>
                <a:latin typeface="Arial"/>
              </a:rPr>
              <a:t>18</a:t>
            </a:r>
            <a:r>
              <a:rPr lang="en-US" sz="3200" dirty="0" smtClean="0">
                <a:effectLst>
                  <a:glow rad="127000">
                    <a:srgbClr val="000000">
                      <a:alpha val="96000"/>
                    </a:srgbClr>
                  </a:glow>
                </a:effectLst>
                <a:latin typeface="Arial"/>
              </a:rPr>
              <a:t>even </a:t>
            </a:r>
            <a:r>
              <a:rPr lang="en-US" sz="3200" dirty="0">
                <a:effectLst>
                  <a:glow rad="127000">
                    <a:srgbClr val="000000">
                      <a:alpha val="96000"/>
                    </a:srgbClr>
                  </a:glow>
                </a:effectLst>
                <a:latin typeface="Arial"/>
              </a:rPr>
              <a:t>though God had told him, </a:t>
            </a:r>
            <a:r>
              <a:rPr lang="fr-FR" sz="3200" dirty="0" smtClean="0">
                <a:effectLst>
                  <a:glow rad="127000">
                    <a:srgbClr val="000000">
                      <a:alpha val="96000"/>
                    </a:srgbClr>
                  </a:glow>
                </a:effectLst>
                <a:latin typeface="Arial"/>
              </a:rPr>
              <a:t>'</a:t>
            </a:r>
            <a:r>
              <a:rPr lang="en-US" sz="3200" dirty="0" smtClean="0">
                <a:effectLst>
                  <a:glow rad="127000">
                    <a:srgbClr val="000000">
                      <a:alpha val="96000"/>
                    </a:srgbClr>
                  </a:glow>
                </a:effectLst>
                <a:latin typeface="Arial"/>
              </a:rPr>
              <a:t>Isaac </a:t>
            </a:r>
            <a:r>
              <a:rPr lang="en-US" sz="3200" dirty="0">
                <a:effectLst>
                  <a:glow rad="127000">
                    <a:srgbClr val="000000">
                      <a:alpha val="96000"/>
                    </a:srgbClr>
                  </a:glow>
                </a:effectLst>
                <a:latin typeface="Arial"/>
              </a:rPr>
              <a:t>is the son through whom your descendants will be </a:t>
            </a:r>
            <a:r>
              <a:rPr lang="en-US" sz="3200" dirty="0" smtClean="0">
                <a:effectLst>
                  <a:glow rad="127000">
                    <a:srgbClr val="000000">
                      <a:alpha val="96000"/>
                    </a:srgbClr>
                  </a:glow>
                </a:effectLst>
                <a:latin typeface="Arial"/>
              </a:rPr>
              <a:t>counted</a:t>
            </a:r>
            <a:r>
              <a:rPr lang="fr-FR" sz="3200" dirty="0" smtClean="0">
                <a:effectLst>
                  <a:glow rad="127000">
                    <a:srgbClr val="000000">
                      <a:alpha val="96000"/>
                    </a:srgbClr>
                  </a:glow>
                </a:effectLst>
                <a:latin typeface="Arial"/>
              </a:rPr>
              <a:t>'</a:t>
            </a:r>
            <a:r>
              <a:rPr lang="en-US" sz="3200" dirty="0" smtClean="0">
                <a:effectLst>
                  <a:glow rad="127000">
                    <a:srgbClr val="000000">
                      <a:alpha val="96000"/>
                    </a:srgbClr>
                  </a:glow>
                </a:effectLst>
                <a:latin typeface="Arial"/>
              </a:rPr>
              <a:t>" </a:t>
            </a:r>
            <a:br>
              <a:rPr lang="en-US" sz="3200" dirty="0" smtClean="0">
                <a:effectLst>
                  <a:glow rad="127000">
                    <a:srgbClr val="000000">
                      <a:alpha val="96000"/>
                    </a:srgbClr>
                  </a:glow>
                </a:effectLst>
                <a:latin typeface="Arial"/>
              </a:rPr>
            </a:br>
            <a:r>
              <a:rPr lang="en-US" sz="3200" dirty="0" smtClean="0">
                <a:effectLst>
                  <a:glow rad="127000">
                    <a:srgbClr val="000000">
                      <a:alpha val="96000"/>
                    </a:srgbClr>
                  </a:glow>
                </a:effectLst>
                <a:latin typeface="Arial"/>
              </a:rPr>
              <a:t>(Heb</a:t>
            </a:r>
            <a:r>
              <a:rPr lang="en-US" sz="3200" dirty="0">
                <a:effectLst>
                  <a:glow rad="127000">
                    <a:srgbClr val="000000">
                      <a:alpha val="96000"/>
                    </a:srgbClr>
                  </a:glow>
                </a:effectLst>
                <a:latin typeface="Arial"/>
              </a:rPr>
              <a:t>. 11</a:t>
            </a:r>
            <a:r>
              <a:rPr lang="en-US" sz="3200" dirty="0" smtClean="0">
                <a:effectLst>
                  <a:glow rad="127000">
                    <a:srgbClr val="000000">
                      <a:alpha val="96000"/>
                    </a:srgbClr>
                  </a:glow>
                </a:effectLst>
                <a:latin typeface="Arial"/>
              </a:rPr>
              <a:t>:17-18 </a:t>
            </a:r>
            <a:r>
              <a:rPr lang="en-US" sz="2800" dirty="0">
                <a:effectLst>
                  <a:glow rad="127000">
                    <a:srgbClr val="000000">
                      <a:alpha val="96000"/>
                    </a:srgbClr>
                  </a:glow>
                </a:effectLst>
                <a:latin typeface="Arial"/>
              </a:rPr>
              <a:t>NLT</a:t>
            </a:r>
            <a:r>
              <a:rPr lang="en-US" sz="3200" dirty="0">
                <a:effectLst>
                  <a:glow rad="127000">
                    <a:srgbClr val="000000">
                      <a:alpha val="96000"/>
                    </a:srgbClr>
                  </a:glow>
                </a:effectLst>
                <a:latin typeface="Arial"/>
              </a:rPr>
              <a:t>)</a:t>
            </a:r>
          </a:p>
        </p:txBody>
      </p:sp>
    </p:spTree>
    <p:extLst>
      <p:ext uri="{BB962C8B-B14F-4D97-AF65-F5344CB8AC3E}">
        <p14:creationId xmlns:p14="http://schemas.microsoft.com/office/powerpoint/2010/main" val="3008605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67242" y="1185"/>
            <a:ext cx="8076758" cy="6052840"/>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smtClean="0">
                <a:solidFill>
                  <a:srgbClr val="FFFF00"/>
                </a:solidFill>
              </a:rPr>
              <a:t>"By Faith…" (Hebrews 11)</a:t>
            </a:r>
            <a:endParaRPr lang="en-US" b="1" dirty="0">
              <a:solidFill>
                <a:srgbClr val="FFFF00"/>
              </a:solidFill>
            </a:endParaRPr>
          </a:p>
        </p:txBody>
      </p:sp>
      <p:sp>
        <p:nvSpPr>
          <p:cNvPr id="5" name="Title 1"/>
          <p:cNvSpPr txBox="1">
            <a:spLocks/>
          </p:cNvSpPr>
          <p:nvPr/>
        </p:nvSpPr>
        <p:spPr bwMode="auto">
          <a:xfrm>
            <a:off x="177833" y="0"/>
            <a:ext cx="3478371" cy="616530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en-US" sz="3200" dirty="0" smtClean="0">
                <a:effectLst>
                  <a:glow rad="127000">
                    <a:srgbClr val="000000">
                      <a:alpha val="96000"/>
                    </a:srgbClr>
                  </a:glow>
                </a:effectLst>
                <a:latin typeface="Arial"/>
              </a:rPr>
              <a:t>"Abraham </a:t>
            </a:r>
            <a:r>
              <a:rPr lang="en-US" sz="3200" dirty="0">
                <a:effectLst>
                  <a:glow rad="127000">
                    <a:srgbClr val="000000">
                      <a:alpha val="96000"/>
                    </a:srgbClr>
                  </a:glow>
                </a:effectLst>
                <a:latin typeface="Arial"/>
              </a:rPr>
              <a:t>reasoned that if Isaac died, God was able to bring him back to life again. And in a sense, Abraham did receive his son back from the </a:t>
            </a:r>
            <a:r>
              <a:rPr lang="en-US" sz="3200" dirty="0" smtClean="0">
                <a:effectLst>
                  <a:glow rad="127000">
                    <a:srgbClr val="000000">
                      <a:alpha val="96000"/>
                    </a:srgbClr>
                  </a:glow>
                </a:effectLst>
                <a:latin typeface="Arial"/>
              </a:rPr>
              <a:t>dead" </a:t>
            </a:r>
            <a:br>
              <a:rPr lang="en-US" sz="3200" dirty="0" smtClean="0">
                <a:effectLst>
                  <a:glow rad="127000">
                    <a:srgbClr val="000000">
                      <a:alpha val="96000"/>
                    </a:srgbClr>
                  </a:glow>
                </a:effectLst>
                <a:latin typeface="Arial"/>
              </a:rPr>
            </a:br>
            <a:r>
              <a:rPr lang="en-US" sz="3200" dirty="0" smtClean="0">
                <a:effectLst>
                  <a:glow rad="127000">
                    <a:srgbClr val="000000">
                      <a:alpha val="96000"/>
                    </a:srgbClr>
                  </a:glow>
                </a:effectLst>
                <a:latin typeface="Arial"/>
              </a:rPr>
              <a:t>(</a:t>
            </a:r>
            <a:r>
              <a:rPr lang="en-US" sz="3200" dirty="0">
                <a:effectLst>
                  <a:glow rad="127000">
                    <a:srgbClr val="000000">
                      <a:alpha val="96000"/>
                    </a:srgbClr>
                  </a:glow>
                </a:effectLst>
                <a:latin typeface="Arial"/>
              </a:rPr>
              <a:t>Heb. 11</a:t>
            </a:r>
            <a:r>
              <a:rPr lang="en-US" sz="3200" dirty="0" smtClean="0">
                <a:effectLst>
                  <a:glow rad="127000">
                    <a:srgbClr val="000000">
                      <a:alpha val="96000"/>
                    </a:srgbClr>
                  </a:glow>
                </a:effectLst>
                <a:latin typeface="Arial"/>
              </a:rPr>
              <a:t>:19 </a:t>
            </a:r>
            <a:r>
              <a:rPr lang="en-US" sz="2800" dirty="0">
                <a:effectLst>
                  <a:glow rad="127000">
                    <a:srgbClr val="000000">
                      <a:alpha val="96000"/>
                    </a:srgbClr>
                  </a:glow>
                </a:effectLst>
                <a:latin typeface="Arial"/>
              </a:rPr>
              <a:t>NLT</a:t>
            </a:r>
            <a:r>
              <a:rPr lang="en-US" sz="3200" dirty="0">
                <a:effectLst>
                  <a:glow rad="127000">
                    <a:srgbClr val="000000">
                      <a:alpha val="96000"/>
                    </a:srgbClr>
                  </a:glow>
                </a:effectLst>
                <a:latin typeface="Arial"/>
              </a:rPr>
              <a:t>)</a:t>
            </a:r>
          </a:p>
        </p:txBody>
      </p:sp>
    </p:spTree>
    <p:extLst>
      <p:ext uri="{BB962C8B-B14F-4D97-AF65-F5344CB8AC3E}">
        <p14:creationId xmlns:p14="http://schemas.microsoft.com/office/powerpoint/2010/main" val="14884524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3195690" cy="6423412"/>
          </a:xfrm>
          <a:noFill/>
          <a:effectLst>
            <a:outerShdw blurRad="63500" dist="35921" dir="2700000" algn="ctr" rotWithShape="0">
              <a:schemeClr val="tx2">
                <a:alpha val="74998"/>
              </a:schemeClr>
            </a:outerShdw>
          </a:effectLst>
          <a:extLst/>
        </p:spPr>
        <p:txBody>
          <a:bodyPr anchor="t"/>
          <a:lstStyle/>
          <a:p>
            <a:pPr>
              <a:defRPr/>
            </a:pPr>
            <a:r>
              <a:rPr lang="en-US" sz="3200" b="1" dirty="0" smtClean="0">
                <a:effectLst>
                  <a:glow rad="127000">
                    <a:schemeClr val="tx1"/>
                  </a:glow>
                </a:effectLst>
                <a:latin typeface="Arial" charset="0"/>
                <a:ea typeface="ＭＳ Ｐゴシック" charset="0"/>
                <a:cs typeface="ＭＳ Ｐゴシック" charset="0"/>
              </a:rPr>
              <a:t>"It </a:t>
            </a:r>
            <a:r>
              <a:rPr lang="en-US" sz="3200" b="1" dirty="0">
                <a:effectLst>
                  <a:glow rad="127000">
                    <a:schemeClr val="tx1"/>
                  </a:glow>
                </a:effectLst>
                <a:latin typeface="Arial" charset="0"/>
                <a:ea typeface="ＭＳ Ｐゴシック" charset="0"/>
                <a:cs typeface="ＭＳ Ｐゴシック" charset="0"/>
              </a:rPr>
              <a:t>was by faith that Isaac promised blessings for the future to his sons, Jacob and </a:t>
            </a:r>
            <a:r>
              <a:rPr lang="en-US" sz="3200" b="1" dirty="0" smtClean="0">
                <a:effectLst>
                  <a:glow rad="127000">
                    <a:schemeClr val="tx1"/>
                  </a:glow>
                </a:effectLst>
                <a:latin typeface="Arial" charset="0"/>
                <a:ea typeface="ＭＳ Ｐゴシック" charset="0"/>
                <a:cs typeface="ＭＳ Ｐゴシック" charset="0"/>
              </a:rPr>
              <a:t>Esau" </a:t>
            </a:r>
            <a:br>
              <a:rPr lang="en-US" sz="3200" b="1" dirty="0" smtClean="0">
                <a:effectLst>
                  <a:glow rad="127000">
                    <a:schemeClr val="tx1"/>
                  </a:glow>
                </a:effectLst>
                <a:latin typeface="Arial" charset="0"/>
                <a:ea typeface="ＭＳ Ｐゴシック" charset="0"/>
                <a:cs typeface="ＭＳ Ｐゴシック" charset="0"/>
              </a:rPr>
            </a:br>
            <a:r>
              <a:rPr lang="en-US" sz="3200" b="1" dirty="0" smtClean="0">
                <a:effectLst>
                  <a:glow rad="127000">
                    <a:schemeClr val="tx1"/>
                  </a:glow>
                </a:effectLst>
                <a:latin typeface="Arial" charset="0"/>
                <a:ea typeface="ＭＳ Ｐゴシック" charset="0"/>
                <a:cs typeface="ＭＳ Ｐゴシック" charset="0"/>
              </a:rPr>
              <a:t>(11:20 </a:t>
            </a:r>
            <a:r>
              <a:rPr lang="en-US" sz="2800" b="1" dirty="0" smtClean="0">
                <a:effectLst>
                  <a:glow rad="127000">
                    <a:schemeClr val="tx1"/>
                  </a:glow>
                </a:effectLst>
                <a:latin typeface="Arial" charset="0"/>
                <a:ea typeface="ＭＳ Ｐゴシック" charset="0"/>
                <a:cs typeface="ＭＳ Ｐゴシック" charset="0"/>
              </a:rPr>
              <a:t>NLT</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386876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3195690" cy="6423412"/>
          </a:xfrm>
          <a:noFill/>
          <a:effectLst>
            <a:outerShdw blurRad="63500" dist="35921" dir="2700000" algn="ctr" rotWithShape="0">
              <a:schemeClr val="tx2">
                <a:alpha val="74998"/>
              </a:schemeClr>
            </a:outerShdw>
          </a:effectLst>
          <a:extLst/>
        </p:spPr>
        <p:txBody>
          <a:bodyPr anchor="t"/>
          <a:lstStyle/>
          <a:p>
            <a:pPr>
              <a:defRPr/>
            </a:pPr>
            <a:r>
              <a:rPr lang="en-US" sz="3200" b="1" dirty="0" smtClean="0">
                <a:effectLst>
                  <a:glow rad="127000">
                    <a:schemeClr val="tx1"/>
                  </a:glow>
                </a:effectLst>
                <a:latin typeface="Arial" charset="0"/>
                <a:ea typeface="ＭＳ Ｐゴシック" charset="0"/>
                <a:cs typeface="ＭＳ Ｐゴシック" charset="0"/>
              </a:rPr>
              <a:t>"It </a:t>
            </a:r>
            <a:r>
              <a:rPr lang="en-US" sz="3200" b="1" dirty="0">
                <a:effectLst>
                  <a:glow rad="127000">
                    <a:schemeClr val="tx1"/>
                  </a:glow>
                </a:effectLst>
                <a:latin typeface="Arial" charset="0"/>
                <a:ea typeface="ＭＳ Ｐゴシック" charset="0"/>
                <a:cs typeface="ＭＳ Ｐゴシック" charset="0"/>
              </a:rPr>
              <a:t>was by faith that Jacob, when he was old and dying, blessed each of </a:t>
            </a:r>
            <a:r>
              <a:rPr lang="en-US" sz="3200" b="1" dirty="0" smtClean="0">
                <a:effectLst>
                  <a:glow rad="127000">
                    <a:schemeClr val="tx1"/>
                  </a:glow>
                </a:effectLst>
                <a:latin typeface="Arial" charset="0"/>
                <a:ea typeface="ＭＳ Ｐゴシック" charset="0"/>
                <a:cs typeface="ＭＳ Ｐゴシック" charset="0"/>
              </a:rPr>
              <a:t>Joseph</a:t>
            </a:r>
            <a:r>
              <a:rPr lang="fr-FR"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s </a:t>
            </a:r>
            <a:r>
              <a:rPr lang="en-US" sz="3200" b="1" dirty="0">
                <a:effectLst>
                  <a:glow rad="127000">
                    <a:schemeClr val="tx1"/>
                  </a:glow>
                </a:effectLst>
                <a:latin typeface="Arial" charset="0"/>
                <a:ea typeface="ＭＳ Ｐゴシック" charset="0"/>
                <a:cs typeface="ＭＳ Ｐゴシック" charset="0"/>
              </a:rPr>
              <a:t>sons and bowed in worship as he leaned on his </a:t>
            </a:r>
            <a:r>
              <a:rPr lang="en-US" sz="3200" b="1" dirty="0" smtClean="0">
                <a:effectLst>
                  <a:glow rad="127000">
                    <a:schemeClr val="tx1"/>
                  </a:glow>
                </a:effectLst>
                <a:latin typeface="Arial" charset="0"/>
                <a:ea typeface="ＭＳ Ｐゴシック" charset="0"/>
                <a:cs typeface="ＭＳ Ｐゴシック" charset="0"/>
              </a:rPr>
              <a:t>staff" </a:t>
            </a:r>
            <a:br>
              <a:rPr lang="en-US" sz="3200" b="1" dirty="0" smtClean="0">
                <a:effectLst>
                  <a:glow rad="127000">
                    <a:schemeClr val="tx1"/>
                  </a:glow>
                </a:effectLst>
                <a:latin typeface="Arial" charset="0"/>
                <a:ea typeface="ＭＳ Ｐゴシック" charset="0"/>
                <a:cs typeface="ＭＳ Ｐゴシック" charset="0"/>
              </a:rPr>
            </a:br>
            <a:r>
              <a:rPr lang="en-US" sz="3200" b="1" dirty="0" smtClean="0">
                <a:effectLst>
                  <a:glow rad="127000">
                    <a:schemeClr val="tx1"/>
                  </a:glow>
                </a:effectLst>
                <a:latin typeface="Arial" charset="0"/>
                <a:ea typeface="ＭＳ Ｐゴシック" charset="0"/>
                <a:cs typeface="ＭＳ Ｐゴシック" charset="0"/>
              </a:rPr>
              <a:t>(11:21 </a:t>
            </a:r>
            <a:r>
              <a:rPr lang="en-US" sz="2800" b="1" dirty="0" smtClean="0">
                <a:effectLst>
                  <a:glow rad="127000">
                    <a:schemeClr val="tx1"/>
                  </a:glow>
                </a:effectLst>
                <a:latin typeface="Arial" charset="0"/>
                <a:ea typeface="ＭＳ Ｐゴシック" charset="0"/>
                <a:cs typeface="ＭＳ Ｐゴシック" charset="0"/>
              </a:rPr>
              <a:t>NLT</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236808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80760"/>
          </a:xfrm>
          <a:prstGeom prst="rect">
            <a:avLst/>
          </a:prstGeom>
        </p:spPr>
      </p:pic>
      <p:sp>
        <p:nvSpPr>
          <p:cNvPr id="900098" name="Rectangle 2"/>
          <p:cNvSpPr>
            <a:spLocks noGrp="1" noChangeArrowheads="1"/>
          </p:cNvSpPr>
          <p:nvPr>
            <p:ph type="ctrTitle"/>
          </p:nvPr>
        </p:nvSpPr>
        <p:spPr>
          <a:xfrm>
            <a:off x="0" y="5540831"/>
            <a:ext cx="9144000" cy="1199695"/>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Some </a:t>
            </a:r>
            <a:r>
              <a:rPr lang="en-US" b="1" dirty="0" smtClean="0">
                <a:effectLst>
                  <a:glow rad="127000">
                    <a:schemeClr val="tx1"/>
                  </a:glow>
                </a:effectLst>
                <a:latin typeface="Arial" charset="0"/>
                <a:ea typeface="ＭＳ Ｐゴシック" charset="0"/>
                <a:cs typeface="ＭＳ Ｐゴシック" charset="0"/>
              </a:rPr>
              <a:t>wait </a:t>
            </a:r>
            <a:r>
              <a:rPr lang="en-US" b="1" dirty="0">
                <a:effectLst>
                  <a:glow rad="127000">
                    <a:schemeClr val="tx1"/>
                  </a:glow>
                </a:effectLst>
                <a:latin typeface="Arial" charset="0"/>
                <a:ea typeface="ＭＳ Ｐゴシック" charset="0"/>
                <a:cs typeface="ＭＳ Ｐゴシック" charset="0"/>
              </a:rPr>
              <a:t>for </a:t>
            </a:r>
            <a:r>
              <a:rPr lang="en-US" b="1" dirty="0" smtClean="0">
                <a:effectLst>
                  <a:glow rad="127000">
                    <a:schemeClr val="tx1"/>
                  </a:glow>
                </a:effectLst>
                <a:latin typeface="Arial" charset="0"/>
                <a:ea typeface="ＭＳ Ｐゴシック" charset="0"/>
                <a:cs typeface="ＭＳ Ｐゴシック" charset="0"/>
              </a:rPr>
              <a:t>direction </a:t>
            </a:r>
            <a:r>
              <a:rPr lang="en-US" b="1" dirty="0">
                <a:effectLst>
                  <a:glow rad="127000">
                    <a:schemeClr val="tx1"/>
                  </a:glow>
                </a:effectLst>
                <a:latin typeface="Arial" charset="0"/>
                <a:ea typeface="ＭＳ Ｐゴシック" charset="0"/>
                <a:cs typeface="ＭＳ Ｐゴシック" charset="0"/>
              </a:rPr>
              <a:t>from God on where we should </a:t>
            </a:r>
            <a:r>
              <a:rPr lang="en-US" b="1" dirty="0" smtClean="0">
                <a:effectLst>
                  <a:glow rad="127000">
                    <a:schemeClr val="tx1"/>
                  </a:glow>
                </a:effectLst>
                <a:latin typeface="Arial" charset="0"/>
                <a:ea typeface="ＭＳ Ｐゴシック" charset="0"/>
                <a:cs typeface="ＭＳ Ｐゴシック" charset="0"/>
              </a:rPr>
              <a:t>work</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6055135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780608"/>
            <a:ext cx="4870586" cy="5238527"/>
          </a:xfrm>
          <a:noFill/>
          <a:effectLst>
            <a:outerShdw blurRad="63500" dist="35921" dir="2700000" algn="ctr" rotWithShape="0">
              <a:schemeClr val="tx2">
                <a:alpha val="74998"/>
              </a:schemeClr>
            </a:outerShdw>
          </a:effectLst>
          <a:extLst/>
        </p:spPr>
        <p:txBody>
          <a:bodyPr anchor="t"/>
          <a:lstStyle/>
          <a:p>
            <a:pPr>
              <a:defRPr/>
            </a:pPr>
            <a:r>
              <a:rPr lang="en-US" sz="3200" b="1" dirty="0" smtClean="0">
                <a:effectLst>
                  <a:glow rad="127000">
                    <a:schemeClr val="tx1"/>
                  </a:glow>
                </a:effectLst>
                <a:latin typeface="Arial" charset="0"/>
                <a:ea typeface="ＭＳ Ｐゴシック" charset="0"/>
                <a:cs typeface="ＭＳ Ｐゴシック" charset="0"/>
              </a:rPr>
              <a:t>"It </a:t>
            </a:r>
            <a:r>
              <a:rPr lang="en-US" sz="3200" b="1" dirty="0">
                <a:effectLst>
                  <a:glow rad="127000">
                    <a:schemeClr val="tx1"/>
                  </a:glow>
                </a:effectLst>
                <a:latin typeface="Arial" charset="0"/>
                <a:ea typeface="ＭＳ Ｐゴシック" charset="0"/>
                <a:cs typeface="ＭＳ Ｐゴシック" charset="0"/>
              </a:rPr>
              <a:t>was by faith that Joseph, when he was about to die, said confidently that the people of Israel would leave Egypt. He even commanded them to take his bones with them when they </a:t>
            </a:r>
            <a:r>
              <a:rPr lang="en-US" sz="3200" b="1" dirty="0" smtClean="0">
                <a:effectLst>
                  <a:glow rad="127000">
                    <a:schemeClr val="tx1"/>
                  </a:glow>
                </a:effectLst>
                <a:latin typeface="Arial" charset="0"/>
                <a:ea typeface="ＭＳ Ｐゴシック" charset="0"/>
                <a:cs typeface="ＭＳ Ｐゴシック" charset="0"/>
              </a:rPr>
              <a:t>left" (11:22 </a:t>
            </a:r>
            <a:r>
              <a:rPr lang="en-US" sz="2800" b="1" dirty="0" smtClean="0">
                <a:effectLst>
                  <a:glow rad="127000">
                    <a:schemeClr val="tx1"/>
                  </a:glow>
                </a:effectLst>
                <a:latin typeface="Arial" charset="0"/>
                <a:ea typeface="ＭＳ Ｐゴシック" charset="0"/>
                <a:cs typeface="ＭＳ Ｐゴシック" charset="0"/>
              </a:rPr>
              <a:t>NLT</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649195" y="780608"/>
            <a:ext cx="4494805" cy="4494805"/>
          </a:xfrm>
          <a:prstGeom prst="rect">
            <a:avLst/>
          </a:prstGeom>
        </p:spPr>
      </p:pic>
    </p:spTree>
    <p:extLst>
      <p:ext uri="{BB962C8B-B14F-4D97-AF65-F5344CB8AC3E}">
        <p14:creationId xmlns:p14="http://schemas.microsoft.com/office/powerpoint/2010/main" val="42057054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73" y="4820246"/>
            <a:ext cx="9217024" cy="2037754"/>
          </a:xfrm>
          <a:noFill/>
        </p:spPr>
        <p:txBody>
          <a:bodyPr/>
          <a:lstStyle/>
          <a:p>
            <a:r>
              <a:rPr lang="en-US" sz="4000" b="1" dirty="0">
                <a:solidFill>
                  <a:schemeClr val="bg1"/>
                </a:solidFill>
              </a:rPr>
              <a:t>Moses and the conquest generation acted with certainty on an unseen hope (11:23-31)</a:t>
            </a:r>
            <a:r>
              <a:rPr lang="en-US" sz="4000" b="1" dirty="0" smtClean="0">
                <a:solidFill>
                  <a:schemeClr val="bg1"/>
                </a:solidFill>
              </a:rPr>
              <a:t>.</a:t>
            </a:r>
            <a:endParaRPr lang="en-US" sz="4000" b="1" dirty="0">
              <a:solidFill>
                <a:schemeClr val="bg1"/>
              </a:solidFill>
            </a:endParaRPr>
          </a:p>
        </p:txBody>
      </p:sp>
      <p:pic>
        <p:nvPicPr>
          <p:cNvPr id="3" name="Picture 2"/>
          <p:cNvPicPr>
            <a:picLocks noChangeAspect="1"/>
          </p:cNvPicPr>
          <p:nvPr/>
        </p:nvPicPr>
        <p:blipFill>
          <a:blip r:embed="rId3"/>
          <a:stretch>
            <a:fillRect/>
          </a:stretch>
        </p:blipFill>
        <p:spPr>
          <a:xfrm>
            <a:off x="1331526" y="0"/>
            <a:ext cx="6283200" cy="4820246"/>
          </a:xfrm>
          <a:prstGeom prst="rect">
            <a:avLst/>
          </a:prstGeom>
        </p:spPr>
      </p:pic>
    </p:spTree>
    <p:extLst>
      <p:ext uri="{BB962C8B-B14F-4D97-AF65-F5344CB8AC3E}">
        <p14:creationId xmlns:p14="http://schemas.microsoft.com/office/powerpoint/2010/main" val="285137129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911" y="1884162"/>
            <a:ext cx="9178473" cy="49613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910" y="44063"/>
            <a:ext cx="9171910" cy="2035494"/>
          </a:xfrm>
          <a:noFill/>
          <a:effectLst>
            <a:outerShdw blurRad="63500" dist="35921" dir="2700000" algn="ctr" rotWithShape="0">
              <a:schemeClr val="tx2">
                <a:alpha val="74998"/>
              </a:schemeClr>
            </a:outerShdw>
          </a:effectLst>
          <a:extLst/>
        </p:spPr>
        <p:txBody>
          <a:bodyPr anchor="t"/>
          <a:lstStyle/>
          <a:p>
            <a:pPr>
              <a:defRPr/>
            </a:pPr>
            <a:r>
              <a:rPr lang="en-US" sz="3200" b="1" dirty="0" smtClean="0">
                <a:effectLst>
                  <a:glow rad="127000">
                    <a:schemeClr val="tx1"/>
                  </a:glow>
                </a:effectLst>
                <a:latin typeface="Arial" charset="0"/>
                <a:ea typeface="ＭＳ Ｐゴシック" charset="0"/>
                <a:cs typeface="ＭＳ Ｐゴシック" charset="0"/>
              </a:rPr>
              <a:t>"It </a:t>
            </a:r>
            <a:r>
              <a:rPr lang="en-US" sz="3200" b="1" dirty="0">
                <a:effectLst>
                  <a:glow rad="127000">
                    <a:schemeClr val="tx1"/>
                  </a:glow>
                </a:effectLst>
                <a:latin typeface="Arial" charset="0"/>
                <a:ea typeface="ＭＳ Ｐゴシック" charset="0"/>
                <a:cs typeface="ＭＳ Ｐゴシック" charset="0"/>
              </a:rPr>
              <a:t>was by faith that </a:t>
            </a:r>
            <a:r>
              <a:rPr lang="en-US" sz="3200" b="1" dirty="0" smtClean="0">
                <a:effectLst>
                  <a:glow rad="127000">
                    <a:schemeClr val="tx1"/>
                  </a:glow>
                </a:effectLst>
                <a:latin typeface="Arial" charset="0"/>
                <a:ea typeface="ＭＳ Ｐゴシック" charset="0"/>
                <a:cs typeface="ＭＳ Ｐゴシック" charset="0"/>
              </a:rPr>
              <a:t>Moses</a:t>
            </a:r>
            <a:r>
              <a:rPr lang="fr-FR"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parents hid him for three months when he was born. They saw that God had given them an unusual child, and they were not afraid to disobey the </a:t>
            </a:r>
            <a:r>
              <a:rPr lang="en-US" sz="3200" b="1" dirty="0" smtClean="0">
                <a:effectLst>
                  <a:glow rad="127000">
                    <a:schemeClr val="tx1"/>
                  </a:glow>
                </a:effectLst>
                <a:latin typeface="Arial" charset="0"/>
                <a:ea typeface="ＭＳ Ｐゴシック" charset="0"/>
                <a:cs typeface="ＭＳ Ｐゴシック" charset="0"/>
              </a:rPr>
              <a:t>king</a:t>
            </a:r>
            <a:r>
              <a:rPr lang="fr-FR"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s command" (11:23 </a:t>
            </a:r>
            <a:r>
              <a:rPr lang="en-US" sz="2800" b="1" dirty="0" smtClean="0">
                <a:effectLst>
                  <a:glow rad="127000">
                    <a:schemeClr val="tx1"/>
                  </a:glow>
                </a:effectLst>
                <a:latin typeface="Arial" charset="0"/>
                <a:ea typeface="ＭＳ Ｐゴシック" charset="0"/>
                <a:cs typeface="ＭＳ Ｐゴシック" charset="0"/>
              </a:rPr>
              <a:t>NLT</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24188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4729147"/>
          </a:xfrm>
          <a:noFill/>
          <a:effectLst>
            <a:outerShdw blurRad="63500" dist="35921" dir="2700000" algn="ctr" rotWithShape="0">
              <a:schemeClr val="tx2">
                <a:alpha val="74998"/>
              </a:schemeClr>
            </a:outerShdw>
          </a:effectLst>
          <a:extLst/>
        </p:spPr>
        <p:txBody>
          <a:bodyPr anchor="t"/>
          <a:lstStyle/>
          <a:p>
            <a:pPr>
              <a:defRPr/>
            </a:pPr>
            <a:r>
              <a:rPr lang="en-US" sz="3200" b="1" dirty="0" smtClean="0">
                <a:effectLst>
                  <a:glow rad="127000">
                    <a:schemeClr val="tx1"/>
                  </a:glow>
                </a:effectLst>
                <a:latin typeface="Arial" charset="0"/>
                <a:ea typeface="ＭＳ Ｐゴシック" charset="0"/>
                <a:cs typeface="ＭＳ Ｐゴシック" charset="0"/>
              </a:rPr>
              <a:t>"It </a:t>
            </a:r>
            <a:r>
              <a:rPr lang="en-US" sz="3200" b="1" dirty="0">
                <a:effectLst>
                  <a:glow rad="127000">
                    <a:schemeClr val="tx1"/>
                  </a:glow>
                </a:effectLst>
                <a:latin typeface="Arial" charset="0"/>
                <a:ea typeface="ＭＳ Ｐゴシック" charset="0"/>
                <a:cs typeface="ＭＳ Ｐゴシック" charset="0"/>
              </a:rPr>
              <a:t>was by faith that Moses, when he grew up, refused to be called the son of </a:t>
            </a:r>
            <a:r>
              <a:rPr lang="en-US" sz="3200" b="1" dirty="0" smtClean="0">
                <a:effectLst>
                  <a:glow rad="127000">
                    <a:schemeClr val="tx1"/>
                  </a:glow>
                </a:effectLst>
                <a:latin typeface="Arial" charset="0"/>
                <a:ea typeface="ＭＳ Ｐゴシック" charset="0"/>
                <a:cs typeface="ＭＳ Ｐゴシック" charset="0"/>
              </a:rPr>
              <a:t>Pharaoh</a:t>
            </a:r>
            <a:r>
              <a:rPr lang="fr-FR"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s </a:t>
            </a:r>
            <a:r>
              <a:rPr lang="en-US" sz="3200" b="1" dirty="0">
                <a:effectLst>
                  <a:glow rad="127000">
                    <a:schemeClr val="tx1"/>
                  </a:glow>
                </a:effectLst>
                <a:latin typeface="Arial" charset="0"/>
                <a:ea typeface="ＭＳ Ｐゴシック" charset="0"/>
                <a:cs typeface="ＭＳ Ｐゴシック" charset="0"/>
              </a:rPr>
              <a:t>daughter.  </a:t>
            </a:r>
            <a:r>
              <a:rPr lang="en-US" sz="3200" b="1" baseline="30000" dirty="0" smtClean="0">
                <a:effectLst>
                  <a:glow rad="127000">
                    <a:schemeClr val="tx1"/>
                  </a:glow>
                </a:effectLst>
                <a:latin typeface="Arial" charset="0"/>
                <a:ea typeface="ＭＳ Ｐゴシック" charset="0"/>
                <a:cs typeface="ＭＳ Ｐゴシック" charset="0"/>
              </a:rPr>
              <a:t>25</a:t>
            </a:r>
            <a:r>
              <a:rPr lang="en-US" sz="3200" b="1" dirty="0" smtClean="0">
                <a:effectLst>
                  <a:glow rad="127000">
                    <a:schemeClr val="tx1"/>
                  </a:glow>
                </a:effectLst>
                <a:latin typeface="Arial" charset="0"/>
                <a:ea typeface="ＭＳ Ｐゴシック" charset="0"/>
                <a:cs typeface="ＭＳ Ｐゴシック" charset="0"/>
              </a:rPr>
              <a:t>He </a:t>
            </a:r>
            <a:r>
              <a:rPr lang="en-US" sz="3200" b="1" dirty="0">
                <a:effectLst>
                  <a:glow rad="127000">
                    <a:schemeClr val="tx1"/>
                  </a:glow>
                </a:effectLst>
                <a:latin typeface="Arial" charset="0"/>
                <a:ea typeface="ＭＳ Ｐゴシック" charset="0"/>
                <a:cs typeface="ＭＳ Ｐゴシック" charset="0"/>
              </a:rPr>
              <a:t>chose to share the oppression of </a:t>
            </a:r>
            <a:r>
              <a:rPr lang="en-US" sz="3200" b="1" dirty="0" smtClean="0">
                <a:effectLst>
                  <a:glow rad="127000">
                    <a:schemeClr val="tx1"/>
                  </a:glow>
                </a:effectLst>
                <a:latin typeface="Arial" charset="0"/>
                <a:ea typeface="ＭＳ Ｐゴシック" charset="0"/>
                <a:cs typeface="ＭＳ Ｐゴシック" charset="0"/>
              </a:rPr>
              <a:t>God</a:t>
            </a:r>
            <a:r>
              <a:rPr lang="fr-FR"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s </a:t>
            </a:r>
            <a:r>
              <a:rPr lang="en-US" sz="3200" b="1" dirty="0">
                <a:effectLst>
                  <a:glow rad="127000">
                    <a:schemeClr val="tx1"/>
                  </a:glow>
                </a:effectLst>
                <a:latin typeface="Arial" charset="0"/>
                <a:ea typeface="ＭＳ Ｐゴシック" charset="0"/>
                <a:cs typeface="ＭＳ Ｐゴシック" charset="0"/>
              </a:rPr>
              <a:t>people instead of enjoying the fleeting pleasures of sin.  </a:t>
            </a:r>
            <a:r>
              <a:rPr lang="en-US" sz="3200" b="1" baseline="30000" dirty="0" smtClean="0">
                <a:effectLst>
                  <a:glow rad="127000">
                    <a:schemeClr val="tx1"/>
                  </a:glow>
                </a:effectLst>
                <a:latin typeface="Arial" charset="0"/>
                <a:ea typeface="ＭＳ Ｐゴシック" charset="0"/>
                <a:cs typeface="ＭＳ Ｐゴシック" charset="0"/>
              </a:rPr>
              <a:t>26</a:t>
            </a:r>
            <a:r>
              <a:rPr lang="en-US" sz="3200" b="1" dirty="0" smtClean="0">
                <a:effectLst>
                  <a:glow rad="127000">
                    <a:schemeClr val="tx1"/>
                  </a:glow>
                </a:effectLst>
                <a:latin typeface="Arial" charset="0"/>
                <a:ea typeface="ＭＳ Ｐゴシック" charset="0"/>
                <a:cs typeface="ＭＳ Ｐゴシック" charset="0"/>
              </a:rPr>
              <a:t>He </a:t>
            </a:r>
            <a:r>
              <a:rPr lang="en-US" sz="3200" b="1" dirty="0">
                <a:effectLst>
                  <a:glow rad="127000">
                    <a:schemeClr val="tx1"/>
                  </a:glow>
                </a:effectLst>
                <a:latin typeface="Arial" charset="0"/>
                <a:ea typeface="ＭＳ Ｐゴシック" charset="0"/>
                <a:cs typeface="ＭＳ Ｐゴシック" charset="0"/>
              </a:rPr>
              <a:t>thought it was better to suffer for the sake of Christ than to own the treasures of Egypt, for he was looking ahead to his great </a:t>
            </a:r>
            <a:r>
              <a:rPr lang="en-US" sz="3200" b="1" dirty="0" smtClean="0">
                <a:effectLst>
                  <a:glow rad="127000">
                    <a:schemeClr val="tx1"/>
                  </a:glow>
                </a:effectLst>
                <a:latin typeface="Arial" charset="0"/>
                <a:ea typeface="ＭＳ Ｐゴシック" charset="0"/>
                <a:cs typeface="ＭＳ Ｐゴシック" charset="0"/>
              </a:rPr>
              <a:t>reward" </a:t>
            </a:r>
            <a:br>
              <a:rPr lang="en-US" sz="3200" b="1" dirty="0" smtClean="0">
                <a:effectLst>
                  <a:glow rad="127000">
                    <a:schemeClr val="tx1"/>
                  </a:glow>
                </a:effectLst>
                <a:latin typeface="Arial" charset="0"/>
                <a:ea typeface="ＭＳ Ｐゴシック" charset="0"/>
                <a:cs typeface="ＭＳ Ｐゴシック" charset="0"/>
              </a:rPr>
            </a:br>
            <a:r>
              <a:rPr lang="en-US" sz="3200" b="1" dirty="0" smtClean="0">
                <a:effectLst>
                  <a:glow rad="127000">
                    <a:schemeClr val="tx1"/>
                  </a:glow>
                </a:effectLst>
                <a:latin typeface="Arial" charset="0"/>
                <a:ea typeface="ＭＳ Ｐゴシック" charset="0"/>
                <a:cs typeface="ＭＳ Ｐゴシック" charset="0"/>
              </a:rPr>
              <a:t>(11:24-26 </a:t>
            </a:r>
            <a:r>
              <a:rPr lang="en-US" sz="2800" b="1" dirty="0" smtClean="0">
                <a:effectLst>
                  <a:glow rad="127000">
                    <a:schemeClr val="tx1"/>
                  </a:glow>
                </a:effectLst>
                <a:latin typeface="Arial" charset="0"/>
                <a:ea typeface="ＭＳ Ｐゴシック" charset="0"/>
                <a:cs typeface="ＭＳ Ｐゴシック" charset="0"/>
              </a:rPr>
              <a:t>NLT</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459219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815"/>
            <a:ext cx="9144000" cy="684918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a:extLst/>
        </p:spPr>
        <p:txBody>
          <a:bodyPr anchor="t"/>
          <a:lstStyle/>
          <a:p>
            <a:pPr>
              <a:defRPr/>
            </a:pPr>
            <a:r>
              <a:rPr lang="en-US" sz="3200" b="1" dirty="0" smtClean="0">
                <a:effectLst>
                  <a:glow rad="127000">
                    <a:schemeClr val="tx1"/>
                  </a:glow>
                </a:effectLst>
                <a:latin typeface="Arial" charset="0"/>
                <a:ea typeface="ＭＳ Ｐゴシック" charset="0"/>
                <a:cs typeface="ＭＳ Ｐゴシック" charset="0"/>
              </a:rPr>
              <a:t>"It </a:t>
            </a:r>
            <a:r>
              <a:rPr lang="en-US" sz="3200" b="1" dirty="0">
                <a:effectLst>
                  <a:glow rad="127000">
                    <a:schemeClr val="tx1"/>
                  </a:glow>
                </a:effectLst>
                <a:latin typeface="Arial" charset="0"/>
                <a:ea typeface="ＭＳ Ｐゴシック" charset="0"/>
                <a:cs typeface="ＭＳ Ｐゴシック" charset="0"/>
              </a:rPr>
              <a:t>was by faith that Moses left the land of Egypt, not fearing the </a:t>
            </a:r>
            <a:r>
              <a:rPr lang="en-US" sz="3200" b="1" dirty="0" smtClean="0">
                <a:effectLst>
                  <a:glow rad="127000">
                    <a:schemeClr val="tx1"/>
                  </a:glow>
                </a:effectLst>
                <a:latin typeface="Arial" charset="0"/>
                <a:ea typeface="ＭＳ Ｐゴシック" charset="0"/>
                <a:cs typeface="ＭＳ Ｐゴシック" charset="0"/>
              </a:rPr>
              <a:t>king</a:t>
            </a:r>
            <a:r>
              <a:rPr lang="fr-FR"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s </a:t>
            </a:r>
            <a:r>
              <a:rPr lang="en-US" sz="3200" b="1" dirty="0">
                <a:effectLst>
                  <a:glow rad="127000">
                    <a:schemeClr val="tx1"/>
                  </a:glow>
                </a:effectLst>
                <a:latin typeface="Arial" charset="0"/>
                <a:ea typeface="ＭＳ Ｐゴシック" charset="0"/>
                <a:cs typeface="ＭＳ Ｐゴシック" charset="0"/>
              </a:rPr>
              <a:t>anger. He kept right on going because he kept his eyes on the one who is </a:t>
            </a:r>
            <a:r>
              <a:rPr lang="en-US" sz="3200" b="1" dirty="0" smtClean="0">
                <a:effectLst>
                  <a:glow rad="127000">
                    <a:schemeClr val="tx1"/>
                  </a:glow>
                </a:effectLst>
                <a:latin typeface="Arial" charset="0"/>
                <a:ea typeface="ＭＳ Ｐゴシック" charset="0"/>
                <a:cs typeface="ＭＳ Ｐゴシック" charset="0"/>
              </a:rPr>
              <a:t>invisible" (11:27 </a:t>
            </a:r>
            <a:r>
              <a:rPr lang="en-US" sz="2800" b="1" dirty="0" smtClean="0">
                <a:effectLst>
                  <a:glow rad="127000">
                    <a:schemeClr val="tx1"/>
                  </a:glow>
                </a:effectLst>
                <a:latin typeface="Arial" charset="0"/>
                <a:ea typeface="ＭＳ Ｐゴシック" charset="0"/>
                <a:cs typeface="ＭＳ Ｐゴシック" charset="0"/>
              </a:rPr>
              <a:t>NLT</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538847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34020"/>
            <a:ext cx="9144000" cy="2523980"/>
          </a:xfrm>
          <a:noFill/>
          <a:effectLst>
            <a:outerShdw blurRad="63500" dist="35921" dir="2700000" algn="ctr" rotWithShape="0">
              <a:schemeClr val="tx2">
                <a:alpha val="74998"/>
              </a:schemeClr>
            </a:outerShdw>
          </a:effectLst>
          <a:extLst/>
        </p:spPr>
        <p:txBody>
          <a:bodyPr anchor="t"/>
          <a:lstStyle/>
          <a:p>
            <a:pPr>
              <a:defRPr/>
            </a:pPr>
            <a:r>
              <a:rPr lang="en-US" sz="3200" b="1" dirty="0" smtClean="0">
                <a:effectLst>
                  <a:glow rad="127000">
                    <a:schemeClr val="tx1"/>
                  </a:glow>
                </a:effectLst>
                <a:latin typeface="Arial" charset="0"/>
                <a:ea typeface="ＭＳ Ｐゴシック" charset="0"/>
                <a:cs typeface="ＭＳ Ｐゴシック" charset="0"/>
              </a:rPr>
              <a:t>"It </a:t>
            </a:r>
            <a:r>
              <a:rPr lang="en-US" sz="3200" b="1" dirty="0">
                <a:effectLst>
                  <a:glow rad="127000">
                    <a:schemeClr val="tx1"/>
                  </a:glow>
                </a:effectLst>
                <a:latin typeface="Arial" charset="0"/>
                <a:ea typeface="ＭＳ Ｐゴシック" charset="0"/>
                <a:cs typeface="ＭＳ Ｐゴシック" charset="0"/>
              </a:rPr>
              <a:t>was by faith that Moses commanded the people of Israel to keep the Passover and to sprinkle blood on the doorposts so that the angel of death would not kill their firstborn </a:t>
            </a:r>
            <a:r>
              <a:rPr lang="en-US" sz="3200" b="1" dirty="0" smtClean="0">
                <a:effectLst>
                  <a:glow rad="127000">
                    <a:schemeClr val="tx1"/>
                  </a:glow>
                </a:effectLst>
                <a:latin typeface="Arial" charset="0"/>
                <a:ea typeface="ＭＳ Ｐゴシック" charset="0"/>
                <a:cs typeface="ＭＳ Ｐゴシック" charset="0"/>
              </a:rPr>
              <a:t>sons" (11:28 </a:t>
            </a:r>
            <a:r>
              <a:rPr lang="en-US" sz="2800" b="1" dirty="0" smtClean="0">
                <a:effectLst>
                  <a:glow rad="127000">
                    <a:schemeClr val="tx1"/>
                  </a:glow>
                </a:effectLst>
                <a:latin typeface="Arial" charset="0"/>
                <a:ea typeface="ＭＳ Ｐゴシック" charset="0"/>
                <a:cs typeface="ＭＳ Ｐゴシック" charset="0"/>
              </a:rPr>
              <a:t>NLT</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652997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44063"/>
            <a:ext cx="6813937" cy="68139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a:extLst/>
        </p:spPr>
        <p:txBody>
          <a:bodyPr anchor="t"/>
          <a:lstStyle/>
          <a:p>
            <a:pPr>
              <a:defRPr/>
            </a:pPr>
            <a:r>
              <a:rPr lang="en-US" sz="3200" b="1" dirty="0" smtClean="0">
                <a:effectLst>
                  <a:glow rad="127000">
                    <a:schemeClr val="tx1"/>
                  </a:glow>
                </a:effectLst>
                <a:latin typeface="Arial" charset="0"/>
                <a:ea typeface="ＭＳ Ｐゴシック" charset="0"/>
                <a:cs typeface="ＭＳ Ｐゴシック" charset="0"/>
              </a:rPr>
              <a:t>"It </a:t>
            </a:r>
            <a:r>
              <a:rPr lang="en-US" sz="3200" b="1" dirty="0">
                <a:effectLst>
                  <a:glow rad="127000">
                    <a:schemeClr val="tx1"/>
                  </a:glow>
                </a:effectLst>
                <a:latin typeface="Arial" charset="0"/>
                <a:ea typeface="ＭＳ Ｐゴシック" charset="0"/>
                <a:cs typeface="ＭＳ Ｐゴシック" charset="0"/>
              </a:rPr>
              <a:t>was by faith that the people of Israel went right through the Red Sea as though they were on dry ground. But when the Egyptians tried to follow, they were all </a:t>
            </a:r>
            <a:r>
              <a:rPr lang="en-US" sz="3200" b="1" dirty="0" smtClean="0">
                <a:effectLst>
                  <a:glow rad="127000">
                    <a:schemeClr val="tx1"/>
                  </a:glow>
                </a:effectLst>
                <a:latin typeface="Arial" charset="0"/>
                <a:ea typeface="ＭＳ Ｐゴシック" charset="0"/>
                <a:cs typeface="ＭＳ Ｐゴシック" charset="0"/>
              </a:rPr>
              <a:t>drowned" </a:t>
            </a:r>
            <a:br>
              <a:rPr lang="en-US" sz="3200" b="1" dirty="0" smtClean="0">
                <a:effectLst>
                  <a:glow rad="127000">
                    <a:schemeClr val="tx1"/>
                  </a:glow>
                </a:effectLst>
                <a:latin typeface="Arial" charset="0"/>
                <a:ea typeface="ＭＳ Ｐゴシック" charset="0"/>
                <a:cs typeface="ＭＳ Ｐゴシック" charset="0"/>
              </a:rPr>
            </a:br>
            <a:r>
              <a:rPr lang="en-US" sz="3200" b="1" dirty="0" smtClean="0">
                <a:effectLst>
                  <a:glow rad="127000">
                    <a:schemeClr val="tx1"/>
                  </a:glow>
                </a:effectLst>
                <a:latin typeface="Arial" charset="0"/>
                <a:ea typeface="ＭＳ Ｐゴシック" charset="0"/>
                <a:cs typeface="ＭＳ Ｐゴシック" charset="0"/>
              </a:rPr>
              <a:t>(11:29 </a:t>
            </a:r>
            <a:r>
              <a:rPr lang="en-US" sz="2800" b="1" dirty="0" smtClean="0">
                <a:effectLst>
                  <a:glow rad="127000">
                    <a:schemeClr val="tx1"/>
                  </a:glow>
                </a:effectLst>
                <a:latin typeface="Arial" charset="0"/>
                <a:ea typeface="ＭＳ Ｐゴシック" charset="0"/>
                <a:cs typeface="ＭＳ Ｐゴシック" charset="0"/>
              </a:rPr>
              <a:t>NLT</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4064000" y="3048000"/>
            <a:ext cx="5080000" cy="3810000"/>
          </a:xfrm>
          <a:prstGeom prst="rect">
            <a:avLst/>
          </a:prstGeom>
        </p:spPr>
      </p:pic>
    </p:spTree>
    <p:extLst>
      <p:ext uri="{BB962C8B-B14F-4D97-AF65-F5344CB8AC3E}">
        <p14:creationId xmlns:p14="http://schemas.microsoft.com/office/powerpoint/2010/main" val="20712946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2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a:extLst/>
        </p:spPr>
        <p:txBody>
          <a:bodyPr anchor="t"/>
          <a:lstStyle/>
          <a:p>
            <a:pPr>
              <a:defRPr/>
            </a:pPr>
            <a:r>
              <a:rPr lang="en-US" sz="3200" b="1" dirty="0" smtClean="0">
                <a:effectLst>
                  <a:glow rad="127000">
                    <a:schemeClr val="tx1"/>
                  </a:glow>
                </a:effectLst>
                <a:latin typeface="Arial" charset="0"/>
                <a:ea typeface="ＭＳ Ｐゴシック" charset="0"/>
                <a:cs typeface="ＭＳ Ｐゴシック" charset="0"/>
              </a:rPr>
              <a:t>"It </a:t>
            </a:r>
            <a:r>
              <a:rPr lang="en-US" sz="3200" b="1" dirty="0">
                <a:effectLst>
                  <a:glow rad="127000">
                    <a:schemeClr val="tx1"/>
                  </a:glow>
                </a:effectLst>
                <a:latin typeface="Arial" charset="0"/>
                <a:ea typeface="ＭＳ Ｐゴシック" charset="0"/>
                <a:cs typeface="ＭＳ Ｐゴシック" charset="0"/>
              </a:rPr>
              <a:t>was by faith that the people of Israel marched around Jericho for seven days, and the walls came crashing </a:t>
            </a:r>
            <a:r>
              <a:rPr lang="en-US" sz="3200" b="1" dirty="0" smtClean="0">
                <a:effectLst>
                  <a:glow rad="127000">
                    <a:schemeClr val="tx1"/>
                  </a:glow>
                </a:effectLst>
                <a:latin typeface="Arial" charset="0"/>
                <a:ea typeface="ＭＳ Ｐゴシック" charset="0"/>
                <a:cs typeface="ＭＳ Ｐゴシック" charset="0"/>
              </a:rPr>
              <a:t>down" (11:30 </a:t>
            </a:r>
            <a:r>
              <a:rPr lang="en-US" sz="2800" b="1" dirty="0" smtClean="0">
                <a:effectLst>
                  <a:glow rad="127000">
                    <a:schemeClr val="tx1"/>
                  </a:glow>
                </a:effectLst>
                <a:latin typeface="Arial" charset="0"/>
                <a:ea typeface="ＭＳ Ｐゴシック" charset="0"/>
                <a:cs typeface="ＭＳ Ｐゴシック" charset="0"/>
              </a:rPr>
              <a:t>NLT</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548909" y="1870205"/>
            <a:ext cx="7972405" cy="4987795"/>
          </a:xfrm>
          <a:prstGeom prst="rect">
            <a:avLst/>
          </a:prstGeom>
        </p:spPr>
      </p:pic>
    </p:spTree>
    <p:extLst>
      <p:ext uri="{BB962C8B-B14F-4D97-AF65-F5344CB8AC3E}">
        <p14:creationId xmlns:p14="http://schemas.microsoft.com/office/powerpoint/2010/main" val="24558988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67844" y="44063"/>
            <a:ext cx="5376156" cy="68264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3767844" cy="6826400"/>
          </a:xfrm>
          <a:noFill/>
          <a:effectLst>
            <a:outerShdw blurRad="63500" dist="35921" dir="2700000" algn="ctr" rotWithShape="0">
              <a:schemeClr val="tx2">
                <a:alpha val="74998"/>
              </a:schemeClr>
            </a:outerShdw>
          </a:effectLst>
          <a:extLst/>
        </p:spPr>
        <p:txBody>
          <a:bodyPr anchor="t"/>
          <a:lstStyle/>
          <a:p>
            <a:pPr>
              <a:defRPr/>
            </a:pPr>
            <a:r>
              <a:rPr lang="en-US" sz="3200" b="1" dirty="0" smtClean="0">
                <a:effectLst>
                  <a:glow rad="127000">
                    <a:schemeClr val="tx1"/>
                  </a:glow>
                </a:effectLst>
                <a:latin typeface="Arial" charset="0"/>
                <a:ea typeface="ＭＳ Ｐゴシック" charset="0"/>
                <a:cs typeface="ＭＳ Ｐゴシック" charset="0"/>
              </a:rPr>
              <a:t>"It </a:t>
            </a:r>
            <a:r>
              <a:rPr lang="en-US" sz="3200" b="1" dirty="0">
                <a:effectLst>
                  <a:glow rad="127000">
                    <a:schemeClr val="tx1"/>
                  </a:glow>
                </a:effectLst>
                <a:latin typeface="Arial" charset="0"/>
                <a:ea typeface="ＭＳ Ｐゴシック" charset="0"/>
                <a:cs typeface="ＭＳ Ｐゴシック" charset="0"/>
              </a:rPr>
              <a:t>was by faith that Rahab the prostitute was not destroyed with the people in her city who refused to obey God. For she had given a friendly welcome to the </a:t>
            </a:r>
            <a:r>
              <a:rPr lang="en-US" sz="3200" b="1" dirty="0" smtClean="0">
                <a:effectLst>
                  <a:glow rad="127000">
                    <a:schemeClr val="tx1"/>
                  </a:glow>
                </a:effectLst>
                <a:latin typeface="Arial" charset="0"/>
                <a:ea typeface="ＭＳ Ｐゴシック" charset="0"/>
                <a:cs typeface="ＭＳ Ｐゴシック" charset="0"/>
              </a:rPr>
              <a:t>spies" </a:t>
            </a:r>
            <a:br>
              <a:rPr lang="en-US" sz="3200" b="1" dirty="0" smtClean="0">
                <a:effectLst>
                  <a:glow rad="127000">
                    <a:schemeClr val="tx1"/>
                  </a:glow>
                </a:effectLst>
                <a:latin typeface="Arial" charset="0"/>
                <a:ea typeface="ＭＳ Ｐゴシック" charset="0"/>
                <a:cs typeface="ＭＳ Ｐゴシック" charset="0"/>
              </a:rPr>
            </a:br>
            <a:r>
              <a:rPr lang="en-US" sz="3200" b="1" dirty="0" smtClean="0">
                <a:effectLst>
                  <a:glow rad="127000">
                    <a:schemeClr val="tx1"/>
                  </a:glow>
                </a:effectLst>
                <a:latin typeface="Arial" charset="0"/>
                <a:ea typeface="ＭＳ Ｐゴシック" charset="0"/>
                <a:cs typeface="ＭＳ Ｐゴシック" charset="0"/>
              </a:rPr>
              <a:t>(11:31 </a:t>
            </a:r>
            <a:r>
              <a:rPr lang="en-US" sz="2800" b="1" dirty="0" smtClean="0">
                <a:effectLst>
                  <a:glow rad="127000">
                    <a:schemeClr val="tx1"/>
                  </a:glow>
                </a:effectLst>
                <a:latin typeface="Arial" charset="0"/>
                <a:ea typeface="ＭＳ Ｐゴシック" charset="0"/>
                <a:cs typeface="ＭＳ Ｐゴシック" charset="0"/>
              </a:rPr>
              <a:t>NLT</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558988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73" y="4820246"/>
            <a:ext cx="9217024" cy="2037754"/>
          </a:xfrm>
          <a:noFill/>
        </p:spPr>
        <p:txBody>
          <a:bodyPr/>
          <a:lstStyle/>
          <a:p>
            <a:r>
              <a:rPr lang="en-US" sz="4000" b="1" dirty="0">
                <a:solidFill>
                  <a:schemeClr val="bg1"/>
                </a:solidFill>
              </a:rPr>
              <a:t>People of many generations acted with certainty on an unseen hope (11:32-38</a:t>
            </a:r>
            <a:r>
              <a:rPr lang="en-US" sz="4000" b="1" dirty="0" smtClean="0">
                <a:solidFill>
                  <a:schemeClr val="bg1"/>
                </a:solidFill>
              </a:rPr>
              <a:t>).</a:t>
            </a:r>
            <a:endParaRPr lang="en-US" sz="4000" b="1" dirty="0">
              <a:solidFill>
                <a:schemeClr val="bg1"/>
              </a:solidFill>
            </a:endParaRPr>
          </a:p>
        </p:txBody>
      </p:sp>
      <p:pic>
        <p:nvPicPr>
          <p:cNvPr id="4" name="Picture 3"/>
          <p:cNvPicPr>
            <a:picLocks noChangeAspect="1"/>
          </p:cNvPicPr>
          <p:nvPr/>
        </p:nvPicPr>
        <p:blipFill>
          <a:blip r:embed="rId3"/>
          <a:stretch>
            <a:fillRect/>
          </a:stretch>
        </p:blipFill>
        <p:spPr>
          <a:xfrm>
            <a:off x="0" y="203200"/>
            <a:ext cx="3797300" cy="2146300"/>
          </a:xfrm>
          <a:prstGeom prst="rect">
            <a:avLst/>
          </a:prstGeom>
        </p:spPr>
      </p:pic>
      <p:pic>
        <p:nvPicPr>
          <p:cNvPr id="6" name="Picture 5"/>
          <p:cNvPicPr>
            <a:picLocks noChangeAspect="1"/>
          </p:cNvPicPr>
          <p:nvPr/>
        </p:nvPicPr>
        <p:blipFill>
          <a:blip r:embed="rId4"/>
          <a:stretch>
            <a:fillRect/>
          </a:stretch>
        </p:blipFill>
        <p:spPr>
          <a:xfrm>
            <a:off x="3141780" y="353276"/>
            <a:ext cx="3289300" cy="2463800"/>
          </a:xfrm>
          <a:prstGeom prst="rect">
            <a:avLst/>
          </a:prstGeom>
        </p:spPr>
      </p:pic>
      <p:pic>
        <p:nvPicPr>
          <p:cNvPr id="7" name="Picture 6"/>
          <p:cNvPicPr>
            <a:picLocks noChangeAspect="1"/>
          </p:cNvPicPr>
          <p:nvPr/>
        </p:nvPicPr>
        <p:blipFill>
          <a:blip r:embed="rId5"/>
          <a:stretch>
            <a:fillRect/>
          </a:stretch>
        </p:blipFill>
        <p:spPr>
          <a:xfrm>
            <a:off x="208798" y="2521546"/>
            <a:ext cx="3797300" cy="2133600"/>
          </a:xfrm>
          <a:prstGeom prst="rect">
            <a:avLst/>
          </a:prstGeom>
        </p:spPr>
      </p:pic>
      <p:pic>
        <p:nvPicPr>
          <p:cNvPr id="8" name="Picture 7"/>
          <p:cNvPicPr>
            <a:picLocks noChangeAspect="1"/>
          </p:cNvPicPr>
          <p:nvPr/>
        </p:nvPicPr>
        <p:blipFill>
          <a:blip r:embed="rId6"/>
          <a:stretch>
            <a:fillRect/>
          </a:stretch>
        </p:blipFill>
        <p:spPr>
          <a:xfrm>
            <a:off x="6571351" y="0"/>
            <a:ext cx="2590800" cy="3136900"/>
          </a:xfrm>
          <a:prstGeom prst="rect">
            <a:avLst/>
          </a:prstGeom>
        </p:spPr>
      </p:pic>
      <p:pic>
        <p:nvPicPr>
          <p:cNvPr id="5" name="Picture 4"/>
          <p:cNvPicPr>
            <a:picLocks noChangeAspect="1"/>
          </p:cNvPicPr>
          <p:nvPr/>
        </p:nvPicPr>
        <p:blipFill>
          <a:blip r:embed="rId7"/>
          <a:stretch>
            <a:fillRect/>
          </a:stretch>
        </p:blipFill>
        <p:spPr>
          <a:xfrm>
            <a:off x="4006098" y="2521546"/>
            <a:ext cx="4089400" cy="2298700"/>
          </a:xfrm>
          <a:prstGeom prst="rect">
            <a:avLst/>
          </a:prstGeom>
        </p:spPr>
      </p:pic>
    </p:spTree>
    <p:extLst>
      <p:ext uri="{BB962C8B-B14F-4D97-AF65-F5344CB8AC3E}">
        <p14:creationId xmlns:p14="http://schemas.microsoft.com/office/powerpoint/2010/main" val="8497965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590786"/>
            <a:ext cx="9144000" cy="2149739"/>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We wait </a:t>
            </a:r>
            <a:r>
              <a:rPr lang="en-US" b="1" dirty="0">
                <a:effectLst>
                  <a:glow rad="127000">
                    <a:schemeClr val="tx1"/>
                  </a:glow>
                </a:effectLst>
                <a:latin typeface="Arial" charset="0"/>
                <a:ea typeface="ＭＳ Ｐゴシック" charset="0"/>
                <a:cs typeface="ＭＳ Ｐゴシック" charset="0"/>
              </a:rPr>
              <a:t>upon God </a:t>
            </a:r>
            <a:r>
              <a:rPr lang="en-US" b="1" dirty="0" smtClean="0">
                <a:effectLst>
                  <a:glow rad="127000">
                    <a:schemeClr val="tx1"/>
                  </a:glow>
                </a:effectLst>
                <a:latin typeface="Arial" charset="0"/>
                <a:ea typeface="ＭＳ Ｐゴシック" charset="0"/>
                <a:cs typeface="ＭＳ Ｐゴシック" charset="0"/>
              </a:rPr>
              <a:t>to </a:t>
            </a:r>
            <a:r>
              <a:rPr lang="en-US" b="1" dirty="0">
                <a:effectLst>
                  <a:glow rad="127000">
                    <a:schemeClr val="tx1"/>
                  </a:glow>
                </a:effectLst>
                <a:latin typeface="Arial" charset="0"/>
                <a:ea typeface="ＭＳ Ｐゴシック" charset="0"/>
                <a:cs typeface="ＭＳ Ｐゴシック" charset="0"/>
              </a:rPr>
              <a:t>overcome difficulties at work </a:t>
            </a:r>
            <a:r>
              <a:rPr lang="en-US" b="1" dirty="0" smtClean="0">
                <a:effectLst>
                  <a:glow rad="127000">
                    <a:schemeClr val="tx1"/>
                  </a:glow>
                </a:effectLst>
                <a:latin typeface="Arial" charset="0"/>
                <a:ea typeface="ＭＳ Ｐゴシック" charset="0"/>
                <a:cs typeface="ＭＳ Ｐゴシック" charset="0"/>
              </a:rPr>
              <a:t>from being </a:t>
            </a:r>
            <a:r>
              <a:rPr lang="en-US" b="1" dirty="0">
                <a:effectLst>
                  <a:glow rad="127000">
                    <a:schemeClr val="tx1"/>
                  </a:glow>
                </a:effectLst>
                <a:latin typeface="Arial" charset="0"/>
                <a:ea typeface="ＭＳ Ｐゴシック" charset="0"/>
                <a:cs typeface="ＭＳ Ｐゴシック" charset="0"/>
              </a:rPr>
              <a:t>a </a:t>
            </a:r>
            <a:r>
              <a:rPr lang="en-US" b="1" dirty="0" smtClean="0">
                <a:effectLst>
                  <a:glow rad="127000">
                    <a:schemeClr val="tx1"/>
                  </a:glow>
                </a:effectLst>
                <a:latin typeface="Arial" charset="0"/>
                <a:ea typeface="ＭＳ Ｐゴシック" charset="0"/>
                <a:cs typeface="ＭＳ Ｐゴシック" charset="0"/>
              </a:rPr>
              <a:t>Christian.</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09600" y="133086"/>
            <a:ext cx="7924800" cy="4457700"/>
          </a:xfrm>
          <a:prstGeom prst="rect">
            <a:avLst/>
          </a:prstGeom>
        </p:spPr>
      </p:pic>
    </p:spTree>
    <p:extLst>
      <p:ext uri="{BB962C8B-B14F-4D97-AF65-F5344CB8AC3E}">
        <p14:creationId xmlns:p14="http://schemas.microsoft.com/office/powerpoint/2010/main" val="147075293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121427"/>
            <a:ext cx="9117013" cy="473657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a:extLst/>
        </p:spPr>
        <p:txBody>
          <a:bodyPr anchor="t"/>
          <a:lstStyle/>
          <a:p>
            <a:pPr>
              <a:defRPr/>
            </a:pPr>
            <a:r>
              <a:rPr lang="en-US" sz="3200" b="1" spc="-100" dirty="0" smtClean="0">
                <a:effectLst>
                  <a:glow rad="127000">
                    <a:schemeClr val="tx1"/>
                  </a:glow>
                </a:effectLst>
                <a:latin typeface="Arial" charset="0"/>
                <a:ea typeface="ＭＳ Ｐゴシック" charset="0"/>
                <a:cs typeface="ＭＳ Ｐゴシック" charset="0"/>
              </a:rPr>
              <a:t>"How </a:t>
            </a:r>
            <a:r>
              <a:rPr lang="en-US" sz="3200" b="1" spc="-100" dirty="0">
                <a:effectLst>
                  <a:glow rad="127000">
                    <a:schemeClr val="tx1"/>
                  </a:glow>
                </a:effectLst>
                <a:latin typeface="Arial" charset="0"/>
                <a:ea typeface="ＭＳ Ｐゴシック" charset="0"/>
                <a:cs typeface="ＭＳ Ｐゴシック" charset="0"/>
              </a:rPr>
              <a:t>much more do I need to say? It would take too long to recount the stories of the faith of Gideon, Barak, Samson, Jephthah, David, Samuel, and all the </a:t>
            </a:r>
            <a:r>
              <a:rPr lang="en-US" sz="3200" b="1" spc="-100" dirty="0" smtClean="0">
                <a:effectLst>
                  <a:glow rad="127000">
                    <a:schemeClr val="tx1"/>
                  </a:glow>
                </a:effectLst>
                <a:latin typeface="Arial" charset="0"/>
                <a:ea typeface="ＭＳ Ｐゴシック" charset="0"/>
                <a:cs typeface="ＭＳ Ｐゴシック" charset="0"/>
              </a:rPr>
              <a:t>prophets" (11:32 </a:t>
            </a:r>
            <a:r>
              <a:rPr lang="en-US" sz="2800" b="1" spc="-100" dirty="0" smtClean="0">
                <a:effectLst>
                  <a:glow rad="127000">
                    <a:schemeClr val="tx1"/>
                  </a:glow>
                </a:effectLst>
                <a:latin typeface="Arial" charset="0"/>
                <a:ea typeface="ＭＳ Ｐゴシック" charset="0"/>
                <a:cs typeface="ＭＳ Ｐゴシック" charset="0"/>
              </a:rPr>
              <a:t>NLT</a:t>
            </a:r>
            <a:r>
              <a:rPr lang="en-US" sz="3200" b="1" spc="-100" dirty="0" smtClean="0">
                <a:effectLst>
                  <a:glow rad="127000">
                    <a:schemeClr val="tx1"/>
                  </a:glow>
                </a:effectLst>
                <a:latin typeface="Arial" charset="0"/>
                <a:ea typeface="ＭＳ Ｐゴシック" charset="0"/>
                <a:cs typeface="ＭＳ Ｐゴシック" charset="0"/>
              </a:rPr>
              <a:t>).</a:t>
            </a:r>
            <a:endParaRPr lang="en-US" sz="3200" b="1" spc="-10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558988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3423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739461"/>
            <a:ext cx="9144000" cy="2104581"/>
          </a:xfrm>
          <a:noFill/>
          <a:effectLst>
            <a:outerShdw blurRad="63500" dist="35921" dir="2700000" algn="ctr" rotWithShape="0">
              <a:schemeClr val="tx2">
                <a:alpha val="74998"/>
              </a:schemeClr>
            </a:outerShdw>
          </a:effectLst>
          <a:extLst/>
        </p:spPr>
        <p:txBody>
          <a:bodyPr anchor="t"/>
          <a:lstStyle/>
          <a:p>
            <a:pPr>
              <a:defRPr/>
            </a:pPr>
            <a:r>
              <a:rPr lang="en-US" sz="3200" b="1" spc="-100" dirty="0" smtClean="0">
                <a:effectLst>
                  <a:glow rad="127000">
                    <a:schemeClr val="tx1"/>
                  </a:glow>
                </a:effectLst>
                <a:latin typeface="Arial" charset="0"/>
                <a:ea typeface="ＭＳ Ｐゴシック" charset="0"/>
                <a:cs typeface="ＭＳ Ｐゴシック" charset="0"/>
              </a:rPr>
              <a:t>"By </a:t>
            </a:r>
            <a:r>
              <a:rPr lang="en-US" sz="3200" b="1" spc="-100" dirty="0">
                <a:effectLst>
                  <a:glow rad="127000">
                    <a:schemeClr val="tx1"/>
                  </a:glow>
                </a:effectLst>
                <a:latin typeface="Arial" charset="0"/>
                <a:ea typeface="ＭＳ Ｐゴシック" charset="0"/>
                <a:cs typeface="ＭＳ Ｐゴシック" charset="0"/>
              </a:rPr>
              <a:t>faith these people overthrew kingdoms, ruled with justice, and received what God had promised them. They shut the mouths of </a:t>
            </a:r>
            <a:r>
              <a:rPr lang="en-US" sz="3200" b="1" spc="-100" dirty="0" smtClean="0">
                <a:effectLst>
                  <a:glow rad="127000">
                    <a:schemeClr val="tx1"/>
                  </a:glow>
                </a:effectLst>
                <a:latin typeface="Arial" charset="0"/>
                <a:ea typeface="ＭＳ Ｐゴシック" charset="0"/>
                <a:cs typeface="ＭＳ Ｐゴシック" charset="0"/>
              </a:rPr>
              <a:t>lions…" </a:t>
            </a:r>
            <a:br>
              <a:rPr lang="en-US" sz="3200" b="1" spc="-100" dirty="0" smtClean="0">
                <a:effectLst>
                  <a:glow rad="127000">
                    <a:schemeClr val="tx1"/>
                  </a:glow>
                </a:effectLst>
                <a:latin typeface="Arial" charset="0"/>
                <a:ea typeface="ＭＳ Ｐゴシック" charset="0"/>
                <a:cs typeface="ＭＳ Ｐゴシック" charset="0"/>
              </a:rPr>
            </a:br>
            <a:r>
              <a:rPr lang="en-US" sz="3200" b="1" spc="-100" dirty="0" smtClean="0">
                <a:effectLst>
                  <a:glow rad="127000">
                    <a:schemeClr val="tx1"/>
                  </a:glow>
                </a:effectLst>
                <a:latin typeface="Arial" charset="0"/>
                <a:ea typeface="ＭＳ Ｐゴシック" charset="0"/>
                <a:cs typeface="ＭＳ Ｐゴシック" charset="0"/>
              </a:rPr>
              <a:t>(11:33 </a:t>
            </a:r>
            <a:r>
              <a:rPr lang="en-US" sz="2800" b="1" spc="-100" dirty="0" smtClean="0">
                <a:effectLst>
                  <a:glow rad="127000">
                    <a:schemeClr val="tx1"/>
                  </a:glow>
                </a:effectLst>
                <a:latin typeface="Arial" charset="0"/>
                <a:ea typeface="ＭＳ Ｐゴシック" charset="0"/>
                <a:cs typeface="ＭＳ Ｐゴシック" charset="0"/>
              </a:rPr>
              <a:t>NLT</a:t>
            </a:r>
            <a:r>
              <a:rPr lang="en-US" sz="3200" b="1" spc="-100" dirty="0" smtClean="0">
                <a:effectLst>
                  <a:glow rad="127000">
                    <a:schemeClr val="tx1"/>
                  </a:glow>
                </a:effectLst>
                <a:latin typeface="Arial" charset="0"/>
                <a:ea typeface="ＭＳ Ｐゴシック" charset="0"/>
                <a:cs typeface="ＭＳ Ｐゴシック" charset="0"/>
              </a:rPr>
              <a:t>).</a:t>
            </a:r>
            <a:endParaRPr lang="en-US" sz="3200" b="1" spc="-10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798216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4884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265515"/>
            <a:ext cx="9144000" cy="2578527"/>
          </a:xfrm>
          <a:noFill/>
          <a:effectLst>
            <a:outerShdw blurRad="63500" dist="35921" dir="2700000" algn="ctr" rotWithShape="0">
              <a:schemeClr val="tx2">
                <a:alpha val="74998"/>
              </a:schemeClr>
            </a:outerShdw>
          </a:effectLst>
          <a:extLst/>
        </p:spPr>
        <p:txBody>
          <a:bodyPr anchor="t"/>
          <a:lstStyle/>
          <a:p>
            <a:pPr>
              <a:defRPr/>
            </a:pPr>
            <a:r>
              <a:rPr lang="en-US" sz="3200" b="1" spc="-100" dirty="0" smtClean="0">
                <a:effectLst>
                  <a:glow rad="127000">
                    <a:schemeClr val="tx1"/>
                  </a:glow>
                </a:effectLst>
                <a:latin typeface="Arial" charset="0"/>
                <a:ea typeface="ＭＳ Ｐゴシック" charset="0"/>
                <a:cs typeface="ＭＳ Ｐゴシック" charset="0"/>
              </a:rPr>
              <a:t>"…quenched </a:t>
            </a:r>
            <a:r>
              <a:rPr lang="en-US" sz="3200" b="1" spc="-100" dirty="0">
                <a:effectLst>
                  <a:glow rad="127000">
                    <a:schemeClr val="tx1"/>
                  </a:glow>
                </a:effectLst>
                <a:latin typeface="Arial" charset="0"/>
                <a:ea typeface="ＭＳ Ｐゴシック" charset="0"/>
                <a:cs typeface="ＭＳ Ｐゴシック" charset="0"/>
              </a:rPr>
              <a:t>the flames of fire, and escaped death by the edge of the sword. Their weakness was turned to strength. They became strong in battle and put whole armies to </a:t>
            </a:r>
            <a:r>
              <a:rPr lang="en-US" sz="3200" b="1" spc="-100" dirty="0" smtClean="0">
                <a:effectLst>
                  <a:glow rad="127000">
                    <a:schemeClr val="tx1"/>
                  </a:glow>
                </a:effectLst>
                <a:latin typeface="Arial" charset="0"/>
                <a:ea typeface="ＭＳ Ｐゴシック" charset="0"/>
                <a:cs typeface="ＭＳ Ｐゴシック" charset="0"/>
              </a:rPr>
              <a:t>flight" </a:t>
            </a:r>
            <a:br>
              <a:rPr lang="en-US" sz="3200" b="1" spc="-100" dirty="0" smtClean="0">
                <a:effectLst>
                  <a:glow rad="127000">
                    <a:schemeClr val="tx1"/>
                  </a:glow>
                </a:effectLst>
                <a:latin typeface="Arial" charset="0"/>
                <a:ea typeface="ＭＳ Ｐゴシック" charset="0"/>
                <a:cs typeface="ＭＳ Ｐゴシック" charset="0"/>
              </a:rPr>
            </a:br>
            <a:r>
              <a:rPr lang="en-US" sz="3200" b="1" spc="-100" dirty="0" smtClean="0">
                <a:effectLst>
                  <a:glow rad="127000">
                    <a:schemeClr val="tx1"/>
                  </a:glow>
                </a:effectLst>
                <a:latin typeface="Arial" charset="0"/>
                <a:ea typeface="ＭＳ Ｐゴシック" charset="0"/>
                <a:cs typeface="ＭＳ Ｐゴシック" charset="0"/>
              </a:rPr>
              <a:t>(11:34 </a:t>
            </a:r>
            <a:r>
              <a:rPr lang="en-US" sz="2800" b="1" spc="-100" dirty="0" smtClean="0">
                <a:effectLst>
                  <a:glow rad="127000">
                    <a:schemeClr val="tx1"/>
                  </a:glow>
                </a:effectLst>
                <a:latin typeface="Arial" charset="0"/>
                <a:ea typeface="ＭＳ Ｐゴシック" charset="0"/>
                <a:cs typeface="ＭＳ Ｐゴシック" charset="0"/>
              </a:rPr>
              <a:t>NLT</a:t>
            </a:r>
            <a:r>
              <a:rPr lang="en-US" sz="3200" b="1" spc="-100" dirty="0" smtClean="0">
                <a:effectLst>
                  <a:glow rad="127000">
                    <a:schemeClr val="tx1"/>
                  </a:glow>
                </a:effectLst>
                <a:latin typeface="Arial" charset="0"/>
                <a:ea typeface="ＭＳ Ｐゴシック" charset="0"/>
                <a:cs typeface="ＭＳ Ｐゴシック" charset="0"/>
              </a:rPr>
              <a:t>).</a:t>
            </a:r>
            <a:endParaRPr lang="en-US" sz="3200" b="1" spc="-10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558988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3207861"/>
          </a:xfrm>
          <a:noFill/>
          <a:effectLst>
            <a:outerShdw blurRad="63500" dist="35921" dir="2700000" algn="ctr" rotWithShape="0">
              <a:schemeClr val="tx2">
                <a:alpha val="74998"/>
              </a:schemeClr>
            </a:outerShdw>
          </a:effectLst>
          <a:extLst/>
        </p:spPr>
        <p:txBody>
          <a:bodyPr anchor="ctr"/>
          <a:lstStyle/>
          <a:p>
            <a:pPr>
              <a:defRPr/>
            </a:pPr>
            <a:r>
              <a:rPr lang="en-US" sz="3200" b="1" dirty="0" smtClean="0">
                <a:effectLst>
                  <a:glow rad="127000">
                    <a:schemeClr val="tx1"/>
                  </a:glow>
                </a:effectLst>
                <a:latin typeface="Arial" charset="0"/>
                <a:ea typeface="ＭＳ Ｐゴシック" charset="0"/>
                <a:cs typeface="ＭＳ Ｐゴシック" charset="0"/>
              </a:rPr>
              <a:t>"Women </a:t>
            </a:r>
            <a:r>
              <a:rPr lang="en-US" sz="3200" b="1" dirty="0">
                <a:effectLst>
                  <a:glow rad="127000">
                    <a:schemeClr val="tx1"/>
                  </a:glow>
                </a:effectLst>
                <a:latin typeface="Arial" charset="0"/>
                <a:ea typeface="ＭＳ Ｐゴシック" charset="0"/>
                <a:cs typeface="ＭＳ Ｐゴシック" charset="0"/>
              </a:rPr>
              <a:t>received their loved ones back again from death. But others were tortured, refusing to turn from God in order to be set free. They placed their hope in a better life after the </a:t>
            </a:r>
            <a:r>
              <a:rPr lang="en-US" sz="3200" b="1" dirty="0" smtClean="0">
                <a:effectLst>
                  <a:glow rad="127000">
                    <a:schemeClr val="tx1"/>
                  </a:glow>
                </a:effectLst>
                <a:latin typeface="Arial" charset="0"/>
                <a:ea typeface="ＭＳ Ｐゴシック" charset="0"/>
                <a:cs typeface="ＭＳ Ｐゴシック" charset="0"/>
              </a:rPr>
              <a:t>resurrection" (11:35 </a:t>
            </a:r>
            <a:r>
              <a:rPr lang="en-US" sz="2800" b="1" dirty="0" smtClean="0">
                <a:effectLst>
                  <a:glow rad="127000">
                    <a:schemeClr val="tx1"/>
                  </a:glow>
                </a:effectLst>
                <a:latin typeface="Arial" charset="0"/>
                <a:ea typeface="ＭＳ Ｐゴシック" charset="0"/>
                <a:cs typeface="ＭＳ Ｐゴシック" charset="0"/>
              </a:rPr>
              <a:t>NLT</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25153" y="3251924"/>
            <a:ext cx="9217572" cy="3606076"/>
          </a:xfrm>
          <a:prstGeom prst="rect">
            <a:avLst/>
          </a:prstGeom>
        </p:spPr>
      </p:pic>
    </p:spTree>
    <p:extLst>
      <p:ext uri="{BB962C8B-B14F-4D97-AF65-F5344CB8AC3E}">
        <p14:creationId xmlns:p14="http://schemas.microsoft.com/office/powerpoint/2010/main" val="24558988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1640" y="0"/>
            <a:ext cx="683506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712346" y="44062"/>
            <a:ext cx="2431654" cy="6813937"/>
          </a:xfrm>
          <a:noFill/>
          <a:effectLst>
            <a:outerShdw blurRad="63500" dist="35921" dir="2700000" algn="ctr" rotWithShape="0">
              <a:schemeClr val="tx2">
                <a:alpha val="74998"/>
              </a:schemeClr>
            </a:outerShdw>
          </a:effectLst>
          <a:extLst/>
        </p:spPr>
        <p:txBody>
          <a:bodyPr anchor="t"/>
          <a:lstStyle/>
          <a:p>
            <a:pPr>
              <a:defRPr/>
            </a:pPr>
            <a:r>
              <a:rPr lang="en-US" sz="3200" b="1" dirty="0" smtClean="0">
                <a:effectLst>
                  <a:glow rad="127000">
                    <a:schemeClr val="tx1"/>
                  </a:glow>
                </a:effectLst>
                <a:latin typeface="Arial" charset="0"/>
                <a:ea typeface="ＭＳ Ｐゴシック" charset="0"/>
                <a:cs typeface="ＭＳ Ｐゴシック" charset="0"/>
              </a:rPr>
              <a:t>"Some </a:t>
            </a:r>
            <a:r>
              <a:rPr lang="en-US" sz="3200" b="1" dirty="0">
                <a:effectLst>
                  <a:glow rad="127000">
                    <a:schemeClr val="tx1"/>
                  </a:glow>
                </a:effectLst>
                <a:latin typeface="Arial" charset="0"/>
                <a:ea typeface="ＭＳ Ｐゴシック" charset="0"/>
                <a:cs typeface="ＭＳ Ｐゴシック" charset="0"/>
              </a:rPr>
              <a:t>were jeered at, and their backs were cut open with whips. Others were chained in </a:t>
            </a:r>
            <a:r>
              <a:rPr lang="en-US" sz="3200" b="1" dirty="0" smtClean="0">
                <a:effectLst>
                  <a:glow rad="127000">
                    <a:schemeClr val="tx1"/>
                  </a:glow>
                </a:effectLst>
                <a:latin typeface="Arial" charset="0"/>
                <a:ea typeface="ＭＳ Ｐゴシック" charset="0"/>
                <a:cs typeface="ＭＳ Ｐゴシック" charset="0"/>
              </a:rPr>
              <a:t>prisons" </a:t>
            </a:r>
            <a:br>
              <a:rPr lang="en-US" sz="3200" b="1" dirty="0" smtClean="0">
                <a:effectLst>
                  <a:glow rad="127000">
                    <a:schemeClr val="tx1"/>
                  </a:glow>
                </a:effectLst>
                <a:latin typeface="Arial" charset="0"/>
                <a:ea typeface="ＭＳ Ｐゴシック" charset="0"/>
                <a:cs typeface="ＭＳ Ｐゴシック" charset="0"/>
              </a:rPr>
            </a:br>
            <a:r>
              <a:rPr lang="en-US" sz="3200" b="1" dirty="0" smtClean="0">
                <a:effectLst>
                  <a:glow rad="127000">
                    <a:schemeClr val="tx1"/>
                  </a:glow>
                </a:effectLst>
                <a:latin typeface="Arial" charset="0"/>
                <a:ea typeface="ＭＳ Ｐゴシック" charset="0"/>
                <a:cs typeface="ＭＳ Ｐゴシック" charset="0"/>
              </a:rPr>
              <a:t>(11:36 </a:t>
            </a:r>
            <a:r>
              <a:rPr lang="en-US" sz="2800" b="1" dirty="0" smtClean="0">
                <a:effectLst>
                  <a:glow rad="127000">
                    <a:schemeClr val="tx1"/>
                  </a:glow>
                </a:effectLst>
                <a:latin typeface="Arial" charset="0"/>
                <a:ea typeface="ＭＳ Ｐゴシック" charset="0"/>
                <a:cs typeface="ＭＳ Ｐゴシック" charset="0"/>
              </a:rPr>
              <a:t>NLT</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558988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1639"/>
            <a:ext cx="9144001" cy="68796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2844985"/>
          </a:xfrm>
          <a:noFill/>
          <a:effectLst>
            <a:outerShdw blurRad="63500" dist="35921" dir="2700000" algn="ctr" rotWithShape="0">
              <a:schemeClr val="tx2">
                <a:alpha val="74998"/>
              </a:schemeClr>
            </a:outerShdw>
          </a:effectLst>
          <a:extLst/>
        </p:spPr>
        <p:txBody>
          <a:bodyPr anchor="t"/>
          <a:lstStyle/>
          <a:p>
            <a:pPr algn="r">
              <a:defRPr/>
            </a:pPr>
            <a:r>
              <a:rPr lang="en-US" sz="3200" b="1" dirty="0" smtClean="0">
                <a:effectLst>
                  <a:glow rad="127000">
                    <a:schemeClr val="tx1"/>
                  </a:glow>
                </a:effectLst>
                <a:latin typeface="Arial" charset="0"/>
                <a:ea typeface="ＭＳ Ｐゴシック" charset="0"/>
                <a:cs typeface="ＭＳ Ｐゴシック" charset="0"/>
              </a:rPr>
              <a:t>"Some </a:t>
            </a:r>
            <a:r>
              <a:rPr lang="en-US" sz="3200" b="1" dirty="0">
                <a:effectLst>
                  <a:glow rad="127000">
                    <a:schemeClr val="tx1"/>
                  </a:glow>
                </a:effectLst>
                <a:latin typeface="Arial" charset="0"/>
                <a:ea typeface="ＭＳ Ｐゴシック" charset="0"/>
                <a:cs typeface="ＭＳ Ｐゴシック" charset="0"/>
              </a:rPr>
              <a:t>died by stoning, some were sawed in half, and others were killed with the </a:t>
            </a:r>
            <a:r>
              <a:rPr lang="en-US" sz="3200" b="1" dirty="0" smtClean="0">
                <a:effectLst>
                  <a:glow rad="127000">
                    <a:schemeClr val="tx1"/>
                  </a:glow>
                </a:effectLst>
                <a:latin typeface="Arial" charset="0"/>
                <a:ea typeface="ＭＳ Ｐゴシック" charset="0"/>
                <a:cs typeface="ＭＳ Ｐゴシック" charset="0"/>
              </a:rPr>
              <a:t>sword" </a:t>
            </a:r>
            <a:br>
              <a:rPr lang="en-US" sz="3200" b="1" dirty="0" smtClean="0">
                <a:effectLst>
                  <a:glow rad="127000">
                    <a:schemeClr val="tx1"/>
                  </a:glow>
                </a:effectLst>
                <a:latin typeface="Arial" charset="0"/>
                <a:ea typeface="ＭＳ Ｐゴシック" charset="0"/>
                <a:cs typeface="ＭＳ Ｐゴシック" charset="0"/>
              </a:rPr>
            </a:br>
            <a:r>
              <a:rPr lang="en-US" sz="3200" b="1" dirty="0" smtClean="0">
                <a:effectLst>
                  <a:glow rad="127000">
                    <a:schemeClr val="tx1"/>
                  </a:glow>
                </a:effectLst>
                <a:latin typeface="Arial" charset="0"/>
                <a:ea typeface="ＭＳ Ｐゴシック" charset="0"/>
                <a:cs typeface="ＭＳ Ｐゴシック" charset="0"/>
              </a:rPr>
              <a:t>(11:37a </a:t>
            </a:r>
            <a:r>
              <a:rPr lang="en-US" sz="2800" b="1" dirty="0" smtClean="0">
                <a:effectLst>
                  <a:glow rad="127000">
                    <a:schemeClr val="tx1"/>
                  </a:glow>
                </a:effectLst>
                <a:latin typeface="Arial" charset="0"/>
                <a:ea typeface="ＭＳ Ｐゴシック" charset="0"/>
                <a:cs typeface="ＭＳ Ｐゴシック" charset="0"/>
              </a:rPr>
              <a:t>NLT</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5131494" y="3251560"/>
            <a:ext cx="3733800" cy="2806700"/>
          </a:xfrm>
          <a:prstGeom prst="rect">
            <a:avLst/>
          </a:prstGeom>
        </p:spPr>
      </p:pic>
    </p:spTree>
    <p:extLst>
      <p:ext uri="{BB962C8B-B14F-4D97-AF65-F5344CB8AC3E}">
        <p14:creationId xmlns:p14="http://schemas.microsoft.com/office/powerpoint/2010/main" val="24558988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3152"/>
            <a:ext cx="9144000" cy="67848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2844985"/>
          </a:xfrm>
          <a:noFill/>
          <a:effectLst>
            <a:outerShdw blurRad="63500" dist="35921" dir="2700000" algn="ctr" rotWithShape="0">
              <a:schemeClr val="tx2">
                <a:alpha val="74998"/>
              </a:schemeClr>
            </a:outerShdw>
          </a:effectLst>
          <a:extLst/>
        </p:spPr>
        <p:txBody>
          <a:bodyPr anchor="t"/>
          <a:lstStyle/>
          <a:p>
            <a:pPr>
              <a:defRPr/>
            </a:pPr>
            <a:r>
              <a:rPr lang="en-US" sz="3200" b="1" dirty="0" smtClean="0">
                <a:effectLst>
                  <a:glow rad="127000">
                    <a:schemeClr val="tx1"/>
                  </a:glow>
                </a:effectLst>
                <a:latin typeface="Arial" charset="0"/>
                <a:ea typeface="ＭＳ Ｐゴシック" charset="0"/>
                <a:cs typeface="ＭＳ Ｐゴシック" charset="0"/>
              </a:rPr>
              <a:t>"Some </a:t>
            </a:r>
            <a:r>
              <a:rPr lang="en-US" sz="3200" b="1" dirty="0">
                <a:effectLst>
                  <a:glow rad="127000">
                    <a:schemeClr val="tx1"/>
                  </a:glow>
                </a:effectLst>
                <a:latin typeface="Arial" charset="0"/>
                <a:ea typeface="ＭＳ Ｐゴシック" charset="0"/>
                <a:cs typeface="ＭＳ Ｐゴシック" charset="0"/>
              </a:rPr>
              <a:t>went about wearing skins of sheep and goats, destitute and oppressed and </a:t>
            </a:r>
            <a:r>
              <a:rPr lang="en-US" sz="3200" b="1" dirty="0" smtClean="0">
                <a:effectLst>
                  <a:glow rad="127000">
                    <a:schemeClr val="tx1"/>
                  </a:glow>
                </a:effectLst>
                <a:latin typeface="Arial" charset="0"/>
                <a:ea typeface="ＭＳ Ｐゴシック" charset="0"/>
                <a:cs typeface="ＭＳ Ｐゴシック" charset="0"/>
              </a:rPr>
              <a:t>mistreated" (11:37b </a:t>
            </a:r>
            <a:r>
              <a:rPr lang="en-US" sz="2800" b="1" dirty="0" smtClean="0">
                <a:effectLst>
                  <a:glow rad="127000">
                    <a:schemeClr val="tx1"/>
                  </a:glow>
                </a:effectLst>
                <a:latin typeface="Arial" charset="0"/>
                <a:ea typeface="ＭＳ Ｐゴシック" charset="0"/>
                <a:cs typeface="ＭＳ Ｐゴシック" charset="0"/>
              </a:rPr>
              <a:t>NLT</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14697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5" name="Group 4"/>
          <p:cNvGrpSpPr/>
          <p:nvPr/>
        </p:nvGrpSpPr>
        <p:grpSpPr>
          <a:xfrm>
            <a:off x="85780" y="-1"/>
            <a:ext cx="9532125" cy="6930870"/>
            <a:chOff x="85780" y="-1"/>
            <a:chExt cx="9532125" cy="6930870"/>
          </a:xfrm>
        </p:grpSpPr>
        <p:pic>
          <p:nvPicPr>
            <p:cNvPr id="3" name="Picture 2"/>
            <p:cNvPicPr>
              <a:picLocks noChangeAspect="1"/>
            </p:cNvPicPr>
            <p:nvPr/>
          </p:nvPicPr>
          <p:blipFill>
            <a:blip r:embed="rId3"/>
            <a:stretch>
              <a:fillRect/>
            </a:stretch>
          </p:blipFill>
          <p:spPr>
            <a:xfrm>
              <a:off x="85780" y="-1"/>
              <a:ext cx="9058220" cy="4153176"/>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8474" y="4134217"/>
              <a:ext cx="9058220" cy="740763"/>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0123" y="4856022"/>
              <a:ext cx="9058220" cy="740763"/>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2817" y="5577827"/>
              <a:ext cx="9058220" cy="740763"/>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9685" y="6190106"/>
              <a:ext cx="9058220" cy="740763"/>
            </a:xfrm>
            <a:prstGeom prst="rect">
              <a:avLst/>
            </a:prstGeom>
          </p:spPr>
        </p:pic>
      </p:grpSp>
      <p:sp>
        <p:nvSpPr>
          <p:cNvPr id="900098" name="Rectangle 2"/>
          <p:cNvSpPr>
            <a:spLocks noGrp="1" noChangeArrowheads="1"/>
          </p:cNvSpPr>
          <p:nvPr>
            <p:ph type="ctrTitle"/>
          </p:nvPr>
        </p:nvSpPr>
        <p:spPr>
          <a:xfrm>
            <a:off x="0" y="4153175"/>
            <a:ext cx="7032753" cy="2685867"/>
          </a:xfrm>
          <a:noFill/>
          <a:effectLst>
            <a:outerShdw blurRad="63500" dist="35921" dir="2700000" algn="ctr" rotWithShape="0">
              <a:schemeClr val="tx2">
                <a:alpha val="74998"/>
              </a:schemeClr>
            </a:outerShdw>
          </a:effectLst>
          <a:extLst/>
        </p:spPr>
        <p:txBody>
          <a:bodyPr anchor="t"/>
          <a:lstStyle/>
          <a:p>
            <a:pPr>
              <a:defRPr/>
            </a:pPr>
            <a:r>
              <a:rPr lang="en-US" sz="3200" b="1" dirty="0" smtClean="0">
                <a:effectLst>
                  <a:glow rad="127000">
                    <a:schemeClr val="tx1"/>
                  </a:glow>
                </a:effectLst>
                <a:latin typeface="Arial" charset="0"/>
                <a:ea typeface="ＭＳ Ｐゴシック" charset="0"/>
                <a:cs typeface="ＭＳ Ｐゴシック" charset="0"/>
              </a:rPr>
              <a:t>"They </a:t>
            </a:r>
            <a:r>
              <a:rPr lang="en-US" sz="3200" b="1" dirty="0">
                <a:effectLst>
                  <a:glow rad="127000">
                    <a:schemeClr val="tx1"/>
                  </a:glow>
                </a:effectLst>
                <a:latin typeface="Arial" charset="0"/>
                <a:ea typeface="ＭＳ Ｐゴシック" charset="0"/>
                <a:cs typeface="ＭＳ Ｐゴシック" charset="0"/>
              </a:rPr>
              <a:t>were too good for this world, wandering over deserts and mountains, hiding in caves and holes in the </a:t>
            </a:r>
            <a:r>
              <a:rPr lang="en-US" sz="3200" b="1" dirty="0" smtClean="0">
                <a:effectLst>
                  <a:glow rad="127000">
                    <a:schemeClr val="tx1"/>
                  </a:glow>
                </a:effectLst>
                <a:latin typeface="Arial" charset="0"/>
                <a:ea typeface="ＭＳ Ｐゴシック" charset="0"/>
                <a:cs typeface="ＭＳ Ｐゴシック" charset="0"/>
              </a:rPr>
              <a:t>ground" (11:38 </a:t>
            </a:r>
            <a:r>
              <a:rPr lang="en-US" sz="2800" b="1" dirty="0" smtClean="0">
                <a:effectLst>
                  <a:glow rad="127000">
                    <a:schemeClr val="tx1"/>
                  </a:glow>
                </a:effectLst>
                <a:latin typeface="Arial" charset="0"/>
                <a:ea typeface="ＭＳ Ｐゴシック" charset="0"/>
                <a:cs typeface="ＭＳ Ｐゴシック" charset="0"/>
              </a:rPr>
              <a:t>NLT</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558988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3083910"/>
          </a:xfrm>
          <a:noFill/>
          <a:effectLst>
            <a:outerShdw blurRad="63500" dist="35921" dir="2700000" algn="ctr" rotWithShape="0">
              <a:schemeClr val="tx2">
                <a:alpha val="74998"/>
              </a:schemeClr>
            </a:outerShdw>
          </a:effectLst>
          <a:extLst/>
        </p:spPr>
        <p:txBody>
          <a:bodyPr anchor="t"/>
          <a:lstStyle/>
          <a:p>
            <a:pPr>
              <a:defRPr/>
            </a:pPr>
            <a:r>
              <a:rPr lang="en-US" sz="3200" b="1" spc="-100" dirty="0" smtClean="0">
                <a:effectLst>
                  <a:glow rad="127000">
                    <a:schemeClr val="tx1"/>
                  </a:glow>
                </a:effectLst>
                <a:latin typeface="Arial" charset="0"/>
                <a:ea typeface="ＭＳ Ｐゴシック" charset="0"/>
                <a:cs typeface="ＭＳ Ｐゴシック" charset="0"/>
              </a:rPr>
              <a:t>"All </a:t>
            </a:r>
            <a:r>
              <a:rPr lang="en-US" sz="3200" b="1" spc="-100" dirty="0">
                <a:effectLst>
                  <a:glow rad="127000">
                    <a:schemeClr val="tx1"/>
                  </a:glow>
                </a:effectLst>
                <a:latin typeface="Arial" charset="0"/>
                <a:ea typeface="ＭＳ Ｐゴシック" charset="0"/>
                <a:cs typeface="ＭＳ Ｐゴシック" charset="0"/>
              </a:rPr>
              <a:t>these people earned a good reputation because of their faith, yet none of them received all that God had promised.  </a:t>
            </a:r>
            <a:r>
              <a:rPr lang="en-US" sz="3200" b="1" spc="-100" baseline="30000" dirty="0" smtClean="0">
                <a:effectLst>
                  <a:glow rad="127000">
                    <a:schemeClr val="tx1"/>
                  </a:glow>
                </a:effectLst>
                <a:latin typeface="Arial" charset="0"/>
                <a:ea typeface="ＭＳ Ｐゴシック" charset="0"/>
                <a:cs typeface="ＭＳ Ｐゴシック" charset="0"/>
              </a:rPr>
              <a:t>40</a:t>
            </a:r>
            <a:r>
              <a:rPr lang="en-US" sz="3200" b="1" spc="-100" dirty="0" smtClean="0">
                <a:effectLst>
                  <a:glow rad="127000">
                    <a:schemeClr val="tx1"/>
                  </a:glow>
                </a:effectLst>
                <a:latin typeface="Arial" charset="0"/>
                <a:ea typeface="ＭＳ Ｐゴシック" charset="0"/>
                <a:cs typeface="ＭＳ Ｐゴシック" charset="0"/>
              </a:rPr>
              <a:t>For </a:t>
            </a:r>
            <a:r>
              <a:rPr lang="en-US" sz="3200" b="1" spc="-100" dirty="0">
                <a:effectLst>
                  <a:glow rad="127000">
                    <a:schemeClr val="tx1"/>
                  </a:glow>
                </a:effectLst>
                <a:latin typeface="Arial" charset="0"/>
                <a:ea typeface="ＭＳ Ｐゴシック" charset="0"/>
                <a:cs typeface="ＭＳ Ｐゴシック" charset="0"/>
              </a:rPr>
              <a:t>God had something better in mind for us, so that they would not reach perfection without </a:t>
            </a:r>
            <a:r>
              <a:rPr lang="en-US" sz="3200" b="1" spc="-100" dirty="0" smtClean="0">
                <a:effectLst>
                  <a:glow rad="127000">
                    <a:schemeClr val="tx1"/>
                  </a:glow>
                </a:effectLst>
                <a:latin typeface="Arial" charset="0"/>
                <a:ea typeface="ＭＳ Ｐゴシック" charset="0"/>
                <a:cs typeface="ＭＳ Ｐゴシック" charset="0"/>
              </a:rPr>
              <a:t>us" </a:t>
            </a:r>
            <a:br>
              <a:rPr lang="en-US" sz="3200" b="1" spc="-100" dirty="0" smtClean="0">
                <a:effectLst>
                  <a:glow rad="127000">
                    <a:schemeClr val="tx1"/>
                  </a:glow>
                </a:effectLst>
                <a:latin typeface="Arial" charset="0"/>
                <a:ea typeface="ＭＳ Ｐゴシック" charset="0"/>
                <a:cs typeface="ＭＳ Ｐゴシック" charset="0"/>
              </a:rPr>
            </a:br>
            <a:r>
              <a:rPr lang="en-US" sz="3200" b="1" spc="-100" dirty="0" smtClean="0">
                <a:effectLst>
                  <a:glow rad="127000">
                    <a:schemeClr val="tx1"/>
                  </a:glow>
                </a:effectLst>
                <a:latin typeface="Arial" charset="0"/>
                <a:ea typeface="ＭＳ Ｐゴシック" charset="0"/>
                <a:cs typeface="ＭＳ Ｐゴシック" charset="0"/>
              </a:rPr>
              <a:t>(11:39-40 </a:t>
            </a:r>
            <a:r>
              <a:rPr lang="en-US" sz="2800" b="1" spc="-100" dirty="0" smtClean="0">
                <a:effectLst>
                  <a:glow rad="127000">
                    <a:schemeClr val="tx1"/>
                  </a:glow>
                </a:effectLst>
                <a:latin typeface="Arial" charset="0"/>
                <a:ea typeface="ＭＳ Ｐゴシック" charset="0"/>
                <a:cs typeface="ＭＳ Ｐゴシック" charset="0"/>
              </a:rPr>
              <a:t>NLT</a:t>
            </a:r>
            <a:r>
              <a:rPr lang="en-US" sz="3200" b="1" spc="-100" dirty="0" smtClean="0">
                <a:effectLst>
                  <a:glow rad="127000">
                    <a:schemeClr val="tx1"/>
                  </a:glow>
                </a:effectLst>
                <a:latin typeface="Arial" charset="0"/>
                <a:ea typeface="ＭＳ Ｐゴシック" charset="0"/>
                <a:cs typeface="ＭＳ Ｐゴシック" charset="0"/>
              </a:rPr>
              <a:t>).</a:t>
            </a:r>
            <a:endParaRPr lang="en-US" sz="3200" b="1" spc="-100"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3955" y="3127972"/>
            <a:ext cx="9144000" cy="3730028"/>
          </a:xfrm>
          <a:prstGeom prst="rect">
            <a:avLst/>
          </a:prstGeom>
        </p:spPr>
      </p:pic>
    </p:spTree>
    <p:extLst>
      <p:ext uri="{BB962C8B-B14F-4D97-AF65-F5344CB8AC3E}">
        <p14:creationId xmlns:p14="http://schemas.microsoft.com/office/powerpoint/2010/main" val="24558988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754556" y="-41276"/>
            <a:ext cx="4389444" cy="6781801"/>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can you wait in </a:t>
            </a:r>
            <a:r>
              <a:rPr lang="en-US" sz="5400" b="1" dirty="0" smtClean="0">
                <a:solidFill>
                  <a:srgbClr val="FFFF00"/>
                </a:solidFill>
                <a:effectLst>
                  <a:glow rad="127000">
                    <a:schemeClr val="tx1"/>
                  </a:glow>
                </a:effectLst>
                <a:latin typeface="Arial" charset="0"/>
                <a:ea typeface="ＭＳ Ｐゴシック" charset="0"/>
                <a:cs typeface="ＭＳ Ｐゴシック" charset="0"/>
              </a:rPr>
              <a:t>faith</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41276"/>
            <a:ext cx="4754557" cy="6899275"/>
          </a:xfrm>
          <a:prstGeom prst="rect">
            <a:avLst/>
          </a:prstGeom>
        </p:spPr>
      </p:pic>
    </p:spTree>
    <p:extLst>
      <p:ext uri="{BB962C8B-B14F-4D97-AF65-F5344CB8AC3E}">
        <p14:creationId xmlns:p14="http://schemas.microsoft.com/office/powerpoint/2010/main" val="31865111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302125" y="4029919"/>
            <a:ext cx="504086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Bad Leadership</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8973161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en-AU" sz="9600" b="1" i="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Press On!</a:t>
            </a:r>
            <a:endParaRPr lang="en-US" sz="9600" b="1"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5877272"/>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en-AU" sz="4400" i="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A Study of Hebrews</a:t>
            </a:r>
            <a:endParaRPr lang="en-US" sz="4400"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63114048"/>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507125"/>
            <a:ext cx="9144000" cy="2290274"/>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III</a:t>
            </a:r>
            <a:r>
              <a:rPr lang="en-US" sz="4800" b="1" dirty="0">
                <a:effectLst>
                  <a:glow rad="127000">
                    <a:schemeClr val="tx1"/>
                  </a:glow>
                </a:effectLst>
                <a:latin typeface="Arial" charset="0"/>
                <a:ea typeface="ＭＳ Ｐゴシック" charset="0"/>
                <a:cs typeface="ＭＳ Ｐゴシック" charset="0"/>
              </a:rPr>
              <a:t>. Run in the footsteps of </a:t>
            </a:r>
            <a:r>
              <a:rPr lang="en-US" sz="4800" b="1" dirty="0">
                <a:solidFill>
                  <a:srgbClr val="FFFF00"/>
                </a:solidFill>
                <a:effectLst>
                  <a:glow rad="127000">
                    <a:schemeClr val="tx1"/>
                  </a:glow>
                </a:effectLst>
                <a:latin typeface="Arial" charset="0"/>
                <a:ea typeface="ＭＳ Ｐゴシック" charset="0"/>
                <a:cs typeface="ＭＳ Ｐゴシック" charset="0"/>
              </a:rPr>
              <a:t>Jesus</a:t>
            </a:r>
            <a:r>
              <a:rPr lang="en-US" sz="4800" b="1" dirty="0">
                <a:effectLst>
                  <a:glow rad="127000">
                    <a:schemeClr val="tx1"/>
                  </a:glow>
                </a:effectLst>
                <a:latin typeface="Arial" charset="0"/>
                <a:ea typeface="ＭＳ Ｐゴシック" charset="0"/>
                <a:cs typeface="ＭＳ Ｐゴシック" charset="0"/>
              </a:rPr>
              <a:t> who ran before you (12:1-3</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4318000"/>
          </a:xfrm>
          <a:prstGeom prst="rect">
            <a:avLst/>
          </a:prstGeom>
        </p:spPr>
      </p:pic>
    </p:spTree>
    <p:extLst>
      <p:ext uri="{BB962C8B-B14F-4D97-AF65-F5344CB8AC3E}">
        <p14:creationId xmlns:p14="http://schemas.microsoft.com/office/powerpoint/2010/main" val="347882329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27384"/>
            <a:ext cx="9180512" cy="6968823"/>
          </a:xfrm>
          <a:prstGeom prst="rect">
            <a:avLst/>
          </a:prstGeom>
        </p:spPr>
      </p:pic>
      <p:sp>
        <p:nvSpPr>
          <p:cNvPr id="91139" name="Rectangle 3"/>
          <p:cNvSpPr>
            <a:spLocks noGrp="1" noRot="1" noChangeArrowheads="1"/>
          </p:cNvSpPr>
          <p:nvPr>
            <p:ph type="ctrTitle"/>
          </p:nvPr>
        </p:nvSpPr>
        <p:spPr>
          <a:xfrm>
            <a:off x="179512" y="19651"/>
            <a:ext cx="3030133" cy="2115732"/>
          </a:xfrm>
        </p:spPr>
        <p:txBody>
          <a:bodyPr/>
          <a:lstStyle/>
          <a:p>
            <a:pPr algn="l" eaLnBrk="1" hangingPunct="1"/>
            <a:r>
              <a:rPr lang="en-US" sz="6000" b="1" dirty="0">
                <a:solidFill>
                  <a:srgbClr val="FFFFFF"/>
                </a:solidFill>
                <a:effectLst>
                  <a:glow rad="139700">
                    <a:srgbClr val="000000"/>
                  </a:glow>
                </a:effectLst>
                <a:latin typeface="Arial" charset="0"/>
                <a:ea typeface="ＭＳ Ｐゴシック" charset="0"/>
                <a:cs typeface="ＭＳ Ｐゴシック" charset="0"/>
              </a:rPr>
              <a:t>KEY VERSE</a:t>
            </a:r>
            <a:endParaRPr lang="en-US" dirty="0">
              <a:solidFill>
                <a:srgbClr val="FFFFFF"/>
              </a:solidFill>
              <a:effectLst>
                <a:glow rad="139700">
                  <a:srgbClr val="000000"/>
                </a:glow>
              </a:effectLst>
              <a:latin typeface="Arial" charset="0"/>
              <a:ea typeface="ＭＳ Ｐゴシック" charset="0"/>
              <a:cs typeface="ＭＳ Ｐゴシック" charset="0"/>
            </a:endParaRPr>
          </a:p>
        </p:txBody>
      </p:sp>
      <p:sp>
        <p:nvSpPr>
          <p:cNvPr id="91138" name="Rectangle 2"/>
          <p:cNvSpPr>
            <a:spLocks noRot="1" noChangeArrowheads="1"/>
          </p:cNvSpPr>
          <p:nvPr/>
        </p:nvSpPr>
        <p:spPr bwMode="auto">
          <a:xfrm>
            <a:off x="3029689" y="-27918"/>
            <a:ext cx="6038701" cy="6885918"/>
          </a:xfrm>
          <a:prstGeom prst="rect">
            <a:avLst/>
          </a:prstGeom>
          <a:noFill/>
          <a:ln w="9525">
            <a:noFill/>
            <a:miter lim="800000"/>
            <a:headEnd/>
            <a:tailEnd/>
          </a:ln>
        </p:spPr>
        <p:txBody>
          <a:bodyPr lIns="91435" tIns="45718" rIns="91435" bIns="45718"/>
          <a:lstStyle/>
          <a:p>
            <a:pPr marL="190490" lvl="1" defTabSz="914400" fontAlgn="base">
              <a:lnSpc>
                <a:spcPct val="80000"/>
              </a:lnSpc>
              <a:spcBef>
                <a:spcPct val="20000"/>
              </a:spcBef>
              <a:spcAft>
                <a:spcPct val="0"/>
              </a:spcAft>
            </a:pPr>
            <a:r>
              <a:rPr lang="en-US" sz="3600" b="1" dirty="0">
                <a:solidFill>
                  <a:srgbClr val="FFFFFF"/>
                </a:solidFill>
                <a:effectLst>
                  <a:glow rad="139700">
                    <a:srgbClr val="000000"/>
                  </a:glow>
                </a:effectLst>
                <a:latin typeface="Arial" charset="0"/>
                <a:ea typeface="ＭＳ Ｐゴシック" charset="0"/>
                <a:cs typeface="ＭＳ Ｐゴシック" charset="0"/>
              </a:rPr>
              <a:t>Hebrews 12:1-2</a:t>
            </a:r>
          </a:p>
          <a:p>
            <a:pPr marL="190490" lvl="1" defTabSz="914400" fontAlgn="base">
              <a:lnSpc>
                <a:spcPct val="80000"/>
              </a:lnSpc>
              <a:spcBef>
                <a:spcPct val="20000"/>
              </a:spcBef>
              <a:spcAft>
                <a:spcPct val="0"/>
              </a:spcAft>
            </a:pPr>
            <a:endParaRPr lang="en-US" sz="900" b="1" dirty="0">
              <a:solidFill>
                <a:srgbClr val="FFFFFF"/>
              </a:solidFill>
              <a:effectLst>
                <a:glow rad="139700">
                  <a:srgbClr val="000000"/>
                </a:glow>
              </a:effectLst>
              <a:latin typeface="Arial" charset="0"/>
              <a:ea typeface="ＭＳ Ｐゴシック" charset="0"/>
              <a:cs typeface="ＭＳ Ｐゴシック" charset="0"/>
            </a:endParaRPr>
          </a:p>
          <a:p>
            <a:pPr marL="190490" lvl="1" defTabSz="914400" fontAlgn="base">
              <a:lnSpc>
                <a:spcPct val="80000"/>
              </a:lnSpc>
              <a:spcBef>
                <a:spcPct val="20000"/>
              </a:spcBef>
              <a:spcAft>
                <a:spcPct val="0"/>
              </a:spcAft>
            </a:pPr>
            <a:r>
              <a:rPr lang="en-US" altLang="ja-JP" sz="3200" b="1" dirty="0" smtClean="0">
                <a:solidFill>
                  <a:srgbClr val="FFFFFF"/>
                </a:solidFill>
                <a:effectLst>
                  <a:glow rad="139700">
                    <a:srgbClr val="000000"/>
                  </a:glow>
                </a:effectLst>
                <a:latin typeface="Arial" charset="0"/>
                <a:ea typeface="ＭＳ Ｐゴシック" charset="0"/>
                <a:cs typeface="ＭＳ Ｐゴシック" charset="0"/>
              </a:rPr>
              <a:t>"Therefore</a:t>
            </a:r>
            <a:r>
              <a:rPr lang="en-US" altLang="ja-JP" sz="3200" b="1" dirty="0">
                <a:solidFill>
                  <a:srgbClr val="FFFFFF"/>
                </a:solidFill>
                <a:effectLst>
                  <a:glow rad="139700">
                    <a:srgbClr val="000000"/>
                  </a:glow>
                </a:effectLst>
                <a:latin typeface="Arial" charset="0"/>
                <a:ea typeface="ＭＳ Ｐゴシック" charset="0"/>
                <a:cs typeface="ＭＳ Ｐゴシック" charset="0"/>
              </a:rPr>
              <a:t>, since we are surrounded by such a great cloud of witnesses, let us throw off everything that hinders and the sin that so easily entangles, and let us run with perseverance the race marked out for us.  </a:t>
            </a:r>
          </a:p>
          <a:p>
            <a:pPr marL="190490" lvl="1" defTabSz="914400" fontAlgn="base">
              <a:lnSpc>
                <a:spcPct val="80000"/>
              </a:lnSpc>
              <a:spcBef>
                <a:spcPct val="20000"/>
              </a:spcBef>
              <a:spcAft>
                <a:spcPct val="0"/>
              </a:spcAft>
            </a:pPr>
            <a:endParaRPr lang="en-US" sz="1000" b="1" dirty="0">
              <a:solidFill>
                <a:srgbClr val="FFFFFF"/>
              </a:solidFill>
              <a:effectLst>
                <a:glow rad="139700">
                  <a:srgbClr val="000000"/>
                </a:glow>
              </a:effectLst>
              <a:latin typeface="Arial" charset="0"/>
              <a:ea typeface="ＭＳ Ｐゴシック" charset="0"/>
              <a:cs typeface="ＭＳ Ｐゴシック" charset="0"/>
            </a:endParaRPr>
          </a:p>
          <a:p>
            <a:pPr marL="190490" lvl="1" defTabSz="914400" fontAlgn="base">
              <a:lnSpc>
                <a:spcPct val="80000"/>
              </a:lnSpc>
              <a:spcBef>
                <a:spcPct val="20000"/>
              </a:spcBef>
              <a:spcAft>
                <a:spcPct val="0"/>
              </a:spcAft>
            </a:pPr>
            <a:r>
              <a:rPr lang="en-US" sz="3200" b="1" dirty="0">
                <a:solidFill>
                  <a:srgbClr val="FFFFFF"/>
                </a:solidFill>
                <a:effectLst>
                  <a:glow rad="139700">
                    <a:srgbClr val="000000"/>
                  </a:glow>
                </a:effectLst>
                <a:latin typeface="Arial" charset="0"/>
                <a:ea typeface="ＭＳ Ｐゴシック" charset="0"/>
                <a:cs typeface="ＭＳ Ｐゴシック" charset="0"/>
              </a:rPr>
              <a:t>Let us fix our eyes on Jesus, the author and </a:t>
            </a:r>
            <a:r>
              <a:rPr lang="en-US" sz="3200" b="1" dirty="0" err="1">
                <a:solidFill>
                  <a:srgbClr val="FFFFFF"/>
                </a:solidFill>
                <a:effectLst>
                  <a:glow rad="139700">
                    <a:srgbClr val="000000"/>
                  </a:glow>
                </a:effectLst>
                <a:latin typeface="Arial" charset="0"/>
                <a:ea typeface="ＭＳ Ｐゴシック" charset="0"/>
                <a:cs typeface="ＭＳ Ｐゴシック" charset="0"/>
              </a:rPr>
              <a:t>perfecter</a:t>
            </a:r>
            <a:r>
              <a:rPr lang="en-US" sz="3200" b="1" dirty="0">
                <a:solidFill>
                  <a:srgbClr val="FFFFFF"/>
                </a:solidFill>
                <a:effectLst>
                  <a:glow rad="139700">
                    <a:srgbClr val="000000"/>
                  </a:glow>
                </a:effectLst>
                <a:latin typeface="Arial" charset="0"/>
                <a:ea typeface="ＭＳ Ｐゴシック" charset="0"/>
                <a:cs typeface="ＭＳ Ｐゴシック" charset="0"/>
              </a:rPr>
              <a:t> of our faith, who for the joy set before him, endured the cross, scorning its shame and sat down at the right hand of the throne of God</a:t>
            </a:r>
            <a:r>
              <a:rPr lang="en-US" sz="3200" b="1" dirty="0" smtClean="0">
                <a:solidFill>
                  <a:srgbClr val="FFFFFF"/>
                </a:solidFill>
                <a:effectLst>
                  <a:glow rad="139700">
                    <a:srgbClr val="000000"/>
                  </a:glow>
                </a:effectLst>
                <a:latin typeface="Arial" charset="0"/>
                <a:ea typeface="ＭＳ Ｐゴシック" charset="0"/>
                <a:cs typeface="ＭＳ Ｐゴシック" charset="0"/>
              </a:rPr>
              <a:t>.</a:t>
            </a:r>
            <a:r>
              <a:rPr lang="en-US" altLang="ja-JP" sz="3200" b="1" dirty="0" smtClean="0">
                <a:solidFill>
                  <a:srgbClr val="FFFFFF"/>
                </a:solidFill>
                <a:effectLst>
                  <a:glow rad="139700">
                    <a:srgbClr val="000000"/>
                  </a:glow>
                </a:effectLst>
                <a:latin typeface="Arial" charset="0"/>
                <a:ea typeface="ＭＳ Ｐゴシック" charset="0"/>
                <a:cs typeface="ＭＳ Ｐゴシック" charset="0"/>
              </a:rPr>
              <a:t>"</a:t>
            </a:r>
            <a:endParaRPr lang="en-US" sz="2400" b="1" dirty="0">
              <a:solidFill>
                <a:srgbClr val="000066"/>
              </a:solidFill>
              <a:effectLst>
                <a:glow rad="1397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26008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1138">
                                            <p:txEl>
                                              <p:pRg st="0" end="0"/>
                                            </p:txEl>
                                          </p:spTgt>
                                        </p:tgtEl>
                                        <p:attrNameLst>
                                          <p:attrName>style.visibility</p:attrName>
                                        </p:attrNameLst>
                                      </p:cBhvr>
                                      <p:to>
                                        <p:strVal val="visible"/>
                                      </p:to>
                                    </p:set>
                                    <p:animEffect transition="in" filter="randombar(horizontal)">
                                      <p:cBhvr>
                                        <p:cTn id="7" dur="500"/>
                                        <p:tgtEl>
                                          <p:spTgt spid="91138">
                                            <p:txEl>
                                              <p:pRg st="0" end="0"/>
                                            </p:txEl>
                                          </p:spTgt>
                                        </p:tgtEl>
                                      </p:cBhvr>
                                    </p:animEffect>
                                  </p:childTnLst>
                                </p:cTn>
                              </p:par>
                            </p:childTnLst>
                          </p:cTn>
                        </p:par>
                        <p:par>
                          <p:cTn id="8" fill="hold" nodeType="afterGroup">
                            <p:stCondLst>
                              <p:cond delay="500"/>
                            </p:stCondLst>
                            <p:childTnLst>
                              <p:par>
                                <p:cTn id="9" presetID="13" presetClass="entr" presetSubtype="16" fill="hold" nodeType="afterEffect">
                                  <p:stCondLst>
                                    <p:cond delay="0"/>
                                  </p:stCondLst>
                                  <p:childTnLst>
                                    <p:set>
                                      <p:cBhvr>
                                        <p:cTn id="10" dur="1" fill="hold">
                                          <p:stCondLst>
                                            <p:cond delay="0"/>
                                          </p:stCondLst>
                                        </p:cTn>
                                        <p:tgtEl>
                                          <p:spTgt spid="91138">
                                            <p:txEl>
                                              <p:pRg st="2" end="2"/>
                                            </p:txEl>
                                          </p:spTgt>
                                        </p:tgtEl>
                                        <p:attrNameLst>
                                          <p:attrName>style.visibility</p:attrName>
                                        </p:attrNameLst>
                                      </p:cBhvr>
                                      <p:to>
                                        <p:strVal val="visible"/>
                                      </p:to>
                                    </p:set>
                                    <p:animEffect transition="in" filter="plus(in)">
                                      <p:cBhvr>
                                        <p:cTn id="11" dur="1000"/>
                                        <p:tgtEl>
                                          <p:spTgt spid="91138">
                                            <p:txEl>
                                              <p:pRg st="2" end="2"/>
                                            </p:txEl>
                                          </p:spTgt>
                                        </p:tgtEl>
                                      </p:cBhvr>
                                    </p:animEffect>
                                  </p:childTnLst>
                                </p:cTn>
                              </p:par>
                              <p:par>
                                <p:cTn id="12" presetID="13" presetClass="entr" presetSubtype="16" fill="hold" nodeType="withEffect">
                                  <p:stCondLst>
                                    <p:cond delay="0"/>
                                  </p:stCondLst>
                                  <p:childTnLst>
                                    <p:set>
                                      <p:cBhvr>
                                        <p:cTn id="13" dur="1" fill="hold">
                                          <p:stCondLst>
                                            <p:cond delay="0"/>
                                          </p:stCondLst>
                                        </p:cTn>
                                        <p:tgtEl>
                                          <p:spTgt spid="91138">
                                            <p:txEl>
                                              <p:pRg st="4" end="4"/>
                                            </p:txEl>
                                          </p:spTgt>
                                        </p:tgtEl>
                                        <p:attrNameLst>
                                          <p:attrName>style.visibility</p:attrName>
                                        </p:attrNameLst>
                                      </p:cBhvr>
                                      <p:to>
                                        <p:strVal val="visible"/>
                                      </p:to>
                                    </p:set>
                                    <p:animEffect transition="in" filter="plus(in)">
                                      <p:cBhvr>
                                        <p:cTn id="14" dur="1000"/>
                                        <p:tgtEl>
                                          <p:spTgt spid="911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build="p" bldLvl="2"/>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1664421"/>
          </a:xfrm>
          <a:noFill/>
          <a:effectLst>
            <a:outerShdw blurRad="63500" dist="35921" dir="2700000" algn="ctr" rotWithShape="0">
              <a:schemeClr val="tx2">
                <a:alpha val="74998"/>
              </a:schemeClr>
            </a:outerShdw>
          </a:effectLst>
          <a:ex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Endure your situation </a:t>
            </a:r>
            <a:r>
              <a:rPr lang="en-US" sz="3600" b="1" dirty="0" smtClean="0">
                <a:effectLst>
                  <a:glow rad="127000">
                    <a:schemeClr val="tx1"/>
                  </a:glow>
                </a:effectLst>
                <a:latin typeface="Arial" charset="0"/>
                <a:ea typeface="ＭＳ Ｐゴシック" charset="0"/>
                <a:cs typeface="ＭＳ Ｐゴシック" charset="0"/>
              </a:rPr>
              <a:t>("run") </a:t>
            </a:r>
            <a:r>
              <a:rPr lang="en-US" sz="3600" b="1" dirty="0">
                <a:effectLst>
                  <a:glow rad="127000">
                    <a:schemeClr val="tx1"/>
                  </a:glow>
                </a:effectLst>
                <a:latin typeface="Arial" charset="0"/>
                <a:ea typeface="ＭＳ Ｐゴシック" charset="0"/>
                <a:cs typeface="ＭＳ Ｐゴシック" charset="0"/>
              </a:rPr>
              <a:t>by focusing on </a:t>
            </a:r>
            <a:r>
              <a:rPr lang="en-US" sz="3600" b="1" dirty="0" smtClean="0">
                <a:effectLst>
                  <a:glow rad="127000">
                    <a:schemeClr val="tx1"/>
                  </a:glow>
                </a:effectLst>
                <a:latin typeface="Arial" charset="0"/>
                <a:ea typeface="ＭＳ Ｐゴシック" charset="0"/>
                <a:cs typeface="ＭＳ Ｐゴシック" charset="0"/>
              </a:rPr>
              <a:t>Christ</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example of endurance (12:1-2</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708484"/>
            <a:ext cx="9144000" cy="5149516"/>
          </a:xfrm>
          <a:prstGeom prst="rect">
            <a:avLst/>
          </a:prstGeom>
        </p:spPr>
      </p:pic>
    </p:spTree>
    <p:extLst>
      <p:ext uri="{BB962C8B-B14F-4D97-AF65-F5344CB8AC3E}">
        <p14:creationId xmlns:p14="http://schemas.microsoft.com/office/powerpoint/2010/main" val="12852007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0"/>
            <a:ext cx="6350000" cy="476250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95077" y="2185450"/>
            <a:ext cx="5548923" cy="4672549"/>
          </a:xfrm>
          <a:prstGeom prst="rect">
            <a:avLst/>
          </a:prstGeom>
        </p:spPr>
      </p:pic>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a:extLst/>
        </p:spPr>
        <p:txBody>
          <a:bodyPr anchor="t"/>
          <a:lstStyle/>
          <a:p>
            <a:pPr>
              <a:defRPr/>
            </a:pPr>
            <a:r>
              <a:rPr lang="en-US" sz="3200" b="1" spc="-100" dirty="0" smtClean="0">
                <a:effectLst>
                  <a:glow rad="127000">
                    <a:schemeClr val="tx1"/>
                  </a:glow>
                </a:effectLst>
                <a:latin typeface="Arial" charset="0"/>
                <a:ea typeface="ＭＳ Ｐゴシック" charset="0"/>
                <a:cs typeface="ＭＳ Ｐゴシック" charset="0"/>
              </a:rPr>
              <a:t>"Therefore</a:t>
            </a:r>
            <a:r>
              <a:rPr lang="en-US" sz="3200" b="1" spc="-100" dirty="0">
                <a:effectLst>
                  <a:glow rad="127000">
                    <a:schemeClr val="tx1"/>
                  </a:glow>
                </a:effectLst>
                <a:latin typeface="Arial" charset="0"/>
                <a:ea typeface="ＭＳ Ｐゴシック" charset="0"/>
                <a:cs typeface="ＭＳ Ｐゴシック" charset="0"/>
              </a:rPr>
              <a:t>, since we are surrounded by such a huge crowd of witnesses to the life of </a:t>
            </a:r>
            <a:r>
              <a:rPr lang="en-US" sz="3200" b="1" spc="-100" dirty="0" smtClean="0">
                <a:effectLst>
                  <a:glow rad="127000">
                    <a:schemeClr val="tx1"/>
                  </a:glow>
                </a:effectLst>
                <a:latin typeface="Arial" charset="0"/>
                <a:ea typeface="ＭＳ Ｐゴシック" charset="0"/>
                <a:cs typeface="ＭＳ Ｐゴシック" charset="0"/>
              </a:rPr>
              <a:t>faith…" </a:t>
            </a:r>
            <a:br>
              <a:rPr lang="en-US" sz="3200" b="1" spc="-100" dirty="0" smtClean="0">
                <a:effectLst>
                  <a:glow rad="127000">
                    <a:schemeClr val="tx1"/>
                  </a:glow>
                </a:effectLst>
                <a:latin typeface="Arial" charset="0"/>
                <a:ea typeface="ＭＳ Ｐゴシック" charset="0"/>
                <a:cs typeface="ＭＳ Ｐゴシック" charset="0"/>
              </a:rPr>
            </a:br>
            <a:r>
              <a:rPr lang="en-US" sz="3200" b="1" spc="-100" dirty="0" smtClean="0">
                <a:effectLst>
                  <a:glow rad="127000">
                    <a:schemeClr val="tx1"/>
                  </a:glow>
                </a:effectLst>
                <a:latin typeface="Arial" charset="0"/>
                <a:ea typeface="ＭＳ Ｐゴシック" charset="0"/>
                <a:cs typeface="ＭＳ Ｐゴシック" charset="0"/>
              </a:rPr>
              <a:t>(12:1a </a:t>
            </a:r>
            <a:r>
              <a:rPr lang="en-US" sz="2800" b="1" spc="-100" dirty="0" smtClean="0">
                <a:effectLst>
                  <a:glow rad="127000">
                    <a:schemeClr val="tx1"/>
                  </a:glow>
                </a:effectLst>
                <a:latin typeface="Arial" charset="0"/>
                <a:ea typeface="ＭＳ Ｐゴシック" charset="0"/>
                <a:cs typeface="ＭＳ Ｐゴシック" charset="0"/>
              </a:rPr>
              <a:t>NLT</a:t>
            </a:r>
            <a:r>
              <a:rPr lang="en-US" sz="3200" b="1" spc="-100" dirty="0" smtClean="0">
                <a:effectLst>
                  <a:glow rad="127000">
                    <a:schemeClr val="tx1"/>
                  </a:glow>
                </a:effectLst>
                <a:latin typeface="Arial" charset="0"/>
                <a:ea typeface="ＭＳ Ｐゴシック" charset="0"/>
                <a:cs typeface="ＭＳ Ｐゴシック" charset="0"/>
              </a:rPr>
              <a:t>).</a:t>
            </a:r>
            <a:endParaRPr lang="en-US" sz="3200" b="1" spc="-100"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73539" y="4409578"/>
            <a:ext cx="9144000" cy="705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a:effectLst>
                  <a:glow rad="127000">
                    <a:schemeClr val="tx1"/>
                  </a:glow>
                </a:effectLst>
                <a:latin typeface="Arial" charset="0"/>
                <a:ea typeface="ＭＳ Ｐゴシック" charset="0"/>
                <a:cs typeface="ＭＳ Ｐゴシック" charset="0"/>
              </a:rPr>
              <a:t>Realize that you are not </a:t>
            </a:r>
            <a:r>
              <a:rPr lang="en-US" sz="6600" b="1" dirty="0" smtClean="0">
                <a:effectLst>
                  <a:glow rad="127000">
                    <a:schemeClr val="tx1"/>
                  </a:glow>
                </a:effectLst>
                <a:latin typeface="Arial" charset="0"/>
                <a:ea typeface="ＭＳ Ｐゴシック" charset="0"/>
                <a:cs typeface="ＭＳ Ｐゴシック" charset="0"/>
              </a:rPr>
              <a:t>alone!</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035458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302000" y="44062"/>
            <a:ext cx="5842000" cy="4978400"/>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let </a:t>
            </a:r>
            <a:r>
              <a:rPr lang="en-US" sz="3600" b="1" dirty="0">
                <a:effectLst>
                  <a:glow rad="127000">
                    <a:schemeClr val="tx1"/>
                  </a:glow>
                </a:effectLst>
                <a:latin typeface="Arial" charset="0"/>
                <a:ea typeface="ＭＳ Ｐゴシック" charset="0"/>
                <a:cs typeface="ＭＳ Ｐゴシック" charset="0"/>
              </a:rPr>
              <a:t>us strip off every </a:t>
            </a:r>
            <a:r>
              <a:rPr lang="en-US" sz="3600" b="1" dirty="0">
                <a:solidFill>
                  <a:srgbClr val="FFFF00"/>
                </a:solidFill>
                <a:effectLst>
                  <a:glow rad="127000">
                    <a:schemeClr val="tx1"/>
                  </a:glow>
                </a:effectLst>
                <a:latin typeface="Arial" charset="0"/>
                <a:ea typeface="ＭＳ Ｐゴシック" charset="0"/>
                <a:cs typeface="ＭＳ Ｐゴシック" charset="0"/>
              </a:rPr>
              <a:t>weight</a:t>
            </a:r>
            <a:r>
              <a:rPr lang="en-US" sz="3600" b="1" dirty="0">
                <a:effectLst>
                  <a:glow rad="127000">
                    <a:schemeClr val="tx1"/>
                  </a:glow>
                </a:effectLst>
                <a:latin typeface="Arial" charset="0"/>
                <a:ea typeface="ＭＳ Ｐゴシック" charset="0"/>
                <a:cs typeface="ＭＳ Ｐゴシック" charset="0"/>
              </a:rPr>
              <a:t> that slows us down, especially the </a:t>
            </a:r>
            <a:r>
              <a:rPr lang="en-US" sz="3600" b="1" dirty="0">
                <a:solidFill>
                  <a:srgbClr val="FFFF00"/>
                </a:solidFill>
                <a:effectLst>
                  <a:glow rad="127000">
                    <a:schemeClr val="tx1"/>
                  </a:glow>
                </a:effectLst>
                <a:latin typeface="Arial" charset="0"/>
                <a:ea typeface="ＭＳ Ｐゴシック" charset="0"/>
                <a:cs typeface="ＭＳ Ｐゴシック" charset="0"/>
              </a:rPr>
              <a:t>sin</a:t>
            </a:r>
            <a:r>
              <a:rPr lang="en-US" sz="3600" b="1" dirty="0">
                <a:effectLst>
                  <a:glow rad="127000">
                    <a:schemeClr val="tx1"/>
                  </a:glow>
                </a:effectLst>
                <a:latin typeface="Arial" charset="0"/>
                <a:ea typeface="ＭＳ Ｐゴシック" charset="0"/>
                <a:cs typeface="ＭＳ Ｐゴシック" charset="0"/>
              </a:rPr>
              <a:t> that so easily trips us </a:t>
            </a:r>
            <a:r>
              <a:rPr lang="en-US" sz="3600" b="1" dirty="0" smtClean="0">
                <a:effectLst>
                  <a:glow rad="127000">
                    <a:schemeClr val="tx1"/>
                  </a:glow>
                </a:effectLst>
                <a:latin typeface="Arial" charset="0"/>
                <a:ea typeface="ＭＳ Ｐゴシック" charset="0"/>
                <a:cs typeface="ＭＳ Ｐゴシック" charset="0"/>
              </a:rPr>
              <a:t>up…" (12:1b-c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5412154"/>
            <a:ext cx="9144000" cy="14458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a:effectLst>
                  <a:glow rad="127000">
                    <a:schemeClr val="tx1"/>
                  </a:glow>
                </a:effectLst>
                <a:latin typeface="Arial" charset="0"/>
                <a:ea typeface="ＭＳ Ｐゴシック" charset="0"/>
                <a:cs typeface="ＭＳ Ｐゴシック" charset="0"/>
              </a:rPr>
              <a:t>Trim down your </a:t>
            </a:r>
            <a:r>
              <a:rPr lang="en-US" sz="6600" b="1" dirty="0" smtClean="0">
                <a:effectLst>
                  <a:glow rad="127000">
                    <a:schemeClr val="tx1"/>
                  </a:glow>
                </a:effectLst>
                <a:latin typeface="Arial" charset="0"/>
                <a:ea typeface="ＭＳ Ｐゴシック" charset="0"/>
                <a:cs typeface="ＭＳ Ｐゴシック" charset="0"/>
              </a:rPr>
              <a:t>life</a:t>
            </a:r>
            <a:endParaRPr lang="en-US" sz="6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6450"/>
            <a:ext cx="3302000" cy="4978400"/>
          </a:xfrm>
          <a:prstGeom prst="rect">
            <a:avLst/>
          </a:prstGeom>
        </p:spPr>
      </p:pic>
    </p:spTree>
    <p:extLst>
      <p:ext uri="{BB962C8B-B14F-4D97-AF65-F5344CB8AC3E}">
        <p14:creationId xmlns:p14="http://schemas.microsoft.com/office/powerpoint/2010/main" val="11717154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23292"/>
            <a:ext cx="9144000" cy="513470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1679229"/>
          </a:xfrm>
          <a:noFill/>
          <a:effectLst>
            <a:outerShdw blurRad="63500" dist="35921" dir="2700000" algn="ctr" rotWithShape="0">
              <a:schemeClr val="tx2">
                <a:alpha val="74998"/>
              </a:schemeClr>
            </a:outerShdw>
          </a:effectLst>
          <a:extLst/>
        </p:spPr>
        <p:txBody>
          <a:bodyPr anchor="ctr"/>
          <a:lstStyle/>
          <a:p>
            <a:pPr>
              <a:defRPr/>
            </a:pPr>
            <a:r>
              <a:rPr lang="en-US" sz="3200" b="1" dirty="0" smtClean="0">
                <a:effectLst>
                  <a:glow rad="127000">
                    <a:schemeClr val="tx1"/>
                  </a:glow>
                </a:effectLst>
                <a:latin typeface="Arial" charset="0"/>
                <a:ea typeface="ＭＳ Ｐゴシック" charset="0"/>
                <a:cs typeface="ＭＳ Ｐゴシック" charset="0"/>
              </a:rPr>
              <a:t>"And </a:t>
            </a:r>
            <a:r>
              <a:rPr lang="en-US" sz="3200" b="1" dirty="0">
                <a:effectLst>
                  <a:glow rad="127000">
                    <a:schemeClr val="tx1"/>
                  </a:glow>
                </a:effectLst>
                <a:latin typeface="Arial" charset="0"/>
                <a:ea typeface="ＭＳ Ｐゴシック" charset="0"/>
                <a:cs typeface="ＭＳ Ｐゴシック" charset="0"/>
              </a:rPr>
              <a:t>let us run with endurance the race God has set before </a:t>
            </a:r>
            <a:r>
              <a:rPr lang="en-US" sz="3200" b="1" dirty="0" smtClean="0">
                <a:effectLst>
                  <a:glow rad="127000">
                    <a:schemeClr val="tx1"/>
                  </a:glow>
                </a:effectLst>
                <a:latin typeface="Arial" charset="0"/>
                <a:ea typeface="ＭＳ Ｐゴシック" charset="0"/>
                <a:cs typeface="ＭＳ Ｐゴシック" charset="0"/>
              </a:rPr>
              <a:t>us" (12:1d </a:t>
            </a:r>
            <a:r>
              <a:rPr lang="en-US" sz="2800" b="1" dirty="0" smtClean="0">
                <a:effectLst>
                  <a:glow rad="127000">
                    <a:schemeClr val="tx1"/>
                  </a:glow>
                </a:effectLst>
                <a:latin typeface="Arial" charset="0"/>
                <a:ea typeface="ＭＳ Ｐゴシック" charset="0"/>
                <a:cs typeface="ＭＳ Ｐゴシック" charset="0"/>
              </a:rPr>
              <a:t>NLT</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4409577"/>
            <a:ext cx="9144000" cy="174503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a:effectLst>
                  <a:glow rad="127000">
                    <a:schemeClr val="tx1"/>
                  </a:glow>
                </a:effectLst>
                <a:latin typeface="Arial" charset="0"/>
                <a:ea typeface="ＭＳ Ｐゴシック" charset="0"/>
                <a:cs typeface="ＭＳ Ｐゴシック" charset="0"/>
              </a:rPr>
              <a:t>Run the right race with </a:t>
            </a:r>
            <a:r>
              <a:rPr lang="en-US" sz="6600" b="1" dirty="0" smtClean="0">
                <a:effectLst>
                  <a:glow rad="127000">
                    <a:schemeClr val="tx1"/>
                  </a:glow>
                </a:effectLst>
                <a:latin typeface="Arial" charset="0"/>
                <a:ea typeface="ＭＳ Ｐゴシック" charset="0"/>
                <a:cs typeface="ＭＳ Ｐゴシック" charset="0"/>
              </a:rPr>
              <a:t>endurance</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292005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1773014"/>
          </a:xfrm>
          <a:noFill/>
          <a:effectLst>
            <a:outerShdw blurRad="63500" dist="35921" dir="2700000" algn="ctr" rotWithShape="0">
              <a:schemeClr val="tx2">
                <a:alpha val="74998"/>
              </a:schemeClr>
            </a:outerShdw>
          </a:effectLst>
          <a:extLst/>
        </p:spPr>
        <p:txBody>
          <a:bodyPr anchor="t"/>
          <a:lstStyle/>
          <a:p>
            <a:pPr>
              <a:defRPr/>
            </a:pPr>
            <a:r>
              <a:rPr lang="en-US" sz="3200" b="1" dirty="0" smtClean="0">
                <a:effectLst>
                  <a:glow rad="127000">
                    <a:schemeClr val="tx1"/>
                  </a:glow>
                </a:effectLst>
                <a:latin typeface="Arial" charset="0"/>
                <a:ea typeface="ＭＳ Ｐゴシック" charset="0"/>
                <a:cs typeface="ＭＳ Ｐゴシック" charset="0"/>
              </a:rPr>
              <a:t>"We </a:t>
            </a:r>
            <a:r>
              <a:rPr lang="en-US" sz="3200" b="1" dirty="0">
                <a:effectLst>
                  <a:glow rad="127000">
                    <a:schemeClr val="tx1"/>
                  </a:glow>
                </a:effectLst>
                <a:latin typeface="Arial" charset="0"/>
                <a:ea typeface="ＭＳ Ｐゴシック" charset="0"/>
                <a:cs typeface="ＭＳ Ｐゴシック" charset="0"/>
              </a:rPr>
              <a:t>do this by keeping our eyes on Jesus, the champion who initiates and perfects our faith. Because of the joy awaiting him, he endured the cross, disregarding its shame. Now he is seated in the place of honor beside </a:t>
            </a:r>
            <a:r>
              <a:rPr lang="en-US" sz="3200" b="1" dirty="0" smtClean="0">
                <a:effectLst>
                  <a:glow rad="127000">
                    <a:schemeClr val="tx1"/>
                  </a:glow>
                </a:effectLst>
                <a:latin typeface="Arial" charset="0"/>
                <a:ea typeface="ＭＳ Ｐゴシック" charset="0"/>
                <a:cs typeface="ＭＳ Ｐゴシック" charset="0"/>
              </a:rPr>
              <a:t>God</a:t>
            </a:r>
            <a:r>
              <a:rPr lang="fr-FR"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s throne" (12:2 </a:t>
            </a:r>
            <a:r>
              <a:rPr lang="en-US" sz="2800" b="1" dirty="0" smtClean="0">
                <a:effectLst>
                  <a:glow rad="127000">
                    <a:schemeClr val="tx1"/>
                  </a:glow>
                </a:effectLst>
                <a:latin typeface="Arial" charset="0"/>
                <a:ea typeface="ＭＳ Ｐゴシック" charset="0"/>
                <a:cs typeface="ＭＳ Ｐゴシック" charset="0"/>
              </a:rPr>
              <a:t>NLT</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3438769"/>
            <a:ext cx="4673600" cy="341923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spc="-100" dirty="0">
                <a:effectLst>
                  <a:glow rad="127000">
                    <a:schemeClr val="tx1"/>
                  </a:glow>
                </a:effectLst>
                <a:latin typeface="Arial" charset="0"/>
                <a:ea typeface="ＭＳ Ｐゴシック" charset="0"/>
                <a:cs typeface="ＭＳ Ｐゴシック" charset="0"/>
              </a:rPr>
              <a:t>Focus on </a:t>
            </a:r>
            <a:r>
              <a:rPr lang="en-US" sz="5400" b="1" spc="-100" dirty="0" smtClean="0">
                <a:effectLst>
                  <a:glow rad="127000">
                    <a:schemeClr val="tx1"/>
                  </a:glow>
                </a:effectLst>
                <a:latin typeface="Arial" charset="0"/>
                <a:ea typeface="ＭＳ Ｐゴシック" charset="0"/>
                <a:cs typeface="ＭＳ Ｐゴシック" charset="0"/>
              </a:rPr>
              <a:t>God rewarding Christ</a:t>
            </a:r>
            <a:r>
              <a:rPr lang="fr-FR" sz="5400" b="1" spc="-100" dirty="0" smtClean="0">
                <a:effectLst>
                  <a:glow rad="127000">
                    <a:schemeClr val="tx1"/>
                  </a:glow>
                </a:effectLst>
                <a:latin typeface="Arial" charset="0"/>
                <a:ea typeface="ＭＳ Ｐゴシック" charset="0"/>
                <a:cs typeface="ＭＳ Ｐゴシック" charset="0"/>
              </a:rPr>
              <a:t>'</a:t>
            </a:r>
            <a:r>
              <a:rPr lang="en-US" sz="5400" b="1" spc="-100" dirty="0" smtClean="0">
                <a:effectLst>
                  <a:glow rad="127000">
                    <a:schemeClr val="tx1"/>
                  </a:glow>
                </a:effectLst>
                <a:latin typeface="Arial" charset="0"/>
                <a:ea typeface="ＭＳ Ｐゴシック" charset="0"/>
                <a:cs typeface="ＭＳ Ｐゴシック" charset="0"/>
              </a:rPr>
              <a:t>s endurance</a:t>
            </a:r>
            <a:endParaRPr lang="en-US" sz="5400" b="1" spc="-100"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673600" y="3276600"/>
            <a:ext cx="4470400" cy="3581400"/>
          </a:xfrm>
          <a:prstGeom prst="rect">
            <a:avLst/>
          </a:prstGeom>
        </p:spPr>
      </p:pic>
    </p:spTree>
    <p:extLst>
      <p:ext uri="{BB962C8B-B14F-4D97-AF65-F5344CB8AC3E}">
        <p14:creationId xmlns:p14="http://schemas.microsoft.com/office/powerpoint/2010/main" val="25689889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1686575"/>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"Think </a:t>
            </a:r>
            <a:r>
              <a:rPr lang="en-US" sz="3600" b="1" dirty="0">
                <a:effectLst>
                  <a:glow rad="127000">
                    <a:schemeClr val="tx1"/>
                  </a:glow>
                </a:effectLst>
                <a:latin typeface="Arial" charset="0"/>
                <a:ea typeface="ＭＳ Ｐゴシック" charset="0"/>
                <a:cs typeface="ＭＳ Ｐゴシック" charset="0"/>
              </a:rPr>
              <a:t>of all the hostility he endured from sinful people; then you </a:t>
            </a:r>
            <a:r>
              <a:rPr lang="en-US" sz="3600" b="1" dirty="0" smtClean="0">
                <a:effectLst>
                  <a:glow rad="127000">
                    <a:schemeClr val="tx1"/>
                  </a:glow>
                </a:effectLst>
                <a:latin typeface="Arial" charset="0"/>
                <a:ea typeface="ＭＳ Ｐゴシック" charset="0"/>
                <a:cs typeface="ＭＳ Ｐゴシック" charset="0"/>
              </a:rPr>
              <a:t>won</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a:t>
            </a:r>
            <a:r>
              <a:rPr lang="en-US" sz="3600" b="1" dirty="0">
                <a:effectLst>
                  <a:glow rad="127000">
                    <a:schemeClr val="tx1"/>
                  </a:glow>
                </a:effectLst>
                <a:latin typeface="Arial" charset="0"/>
                <a:ea typeface="ＭＳ Ｐゴシック" charset="0"/>
                <a:cs typeface="ＭＳ Ｐゴシック" charset="0"/>
              </a:rPr>
              <a:t>become weary and give </a:t>
            </a:r>
            <a:r>
              <a:rPr lang="en-US" sz="3600" b="1" dirty="0" smtClean="0">
                <a:effectLst>
                  <a:glow rad="127000">
                    <a:schemeClr val="tx1"/>
                  </a:glow>
                </a:effectLst>
                <a:latin typeface="Arial" charset="0"/>
                <a:ea typeface="ＭＳ Ｐゴシック" charset="0"/>
                <a:cs typeface="ＭＳ Ｐゴシック" charset="0"/>
              </a:rPr>
              <a:t>up" (12:3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1984" y="1814379"/>
            <a:ext cx="9340723" cy="5254157"/>
          </a:xfrm>
          <a:prstGeom prst="rect">
            <a:avLst/>
          </a:prstGeom>
        </p:spPr>
      </p:pic>
    </p:spTree>
    <p:extLst>
      <p:ext uri="{BB962C8B-B14F-4D97-AF65-F5344CB8AC3E}">
        <p14:creationId xmlns:p14="http://schemas.microsoft.com/office/powerpoint/2010/main" val="8122364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955948" y="168316"/>
            <a:ext cx="4188051" cy="5272284"/>
          </a:xfrm>
          <a:noFill/>
          <a:effectLst>
            <a:outerShdw blurRad="63500" dist="35921" dir="2700000" algn="ctr" rotWithShape="0">
              <a:schemeClr val="tx2">
                <a:alpha val="74998"/>
              </a:schemeClr>
            </a:outerShdw>
          </a:effectLst>
          <a:extLst/>
        </p:spPr>
        <p:txBody>
          <a:bodyPr anchor="t"/>
          <a:lstStyle/>
          <a:p>
            <a:pPr>
              <a:defRPr/>
            </a:pPr>
            <a:r>
              <a:rPr lang="en-US" b="1" dirty="0">
                <a:solidFill>
                  <a:srgbClr val="FFFF00"/>
                </a:solidFill>
                <a:effectLst>
                  <a:glow rad="127000">
                    <a:schemeClr val="tx1"/>
                  </a:glow>
                </a:effectLst>
                <a:latin typeface="Arial" charset="0"/>
                <a:ea typeface="ＭＳ Ｐゴシック" charset="0"/>
                <a:cs typeface="ＭＳ Ｐゴシック" charset="0"/>
              </a:rPr>
              <a:t>Run</a:t>
            </a:r>
            <a:r>
              <a:rPr lang="en-US" b="1" dirty="0">
                <a:effectLst>
                  <a:glow rad="127000">
                    <a:schemeClr val="tx1"/>
                  </a:glow>
                </a:effectLst>
                <a:latin typeface="Arial" charset="0"/>
                <a:ea typeface="ＭＳ Ｐゴシック" charset="0"/>
                <a:cs typeface="ＭＳ Ｐゴシック" charset="0"/>
              </a:rPr>
              <a:t> while you </a:t>
            </a:r>
            <a:r>
              <a:rPr lang="en-US" b="1" dirty="0">
                <a:solidFill>
                  <a:srgbClr val="FFFF00"/>
                </a:solidFill>
                <a:effectLst>
                  <a:glow rad="127000">
                    <a:schemeClr val="tx1"/>
                  </a:glow>
                </a:effectLst>
                <a:latin typeface="Arial" charset="0"/>
                <a:ea typeface="ＭＳ Ｐゴシック" charset="0"/>
                <a:cs typeface="ＭＳ Ｐゴシック" charset="0"/>
              </a:rPr>
              <a:t>wait</a:t>
            </a:r>
            <a:r>
              <a:rPr lang="en-US" b="1" dirty="0">
                <a:effectLst>
                  <a:glow rad="127000">
                    <a:schemeClr val="tx1"/>
                  </a:glow>
                </a:effectLst>
                <a:latin typeface="Arial" charset="0"/>
                <a:ea typeface="ＭＳ Ｐゴシック" charset="0"/>
                <a:cs typeface="ＭＳ Ｐゴシック" charset="0"/>
              </a:rPr>
              <a:t>—just like those before you </a:t>
            </a:r>
            <a:r>
              <a:rPr lang="en-US" b="1" dirty="0" smtClean="0">
                <a:effectLst>
                  <a:glow rad="127000">
                    <a:schemeClr val="tx1"/>
                  </a:glow>
                </a:effectLst>
                <a:latin typeface="Arial" charset="0"/>
                <a:ea typeface="ＭＳ Ｐゴシック" charset="0"/>
                <a:cs typeface="ＭＳ Ｐゴシック" charset="0"/>
              </a:rPr>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(Main Idea)</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44061"/>
            <a:ext cx="4955948" cy="5272285"/>
          </a:xfrm>
          <a:prstGeom prst="rect">
            <a:avLst/>
          </a:prstGeom>
        </p:spPr>
      </p:pic>
    </p:spTree>
    <p:extLst>
      <p:ext uri="{BB962C8B-B14F-4D97-AF65-F5344CB8AC3E}">
        <p14:creationId xmlns:p14="http://schemas.microsoft.com/office/powerpoint/2010/main" val="27270280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02125" y="4029919"/>
            <a:ext cx="504086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Bad Leadership</a:t>
            </a:r>
            <a:endParaRPr lang="en-US" sz="5400" b="1" dirty="0">
              <a:effectLst>
                <a:glow rad="127000">
                  <a:schemeClr val="tx1"/>
                </a:glow>
              </a:effectLst>
              <a:latin typeface="Arial" charset="0"/>
              <a:ea typeface="ＭＳ Ｐゴシック" charset="0"/>
              <a:cs typeface="ＭＳ Ｐゴシック" charset="0"/>
            </a:endParaRPr>
          </a:p>
        </p:txBody>
      </p:sp>
      <p:grpSp>
        <p:nvGrpSpPr>
          <p:cNvPr id="8" name="Group 7"/>
          <p:cNvGrpSpPr/>
          <p:nvPr/>
        </p:nvGrpSpPr>
        <p:grpSpPr>
          <a:xfrm>
            <a:off x="155313" y="337319"/>
            <a:ext cx="8755498" cy="6128849"/>
            <a:chOff x="155313" y="337319"/>
            <a:chExt cx="8755498" cy="6128849"/>
          </a:xfrm>
        </p:grpSpPr>
        <p:pic>
          <p:nvPicPr>
            <p:cNvPr id="3" name="Picture 2"/>
            <p:cNvPicPr>
              <a:picLocks noChangeAspect="1"/>
            </p:cNvPicPr>
            <p:nvPr/>
          </p:nvPicPr>
          <p:blipFill>
            <a:blip r:embed="rId3"/>
            <a:stretch>
              <a:fillRect/>
            </a:stretch>
          </p:blipFill>
          <p:spPr>
            <a:xfrm>
              <a:off x="155313" y="337319"/>
              <a:ext cx="8755498" cy="6128849"/>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5313" y="2076826"/>
              <a:ext cx="3848922" cy="1703294"/>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5313" y="834102"/>
              <a:ext cx="4100956" cy="1550339"/>
            </a:xfrm>
            <a:prstGeom prst="rect">
              <a:avLst/>
            </a:prstGeom>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81820" y="959716"/>
              <a:ext cx="3571631" cy="1117110"/>
            </a:xfrm>
            <a:prstGeom prst="rect">
              <a:avLst/>
            </a:prstGeom>
          </p:spPr>
        </p:pic>
      </p:grpSp>
      <p:sp>
        <p:nvSpPr>
          <p:cNvPr id="4" name="Rectangle 2"/>
          <p:cNvSpPr txBox="1">
            <a:spLocks noChangeArrowheads="1"/>
          </p:cNvSpPr>
          <p:nvPr/>
        </p:nvSpPr>
        <p:spPr bwMode="auto">
          <a:xfrm>
            <a:off x="367252" y="459019"/>
            <a:ext cx="5270560" cy="3040215"/>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dirty="0" smtClean="0">
                <a:solidFill>
                  <a:schemeClr val="tx1"/>
                </a:solidFill>
                <a:effectLst/>
                <a:latin typeface="Arial" charset="0"/>
                <a:ea typeface="ＭＳ Ｐゴシック" charset="0"/>
                <a:cs typeface="ＭＳ Ｐゴシック" charset="0"/>
              </a:rPr>
              <a:t>Dear God,</a:t>
            </a:r>
          </a:p>
          <a:p>
            <a:pPr algn="l">
              <a:defRPr/>
            </a:pPr>
            <a:r>
              <a:rPr lang="en-US" sz="3600" b="1" dirty="0" smtClean="0">
                <a:solidFill>
                  <a:schemeClr val="tx1"/>
                </a:solidFill>
                <a:effectLst/>
                <a:latin typeface="Arial" charset="0"/>
                <a:ea typeface="ＭＳ Ｐゴシック" charset="0"/>
                <a:cs typeface="ＭＳ Ｐゴシック" charset="0"/>
              </a:rPr>
              <a:t>Please stop teaching me how to deal with difficult people.</a:t>
            </a:r>
          </a:p>
          <a:p>
            <a:pPr algn="l">
              <a:defRPr/>
            </a:pPr>
            <a:r>
              <a:rPr lang="en-US" sz="3600" b="1" dirty="0" smtClean="0">
                <a:solidFill>
                  <a:schemeClr val="tx1"/>
                </a:solidFill>
                <a:effectLst/>
                <a:latin typeface="Arial" charset="0"/>
                <a:ea typeface="ＭＳ Ｐゴシック" charset="0"/>
                <a:cs typeface="ＭＳ Ｐゴシック" charset="0"/>
              </a:rPr>
              <a:t>Amen.</a:t>
            </a:r>
            <a:endParaRPr lang="en-US" sz="36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8973161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1" cy="6787299"/>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I</a:t>
            </a:r>
            <a:r>
              <a:rPr lang="en-US" sz="4800" b="1" dirty="0">
                <a:effectLst>
                  <a:glow rad="127000">
                    <a:schemeClr val="tx1"/>
                  </a:glow>
                </a:effectLst>
                <a:latin typeface="Arial" charset="0"/>
                <a:ea typeface="ＭＳ Ｐゴシック" charset="0"/>
                <a:cs typeface="ＭＳ Ｐゴシック" charset="0"/>
              </a:rPr>
              <a:t>. Faith </a:t>
            </a:r>
            <a:r>
              <a:rPr lang="en-US" sz="4800" b="1" dirty="0">
                <a:solidFill>
                  <a:srgbClr val="FFFF00"/>
                </a:solidFill>
                <a:effectLst>
                  <a:glow rad="127000">
                    <a:schemeClr val="tx1"/>
                  </a:glow>
                </a:effectLst>
                <a:latin typeface="Arial" charset="0"/>
                <a:ea typeface="ＭＳ Ｐゴシック" charset="0"/>
                <a:cs typeface="ＭＳ Ｐゴシック" charset="0"/>
              </a:rPr>
              <a:t>sees</a:t>
            </a:r>
            <a:r>
              <a:rPr lang="en-US" sz="4800" b="1" dirty="0">
                <a:effectLst>
                  <a:glow rad="127000">
                    <a:schemeClr val="tx1"/>
                  </a:glow>
                </a:effectLst>
                <a:latin typeface="Arial" charset="0"/>
                <a:ea typeface="ＭＳ Ｐゴシック" charset="0"/>
                <a:cs typeface="ＭＳ Ｐゴシック" charset="0"/>
              </a:rPr>
              <a:t> an unseen hope (11:1-3)</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1001855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27749"/>
            <a:ext cx="9144000" cy="1569650"/>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II. </a:t>
            </a:r>
            <a:r>
              <a:rPr lang="en-US" sz="4800" b="1" dirty="0">
                <a:effectLst>
                  <a:glow rad="127000">
                    <a:schemeClr val="tx1"/>
                  </a:glow>
                </a:effectLst>
                <a:latin typeface="Arial" charset="0"/>
                <a:ea typeface="ＭＳ Ｐゴシック" charset="0"/>
                <a:cs typeface="ＭＳ Ｐゴシック" charset="0"/>
              </a:rPr>
              <a:t>Imitate OT </a:t>
            </a:r>
            <a:r>
              <a:rPr lang="en-US" sz="4800" b="1" dirty="0">
                <a:solidFill>
                  <a:srgbClr val="FFFF00"/>
                </a:solidFill>
                <a:effectLst>
                  <a:glow rad="127000">
                    <a:schemeClr val="tx1"/>
                  </a:glow>
                </a:effectLst>
                <a:latin typeface="Arial" charset="0"/>
                <a:ea typeface="ＭＳ Ｐゴシック" charset="0"/>
                <a:cs typeface="ＭＳ Ｐゴシック" charset="0"/>
              </a:rPr>
              <a:t>saints </a:t>
            </a:r>
            <a:r>
              <a:rPr lang="en-US" sz="4800" b="1" dirty="0">
                <a:effectLst>
                  <a:glow rad="127000">
                    <a:schemeClr val="tx1"/>
                  </a:glow>
                </a:effectLst>
                <a:latin typeface="Arial" charset="0"/>
                <a:ea typeface="ＭＳ Ｐゴシック" charset="0"/>
                <a:cs typeface="ＭＳ Ｐゴシック" charset="0"/>
              </a:rPr>
              <a:t>that persevered (11:4-40)</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62306" y="0"/>
            <a:ext cx="9206306" cy="5170875"/>
          </a:xfrm>
          <a:prstGeom prst="rect">
            <a:avLst/>
          </a:prstGeom>
        </p:spPr>
      </p:pic>
    </p:spTree>
    <p:extLst>
      <p:ext uri="{BB962C8B-B14F-4D97-AF65-F5344CB8AC3E}">
        <p14:creationId xmlns:p14="http://schemas.microsoft.com/office/powerpoint/2010/main" val="302538377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507125"/>
            <a:ext cx="9144000" cy="2290274"/>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III</a:t>
            </a:r>
            <a:r>
              <a:rPr lang="en-US" sz="4800" b="1" dirty="0">
                <a:effectLst>
                  <a:glow rad="127000">
                    <a:schemeClr val="tx1"/>
                  </a:glow>
                </a:effectLst>
                <a:latin typeface="Arial" charset="0"/>
                <a:ea typeface="ＭＳ Ｐゴシック" charset="0"/>
                <a:cs typeface="ＭＳ Ｐゴシック" charset="0"/>
              </a:rPr>
              <a:t>. Run in the footsteps of </a:t>
            </a:r>
            <a:r>
              <a:rPr lang="en-US" sz="4800" b="1" dirty="0">
                <a:solidFill>
                  <a:srgbClr val="FFFF00"/>
                </a:solidFill>
                <a:effectLst>
                  <a:glow rad="127000">
                    <a:schemeClr val="tx1"/>
                  </a:glow>
                </a:effectLst>
                <a:latin typeface="Arial" charset="0"/>
                <a:ea typeface="ＭＳ Ｐゴシック" charset="0"/>
                <a:cs typeface="ＭＳ Ｐゴシック" charset="0"/>
              </a:rPr>
              <a:t>Jesus</a:t>
            </a:r>
            <a:r>
              <a:rPr lang="en-US" sz="4800" b="1" dirty="0">
                <a:effectLst>
                  <a:glow rad="127000">
                    <a:schemeClr val="tx1"/>
                  </a:glow>
                </a:effectLst>
                <a:latin typeface="Arial" charset="0"/>
                <a:ea typeface="ＭＳ Ｐゴシック" charset="0"/>
                <a:cs typeface="ＭＳ Ｐゴシック" charset="0"/>
              </a:rPr>
              <a:t> who ran before you (12:1-3</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4318000"/>
          </a:xfrm>
          <a:prstGeom prst="rect">
            <a:avLst/>
          </a:prstGeom>
        </p:spPr>
      </p:pic>
    </p:spTree>
    <p:extLst>
      <p:ext uri="{BB962C8B-B14F-4D97-AF65-F5344CB8AC3E}">
        <p14:creationId xmlns:p14="http://schemas.microsoft.com/office/powerpoint/2010/main" val="279935649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990930"/>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How can you run while you wait?</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4904149"/>
            <a:ext cx="9262460" cy="1947007"/>
          </a:xfrm>
          <a:prstGeom prst="rect">
            <a:avLst/>
          </a:prstGeom>
        </p:spPr>
      </p:pic>
      <p:sp>
        <p:nvSpPr>
          <p:cNvPr id="5" name="Rectangle 2"/>
          <p:cNvSpPr txBox="1">
            <a:spLocks noChangeArrowheads="1"/>
          </p:cNvSpPr>
          <p:nvPr/>
        </p:nvSpPr>
        <p:spPr bwMode="auto">
          <a:xfrm>
            <a:off x="0" y="1387234"/>
            <a:ext cx="9144000" cy="33606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49263" indent="-449263" algn="l">
              <a:buFont typeface="Arial"/>
              <a:buChar char="•"/>
              <a:defRPr/>
            </a:pPr>
            <a:r>
              <a:rPr lang="en-US" sz="4000" b="1" dirty="0">
                <a:effectLst>
                  <a:glow rad="127000">
                    <a:schemeClr val="tx1"/>
                  </a:glow>
                </a:effectLst>
                <a:latin typeface="Arial" charset="0"/>
                <a:ea typeface="ＭＳ Ｐゴシック" charset="0"/>
                <a:cs typeface="ＭＳ Ｐゴシック" charset="0"/>
              </a:rPr>
              <a:t>Realize that you are not </a:t>
            </a:r>
            <a:r>
              <a:rPr lang="en-US" sz="4000" b="1" dirty="0" smtClean="0">
                <a:effectLst>
                  <a:glow rad="127000">
                    <a:schemeClr val="tx1"/>
                  </a:glow>
                </a:effectLst>
                <a:latin typeface="Arial" charset="0"/>
                <a:ea typeface="ＭＳ Ｐゴシック" charset="0"/>
                <a:cs typeface="ＭＳ Ｐゴシック" charset="0"/>
              </a:rPr>
              <a:t>alone.</a:t>
            </a:r>
            <a:endParaRPr lang="en-US" sz="4000" b="1" dirty="0">
              <a:effectLst>
                <a:glow rad="127000">
                  <a:schemeClr val="tx1"/>
                </a:glow>
              </a:effectLst>
              <a:latin typeface="Arial" charset="0"/>
              <a:ea typeface="ＭＳ Ｐゴシック" charset="0"/>
              <a:cs typeface="ＭＳ Ｐゴシック" charset="0"/>
            </a:endParaRPr>
          </a:p>
          <a:p>
            <a:pPr marL="449263" indent="-449263" algn="l">
              <a:buFont typeface="Arial"/>
              <a:buChar char="•"/>
              <a:defRPr/>
            </a:pPr>
            <a:r>
              <a:rPr lang="en-US" sz="4000" b="1" dirty="0">
                <a:effectLst>
                  <a:glow rad="127000">
                    <a:schemeClr val="tx1"/>
                  </a:glow>
                </a:effectLst>
                <a:latin typeface="Arial" charset="0"/>
                <a:ea typeface="ＭＳ Ｐゴシック" charset="0"/>
                <a:cs typeface="ＭＳ Ｐゴシック" charset="0"/>
              </a:rPr>
              <a:t>Trim down your </a:t>
            </a:r>
            <a:r>
              <a:rPr lang="en-US" sz="4000" b="1" dirty="0" smtClean="0">
                <a:effectLst>
                  <a:glow rad="127000">
                    <a:schemeClr val="tx1"/>
                  </a:glow>
                </a:effectLst>
                <a:latin typeface="Arial" charset="0"/>
                <a:ea typeface="ＭＳ Ｐゴシック" charset="0"/>
                <a:cs typeface="ＭＳ Ｐゴシック" charset="0"/>
              </a:rPr>
              <a:t>life.</a:t>
            </a:r>
            <a:endParaRPr lang="en-US" sz="4000" b="1" dirty="0">
              <a:effectLst>
                <a:glow rad="127000">
                  <a:schemeClr val="tx1"/>
                </a:glow>
              </a:effectLst>
              <a:latin typeface="Arial" charset="0"/>
              <a:ea typeface="ＭＳ Ｐゴシック" charset="0"/>
              <a:cs typeface="ＭＳ Ｐゴシック" charset="0"/>
            </a:endParaRPr>
          </a:p>
          <a:p>
            <a:pPr marL="449263" indent="-449263" algn="l">
              <a:buFont typeface="Arial"/>
              <a:buChar char="•"/>
              <a:defRPr/>
            </a:pPr>
            <a:r>
              <a:rPr lang="en-US" sz="4000" b="1" dirty="0" smtClean="0">
                <a:effectLst>
                  <a:glow rad="127000">
                    <a:schemeClr val="tx1"/>
                  </a:glow>
                </a:effectLst>
                <a:latin typeface="Arial" charset="0"/>
                <a:ea typeface="ＭＳ Ｐゴシック" charset="0"/>
                <a:cs typeface="ＭＳ Ｐゴシック" charset="0"/>
              </a:rPr>
              <a:t>Run </a:t>
            </a:r>
            <a:r>
              <a:rPr lang="en-US" sz="4000" b="1" dirty="0">
                <a:effectLst>
                  <a:glow rad="127000">
                    <a:schemeClr val="tx1"/>
                  </a:glow>
                </a:effectLst>
                <a:latin typeface="Arial" charset="0"/>
                <a:ea typeface="ＭＳ Ｐゴシック" charset="0"/>
                <a:cs typeface="ＭＳ Ｐゴシック" charset="0"/>
              </a:rPr>
              <a:t>the right race with </a:t>
            </a:r>
            <a:r>
              <a:rPr lang="en-US" sz="4000" b="1" dirty="0" smtClean="0">
                <a:effectLst>
                  <a:glow rad="127000">
                    <a:schemeClr val="tx1"/>
                  </a:glow>
                </a:effectLst>
                <a:latin typeface="Arial" charset="0"/>
                <a:ea typeface="ＭＳ Ｐゴシック" charset="0"/>
                <a:cs typeface="ＭＳ Ｐゴシック" charset="0"/>
              </a:rPr>
              <a:t>endurance.</a:t>
            </a:r>
            <a:endParaRPr lang="en-US" sz="4000" b="1" dirty="0">
              <a:effectLst>
                <a:glow rad="127000">
                  <a:schemeClr val="tx1"/>
                </a:glow>
              </a:effectLst>
              <a:latin typeface="Arial" charset="0"/>
              <a:ea typeface="ＭＳ Ｐゴシック" charset="0"/>
              <a:cs typeface="ＭＳ Ｐゴシック" charset="0"/>
            </a:endParaRPr>
          </a:p>
          <a:p>
            <a:pPr marL="449263" indent="-449263" algn="l">
              <a:buFont typeface="Arial"/>
              <a:buChar char="•"/>
              <a:defRPr/>
            </a:pPr>
            <a:r>
              <a:rPr lang="en-US" sz="4000" b="1" dirty="0">
                <a:effectLst>
                  <a:glow rad="127000">
                    <a:schemeClr val="tx1"/>
                  </a:glow>
                </a:effectLst>
                <a:latin typeface="Arial" charset="0"/>
                <a:ea typeface="ＭＳ Ｐゴシック" charset="0"/>
                <a:cs typeface="ＭＳ Ｐゴシック" charset="0"/>
              </a:rPr>
              <a:t>Focus on </a:t>
            </a:r>
            <a:r>
              <a:rPr lang="en-US" sz="4000" b="1" dirty="0" smtClean="0">
                <a:effectLst>
                  <a:glow rad="127000">
                    <a:schemeClr val="tx1"/>
                  </a:glow>
                </a:effectLst>
                <a:latin typeface="Arial" charset="0"/>
                <a:ea typeface="ＭＳ Ｐゴシック" charset="0"/>
                <a:cs typeface="ＭＳ Ｐゴシック" charset="0"/>
              </a:rPr>
              <a:t>Christ.</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77890518"/>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42638992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Preaching link </a:t>
            </a:r>
            <a:r>
              <a:rPr lang="en-US" sz="2800" b="1" dirty="0">
                <a:solidFill>
                  <a:srgbClr val="FFFFFF"/>
                </a:solidFill>
                <a:latin typeface="Arial" charset="0"/>
                <a:ea typeface="ＭＳ Ｐゴシック" charset="0"/>
              </a:rPr>
              <a:t>at </a:t>
            </a:r>
            <a:r>
              <a:rPr lang="en-US" sz="2800" b="1" dirty="0"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82711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303264"/>
          </a:xfrm>
          <a:prstGeom prst="rect">
            <a:avLst/>
          </a:prstGeom>
        </p:spPr>
      </p:pic>
      <p:sp>
        <p:nvSpPr>
          <p:cNvPr id="900098" name="Rectangle 2"/>
          <p:cNvSpPr>
            <a:spLocks noGrp="1" noChangeArrowheads="1"/>
          </p:cNvSpPr>
          <p:nvPr>
            <p:ph type="ctrTitle"/>
          </p:nvPr>
        </p:nvSpPr>
        <p:spPr>
          <a:xfrm>
            <a:off x="0" y="5317523"/>
            <a:ext cx="9144000" cy="1423002"/>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Others wait for a </a:t>
            </a:r>
            <a:r>
              <a:rPr lang="en-US" b="1" dirty="0" smtClean="0">
                <a:effectLst>
                  <a:glow rad="127000">
                    <a:schemeClr val="tx1"/>
                  </a:glow>
                </a:effectLst>
                <a:latin typeface="Arial" charset="0"/>
                <a:ea typeface="ＭＳ Ｐゴシック" charset="0"/>
                <a:cs typeface="ＭＳ Ｐゴシック" charset="0"/>
              </a:rPr>
              <a:t>baby.</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2680208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9700"/>
            <a:ext cx="9144000" cy="6575898"/>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We wait </a:t>
            </a:r>
            <a:r>
              <a:rPr lang="en-US" b="1" dirty="0">
                <a:effectLst>
                  <a:glow rad="127000">
                    <a:schemeClr val="tx1"/>
                  </a:glow>
                </a:effectLst>
                <a:latin typeface="Arial" charset="0"/>
                <a:ea typeface="ＭＳ Ｐゴシック" charset="0"/>
                <a:cs typeface="ＭＳ Ｐゴシック" charset="0"/>
              </a:rPr>
              <a:t>for </a:t>
            </a:r>
            <a:r>
              <a:rPr lang="en-US" b="1" dirty="0" smtClean="0">
                <a:effectLst>
                  <a:glow rad="127000">
                    <a:schemeClr val="tx1"/>
                  </a:glow>
                </a:effectLst>
                <a:latin typeface="Arial" charset="0"/>
                <a:ea typeface="ＭＳ Ｐゴシック" charset="0"/>
                <a:cs typeface="ＭＳ Ｐゴシック" charset="0"/>
              </a:rPr>
              <a:t>parents or children to believe in the empty tomb.</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655881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louds">
  <a:themeElements>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docProps/app.xml><?xml version="1.0" encoding="utf-8"?>
<Properties xmlns="http://schemas.openxmlformats.org/officeDocument/2006/extended-properties" xmlns:vt="http://schemas.openxmlformats.org/officeDocument/2006/docPropsVTypes">
  <TotalTime>1420</TotalTime>
  <Words>2878</Words>
  <Application>Microsoft Macintosh PowerPoint</Application>
  <PresentationFormat>On-screen Show (4:3)</PresentationFormat>
  <Paragraphs>212</Paragraphs>
  <Slides>75</Slides>
  <Notes>60</Notes>
  <HiddenSlides>0</HiddenSlides>
  <MMClips>0</MMClips>
  <ScaleCrop>false</ScaleCrop>
  <HeadingPairs>
    <vt:vector size="4" baseType="variant">
      <vt:variant>
        <vt:lpstr>Theme</vt:lpstr>
      </vt:variant>
      <vt:variant>
        <vt:i4>4</vt:i4>
      </vt:variant>
      <vt:variant>
        <vt:lpstr>Slide Titles</vt:lpstr>
      </vt:variant>
      <vt:variant>
        <vt:i4>75</vt:i4>
      </vt:variant>
    </vt:vector>
  </HeadingPairs>
  <TitlesOfParts>
    <vt:vector size="79" baseType="lpstr">
      <vt:lpstr>49_Blank Presentation</vt:lpstr>
      <vt:lpstr>3_Ripple</vt:lpstr>
      <vt:lpstr>3_Default Design</vt:lpstr>
      <vt:lpstr>Clouds</vt:lpstr>
      <vt:lpstr>Models of Endurance</vt:lpstr>
      <vt:lpstr>Waiting.</vt:lpstr>
      <vt:lpstr>We wait for marriage.</vt:lpstr>
      <vt:lpstr>Some wait for direction from God on where we should work</vt:lpstr>
      <vt:lpstr>We wait upon God to overcome difficulties at work from being a Christian.</vt:lpstr>
      <vt:lpstr>Bad Leadership</vt:lpstr>
      <vt:lpstr>Bad Leadership</vt:lpstr>
      <vt:lpstr>Others wait for a baby.</vt:lpstr>
      <vt:lpstr>We wait for parents or children to believe in the empty tomb.</vt:lpstr>
      <vt:lpstr>Still Waiting</vt:lpstr>
      <vt:lpstr>What are you waiting for?</vt:lpstr>
      <vt:lpstr>How can you wait in faith?</vt:lpstr>
      <vt:lpstr>Background to the Letter to the Hebrews</vt:lpstr>
      <vt:lpstr>Waiting By Faith Hebrews 11:1–12:3 </vt:lpstr>
      <vt:lpstr>HALL OF FAME</vt:lpstr>
      <vt:lpstr>HEROES</vt:lpstr>
      <vt:lpstr>I. Faith sees an unseen hope (11:1-3).</vt:lpstr>
      <vt:lpstr>"By Faith…" (Hebrews 11)</vt:lpstr>
      <vt:lpstr>"By Faith…" (Hebrews 11)</vt:lpstr>
      <vt:lpstr>"By Faith…" (Hebrews 11)</vt:lpstr>
      <vt:lpstr>I. Faith sees an unseen hope (11:1-3).</vt:lpstr>
      <vt:lpstr>II. Imitate OT saints that persevered (11:4-40).</vt:lpstr>
      <vt:lpstr>Pre-patriarchal people acted with certainty on an unseen hope (11:4-7). </vt:lpstr>
      <vt:lpstr>"By Faith…" (Hebrews 11)</vt:lpstr>
      <vt:lpstr>"By Faith…" (Hebrews 11)</vt:lpstr>
      <vt:lpstr>Hebrews 11:6</vt:lpstr>
      <vt:lpstr>"By Faith…" (Hebrews 11)</vt:lpstr>
      <vt:lpstr>The patriarchs acted with certainty on an unseen hope (11:8-22). </vt:lpstr>
      <vt:lpstr>"By Faith…" (Hebrews 11)</vt:lpstr>
      <vt:lpstr>"By Faith…" (Hebrews 11)</vt:lpstr>
      <vt:lpstr>"By Faith…" (Hebrews 11)</vt:lpstr>
      <vt:lpstr>"By Faith…" (Hebrews 11)</vt:lpstr>
      <vt:lpstr>"By Faith…" (Hebrews 11)</vt:lpstr>
      <vt:lpstr>"All these people died still believing what God had promised them. They did not receive what was promised, but they saw it all from a distance and welcomed it. They agreed that they were foreigners and nomads here on earth.  14Obviously people who say such things are looking forward to a country they can call their own" (11:13-14 NLT).</vt:lpstr>
      <vt:lpstr>"If they had longed for the country they came from, they could have gone back.  16But they were looking for a better place, a heavenly homeland. That is why God is not ashamed to be called their God, for he has prepared a city for them" (11:15-16 NLT).</vt:lpstr>
      <vt:lpstr>"By Faith…" (Hebrews 11)</vt:lpstr>
      <vt:lpstr>"By Faith…" (Hebrews 11)</vt:lpstr>
      <vt:lpstr>"It was by faith that Isaac promised blessings for the future to his sons, Jacob and Esau"  (11:20 NLT).</vt:lpstr>
      <vt:lpstr>"It was by faith that Jacob, when he was old and dying, blessed each of Joseph's sons and bowed in worship as he leaned on his staff"  (11:21 NLT).</vt:lpstr>
      <vt:lpstr>"It was by faith that Joseph, when he was about to die, said confidently that the people of Israel would leave Egypt. He even commanded them to take his bones with them when they left" (11:22 NLT).</vt:lpstr>
      <vt:lpstr>Moses and the conquest generation acted with certainty on an unseen hope (11:23-31).</vt:lpstr>
      <vt:lpstr>"It was by faith that Moses' parents hid him for three months when he was born. They saw that God had given them an unusual child, and they were not afraid to disobey the king's command" (11:23 NLT).</vt:lpstr>
      <vt:lpstr>"It was by faith that Moses, when he grew up, refused to be called the son of Pharaoh's daughter.  25He chose to share the oppression of God's people instead of enjoying the fleeting pleasures of sin.  26He thought it was better to suffer for the sake of Christ than to own the treasures of Egypt, for he was looking ahead to his great reward"  (11:24-26 NLT).</vt:lpstr>
      <vt:lpstr>"It was by faith that Moses left the land of Egypt, not fearing the king's anger. He kept right on going because he kept his eyes on the one who is invisible" (11:27 NLT).</vt:lpstr>
      <vt:lpstr>"It was by faith that Moses commanded the people of Israel to keep the Passover and to sprinkle blood on the doorposts so that the angel of death would not kill their firstborn sons" (11:28 NLT).</vt:lpstr>
      <vt:lpstr>"It was by faith that the people of Israel went right through the Red Sea as though they were on dry ground. But when the Egyptians tried to follow, they were all drowned"  (11:29 NLT).</vt:lpstr>
      <vt:lpstr>"It was by faith that the people of Israel marched around Jericho for seven days, and the walls came crashing down" (11:30 NLT).</vt:lpstr>
      <vt:lpstr>"It was by faith that Rahab the prostitute was not destroyed with the people in her city who refused to obey God. For she had given a friendly welcome to the spies"  (11:31 NLT).</vt:lpstr>
      <vt:lpstr>People of many generations acted with certainty on an unseen hope (11:32-38).</vt:lpstr>
      <vt:lpstr>"How much more do I need to say? It would take too long to recount the stories of the faith of Gideon, Barak, Samson, Jephthah, David, Samuel, and all the prophets" (11:32 NLT).</vt:lpstr>
      <vt:lpstr>"By faith these people overthrew kingdoms, ruled with justice, and received what God had promised them. They shut the mouths of lions…"  (11:33 NLT).</vt:lpstr>
      <vt:lpstr>"…quenched the flames of fire, and escaped death by the edge of the sword. Their weakness was turned to strength. They became strong in battle and put whole armies to flight"  (11:34 NLT).</vt:lpstr>
      <vt:lpstr>"Women received their loved ones back again from death. But others were tortured, refusing to turn from God in order to be set free. They placed their hope in a better life after the resurrection" (11:35 NLT).</vt:lpstr>
      <vt:lpstr>"Some were jeered at, and their backs were cut open with whips. Others were chained in prisons"  (11:36 NLT).</vt:lpstr>
      <vt:lpstr>"Some died by stoning, some were sawed in half, and others were killed with the sword"  (11:37a NLT).</vt:lpstr>
      <vt:lpstr>"Some went about wearing skins of sheep and goats, destitute and oppressed and mistreated" (11:37b NLT).</vt:lpstr>
      <vt:lpstr>"They were too good for this world, wandering over deserts and mountains, hiding in caves and holes in the ground" (11:38 NLT).</vt:lpstr>
      <vt:lpstr>"All these people earned a good reputation because of their faith, yet none of them received all that God had promised.  40For God had something better in mind for us, so that they would not reach perfection without us"  (11:39-40 NLT).</vt:lpstr>
      <vt:lpstr>How can you wait in faith?</vt:lpstr>
      <vt:lpstr>Press On!</vt:lpstr>
      <vt:lpstr>III. Run in the footsteps of Jesus who ran before you (12:1-3).</vt:lpstr>
      <vt:lpstr>KEY VERSE</vt:lpstr>
      <vt:lpstr>Endure your situation ("run") by focusing on Christ's example of endurance (12:1-2).</vt:lpstr>
      <vt:lpstr>"Therefore, since we are surrounded by such a huge crowd of witnesses to the life of faith…"  (12:1a NLT).</vt:lpstr>
      <vt:lpstr>"…let us strip off every weight that slows us down, especially the sin that so easily trips us up…" (12:1b-c NLT).</vt:lpstr>
      <vt:lpstr>"And let us run with endurance the race God has set before us" (12:1d NLT).</vt:lpstr>
      <vt:lpstr>"We do this by keeping our eyes on Jesus, the champion who initiates and perfects our faith. Because of the joy awaiting him, he endured the cross, disregarding its shame. Now he is seated in the place of honor beside God's throne" (12:2 NLT).</vt:lpstr>
      <vt:lpstr>"Think of all the hostility he endured from sinful people; then you won't become weary and give up" (12:3 NLT).</vt:lpstr>
      <vt:lpstr>Run while you wait—just like those before you   (Main Idea)</vt:lpstr>
      <vt:lpstr>I. Faith sees an unseen hope (11:1-3).</vt:lpstr>
      <vt:lpstr>II. Imitate OT saints that persevered (11:4-40).</vt:lpstr>
      <vt:lpstr>III. Run in the footsteps of Jesus who ran before you (12:1-3).</vt:lpstr>
      <vt:lpstr>How can you run while you wait?</vt:lpstr>
      <vt:lpstr>Black</vt:lpstr>
      <vt:lpstr>NT Preaching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100</cp:revision>
  <dcterms:created xsi:type="dcterms:W3CDTF">2014-08-02T06:39:19Z</dcterms:created>
  <dcterms:modified xsi:type="dcterms:W3CDTF">2017-04-28T00:42:20Z</dcterms:modified>
</cp:coreProperties>
</file>