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58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C1A14-9063-4568-8D5D-34658A7C6558}" type="datetimeFigureOut">
              <a:rPr lang="en-US" smtClean="0"/>
              <a:t>10/29/12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27686-53F3-4D65-8134-D05CED06017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C1A14-9063-4568-8D5D-34658A7C6558}" type="datetimeFigureOut">
              <a:rPr lang="en-US" smtClean="0"/>
              <a:t>10/29/12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27686-53F3-4D65-8134-D05CED0601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C1A14-9063-4568-8D5D-34658A7C6558}" type="datetimeFigureOut">
              <a:rPr lang="en-US" smtClean="0"/>
              <a:t>10/29/12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27686-53F3-4D65-8134-D05CED0601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C1A14-9063-4568-8D5D-34658A7C6558}" type="datetimeFigureOut">
              <a:rPr lang="en-US" smtClean="0"/>
              <a:t>10/29/12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27686-53F3-4D65-8134-D05CED06017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C1A14-9063-4568-8D5D-34658A7C6558}" type="datetimeFigureOut">
              <a:rPr lang="en-US" smtClean="0"/>
              <a:t>10/29/12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27686-53F3-4D65-8134-D05CED0601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C1A14-9063-4568-8D5D-34658A7C6558}" type="datetimeFigureOut">
              <a:rPr lang="en-US" smtClean="0"/>
              <a:t>10/29/12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27686-53F3-4D65-8134-D05CED0601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C1A14-9063-4568-8D5D-34658A7C6558}" type="datetimeFigureOut">
              <a:rPr lang="en-US" smtClean="0"/>
              <a:t>10/29/12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27686-53F3-4D65-8134-D05CED0601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C1A14-9063-4568-8D5D-34658A7C6558}" type="datetimeFigureOut">
              <a:rPr lang="en-US" smtClean="0"/>
              <a:t>10/29/12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27686-53F3-4D65-8134-D05CED0601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C1A14-9063-4568-8D5D-34658A7C6558}" type="datetimeFigureOut">
              <a:rPr lang="en-US" smtClean="0"/>
              <a:t>10/29/12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27686-53F3-4D65-8134-D05CED0601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C1A14-9063-4568-8D5D-34658A7C6558}" type="datetimeFigureOut">
              <a:rPr lang="en-US" smtClean="0"/>
              <a:t>10/29/12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27686-53F3-4D65-8134-D05CED0601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C1A14-9063-4568-8D5D-34658A7C6558}" type="datetimeFigureOut">
              <a:rPr lang="en-US" smtClean="0"/>
              <a:t>10/29/12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27686-53F3-4D65-8134-D05CED0601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A54C1A14-9063-4568-8D5D-34658A7C6558}" type="datetimeFigureOut">
              <a:rPr lang="en-US" smtClean="0"/>
              <a:t>10/29/12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6C927686-53F3-4D65-8134-D05CED06017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xmlns:p14="http://schemas.microsoft.com/office/powerpoint/2010/main">
    <p:fade/>
  </p:transition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microsoft.com/office/2007/relationships/hdphoto" Target="../media/hdphoto6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tx1"/>
                </a:solidFill>
              </a:rPr>
              <a:t>Ephesians 5:1-14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9600" dirty="0" smtClean="0"/>
              <a:t>Imitating GOD</a:t>
            </a:r>
            <a:endParaRPr lang="en-US" sz="9600" dirty="0"/>
          </a:p>
        </p:txBody>
      </p:sp>
      <p:sp>
        <p:nvSpPr>
          <p:cNvPr id="4" name="TextBox 3"/>
          <p:cNvSpPr txBox="1"/>
          <p:nvPr/>
        </p:nvSpPr>
        <p:spPr>
          <a:xfrm>
            <a:off x="1942086" y="5177135"/>
            <a:ext cx="52357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prstClr val="white"/>
                </a:solidFill>
                <a:effectLst>
                  <a:glow rad="114300">
                    <a:prstClr val="black">
                      <a:alpha val="83000"/>
                    </a:prstClr>
                  </a:glow>
                </a:effectLst>
                <a:latin typeface="Calibri"/>
                <a:ea typeface="ＭＳ Ｐゴシック" pitchFamily="-107" charset="-128"/>
                <a:cs typeface="ＭＳ Ｐゴシック" pitchFamily="-107" charset="-128"/>
              </a:rPr>
              <a:t>Dr. Lewis Winkler</a:t>
            </a:r>
            <a:endParaRPr lang="en-US" dirty="0">
              <a:solidFill>
                <a:srgbClr val="FFFFFF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94626440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3000" contrast="-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82" t="16364" r="3454" b="15636"/>
          <a:stretch/>
        </p:blipFill>
        <p:spPr bwMode="auto">
          <a:xfrm>
            <a:off x="-67643" y="0"/>
            <a:ext cx="921164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47800"/>
            <a:ext cx="7924800" cy="1143000"/>
          </a:xfrm>
        </p:spPr>
        <p:txBody>
          <a:bodyPr/>
          <a:lstStyle/>
          <a:p>
            <a:r>
              <a:rPr lang="en-US" dirty="0" smtClean="0"/>
              <a:t>John 15:12-13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3276599"/>
            <a:ext cx="8279190" cy="312378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en-US" sz="3600" b="1" dirty="0" smtClean="0"/>
              <a:t>“My command is this: Love each other as I have loved you.  Greater love has no one than this, that he lay down his life for his friends.”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8075136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857" y="533400"/>
            <a:ext cx="7924800" cy="1143000"/>
          </a:xfrm>
        </p:spPr>
        <p:txBody>
          <a:bodyPr/>
          <a:lstStyle/>
          <a:p>
            <a:r>
              <a:rPr lang="en-US" sz="4400" dirty="0" smtClean="0"/>
              <a:t>Imitate God and </a:t>
            </a:r>
            <a:r>
              <a:rPr lang="en-US" sz="4400" u="sng" dirty="0" smtClean="0">
                <a:solidFill>
                  <a:srgbClr val="FFFF00"/>
                </a:solidFill>
              </a:rPr>
              <a:t>Forsake Unrighteousness</a:t>
            </a:r>
            <a:r>
              <a:rPr lang="en-US" sz="4400" dirty="0" smtClean="0"/>
              <a:t> (3-6)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981200"/>
            <a:ext cx="7924800" cy="41148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Sexual Immorality</a:t>
            </a:r>
            <a:endParaRPr lang="en-US" sz="3600" b="1" dirty="0"/>
          </a:p>
          <a:p>
            <a:r>
              <a:rPr lang="en-US" sz="3600" b="1" dirty="0" smtClean="0"/>
              <a:t>Impurity</a:t>
            </a:r>
            <a:endParaRPr lang="en-US" sz="3600" b="1" dirty="0"/>
          </a:p>
          <a:p>
            <a:r>
              <a:rPr lang="en-US" sz="3600" b="1" dirty="0" smtClean="0"/>
              <a:t>Greed/Covetousness</a:t>
            </a:r>
            <a:endParaRPr lang="en-US" sz="3600" b="1" dirty="0"/>
          </a:p>
          <a:p>
            <a:r>
              <a:rPr lang="en-US" sz="3600" b="1" dirty="0" smtClean="0"/>
              <a:t>Obscenity</a:t>
            </a:r>
          </a:p>
          <a:p>
            <a:r>
              <a:rPr lang="en-US" sz="3600" b="1" dirty="0" smtClean="0"/>
              <a:t>Foolish Talk</a:t>
            </a:r>
          </a:p>
          <a:p>
            <a:r>
              <a:rPr lang="en-US" sz="3600" b="1" dirty="0" smtClean="0"/>
              <a:t>Course Joking</a:t>
            </a:r>
          </a:p>
        </p:txBody>
      </p:sp>
      <p:sp>
        <p:nvSpPr>
          <p:cNvPr id="4" name="Rectangle 3"/>
          <p:cNvSpPr/>
          <p:nvPr/>
        </p:nvSpPr>
        <p:spPr>
          <a:xfrm rot="19381315">
            <a:off x="-161647" y="2729401"/>
            <a:ext cx="478615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11430"/>
                <a:gradFill>
                  <a:gsLst>
                    <a:gs pos="0">
                      <a:srgbClr val="FFFF00"/>
                    </a:gs>
                    <a:gs pos="75000">
                      <a:srgbClr val="CC8E6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C8E6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/>
              </a:rPr>
              <a:t>Idolatry!</a:t>
            </a:r>
            <a:endParaRPr lang="en-US" sz="9600" b="1" dirty="0">
              <a:ln w="11430"/>
              <a:gradFill>
                <a:gsLst>
                  <a:gs pos="0">
                    <a:srgbClr val="FFFF00"/>
                  </a:gs>
                  <a:gs pos="75000">
                    <a:srgbClr val="CC8E60">
                      <a:tint val="90000"/>
                      <a:shade val="60000"/>
                      <a:satMod val="240000"/>
                    </a:srgbClr>
                  </a:gs>
                  <a:gs pos="100000">
                    <a:srgbClr val="CC8E6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0078" y="2514600"/>
            <a:ext cx="816264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11430"/>
                <a:gradFill>
                  <a:gsLst>
                    <a:gs pos="0">
                      <a:srgbClr val="FFFF00"/>
                    </a:gs>
                    <a:gs pos="75000">
                      <a:srgbClr val="CC8E6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C8E6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/>
              </a:rPr>
              <a:t>Thanksgiving!</a:t>
            </a:r>
            <a:endParaRPr lang="en-US" sz="9600" b="1" dirty="0">
              <a:ln w="11430"/>
              <a:gradFill>
                <a:gsLst>
                  <a:gs pos="0">
                    <a:srgbClr val="FFFF00"/>
                  </a:gs>
                  <a:gs pos="75000">
                    <a:srgbClr val="CC8E60">
                      <a:tint val="90000"/>
                      <a:shade val="60000"/>
                      <a:satMod val="240000"/>
                    </a:srgbClr>
                  </a:gs>
                  <a:gs pos="100000">
                    <a:srgbClr val="CC8E6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85118676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4" grpId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What is Idolatry?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2362200"/>
            <a:ext cx="79248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4000" b="1" dirty="0" smtClean="0"/>
              <a:t>Idolatry is the foolish decision to make something or someone—really </a:t>
            </a:r>
            <a:r>
              <a:rPr lang="en-US" sz="4000" b="1" i="1" dirty="0" smtClean="0"/>
              <a:t>anything</a:t>
            </a:r>
            <a:r>
              <a:rPr lang="en-US" sz="4000" b="1" dirty="0" smtClean="0"/>
              <a:t>—more important than God.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17810997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1143000"/>
          </a:xfrm>
        </p:spPr>
        <p:txBody>
          <a:bodyPr/>
          <a:lstStyle/>
          <a:p>
            <a:r>
              <a:rPr lang="en-US" sz="4000" dirty="0" smtClean="0"/>
              <a:t>This is the Reason for </a:t>
            </a:r>
            <a:r>
              <a:rPr lang="en-US" sz="4000" dirty="0" smtClean="0"/>
              <a:t>God</a:t>
            </a:r>
            <a:r>
              <a:rPr lang="fr-FR" sz="4000" dirty="0" smtClean="0"/>
              <a:t>'</a:t>
            </a:r>
            <a:r>
              <a:rPr lang="en-US" sz="4000" dirty="0" smtClean="0"/>
              <a:t>s </a:t>
            </a:r>
            <a:r>
              <a:rPr lang="en-US" sz="4000" dirty="0" smtClean="0"/>
              <a:t>Wrath!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1458316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scan0011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" t="303"/>
          <a:stretch/>
        </p:blipFill>
        <p:spPr bwMode="auto">
          <a:xfrm>
            <a:off x="457200" y="0"/>
            <a:ext cx="82633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79833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Psalm 139:23-24: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“</a:t>
            </a:r>
            <a:r>
              <a:rPr lang="en-US" sz="3600" b="1" dirty="0"/>
              <a:t>Search me, O God, and know my </a:t>
            </a:r>
            <a:r>
              <a:rPr lang="en-US" sz="3600" b="1" dirty="0" smtClean="0"/>
              <a:t>heart!  </a:t>
            </a:r>
            <a:r>
              <a:rPr lang="en-US" sz="3600" b="1" dirty="0"/>
              <a:t>T</a:t>
            </a:r>
            <a:r>
              <a:rPr lang="en-US" sz="3600" b="1" dirty="0" smtClean="0"/>
              <a:t>ry </a:t>
            </a:r>
            <a:r>
              <a:rPr lang="en-US" sz="3600" b="1" dirty="0"/>
              <a:t>me and know my </a:t>
            </a:r>
            <a:r>
              <a:rPr lang="en-US" sz="3600" b="1" dirty="0" smtClean="0"/>
              <a:t>thoughts!  And </a:t>
            </a:r>
            <a:r>
              <a:rPr lang="en-US" sz="3600" b="1" dirty="0"/>
              <a:t>see if there be any </a:t>
            </a:r>
            <a:r>
              <a:rPr lang="en-US" sz="3600" b="1" dirty="0" smtClean="0"/>
              <a:t>grievous way </a:t>
            </a:r>
            <a:r>
              <a:rPr lang="en-US" sz="3600" b="1" dirty="0"/>
              <a:t>in me, and lead me in the </a:t>
            </a:r>
            <a:r>
              <a:rPr lang="en-US" sz="3600" b="1" dirty="0" smtClean="0"/>
              <a:t>way everlasting.”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48645695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SOME FOOD FOR THOUGHT: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99816"/>
            <a:ext cx="8534400" cy="41148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Are you willing to let God deeply search your heart and show you anything that might not be pleasing to Him?</a:t>
            </a:r>
          </a:p>
          <a:p>
            <a:endParaRPr lang="en-US" sz="3600" b="1" dirty="0"/>
          </a:p>
          <a:p>
            <a:r>
              <a:rPr lang="en-US" sz="3600" b="1" dirty="0" smtClean="0"/>
              <a:t>Are you willing to forsake any and all evil so that you might become more and more like Jesus?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05065938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924800" cy="1143000"/>
          </a:xfrm>
        </p:spPr>
        <p:txBody>
          <a:bodyPr/>
          <a:lstStyle/>
          <a:p>
            <a:r>
              <a:rPr lang="en-US" sz="4400" dirty="0" smtClean="0"/>
              <a:t>Imitate God and </a:t>
            </a:r>
            <a:r>
              <a:rPr lang="en-US" sz="4400" u="sng" dirty="0" smtClean="0">
                <a:solidFill>
                  <a:srgbClr val="FFFF00"/>
                </a:solidFill>
              </a:rPr>
              <a:t>Live in the Light</a:t>
            </a:r>
            <a:r>
              <a:rPr lang="en-US" sz="4400" dirty="0" smtClean="0"/>
              <a:t> (7-14)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3172898"/>
            <a:ext cx="7924800" cy="32523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“For he has rescued us from the dominion of darkness and brought us into the kingdom of the son he loves.”</a:t>
            </a:r>
          </a:p>
          <a:p>
            <a:pPr marL="0" indent="0">
              <a:buNone/>
            </a:pPr>
            <a:r>
              <a:rPr lang="en-US" sz="4000" b="1" dirty="0" smtClean="0"/>
              <a:t>—Colossians 1:13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55005432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0"/>
            <a:ext cx="9123218" cy="6842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The Fruit of the Light: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1600199"/>
            <a:ext cx="8382000" cy="4551143"/>
          </a:xfrm>
          <a:solidFill>
            <a:schemeClr val="accent1">
              <a:alpha val="37000"/>
            </a:schemeClr>
          </a:solidFill>
        </p:spPr>
        <p:txBody>
          <a:bodyPr>
            <a:noAutofit/>
          </a:bodyPr>
          <a:lstStyle/>
          <a:p>
            <a:r>
              <a:rPr lang="en-US" sz="4000" b="1" dirty="0" smtClean="0"/>
              <a:t>Goodness</a:t>
            </a:r>
            <a:endParaRPr lang="en-US" sz="4000" b="1" dirty="0"/>
          </a:p>
          <a:p>
            <a:r>
              <a:rPr lang="en-US" sz="4000" b="1" dirty="0" smtClean="0"/>
              <a:t>Righteousness</a:t>
            </a:r>
            <a:endParaRPr lang="en-US" sz="4000" b="1" dirty="0"/>
          </a:p>
          <a:p>
            <a:r>
              <a:rPr lang="en-US" sz="4000" b="1" dirty="0" smtClean="0"/>
              <a:t>Truth</a:t>
            </a:r>
            <a:endParaRPr lang="en-US" sz="4000" b="1" dirty="0"/>
          </a:p>
          <a:p>
            <a:r>
              <a:rPr lang="en-US" sz="4000" b="1" dirty="0" smtClean="0"/>
              <a:t>Seeking to Know What </a:t>
            </a:r>
            <a:r>
              <a:rPr lang="en-US" sz="4000" b="1" dirty="0"/>
              <a:t>P</a:t>
            </a:r>
            <a:r>
              <a:rPr lang="en-US" sz="4000" b="1" dirty="0" smtClean="0"/>
              <a:t>leases God</a:t>
            </a:r>
            <a:endParaRPr lang="en-US" sz="4000" b="1" dirty="0"/>
          </a:p>
          <a:p>
            <a:r>
              <a:rPr lang="en-US" sz="4000" b="1" dirty="0" smtClean="0"/>
              <a:t>Exposing Deeds of Darkness</a:t>
            </a:r>
          </a:p>
        </p:txBody>
      </p:sp>
    </p:spTree>
    <p:extLst>
      <p:ext uri="{BB962C8B-B14F-4D97-AF65-F5344CB8AC3E}">
        <p14:creationId xmlns:p14="http://schemas.microsoft.com/office/powerpoint/2010/main" val="240461270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The Fruit of the Light: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US" sz="4800" b="1" dirty="0" smtClean="0"/>
          </a:p>
          <a:p>
            <a:pPr lvl="0">
              <a:buClr>
                <a:srgbClr val="DC9E1F"/>
              </a:buClr>
            </a:pPr>
            <a:r>
              <a:rPr lang="en-US" sz="4800" b="1" dirty="0">
                <a:solidFill>
                  <a:srgbClr val="FFFFFF"/>
                </a:solidFill>
              </a:rPr>
              <a:t>Bringing </a:t>
            </a:r>
            <a:r>
              <a:rPr lang="en-US" sz="4800" b="1" dirty="0" smtClean="0">
                <a:solidFill>
                  <a:srgbClr val="FFFFFF"/>
                </a:solidFill>
              </a:rPr>
              <a:t>People </a:t>
            </a:r>
            <a:r>
              <a:rPr lang="en-US" sz="4800" b="1" dirty="0">
                <a:solidFill>
                  <a:srgbClr val="FFFFFF"/>
                </a:solidFill>
              </a:rPr>
              <a:t>O</a:t>
            </a:r>
            <a:r>
              <a:rPr lang="en-US" sz="4800" b="1" dirty="0" smtClean="0">
                <a:solidFill>
                  <a:srgbClr val="FFFFFF"/>
                </a:solidFill>
              </a:rPr>
              <a:t>ut </a:t>
            </a:r>
            <a:r>
              <a:rPr lang="en-US" sz="4800" b="1" dirty="0">
                <a:solidFill>
                  <a:srgbClr val="FFFFFF"/>
                </a:solidFill>
              </a:rPr>
              <a:t>of </a:t>
            </a:r>
            <a:r>
              <a:rPr lang="en-US" sz="4800" b="1" dirty="0" smtClean="0">
                <a:solidFill>
                  <a:srgbClr val="FFFFFF"/>
                </a:solidFill>
              </a:rPr>
              <a:t>Death </a:t>
            </a:r>
            <a:r>
              <a:rPr lang="en-US" sz="4800" b="1" dirty="0">
                <a:solidFill>
                  <a:srgbClr val="FFFFFF"/>
                </a:solidFill>
              </a:rPr>
              <a:t>and </a:t>
            </a:r>
            <a:r>
              <a:rPr lang="en-US" sz="4800" b="1" dirty="0" smtClean="0">
                <a:solidFill>
                  <a:srgbClr val="FFFFFF"/>
                </a:solidFill>
              </a:rPr>
              <a:t>Darkness and into </a:t>
            </a:r>
            <a:r>
              <a:rPr lang="en-US" sz="4800" b="1" dirty="0">
                <a:solidFill>
                  <a:srgbClr val="FFFFFF"/>
                </a:solidFill>
              </a:rPr>
              <a:t>L</a:t>
            </a:r>
            <a:r>
              <a:rPr lang="en-US" sz="4800" b="1" dirty="0" smtClean="0">
                <a:solidFill>
                  <a:srgbClr val="FFFFFF"/>
                </a:solidFill>
              </a:rPr>
              <a:t>ife </a:t>
            </a:r>
            <a:r>
              <a:rPr lang="en-US" sz="4800" b="1" dirty="0">
                <a:solidFill>
                  <a:srgbClr val="FFFFFF"/>
                </a:solidFill>
              </a:rPr>
              <a:t>and L</a:t>
            </a:r>
            <a:r>
              <a:rPr lang="en-US" sz="4800" b="1" dirty="0" smtClean="0">
                <a:solidFill>
                  <a:srgbClr val="FFFFFF"/>
                </a:solidFill>
              </a:rPr>
              <a:t>ight!</a:t>
            </a:r>
          </a:p>
        </p:txBody>
      </p:sp>
    </p:spTree>
    <p:extLst>
      <p:ext uri="{BB962C8B-B14F-4D97-AF65-F5344CB8AC3E}">
        <p14:creationId xmlns:p14="http://schemas.microsoft.com/office/powerpoint/2010/main" val="88704298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Imitate God And . . .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endParaRPr lang="en-US" sz="4000" b="1" dirty="0" smtClean="0"/>
          </a:p>
          <a:p>
            <a:r>
              <a:rPr lang="en-US" sz="4000" b="1" dirty="0" smtClean="0"/>
              <a:t>Live in </a:t>
            </a:r>
            <a:r>
              <a:rPr lang="en-US" sz="4000" b="1" dirty="0"/>
              <a:t>l</a:t>
            </a:r>
            <a:r>
              <a:rPr lang="en-US" sz="4000" b="1" dirty="0" smtClean="0"/>
              <a:t>ove (1-2)</a:t>
            </a:r>
          </a:p>
          <a:p>
            <a:r>
              <a:rPr lang="en-US" sz="4000" b="1" dirty="0" smtClean="0"/>
              <a:t>Forsake </a:t>
            </a:r>
            <a:r>
              <a:rPr lang="en-US" sz="4000" b="1" dirty="0"/>
              <a:t>u</a:t>
            </a:r>
            <a:r>
              <a:rPr lang="en-US" sz="4000" b="1" dirty="0" smtClean="0"/>
              <a:t>nrighteousness (3-6)</a:t>
            </a:r>
          </a:p>
          <a:p>
            <a:r>
              <a:rPr lang="en-US" sz="4000" b="1" dirty="0" smtClean="0"/>
              <a:t>Live </a:t>
            </a:r>
            <a:r>
              <a:rPr lang="en-US" sz="4000" b="1" dirty="0" smtClean="0"/>
              <a:t>in the light (7-14)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83151934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Chuck Colson: A Life Transformed from Darkness into Light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4585" r="3380" b="4585"/>
          <a:stretch/>
        </p:blipFill>
        <p:spPr bwMode="auto">
          <a:xfrm>
            <a:off x="609600" y="1662545"/>
            <a:ext cx="275705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3711286"/>
            <a:ext cx="5772150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71850" y="3188066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latin typeface="Arial Narrow"/>
              </a:rPr>
              <a:t>In the White House with President Nixon</a:t>
            </a:r>
            <a:endParaRPr lang="en-US" sz="2800" dirty="0">
              <a:solidFill>
                <a:srgbClr val="FFFFFF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7411240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Chuck Colson: A Life Transformed from Darkness into Light</a:t>
            </a:r>
            <a:endParaRPr lang="en-US" dirty="0"/>
          </a:p>
        </p:txBody>
      </p:sp>
      <p:pic>
        <p:nvPicPr>
          <p:cNvPr id="5124" name="Picture 4" descr="http://dekerivers.files.wordpress.com/2012/04/chuckcol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72009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00007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15962"/>
          </a:xfrm>
        </p:spPr>
        <p:txBody>
          <a:bodyPr/>
          <a:lstStyle/>
          <a:p>
            <a:pPr algn="ctr"/>
            <a:r>
              <a:rPr lang="en-US" dirty="0" smtClean="0"/>
              <a:t>Founder of Prison Fellowship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6" y="990600"/>
            <a:ext cx="9120311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353432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Chuck Colson: A Life Transformed from Darkness into Light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1676400"/>
            <a:ext cx="276225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76400"/>
            <a:ext cx="3048001" cy="4537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42770"/>
            <a:ext cx="2895600" cy="452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960533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Chuck Colson: A Life Transformed from Darkness into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8" y="0"/>
            <a:ext cx="9116291" cy="6969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170712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Main Idea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r>
              <a:rPr lang="en-US" sz="4400" b="1" dirty="0"/>
              <a:t>As His children, God calls us to </a:t>
            </a:r>
            <a:r>
              <a:rPr lang="en-US" sz="4400" b="1" u="sng" dirty="0">
                <a:solidFill>
                  <a:srgbClr val="FFFF00"/>
                </a:solidFill>
              </a:rPr>
              <a:t>imitate</a:t>
            </a:r>
            <a:r>
              <a:rPr lang="en-US" sz="4400" b="1" dirty="0"/>
              <a:t> Him by living in </a:t>
            </a:r>
            <a:r>
              <a:rPr lang="en-US" sz="4400" b="1" u="sng" dirty="0">
                <a:solidFill>
                  <a:srgbClr val="FFFF00"/>
                </a:solidFill>
              </a:rPr>
              <a:t>love</a:t>
            </a:r>
            <a:r>
              <a:rPr lang="en-US" sz="4400" b="1" dirty="0"/>
              <a:t>, forsaking </a:t>
            </a:r>
            <a:r>
              <a:rPr lang="en-US" sz="4400" b="1" u="sng" dirty="0" smtClean="0">
                <a:solidFill>
                  <a:srgbClr val="FFFF00"/>
                </a:solidFill>
              </a:rPr>
              <a:t>unrighteousness</a:t>
            </a:r>
            <a:r>
              <a:rPr lang="en-US" sz="4400" b="1" dirty="0"/>
              <a:t>, and living in the </a:t>
            </a:r>
            <a:r>
              <a:rPr lang="en-US" sz="4400" b="1" u="sng" dirty="0">
                <a:solidFill>
                  <a:srgbClr val="FFFF00"/>
                </a:solidFill>
              </a:rPr>
              <a:t>light</a:t>
            </a:r>
            <a:r>
              <a:rPr lang="en-US" sz="4400" b="1" dirty="0" smtClean="0"/>
              <a:t>.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57335162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347962"/>
            <a:ext cx="8534400" cy="1361054"/>
          </a:xfrm>
        </p:spPr>
        <p:txBody>
          <a:bodyPr/>
          <a:lstStyle/>
          <a:p>
            <a:r>
              <a:rPr lang="en-US" sz="4400" dirty="0" smtClean="0"/>
              <a:t>Personal Application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977600"/>
            <a:ext cx="8534400" cy="4899796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Sacrificial Love</a:t>
            </a:r>
          </a:p>
          <a:p>
            <a:r>
              <a:rPr lang="en-US" sz="3200" b="1" dirty="0" smtClean="0"/>
              <a:t>Goodness</a:t>
            </a:r>
            <a:endParaRPr lang="en-US" sz="3200" b="1" dirty="0"/>
          </a:p>
          <a:p>
            <a:r>
              <a:rPr lang="en-US" sz="3200" b="1" dirty="0"/>
              <a:t>Righteousness</a:t>
            </a:r>
          </a:p>
          <a:p>
            <a:r>
              <a:rPr lang="en-US" sz="3200" b="1" dirty="0"/>
              <a:t>Truth</a:t>
            </a:r>
          </a:p>
          <a:p>
            <a:r>
              <a:rPr lang="en-US" sz="3200" b="1" dirty="0"/>
              <a:t>Seeking to </a:t>
            </a:r>
            <a:r>
              <a:rPr lang="en-US" sz="3200" b="1" dirty="0" smtClean="0"/>
              <a:t>Know What Pleases </a:t>
            </a:r>
            <a:r>
              <a:rPr lang="en-US" sz="3200" b="1" dirty="0"/>
              <a:t>God</a:t>
            </a:r>
          </a:p>
          <a:p>
            <a:r>
              <a:rPr lang="en-US" sz="3200" b="1" dirty="0"/>
              <a:t>Exposing </a:t>
            </a:r>
            <a:r>
              <a:rPr lang="en-US" sz="3200" b="1" dirty="0" smtClean="0"/>
              <a:t>Deeds </a:t>
            </a:r>
            <a:r>
              <a:rPr lang="en-US" sz="3200" b="1" dirty="0"/>
              <a:t>of </a:t>
            </a:r>
            <a:r>
              <a:rPr lang="en-US" sz="3200" b="1" dirty="0" smtClean="0"/>
              <a:t>Darkness</a:t>
            </a:r>
            <a:endParaRPr lang="en-US" sz="3200" b="1" dirty="0"/>
          </a:p>
          <a:p>
            <a:pPr lvl="0"/>
            <a:r>
              <a:rPr lang="en-US" sz="3200" b="1" dirty="0">
                <a:solidFill>
                  <a:srgbClr val="FFFFFF"/>
                </a:solidFill>
              </a:rPr>
              <a:t>Bringing </a:t>
            </a:r>
            <a:r>
              <a:rPr lang="en-US" sz="3200" b="1" dirty="0" smtClean="0">
                <a:solidFill>
                  <a:srgbClr val="FFFFFF"/>
                </a:solidFill>
              </a:rPr>
              <a:t>People Out </a:t>
            </a:r>
            <a:r>
              <a:rPr lang="en-US" sz="3200" b="1" dirty="0">
                <a:solidFill>
                  <a:srgbClr val="FFFFFF"/>
                </a:solidFill>
              </a:rPr>
              <a:t>of </a:t>
            </a:r>
            <a:r>
              <a:rPr lang="en-US" sz="3200" b="1" dirty="0" smtClean="0">
                <a:solidFill>
                  <a:srgbClr val="FFFFFF"/>
                </a:solidFill>
              </a:rPr>
              <a:t>Death </a:t>
            </a:r>
            <a:r>
              <a:rPr lang="en-US" sz="3200" b="1" dirty="0">
                <a:solidFill>
                  <a:srgbClr val="FFFFFF"/>
                </a:solidFill>
              </a:rPr>
              <a:t>and </a:t>
            </a:r>
            <a:r>
              <a:rPr lang="en-US" sz="3200" b="1" dirty="0" smtClean="0">
                <a:solidFill>
                  <a:srgbClr val="FFFFFF"/>
                </a:solidFill>
              </a:rPr>
              <a:t>Darkness and into Life </a:t>
            </a:r>
            <a:r>
              <a:rPr lang="en-US" sz="3200" b="1" dirty="0">
                <a:solidFill>
                  <a:srgbClr val="FFFFFF"/>
                </a:solidFill>
              </a:rPr>
              <a:t>and L</a:t>
            </a:r>
            <a:r>
              <a:rPr lang="en-US" sz="3200" b="1" dirty="0" smtClean="0">
                <a:solidFill>
                  <a:srgbClr val="FFFFFF"/>
                </a:solidFill>
              </a:rPr>
              <a:t>ight</a:t>
            </a:r>
            <a:endParaRPr lang="en-US" sz="3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03907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6964"/>
            <a:ext cx="9144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534400" cy="1143000"/>
          </a:xfrm>
        </p:spPr>
        <p:txBody>
          <a:bodyPr/>
          <a:lstStyle/>
          <a:p>
            <a:r>
              <a:rPr lang="en-US" sz="4400" dirty="0" smtClean="0"/>
              <a:t>Imitate God and </a:t>
            </a:r>
            <a:r>
              <a:rPr lang="en-US" sz="4400" u="sng" dirty="0" smtClean="0">
                <a:solidFill>
                  <a:srgbClr val="FFFF00"/>
                </a:solidFill>
              </a:rPr>
              <a:t>Live in Love</a:t>
            </a:r>
            <a:r>
              <a:rPr lang="en-US" sz="4400" dirty="0" smtClean="0"/>
              <a:t> (1-2)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endParaRPr lang="en-US" sz="3600" b="1" dirty="0" smtClean="0"/>
          </a:p>
          <a:p>
            <a:r>
              <a:rPr lang="en-US" sz="3600" b="1" dirty="0" smtClean="0"/>
              <a:t>We are </a:t>
            </a:r>
            <a:r>
              <a:rPr lang="en-US" sz="3600" b="1" dirty="0" smtClean="0"/>
              <a:t>God</a:t>
            </a:r>
            <a:r>
              <a:rPr lang="fr-FR" sz="3600" b="1" dirty="0" smtClean="0"/>
              <a:t>'</a:t>
            </a:r>
            <a:r>
              <a:rPr lang="en-US" sz="3600" b="1" dirty="0" smtClean="0"/>
              <a:t>s </a:t>
            </a:r>
            <a:r>
              <a:rPr lang="en-US" sz="3600" b="1" dirty="0" smtClean="0"/>
              <a:t>children (</a:t>
            </a:r>
            <a:r>
              <a:rPr lang="en-US" sz="3600" b="1" dirty="0" smtClean="0"/>
              <a:t>1)</a:t>
            </a:r>
            <a:endParaRPr lang="en-US" sz="3600" b="1" dirty="0" smtClean="0"/>
          </a:p>
          <a:p>
            <a:r>
              <a:rPr lang="en-US" sz="3600" b="1" dirty="0" smtClean="0"/>
              <a:t>We </a:t>
            </a:r>
            <a:r>
              <a:rPr lang="en-US" sz="3600" b="1" dirty="0" smtClean="0"/>
              <a:t>are dearly loved (</a:t>
            </a:r>
            <a:r>
              <a:rPr lang="en-US" sz="3600" b="1" dirty="0" smtClean="0"/>
              <a:t>1)</a:t>
            </a:r>
            <a:endParaRPr lang="en-US" sz="3600" b="1" dirty="0" smtClean="0"/>
          </a:p>
          <a:p>
            <a:r>
              <a:rPr lang="en-US" sz="3600" b="1" dirty="0" smtClean="0"/>
              <a:t>Christ </a:t>
            </a:r>
            <a:r>
              <a:rPr lang="en-US" sz="3600" b="1" dirty="0" smtClean="0"/>
              <a:t>lovingly gave His life for us (2)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59453409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What is the Defining Mark of the Christian?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98783" y="1874146"/>
            <a:ext cx="8845217" cy="41148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Passionate Commitment?</a:t>
            </a:r>
          </a:p>
          <a:p>
            <a:r>
              <a:rPr lang="en-US" sz="3600" b="1" dirty="0" smtClean="0"/>
              <a:t>Exceptional Holiness?</a:t>
            </a:r>
          </a:p>
          <a:p>
            <a:r>
              <a:rPr lang="en-US" sz="3600" b="1" dirty="0" smtClean="0"/>
              <a:t>Right Doctrine?</a:t>
            </a:r>
          </a:p>
          <a:p>
            <a:r>
              <a:rPr lang="en-US" sz="3600" b="1" dirty="0" smtClean="0"/>
              <a:t>Success Measured in Material Possessions?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9086781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305800" cy="1143000"/>
          </a:xfrm>
        </p:spPr>
        <p:txBody>
          <a:bodyPr/>
          <a:lstStyle/>
          <a:p>
            <a:r>
              <a:rPr lang="en-US" sz="4400" dirty="0" smtClean="0"/>
              <a:t>What is the Defining Mark of the Christian?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5000" dirty="0" smtClean="0">
                <a:solidFill>
                  <a:srgbClr val="FF0000"/>
                </a:solidFill>
              </a:rPr>
              <a:t>LOVE!</a:t>
            </a:r>
            <a:endParaRPr lang="en-US" sz="250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8200"/>
            <a:ext cx="3647012" cy="5994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65227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God</a:t>
            </a:r>
            <a:r>
              <a:rPr lang="fr-FR" sz="4400" dirty="0" smtClean="0"/>
              <a:t>'</a:t>
            </a:r>
            <a:r>
              <a:rPr lang="en-US" sz="4400" dirty="0" smtClean="0"/>
              <a:t>s </a:t>
            </a:r>
            <a:r>
              <a:rPr lang="en-US" sz="4400" dirty="0" smtClean="0"/>
              <a:t>Love</a:t>
            </a:r>
            <a:r>
              <a:rPr lang="en-US" sz="4800" dirty="0" smtClean="0"/>
              <a:t>: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824336"/>
            <a:ext cx="8534400" cy="41148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Sent Christ into the world (John 3:16)</a:t>
            </a:r>
          </a:p>
          <a:p>
            <a:r>
              <a:rPr lang="en-US" sz="3200" b="1" dirty="0" smtClean="0"/>
              <a:t>Bought </a:t>
            </a:r>
            <a:r>
              <a:rPr lang="en-US" sz="3200" b="1" dirty="0" smtClean="0"/>
              <a:t>our forgiveness on the cross (Rom. 5:8)</a:t>
            </a:r>
          </a:p>
          <a:p>
            <a:r>
              <a:rPr lang="en-US" sz="3200" b="1" dirty="0" smtClean="0"/>
              <a:t>Is </a:t>
            </a:r>
            <a:r>
              <a:rPr lang="en-US" sz="3200" b="1" dirty="0" smtClean="0"/>
              <a:t>the very essence of His being (1 John 4:8)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93211005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God</a:t>
            </a:r>
            <a:r>
              <a:rPr lang="fr-FR" sz="4400" dirty="0" smtClean="0"/>
              <a:t>'</a:t>
            </a:r>
            <a:r>
              <a:rPr lang="en-US" sz="4400" dirty="0" smtClean="0"/>
              <a:t>s </a:t>
            </a:r>
            <a:r>
              <a:rPr lang="en-US" sz="4400" dirty="0" smtClean="0"/>
              <a:t>Love: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948856"/>
            <a:ext cx="8534400" cy="41148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Without it, we are nothing (1 Corinthians 13:2)</a:t>
            </a:r>
          </a:p>
          <a:p>
            <a:r>
              <a:rPr lang="en-US" sz="3200" b="1" dirty="0" smtClean="0"/>
              <a:t>We demonstrate it most clearly through radical self-sacrifice (John 15:13)</a:t>
            </a:r>
          </a:p>
          <a:p>
            <a:r>
              <a:rPr lang="en-US" sz="3200" b="1" dirty="0" smtClean="0"/>
              <a:t>We are called to live in love as </a:t>
            </a:r>
            <a:r>
              <a:rPr lang="en-US" sz="3200" b="1" dirty="0" smtClean="0"/>
              <a:t>God</a:t>
            </a:r>
            <a:r>
              <a:rPr lang="fr-FR" sz="3200" b="1" dirty="0" smtClean="0"/>
              <a:t>'</a:t>
            </a:r>
            <a:r>
              <a:rPr lang="en-US" sz="3200" b="1" dirty="0" smtClean="0"/>
              <a:t>s </a:t>
            </a:r>
            <a:r>
              <a:rPr lang="en-US" sz="3200" b="1" dirty="0" smtClean="0"/>
              <a:t>beloved children (Ephesians 5:1-2)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0613134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Some Food for Thought: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874144"/>
            <a:ext cx="8534400" cy="41148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What is your life most characterized by?</a:t>
            </a:r>
          </a:p>
          <a:p>
            <a:r>
              <a:rPr lang="en-US" sz="3200" b="1" dirty="0" smtClean="0"/>
              <a:t>What would your coworkers say?</a:t>
            </a:r>
          </a:p>
          <a:p>
            <a:r>
              <a:rPr lang="en-US" sz="3200" b="1" dirty="0" smtClean="0"/>
              <a:t>What would your closest friends or spouse say?</a:t>
            </a:r>
          </a:p>
          <a:p>
            <a:r>
              <a:rPr lang="en-US" sz="3200" b="1" dirty="0" smtClean="0"/>
              <a:t>What would God say?</a:t>
            </a:r>
          </a:p>
        </p:txBody>
      </p:sp>
    </p:spTree>
    <p:extLst>
      <p:ext uri="{BB962C8B-B14F-4D97-AF65-F5344CB8AC3E}">
        <p14:creationId xmlns:p14="http://schemas.microsoft.com/office/powerpoint/2010/main" val="378666667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13:34-35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3429000"/>
            <a:ext cx="7924800" cy="2921576"/>
          </a:xfrm>
          <a:solidFill>
            <a:schemeClr val="accent1">
              <a:alpha val="48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smtClean="0"/>
              <a:t>“A new command I give you: Love one another.  As I have loved you, so you must love one another.  By this all men will know that you are my disciples, if you love one another.”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18557548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538</TotalTime>
  <Words>661</Words>
  <Application>Microsoft Macintosh PowerPoint</Application>
  <PresentationFormat>On-screen Show (4:3)</PresentationFormat>
  <Paragraphs>87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Horizon</vt:lpstr>
      <vt:lpstr>Imitating GOD</vt:lpstr>
      <vt:lpstr>Imitate God And . . .</vt:lpstr>
      <vt:lpstr>Imitate God and Live in Love (1-2)</vt:lpstr>
      <vt:lpstr>What is the Defining Mark of the Christian?</vt:lpstr>
      <vt:lpstr>What is the Defining Mark of the Christian?</vt:lpstr>
      <vt:lpstr>God's Love:</vt:lpstr>
      <vt:lpstr>God's Love:</vt:lpstr>
      <vt:lpstr>Some Food for Thought:</vt:lpstr>
      <vt:lpstr>John 13:34-35</vt:lpstr>
      <vt:lpstr>John 15:12-13</vt:lpstr>
      <vt:lpstr>Imitate God and Forsake Unrighteousness (3-6)</vt:lpstr>
      <vt:lpstr>What is Idolatry?</vt:lpstr>
      <vt:lpstr>This is the Reason for God's Wrath!</vt:lpstr>
      <vt:lpstr>PowerPoint Presentation</vt:lpstr>
      <vt:lpstr>Psalm 139:23-24:</vt:lpstr>
      <vt:lpstr>SOME FOOD FOR THOUGHT:</vt:lpstr>
      <vt:lpstr>Imitate God and Live in the Light (7-14)</vt:lpstr>
      <vt:lpstr>The Fruit of the Light:</vt:lpstr>
      <vt:lpstr>The Fruit of the Light:</vt:lpstr>
      <vt:lpstr>Chuck Colson: A Life Transformed from Darkness into Light</vt:lpstr>
      <vt:lpstr>Chuck Colson: A Life Transformed from Darkness into Light</vt:lpstr>
      <vt:lpstr>Founder of Prison Fellowship</vt:lpstr>
      <vt:lpstr>Chuck Colson: A Life Transformed from Darkness into Light</vt:lpstr>
      <vt:lpstr>Chuck Colson: A Life Transformed from Darkness into Light</vt:lpstr>
      <vt:lpstr>Main Idea</vt:lpstr>
      <vt:lpstr>Personal Application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Living as Children of Light</dc:title>
  <dc:creator>Lewis</dc:creator>
  <cp:lastModifiedBy>IT Department</cp:lastModifiedBy>
  <cp:revision>47</cp:revision>
  <dcterms:created xsi:type="dcterms:W3CDTF">2012-10-22T04:38:23Z</dcterms:created>
  <dcterms:modified xsi:type="dcterms:W3CDTF">2012-10-29T05:41:28Z</dcterms:modified>
</cp:coreProperties>
</file>