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 id="2147483695" r:id="rId5"/>
  </p:sldMasterIdLst>
  <p:notesMasterIdLst>
    <p:notesMasterId r:id="rId47"/>
  </p:notesMasterIdLst>
  <p:sldIdLst>
    <p:sldId id="299" r:id="rId6"/>
    <p:sldId id="260" r:id="rId7"/>
    <p:sldId id="261" r:id="rId8"/>
    <p:sldId id="257" r:id="rId9"/>
    <p:sldId id="302" r:id="rId10"/>
    <p:sldId id="263" r:id="rId11"/>
    <p:sldId id="256" r:id="rId12"/>
    <p:sldId id="262" r:id="rId13"/>
    <p:sldId id="264" r:id="rId14"/>
    <p:sldId id="266" r:id="rId15"/>
    <p:sldId id="258" r:id="rId16"/>
    <p:sldId id="267" r:id="rId17"/>
    <p:sldId id="259" r:id="rId18"/>
    <p:sldId id="265" r:id="rId19"/>
    <p:sldId id="270" r:id="rId20"/>
    <p:sldId id="272" r:id="rId21"/>
    <p:sldId id="271" r:id="rId22"/>
    <p:sldId id="273" r:id="rId23"/>
    <p:sldId id="275" r:id="rId24"/>
    <p:sldId id="277" r:id="rId25"/>
    <p:sldId id="276" r:id="rId26"/>
    <p:sldId id="279" r:id="rId27"/>
    <p:sldId id="280" r:id="rId28"/>
    <p:sldId id="281" r:id="rId29"/>
    <p:sldId id="282" r:id="rId30"/>
    <p:sldId id="287" r:id="rId31"/>
    <p:sldId id="283" r:id="rId32"/>
    <p:sldId id="285" r:id="rId33"/>
    <p:sldId id="292" r:id="rId34"/>
    <p:sldId id="296" r:id="rId35"/>
    <p:sldId id="293" r:id="rId36"/>
    <p:sldId id="286" r:id="rId37"/>
    <p:sldId id="294" r:id="rId38"/>
    <p:sldId id="295" r:id="rId39"/>
    <p:sldId id="288" r:id="rId40"/>
    <p:sldId id="290" r:id="rId41"/>
    <p:sldId id="297" r:id="rId42"/>
    <p:sldId id="298" r:id="rId43"/>
    <p:sldId id="291" r:id="rId44"/>
    <p:sldId id="300" r:id="rId45"/>
    <p:sldId id="303"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7" autoAdjust="0"/>
    <p:restoredTop sz="72607" autoAdjust="0"/>
  </p:normalViewPr>
  <p:slideViewPr>
    <p:cSldViewPr snapToGrid="0" snapToObjects="1">
      <p:cViewPr varScale="1">
        <p:scale>
          <a:sx n="82" d="100"/>
          <a:sy n="82" d="100"/>
        </p:scale>
        <p:origin x="-2256"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1.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92D870-8050-4341-8B93-D92495F2BD43}" type="datetimeFigureOut">
              <a:rPr lang="en-US" smtClean="0"/>
              <a:t>20/12/16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C6DCBE-C6BD-1F4C-A0E0-DA896569EA10}" type="slidenum">
              <a:rPr lang="en-US" smtClean="0"/>
              <a:t>‹#›</a:t>
            </a:fld>
            <a:endParaRPr lang="en-US"/>
          </a:p>
        </p:txBody>
      </p:sp>
    </p:spTree>
    <p:extLst>
      <p:ext uri="{BB962C8B-B14F-4D97-AF65-F5344CB8AC3E}">
        <p14:creationId xmlns:p14="http://schemas.microsoft.com/office/powerpoint/2010/main" val="11952877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expectantly</a:t>
            </a:r>
            <a:r>
              <a:rPr lang="en-US" baseline="0" dirty="0" smtClean="0"/>
              <a:t> look forward to this New Year, </a:t>
            </a:r>
            <a:r>
              <a:rPr lang="en-US" sz="1200" kern="1200" dirty="0" smtClean="0">
                <a:solidFill>
                  <a:schemeClr val="tx1"/>
                </a:solidFill>
                <a:effectLst/>
                <a:latin typeface="+mn-lt"/>
                <a:ea typeface="+mn-ea"/>
                <a:cs typeface="+mn-cs"/>
              </a:rPr>
              <a:t>What hinders you to live your life as one whose life is in Christ? What are the hurdles that you face to move forward? And what are the fetters that binds you to live your life as a free man and woman in Christ? What are the things that you need to remove which is preventing</a:t>
            </a:r>
            <a:r>
              <a:rPr lang="en-US" sz="1200" kern="1200" baseline="0" dirty="0" smtClean="0">
                <a:solidFill>
                  <a:schemeClr val="tx1"/>
                </a:solidFill>
                <a:effectLst/>
                <a:latin typeface="+mn-lt"/>
                <a:ea typeface="+mn-ea"/>
                <a:cs typeface="+mn-cs"/>
              </a:rPr>
              <a:t> you to live a successful life?</a:t>
            </a:r>
            <a:endParaRPr lang="en-US" dirty="0"/>
          </a:p>
        </p:txBody>
      </p:sp>
      <p:sp>
        <p:nvSpPr>
          <p:cNvPr id="4" name="Slide Number Placeholder 3"/>
          <p:cNvSpPr>
            <a:spLocks noGrp="1"/>
          </p:cNvSpPr>
          <p:nvPr>
            <p:ph type="sldNum" sz="quarter" idx="10"/>
          </p:nvPr>
        </p:nvSpPr>
        <p:spPr/>
        <p:txBody>
          <a:bodyPr/>
          <a:lstStyle/>
          <a:p>
            <a:fld id="{EEC6DCBE-C6BD-1F4C-A0E0-DA896569EA10}" type="slidenum">
              <a:rPr lang="en-US" smtClean="0"/>
              <a:t>2</a:t>
            </a:fld>
            <a:endParaRPr lang="en-US"/>
          </a:p>
        </p:txBody>
      </p:sp>
    </p:spTree>
    <p:extLst>
      <p:ext uri="{BB962C8B-B14F-4D97-AF65-F5344CB8AC3E}">
        <p14:creationId xmlns:p14="http://schemas.microsoft.com/office/powerpoint/2010/main" val="1885307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 am sure we are all no stranger</a:t>
            </a:r>
            <a:r>
              <a:rPr lang="en-US" baseline="0" dirty="0" smtClean="0"/>
              <a:t> to this particular word. I have not been to many countries like most of you but coming from a country like India where corruption is quite prevalent.</a:t>
            </a:r>
            <a:endParaRPr lang="en-US" dirty="0" smtClean="0"/>
          </a:p>
        </p:txBody>
      </p:sp>
      <p:sp>
        <p:nvSpPr>
          <p:cNvPr id="4" name="Slide Number Placeholder 3"/>
          <p:cNvSpPr>
            <a:spLocks noGrp="1"/>
          </p:cNvSpPr>
          <p:nvPr>
            <p:ph type="sldNum" sz="quarter" idx="10"/>
          </p:nvPr>
        </p:nvSpPr>
        <p:spPr/>
        <p:txBody>
          <a:bodyPr/>
          <a:lstStyle/>
          <a:p>
            <a:fld id="{EEC6DCBE-C6BD-1F4C-A0E0-DA896569EA10}" type="slidenum">
              <a:rPr lang="en-US" smtClean="0"/>
              <a:t>11</a:t>
            </a:fld>
            <a:endParaRPr lang="en-US"/>
          </a:p>
        </p:txBody>
      </p:sp>
    </p:spTree>
    <p:extLst>
      <p:ext uri="{BB962C8B-B14F-4D97-AF65-F5344CB8AC3E}">
        <p14:creationId xmlns:p14="http://schemas.microsoft.com/office/powerpoint/2010/main" val="3378643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my home</a:t>
            </a:r>
            <a:r>
              <a:rPr lang="en-US" baseline="0" dirty="0" smtClean="0"/>
              <a:t> country of India, to get a job in govt. sector we need to pay heavy bribes to the conducting officers.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2012, one of my younger brothers went for an army recruitment… physical fitness passed…written passed…medical exam passed… but was rejected because we were unable to pay the bribe around S$ 4000.</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It broke my brother</a:t>
            </a:r>
            <a:r>
              <a:rPr lang="fr-FR" baseline="0" dirty="0" smtClean="0"/>
              <a:t>'</a:t>
            </a:r>
            <a:r>
              <a:rPr lang="en-US" baseline="0" dirty="0" smtClean="0"/>
              <a:t>s heart and brought frustration… your corrupt living has an adverse impact not just to you alone but to other people, especially those who are poor.</a:t>
            </a:r>
            <a:endParaRPr lang="en-US" dirty="0" smtClean="0"/>
          </a:p>
        </p:txBody>
      </p:sp>
      <p:sp>
        <p:nvSpPr>
          <p:cNvPr id="4" name="Slide Number Placeholder 3"/>
          <p:cNvSpPr>
            <a:spLocks noGrp="1"/>
          </p:cNvSpPr>
          <p:nvPr>
            <p:ph type="sldNum" sz="quarter" idx="10"/>
          </p:nvPr>
        </p:nvSpPr>
        <p:spPr/>
        <p:txBody>
          <a:bodyPr/>
          <a:lstStyle/>
          <a:p>
            <a:fld id="{EEC6DCBE-C6BD-1F4C-A0E0-DA896569EA10}" type="slidenum">
              <a:rPr lang="en-US" smtClean="0"/>
              <a:t>12</a:t>
            </a:fld>
            <a:endParaRPr lang="en-US"/>
          </a:p>
        </p:txBody>
      </p:sp>
    </p:spTree>
    <p:extLst>
      <p:ext uri="{BB962C8B-B14F-4D97-AF65-F5344CB8AC3E}">
        <p14:creationId xmlns:p14="http://schemas.microsoft.com/office/powerpoint/2010/main" val="3378643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Corrupt living is not just the corruption in financial matters. Paul</a:t>
            </a:r>
            <a:r>
              <a:rPr lang="en-US" baseline="0" dirty="0" smtClean="0"/>
              <a:t> listed a whole range of habits that tags along with corrupt living. They are </a:t>
            </a:r>
            <a:r>
              <a:rPr lang="en-US" sz="1200" b="1" u="sng" dirty="0" smtClean="0">
                <a:solidFill>
                  <a:srgbClr val="FFFFFF"/>
                </a:solidFill>
                <a:effectLst>
                  <a:glow rad="101600">
                    <a:schemeClr val="tx1">
                      <a:alpha val="75000"/>
                    </a:schemeClr>
                  </a:glow>
                  <a:outerShdw blurRad="50800" dist="38100" dir="10800000" algn="r" rotWithShape="0">
                    <a:prstClr val="black">
                      <a:alpha val="40000"/>
                    </a:prstClr>
                  </a:outerShdw>
                </a:effectLst>
              </a:rPr>
              <a:t>sexual immorality, impurity, lust, and evil desires</a:t>
            </a:r>
            <a:r>
              <a:rPr lang="en-US" sz="1200" b="1" u="sng" baseline="0" dirty="0" smtClean="0">
                <a:solidFill>
                  <a:srgbClr val="FFFFFF"/>
                </a:solidFill>
                <a:effectLst>
                  <a:glow rad="101600">
                    <a:schemeClr val="tx1">
                      <a:alpha val="75000"/>
                    </a:schemeClr>
                  </a:glow>
                  <a:outerShdw blurRad="50800" dist="38100" dir="10800000" algn="r" rotWithShape="0">
                    <a:prstClr val="black">
                      <a:alpha val="40000"/>
                    </a:prstClr>
                  </a:outerShdw>
                </a:effectLst>
              </a:rPr>
              <a:t> and greed.</a:t>
            </a:r>
            <a:endParaRPr lang="en-US" u="sng"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need to put away our impure thoughts – thoughts such as desiring or scheming to harm people. We also need to put away sexual impurity. Singles, we no longer care what we did in the past because of our new identity as new people in Christ but from this point forth let us be sexually pure. Married people, as people of God, God demands you to be sexually faithful to your spouses. Evils such as these, and on which the apostle says God</a:t>
            </a:r>
            <a:r>
              <a:rPr lang="fr-FR" dirty="0" smtClean="0"/>
              <a:t>'</a:t>
            </a:r>
            <a:r>
              <a:rPr lang="en-US" dirty="0" smtClean="0"/>
              <a:t>s wrath rests, must be slain.</a:t>
            </a:r>
          </a:p>
          <a:p>
            <a:endParaRPr lang="en-US" dirty="0"/>
          </a:p>
        </p:txBody>
      </p:sp>
      <p:sp>
        <p:nvSpPr>
          <p:cNvPr id="4" name="Slide Number Placeholder 3"/>
          <p:cNvSpPr>
            <a:spLocks noGrp="1"/>
          </p:cNvSpPr>
          <p:nvPr>
            <p:ph type="sldNum" sz="quarter" idx="10"/>
          </p:nvPr>
        </p:nvSpPr>
        <p:spPr/>
        <p:txBody>
          <a:bodyPr/>
          <a:lstStyle/>
          <a:p>
            <a:fld id="{EEC6DCBE-C6BD-1F4C-A0E0-DA896569EA10}" type="slidenum">
              <a:rPr lang="en-US" smtClean="0"/>
              <a:t>13</a:t>
            </a:fld>
            <a:endParaRPr lang="en-US"/>
          </a:p>
        </p:txBody>
      </p:sp>
    </p:spTree>
    <p:extLst>
      <p:ext uri="{BB962C8B-B14F-4D97-AF65-F5344CB8AC3E}">
        <p14:creationId xmlns:p14="http://schemas.microsoft.com/office/powerpoint/2010/main" val="802506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Paul deals with the sins of speech which seemed, like echoes of the past, to linger on the lips of the Colossians. Proverbs 18:21 says "The tongue can bring death or life; those who love to talk will reap the consequences (NLT)". James says "And the tongue is a flame of fire. It is a whole world of wickedness, corrupting your entire body. It can set your whole life on fire, for it is set on fire by hell itself (Jam 3:6-7 NLT). Jesus Christ said "You brood of snakes! How could evil men like you speak what is good and right? For whatever is in your heart determines what you say. (Mat 12:34 NLT)". Yes we should do away with wrong conversations.</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fld id="{EEC6DCBE-C6BD-1F4C-A0E0-DA896569EA10}" type="slidenum">
              <a:rPr lang="en-US" smtClean="0"/>
              <a:t>14</a:t>
            </a:fld>
            <a:endParaRPr lang="en-US"/>
          </a:p>
        </p:txBody>
      </p:sp>
    </p:spTree>
    <p:extLst>
      <p:ext uri="{BB962C8B-B14F-4D97-AF65-F5344CB8AC3E}">
        <p14:creationId xmlns:p14="http://schemas.microsoft.com/office/powerpoint/2010/main" val="802506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Paul deals with the sins of speech which seemed, like echoes of the past, to linger on the lips of the Colossians. Proverbs 18:21 says "The tongue can bring death or life; those who love to talk will reap the consequences (NLT)". Jesus Christ said "You brood of snakes! How could evil men like you speak what is good and right? For whatever is in your heart determines what you say. (Mat 12:34 NLT)". Yes we should do away with wrong conversations.</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fld id="{EEC6DCBE-C6BD-1F4C-A0E0-DA896569EA10}" type="slidenum">
              <a:rPr lang="en-US" smtClean="0"/>
              <a:t>15</a:t>
            </a:fld>
            <a:endParaRPr lang="en-US"/>
          </a:p>
        </p:txBody>
      </p:sp>
    </p:spTree>
    <p:extLst>
      <p:ext uri="{BB962C8B-B14F-4D97-AF65-F5344CB8AC3E}">
        <p14:creationId xmlns:p14="http://schemas.microsoft.com/office/powerpoint/2010/main" val="802506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Point is - James says "And the tongue is a flame of fire. It is a whole world of wickedness, corrupting your entire body. It can set your whole life on fire, for it is set on fire by hell itself (Jam 3:6-7 NLT). What you say and speak determines your where you are</a:t>
            </a:r>
            <a:r>
              <a:rPr lang="en-US" sz="1200" kern="1200" baseline="0" dirty="0" smtClean="0">
                <a:solidFill>
                  <a:schemeClr val="tx1"/>
                </a:solidFill>
                <a:effectLst/>
                <a:latin typeface="+mn-lt"/>
                <a:ea typeface="+mn-ea"/>
                <a:cs typeface="+mn-cs"/>
              </a:rPr>
              <a:t> heading for.</a:t>
            </a:r>
          </a:p>
          <a:p>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Source [http://</a:t>
            </a:r>
            <a:r>
              <a:rPr lang="en-US" sz="1200" kern="1200" dirty="0" err="1" smtClean="0">
                <a:solidFill>
                  <a:schemeClr val="tx1"/>
                </a:solidFill>
                <a:effectLst/>
                <a:latin typeface="+mn-lt"/>
                <a:ea typeface="+mn-ea"/>
                <a:cs typeface="+mn-cs"/>
              </a:rPr>
              <a:t>www.sermonillustrations.com</a:t>
            </a:r>
            <a:r>
              <a:rPr lang="en-US" sz="1200" kern="1200" dirty="0" smtClean="0">
                <a:solidFill>
                  <a:schemeClr val="tx1"/>
                </a:solidFill>
                <a:effectLst/>
                <a:latin typeface="+mn-lt"/>
                <a:ea typeface="+mn-ea"/>
                <a:cs typeface="+mn-cs"/>
              </a:rPr>
              <a:t>/a-z/s/</a:t>
            </a:r>
            <a:r>
              <a:rPr lang="en-US" sz="1200" kern="1200" dirty="0" err="1" smtClean="0">
                <a:solidFill>
                  <a:schemeClr val="tx1"/>
                </a:solidFill>
                <a:effectLst/>
                <a:latin typeface="+mn-lt"/>
                <a:ea typeface="+mn-ea"/>
                <a:cs typeface="+mn-cs"/>
              </a:rPr>
              <a:t>speech.htm</a:t>
            </a:r>
            <a:r>
              <a:rPr lang="en-US" sz="1200" kern="1200" dirty="0" smtClean="0">
                <a:solidFill>
                  <a:schemeClr val="tx1"/>
                </a:solidFill>
                <a:effectLst/>
                <a:latin typeface="+mn-lt"/>
                <a:ea typeface="+mn-ea"/>
                <a:cs typeface="+mn-cs"/>
              </a:rPr>
              <a:t>]</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C6DCBE-C6BD-1F4C-A0E0-DA896569EA10}" type="slidenum">
              <a:rPr lang="en-US" smtClean="0"/>
              <a:t>16</a:t>
            </a:fld>
            <a:endParaRPr lang="en-US"/>
          </a:p>
        </p:txBody>
      </p:sp>
    </p:spTree>
    <p:extLst>
      <p:ext uri="{BB962C8B-B14F-4D97-AF65-F5344CB8AC3E}">
        <p14:creationId xmlns:p14="http://schemas.microsoft.com/office/powerpoint/2010/main" val="802506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Do away with conversations</a:t>
            </a:r>
            <a:r>
              <a:rPr lang="en-US" sz="1200" kern="1200" baseline="0" dirty="0" smtClean="0">
                <a:solidFill>
                  <a:schemeClr val="tx1"/>
                </a:solidFill>
                <a:effectLst/>
                <a:latin typeface="+mn-lt"/>
                <a:ea typeface="+mn-ea"/>
                <a:cs typeface="+mn-cs"/>
              </a:rPr>
              <a:t> that can cause someone to</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	"Anger," and sin</a:t>
            </a:r>
          </a:p>
          <a:p>
            <a:r>
              <a:rPr lang="en-US" sz="1200" kern="1200" dirty="0" smtClean="0">
                <a:solidFill>
                  <a:schemeClr val="tx1"/>
                </a:solidFill>
                <a:effectLst/>
                <a:latin typeface="+mn-lt"/>
                <a:ea typeface="+mn-ea"/>
                <a:cs typeface="+mn-cs"/>
              </a:rPr>
              <a:t>2)	Conversations that will "Enrage"</a:t>
            </a:r>
          </a:p>
          <a:p>
            <a:r>
              <a:rPr lang="en-US" sz="1200" kern="1200" dirty="0" smtClean="0">
                <a:solidFill>
                  <a:schemeClr val="tx1"/>
                </a:solidFill>
                <a:effectLst/>
                <a:latin typeface="+mn-lt"/>
                <a:ea typeface="+mn-ea"/>
                <a:cs typeface="+mn-cs"/>
              </a:rPr>
              <a:t>3)	Talks to malign someone</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image;</a:t>
            </a:r>
          </a:p>
          <a:p>
            <a:r>
              <a:rPr lang="en-US" sz="1200" kern="1200" dirty="0" smtClean="0">
                <a:solidFill>
                  <a:schemeClr val="tx1"/>
                </a:solidFill>
                <a:effectLst/>
                <a:latin typeface="+mn-lt"/>
                <a:ea typeface="+mn-ea"/>
                <a:cs typeface="+mn-cs"/>
              </a:rPr>
              <a:t>4)	"Slander," i.e. blasphemy;</a:t>
            </a:r>
          </a:p>
          <a:p>
            <a:r>
              <a:rPr lang="en-US" sz="1200" kern="1200" dirty="0" smtClean="0">
                <a:solidFill>
                  <a:schemeClr val="tx1"/>
                </a:solidFill>
                <a:effectLst/>
                <a:latin typeface="+mn-lt"/>
                <a:ea typeface="+mn-ea"/>
                <a:cs typeface="+mn-cs"/>
              </a:rPr>
              <a:t>5)	"Dirty language," i.e. abusive words;</a:t>
            </a:r>
          </a:p>
          <a:p>
            <a:r>
              <a:rPr lang="en-US" sz="1200" kern="1200" dirty="0" smtClean="0">
                <a:solidFill>
                  <a:schemeClr val="tx1"/>
                </a:solidFill>
                <a:effectLst/>
                <a:latin typeface="+mn-lt"/>
                <a:ea typeface="+mn-ea"/>
                <a:cs typeface="+mn-cs"/>
              </a:rPr>
              <a:t>6)	"Falsehood," a word that needs no description. Let us not speak pretentiously but true to our words. </a:t>
            </a:r>
            <a:endParaRPr lang="en-US" dirty="0"/>
          </a:p>
        </p:txBody>
      </p:sp>
      <p:sp>
        <p:nvSpPr>
          <p:cNvPr id="4" name="Slide Number Placeholder 3"/>
          <p:cNvSpPr>
            <a:spLocks noGrp="1"/>
          </p:cNvSpPr>
          <p:nvPr>
            <p:ph type="sldNum" sz="quarter" idx="10"/>
          </p:nvPr>
        </p:nvSpPr>
        <p:spPr/>
        <p:txBody>
          <a:bodyPr/>
          <a:lstStyle/>
          <a:p>
            <a:fld id="{EEC6DCBE-C6BD-1F4C-A0E0-DA896569EA10}" type="slidenum">
              <a:rPr lang="en-US" smtClean="0"/>
              <a:t>17</a:t>
            </a:fld>
            <a:endParaRPr lang="en-US"/>
          </a:p>
        </p:txBody>
      </p:sp>
    </p:spTree>
    <p:extLst>
      <p:ext uri="{BB962C8B-B14F-4D97-AF65-F5344CB8AC3E}">
        <p14:creationId xmlns:p14="http://schemas.microsoft.com/office/powerpoint/2010/main" val="802506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find this verse quite helpful. Jesus Christ taught us "All you need to say is simply </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Yes</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or </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No</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anything beyond this comes from the evil one (Mat 5:37 NIV)"</a:t>
            </a:r>
            <a:endParaRPr lang="en-US" dirty="0" smtClean="0"/>
          </a:p>
        </p:txBody>
      </p:sp>
      <p:sp>
        <p:nvSpPr>
          <p:cNvPr id="4" name="Slide Number Placeholder 3"/>
          <p:cNvSpPr>
            <a:spLocks noGrp="1"/>
          </p:cNvSpPr>
          <p:nvPr>
            <p:ph type="sldNum" sz="quarter" idx="10"/>
          </p:nvPr>
        </p:nvSpPr>
        <p:spPr/>
        <p:txBody>
          <a:bodyPr/>
          <a:lstStyle/>
          <a:p>
            <a:fld id="{EEC6DCBE-C6BD-1F4C-A0E0-DA896569EA10}" type="slidenum">
              <a:rPr lang="en-US" smtClean="0"/>
              <a:t>18</a:t>
            </a:fld>
            <a:endParaRPr lang="en-US"/>
          </a:p>
        </p:txBody>
      </p:sp>
    </p:spTree>
    <p:extLst>
      <p:ext uri="{BB962C8B-B14F-4D97-AF65-F5344CB8AC3E}">
        <p14:creationId xmlns:p14="http://schemas.microsoft.com/office/powerpoint/2010/main" val="3644666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Paul exhorted the Colossians that as new people who have put on the virtues of new life, they must also put to death the conventional distinctions which leads to divisions in the church. For we are all made new in Christ and in Christ there is no distinction between "…a Jew or a Gentile, circumcised or uncircumcised, barbaric, uncivilized, slave, or free. Christ is all that matters, and he lives in all of us (Col 3:11 NLT)".</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fld id="{EEC6DCBE-C6BD-1F4C-A0E0-DA896569EA10}" type="slidenum">
              <a:rPr lang="en-US" smtClean="0"/>
              <a:t>19</a:t>
            </a:fld>
            <a:endParaRPr lang="en-US"/>
          </a:p>
        </p:txBody>
      </p:sp>
    </p:spTree>
    <p:extLst>
      <p:ext uri="{BB962C8B-B14F-4D97-AF65-F5344CB8AC3E}">
        <p14:creationId xmlns:p14="http://schemas.microsoft.com/office/powerpoint/2010/main" val="802506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Christ</a:t>
            </a:r>
            <a:r>
              <a:rPr lang="en-US" baseline="0" dirty="0" smtClean="0"/>
              <a:t> have made us all one in him, shall we still continue live our life dividing among ourselves? No, I am American and I cannot be with the Indian; I am Indians and I cannot be with the Chinese, Dutch, Pilipino…</a:t>
            </a:r>
            <a:endParaRPr lang="en-US" dirty="0"/>
          </a:p>
        </p:txBody>
      </p:sp>
      <p:sp>
        <p:nvSpPr>
          <p:cNvPr id="4" name="Slide Number Placeholder 3"/>
          <p:cNvSpPr>
            <a:spLocks noGrp="1"/>
          </p:cNvSpPr>
          <p:nvPr>
            <p:ph type="sldNum" sz="quarter" idx="10"/>
          </p:nvPr>
        </p:nvSpPr>
        <p:spPr/>
        <p:txBody>
          <a:bodyPr/>
          <a:lstStyle/>
          <a:p>
            <a:fld id="{EEC6DCBE-C6BD-1F4C-A0E0-DA896569EA10}" type="slidenum">
              <a:rPr lang="en-US" smtClean="0"/>
              <a:t>20</a:t>
            </a:fld>
            <a:endParaRPr lang="en-US"/>
          </a:p>
        </p:txBody>
      </p:sp>
    </p:spTree>
    <p:extLst>
      <p:ext uri="{BB962C8B-B14F-4D97-AF65-F5344CB8AC3E}">
        <p14:creationId xmlns:p14="http://schemas.microsoft.com/office/powerpoint/2010/main" val="802506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it anger? Hatred? Words</a:t>
            </a:r>
            <a:r>
              <a:rPr lang="en-US" baseline="0" dirty="0" smtClean="0"/>
              <a:t> – things which you are not suppose to say</a:t>
            </a:r>
            <a:r>
              <a:rPr lang="en-US" dirty="0" smtClean="0"/>
              <a:t>? Jealousy? Broken relationship?</a:t>
            </a:r>
            <a:endParaRPr lang="en-US" dirty="0"/>
          </a:p>
        </p:txBody>
      </p:sp>
      <p:sp>
        <p:nvSpPr>
          <p:cNvPr id="4" name="Slide Number Placeholder 3"/>
          <p:cNvSpPr>
            <a:spLocks noGrp="1"/>
          </p:cNvSpPr>
          <p:nvPr>
            <p:ph type="sldNum" sz="quarter" idx="10"/>
          </p:nvPr>
        </p:nvSpPr>
        <p:spPr/>
        <p:txBody>
          <a:bodyPr/>
          <a:lstStyle/>
          <a:p>
            <a:fld id="{EEC6DCBE-C6BD-1F4C-A0E0-DA896569EA10}" type="slidenum">
              <a:rPr lang="en-US" smtClean="0"/>
              <a:t>3</a:t>
            </a:fld>
            <a:endParaRPr lang="en-US"/>
          </a:p>
        </p:txBody>
      </p:sp>
    </p:spTree>
    <p:extLst>
      <p:ext uri="{BB962C8B-B14F-4D97-AF65-F5344CB8AC3E}">
        <p14:creationId xmlns:p14="http://schemas.microsoft.com/office/powerpoint/2010/main" val="1877484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Ethnic distinctions: "Greek and Jew". Let us stop drawing boundaries along the line of our ethnic groups. </a:t>
            </a:r>
          </a:p>
          <a:p>
            <a:r>
              <a:rPr lang="en-US" dirty="0" smtClean="0"/>
              <a:t>2)	Ceremonial: "circumcision or un-circumcision". The Jewish Christians emphasized so much on ritual purity and that is one of the main contention among the believers in early church. Let us put away that "my denomination is better than yours!" but rather practice what the Bible teach us.	</a:t>
            </a:r>
          </a:p>
          <a:p>
            <a:r>
              <a:rPr lang="en-US" dirty="0" smtClean="0"/>
              <a:t>3)	Distinctions of culture: "barbarian, uncivilized". Unable to appreciate different</a:t>
            </a:r>
            <a:r>
              <a:rPr lang="en-US" baseline="0" dirty="0" smtClean="0"/>
              <a:t> culture is often the many causes of conflicts. In India, almost every week we have a report of the people from northeastern India and the mainlanders having clashes because we cannot accept and appreciate our culture.</a:t>
            </a:r>
            <a:endParaRPr lang="en-US" dirty="0" smtClean="0"/>
          </a:p>
          <a:p>
            <a:r>
              <a:rPr lang="en-US" dirty="0" smtClean="0"/>
              <a:t>4)	Social: "slave and free." Here the word slave seems to have special reference here to the runaway slave (</a:t>
            </a:r>
            <a:r>
              <a:rPr lang="en-US" dirty="0" err="1" smtClean="0"/>
              <a:t>Onesimus</a:t>
            </a:r>
            <a:r>
              <a:rPr lang="en-US" dirty="0" smtClean="0"/>
              <a:t>) who was going to carry to his master the apostle</a:t>
            </a:r>
            <a:r>
              <a:rPr lang="fr-FR" dirty="0" smtClean="0"/>
              <a:t>'</a:t>
            </a:r>
            <a:r>
              <a:rPr lang="en-US" dirty="0" smtClean="0"/>
              <a:t>s letter, and who was to be received as a brother both of Philemon and Paul. But the point Paul wants to underscore is that there is</a:t>
            </a:r>
            <a:r>
              <a:rPr lang="en-US" baseline="0" dirty="0" smtClean="0"/>
              <a:t> no longer hierarchical systems in our new identity with Christ.</a:t>
            </a:r>
            <a:endParaRPr lang="en-US" dirty="0" smtClean="0"/>
          </a:p>
          <a:p>
            <a:endParaRPr lang="en-US" dirty="0"/>
          </a:p>
        </p:txBody>
      </p:sp>
      <p:sp>
        <p:nvSpPr>
          <p:cNvPr id="4" name="Slide Number Placeholder 3"/>
          <p:cNvSpPr>
            <a:spLocks noGrp="1"/>
          </p:cNvSpPr>
          <p:nvPr>
            <p:ph type="sldNum" sz="quarter" idx="10"/>
          </p:nvPr>
        </p:nvSpPr>
        <p:spPr/>
        <p:txBody>
          <a:bodyPr/>
          <a:lstStyle/>
          <a:p>
            <a:fld id="{EEC6DCBE-C6BD-1F4C-A0E0-DA896569EA10}" type="slidenum">
              <a:rPr lang="en-US" smtClean="0"/>
              <a:t>21</a:t>
            </a:fld>
            <a:endParaRPr lang="en-US"/>
          </a:p>
        </p:txBody>
      </p:sp>
    </p:spTree>
    <p:extLst>
      <p:ext uri="{BB962C8B-B14F-4D97-AF65-F5344CB8AC3E}">
        <p14:creationId xmlns:p14="http://schemas.microsoft.com/office/powerpoint/2010/main" val="610379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am glad that here at CIC… I learnt to realize that I need to come down.</a:t>
            </a:r>
            <a:endParaRPr lang="en-US" dirty="0"/>
          </a:p>
        </p:txBody>
      </p:sp>
      <p:sp>
        <p:nvSpPr>
          <p:cNvPr id="4" name="Slide Number Placeholder 3"/>
          <p:cNvSpPr>
            <a:spLocks noGrp="1"/>
          </p:cNvSpPr>
          <p:nvPr>
            <p:ph type="sldNum" sz="quarter" idx="10"/>
          </p:nvPr>
        </p:nvSpPr>
        <p:spPr/>
        <p:txBody>
          <a:bodyPr/>
          <a:lstStyle/>
          <a:p>
            <a:fld id="{EEC6DCBE-C6BD-1F4C-A0E0-DA896569EA10}" type="slidenum">
              <a:rPr lang="en-US" smtClean="0"/>
              <a:t>22</a:t>
            </a:fld>
            <a:endParaRPr lang="en-US"/>
          </a:p>
        </p:txBody>
      </p:sp>
    </p:spTree>
    <p:extLst>
      <p:ext uri="{BB962C8B-B14F-4D97-AF65-F5344CB8AC3E}">
        <p14:creationId xmlns:p14="http://schemas.microsoft.com/office/powerpoint/2010/main" val="610379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us put away our old sinful habits – things which Christ has already taken it off from us by his death so that we may put on the new dress of grace. Through Christ</a:t>
            </a:r>
            <a:r>
              <a:rPr lang="fr-FR" dirty="0" smtClean="0"/>
              <a:t>'</a:t>
            </a:r>
            <a:r>
              <a:rPr lang="en-US" dirty="0" smtClean="0"/>
              <a:t>s death we now have the power the put off our old sinful habits. We can now make a choice to put to death our bad habits – the old man or to let it rule over us and prevent us from living a free life in Christ. Christ has put to death our sinful habits, he have taken away our sinful clothes, lets us not go back</a:t>
            </a:r>
            <a:r>
              <a:rPr lang="en-US" baseline="0" dirty="0" smtClean="0"/>
              <a:t> to those old ways again but put on the virtues of new life and live as new people made alive in Christ.</a:t>
            </a:r>
          </a:p>
          <a:p>
            <a:endParaRPr lang="en-US" baseline="0" dirty="0" smtClean="0"/>
          </a:p>
          <a:p>
            <a:r>
              <a:rPr lang="en-US" baseline="0" dirty="0" smtClean="0"/>
              <a:t>What are these grace of Christ that we are to put on as his new people made alive in him?</a:t>
            </a:r>
            <a:endParaRPr lang="en-US" dirty="0"/>
          </a:p>
        </p:txBody>
      </p:sp>
      <p:sp>
        <p:nvSpPr>
          <p:cNvPr id="4" name="Slide Number Placeholder 3"/>
          <p:cNvSpPr>
            <a:spLocks noGrp="1"/>
          </p:cNvSpPr>
          <p:nvPr>
            <p:ph type="sldNum" sz="quarter" idx="10"/>
          </p:nvPr>
        </p:nvSpPr>
        <p:spPr/>
        <p:txBody>
          <a:bodyPr/>
          <a:lstStyle/>
          <a:p>
            <a:fld id="{EEC6DCBE-C6BD-1F4C-A0E0-DA896569EA10}" type="slidenum">
              <a:rPr lang="en-US" smtClean="0"/>
              <a:t>23</a:t>
            </a:fld>
            <a:endParaRPr lang="en-US"/>
          </a:p>
        </p:txBody>
      </p:sp>
    </p:spTree>
    <p:extLst>
      <p:ext uri="{BB962C8B-B14F-4D97-AF65-F5344CB8AC3E}">
        <p14:creationId xmlns:p14="http://schemas.microsoft.com/office/powerpoint/2010/main" val="802506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 on... compassion. “</a:t>
            </a:r>
            <a:r>
              <a:rPr lang="en-SG" sz="1200" b="0" i="0" u="none" strike="noStrike" kern="1200" baseline="0" dirty="0" smtClean="0">
                <a:solidFill>
                  <a:schemeClr val="tx1"/>
                </a:solidFill>
                <a:latin typeface="+mn-lt"/>
                <a:ea typeface="+mn-ea"/>
                <a:cs typeface="+mn-cs"/>
              </a:rPr>
              <a:t>Since God chose you to be the holy people he loves, you must clothe yourselves with tenderhearted mercy, kindness, humility, gentleness, and patience” (3:12 NLT).</a:t>
            </a:r>
            <a:endParaRPr lang="en-US" dirty="0" smtClean="0"/>
          </a:p>
          <a:p>
            <a:endParaRPr lang="en-US" dirty="0" smtClean="0"/>
          </a:p>
          <a:p>
            <a:r>
              <a:rPr lang="en-US" dirty="0" smtClean="0"/>
              <a:t>When we are clothed with compassion, we show kindness, humility, gentleness and patience for one another. In the gospel accounts, we know that when Jesus saw the crowds he was filed with compassion (Matt. 9:36; Mk. 6:34). Again in the Gospel of Mark when Jesus saw a leper asking him to heal him of his leprosy, Jesus was moved with compassion and he healed. Elsewhere in the Bible, </a:t>
            </a:r>
            <a:r>
              <a:rPr lang="en-US" dirty="0" err="1" smtClean="0"/>
              <a:t>Exod</a:t>
            </a:r>
            <a:r>
              <a:rPr lang="en-US" dirty="0" smtClean="0"/>
              <a:t> 34:6; 2 </a:t>
            </a:r>
            <a:r>
              <a:rPr lang="en-US" dirty="0" err="1" smtClean="0"/>
              <a:t>Chron</a:t>
            </a:r>
            <a:r>
              <a:rPr lang="en-US" dirty="0" smtClean="0"/>
              <a:t> 30:9; </a:t>
            </a:r>
            <a:r>
              <a:rPr lang="en-US" dirty="0" err="1" smtClean="0"/>
              <a:t>Neh</a:t>
            </a:r>
            <a:r>
              <a:rPr lang="en-US" dirty="0" smtClean="0"/>
              <a:t> 9:17, 31; </a:t>
            </a:r>
            <a:r>
              <a:rPr lang="en-US" dirty="0" err="1" smtClean="0"/>
              <a:t>Pss</a:t>
            </a:r>
            <a:r>
              <a:rPr lang="en-US" dirty="0" smtClean="0"/>
              <a:t> 85:15; Joel 2:13; and </a:t>
            </a:r>
            <a:r>
              <a:rPr lang="en-US" dirty="0" err="1" smtClean="0"/>
              <a:t>Jn</a:t>
            </a:r>
            <a:r>
              <a:rPr lang="en-US" dirty="0" smtClean="0"/>
              <a:t> 4:2, this </a:t>
            </a:r>
            <a:r>
              <a:rPr lang="en-US" dirty="0" err="1" smtClean="0"/>
              <a:t>compas-sion</a:t>
            </a:r>
            <a:r>
              <a:rPr lang="en-US" dirty="0" smtClean="0"/>
              <a:t> is described as grace of God. Paul in Philippians 1:8 says that he love the Philippians and long for them "…with the tender compassion of Christ Jesus (NLT)". This is the compassion that we are talking about. Through Jesus Christ, God has given us this dress – this compassion which we must wear it as new people in Christ.</a:t>
            </a:r>
          </a:p>
        </p:txBody>
      </p:sp>
      <p:sp>
        <p:nvSpPr>
          <p:cNvPr id="4" name="Slide Number Placeholder 3"/>
          <p:cNvSpPr>
            <a:spLocks noGrp="1"/>
          </p:cNvSpPr>
          <p:nvPr>
            <p:ph type="sldNum" sz="quarter" idx="10"/>
          </p:nvPr>
        </p:nvSpPr>
        <p:spPr/>
        <p:txBody>
          <a:bodyPr/>
          <a:lstStyle/>
          <a:p>
            <a:fld id="{EEC6DCBE-C6BD-1F4C-A0E0-DA896569EA10}" type="slidenum">
              <a:rPr lang="en-US" smtClean="0"/>
              <a:t>24</a:t>
            </a:fld>
            <a:endParaRPr lang="en-US"/>
          </a:p>
        </p:txBody>
      </p:sp>
    </p:spTree>
    <p:extLst>
      <p:ext uri="{BB962C8B-B14F-4D97-AF65-F5344CB8AC3E}">
        <p14:creationId xmlns:p14="http://schemas.microsoft.com/office/powerpoint/2010/main" val="802506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 on... compassion. Compassion</a:t>
            </a:r>
            <a:r>
              <a:rPr lang="en-US" baseline="0" dirty="0" smtClean="0"/>
              <a:t> is the tender mercies for fellow human beings. </a:t>
            </a:r>
            <a:r>
              <a:rPr lang="en-US" dirty="0" smtClean="0"/>
              <a:t>In the Bible, </a:t>
            </a:r>
            <a:r>
              <a:rPr lang="en-US" dirty="0" err="1" smtClean="0"/>
              <a:t>Exo</a:t>
            </a:r>
            <a:r>
              <a:rPr lang="en-US" dirty="0" smtClean="0"/>
              <a:t>. 34:6; 2 </a:t>
            </a:r>
            <a:r>
              <a:rPr lang="en-US" dirty="0" err="1" smtClean="0"/>
              <a:t>Chro</a:t>
            </a:r>
            <a:r>
              <a:rPr lang="en-US" dirty="0" smtClean="0"/>
              <a:t>. 30:9; </a:t>
            </a:r>
            <a:r>
              <a:rPr lang="en-US" dirty="0" err="1" smtClean="0"/>
              <a:t>Neh</a:t>
            </a:r>
            <a:r>
              <a:rPr lang="en-US" dirty="0" smtClean="0"/>
              <a:t> 9:17, 31; Ps. 85:15; Joel 2:13; and </a:t>
            </a:r>
            <a:r>
              <a:rPr lang="en-US" dirty="0" err="1" smtClean="0"/>
              <a:t>Jn</a:t>
            </a:r>
            <a:r>
              <a:rPr lang="en-US" dirty="0" smtClean="0"/>
              <a:t> 4:2, this compassion is described as grace of God in action. Paul in Philippians 1:8 says that he love the Philippians and long for them "…with the tender compassion of Christ Jesus (NLT)". This is the compassion that we are talking about. </a:t>
            </a:r>
          </a:p>
        </p:txBody>
      </p:sp>
      <p:sp>
        <p:nvSpPr>
          <p:cNvPr id="4" name="Slide Number Placeholder 3"/>
          <p:cNvSpPr>
            <a:spLocks noGrp="1"/>
          </p:cNvSpPr>
          <p:nvPr>
            <p:ph type="sldNum" sz="quarter" idx="10"/>
          </p:nvPr>
        </p:nvSpPr>
        <p:spPr/>
        <p:txBody>
          <a:bodyPr/>
          <a:lstStyle/>
          <a:p>
            <a:fld id="{EEC6DCBE-C6BD-1F4C-A0E0-DA896569EA10}" type="slidenum">
              <a:rPr lang="en-US" smtClean="0"/>
              <a:t>25</a:t>
            </a:fld>
            <a:endParaRPr lang="en-US"/>
          </a:p>
        </p:txBody>
      </p:sp>
    </p:spTree>
    <p:extLst>
      <p:ext uri="{BB962C8B-B14F-4D97-AF65-F5344CB8AC3E}">
        <p14:creationId xmlns:p14="http://schemas.microsoft.com/office/powerpoint/2010/main" val="8025066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 on... compassion. Compassion</a:t>
            </a:r>
            <a:r>
              <a:rPr lang="en-US" baseline="0" dirty="0" smtClean="0"/>
              <a:t> is the tender mercies for fellow human beings. </a:t>
            </a:r>
            <a:r>
              <a:rPr lang="en-US" dirty="0" smtClean="0"/>
              <a:t>In the Bible, </a:t>
            </a:r>
            <a:r>
              <a:rPr lang="en-US" dirty="0" err="1" smtClean="0"/>
              <a:t>Exo</a:t>
            </a:r>
            <a:r>
              <a:rPr lang="en-US" dirty="0" smtClean="0"/>
              <a:t>. 34:6; 2 </a:t>
            </a:r>
            <a:r>
              <a:rPr lang="en-US" dirty="0" err="1" smtClean="0"/>
              <a:t>Chro</a:t>
            </a:r>
            <a:r>
              <a:rPr lang="en-US" dirty="0" smtClean="0"/>
              <a:t>. 30:9; </a:t>
            </a:r>
            <a:r>
              <a:rPr lang="en-US" dirty="0" err="1" smtClean="0"/>
              <a:t>Neh</a:t>
            </a:r>
            <a:r>
              <a:rPr lang="en-US" dirty="0" smtClean="0"/>
              <a:t> 9:17, 31; Joel 2:13; and Jon 4:2, this compassion is described as grace of God in action. Paul in Philippians 1:8 says that he love the Philippians and long for them "…with the tender compassion of Christ Jesus (NLT)". This is the compassion that we are talking about. </a:t>
            </a:r>
          </a:p>
        </p:txBody>
      </p:sp>
      <p:sp>
        <p:nvSpPr>
          <p:cNvPr id="4" name="Slide Number Placeholder 3"/>
          <p:cNvSpPr>
            <a:spLocks noGrp="1"/>
          </p:cNvSpPr>
          <p:nvPr>
            <p:ph type="sldNum" sz="quarter" idx="10"/>
          </p:nvPr>
        </p:nvSpPr>
        <p:spPr/>
        <p:txBody>
          <a:bodyPr/>
          <a:lstStyle/>
          <a:p>
            <a:fld id="{EEC6DCBE-C6BD-1F4C-A0E0-DA896569EA10}" type="slidenum">
              <a:rPr lang="en-US" smtClean="0"/>
              <a:t>26</a:t>
            </a:fld>
            <a:endParaRPr lang="en-US"/>
          </a:p>
        </p:txBody>
      </p:sp>
    </p:spTree>
    <p:extLst>
      <p:ext uri="{BB962C8B-B14F-4D97-AF65-F5344CB8AC3E}">
        <p14:creationId xmlns:p14="http://schemas.microsoft.com/office/powerpoint/2010/main" val="802506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are clothed with compassion, we can show kindness, humility, gentleness and patience to one another. In the gospel accounts, we know that when Jesus saw the crowds he was filed with compassion (Matt. 9:36; Mk. 6:34). Again in the Gospel of Mark when Jesus saw a leper asking him to heal him of his leprosy, Jesus was moved with compassion and he healed. </a:t>
            </a:r>
          </a:p>
          <a:p>
            <a:endParaRPr lang="en-US" dirty="0" smtClean="0"/>
          </a:p>
          <a:p>
            <a:r>
              <a:rPr lang="en-US" dirty="0" smtClean="0"/>
              <a:t>Without compassion, we cannot feel for others. We cannot truly</a:t>
            </a:r>
            <a:r>
              <a:rPr lang="en-US" baseline="0" dirty="0" smtClean="0"/>
              <a:t>, from our hearts say that I care for you. In order to be able to care for one another we need to be clothed with the grace of compassion.</a:t>
            </a:r>
            <a:endParaRPr lang="en-US" dirty="0" smtClean="0"/>
          </a:p>
        </p:txBody>
      </p:sp>
      <p:sp>
        <p:nvSpPr>
          <p:cNvPr id="4" name="Slide Number Placeholder 3"/>
          <p:cNvSpPr>
            <a:spLocks noGrp="1"/>
          </p:cNvSpPr>
          <p:nvPr>
            <p:ph type="sldNum" sz="quarter" idx="10"/>
          </p:nvPr>
        </p:nvSpPr>
        <p:spPr/>
        <p:txBody>
          <a:bodyPr/>
          <a:lstStyle/>
          <a:p>
            <a:fld id="{EEC6DCBE-C6BD-1F4C-A0E0-DA896569EA10}" type="slidenum">
              <a:rPr lang="en-US" smtClean="0"/>
              <a:t>27</a:t>
            </a:fld>
            <a:endParaRPr lang="en-US"/>
          </a:p>
        </p:txBody>
      </p:sp>
    </p:spTree>
    <p:extLst>
      <p:ext uri="{BB962C8B-B14F-4D97-AF65-F5344CB8AC3E}">
        <p14:creationId xmlns:p14="http://schemas.microsoft.com/office/powerpoint/2010/main" val="802506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 again exhort the Colossians to put on the clothes of forgiveness. “</a:t>
            </a:r>
            <a:r>
              <a:rPr lang="en-SG" sz="1200" b="0" i="0" u="none" strike="noStrike" kern="1200" baseline="0" dirty="0" smtClean="0">
                <a:solidFill>
                  <a:schemeClr val="tx1"/>
                </a:solidFill>
                <a:latin typeface="+mn-lt"/>
                <a:ea typeface="+mn-ea"/>
                <a:cs typeface="+mn-cs"/>
              </a:rPr>
              <a:t>Make allowance for each other’s faults, and forgive anyone who offends you. Remember, the Lord forgave you, so you must forgive others” (3:13 NLT).</a:t>
            </a:r>
          </a:p>
          <a:p>
            <a:endParaRPr lang="en-SG" sz="1200" b="0" i="0" u="none" strike="noStrike" kern="1200" baseline="0" dirty="0" smtClean="0">
              <a:solidFill>
                <a:schemeClr val="tx1"/>
              </a:solidFill>
              <a:latin typeface="+mn-lt"/>
              <a:ea typeface="+mn-ea"/>
              <a:cs typeface="+mn-cs"/>
            </a:endParaRPr>
          </a:p>
          <a:p>
            <a:r>
              <a:rPr lang="en-US" dirty="0" smtClean="0"/>
              <a:t>He exhorted them that they must forgive one another just as they have received forgiveness for God through Christ. The same applies for us today. We were once in a wretched state of sin. Every time we lived offending God by our thoughts, action and speech. But God forgave us and made us his children. Ephesians 4:32 clearly says that we must forgive one another just as Christ has forgiven us. </a:t>
            </a:r>
          </a:p>
          <a:p>
            <a:endParaRPr lang="en-US" dirty="0" smtClean="0"/>
          </a:p>
        </p:txBody>
      </p:sp>
      <p:sp>
        <p:nvSpPr>
          <p:cNvPr id="4" name="Slide Number Placeholder 3"/>
          <p:cNvSpPr>
            <a:spLocks noGrp="1"/>
          </p:cNvSpPr>
          <p:nvPr>
            <p:ph type="sldNum" sz="quarter" idx="10"/>
          </p:nvPr>
        </p:nvSpPr>
        <p:spPr/>
        <p:txBody>
          <a:bodyPr/>
          <a:lstStyle/>
          <a:p>
            <a:fld id="{EEC6DCBE-C6BD-1F4C-A0E0-DA896569EA10}" type="slidenum">
              <a:rPr lang="en-US" smtClean="0"/>
              <a:t>28</a:t>
            </a:fld>
            <a:endParaRPr lang="en-US"/>
          </a:p>
        </p:txBody>
      </p:sp>
    </p:spTree>
    <p:extLst>
      <p:ext uri="{BB962C8B-B14F-4D97-AF65-F5344CB8AC3E}">
        <p14:creationId xmlns:p14="http://schemas.microsoft.com/office/powerpoint/2010/main" val="802506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claim</a:t>
            </a:r>
            <a:r>
              <a:rPr lang="en-US" baseline="0" dirty="0" smtClean="0"/>
              <a:t> to have put to death through our union with Christ and have put on the grace of Christ – the forgiveness, I would like you to think about someone who have hurt you beyond words; whom you find it hard to forgive. And ask yourselves, </a:t>
            </a:r>
            <a:r>
              <a:rPr lang="fr-FR" baseline="0" dirty="0" smtClean="0"/>
              <a:t>'</a:t>
            </a:r>
            <a:r>
              <a:rPr lang="en-US" baseline="0" dirty="0" smtClean="0"/>
              <a:t>is it really to hard for me?</a:t>
            </a:r>
            <a:r>
              <a:rPr lang="fr-FR" baseline="0" dirty="0" smtClean="0"/>
              <a:t>'</a:t>
            </a:r>
            <a:r>
              <a:rPr lang="en-US" baseline="0" dirty="0" smtClean="0"/>
              <a:t>.</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EEC6DCBE-C6BD-1F4C-A0E0-DA896569EA10}" type="slidenum">
              <a:rPr lang="en-US" smtClean="0"/>
              <a:t>29</a:t>
            </a:fld>
            <a:endParaRPr lang="en-US"/>
          </a:p>
        </p:txBody>
      </p:sp>
    </p:spTree>
    <p:extLst>
      <p:ext uri="{BB962C8B-B14F-4D97-AF65-F5344CB8AC3E}">
        <p14:creationId xmlns:p14="http://schemas.microsoft.com/office/powerpoint/2010/main" val="802506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Perhaps, the greatest story of forgiveness</a:t>
            </a:r>
            <a:r>
              <a:rPr lang="en-US" baseline="0" dirty="0" smtClean="0"/>
              <a:t> comes from the life of the widowed lady Gladys </a:t>
            </a:r>
            <a:r>
              <a:rPr lang="en-US" baseline="0" dirty="0" err="1" smtClean="0"/>
              <a:t>Staines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EC6DCBE-C6BD-1F4C-A0E0-DA896569EA10}" type="slidenum">
              <a:rPr lang="en-US" smtClean="0"/>
              <a:t>30</a:t>
            </a:fld>
            <a:endParaRPr lang="en-US"/>
          </a:p>
        </p:txBody>
      </p:sp>
    </p:spTree>
    <p:extLst>
      <p:ext uri="{BB962C8B-B14F-4D97-AF65-F5344CB8AC3E}">
        <p14:creationId xmlns:p14="http://schemas.microsoft.com/office/powerpoint/2010/main" val="41999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bothering </a:t>
            </a:r>
            <a:r>
              <a:rPr lang="en-US" baseline="0" dirty="0" smtClean="0"/>
              <a:t>you to move forward and embrace this New Year with Joy, peace, love and hope? Paul exhorted the Colossians in our passage today (Col. 3:5-15) to remove the things which is hindering/bothering us and is preventing us from living the full life as free man/woman, as victors, as new people. So we need to put off the old clothes and…</a:t>
            </a:r>
            <a:endParaRPr lang="en-US" dirty="0"/>
          </a:p>
        </p:txBody>
      </p:sp>
      <p:sp>
        <p:nvSpPr>
          <p:cNvPr id="4" name="Slide Number Placeholder 3"/>
          <p:cNvSpPr>
            <a:spLocks noGrp="1"/>
          </p:cNvSpPr>
          <p:nvPr>
            <p:ph type="sldNum" sz="quarter" idx="10"/>
          </p:nvPr>
        </p:nvSpPr>
        <p:spPr/>
        <p:txBody>
          <a:bodyPr/>
          <a:lstStyle/>
          <a:p>
            <a:fld id="{EEC6DCBE-C6BD-1F4C-A0E0-DA896569EA10}" type="slidenum">
              <a:rPr lang="en-US" smtClean="0"/>
              <a:t>4</a:t>
            </a:fld>
            <a:endParaRPr lang="en-US"/>
          </a:p>
        </p:txBody>
      </p:sp>
    </p:spTree>
    <p:extLst>
      <p:ext uri="{BB962C8B-B14F-4D97-AF65-F5344CB8AC3E}">
        <p14:creationId xmlns:p14="http://schemas.microsoft.com/office/powerpoint/2010/main" val="2667251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Without forgiveness, there cannot</a:t>
            </a:r>
            <a:r>
              <a:rPr lang="en-US" baseline="0" dirty="0" smtClean="0"/>
              <a:t> be a very strong relationship. Forgiveness is the clue that binds marriage, friendship and our relationship with one another.</a:t>
            </a:r>
          </a:p>
          <a:p>
            <a:endParaRPr lang="en-US" baseline="0" dirty="0" smtClean="0"/>
          </a:p>
          <a:p>
            <a:r>
              <a:rPr lang="en-US" dirty="0" smtClean="0"/>
              <a:t>Sometimes, it just</a:t>
            </a:r>
            <a:r>
              <a:rPr lang="en-US" baseline="0" dirty="0" smtClean="0"/>
              <a:t> you that you need to forgive yourself. We cannot forgive other unless we forgive ourselves of our past foolish mistakes. </a:t>
            </a:r>
            <a:r>
              <a:rPr lang="en-US" dirty="0" smtClean="0"/>
              <a:t>At one point of time, it was very difficult for me to forgive people who have provoked me and hurt my feelings beyond words. I took revenge for every single offense they made to me. When I was young, if any of relatives scold me for good or wrong reasons, I cannot challenge them so what I did… I killed their chickens, pets… sometimes, I used to take catapult and shoot them from afar… but God worked in my and as I receive Christ, I slowly learned to forgive. It will be ungrateful on our parts if we don</a:t>
            </a:r>
            <a:r>
              <a:rPr lang="fr-FR" dirty="0" smtClean="0"/>
              <a:t>'</a:t>
            </a:r>
            <a:r>
              <a:rPr lang="en-US" dirty="0" smtClean="0"/>
              <a:t>t forgive one another because we have received forgiveness from God.</a:t>
            </a:r>
          </a:p>
          <a:p>
            <a:r>
              <a:rPr lang="en-US" dirty="0" smtClean="0"/>
              <a:t>Let us put on the clothe of forgiveness.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EC6DCBE-C6BD-1F4C-A0E0-DA896569EA10}" type="slidenum">
              <a:rPr lang="en-US" smtClean="0"/>
              <a:t>31</a:t>
            </a:fld>
            <a:endParaRPr lang="en-US"/>
          </a:p>
        </p:txBody>
      </p:sp>
    </p:spTree>
    <p:extLst>
      <p:ext uri="{BB962C8B-B14F-4D97-AF65-F5344CB8AC3E}">
        <p14:creationId xmlns:p14="http://schemas.microsoft.com/office/powerpoint/2010/main" val="3214765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SG" sz="1200" b="0" i="0" u="none" strike="noStrike" kern="1200" baseline="0" dirty="0" smtClean="0">
                <a:solidFill>
                  <a:schemeClr val="tx1"/>
                </a:solidFill>
                <a:latin typeface="+mn-lt"/>
                <a:ea typeface="+mn-ea"/>
                <a:cs typeface="+mn-cs"/>
              </a:rPr>
              <a:t>Above all, clothe yourselves with love, which binds us all together in perfect harmony” (3:14 NLT).</a:t>
            </a:r>
            <a:endParaRPr lang="en-US" dirty="0" smtClean="0"/>
          </a:p>
          <a:p>
            <a:endParaRPr lang="en-US" dirty="0" smtClean="0"/>
          </a:p>
          <a:p>
            <a:r>
              <a:rPr lang="en-US" dirty="0" smtClean="0"/>
              <a:t>As we put on the grace clothe of compassion, forgiveness, let us complete it by putting on the clothes of love. Paul said here that it is love that binds everything. Perhaps his best teaching about love is recorded in 1 Corinthians 13. 1 John 4:8 says God is love. As his children, let us also love one another. Let us adorn ourselves with love</a:t>
            </a:r>
            <a:r>
              <a:rPr lang="en-US" baseline="0" dirty="0" smtClean="0"/>
              <a:t> because love expresses the willingness of the person to give himself to the good of others.</a:t>
            </a:r>
          </a:p>
          <a:p>
            <a:endParaRPr lang="en-US" baseline="0" dirty="0" smtClean="0"/>
          </a:p>
        </p:txBody>
      </p:sp>
      <p:sp>
        <p:nvSpPr>
          <p:cNvPr id="4" name="Slide Number Placeholder 3"/>
          <p:cNvSpPr>
            <a:spLocks noGrp="1"/>
          </p:cNvSpPr>
          <p:nvPr>
            <p:ph type="sldNum" sz="quarter" idx="10"/>
          </p:nvPr>
        </p:nvSpPr>
        <p:spPr/>
        <p:txBody>
          <a:bodyPr/>
          <a:lstStyle/>
          <a:p>
            <a:fld id="{EEC6DCBE-C6BD-1F4C-A0E0-DA896569EA10}" type="slidenum">
              <a:rPr lang="en-US" smtClean="0"/>
              <a:t>32</a:t>
            </a:fld>
            <a:endParaRPr lang="en-US"/>
          </a:p>
        </p:txBody>
      </p:sp>
    </p:spTree>
    <p:extLst>
      <p:ext uri="{BB962C8B-B14F-4D97-AF65-F5344CB8AC3E}">
        <p14:creationId xmlns:p14="http://schemas.microsoft.com/office/powerpoint/2010/main" val="8025066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Forgiven but I cannot love this man… This is a litmus</a:t>
            </a:r>
            <a:r>
              <a:rPr lang="en-US" baseline="0" dirty="0" smtClean="0"/>
              <a:t> test for us as Christians. We can forgive but choose not to love. If we truly forgive someone why can</a:t>
            </a:r>
            <a:r>
              <a:rPr lang="fr-FR" baseline="0" dirty="0" smtClean="0"/>
              <a:t>'</a:t>
            </a:r>
            <a:r>
              <a:rPr lang="en-US" baseline="0" dirty="0" smtClean="0"/>
              <a:t>t we love? If you have some conflicts with your spouses, parents, friends, room mates in the past or recently, and if you say you have forgiven them but still cannot love, take this as God speaking to you today and accept it as a challenge to love that person.</a:t>
            </a:r>
            <a:endParaRPr lang="en-US" dirty="0" smtClean="0"/>
          </a:p>
        </p:txBody>
      </p:sp>
      <p:sp>
        <p:nvSpPr>
          <p:cNvPr id="4" name="Slide Number Placeholder 3"/>
          <p:cNvSpPr>
            <a:spLocks noGrp="1"/>
          </p:cNvSpPr>
          <p:nvPr>
            <p:ph type="sldNum" sz="quarter" idx="10"/>
          </p:nvPr>
        </p:nvSpPr>
        <p:spPr/>
        <p:txBody>
          <a:bodyPr/>
          <a:lstStyle/>
          <a:p>
            <a:fld id="{EEC6DCBE-C6BD-1F4C-A0E0-DA896569EA10}" type="slidenum">
              <a:rPr lang="en-US" smtClean="0"/>
              <a:t>33</a:t>
            </a:fld>
            <a:endParaRPr lang="en-US"/>
          </a:p>
        </p:txBody>
      </p:sp>
    </p:spTree>
    <p:extLst>
      <p:ext uri="{BB962C8B-B14F-4D97-AF65-F5344CB8AC3E}">
        <p14:creationId xmlns:p14="http://schemas.microsoft.com/office/powerpoint/2010/main" val="8025066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us put</a:t>
            </a:r>
            <a:r>
              <a:rPr lang="en-US" baseline="0" dirty="0" smtClean="0"/>
              <a:t> on the cloth of love.</a:t>
            </a:r>
            <a:endParaRPr lang="en-US" dirty="0" smtClean="0"/>
          </a:p>
        </p:txBody>
      </p:sp>
      <p:sp>
        <p:nvSpPr>
          <p:cNvPr id="4" name="Slide Number Placeholder 3"/>
          <p:cNvSpPr>
            <a:spLocks noGrp="1"/>
          </p:cNvSpPr>
          <p:nvPr>
            <p:ph type="sldNum" sz="quarter" idx="10"/>
          </p:nvPr>
        </p:nvSpPr>
        <p:spPr/>
        <p:txBody>
          <a:bodyPr/>
          <a:lstStyle/>
          <a:p>
            <a:fld id="{EEC6DCBE-C6BD-1F4C-A0E0-DA896569EA10}" type="slidenum">
              <a:rPr lang="en-US" smtClean="0"/>
              <a:t>34</a:t>
            </a:fld>
            <a:endParaRPr lang="en-US"/>
          </a:p>
        </p:txBody>
      </p:sp>
    </p:spTree>
    <p:extLst>
      <p:ext uri="{BB962C8B-B14F-4D97-AF65-F5344CB8AC3E}">
        <p14:creationId xmlns:p14="http://schemas.microsoft.com/office/powerpoint/2010/main" val="8025066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solidFill>
                  <a:srgbClr val="FFFFFF"/>
                </a:solidFill>
                <a:effectLst>
                  <a:glow rad="101600">
                    <a:schemeClr val="tx1">
                      <a:alpha val="75000"/>
                    </a:schemeClr>
                  </a:glow>
                  <a:outerShdw blurRad="50800" dist="38100" dir="10800000" algn="r" rotWithShape="0">
                    <a:prstClr val="black">
                      <a:alpha val="40000"/>
                    </a:prstClr>
                  </a:outerShdw>
                </a:effectLst>
              </a:rPr>
              <a:t>We</a:t>
            </a:r>
            <a:r>
              <a:rPr lang="en-US" b="0" baseline="0" dirty="0" smtClean="0">
                <a:solidFill>
                  <a:srgbClr val="FFFFFF"/>
                </a:solidFill>
                <a:effectLst>
                  <a:glow rad="101600">
                    <a:schemeClr val="tx1">
                      <a:alpha val="75000"/>
                    </a:schemeClr>
                  </a:glow>
                  <a:outerShdw blurRad="50800" dist="38100" dir="10800000" algn="r" rotWithShape="0">
                    <a:prstClr val="black">
                      <a:alpha val="40000"/>
                    </a:prstClr>
                  </a:outerShdw>
                </a:effectLst>
              </a:rPr>
              <a:t> are given the grace to live our life as victors in Christ. God in his grace have set us free by</a:t>
            </a:r>
            <a:endParaRPr lang="en-US" b="0" dirty="0" smtClean="0">
              <a:solidFill>
                <a:srgbClr val="FFFFFF"/>
              </a:solidFill>
              <a:effectLst>
                <a:glow rad="101600">
                  <a:schemeClr val="tx1">
                    <a:alpha val="75000"/>
                  </a:schemeClr>
                </a:glow>
                <a:outerShdw blurRad="50800" dist="38100" dir="10800000" algn="r" rotWithShape="0">
                  <a:prstClr val="black">
                    <a:alpha val="40000"/>
                  </a:prstClr>
                </a:outerShdw>
              </a:effectLst>
            </a:endParaRPr>
          </a:p>
          <a:p>
            <a:pPr marL="285750" indent="-285750">
              <a:buAutoNum type="romanUcPeriod"/>
            </a:pPr>
            <a:r>
              <a:rPr lang="en-US" b="0" dirty="0" smtClean="0">
                <a:solidFill>
                  <a:srgbClr val="FFFFFF"/>
                </a:solidFill>
                <a:effectLst>
                  <a:glow rad="101600">
                    <a:schemeClr val="tx1">
                      <a:alpha val="75000"/>
                    </a:schemeClr>
                  </a:glow>
                  <a:outerShdw blurRad="50800" dist="38100" dir="10800000" algn="r" rotWithShape="0">
                    <a:prstClr val="black">
                      <a:alpha val="40000"/>
                    </a:prstClr>
                  </a:outerShdw>
                </a:effectLst>
              </a:rPr>
              <a:t>Put off the grave clothes by making us die to the sins of</a:t>
            </a:r>
            <a:br>
              <a:rPr lang="en-US" b="0" dirty="0" smtClean="0">
                <a:solidFill>
                  <a:srgbClr val="FFFFFF"/>
                </a:solidFill>
                <a:effectLst>
                  <a:glow rad="101600">
                    <a:schemeClr val="tx1">
                      <a:alpha val="75000"/>
                    </a:schemeClr>
                  </a:glow>
                  <a:outerShdw blurRad="50800" dist="38100" dir="10800000" algn="r" rotWithShape="0">
                    <a:prstClr val="black">
                      <a:alpha val="40000"/>
                    </a:prstClr>
                  </a:outerShdw>
                </a:effectLst>
              </a:rPr>
            </a:br>
            <a:r>
              <a:rPr lang="en-US" b="0" dirty="0" smtClean="0">
                <a:solidFill>
                  <a:srgbClr val="FFFFFF"/>
                </a:solidFill>
                <a:effectLst>
                  <a:glow rad="101600">
                    <a:schemeClr val="tx1">
                      <a:alpha val="75000"/>
                    </a:schemeClr>
                  </a:glow>
                  <a:outerShdw blurRad="50800" dist="38100" dir="10800000" algn="r" rotWithShape="0">
                    <a:prstClr val="black">
                      <a:alpha val="40000"/>
                    </a:prstClr>
                  </a:outerShdw>
                </a:effectLst>
              </a:rPr>
              <a:t> 	a. corrupt living</a:t>
            </a:r>
            <a:br>
              <a:rPr lang="en-US" b="0" dirty="0" smtClean="0">
                <a:solidFill>
                  <a:srgbClr val="FFFFFF"/>
                </a:solidFill>
                <a:effectLst>
                  <a:glow rad="101600">
                    <a:schemeClr val="tx1">
                      <a:alpha val="75000"/>
                    </a:schemeClr>
                  </a:glow>
                  <a:outerShdw blurRad="50800" dist="38100" dir="10800000" algn="r" rotWithShape="0">
                    <a:prstClr val="black">
                      <a:alpha val="40000"/>
                    </a:prstClr>
                  </a:outerShdw>
                </a:effectLst>
              </a:rPr>
            </a:br>
            <a:r>
              <a:rPr lang="en-US" b="0" dirty="0" smtClean="0">
                <a:solidFill>
                  <a:srgbClr val="FFFFFF"/>
                </a:solidFill>
                <a:effectLst>
                  <a:glow rad="101600">
                    <a:schemeClr val="tx1">
                      <a:alpha val="75000"/>
                    </a:schemeClr>
                  </a:glow>
                  <a:outerShdw blurRad="50800" dist="38100" dir="10800000" algn="r" rotWithShape="0">
                    <a:prstClr val="black">
                      <a:alpha val="40000"/>
                    </a:prstClr>
                  </a:outerShdw>
                </a:effectLst>
              </a:rPr>
              <a:t>	b. wrong conversation</a:t>
            </a:r>
            <a:br>
              <a:rPr lang="en-US" b="0" dirty="0" smtClean="0">
                <a:solidFill>
                  <a:srgbClr val="FFFFFF"/>
                </a:solidFill>
                <a:effectLst>
                  <a:glow rad="101600">
                    <a:schemeClr val="tx1">
                      <a:alpha val="75000"/>
                    </a:schemeClr>
                  </a:glow>
                  <a:outerShdw blurRad="50800" dist="38100" dir="10800000" algn="r" rotWithShape="0">
                    <a:prstClr val="black">
                      <a:alpha val="40000"/>
                    </a:prstClr>
                  </a:outerShdw>
                </a:effectLst>
              </a:rPr>
            </a:br>
            <a:r>
              <a:rPr lang="en-US" b="0" dirty="0" smtClean="0">
                <a:solidFill>
                  <a:srgbClr val="FFFFFF"/>
                </a:solidFill>
                <a:effectLst>
                  <a:glow rad="101600">
                    <a:schemeClr val="tx1">
                      <a:alpha val="75000"/>
                    </a:schemeClr>
                  </a:glow>
                  <a:outerShdw blurRad="50800" dist="38100" dir="10800000" algn="r" rotWithShape="0">
                    <a:prstClr val="black">
                      <a:alpha val="40000"/>
                    </a:prstClr>
                  </a:outerShdw>
                </a:effectLst>
              </a:rPr>
              <a:t>	c. conventional distinctions,</a:t>
            </a:r>
            <a:r>
              <a:rPr lang="en-US" b="0" baseline="0" dirty="0" smtClean="0">
                <a:solidFill>
                  <a:srgbClr val="FFFFFF"/>
                </a:solidFill>
                <a:effectLst>
                  <a:glow rad="101600">
                    <a:schemeClr val="tx1">
                      <a:alpha val="75000"/>
                    </a:schemeClr>
                  </a:glow>
                  <a:outerShdw blurRad="50800" dist="38100" dir="10800000" algn="r" rotWithShape="0">
                    <a:prstClr val="black">
                      <a:alpha val="40000"/>
                    </a:prstClr>
                  </a:outerShdw>
                </a:effectLst>
              </a:rPr>
              <a:t> and by enabling us to</a:t>
            </a:r>
            <a:endParaRPr lang="en-US" b="0" dirty="0" smtClean="0">
              <a:solidFill>
                <a:srgbClr val="FFFFFF"/>
              </a:solidFill>
              <a:effectLst>
                <a:glow rad="101600">
                  <a:schemeClr val="tx1">
                    <a:alpha val="75000"/>
                  </a:schemeClr>
                </a:glow>
                <a:outerShdw blurRad="50800" dist="38100" dir="10800000" algn="r" rotWithShape="0">
                  <a:prstClr val="black">
                    <a:alpha val="40000"/>
                  </a:prstClr>
                </a:outerShdw>
              </a:effectLst>
            </a:endParaRPr>
          </a:p>
          <a:p>
            <a:pPr marL="285750" indent="-285750">
              <a:buAutoNum type="romanUcPeriod"/>
            </a:pPr>
            <a:endParaRPr lang="en-US" b="0" dirty="0" smtClean="0">
              <a:solidFill>
                <a:srgbClr val="FFFFFF"/>
              </a:solidFill>
              <a:effectLst>
                <a:glow rad="101600">
                  <a:schemeClr val="tx1">
                    <a:alpha val="75000"/>
                  </a:schemeClr>
                </a:glow>
                <a:outerShdw blurRad="50800" dist="38100" dir="10800000" algn="r" rotWithShape="0">
                  <a:prstClr val="black">
                    <a:alpha val="40000"/>
                  </a:prstClr>
                </a:outerShdw>
              </a:effectLst>
            </a:endParaRPr>
          </a:p>
          <a:p>
            <a:pPr marL="285750" indent="-285750">
              <a:buAutoNum type="romanUcPeriod"/>
            </a:pPr>
            <a:r>
              <a:rPr lang="en-US" b="0" dirty="0" smtClean="0">
                <a:solidFill>
                  <a:srgbClr val="FFFFFF"/>
                </a:solidFill>
                <a:effectLst>
                  <a:glow rad="101600">
                    <a:schemeClr val="tx1">
                      <a:alpha val="75000"/>
                    </a:schemeClr>
                  </a:glow>
                  <a:outerShdw blurRad="50800" dist="38100" dir="10800000" algn="r" rotWithShape="0">
                    <a:prstClr val="black">
                      <a:alpha val="40000"/>
                    </a:prstClr>
                  </a:outerShdw>
                </a:effectLst>
              </a:rPr>
              <a:t>Put on the grace of Christ</a:t>
            </a:r>
            <a:br>
              <a:rPr lang="en-US" b="0" dirty="0" smtClean="0">
                <a:solidFill>
                  <a:srgbClr val="FFFFFF"/>
                </a:solidFill>
                <a:effectLst>
                  <a:glow rad="101600">
                    <a:schemeClr val="tx1">
                      <a:alpha val="75000"/>
                    </a:schemeClr>
                  </a:glow>
                  <a:outerShdw blurRad="50800" dist="38100" dir="10800000" algn="r" rotWithShape="0">
                    <a:prstClr val="black">
                      <a:alpha val="40000"/>
                    </a:prstClr>
                  </a:outerShdw>
                </a:effectLst>
              </a:rPr>
            </a:br>
            <a:r>
              <a:rPr lang="en-US" b="0" dirty="0" smtClean="0">
                <a:solidFill>
                  <a:srgbClr val="FFFFFF"/>
                </a:solidFill>
                <a:effectLst>
                  <a:glow rad="101600">
                    <a:schemeClr val="tx1">
                      <a:alpha val="75000"/>
                    </a:schemeClr>
                  </a:glow>
                  <a:outerShdw blurRad="50800" dist="38100" dir="10800000" algn="r" rotWithShape="0">
                    <a:prstClr val="black">
                      <a:alpha val="40000"/>
                    </a:prstClr>
                  </a:outerShdw>
                </a:effectLst>
              </a:rPr>
              <a:t>	a.</a:t>
            </a:r>
            <a:r>
              <a:rPr lang="en-US" b="0" baseline="0" dirty="0" smtClean="0">
                <a:solidFill>
                  <a:srgbClr val="FFFFFF"/>
                </a:solidFill>
                <a:effectLst>
                  <a:glow rad="101600">
                    <a:schemeClr val="tx1">
                      <a:alpha val="75000"/>
                    </a:schemeClr>
                  </a:glow>
                  <a:outerShdw blurRad="50800" dist="38100" dir="10800000" algn="r" rotWithShape="0">
                    <a:prstClr val="black">
                      <a:alpha val="40000"/>
                    </a:prstClr>
                  </a:outerShdw>
                </a:effectLst>
              </a:rPr>
              <a:t> compassion</a:t>
            </a:r>
          </a:p>
          <a:p>
            <a:r>
              <a:rPr lang="en-US" b="0" baseline="0" dirty="0" smtClean="0">
                <a:solidFill>
                  <a:srgbClr val="FFFFFF"/>
                </a:solidFill>
                <a:effectLst>
                  <a:glow rad="101600">
                    <a:schemeClr val="tx1">
                      <a:alpha val="75000"/>
                    </a:schemeClr>
                  </a:glow>
                  <a:outerShdw blurRad="50800" dist="38100" dir="10800000" algn="r" rotWithShape="0">
                    <a:prstClr val="black">
                      <a:alpha val="40000"/>
                    </a:prstClr>
                  </a:outerShdw>
                </a:effectLst>
              </a:rPr>
              <a:t>	b. forgiveness</a:t>
            </a:r>
          </a:p>
          <a:p>
            <a:r>
              <a:rPr lang="en-US" b="0" baseline="0" dirty="0" smtClean="0">
                <a:solidFill>
                  <a:srgbClr val="FFFFFF"/>
                </a:solidFill>
                <a:effectLst>
                  <a:glow rad="101600">
                    <a:schemeClr val="tx1">
                      <a:alpha val="75000"/>
                    </a:schemeClr>
                  </a:glow>
                  <a:outerShdw blurRad="50800" dist="38100" dir="10800000" algn="r" rotWithShape="0">
                    <a:prstClr val="black">
                      <a:alpha val="40000"/>
                    </a:prstClr>
                  </a:outerShdw>
                </a:effectLst>
              </a:rPr>
              <a:t>	c. love</a:t>
            </a:r>
          </a:p>
          <a:p>
            <a:endParaRPr lang="en-US" b="0" baseline="0" dirty="0" smtClean="0">
              <a:solidFill>
                <a:srgbClr val="FFFFFF"/>
              </a:solidFill>
              <a:effectLst>
                <a:glow rad="101600">
                  <a:schemeClr val="tx1">
                    <a:alpha val="75000"/>
                  </a:schemeClr>
                </a:glow>
                <a:outerShdw blurRad="50800" dist="38100" dir="10800000" algn="r" rotWithShape="0">
                  <a:prstClr val="black">
                    <a:alpha val="40000"/>
                  </a:prstClr>
                </a:outerShdw>
              </a:effectLst>
            </a:endParaRPr>
          </a:p>
          <a:p>
            <a:r>
              <a:rPr lang="en-US" b="0" baseline="0" dirty="0" smtClean="0">
                <a:solidFill>
                  <a:srgbClr val="FFFFFF"/>
                </a:solidFill>
                <a:effectLst>
                  <a:glow rad="101600">
                    <a:schemeClr val="tx1">
                      <a:alpha val="75000"/>
                    </a:schemeClr>
                  </a:glow>
                  <a:outerShdw blurRad="50800" dist="38100" dir="10800000" algn="r" rotWithShape="0">
                    <a:prstClr val="black">
                      <a:alpha val="40000"/>
                    </a:prstClr>
                  </a:outerShdw>
                </a:effectLst>
              </a:rPr>
              <a:t>Now let us go back to the questions we asked in the beginning:</a:t>
            </a:r>
            <a:endParaRPr lang="en-US" b="0" dirty="0" smtClean="0"/>
          </a:p>
        </p:txBody>
      </p:sp>
      <p:sp>
        <p:nvSpPr>
          <p:cNvPr id="4" name="Slide Number Placeholder 3"/>
          <p:cNvSpPr>
            <a:spLocks noGrp="1"/>
          </p:cNvSpPr>
          <p:nvPr>
            <p:ph type="sldNum" sz="quarter" idx="10"/>
          </p:nvPr>
        </p:nvSpPr>
        <p:spPr/>
        <p:txBody>
          <a:bodyPr/>
          <a:lstStyle/>
          <a:p>
            <a:fld id="{EEC6DCBE-C6BD-1F4C-A0E0-DA896569EA10}" type="slidenum">
              <a:rPr lang="en-US" smtClean="0"/>
              <a:t>35</a:t>
            </a:fld>
            <a:endParaRPr lang="en-US"/>
          </a:p>
        </p:txBody>
      </p:sp>
    </p:spTree>
    <p:extLst>
      <p:ext uri="{BB962C8B-B14F-4D97-AF65-F5344CB8AC3E}">
        <p14:creationId xmlns:p14="http://schemas.microsoft.com/office/powerpoint/2010/main" val="8025066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been given the grace to live our life as new people in Christ. As new people we are to adorn ourselves with the virtues – the dress of new life. If we don</a:t>
            </a:r>
            <a:r>
              <a:rPr lang="fr-FR" dirty="0" smtClean="0"/>
              <a:t>'</a:t>
            </a:r>
            <a:r>
              <a:rPr lang="en-US" dirty="0" smtClean="0"/>
              <a:t>t put on or cloth our body with clothes, then we all know we will be naked. If we are naked, we are susceptible to heat, cold, insect bites and vulnerable to hosts of dangers.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If you don</a:t>
            </a:r>
            <a:r>
              <a:rPr lang="fr-FR" dirty="0" smtClean="0"/>
              <a:t>'</a:t>
            </a:r>
            <a:r>
              <a:rPr lang="en-US" dirty="0" smtClean="0"/>
              <a:t>t</a:t>
            </a:r>
            <a:r>
              <a:rPr lang="en-US" baseline="0" dirty="0" smtClean="0"/>
              <a:t> put off the grave clothes and put on the new virtues of life – </a:t>
            </a:r>
            <a:r>
              <a:rPr lang="en-US" baseline="0" dirty="0" err="1" smtClean="0"/>
              <a:t>i.e</a:t>
            </a:r>
            <a:r>
              <a:rPr lang="en-US" baseline="0" dirty="0" smtClean="0"/>
              <a:t> the grace of Christ, then we are </a:t>
            </a:r>
            <a:r>
              <a:rPr lang="en-US" dirty="0" smtClean="0"/>
              <a:t>naked Christians – naked</a:t>
            </a:r>
            <a:r>
              <a:rPr lang="en-US" baseline="0" dirty="0" smtClean="0"/>
              <a:t> </a:t>
            </a:r>
            <a:r>
              <a:rPr lang="en-US" dirty="0" smtClean="0"/>
              <a:t>and exposed to hosts of sins lurking around us. We</a:t>
            </a:r>
            <a:r>
              <a:rPr lang="en-US" baseline="0" dirty="0" smtClean="0"/>
              <a:t> will be tempted to anger and commit sin, we will want to hate people, we will be haunted by our painful past experience, we will go back to sexually immoral lives.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Are there any grave clothes on you that you need to remove? Think about this.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EC6DCBE-C6BD-1F4C-A0E0-DA896569EA10}" type="slidenum">
              <a:rPr lang="en-US" smtClean="0"/>
              <a:t>36</a:t>
            </a:fld>
            <a:endParaRPr lang="en-US"/>
          </a:p>
        </p:txBody>
      </p:sp>
    </p:spTree>
    <p:extLst>
      <p:ext uri="{BB962C8B-B14F-4D97-AF65-F5344CB8AC3E}">
        <p14:creationId xmlns:p14="http://schemas.microsoft.com/office/powerpoint/2010/main" val="18774849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year, as I look ahead</a:t>
            </a:r>
            <a:r>
              <a:rPr lang="en-US" baseline="0" dirty="0" smtClean="0"/>
              <a:t> and see the challenges that I am going to face – in terms of my marriage (if God willing after my graduation from SBC)</a:t>
            </a:r>
            <a:r>
              <a:rPr lang="en-US" dirty="0" smtClean="0"/>
              <a:t>, regarding my ministry, I realized</a:t>
            </a:r>
            <a:r>
              <a:rPr lang="en-US" baseline="0" dirty="0" smtClean="0"/>
              <a:t> that still need to put to death this doubting Thomas within me. 2000 years ago, Christ have taken away my doubts but I am still wearing it. This doubt in myself makes my confidence keep at its lowest ebb; this doubt prevents me from building up trust in my relationship.</a:t>
            </a:r>
            <a:endParaRPr lang="en-US" dirty="0"/>
          </a:p>
        </p:txBody>
      </p:sp>
      <p:sp>
        <p:nvSpPr>
          <p:cNvPr id="4" name="Slide Number Placeholder 3"/>
          <p:cNvSpPr>
            <a:spLocks noGrp="1"/>
          </p:cNvSpPr>
          <p:nvPr>
            <p:ph type="sldNum" sz="quarter" idx="10"/>
          </p:nvPr>
        </p:nvSpPr>
        <p:spPr/>
        <p:txBody>
          <a:bodyPr/>
          <a:lstStyle/>
          <a:p>
            <a:fld id="{EEC6DCBE-C6BD-1F4C-A0E0-DA896569EA10}"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38635174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year, as I look ahead</a:t>
            </a:r>
            <a:r>
              <a:rPr lang="en-US" baseline="0" dirty="0" smtClean="0"/>
              <a:t> and see the challenges that I am going to face – in terms of my marriage (if God willing after my graduation from SBC)</a:t>
            </a:r>
            <a:r>
              <a:rPr lang="en-US" dirty="0" smtClean="0"/>
              <a:t>, regarding my ministry, I realized</a:t>
            </a:r>
            <a:r>
              <a:rPr lang="en-US" baseline="0" dirty="0" smtClean="0"/>
              <a:t> that still need to put to death this doubting Thomas within me. 2000 years ago, Christ have taken away my doubts but I am still wearing it. This doubt in myself makes my confidence keep at its lowest ebb; this doubt prevents me from building up trust in my relationship.</a:t>
            </a:r>
            <a:endParaRPr lang="en-US" dirty="0"/>
          </a:p>
        </p:txBody>
      </p:sp>
      <p:sp>
        <p:nvSpPr>
          <p:cNvPr id="4" name="Slide Number Placeholder 3"/>
          <p:cNvSpPr>
            <a:spLocks noGrp="1"/>
          </p:cNvSpPr>
          <p:nvPr>
            <p:ph type="sldNum" sz="quarter" idx="10"/>
          </p:nvPr>
        </p:nvSpPr>
        <p:spPr/>
        <p:txBody>
          <a:bodyPr/>
          <a:lstStyle/>
          <a:p>
            <a:fld id="{EEC6DCBE-C6BD-1F4C-A0E0-DA896569EA10}"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38635174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 </a:t>
            </a:r>
            <a:r>
              <a:rPr lang="en-US" sz="12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God has given us the grace for a new beginning. Do not let your old habits hinder you </a:t>
            </a:r>
            <a:r>
              <a:rPr lang="en-US" sz="1200" b="1" smtClean="0">
                <a:solidFill>
                  <a:srgbClr val="FFFFFF"/>
                </a:solidFill>
                <a:effectLst>
                  <a:glow rad="101600">
                    <a:schemeClr val="tx1">
                      <a:alpha val="75000"/>
                    </a:schemeClr>
                  </a:glow>
                  <a:outerShdw blurRad="50800" dist="38100" dir="10800000" algn="r" rotWithShape="0">
                    <a:prstClr val="black">
                      <a:alpha val="40000"/>
                    </a:prstClr>
                  </a:outerShdw>
                </a:effectLst>
              </a:rPr>
              <a:t>from</a:t>
            </a:r>
            <a:r>
              <a:rPr lang="en-US" sz="1200" b="1" baseline="0" smtClean="0">
                <a:solidFill>
                  <a:srgbClr val="FFFFFF"/>
                </a:solidFill>
                <a:effectLst>
                  <a:glow rad="101600">
                    <a:schemeClr val="tx1">
                      <a:alpha val="75000"/>
                    </a:schemeClr>
                  </a:glow>
                  <a:outerShdw blurRad="50800" dist="38100" dir="10800000" algn="r" rotWithShape="0">
                    <a:prstClr val="black">
                      <a:alpha val="40000"/>
                    </a:prstClr>
                  </a:outerShdw>
                </a:effectLst>
              </a:rPr>
              <a:t> living </a:t>
            </a:r>
            <a:r>
              <a:rPr lang="en-US" sz="1200" b="1" smtClean="0">
                <a:solidFill>
                  <a:srgbClr val="FFFFFF"/>
                </a:solidFill>
                <a:effectLst>
                  <a:glow rad="101600">
                    <a:schemeClr val="tx1">
                      <a:alpha val="75000"/>
                    </a:schemeClr>
                  </a:glow>
                  <a:outerShdw blurRad="50800" dist="38100" dir="10800000" algn="r" rotWithShape="0">
                    <a:prstClr val="black">
                      <a:alpha val="40000"/>
                    </a:prstClr>
                  </a:outerShdw>
                </a:effectLst>
              </a:rPr>
              <a:t>as </a:t>
            </a:r>
            <a:r>
              <a:rPr lang="en-US" sz="12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one whose life is in Christ.</a:t>
            </a:r>
          </a:p>
          <a:p>
            <a:endParaRPr lang="en-US" dirty="0" smtClean="0"/>
          </a:p>
          <a:p>
            <a:r>
              <a:rPr lang="en-US" dirty="0" smtClean="0"/>
              <a:t>Let us put to death what hinders us to live as new man/woman in Christ and put on the virtues of new man/woman and face the challenges, hurdles, obstacles as we go along with each day of the New Year. </a:t>
            </a:r>
          </a:p>
          <a:p>
            <a:r>
              <a:rPr lang="en-US" dirty="0" smtClean="0"/>
              <a:t>God bless us all!</a:t>
            </a:r>
          </a:p>
          <a:p>
            <a:endParaRPr lang="en-US" dirty="0"/>
          </a:p>
        </p:txBody>
      </p:sp>
      <p:sp>
        <p:nvSpPr>
          <p:cNvPr id="4" name="Slide Number Placeholder 3"/>
          <p:cNvSpPr>
            <a:spLocks noGrp="1"/>
          </p:cNvSpPr>
          <p:nvPr>
            <p:ph type="sldNum" sz="quarter" idx="10"/>
          </p:nvPr>
        </p:nvSpPr>
        <p:spPr/>
        <p:txBody>
          <a:bodyPr/>
          <a:lstStyle/>
          <a:p>
            <a:fld id="{EEC6DCBE-C6BD-1F4C-A0E0-DA896569EA10}" type="slidenum">
              <a:rPr lang="en-US" smtClean="0"/>
              <a:t>39</a:t>
            </a:fld>
            <a:endParaRPr lang="en-US"/>
          </a:p>
        </p:txBody>
      </p:sp>
    </p:spTree>
    <p:extLst>
      <p:ext uri="{BB962C8B-B14F-4D97-AF65-F5344CB8AC3E}">
        <p14:creationId xmlns:p14="http://schemas.microsoft.com/office/powerpoint/2010/main" val="38635174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NT Preaching (</a:t>
            </a:r>
            <a:r>
              <a:rPr lang="en-US" dirty="0" err="1" smtClean="0">
                <a:latin typeface="Arial" charset="0"/>
                <a:ea typeface="ＭＳ Ｐゴシック" charset="0"/>
                <a:cs typeface="ＭＳ Ｐゴシック" charset="0"/>
              </a:rPr>
              <a:t>np</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will put off the </a:t>
            </a:r>
            <a:r>
              <a:rPr lang="en-US" baseline="0" smtClean="0"/>
              <a:t>shabby clothes….</a:t>
            </a:r>
            <a:endParaRPr lang="en-US" dirty="0"/>
          </a:p>
        </p:txBody>
      </p:sp>
      <p:sp>
        <p:nvSpPr>
          <p:cNvPr id="4" name="Slide Number Placeholder 3"/>
          <p:cNvSpPr>
            <a:spLocks noGrp="1"/>
          </p:cNvSpPr>
          <p:nvPr>
            <p:ph type="sldNum" sz="quarter" idx="10"/>
          </p:nvPr>
        </p:nvSpPr>
        <p:spPr/>
        <p:txBody>
          <a:bodyPr/>
          <a:lstStyle/>
          <a:p>
            <a:fld id="{EEC6DCBE-C6BD-1F4C-A0E0-DA896569EA10}" type="slidenum">
              <a:rPr lang="en-US" smtClean="0"/>
              <a:t>5</a:t>
            </a:fld>
            <a:endParaRPr lang="en-US"/>
          </a:p>
        </p:txBody>
      </p:sp>
    </p:spTree>
    <p:extLst>
      <p:ext uri="{BB962C8B-B14F-4D97-AF65-F5344CB8AC3E}">
        <p14:creationId xmlns:p14="http://schemas.microsoft.com/office/powerpoint/2010/main" val="3863517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F699A50E-86E8-43AF-A3EB-58B36A77F2F9}" type="slidenum">
              <a:rPr lang="en-US" altLang="en-US" sz="1200">
                <a:solidFill>
                  <a:prstClr val="black"/>
                </a:solidFill>
              </a:rPr>
              <a:pPr eaLnBrk="1" hangingPunct="1"/>
              <a:t>6</a:t>
            </a:fld>
            <a:endParaRPr lang="en-US" altLang="en-US" sz="1200">
              <a:solidFill>
                <a:prstClr val="black"/>
              </a:solidFill>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tLang="en-US" dirty="0" smtClean="0">
                <a:latin typeface="Times New Roman" panose="02020603050405020304" pitchFamily="18" charset="0"/>
              </a:rPr>
              <a:t>In</a:t>
            </a:r>
            <a:r>
              <a:rPr lang="en-US" altLang="en-US" baseline="0" dirty="0" smtClean="0">
                <a:latin typeface="Times New Roman" panose="02020603050405020304" pitchFamily="18" charset="0"/>
              </a:rPr>
              <a:t> the light of the supremacy of Christ, Paul exhorted the Colossians to live life as those who have overcome the power of sin through their union in death with Christ. Paul said to the Colossians in verses 1-3 that "</a:t>
            </a:r>
            <a:r>
              <a:rPr lang="en-US" dirty="0" smtClean="0"/>
              <a:t>You have died with Christ,</a:t>
            </a:r>
            <a:r>
              <a:rPr lang="en-US" baseline="0" dirty="0" smtClean="0"/>
              <a:t> </a:t>
            </a:r>
            <a:r>
              <a:rPr lang="en-US" dirty="0" smtClean="0"/>
              <a:t>Your life is hidden with Christ in God</a:t>
            </a:r>
            <a:r>
              <a:rPr lang="en-US" baseline="0" dirty="0" smtClean="0"/>
              <a:t> and you have been given the grace in Christ to live your life as victors, as new people and as those made alive in Christ".</a:t>
            </a:r>
          </a:p>
          <a:p>
            <a:pPr eaLnBrk="1" hangingPunct="1"/>
            <a:endParaRPr lang="en-US" altLang="en-US" baseline="0" dirty="0" smtClean="0">
              <a:latin typeface="Times New Roman" panose="02020603050405020304" pitchFamily="18" charset="0"/>
            </a:endParaRPr>
          </a:p>
          <a:p>
            <a:pPr eaLnBrk="1" hangingPunct="1"/>
            <a:r>
              <a:rPr lang="en-US" altLang="en-US" baseline="0" dirty="0" smtClean="0">
                <a:latin typeface="Times New Roman" panose="02020603050405020304" pitchFamily="18" charset="0"/>
              </a:rPr>
              <a:t>So then, what do we need to do? We need to: (next slide)</a:t>
            </a:r>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2754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will put off the </a:t>
            </a:r>
            <a:r>
              <a:rPr lang="en-US" baseline="0" smtClean="0"/>
              <a:t>shabby clothes….</a:t>
            </a:r>
            <a:endParaRPr lang="en-US" dirty="0"/>
          </a:p>
        </p:txBody>
      </p:sp>
      <p:sp>
        <p:nvSpPr>
          <p:cNvPr id="4" name="Slide Number Placeholder 3"/>
          <p:cNvSpPr>
            <a:spLocks noGrp="1"/>
          </p:cNvSpPr>
          <p:nvPr>
            <p:ph type="sldNum" sz="quarter" idx="10"/>
          </p:nvPr>
        </p:nvSpPr>
        <p:spPr/>
        <p:txBody>
          <a:bodyPr/>
          <a:lstStyle/>
          <a:p>
            <a:fld id="{EEC6DCBE-C6BD-1F4C-A0E0-DA896569EA10}" type="slidenum">
              <a:rPr lang="en-US" smtClean="0"/>
              <a:t>7</a:t>
            </a:fld>
            <a:endParaRPr lang="en-US"/>
          </a:p>
        </p:txBody>
      </p:sp>
    </p:spTree>
    <p:extLst>
      <p:ext uri="{BB962C8B-B14F-4D97-AF65-F5344CB8AC3E}">
        <p14:creationId xmlns:p14="http://schemas.microsoft.com/office/powerpoint/2010/main" val="3863517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 in verses 5-11 Paul exhorted the Christians at Colossae to "put to death their sinful ways".</a:t>
            </a:r>
            <a:r>
              <a:rPr lang="en-SG" dirty="0" smtClean="0">
                <a:effectLst/>
              </a:rPr>
              <a:t> </a:t>
            </a:r>
          </a:p>
        </p:txBody>
      </p:sp>
      <p:sp>
        <p:nvSpPr>
          <p:cNvPr id="4" name="Slide Number Placeholder 3"/>
          <p:cNvSpPr>
            <a:spLocks noGrp="1"/>
          </p:cNvSpPr>
          <p:nvPr>
            <p:ph type="sldNum" sz="quarter" idx="10"/>
          </p:nvPr>
        </p:nvSpPr>
        <p:spPr/>
        <p:txBody>
          <a:bodyPr/>
          <a:lstStyle/>
          <a:p>
            <a:fld id="{EEC6DCBE-C6BD-1F4C-A0E0-DA896569EA10}" type="slidenum">
              <a:rPr lang="en-US" smtClean="0"/>
              <a:t>8</a:t>
            </a:fld>
            <a:endParaRPr lang="en-US"/>
          </a:p>
        </p:txBody>
      </p:sp>
    </p:spTree>
    <p:extLst>
      <p:ext uri="{BB962C8B-B14F-4D97-AF65-F5344CB8AC3E}">
        <p14:creationId xmlns:p14="http://schemas.microsoft.com/office/powerpoint/2010/main" val="1881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 in verses 5-11 Paul exhorted the Christians at Colossae to "put to death their sinful ways".</a:t>
            </a:r>
            <a:r>
              <a:rPr lang="en-SG" dirty="0" smtClean="0">
                <a:effectLst/>
              </a:rPr>
              <a:t> </a:t>
            </a:r>
          </a:p>
          <a:p>
            <a:endParaRPr lang="en-SG"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So put to death the sinful, earthly things lurking within you…" (NLT) parallels with what Jesus commanded in Matthew 18:9, "And if your eye causes you to sin, gouge it out and throw it away…" (NLT). Neither Christ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nor Paul</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injunction can mean hack, hew or maim the limbs and organs of the body. The whole idea of putting to death or gouge</a:t>
            </a:r>
            <a:r>
              <a:rPr lang="en-US" sz="1200" kern="1200" baseline="0" dirty="0" smtClean="0">
                <a:solidFill>
                  <a:schemeClr val="tx1"/>
                </a:solidFill>
                <a:effectLst/>
                <a:latin typeface="+mn-lt"/>
                <a:ea typeface="+mn-ea"/>
                <a:cs typeface="+mn-cs"/>
              </a:rPr>
              <a:t> out the eye </a:t>
            </a:r>
            <a:r>
              <a:rPr lang="en-US" sz="1200" kern="1200" dirty="0" smtClean="0">
                <a:solidFill>
                  <a:schemeClr val="tx1"/>
                </a:solidFill>
                <a:effectLst/>
                <a:latin typeface="+mn-lt"/>
                <a:ea typeface="+mn-ea"/>
                <a:cs typeface="+mn-cs"/>
              </a:rPr>
              <a:t>means "doing away with what is evil" in us.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what are these sinful earthly things - the evil things in us?</a:t>
            </a:r>
            <a:endParaRPr lang="en-SG" sz="1200" kern="1200" dirty="0" smtClean="0">
              <a:solidFill>
                <a:schemeClr val="tx1"/>
              </a:solidFill>
              <a:effectLst/>
              <a:latin typeface="+mn-lt"/>
              <a:ea typeface="+mn-ea"/>
              <a:cs typeface="+mn-cs"/>
            </a:endParaRPr>
          </a:p>
          <a:p>
            <a:endParaRPr lang="en-SG"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C6DCBE-C6BD-1F4C-A0E0-DA896569EA10}" type="slidenum">
              <a:rPr lang="en-US" smtClean="0"/>
              <a:t>9</a:t>
            </a:fld>
            <a:endParaRPr lang="en-US"/>
          </a:p>
        </p:txBody>
      </p:sp>
    </p:spTree>
    <p:extLst>
      <p:ext uri="{BB962C8B-B14F-4D97-AF65-F5344CB8AC3E}">
        <p14:creationId xmlns:p14="http://schemas.microsoft.com/office/powerpoint/2010/main" val="1881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 in verses 5-11 Paul exhorted the Christians at Colossae to "put to death their sinful ways".</a:t>
            </a:r>
            <a:r>
              <a:rPr lang="en-SG" dirty="0" smtClean="0">
                <a:effectLst/>
              </a:rPr>
              <a:t> </a:t>
            </a:r>
          </a:p>
          <a:p>
            <a:endParaRPr lang="en-SG"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So put to death the sinful, earthly things lurking within you…" (NLT) parallels with what Jesus commanded in Matthew 18:9, "And if your eye causes you to sin, gouge it out and throw it away…" (NLT). Neither Christ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nor Paul</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injunction can mean hack, hew or maim the limbs and organs of the body. The whole idea of putting to death or gouge</a:t>
            </a:r>
            <a:r>
              <a:rPr lang="en-US" sz="1200" kern="1200" baseline="0" dirty="0" smtClean="0">
                <a:solidFill>
                  <a:schemeClr val="tx1"/>
                </a:solidFill>
                <a:effectLst/>
                <a:latin typeface="+mn-lt"/>
                <a:ea typeface="+mn-ea"/>
                <a:cs typeface="+mn-cs"/>
              </a:rPr>
              <a:t> out the eye </a:t>
            </a:r>
            <a:r>
              <a:rPr lang="en-US" sz="1200" kern="1200" dirty="0" smtClean="0">
                <a:solidFill>
                  <a:schemeClr val="tx1"/>
                </a:solidFill>
                <a:effectLst/>
                <a:latin typeface="+mn-lt"/>
                <a:ea typeface="+mn-ea"/>
                <a:cs typeface="+mn-cs"/>
              </a:rPr>
              <a:t>means "doing away with what is evil" in us.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what are these sinful earthly things - the evil things in us?</a:t>
            </a:r>
            <a:endParaRPr lang="en-SG" sz="1200" kern="1200" dirty="0" smtClean="0">
              <a:solidFill>
                <a:schemeClr val="tx1"/>
              </a:solidFill>
              <a:effectLst/>
              <a:latin typeface="+mn-lt"/>
              <a:ea typeface="+mn-ea"/>
              <a:cs typeface="+mn-cs"/>
            </a:endParaRPr>
          </a:p>
          <a:p>
            <a:endParaRPr lang="en-SG"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C6DCBE-C6BD-1F4C-A0E0-DA896569EA10}" type="slidenum">
              <a:rPr lang="en-US" smtClean="0"/>
              <a:t>10</a:t>
            </a:fld>
            <a:endParaRPr lang="en-US"/>
          </a:p>
        </p:txBody>
      </p:sp>
    </p:spTree>
    <p:extLst>
      <p:ext uri="{BB962C8B-B14F-4D97-AF65-F5344CB8AC3E}">
        <p14:creationId xmlns:p14="http://schemas.microsoft.com/office/powerpoint/2010/main" val="1881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7C3268-88AD-0D4F-9773-30D571DB8956}" type="datetimeFigureOut">
              <a:rPr lang="en-US" smtClean="0"/>
              <a:t>20/12/16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E0FCD-3469-9E4F-BB5B-26272BCA373F}" type="slidenum">
              <a:rPr lang="en-US" smtClean="0"/>
              <a:t>‹#›</a:t>
            </a:fld>
            <a:endParaRPr lang="en-US"/>
          </a:p>
        </p:txBody>
      </p:sp>
    </p:spTree>
    <p:extLst>
      <p:ext uri="{BB962C8B-B14F-4D97-AF65-F5344CB8AC3E}">
        <p14:creationId xmlns:p14="http://schemas.microsoft.com/office/powerpoint/2010/main" val="3538216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7C3268-88AD-0D4F-9773-30D571DB8956}" type="datetimeFigureOut">
              <a:rPr lang="en-US" smtClean="0"/>
              <a:t>20/12/16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E0FCD-3469-9E4F-BB5B-26272BCA373F}" type="slidenum">
              <a:rPr lang="en-US" smtClean="0"/>
              <a:t>‹#›</a:t>
            </a:fld>
            <a:endParaRPr lang="en-US"/>
          </a:p>
        </p:txBody>
      </p:sp>
    </p:spTree>
    <p:extLst>
      <p:ext uri="{BB962C8B-B14F-4D97-AF65-F5344CB8AC3E}">
        <p14:creationId xmlns:p14="http://schemas.microsoft.com/office/powerpoint/2010/main" val="1457229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7C3268-88AD-0D4F-9773-30D571DB8956}" type="datetimeFigureOut">
              <a:rPr lang="en-US" smtClean="0"/>
              <a:t>20/12/16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E0FCD-3469-9E4F-BB5B-26272BCA373F}" type="slidenum">
              <a:rPr lang="en-US" smtClean="0"/>
              <a:t>‹#›</a:t>
            </a:fld>
            <a:endParaRPr lang="en-US"/>
          </a:p>
        </p:txBody>
      </p:sp>
    </p:spTree>
    <p:extLst>
      <p:ext uri="{BB962C8B-B14F-4D97-AF65-F5344CB8AC3E}">
        <p14:creationId xmlns:p14="http://schemas.microsoft.com/office/powerpoint/2010/main" val="2652297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fld id="{D18F61D9-5432-42D1-B698-E16616DFE311}" type="slidenum">
              <a:rPr lang="en-US" altLang="en-US"/>
              <a:pPr/>
              <a:t>‹#›</a:t>
            </a:fld>
            <a:endParaRPr lang="en-US" altLang="en-US"/>
          </a:p>
        </p:txBody>
      </p:sp>
    </p:spTree>
    <p:extLst>
      <p:ext uri="{BB962C8B-B14F-4D97-AF65-F5344CB8AC3E}">
        <p14:creationId xmlns:p14="http://schemas.microsoft.com/office/powerpoint/2010/main" val="2285456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fld id="{79A08162-F12F-4255-A00A-187B43C1F3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8195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fld id="{75A7677A-87E4-46B7-8CAA-77500BEAB0B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2996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fld id="{8068BA76-DA19-47F0-9461-59E5CE7ED24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5157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fld id="{1EE8736D-F03B-4CB4-B146-AB2240B6FA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5606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fld id="{B9E740B8-FE02-4D01-A2FB-7DD78DF86F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0812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fld id="{9B79AA98-5807-47C5-B224-F45B9FE17B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4139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fld id="{ED2CE50E-DB66-4178-833B-847710EFED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1021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7C3268-88AD-0D4F-9773-30D571DB8956}" type="datetimeFigureOut">
              <a:rPr lang="en-US" smtClean="0"/>
              <a:t>20/12/16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E0FCD-3469-9E4F-BB5B-26272BCA373F}" type="slidenum">
              <a:rPr lang="en-US" smtClean="0"/>
              <a:t>‹#›</a:t>
            </a:fld>
            <a:endParaRPr lang="en-US"/>
          </a:p>
        </p:txBody>
      </p:sp>
    </p:spTree>
    <p:extLst>
      <p:ext uri="{BB962C8B-B14F-4D97-AF65-F5344CB8AC3E}">
        <p14:creationId xmlns:p14="http://schemas.microsoft.com/office/powerpoint/2010/main" val="1546909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fld id="{4CF8AF3B-E4E4-4D55-AEBD-B3BA77A82B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700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fld id="{61767583-C122-4BAA-883E-E28C8752621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62957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fld id="{62441D95-4198-4418-B417-3048950EA4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09441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7C3268-88AD-0D4F-9773-30D571DB8956}" type="datetimeFigureOut">
              <a:rPr lang="en-US" smtClean="0">
                <a:solidFill>
                  <a:prstClr val="black">
                    <a:tint val="75000"/>
                  </a:prstClr>
                </a:solidFill>
                <a:latin typeface="Arial"/>
              </a:rPr>
              <a:pPr/>
              <a:t>20/12/16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79E0FCD-3469-9E4F-BB5B-26272BCA373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935364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7C3268-88AD-0D4F-9773-30D571DB8956}" type="datetimeFigureOut">
              <a:rPr lang="en-US" smtClean="0">
                <a:solidFill>
                  <a:prstClr val="black">
                    <a:tint val="75000"/>
                  </a:prstClr>
                </a:solidFill>
                <a:latin typeface="Arial"/>
              </a:rPr>
              <a:pPr/>
              <a:t>20/12/16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79E0FCD-3469-9E4F-BB5B-26272BCA373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6422379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7C3268-88AD-0D4F-9773-30D571DB8956}" type="datetimeFigureOut">
              <a:rPr lang="en-US" smtClean="0">
                <a:solidFill>
                  <a:prstClr val="black">
                    <a:tint val="75000"/>
                  </a:prstClr>
                </a:solidFill>
                <a:latin typeface="Arial"/>
              </a:rPr>
              <a:pPr/>
              <a:t>20/12/16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79E0FCD-3469-9E4F-BB5B-26272BCA373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030334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7C3268-88AD-0D4F-9773-30D571DB8956}" type="datetimeFigureOut">
              <a:rPr lang="en-US" smtClean="0">
                <a:solidFill>
                  <a:prstClr val="black">
                    <a:tint val="75000"/>
                  </a:prstClr>
                </a:solidFill>
                <a:latin typeface="Arial"/>
              </a:rPr>
              <a:pPr/>
              <a:t>20/12/16</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479E0FCD-3469-9E4F-BB5B-26272BCA373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74547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7C3268-88AD-0D4F-9773-30D571DB8956}" type="datetimeFigureOut">
              <a:rPr lang="en-US" smtClean="0">
                <a:solidFill>
                  <a:prstClr val="black">
                    <a:tint val="75000"/>
                  </a:prstClr>
                </a:solidFill>
                <a:latin typeface="Arial"/>
              </a:rPr>
              <a:pPr/>
              <a:t>20/12/16</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479E0FCD-3469-9E4F-BB5B-26272BCA373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791559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7C3268-88AD-0D4F-9773-30D571DB8956}" type="datetimeFigureOut">
              <a:rPr lang="en-US" smtClean="0">
                <a:solidFill>
                  <a:prstClr val="black">
                    <a:tint val="75000"/>
                  </a:prstClr>
                </a:solidFill>
                <a:latin typeface="Arial"/>
              </a:rPr>
              <a:pPr/>
              <a:t>20/12/16</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479E0FCD-3469-9E4F-BB5B-26272BCA373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797156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7C3268-88AD-0D4F-9773-30D571DB8956}" type="datetimeFigureOut">
              <a:rPr lang="en-US" smtClean="0">
                <a:solidFill>
                  <a:prstClr val="black">
                    <a:tint val="75000"/>
                  </a:prstClr>
                </a:solidFill>
                <a:latin typeface="Arial"/>
              </a:rPr>
              <a:pPr/>
              <a:t>20/12/16</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479E0FCD-3469-9E4F-BB5B-26272BCA373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914505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7C3268-88AD-0D4F-9773-30D571DB8956}" type="datetimeFigureOut">
              <a:rPr lang="en-US" smtClean="0"/>
              <a:t>20/12/16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E0FCD-3469-9E4F-BB5B-26272BCA373F}" type="slidenum">
              <a:rPr lang="en-US" smtClean="0"/>
              <a:t>‹#›</a:t>
            </a:fld>
            <a:endParaRPr lang="en-US"/>
          </a:p>
        </p:txBody>
      </p:sp>
    </p:spTree>
    <p:extLst>
      <p:ext uri="{BB962C8B-B14F-4D97-AF65-F5344CB8AC3E}">
        <p14:creationId xmlns:p14="http://schemas.microsoft.com/office/powerpoint/2010/main" val="40738309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7C3268-88AD-0D4F-9773-30D571DB8956}" type="datetimeFigureOut">
              <a:rPr lang="en-US" smtClean="0">
                <a:solidFill>
                  <a:prstClr val="black">
                    <a:tint val="75000"/>
                  </a:prstClr>
                </a:solidFill>
                <a:latin typeface="Arial"/>
              </a:rPr>
              <a:pPr/>
              <a:t>20/12/16</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479E0FCD-3469-9E4F-BB5B-26272BCA373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869526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7C3268-88AD-0D4F-9773-30D571DB8956}" type="datetimeFigureOut">
              <a:rPr lang="en-US" smtClean="0">
                <a:solidFill>
                  <a:prstClr val="black">
                    <a:tint val="75000"/>
                  </a:prstClr>
                </a:solidFill>
                <a:latin typeface="Arial"/>
              </a:rPr>
              <a:pPr/>
              <a:t>20/12/16</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479E0FCD-3469-9E4F-BB5B-26272BCA373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561329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7C3268-88AD-0D4F-9773-30D571DB8956}" type="datetimeFigureOut">
              <a:rPr lang="en-US" smtClean="0">
                <a:solidFill>
                  <a:prstClr val="black">
                    <a:tint val="75000"/>
                  </a:prstClr>
                </a:solidFill>
                <a:latin typeface="Arial"/>
              </a:rPr>
              <a:pPr/>
              <a:t>20/12/16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79E0FCD-3469-9E4F-BB5B-26272BCA373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277465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7C3268-88AD-0D4F-9773-30D571DB8956}" type="datetimeFigureOut">
              <a:rPr lang="en-US" smtClean="0">
                <a:solidFill>
                  <a:prstClr val="black">
                    <a:tint val="75000"/>
                  </a:prstClr>
                </a:solidFill>
                <a:latin typeface="Arial"/>
              </a:rPr>
              <a:pPr/>
              <a:t>20/12/16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79E0FCD-3469-9E4F-BB5B-26272BCA373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200126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058271451"/>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320755156"/>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540363713"/>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990612654"/>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758891287"/>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180854714"/>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7C3268-88AD-0D4F-9773-30D571DB8956}" type="datetimeFigureOut">
              <a:rPr lang="en-US" smtClean="0"/>
              <a:t>20/12/16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E0FCD-3469-9E4F-BB5B-26272BCA373F}" type="slidenum">
              <a:rPr lang="en-US" smtClean="0"/>
              <a:t>‹#›</a:t>
            </a:fld>
            <a:endParaRPr lang="en-US"/>
          </a:p>
        </p:txBody>
      </p:sp>
    </p:spTree>
    <p:extLst>
      <p:ext uri="{BB962C8B-B14F-4D97-AF65-F5344CB8AC3E}">
        <p14:creationId xmlns:p14="http://schemas.microsoft.com/office/powerpoint/2010/main" val="1027846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775376037"/>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212823048"/>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095535247"/>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270144776"/>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986580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711549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1442551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132271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142661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104538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7C3268-88AD-0D4F-9773-30D571DB8956}" type="datetimeFigureOut">
              <a:rPr lang="en-US" smtClean="0"/>
              <a:t>20/12/16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E0FCD-3469-9E4F-BB5B-26272BCA373F}" type="slidenum">
              <a:rPr lang="en-US" smtClean="0"/>
              <a:t>‹#›</a:t>
            </a:fld>
            <a:endParaRPr lang="en-US"/>
          </a:p>
        </p:txBody>
      </p:sp>
    </p:spTree>
    <p:extLst>
      <p:ext uri="{BB962C8B-B14F-4D97-AF65-F5344CB8AC3E}">
        <p14:creationId xmlns:p14="http://schemas.microsoft.com/office/powerpoint/2010/main" val="30683553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2759315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699825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149075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307263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375353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4404441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89840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7C3268-88AD-0D4F-9773-30D571DB8956}" type="datetimeFigureOut">
              <a:rPr lang="en-US" smtClean="0"/>
              <a:t>20/12/16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E0FCD-3469-9E4F-BB5B-26272BCA373F}" type="slidenum">
              <a:rPr lang="en-US" smtClean="0"/>
              <a:t>‹#›</a:t>
            </a:fld>
            <a:endParaRPr lang="en-US"/>
          </a:p>
        </p:txBody>
      </p:sp>
    </p:spTree>
    <p:extLst>
      <p:ext uri="{BB962C8B-B14F-4D97-AF65-F5344CB8AC3E}">
        <p14:creationId xmlns:p14="http://schemas.microsoft.com/office/powerpoint/2010/main" val="2103347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7C3268-88AD-0D4F-9773-30D571DB8956}" type="datetimeFigureOut">
              <a:rPr lang="en-US" smtClean="0"/>
              <a:t>20/12/16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E0FCD-3469-9E4F-BB5B-26272BCA373F}" type="slidenum">
              <a:rPr lang="en-US" smtClean="0"/>
              <a:t>‹#›</a:t>
            </a:fld>
            <a:endParaRPr lang="en-US"/>
          </a:p>
        </p:txBody>
      </p:sp>
    </p:spTree>
    <p:extLst>
      <p:ext uri="{BB962C8B-B14F-4D97-AF65-F5344CB8AC3E}">
        <p14:creationId xmlns:p14="http://schemas.microsoft.com/office/powerpoint/2010/main" val="243845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7C3268-88AD-0D4F-9773-30D571DB8956}" type="datetimeFigureOut">
              <a:rPr lang="en-US" smtClean="0"/>
              <a:t>20/12/16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E0FCD-3469-9E4F-BB5B-26272BCA373F}" type="slidenum">
              <a:rPr lang="en-US" smtClean="0"/>
              <a:t>‹#›</a:t>
            </a:fld>
            <a:endParaRPr lang="en-US"/>
          </a:p>
        </p:txBody>
      </p:sp>
    </p:spTree>
    <p:extLst>
      <p:ext uri="{BB962C8B-B14F-4D97-AF65-F5344CB8AC3E}">
        <p14:creationId xmlns:p14="http://schemas.microsoft.com/office/powerpoint/2010/main" val="4283980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7C3268-88AD-0D4F-9773-30D571DB8956}" type="datetimeFigureOut">
              <a:rPr lang="en-US" smtClean="0"/>
              <a:t>20/12/16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E0FCD-3469-9E4F-BB5B-26272BCA373F}" type="slidenum">
              <a:rPr lang="en-US" smtClean="0"/>
              <a:t>‹#›</a:t>
            </a:fld>
            <a:endParaRPr lang="en-US"/>
          </a:p>
        </p:txBody>
      </p:sp>
    </p:spTree>
    <p:extLst>
      <p:ext uri="{BB962C8B-B14F-4D97-AF65-F5344CB8AC3E}">
        <p14:creationId xmlns:p14="http://schemas.microsoft.com/office/powerpoint/2010/main" val="9814538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4.xml"/><Relationship Id="rId12" Type="http://schemas.openxmlformats.org/officeDocument/2006/relationships/slideLayout" Target="../slideLayouts/slideLayout55.xml"/><Relationship Id="rId13" Type="http://schemas.openxmlformats.org/officeDocument/2006/relationships/slideLayout" Target="../slideLayouts/slideLayout56.xml"/><Relationship Id="rId14" Type="http://schemas.openxmlformats.org/officeDocument/2006/relationships/theme" Target="../theme/theme5.xml"/><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 Id="rId9" Type="http://schemas.openxmlformats.org/officeDocument/2006/relationships/slideLayout" Target="../slideLayouts/slideLayout52.xml"/><Relationship Id="rId10"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7C3268-88AD-0D4F-9773-30D571DB8956}" type="datetimeFigureOut">
              <a:rPr lang="en-US" smtClean="0"/>
              <a:t>20/12/16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9E0FCD-3469-9E4F-BB5B-26272BCA373F}" type="slidenum">
              <a:rPr lang="en-US" smtClean="0"/>
              <a:t>‹#›</a:t>
            </a:fld>
            <a:endParaRPr lang="en-US"/>
          </a:p>
        </p:txBody>
      </p:sp>
    </p:spTree>
    <p:extLst>
      <p:ext uri="{BB962C8B-B14F-4D97-AF65-F5344CB8AC3E}">
        <p14:creationId xmlns:p14="http://schemas.microsoft.com/office/powerpoint/2010/main" val="25965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defTabSz="914400" fontAlgn="base">
              <a:spcAft>
                <a:spcPct val="0"/>
              </a:spcAft>
              <a:defRPr/>
            </a:pPr>
            <a:endParaRPr lang="en-US">
              <a:solidFill>
                <a:srgbClr val="000000"/>
              </a:solidFill>
            </a:endParaRPr>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defTabSz="914400" fontAlgn="base">
              <a:spcAft>
                <a:spcPct val="0"/>
              </a:spcAft>
              <a:defRPr/>
            </a:pPr>
            <a:endParaRPr lang="en-US">
              <a:solidFill>
                <a:srgbClr val="000000"/>
              </a:solidFill>
            </a:endParaRPr>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defTabSz="914400" fontAlgn="base">
              <a:spcAft>
                <a:spcPct val="0"/>
              </a:spcAft>
            </a:pPr>
            <a:fld id="{03D65D86-525F-4BCC-8E87-64F3175A1029}" type="slidenum">
              <a:rPr lang="en-US" altLang="en-US">
                <a:solidFill>
                  <a:srgbClr val="000000"/>
                </a:solidFill>
                <a:latin typeface="Times New Roman" panose="02020603050405020304" pitchFamily="18" charset="0"/>
                <a:ea typeface="MS PGothic" panose="020B0600070205080204" pitchFamily="34" charset="-128"/>
              </a:rPr>
              <a:pPr defTabSz="914400" fontAlgn="base">
                <a:spcAft>
                  <a:spcPct val="0"/>
                </a:spcAft>
              </a:pPr>
              <a:t>‹#›</a:t>
            </a:fld>
            <a:endParaRPr lang="en-US" altLang="en-US">
              <a:solidFill>
                <a:srgbClr val="000000"/>
              </a:solidFill>
              <a:latin typeface="Times New Roman" panose="02020603050405020304" pitchFamily="18" charset="0"/>
              <a:ea typeface="MS PGothic" panose="020B0600070205080204" pitchFamily="34" charset="-128"/>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5059882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MS PGothic" panose="020B0600070205080204"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MS PGothic" panose="020B0600070205080204"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MS PGothic" panose="020B0600070205080204"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MS PGothic" panose="020B0600070205080204" pitchFamily="34"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a:solidFill>
            <a:schemeClr val="tx1"/>
          </a:solidFill>
          <a:latin typeface="+mn-lt"/>
          <a:ea typeface="MS PGothic" panose="020B0600070205080204" pitchFamily="34"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7C3268-88AD-0D4F-9773-30D571DB8956}" type="datetimeFigureOut">
              <a:rPr lang="en-US" smtClean="0">
                <a:solidFill>
                  <a:prstClr val="black">
                    <a:tint val="75000"/>
                  </a:prstClr>
                </a:solidFill>
                <a:latin typeface="Arial"/>
              </a:rPr>
              <a:pPr/>
              <a:t>20/12/16</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9E0FCD-3469-9E4F-BB5B-26272BCA373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578379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176774107"/>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268644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g"/><Relationship Id="rId7"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g"/><Relationship Id="rId7"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3.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1" Type="http://schemas.openxmlformats.org/officeDocument/2006/relationships/slideLayout" Target="../slideLayouts/slideLayout23.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44.xml"/><Relationship Id="rId2"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83869" y="1174459"/>
            <a:ext cx="8930470" cy="2522151"/>
          </a:xfrm>
        </p:spPr>
        <p:txBody>
          <a:bodyPr/>
          <a:lstStyle/>
          <a:p>
            <a:r>
              <a:rPr lang="en-US" sz="7200" b="1" dirty="0" smtClean="0">
                <a:effectLst>
                  <a:glow rad="101600">
                    <a:schemeClr val="bg2"/>
                  </a:glow>
                </a:effectLst>
              </a:rPr>
              <a:t>Put on a New Life</a:t>
            </a:r>
            <a:endParaRPr lang="en-US" sz="7200" b="1" dirty="0">
              <a:effectLst>
                <a:glow rad="101600">
                  <a:schemeClr val="bg2"/>
                </a:glow>
              </a:effectLst>
            </a:endParaRPr>
          </a:p>
        </p:txBody>
      </p:sp>
      <p:sp>
        <p:nvSpPr>
          <p:cNvPr id="3" name="Rectangle 2"/>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buClr>
                <a:srgbClr val="FFCC00"/>
              </a:buClr>
              <a:buSzPct val="70000"/>
              <a:buFont typeface="Wingdings" charset="0"/>
              <a:buNone/>
              <a:defRPr/>
            </a:pPr>
            <a:r>
              <a:rPr lang="en-US" sz="2000" b="1" kern="0" dirty="0" err="1" smtClean="0">
                <a:solidFill>
                  <a:srgbClr val="FFFFFF"/>
                </a:solidFill>
                <a:effectLst>
                  <a:outerShdw blurRad="38100" dist="38100" dir="2700000" algn="tl">
                    <a:srgbClr val="000000"/>
                  </a:outerShdw>
                </a:effectLst>
                <a:latin typeface="Arial"/>
                <a:cs typeface="Arial"/>
              </a:rPr>
              <a:t>Themshang</a:t>
            </a:r>
            <a:r>
              <a:rPr lang="en-US" sz="2000" b="1" kern="0" dirty="0" smtClean="0">
                <a:solidFill>
                  <a:srgbClr val="FFFFFF"/>
                </a:solidFill>
                <a:effectLst>
                  <a:outerShdw blurRad="38100" dist="38100" dir="2700000" algn="tl">
                    <a:srgbClr val="000000"/>
                  </a:outerShdw>
                </a:effectLst>
                <a:latin typeface="Arial"/>
                <a:cs typeface="Arial"/>
              </a:rPr>
              <a:t> </a:t>
            </a:r>
            <a:r>
              <a:rPr lang="en-US" sz="2000" b="1" kern="0" dirty="0" err="1" smtClean="0">
                <a:solidFill>
                  <a:srgbClr val="FFFFFF"/>
                </a:solidFill>
                <a:effectLst>
                  <a:outerShdw blurRad="38100" dist="38100" dir="2700000" algn="tl">
                    <a:srgbClr val="000000"/>
                  </a:outerShdw>
                </a:effectLst>
                <a:latin typeface="Arial"/>
                <a:cs typeface="Arial"/>
              </a:rPr>
              <a:t>Horam</a:t>
            </a:r>
            <a:r>
              <a:rPr lang="en-US" sz="2000" b="1" kern="0" dirty="0" smtClean="0">
                <a:solidFill>
                  <a:srgbClr val="FFFFFF"/>
                </a:solidFill>
                <a:effectLst>
                  <a:outerShdw blurRad="38100" dist="38100" dir="2700000" algn="tl">
                    <a:srgbClr val="000000"/>
                  </a:outerShdw>
                </a:effectLst>
                <a:latin typeface="Arial"/>
                <a:cs typeface="Arial"/>
              </a:rPr>
              <a:t>, </a:t>
            </a:r>
            <a:r>
              <a:rPr lang="en-US" sz="2000" b="1" kern="0" dirty="0">
                <a:solidFill>
                  <a:srgbClr val="FFFFFF"/>
                </a:solidFill>
                <a:effectLst>
                  <a:outerShdw blurRad="38100" dist="38100" dir="2700000" algn="tl">
                    <a:srgbClr val="000000"/>
                  </a:outerShdw>
                </a:effectLst>
                <a:latin typeface="Arial"/>
                <a:cs typeface="Arial"/>
              </a:rPr>
              <a:t>Crossroads International Church</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err="1">
                <a:solidFill>
                  <a:srgbClr val="FFFFFF"/>
                </a:solidFill>
                <a:effectLst>
                  <a:outerShdw blurRad="38100" dist="38100" dir="2700000" algn="tl">
                    <a:srgbClr val="000000"/>
                  </a:outerShdw>
                </a:effectLst>
                <a:latin typeface="Arial"/>
                <a:cs typeface="Arial"/>
              </a:rPr>
              <a:t>cicfamily.com</a:t>
            </a:r>
            <a:r>
              <a:rPr lang="en-US" sz="2000" b="1" kern="0" dirty="0">
                <a:solidFill>
                  <a:srgbClr val="FFFFFF"/>
                </a:solidFill>
                <a:effectLst>
                  <a:outerShdw blurRad="38100" dist="38100" dir="2700000" algn="tl">
                    <a:srgbClr val="000000"/>
                  </a:outerShdw>
                </a:effectLst>
                <a:latin typeface="Arial"/>
                <a:cs typeface="Arial"/>
              </a:rPr>
              <a:t> &amp; BibleStudyDownloads.org</a:t>
            </a:r>
          </a:p>
        </p:txBody>
      </p:sp>
      <p:sp>
        <p:nvSpPr>
          <p:cNvPr id="4" name="Title 1"/>
          <p:cNvSpPr txBox="1">
            <a:spLocks/>
          </p:cNvSpPr>
          <p:nvPr/>
        </p:nvSpPr>
        <p:spPr bwMode="auto">
          <a:xfrm>
            <a:off x="83869" y="4013855"/>
            <a:ext cx="8930470" cy="1396131"/>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en-US" sz="6000" b="1" i="1" dirty="0" smtClean="0">
                <a:solidFill>
                  <a:srgbClr val="FFFFFF"/>
                </a:solidFill>
                <a:effectLst>
                  <a:glow rad="101600">
                    <a:srgbClr val="000000"/>
                  </a:glow>
                </a:effectLst>
                <a:latin typeface="Arial"/>
              </a:rPr>
              <a:t>Colossians 3:5-17</a:t>
            </a:r>
            <a:endParaRPr lang="en-US" sz="6000" b="1" i="1" dirty="0">
              <a:solidFill>
                <a:srgbClr val="FFFFFF"/>
              </a:solidFill>
              <a:effectLst>
                <a:glow rad="101600">
                  <a:srgbClr val="000000"/>
                </a:glow>
              </a:effectLst>
              <a:latin typeface="Arial"/>
            </a:endParaRPr>
          </a:p>
        </p:txBody>
      </p:sp>
    </p:spTree>
    <p:extLst>
      <p:ext uri="{BB962C8B-B14F-4D97-AF65-F5344CB8AC3E}">
        <p14:creationId xmlns:p14="http://schemas.microsoft.com/office/powerpoint/2010/main" val="11762018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89749"/>
          </a:xfrm>
          <a:prstGeom prst="rect">
            <a:avLst/>
          </a:prstGeom>
        </p:spPr>
      </p:pic>
      <p:sp>
        <p:nvSpPr>
          <p:cNvPr id="2" name="Title 1"/>
          <p:cNvSpPr>
            <a:spLocks noGrp="1"/>
          </p:cNvSpPr>
          <p:nvPr>
            <p:ph type="title"/>
          </p:nvPr>
        </p:nvSpPr>
        <p:spPr>
          <a:xfrm>
            <a:off x="108419" y="2957512"/>
            <a:ext cx="5529381" cy="3932237"/>
          </a:xfrm>
        </p:spPr>
        <p:txBody>
          <a:bodyPr>
            <a:noAutofit/>
          </a:bodyPr>
          <a:lstStyle/>
          <a:p>
            <a:r>
              <a:rPr lang="en-US" b="1" dirty="0" smtClean="0">
                <a:solidFill>
                  <a:srgbClr val="FFFFFF"/>
                </a:solidFill>
                <a:effectLst>
                  <a:glow rad="444500">
                    <a:schemeClr val="tx1">
                      <a:alpha val="90000"/>
                    </a:schemeClr>
                  </a:glow>
                  <a:outerShdw blurRad="50800" dist="38100" dir="10800000" algn="r" rotWithShape="0">
                    <a:prstClr val="black">
                      <a:alpha val="40000"/>
                    </a:prstClr>
                  </a:outerShdw>
                </a:effectLst>
              </a:rPr>
              <a:t>The point – </a:t>
            </a:r>
            <a:br>
              <a:rPr lang="en-US" b="1" dirty="0" smtClean="0">
                <a:solidFill>
                  <a:srgbClr val="FFFFFF"/>
                </a:solidFill>
                <a:effectLst>
                  <a:glow rad="444500">
                    <a:schemeClr val="tx1">
                      <a:alpha val="90000"/>
                    </a:schemeClr>
                  </a:glow>
                  <a:outerShdw blurRad="50800" dist="38100" dir="10800000" algn="r" rotWithShape="0">
                    <a:prstClr val="black">
                      <a:alpha val="40000"/>
                    </a:prstClr>
                  </a:outerShdw>
                </a:effectLst>
              </a:rPr>
            </a:br>
            <a:r>
              <a:rPr lang="en-US" b="1" dirty="0" smtClean="0">
                <a:solidFill>
                  <a:srgbClr val="FFFFFF"/>
                </a:solidFill>
                <a:effectLst>
                  <a:glow rad="444500">
                    <a:schemeClr val="tx1">
                      <a:alpha val="90000"/>
                    </a:schemeClr>
                  </a:glow>
                  <a:outerShdw blurRad="50800" dist="38100" dir="10800000" algn="r" rotWithShape="0">
                    <a:prstClr val="black">
                      <a:alpha val="40000"/>
                    </a:prstClr>
                  </a:outerShdw>
                </a:effectLst>
              </a:rPr>
              <a:t>"Do away with what is evil in us"</a:t>
            </a:r>
            <a:endParaRPr lang="en-US" b="1" dirty="0">
              <a:solidFill>
                <a:srgbClr val="FFFFFF"/>
              </a:solidFill>
              <a:effectLst>
                <a:glow rad="444500">
                  <a:schemeClr val="tx1">
                    <a:alpha val="90000"/>
                  </a:schemeClr>
                </a:glow>
                <a:outerShdw blurRad="50800" dist="38100" dir="10800000" algn="r" rotWithShape="0">
                  <a:prstClr val="black">
                    <a:alpha val="40000"/>
                  </a:prstClr>
                </a:outerShdw>
              </a:effectLst>
            </a:endParaRPr>
          </a:p>
        </p:txBody>
      </p:sp>
    </p:spTree>
    <p:extLst>
      <p:ext uri="{BB962C8B-B14F-4D97-AF65-F5344CB8AC3E}">
        <p14:creationId xmlns:p14="http://schemas.microsoft.com/office/powerpoint/2010/main" val="281422136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22758"/>
          </a:xfrm>
          <a:prstGeom prst="rect">
            <a:avLst/>
          </a:prstGeom>
        </p:spPr>
      </p:pic>
      <p:sp>
        <p:nvSpPr>
          <p:cNvPr id="2" name="Title 1"/>
          <p:cNvSpPr>
            <a:spLocks noGrp="1"/>
          </p:cNvSpPr>
          <p:nvPr>
            <p:ph type="title"/>
          </p:nvPr>
        </p:nvSpPr>
        <p:spPr>
          <a:xfrm>
            <a:off x="0" y="274638"/>
            <a:ext cx="9144000" cy="1143000"/>
          </a:xfrm>
        </p:spPr>
        <p:txBody>
          <a:bodyPr>
            <a:noAutofit/>
          </a:bodyPr>
          <a:lstStyle/>
          <a:p>
            <a:r>
              <a:rPr lang="en-US" sz="4800" b="1" i="1" dirty="0" smtClean="0">
                <a:solidFill>
                  <a:srgbClr val="FFFFFF"/>
                </a:solidFill>
                <a:effectLst>
                  <a:glow rad="101600">
                    <a:schemeClr val="tx1">
                      <a:alpha val="75000"/>
                    </a:schemeClr>
                  </a:glow>
                  <a:outerShdw blurRad="50800" dist="38100" dir="10800000" algn="r" rotWithShape="0">
                    <a:prstClr val="black">
                      <a:alpha val="40000"/>
                    </a:prstClr>
                  </a:outerShdw>
                </a:effectLst>
              </a:rPr>
              <a:t>Death to </a:t>
            </a:r>
            <a:r>
              <a:rPr lang="en-US" sz="4800" b="1" i="1" dirty="0" smtClean="0">
                <a:solidFill>
                  <a:srgbClr val="FFFF00"/>
                </a:solidFill>
                <a:effectLst>
                  <a:glow rad="101600">
                    <a:schemeClr val="tx1">
                      <a:alpha val="75000"/>
                    </a:schemeClr>
                  </a:glow>
                  <a:outerShdw blurRad="50800" dist="38100" dir="10800000" algn="r" rotWithShape="0">
                    <a:prstClr val="black">
                      <a:alpha val="40000"/>
                    </a:prstClr>
                  </a:outerShdw>
                </a:effectLst>
              </a:rPr>
              <a:t>corrupt living </a:t>
            </a:r>
            <a:r>
              <a:rPr lang="en-US" sz="4800" b="1" i="1" dirty="0" smtClean="0">
                <a:solidFill>
                  <a:srgbClr val="FFFFFF"/>
                </a:solidFill>
                <a:effectLst>
                  <a:glow rad="101600">
                    <a:schemeClr val="tx1">
                      <a:alpha val="75000"/>
                    </a:schemeClr>
                  </a:glow>
                  <a:outerShdw blurRad="50800" dist="38100" dir="10800000" algn="r" rotWithShape="0">
                    <a:prstClr val="black">
                      <a:alpha val="40000"/>
                    </a:prstClr>
                  </a:outerShdw>
                </a:effectLst>
              </a:rPr>
              <a:t/>
            </a:r>
            <a:br>
              <a:rPr lang="en-US" sz="4800" b="1" i="1" dirty="0" smtClean="0">
                <a:solidFill>
                  <a:srgbClr val="FFFFFF"/>
                </a:solidFill>
                <a:effectLst>
                  <a:glow rad="101600">
                    <a:schemeClr val="tx1">
                      <a:alpha val="75000"/>
                    </a:schemeClr>
                  </a:glow>
                  <a:outerShdw blurRad="50800" dist="38100" dir="10800000" algn="r" rotWithShape="0">
                    <a:prstClr val="black">
                      <a:alpha val="40000"/>
                    </a:prstClr>
                  </a:outerShdw>
                </a:effectLst>
              </a:rPr>
            </a:br>
            <a:r>
              <a:rPr lang="en-US" sz="4800" b="1" i="1" dirty="0" smtClean="0">
                <a:solidFill>
                  <a:srgbClr val="FFFFFF"/>
                </a:solidFill>
                <a:effectLst>
                  <a:glow rad="101600">
                    <a:schemeClr val="tx1">
                      <a:alpha val="75000"/>
                    </a:schemeClr>
                  </a:glow>
                  <a:outerShdw blurRad="50800" dist="38100" dir="10800000" algn="r" rotWithShape="0">
                    <a:prstClr val="black">
                      <a:alpha val="40000"/>
                    </a:prstClr>
                  </a:outerShdw>
                </a:effectLst>
              </a:rPr>
              <a:t>(3:5-7)</a:t>
            </a:r>
            <a:endPar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ndParaRPr>
          </a:p>
        </p:txBody>
      </p:sp>
    </p:spTree>
    <p:extLst>
      <p:ext uri="{BB962C8B-B14F-4D97-AF65-F5344CB8AC3E}">
        <p14:creationId xmlns:p14="http://schemas.microsoft.com/office/powerpoint/2010/main" val="68075844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rgbClr val="FFFFFF"/>
                </a:solidFill>
                <a:effectLst>
                  <a:glow rad="101600">
                    <a:schemeClr val="tx1">
                      <a:alpha val="75000"/>
                    </a:schemeClr>
                  </a:glow>
                  <a:outerShdw blurRad="50800" dist="38100" dir="10800000" algn="r" rotWithShape="0">
                    <a:prstClr val="black">
                      <a:alpha val="40000"/>
                    </a:prstClr>
                  </a:outerShdw>
                </a:effectLst>
              </a:rPr>
              <a:t>Death to </a:t>
            </a:r>
            <a:r>
              <a:rPr lang="en-US" b="1" i="1" u="sng" dirty="0" smtClean="0">
                <a:solidFill>
                  <a:srgbClr val="FFFF00"/>
                </a:solidFill>
                <a:effectLst>
                  <a:glow rad="101600">
                    <a:schemeClr val="tx1">
                      <a:alpha val="75000"/>
                    </a:schemeClr>
                  </a:glow>
                  <a:outerShdw blurRad="50800" dist="38100" dir="10800000" algn="r" rotWithShape="0">
                    <a:prstClr val="black">
                      <a:alpha val="40000"/>
                    </a:prstClr>
                  </a:outerShdw>
                </a:effectLst>
              </a:rPr>
              <a:t>corrupt</a:t>
            </a:r>
            <a:r>
              <a:rPr lang="en-US" b="1" i="1" dirty="0" smtClean="0">
                <a:solidFill>
                  <a:srgbClr val="FFFF00"/>
                </a:solidFill>
                <a:effectLst>
                  <a:glow rad="101600">
                    <a:schemeClr val="tx1">
                      <a:alpha val="75000"/>
                    </a:schemeClr>
                  </a:glow>
                  <a:outerShdw blurRad="50800" dist="38100" dir="10800000" algn="r" rotWithShape="0">
                    <a:prstClr val="black">
                      <a:alpha val="40000"/>
                    </a:prstClr>
                  </a:outerShdw>
                </a:effectLst>
              </a:rPr>
              <a:t> </a:t>
            </a:r>
            <a:r>
              <a:rPr lang="en-US" b="1" i="1" dirty="0" smtClean="0">
                <a:solidFill>
                  <a:srgbClr val="FFFFFF"/>
                </a:solidFill>
                <a:effectLst>
                  <a:glow rad="101600">
                    <a:schemeClr val="tx1">
                      <a:alpha val="75000"/>
                    </a:schemeClr>
                  </a:glow>
                  <a:outerShdw blurRad="50800" dist="38100" dir="10800000" algn="r" rotWithShape="0">
                    <a:prstClr val="black">
                      <a:alpha val="40000"/>
                    </a:prstClr>
                  </a:outerShdw>
                </a:effectLst>
              </a:rPr>
              <a:t>living</a:t>
            </a:r>
            <a:endParaRPr lang="en-US" b="1" i="1" dirty="0">
              <a:solidFill>
                <a:srgbClr val="FFFFFF"/>
              </a:solidFill>
              <a:effectLst>
                <a:glow rad="101600">
                  <a:schemeClr val="tx1">
                    <a:alpha val="75000"/>
                  </a:schemeClr>
                </a:glow>
                <a:outerShdw blurRad="50800" dist="38100" dir="10800000" algn="r" rotWithShape="0">
                  <a:prstClr val="black">
                    <a:alpha val="40000"/>
                  </a:prstClr>
                </a:outerShdw>
              </a:effectLst>
            </a:endParaRPr>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6744009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08242" y="0"/>
            <a:ext cx="6835758" cy="6858000"/>
          </a:xfrm>
          <a:prstGeom prst="rect">
            <a:avLst/>
          </a:prstGeom>
        </p:spPr>
      </p:pic>
      <p:sp>
        <p:nvSpPr>
          <p:cNvPr id="2" name="Title 1"/>
          <p:cNvSpPr>
            <a:spLocks noGrp="1"/>
          </p:cNvSpPr>
          <p:nvPr>
            <p:ph type="title"/>
          </p:nvPr>
        </p:nvSpPr>
        <p:spPr>
          <a:xfrm>
            <a:off x="4669" y="0"/>
            <a:ext cx="2308242" cy="6858000"/>
          </a:xfrm>
          <a:noFill/>
        </p:spPr>
        <p:txBody>
          <a:bodyPr>
            <a:noAutofit/>
          </a:bodyPr>
          <a:lstStyle/>
          <a:p>
            <a:r>
              <a:rPr lang="en-US" sz="2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"Have nothing to do with </a:t>
            </a:r>
            <a:r>
              <a:rPr lang="en-US" sz="2600" b="1" dirty="0" smtClean="0">
                <a:solidFill>
                  <a:srgbClr val="FFFF00"/>
                </a:solidFill>
                <a:effectLst>
                  <a:glow rad="101600">
                    <a:schemeClr val="tx1">
                      <a:alpha val="75000"/>
                    </a:schemeClr>
                  </a:glow>
                  <a:outerShdw blurRad="50800" dist="38100" dir="10800000" algn="r" rotWithShape="0">
                    <a:prstClr val="black">
                      <a:alpha val="40000"/>
                    </a:prstClr>
                  </a:outerShdw>
                </a:effectLst>
              </a:rPr>
              <a:t>sexual immorality, impurity, lust, and evil desires</a:t>
            </a:r>
            <a:r>
              <a:rPr lang="en-US" sz="2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 Don</a:t>
            </a:r>
            <a:r>
              <a:rPr lang="fr-FR" sz="2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a:t>
            </a:r>
            <a:r>
              <a:rPr lang="en-US" sz="2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t be </a:t>
            </a:r>
            <a:r>
              <a:rPr lang="en-US" sz="2600" b="1" dirty="0" smtClean="0">
                <a:solidFill>
                  <a:srgbClr val="FFFF00"/>
                </a:solidFill>
                <a:effectLst>
                  <a:glow rad="101600">
                    <a:schemeClr val="tx1">
                      <a:alpha val="75000"/>
                    </a:schemeClr>
                  </a:glow>
                  <a:outerShdw blurRad="50800" dist="38100" dir="10800000" algn="r" rotWithShape="0">
                    <a:prstClr val="black">
                      <a:alpha val="40000"/>
                    </a:prstClr>
                  </a:outerShdw>
                </a:effectLst>
              </a:rPr>
              <a:t>greedy</a:t>
            </a:r>
            <a:r>
              <a:rPr lang="en-US" sz="2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 for a greedy person is an idolater, worshiping the things of this world"</a:t>
            </a:r>
            <a:br>
              <a:rPr lang="en-US" sz="2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br>
            <a:r>
              <a:rPr lang="en-US" sz="2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(3:5b NLT)</a:t>
            </a:r>
            <a:endParaRPr lang="en-US" sz="2600" b="1" dirty="0">
              <a:solidFill>
                <a:srgbClr val="FFFFFF"/>
              </a:solidFill>
              <a:effectLst>
                <a:glow rad="101600">
                  <a:schemeClr val="tx1">
                    <a:alpha val="75000"/>
                  </a:schemeClr>
                </a:glow>
                <a:outerShdw blurRad="50800" dist="38100" dir="10800000" algn="r" rotWithShape="0">
                  <a:prstClr val="black">
                    <a:alpha val="40000"/>
                  </a:prstClr>
                </a:outerShdw>
              </a:effectLst>
            </a:endParaRPr>
          </a:p>
        </p:txBody>
      </p:sp>
    </p:spTree>
    <p:extLst>
      <p:ext uri="{BB962C8B-B14F-4D97-AF65-F5344CB8AC3E}">
        <p14:creationId xmlns:p14="http://schemas.microsoft.com/office/powerpoint/2010/main" val="216127044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44000" cy="6822758"/>
          </a:xfrm>
          <a:prstGeom prst="rect">
            <a:avLst/>
          </a:prstGeom>
        </p:spPr>
      </p:pic>
      <p:sp>
        <p:nvSpPr>
          <p:cNvPr id="7" name="Title 1"/>
          <p:cNvSpPr>
            <a:spLocks noGrp="1"/>
          </p:cNvSpPr>
          <p:nvPr>
            <p:ph type="title"/>
          </p:nvPr>
        </p:nvSpPr>
        <p:spPr>
          <a:xfrm>
            <a:off x="0" y="274638"/>
            <a:ext cx="9144000" cy="1143000"/>
          </a:xfrm>
        </p:spPr>
        <p:txBody>
          <a:bodyPr>
            <a:noAutofit/>
          </a:bodyPr>
          <a:lstStyle/>
          <a:p>
            <a:r>
              <a:rPr lang="en-US" sz="4800" b="1" i="1" dirty="0" smtClean="0">
                <a:solidFill>
                  <a:srgbClr val="FFFFFF"/>
                </a:solidFill>
                <a:effectLst>
                  <a:glow rad="101600">
                    <a:schemeClr val="tx1">
                      <a:alpha val="75000"/>
                    </a:schemeClr>
                  </a:glow>
                  <a:outerShdw blurRad="50800" dist="38100" dir="10800000" algn="r" rotWithShape="0">
                    <a:prstClr val="black">
                      <a:alpha val="40000"/>
                    </a:prstClr>
                  </a:outerShdw>
                </a:effectLst>
              </a:rPr>
              <a:t>Death to </a:t>
            </a:r>
            <a:r>
              <a:rPr lang="en-US" sz="4800" b="1" i="1" dirty="0" smtClean="0">
                <a:solidFill>
                  <a:srgbClr val="FFFF00"/>
                </a:solidFill>
                <a:effectLst>
                  <a:glow rad="101600">
                    <a:schemeClr val="tx1">
                      <a:alpha val="75000"/>
                    </a:schemeClr>
                  </a:glow>
                  <a:outerShdw blurRad="50800" dist="38100" dir="10800000" algn="r" rotWithShape="0">
                    <a:prstClr val="black">
                      <a:alpha val="40000"/>
                    </a:prstClr>
                  </a:outerShdw>
                </a:effectLst>
              </a:rPr>
              <a:t>wrong conversation</a:t>
            </a:r>
            <a:r>
              <a:rPr lang="en-US" sz="4800" b="1" i="1" dirty="0" smtClean="0">
                <a:solidFill>
                  <a:srgbClr val="FFFFFF"/>
                </a:solidFill>
                <a:effectLst>
                  <a:glow rad="101600">
                    <a:schemeClr val="tx1">
                      <a:alpha val="75000"/>
                    </a:schemeClr>
                  </a:glow>
                  <a:outerShdw blurRad="50800" dist="38100" dir="10800000" algn="r" rotWithShape="0">
                    <a:prstClr val="black">
                      <a:alpha val="40000"/>
                    </a:prstClr>
                  </a:outerShdw>
                </a:effectLst>
              </a:rPr>
              <a:t/>
            </a:r>
            <a:br>
              <a:rPr lang="en-US" sz="4800" b="1" i="1" dirty="0" smtClean="0">
                <a:solidFill>
                  <a:srgbClr val="FFFFFF"/>
                </a:solidFill>
                <a:effectLst>
                  <a:glow rad="101600">
                    <a:schemeClr val="tx1">
                      <a:alpha val="75000"/>
                    </a:schemeClr>
                  </a:glow>
                  <a:outerShdw blurRad="50800" dist="38100" dir="10800000" algn="r" rotWithShape="0">
                    <a:prstClr val="black">
                      <a:alpha val="40000"/>
                    </a:prstClr>
                  </a:outerShdw>
                </a:effectLst>
              </a:rPr>
            </a:br>
            <a:r>
              <a:rPr lang="en-US" sz="4800" b="1" i="1" dirty="0" smtClean="0">
                <a:solidFill>
                  <a:srgbClr val="FFFFFF"/>
                </a:solidFill>
                <a:effectLst>
                  <a:glow rad="101600">
                    <a:schemeClr val="tx1">
                      <a:alpha val="75000"/>
                    </a:schemeClr>
                  </a:glow>
                  <a:outerShdw blurRad="50800" dist="38100" dir="10800000" algn="r" rotWithShape="0">
                    <a:prstClr val="black">
                      <a:alpha val="40000"/>
                    </a:prstClr>
                  </a:outerShdw>
                </a:effectLst>
              </a:rPr>
              <a:t>(3:8-9)</a:t>
            </a:r>
            <a:endPar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ndParaRPr>
          </a:p>
        </p:txBody>
      </p:sp>
    </p:spTree>
    <p:extLst>
      <p:ext uri="{BB962C8B-B14F-4D97-AF65-F5344CB8AC3E}">
        <p14:creationId xmlns:p14="http://schemas.microsoft.com/office/powerpoint/2010/main" val="427614822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3:8-9</a:t>
            </a:r>
            <a:endParaRPr lang="en-US" dirty="0"/>
          </a:p>
        </p:txBody>
      </p:sp>
      <p:pic>
        <p:nvPicPr>
          <p:cNvPr id="8" name="Picture 7"/>
          <p:cNvPicPr>
            <a:picLocks noChangeAspect="1"/>
          </p:cNvPicPr>
          <p:nvPr/>
        </p:nvPicPr>
        <p:blipFill>
          <a:blip r:embed="rId3"/>
          <a:stretch>
            <a:fillRect/>
          </a:stretch>
        </p:blipFill>
        <p:spPr>
          <a:xfrm>
            <a:off x="0" y="0"/>
            <a:ext cx="9144000" cy="6858000"/>
          </a:xfrm>
          <a:prstGeom prst="rect">
            <a:avLst/>
          </a:prstGeom>
        </p:spPr>
      </p:pic>
      <p:sp>
        <p:nvSpPr>
          <p:cNvPr id="5" name="Title 1"/>
          <p:cNvSpPr txBox="1">
            <a:spLocks/>
          </p:cNvSpPr>
          <p:nvPr/>
        </p:nvSpPr>
        <p:spPr>
          <a:xfrm>
            <a:off x="6143624" y="0"/>
            <a:ext cx="3000375" cy="6858000"/>
          </a:xfrm>
          <a:prstGeom prst="rect">
            <a:avLst/>
          </a:prstGeom>
          <a:solidFill>
            <a:srgbClr val="000090"/>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"But now is the time to get rid of </a:t>
            </a:r>
            <a:r>
              <a:rPr lang="en-US" sz="2800" b="1" dirty="0" smtClean="0">
                <a:solidFill>
                  <a:srgbClr val="FFFF00"/>
                </a:solidFill>
                <a:effectLst>
                  <a:glow rad="101600">
                    <a:schemeClr val="tx1">
                      <a:alpha val="75000"/>
                    </a:schemeClr>
                  </a:glow>
                  <a:outerShdw blurRad="50800" dist="38100" dir="10800000" algn="r" rotWithShape="0">
                    <a:prstClr val="black">
                      <a:alpha val="40000"/>
                    </a:prstClr>
                  </a:outerShdw>
                </a:effectLst>
              </a:rPr>
              <a:t>anger, rage, malicious behavior, slander, and dirty language</a:t>
            </a:r>
            <a:r>
              <a:rPr lang="en-US" sz="2800" b="1" u="sng" dirty="0" smtClean="0">
                <a:solidFill>
                  <a:srgbClr val="FFFFFF"/>
                </a:solidFill>
                <a:effectLst>
                  <a:glow rad="101600">
                    <a:schemeClr val="tx1">
                      <a:alpha val="75000"/>
                    </a:schemeClr>
                  </a:glow>
                  <a:outerShdw blurRad="50800" dist="38100" dir="10800000" algn="r" rotWithShape="0">
                    <a:prstClr val="black">
                      <a:alpha val="40000"/>
                    </a:prstClr>
                  </a:outerShdw>
                </a:effectLst>
              </a:rPr>
              <a:t>.</a:t>
            </a:r>
            <a:r>
              <a:rPr lang="en-US" sz="28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 Don</a:t>
            </a:r>
            <a:r>
              <a:rPr lang="fr-FR" sz="28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a:t>
            </a:r>
            <a:r>
              <a:rPr lang="en-US" sz="28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t </a:t>
            </a:r>
            <a:r>
              <a:rPr lang="en-US" sz="2800" b="1" dirty="0" smtClean="0">
                <a:solidFill>
                  <a:srgbClr val="FFFF00"/>
                </a:solidFill>
                <a:effectLst>
                  <a:glow rad="101600">
                    <a:schemeClr val="tx1">
                      <a:alpha val="75000"/>
                    </a:schemeClr>
                  </a:glow>
                  <a:outerShdw blurRad="50800" dist="38100" dir="10800000" algn="r" rotWithShape="0">
                    <a:prstClr val="black">
                      <a:alpha val="40000"/>
                    </a:prstClr>
                  </a:outerShdw>
                </a:effectLst>
              </a:rPr>
              <a:t>lie</a:t>
            </a:r>
            <a:r>
              <a:rPr lang="en-US" sz="28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 to each other, for you have stripped off your old sinful nature and all its wicked deeds"</a:t>
            </a:r>
          </a:p>
          <a:p>
            <a:r>
              <a:rPr lang="en-US" sz="28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(3:8-9 NLT)</a:t>
            </a:r>
            <a:endParaRPr lang="en-US" sz="2800" b="1" dirty="0">
              <a:solidFill>
                <a:srgbClr val="FFFFFF"/>
              </a:solidFill>
              <a:effectLst>
                <a:glow rad="101600">
                  <a:schemeClr val="tx1">
                    <a:alpha val="75000"/>
                  </a:schemeClr>
                </a:glow>
                <a:outerShdw blurRad="50800" dist="38100" dir="10800000" algn="r" rotWithShape="0">
                  <a:prstClr val="black">
                    <a:alpha val="40000"/>
                  </a:prstClr>
                </a:outerShdw>
              </a:effectLst>
            </a:endParaRPr>
          </a:p>
        </p:txBody>
      </p:sp>
    </p:spTree>
    <p:extLst>
      <p:ext uri="{BB962C8B-B14F-4D97-AF65-F5344CB8AC3E}">
        <p14:creationId xmlns:p14="http://schemas.microsoft.com/office/powerpoint/2010/main" val="113907428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6858000"/>
          </a:xfrm>
          <a:prstGeom prst="rect">
            <a:avLst/>
          </a:prstGeom>
          <a:solidFill>
            <a:srgbClr val="000090"/>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err="1" smtClean="0">
                <a:solidFill>
                  <a:srgbClr val="FFFFFF"/>
                </a:solidFill>
                <a:effectLst>
                  <a:glow rad="101600">
                    <a:schemeClr val="tx1">
                      <a:alpha val="75000"/>
                    </a:schemeClr>
                  </a:glow>
                  <a:outerShdw blurRad="50800" dist="38100" dir="10800000" algn="r" rotWithShape="0">
                    <a:prstClr val="black">
                      <a:alpha val="40000"/>
                    </a:prstClr>
                  </a:outerShdw>
                </a:effectLst>
              </a:rPr>
              <a:t>Kondraty</a:t>
            </a:r>
            <a:r>
              <a:rPr lang="en-US" sz="28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 </a:t>
            </a:r>
            <a:r>
              <a:rPr lang="en-US" sz="2800" b="1" dirty="0" err="1" smtClean="0">
                <a:solidFill>
                  <a:srgbClr val="FFFFFF"/>
                </a:solidFill>
                <a:effectLst>
                  <a:glow rad="101600">
                    <a:schemeClr val="tx1">
                      <a:alpha val="75000"/>
                    </a:schemeClr>
                  </a:glow>
                  <a:outerShdw blurRad="50800" dist="38100" dir="10800000" algn="r" rotWithShape="0">
                    <a:prstClr val="black">
                      <a:alpha val="40000"/>
                    </a:prstClr>
                  </a:outerShdw>
                </a:effectLst>
              </a:rPr>
              <a:t>Ryleyev</a:t>
            </a:r>
            <a:r>
              <a:rPr lang="en-US" sz="28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 was sentenced to be hanged for his part in an unsuccessful uprising against the Russian czar Nicholas I in December 1825. But the rope broke and </a:t>
            </a:r>
            <a:r>
              <a:rPr lang="en-US" sz="2800" b="1" dirty="0" err="1" smtClean="0">
                <a:solidFill>
                  <a:srgbClr val="FFFFFF"/>
                </a:solidFill>
                <a:effectLst>
                  <a:glow rad="101600">
                    <a:schemeClr val="tx1">
                      <a:alpha val="75000"/>
                    </a:schemeClr>
                  </a:glow>
                  <a:outerShdw blurRad="50800" dist="38100" dir="10800000" algn="r" rotWithShape="0">
                    <a:prstClr val="black">
                      <a:alpha val="40000"/>
                    </a:prstClr>
                  </a:outerShdw>
                </a:effectLst>
              </a:rPr>
              <a:t>Ryleyev</a:t>
            </a:r>
            <a:r>
              <a:rPr lang="en-US" sz="28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 bruised and battered, fell to the ground, got up, and said, "In Russia they do not know how to do anything properly, not even how to make a rope." An accident of this sort usually resulted in a pardon, so a messenger was sent to the czar to know his pleasure. </a:t>
            </a:r>
          </a:p>
          <a:p>
            <a:endParaRPr lang="en-US" sz="1400" b="1" dirty="0">
              <a:solidFill>
                <a:srgbClr val="FFFFFF"/>
              </a:solidFill>
              <a:effectLst>
                <a:glow rad="101600">
                  <a:schemeClr val="tx1">
                    <a:alpha val="75000"/>
                  </a:schemeClr>
                </a:glow>
                <a:outerShdw blurRad="50800" dist="38100" dir="10800000" algn="r" rotWithShape="0">
                  <a:prstClr val="black">
                    <a:alpha val="40000"/>
                  </a:prstClr>
                </a:outerShdw>
              </a:effectLst>
            </a:endParaRPr>
          </a:p>
          <a:p>
            <a:r>
              <a:rPr lang="en-US" sz="28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Nicholas asked, "What did he say?"</a:t>
            </a:r>
          </a:p>
          <a:p>
            <a:endParaRPr lang="en-US" sz="1800" b="1" dirty="0">
              <a:solidFill>
                <a:srgbClr val="FFFFFF"/>
              </a:solidFill>
              <a:effectLst>
                <a:glow rad="101600">
                  <a:schemeClr val="tx1">
                    <a:alpha val="75000"/>
                  </a:schemeClr>
                </a:glow>
                <a:outerShdw blurRad="50800" dist="38100" dir="10800000" algn="r" rotWithShape="0">
                  <a:prstClr val="black">
                    <a:alpha val="40000"/>
                  </a:prstClr>
                </a:outerShdw>
              </a:effectLst>
            </a:endParaRPr>
          </a:p>
          <a:p>
            <a:r>
              <a:rPr lang="en-US" sz="28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"Sire, he said that in Russia they do not even know how to make a rope properly.”</a:t>
            </a:r>
          </a:p>
          <a:p>
            <a:endParaRPr lang="en-US" sz="1800" b="1" dirty="0" smtClean="0">
              <a:solidFill>
                <a:srgbClr val="FFFFFF"/>
              </a:solidFill>
              <a:effectLst>
                <a:glow rad="101600">
                  <a:schemeClr val="tx1">
                    <a:alpha val="75000"/>
                  </a:schemeClr>
                </a:glow>
                <a:outerShdw blurRad="50800" dist="38100" dir="10800000" algn="r" rotWithShape="0">
                  <a:prstClr val="black">
                    <a:alpha val="40000"/>
                  </a:prstClr>
                </a:outerShdw>
              </a:effectLst>
            </a:endParaRPr>
          </a:p>
          <a:p>
            <a:r>
              <a:rPr lang="en-US" sz="28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"Well, let the contrary be proved," said the czar.</a:t>
            </a:r>
            <a:endParaRPr lang="en-US" sz="2800" b="1" dirty="0">
              <a:solidFill>
                <a:srgbClr val="FFFFFF"/>
              </a:solidFill>
              <a:effectLst>
                <a:glow rad="101600">
                  <a:schemeClr val="tx1">
                    <a:alpha val="75000"/>
                  </a:schemeClr>
                </a:glow>
                <a:outerShdw blurRad="50800" dist="38100" dir="10800000" algn="r" rotWithShape="0">
                  <a:prstClr val="black">
                    <a:alpha val="40000"/>
                  </a:prstClr>
                </a:outerShdw>
              </a:effectLst>
            </a:endParaRPr>
          </a:p>
        </p:txBody>
      </p:sp>
      <p:sp>
        <p:nvSpPr>
          <p:cNvPr id="2" name="Title 1"/>
          <p:cNvSpPr>
            <a:spLocks noGrp="1"/>
          </p:cNvSpPr>
          <p:nvPr>
            <p:ph type="title"/>
          </p:nvPr>
        </p:nvSpPr>
        <p:spPr>
          <a:xfrm>
            <a:off x="457200" y="-894018"/>
            <a:ext cx="8229600" cy="1143000"/>
          </a:xfrm>
        </p:spPr>
        <p:txBody>
          <a:bodyPr/>
          <a:lstStyle/>
          <a:p>
            <a:r>
              <a:rPr lang="en-US" dirty="0" smtClean="0"/>
              <a:t>A Lesson from Russian History</a:t>
            </a:r>
            <a:endParaRPr lang="en-US" dirty="0"/>
          </a:p>
        </p:txBody>
      </p:sp>
    </p:spTree>
    <p:extLst>
      <p:ext uri="{BB962C8B-B14F-4D97-AF65-F5344CB8AC3E}">
        <p14:creationId xmlns:p14="http://schemas.microsoft.com/office/powerpoint/2010/main" val="394975366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6983"/>
            <a:ext cx="9144001" cy="6914983"/>
          </a:xfrm>
          <a:prstGeom prst="rect">
            <a:avLst/>
          </a:prstGeom>
        </p:spPr>
      </p:pic>
      <p:sp>
        <p:nvSpPr>
          <p:cNvPr id="5" name="Title 1"/>
          <p:cNvSpPr txBox="1">
            <a:spLocks/>
          </p:cNvSpPr>
          <p:nvPr/>
        </p:nvSpPr>
        <p:spPr>
          <a:xfrm>
            <a:off x="295776" y="0"/>
            <a:ext cx="8393243" cy="2063750"/>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Anger, Rage, Malice, Slander, Dirty Language, Falsehood…</a:t>
            </a:r>
            <a:endPar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ndParaRPr>
          </a:p>
        </p:txBody>
      </p:sp>
      <p:sp>
        <p:nvSpPr>
          <p:cNvPr id="3" name="Title 2"/>
          <p:cNvSpPr>
            <a:spLocks noGrp="1"/>
          </p:cNvSpPr>
          <p:nvPr>
            <p:ph type="title"/>
          </p:nvPr>
        </p:nvSpPr>
        <p:spPr>
          <a:xfrm>
            <a:off x="-2" y="6131632"/>
            <a:ext cx="9144001" cy="726368"/>
          </a:xfrm>
          <a:noFill/>
        </p:spPr>
        <p:txBody>
          <a:bodyPr vert="horz" lIns="91440" tIns="45720" rIns="91440" bIns="45720" rtlCol="0" anchor="ctr">
            <a:noAutofit/>
          </a:bodyPr>
          <a:lstStyle/>
          <a:p>
            <a: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rPr>
              <a:t>What speech should be put away?</a:t>
            </a:r>
          </a:p>
        </p:txBody>
      </p:sp>
    </p:spTree>
    <p:extLst>
      <p:ext uri="{BB962C8B-B14F-4D97-AF65-F5344CB8AC3E}">
        <p14:creationId xmlns:p14="http://schemas.microsoft.com/office/powerpoint/2010/main" val="147182821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 vows</a:t>
            </a:r>
            <a:endParaRPr lang="en-US" dirty="0"/>
          </a:p>
        </p:txBody>
      </p:sp>
      <p:pic>
        <p:nvPicPr>
          <p:cNvPr id="4" name="Picture 3"/>
          <p:cNvPicPr>
            <a:picLocks noChangeAspect="1"/>
          </p:cNvPicPr>
          <p:nvPr/>
        </p:nvPicPr>
        <p:blipFill>
          <a:blip r:embed="rId3"/>
          <a:stretch>
            <a:fillRect/>
          </a:stretch>
        </p:blipFill>
        <p:spPr>
          <a:xfrm>
            <a:off x="-1" y="-1"/>
            <a:ext cx="9144001" cy="6839827"/>
          </a:xfrm>
          <a:prstGeom prst="rect">
            <a:avLst/>
          </a:prstGeom>
        </p:spPr>
      </p:pic>
    </p:spTree>
    <p:extLst>
      <p:ext uri="{BB962C8B-B14F-4D97-AF65-F5344CB8AC3E}">
        <p14:creationId xmlns:p14="http://schemas.microsoft.com/office/powerpoint/2010/main" val="117196704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44000" cy="6822758"/>
          </a:xfrm>
          <a:prstGeom prst="rect">
            <a:avLst/>
          </a:prstGeom>
        </p:spPr>
      </p:pic>
      <p:sp>
        <p:nvSpPr>
          <p:cNvPr id="7" name="Title 1"/>
          <p:cNvSpPr>
            <a:spLocks noGrp="1"/>
          </p:cNvSpPr>
          <p:nvPr>
            <p:ph type="title"/>
          </p:nvPr>
        </p:nvSpPr>
        <p:spPr>
          <a:xfrm>
            <a:off x="457200" y="274638"/>
            <a:ext cx="8229600" cy="1143000"/>
          </a:xfrm>
        </p:spPr>
        <p:txBody>
          <a:bodyPr>
            <a:normAutofit fontScale="90000"/>
          </a:bodyPr>
          <a:lstStyle/>
          <a:p>
            <a:r>
              <a:rPr lang="en-US" b="1" i="1" dirty="0" smtClean="0">
                <a:solidFill>
                  <a:srgbClr val="FFFFFF"/>
                </a:solidFill>
                <a:effectLst>
                  <a:glow rad="101600">
                    <a:schemeClr val="tx1">
                      <a:alpha val="75000"/>
                    </a:schemeClr>
                  </a:glow>
                  <a:outerShdw blurRad="50800" dist="38100" dir="10800000" algn="r" rotWithShape="0">
                    <a:prstClr val="black">
                      <a:alpha val="40000"/>
                    </a:prstClr>
                  </a:outerShdw>
                </a:effectLst>
              </a:rPr>
              <a:t>Death to </a:t>
            </a:r>
            <a:r>
              <a:rPr lang="en-US" b="1" i="1" dirty="0" smtClean="0">
                <a:solidFill>
                  <a:srgbClr val="FFFF00"/>
                </a:solidFill>
                <a:effectLst>
                  <a:glow rad="101600">
                    <a:schemeClr val="tx1">
                      <a:alpha val="75000"/>
                    </a:schemeClr>
                  </a:glow>
                  <a:outerShdw blurRad="50800" dist="38100" dir="10800000" algn="r" rotWithShape="0">
                    <a:prstClr val="black">
                      <a:alpha val="40000"/>
                    </a:prstClr>
                  </a:outerShdw>
                </a:effectLst>
              </a:rPr>
              <a:t>Conventional </a:t>
            </a:r>
            <a:r>
              <a:rPr lang="en-US" b="1" i="1" dirty="0">
                <a:solidFill>
                  <a:srgbClr val="FFFF00"/>
                </a:solidFill>
                <a:effectLst>
                  <a:glow rad="101600">
                    <a:schemeClr val="tx1">
                      <a:alpha val="75000"/>
                    </a:schemeClr>
                  </a:glow>
                  <a:outerShdw blurRad="50800" dist="38100" dir="10800000" algn="r" rotWithShape="0">
                    <a:prstClr val="black">
                      <a:alpha val="40000"/>
                    </a:prstClr>
                  </a:outerShdw>
                </a:effectLst>
              </a:rPr>
              <a:t>Distinctions</a:t>
            </a:r>
          </a:p>
        </p:txBody>
      </p:sp>
    </p:spTree>
    <p:extLst>
      <p:ext uri="{BB962C8B-B14F-4D97-AF65-F5344CB8AC3E}">
        <p14:creationId xmlns:p14="http://schemas.microsoft.com/office/powerpoint/2010/main" val="45969694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5443398" cy="3623564"/>
          </a:xfrm>
          <a:prstGeom prst="rect">
            <a:avLst/>
          </a:prstGeom>
        </p:spPr>
      </p:pic>
      <p:pic>
        <p:nvPicPr>
          <p:cNvPr id="5" name="Picture 4"/>
          <p:cNvPicPr>
            <a:picLocks noChangeAspect="1"/>
          </p:cNvPicPr>
          <p:nvPr/>
        </p:nvPicPr>
        <p:blipFill>
          <a:blip r:embed="rId4"/>
          <a:stretch>
            <a:fillRect/>
          </a:stretch>
        </p:blipFill>
        <p:spPr>
          <a:xfrm>
            <a:off x="3660713" y="0"/>
            <a:ext cx="5483287" cy="3682941"/>
          </a:xfrm>
          <a:prstGeom prst="rect">
            <a:avLst/>
          </a:prstGeom>
        </p:spPr>
      </p:pic>
      <p:sp>
        <p:nvSpPr>
          <p:cNvPr id="7" name="Title 1"/>
          <p:cNvSpPr txBox="1">
            <a:spLocks/>
          </p:cNvSpPr>
          <p:nvPr/>
        </p:nvSpPr>
        <p:spPr>
          <a:xfrm>
            <a:off x="3660713" y="323360"/>
            <a:ext cx="5562794" cy="114300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What are your obstacles?</a:t>
            </a:r>
            <a:endPar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ndParaRP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417638"/>
            <a:ext cx="9144000" cy="5471160"/>
          </a:xfrm>
          <a:prstGeom prst="rect">
            <a:avLst/>
          </a:prstGeom>
        </p:spPr>
      </p:pic>
      <p:sp>
        <p:nvSpPr>
          <p:cNvPr id="8" name="Title 1"/>
          <p:cNvSpPr txBox="1">
            <a:spLocks/>
          </p:cNvSpPr>
          <p:nvPr/>
        </p:nvSpPr>
        <p:spPr>
          <a:xfrm>
            <a:off x="2007659" y="4034034"/>
            <a:ext cx="5158383"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What binds you?</a:t>
            </a:r>
            <a:endPar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ndParaRPr>
          </a:p>
        </p:txBody>
      </p:sp>
      <p:sp>
        <p:nvSpPr>
          <p:cNvPr id="2" name="Title 1"/>
          <p:cNvSpPr>
            <a:spLocks noGrp="1"/>
          </p:cNvSpPr>
          <p:nvPr>
            <p:ph type="title"/>
          </p:nvPr>
        </p:nvSpPr>
        <p:spPr>
          <a:xfrm>
            <a:off x="0" y="662694"/>
            <a:ext cx="3660713" cy="1540867"/>
          </a:xfrm>
        </p:spPr>
        <p:txBody>
          <a:bodyPr>
            <a:normAutofit/>
          </a:bodyPr>
          <a:lstStyle/>
          <a:p>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What </a:t>
            </a:r>
            <a: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rPr>
              <a:t>h</a:t>
            </a:r>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inders you?</a:t>
            </a:r>
            <a:endPar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ndParaRPr>
          </a:p>
        </p:txBody>
      </p:sp>
    </p:spTree>
    <p:extLst>
      <p:ext uri="{BB962C8B-B14F-4D97-AF65-F5344CB8AC3E}">
        <p14:creationId xmlns:p14="http://schemas.microsoft.com/office/powerpoint/2010/main" val="39418124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par>
                          <p:cTn id="25" fill="hold">
                            <p:stCondLst>
                              <p:cond delay="1000"/>
                            </p:stCondLst>
                            <p:childTnLst>
                              <p:par>
                                <p:cTn id="26" presetID="31"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5" name="Title 1"/>
          <p:cNvSpPr txBox="1">
            <a:spLocks/>
          </p:cNvSpPr>
          <p:nvPr/>
        </p:nvSpPr>
        <p:spPr>
          <a:xfrm>
            <a:off x="0" y="3698874"/>
            <a:ext cx="9144000" cy="3159125"/>
          </a:xfrm>
          <a:prstGeom prst="rect">
            <a:avLst/>
          </a:prstGeom>
          <a:solidFill>
            <a:schemeClr val="tx1"/>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"In this new life, it </a:t>
            </a:r>
            <a:r>
              <a:rPr lang="en-US" sz="3600" b="1" dirty="0" err="1" smtClean="0">
                <a:solidFill>
                  <a:srgbClr val="FFFFFF"/>
                </a:solidFill>
                <a:effectLst>
                  <a:glow rad="101600">
                    <a:schemeClr val="tx1">
                      <a:alpha val="75000"/>
                    </a:schemeClr>
                  </a:glow>
                  <a:outerShdw blurRad="50800" dist="38100" dir="10800000" algn="r" rotWithShape="0">
                    <a:prstClr val="black">
                      <a:alpha val="40000"/>
                    </a:prstClr>
                  </a:outerShdw>
                </a:effectLst>
              </a:rPr>
              <a:t>doesn</a:t>
            </a:r>
            <a:r>
              <a:rPr lang="fr-FR"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a:t>
            </a:r>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t matter if you are a Jew or a Gentile, circumcised or uncircumcised, barbaric, uncivilized, slave, or free. Christ is all that matters, and he lives in all of us" (3:10-11 </a:t>
            </a:r>
            <a:r>
              <a:rPr lang="en-US" sz="32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NLT</a:t>
            </a:r>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a:t>
            </a:r>
          </a:p>
        </p:txBody>
      </p:sp>
      <p:sp>
        <p:nvSpPr>
          <p:cNvPr id="3" name="Title 2"/>
          <p:cNvSpPr>
            <a:spLocks noGrp="1"/>
          </p:cNvSpPr>
          <p:nvPr>
            <p:ph type="title"/>
          </p:nvPr>
        </p:nvSpPr>
        <p:spPr>
          <a:xfrm>
            <a:off x="914400" y="30912"/>
            <a:ext cx="8229600" cy="1143000"/>
          </a:xfrm>
        </p:spPr>
        <p:txBody>
          <a:bodyPr/>
          <a:lstStyle/>
          <a:p>
            <a:pPr algn="r"/>
            <a:r>
              <a:rPr lang="en-US" dirty="0" smtClean="0"/>
              <a:t>3:10-11</a:t>
            </a:r>
            <a:endParaRPr lang="en-US" dirty="0"/>
          </a:p>
        </p:txBody>
      </p:sp>
    </p:spTree>
    <p:extLst>
      <p:ext uri="{BB962C8B-B14F-4D97-AF65-F5344CB8AC3E}">
        <p14:creationId xmlns:p14="http://schemas.microsoft.com/office/powerpoint/2010/main" val="53023466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0"/>
            <a:ext cx="9143998" cy="6858000"/>
          </a:xfrm>
          <a:prstGeom prst="rect">
            <a:avLst/>
          </a:prstGeom>
        </p:spPr>
      </p:pic>
      <p:sp>
        <p:nvSpPr>
          <p:cNvPr id="2" name="Title 1"/>
          <p:cNvSpPr>
            <a:spLocks noGrp="1"/>
          </p:cNvSpPr>
          <p:nvPr>
            <p:ph type="title"/>
          </p:nvPr>
        </p:nvSpPr>
        <p:spPr>
          <a:xfrm>
            <a:off x="0" y="30912"/>
            <a:ext cx="9143998" cy="777232"/>
          </a:xfrm>
        </p:spPr>
        <p:txBody>
          <a:bodyPr vert="horz" lIns="91440" tIns="45720" rIns="91440" bIns="45720" rtlCol="0" anchor="ctr">
            <a:normAutofit/>
          </a:bodyPr>
          <a:lstStyle/>
          <a:p>
            <a:r>
              <a:rPr lang="en-US" sz="3600" b="1" i="1" dirty="0">
                <a:solidFill>
                  <a:srgbClr val="FFFFFF"/>
                </a:solidFill>
                <a:effectLst>
                  <a:glow rad="241300">
                    <a:schemeClr val="tx1">
                      <a:alpha val="75000"/>
                    </a:schemeClr>
                  </a:glow>
                  <a:outerShdw blurRad="50800" dist="38100" dir="10800000" algn="r" rotWithShape="0">
                    <a:prstClr val="black">
                      <a:alpha val="40000"/>
                    </a:prstClr>
                  </a:outerShdw>
                </a:effectLst>
              </a:rPr>
              <a:t>Avoid </a:t>
            </a:r>
            <a:r>
              <a:rPr lang="en-US" sz="3600" b="1" i="1" dirty="0" smtClean="0">
                <a:solidFill>
                  <a:srgbClr val="FFFFFF"/>
                </a:solidFill>
                <a:effectLst>
                  <a:glow rad="241300">
                    <a:schemeClr val="tx1">
                      <a:alpha val="75000"/>
                    </a:schemeClr>
                  </a:glow>
                  <a:outerShdw blurRad="50800" dist="38100" dir="10800000" algn="r" rotWithShape="0">
                    <a:prstClr val="black">
                      <a:alpha val="40000"/>
                    </a:prstClr>
                  </a:outerShdw>
                </a:effectLst>
              </a:rPr>
              <a:t>these distinctions…</a:t>
            </a:r>
            <a:endParaRPr lang="en-US" sz="3600" b="1" i="1" dirty="0">
              <a:solidFill>
                <a:srgbClr val="FFFFFF"/>
              </a:solidFill>
              <a:effectLst>
                <a:glow rad="241300">
                  <a:schemeClr val="tx1">
                    <a:alpha val="75000"/>
                  </a:schemeClr>
                </a:glow>
                <a:outerShdw blurRad="50800" dist="38100" dir="10800000" algn="r" rotWithShape="0">
                  <a:prstClr val="black">
                    <a:alpha val="40000"/>
                  </a:prstClr>
                </a:outerShdw>
              </a:effectLst>
            </a:endParaRPr>
          </a:p>
        </p:txBody>
      </p:sp>
      <p:sp>
        <p:nvSpPr>
          <p:cNvPr id="5" name="Title 1"/>
          <p:cNvSpPr txBox="1">
            <a:spLocks/>
          </p:cNvSpPr>
          <p:nvPr/>
        </p:nvSpPr>
        <p:spPr>
          <a:xfrm>
            <a:off x="0" y="705523"/>
            <a:ext cx="9143998" cy="55016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i="1" dirty="0" smtClean="0">
                <a:solidFill>
                  <a:srgbClr val="FFFFFF"/>
                </a:solidFill>
                <a:effectLst>
                  <a:glow rad="241300">
                    <a:schemeClr val="tx1">
                      <a:alpha val="75000"/>
                    </a:schemeClr>
                  </a:glow>
                  <a:outerShdw blurRad="50800" dist="38100" dir="10800000" algn="r" rotWithShape="0">
                    <a:prstClr val="black">
                      <a:alpha val="40000"/>
                    </a:prstClr>
                  </a:outerShdw>
                </a:effectLst>
              </a:rPr>
              <a:t>Ethnic: "Greek and Jew"</a:t>
            </a:r>
          </a:p>
          <a:p>
            <a:endParaRPr lang="en-US" sz="3600" b="1" i="1" dirty="0" smtClean="0">
              <a:solidFill>
                <a:srgbClr val="FFFFFF"/>
              </a:solidFill>
              <a:effectLst>
                <a:glow rad="241300">
                  <a:schemeClr val="tx1">
                    <a:alpha val="75000"/>
                  </a:schemeClr>
                </a:glow>
                <a:outerShdw blurRad="50800" dist="38100" dir="10800000" algn="r" rotWithShape="0">
                  <a:prstClr val="black">
                    <a:alpha val="40000"/>
                  </a:prstClr>
                </a:outerShdw>
              </a:effectLst>
            </a:endParaRPr>
          </a:p>
          <a:p>
            <a:r>
              <a:rPr lang="en-US" sz="3600" b="1" i="1" dirty="0" smtClean="0">
                <a:solidFill>
                  <a:srgbClr val="FFFFFF"/>
                </a:solidFill>
                <a:effectLst>
                  <a:glow rad="241300">
                    <a:schemeClr val="tx1">
                      <a:alpha val="75000"/>
                    </a:schemeClr>
                  </a:glow>
                  <a:outerShdw blurRad="50800" dist="38100" dir="10800000" algn="r" rotWithShape="0">
                    <a:prstClr val="black">
                      <a:alpha val="40000"/>
                    </a:prstClr>
                  </a:outerShdw>
                </a:effectLst>
              </a:rPr>
              <a:t>Ceremonial: "circumcision or </a:t>
            </a:r>
            <a:r>
              <a:rPr lang="en-US" sz="3600" b="1" i="1" dirty="0" err="1" smtClean="0">
                <a:solidFill>
                  <a:srgbClr val="FFFFFF"/>
                </a:solidFill>
                <a:effectLst>
                  <a:glow rad="241300">
                    <a:schemeClr val="tx1">
                      <a:alpha val="75000"/>
                    </a:schemeClr>
                  </a:glow>
                  <a:outerShdw blurRad="50800" dist="38100" dir="10800000" algn="r" rotWithShape="0">
                    <a:prstClr val="black">
                      <a:alpha val="40000"/>
                    </a:prstClr>
                  </a:outerShdw>
                </a:effectLst>
              </a:rPr>
              <a:t>uncircumcision</a:t>
            </a:r>
            <a:r>
              <a:rPr lang="en-US" sz="3600" b="1" i="1" dirty="0" smtClean="0">
                <a:solidFill>
                  <a:srgbClr val="FFFFFF"/>
                </a:solidFill>
                <a:effectLst>
                  <a:glow rad="241300">
                    <a:schemeClr val="tx1">
                      <a:alpha val="75000"/>
                    </a:schemeClr>
                  </a:glow>
                  <a:outerShdw blurRad="50800" dist="38100" dir="10800000" algn="r" rotWithShape="0">
                    <a:prstClr val="black">
                      <a:alpha val="40000"/>
                    </a:prstClr>
                  </a:outerShdw>
                </a:effectLst>
              </a:rPr>
              <a:t>"</a:t>
            </a:r>
          </a:p>
          <a:p>
            <a:endParaRPr lang="en-US" sz="3600" b="1" i="1" dirty="0" smtClean="0">
              <a:solidFill>
                <a:srgbClr val="FFFFFF"/>
              </a:solidFill>
              <a:effectLst>
                <a:glow rad="241300">
                  <a:schemeClr val="tx1">
                    <a:alpha val="75000"/>
                  </a:schemeClr>
                </a:glow>
                <a:outerShdw blurRad="50800" dist="38100" dir="10800000" algn="r" rotWithShape="0">
                  <a:prstClr val="black">
                    <a:alpha val="40000"/>
                  </a:prstClr>
                </a:outerShdw>
              </a:effectLst>
            </a:endParaRPr>
          </a:p>
          <a:p>
            <a:r>
              <a:rPr lang="en-US" sz="3600" b="1" i="1" dirty="0" smtClean="0">
                <a:solidFill>
                  <a:srgbClr val="FFFFFF"/>
                </a:solidFill>
                <a:effectLst>
                  <a:glow rad="241300">
                    <a:schemeClr val="tx1">
                      <a:alpha val="75000"/>
                    </a:schemeClr>
                  </a:glow>
                  <a:outerShdw blurRad="50800" dist="38100" dir="10800000" algn="r" rotWithShape="0">
                    <a:prstClr val="black">
                      <a:alpha val="40000"/>
                    </a:prstClr>
                  </a:outerShdw>
                </a:effectLst>
              </a:rPr>
              <a:t>Cultural: "barbarian, uncivilized"</a:t>
            </a:r>
          </a:p>
          <a:p>
            <a:endParaRPr lang="en-US" sz="3600" b="1" i="1" dirty="0" smtClean="0">
              <a:solidFill>
                <a:srgbClr val="FFFFFF"/>
              </a:solidFill>
              <a:effectLst>
                <a:glow rad="241300">
                  <a:schemeClr val="tx1">
                    <a:alpha val="75000"/>
                  </a:schemeClr>
                </a:glow>
                <a:outerShdw blurRad="50800" dist="38100" dir="10800000" algn="r" rotWithShape="0">
                  <a:prstClr val="black">
                    <a:alpha val="40000"/>
                  </a:prstClr>
                </a:outerShdw>
              </a:effectLst>
            </a:endParaRPr>
          </a:p>
          <a:p>
            <a:r>
              <a:rPr lang="en-US" sz="3600" b="1" i="1" dirty="0" smtClean="0">
                <a:solidFill>
                  <a:srgbClr val="FFFFFF"/>
                </a:solidFill>
                <a:effectLst>
                  <a:glow rad="241300">
                    <a:schemeClr val="tx1">
                      <a:alpha val="75000"/>
                    </a:schemeClr>
                  </a:glow>
                  <a:outerShdw blurRad="50800" dist="38100" dir="10800000" algn="r" rotWithShape="0">
                    <a:prstClr val="black">
                      <a:alpha val="40000"/>
                    </a:prstClr>
                  </a:outerShdw>
                </a:effectLst>
              </a:rPr>
              <a:t>Social: "slave and free"</a:t>
            </a:r>
          </a:p>
        </p:txBody>
      </p:sp>
    </p:spTree>
    <p:extLst>
      <p:ext uri="{BB962C8B-B14F-4D97-AF65-F5344CB8AC3E}">
        <p14:creationId xmlns:p14="http://schemas.microsoft.com/office/powerpoint/2010/main" val="28375819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linds(horizontal)">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blinds(horizontal)">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2822421" y="2039603"/>
            <a:ext cx="3771780" cy="1154491"/>
          </a:xfrm>
        </p:spPr>
        <p:txBody>
          <a:bodyPr>
            <a:normAutofit/>
          </a:bodyPr>
          <a:lstStyle/>
          <a:p>
            <a:r>
              <a:rPr lang="en-US" sz="3200" b="1" dirty="0" smtClean="0"/>
              <a:t>The church embraces all</a:t>
            </a:r>
            <a:endParaRPr lang="en-US" sz="3200" b="1" dirty="0"/>
          </a:p>
        </p:txBody>
      </p:sp>
    </p:spTree>
    <p:extLst>
      <p:ext uri="{BB962C8B-B14F-4D97-AF65-F5344CB8AC3E}">
        <p14:creationId xmlns:p14="http://schemas.microsoft.com/office/powerpoint/2010/main" val="16783603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1"/>
            <a:ext cx="9169400" cy="6858001"/>
          </a:xfrm>
          <a:prstGeom prst="rect">
            <a:avLst/>
          </a:prstGeom>
        </p:spPr>
      </p:pic>
      <p:sp>
        <p:nvSpPr>
          <p:cNvPr id="6" name="Title 1"/>
          <p:cNvSpPr>
            <a:spLocks noGrp="1"/>
          </p:cNvSpPr>
          <p:nvPr>
            <p:ph type="title"/>
          </p:nvPr>
        </p:nvSpPr>
        <p:spPr>
          <a:xfrm>
            <a:off x="0" y="30906"/>
            <a:ext cx="9144000" cy="1143000"/>
          </a:xfrm>
        </p:spPr>
        <p:txBody>
          <a:bodyPr>
            <a:normAutofit fontScale="90000"/>
          </a:bodyPr>
          <a:lstStyle/>
          <a:p>
            <a:r>
              <a:rPr lang="en-US" b="1" dirty="0" smtClean="0">
                <a:solidFill>
                  <a:srgbClr val="FFFFFF"/>
                </a:solidFill>
                <a:effectLst>
                  <a:glow rad="101600">
                    <a:schemeClr val="tx1">
                      <a:alpha val="75000"/>
                    </a:schemeClr>
                  </a:glow>
                  <a:outerShdw blurRad="50800" dist="38100" dir="10800000" algn="r" rotWithShape="0">
                    <a:prstClr val="black">
                      <a:alpha val="40000"/>
                    </a:prstClr>
                  </a:outerShdw>
                </a:effectLst>
              </a:rPr>
              <a:t>II. Put on the </a:t>
            </a:r>
            <a:r>
              <a:rPr lang="en-US" b="1" dirty="0" smtClean="0">
                <a:solidFill>
                  <a:srgbClr val="FFFF00"/>
                </a:solidFill>
                <a:effectLst>
                  <a:glow rad="101600">
                    <a:schemeClr val="tx1">
                      <a:alpha val="75000"/>
                    </a:schemeClr>
                  </a:glow>
                  <a:outerShdw blurRad="50800" dist="38100" dir="10800000" algn="r" rotWithShape="0">
                    <a:prstClr val="black">
                      <a:alpha val="40000"/>
                    </a:prstClr>
                  </a:outerShdw>
                </a:effectLst>
              </a:rPr>
              <a:t>grace</a:t>
            </a:r>
            <a:r>
              <a:rPr lang="en-US" b="1" dirty="0" smtClean="0">
                <a:solidFill>
                  <a:srgbClr val="FFFFFF"/>
                </a:solidFill>
                <a:effectLst>
                  <a:glow rad="101600">
                    <a:schemeClr val="tx1">
                      <a:alpha val="75000"/>
                    </a:schemeClr>
                  </a:glow>
                  <a:outerShdw blurRad="50800" dist="38100" dir="10800000" algn="r" rotWithShape="0">
                    <a:prstClr val="black">
                      <a:alpha val="40000"/>
                    </a:prstClr>
                  </a:outerShdw>
                </a:effectLst>
              </a:rPr>
              <a:t> of Christ (3:12-14).</a:t>
            </a:r>
            <a:endParaRPr lang="en-US" b="1" u="sng" dirty="0">
              <a:solidFill>
                <a:srgbClr val="FFFF00"/>
              </a:solidFill>
              <a:effectLst>
                <a:glow rad="101600">
                  <a:schemeClr val="tx1">
                    <a:alpha val="75000"/>
                  </a:schemeClr>
                </a:glow>
                <a:outerShdw blurRad="50800" dist="38100" dir="10800000" algn="r" rotWithShape="0">
                  <a:prstClr val="black">
                    <a:alpha val="40000"/>
                  </a:prstClr>
                </a:outerShdw>
              </a:effectLst>
            </a:endParaRPr>
          </a:p>
        </p:txBody>
      </p:sp>
    </p:spTree>
    <p:extLst>
      <p:ext uri="{BB962C8B-B14F-4D97-AF65-F5344CB8AC3E}">
        <p14:creationId xmlns:p14="http://schemas.microsoft.com/office/powerpoint/2010/main" val="179743970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 name="Title 1"/>
          <p:cNvSpPr>
            <a:spLocks noGrp="1"/>
          </p:cNvSpPr>
          <p:nvPr>
            <p:ph type="title"/>
          </p:nvPr>
        </p:nvSpPr>
        <p:spPr>
          <a:xfrm>
            <a:off x="457200" y="274638"/>
            <a:ext cx="8229600" cy="1143000"/>
          </a:xfrm>
        </p:spPr>
        <p:txBody>
          <a:bodyPr>
            <a:normAutofit fontScale="90000"/>
          </a:bodyPr>
          <a:lstStyle/>
          <a:p>
            <a:r>
              <a:rPr lang="en-US" b="1" i="1" dirty="0" smtClean="0">
                <a:solidFill>
                  <a:srgbClr val="FFFFFF"/>
                </a:solidFill>
                <a:effectLst>
                  <a:glow rad="101600">
                    <a:schemeClr val="tx1">
                      <a:alpha val="75000"/>
                    </a:schemeClr>
                  </a:glow>
                  <a:outerShdw blurRad="50800" dist="38100" dir="10800000" algn="r" rotWithShape="0">
                    <a:prstClr val="black">
                      <a:alpha val="40000"/>
                    </a:prstClr>
                  </a:outerShdw>
                </a:effectLst>
              </a:rPr>
              <a:t>The clothes of </a:t>
            </a:r>
            <a:r>
              <a:rPr lang="en-US" b="1" i="1" dirty="0" smtClean="0">
                <a:solidFill>
                  <a:srgbClr val="FFFF00"/>
                </a:solidFill>
                <a:effectLst>
                  <a:glow rad="101600">
                    <a:schemeClr val="tx1">
                      <a:alpha val="75000"/>
                    </a:schemeClr>
                  </a:glow>
                  <a:outerShdw blurRad="50800" dist="38100" dir="10800000" algn="r" rotWithShape="0">
                    <a:prstClr val="black">
                      <a:alpha val="40000"/>
                    </a:prstClr>
                  </a:outerShdw>
                </a:effectLst>
              </a:rPr>
              <a:t>compassion</a:t>
            </a:r>
            <a:r>
              <a:rPr lang="en-US" b="1" i="1" dirty="0" smtClean="0">
                <a:solidFill>
                  <a:srgbClr val="FFFFFF"/>
                </a:solidFill>
                <a:effectLst>
                  <a:glow rad="101600">
                    <a:schemeClr val="tx1">
                      <a:alpha val="75000"/>
                    </a:schemeClr>
                  </a:glow>
                  <a:outerShdw blurRad="50800" dist="38100" dir="10800000" algn="r" rotWithShape="0">
                    <a:prstClr val="black">
                      <a:alpha val="40000"/>
                    </a:prstClr>
                  </a:outerShdw>
                </a:effectLst>
              </a:rPr>
              <a:t> (3:12)</a:t>
            </a:r>
            <a:endParaRPr lang="en-US" b="1" i="1" dirty="0">
              <a:solidFill>
                <a:srgbClr val="FFFFFF"/>
              </a:solidFill>
              <a:effectLst>
                <a:glow rad="101600">
                  <a:schemeClr val="tx1">
                    <a:alpha val="75000"/>
                  </a:schemeClr>
                </a:glow>
                <a:outerShdw blurRad="50800" dist="38100" dir="10800000" algn="r" rotWithShape="0">
                  <a:prstClr val="black">
                    <a:alpha val="40000"/>
                  </a:prstClr>
                </a:outerShdw>
              </a:effectLst>
            </a:endParaRPr>
          </a:p>
        </p:txBody>
      </p:sp>
    </p:spTree>
    <p:extLst>
      <p:ext uri="{BB962C8B-B14F-4D97-AF65-F5344CB8AC3E}">
        <p14:creationId xmlns:p14="http://schemas.microsoft.com/office/powerpoint/2010/main" val="275777410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457200" y="274638"/>
            <a:ext cx="8229600" cy="4710112"/>
          </a:xfrm>
        </p:spPr>
        <p:txBody>
          <a:bodyPr>
            <a:normAutofit/>
          </a:bodyPr>
          <a:lstStyle/>
          <a:p>
            <a:r>
              <a:rPr lang="en-US" b="1" i="1" dirty="0" smtClean="0">
                <a:solidFill>
                  <a:srgbClr val="FFFFFF"/>
                </a:solidFill>
                <a:effectLst>
                  <a:glow rad="330200">
                    <a:schemeClr val="tx1">
                      <a:alpha val="75000"/>
                    </a:schemeClr>
                  </a:glow>
                  <a:outerShdw blurRad="50800" dist="38100" dir="10800000" algn="r" rotWithShape="0">
                    <a:prstClr val="black">
                      <a:alpha val="40000"/>
                    </a:prstClr>
                  </a:outerShdw>
                </a:effectLst>
              </a:rPr>
              <a:t>Compassion is described as the grace of God in action (Exod. 34:6; 2 Chron. 30:9; Neh. 9:17, 31; Ps. 85:13; Joel 2:13; and John 4:2).</a:t>
            </a:r>
            <a:endParaRPr lang="en-US" b="1" i="1" u="sng" dirty="0">
              <a:solidFill>
                <a:srgbClr val="FFFF00"/>
              </a:solidFill>
              <a:effectLst>
                <a:glow rad="330200">
                  <a:schemeClr val="tx1">
                    <a:alpha val="75000"/>
                  </a:schemeClr>
                </a:glow>
                <a:outerShdw blurRad="50800" dist="38100" dir="10800000" algn="r" rotWithShape="0">
                  <a:prstClr val="black">
                    <a:alpha val="40000"/>
                  </a:prstClr>
                </a:outerShdw>
              </a:effectLst>
            </a:endParaRPr>
          </a:p>
        </p:txBody>
      </p:sp>
    </p:spTree>
    <p:extLst>
      <p:ext uri="{BB962C8B-B14F-4D97-AF65-F5344CB8AC3E}">
        <p14:creationId xmlns:p14="http://schemas.microsoft.com/office/powerpoint/2010/main" val="304135080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457200" y="274638"/>
            <a:ext cx="8229600" cy="4710112"/>
          </a:xfrm>
        </p:spPr>
        <p:txBody>
          <a:bodyPr>
            <a:noAutofit/>
          </a:bodyPr>
          <a:lstStyle/>
          <a:p>
            <a:r>
              <a:rPr lang="en-US" sz="3200" b="1" i="1" dirty="0" smtClean="0">
                <a:solidFill>
                  <a:srgbClr val="FFFFFF"/>
                </a:solidFill>
                <a:effectLst>
                  <a:glow rad="330200">
                    <a:schemeClr val="tx1">
                      <a:alpha val="75000"/>
                    </a:schemeClr>
                  </a:glow>
                  <a:outerShdw blurRad="50800" dist="38100" dir="10800000" algn="r" rotWithShape="0">
                    <a:prstClr val="black">
                      <a:alpha val="40000"/>
                    </a:prstClr>
                  </a:outerShdw>
                </a:effectLst>
              </a:rPr>
              <a:t>"So [Jonah] complained to the Lord about it: "</a:t>
            </a:r>
            <a:r>
              <a:rPr lang="en-US" sz="3200" b="1" i="1" dirty="0" err="1" smtClean="0">
                <a:solidFill>
                  <a:srgbClr val="FFFFFF"/>
                </a:solidFill>
                <a:effectLst>
                  <a:glow rad="330200">
                    <a:schemeClr val="tx1">
                      <a:alpha val="75000"/>
                    </a:schemeClr>
                  </a:glow>
                  <a:outerShdw blurRad="50800" dist="38100" dir="10800000" algn="r" rotWithShape="0">
                    <a:prstClr val="black">
                      <a:alpha val="40000"/>
                    </a:prstClr>
                  </a:outerShdw>
                </a:effectLst>
              </a:rPr>
              <a:t>Didn</a:t>
            </a:r>
            <a:r>
              <a:rPr lang="fr-FR" sz="3200" b="1" i="1" dirty="0" smtClean="0">
                <a:solidFill>
                  <a:srgbClr val="FFFFFF"/>
                </a:solidFill>
                <a:effectLst>
                  <a:glow rad="330200">
                    <a:schemeClr val="tx1">
                      <a:alpha val="75000"/>
                    </a:schemeClr>
                  </a:glow>
                  <a:outerShdw blurRad="50800" dist="38100" dir="10800000" algn="r" rotWithShape="0">
                    <a:prstClr val="black">
                      <a:alpha val="40000"/>
                    </a:prstClr>
                  </a:outerShdw>
                </a:effectLst>
              </a:rPr>
              <a:t>'</a:t>
            </a:r>
            <a:r>
              <a:rPr lang="en-US" sz="3200" b="1" i="1" dirty="0" smtClean="0">
                <a:solidFill>
                  <a:srgbClr val="FFFFFF"/>
                </a:solidFill>
                <a:effectLst>
                  <a:glow rad="330200">
                    <a:schemeClr val="tx1">
                      <a:alpha val="75000"/>
                    </a:schemeClr>
                  </a:glow>
                  <a:outerShdw blurRad="50800" dist="38100" dir="10800000" algn="r" rotWithShape="0">
                    <a:prstClr val="black">
                      <a:alpha val="40000"/>
                    </a:prstClr>
                  </a:outerShdw>
                </a:effectLst>
              </a:rPr>
              <a:t>t I say before I left home that you would do this, Lord? That is why I ran away to </a:t>
            </a:r>
            <a:r>
              <a:rPr lang="en-US" sz="3200" b="1" i="1" dirty="0" err="1" smtClean="0">
                <a:solidFill>
                  <a:srgbClr val="FFFFFF"/>
                </a:solidFill>
                <a:effectLst>
                  <a:glow rad="330200">
                    <a:schemeClr val="tx1">
                      <a:alpha val="75000"/>
                    </a:schemeClr>
                  </a:glow>
                  <a:outerShdw blurRad="50800" dist="38100" dir="10800000" algn="r" rotWithShape="0">
                    <a:prstClr val="black">
                      <a:alpha val="40000"/>
                    </a:prstClr>
                  </a:outerShdw>
                </a:effectLst>
              </a:rPr>
              <a:t>Tarshish</a:t>
            </a:r>
            <a:r>
              <a:rPr lang="en-US" sz="3200" b="1" i="1" dirty="0" smtClean="0">
                <a:solidFill>
                  <a:srgbClr val="FFFFFF"/>
                </a:solidFill>
                <a:effectLst>
                  <a:glow rad="330200">
                    <a:schemeClr val="tx1">
                      <a:alpha val="75000"/>
                    </a:schemeClr>
                  </a:glow>
                  <a:outerShdw blurRad="50800" dist="38100" dir="10800000" algn="r" rotWithShape="0">
                    <a:prstClr val="black">
                      <a:alpha val="40000"/>
                    </a:prstClr>
                  </a:outerShdw>
                </a:effectLst>
              </a:rPr>
              <a:t>! I knew that you are a merciful and compassionate God, slow to get angry and filled with unfailing love. You are eager to turn back from destroying people</a:t>
            </a:r>
            <a:r>
              <a:rPr lang="fr-FR" sz="3200" b="1" i="1" dirty="0" smtClean="0">
                <a:solidFill>
                  <a:srgbClr val="FFFFFF"/>
                </a:solidFill>
                <a:effectLst>
                  <a:glow rad="330200">
                    <a:schemeClr val="tx1">
                      <a:alpha val="75000"/>
                    </a:schemeClr>
                  </a:glow>
                  <a:outerShdw blurRad="50800" dist="38100" dir="10800000" algn="r" rotWithShape="0">
                    <a:prstClr val="black">
                      <a:alpha val="40000"/>
                    </a:prstClr>
                  </a:outerShdw>
                </a:effectLst>
              </a:rPr>
              <a:t>'</a:t>
            </a:r>
            <a:r>
              <a:rPr lang="en-US" sz="3200" b="1" i="1" dirty="0" smtClean="0">
                <a:solidFill>
                  <a:srgbClr val="FFFFFF"/>
                </a:solidFill>
                <a:effectLst>
                  <a:glow rad="330200">
                    <a:schemeClr val="tx1">
                      <a:alpha val="75000"/>
                    </a:schemeClr>
                  </a:glow>
                  <a:outerShdw blurRad="50800" dist="38100" dir="10800000" algn="r" rotWithShape="0">
                    <a:prstClr val="black">
                      <a:alpha val="40000"/>
                    </a:prstClr>
                  </a:outerShdw>
                </a:effectLst>
              </a:rPr>
              <a:t>" (Jonah 4:2 NLT).</a:t>
            </a:r>
            <a:endParaRPr lang="en-US" sz="3200" b="1" i="1" u="sng" dirty="0">
              <a:solidFill>
                <a:srgbClr val="FFFF00"/>
              </a:solidFill>
              <a:effectLst>
                <a:glow rad="330200">
                  <a:schemeClr val="tx1">
                    <a:alpha val="75000"/>
                  </a:schemeClr>
                </a:glow>
                <a:outerShdw blurRad="50800" dist="38100" dir="10800000" algn="r" rotWithShape="0">
                  <a:prstClr val="black">
                    <a:alpha val="40000"/>
                  </a:prstClr>
                </a:outerShdw>
              </a:effectLst>
            </a:endParaRPr>
          </a:p>
        </p:txBody>
      </p:sp>
    </p:spTree>
    <p:extLst>
      <p:ext uri="{BB962C8B-B14F-4D97-AF65-F5344CB8AC3E}">
        <p14:creationId xmlns:p14="http://schemas.microsoft.com/office/powerpoint/2010/main" val="158655292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 name="Title 1"/>
          <p:cNvSpPr>
            <a:spLocks noGrp="1"/>
          </p:cNvSpPr>
          <p:nvPr>
            <p:ph type="title"/>
          </p:nvPr>
        </p:nvSpPr>
        <p:spPr>
          <a:xfrm>
            <a:off x="457200" y="274638"/>
            <a:ext cx="8229600" cy="4710112"/>
          </a:xfrm>
        </p:spPr>
        <p:txBody>
          <a:bodyPr>
            <a:normAutofit/>
          </a:bodyPr>
          <a:lstStyle/>
          <a:p>
            <a:r>
              <a:rPr lang="en-US" b="1" dirty="0" smtClean="0">
                <a:solidFill>
                  <a:schemeClr val="bg1"/>
                </a:solidFill>
                <a:effectLst>
                  <a:glow rad="330200">
                    <a:schemeClr val="tx1">
                      <a:alpha val="75000"/>
                    </a:schemeClr>
                  </a:glow>
                  <a:outerShdw blurRad="50800" dist="38100" dir="10800000" algn="r" rotWithShape="0">
                    <a:prstClr val="black">
                      <a:alpha val="40000"/>
                    </a:prstClr>
                  </a:outerShdw>
                </a:effectLst>
              </a:rPr>
              <a:t>Without compassion, we cannot feel for others.</a:t>
            </a:r>
            <a:endParaRPr lang="en-US" b="1" dirty="0">
              <a:solidFill>
                <a:schemeClr val="bg1"/>
              </a:solidFill>
              <a:effectLst>
                <a:glow rad="330200">
                  <a:schemeClr val="tx1">
                    <a:alpha val="75000"/>
                  </a:schemeClr>
                </a:glow>
                <a:outerShdw blurRad="50800" dist="38100" dir="10800000" algn="r" rotWithShape="0">
                  <a:prstClr val="black">
                    <a:alpha val="40000"/>
                  </a:prstClr>
                </a:outerShdw>
              </a:effectLst>
            </a:endParaRPr>
          </a:p>
        </p:txBody>
      </p:sp>
    </p:spTree>
    <p:extLst>
      <p:ext uri="{BB962C8B-B14F-4D97-AF65-F5344CB8AC3E}">
        <p14:creationId xmlns:p14="http://schemas.microsoft.com/office/powerpoint/2010/main" val="228020083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6" name="Title 1"/>
          <p:cNvSpPr>
            <a:spLocks noGrp="1"/>
          </p:cNvSpPr>
          <p:nvPr>
            <p:ph type="title"/>
          </p:nvPr>
        </p:nvSpPr>
        <p:spPr>
          <a:xfrm>
            <a:off x="0" y="274638"/>
            <a:ext cx="9144000" cy="1143000"/>
          </a:xfrm>
        </p:spPr>
        <p:txBody>
          <a:bodyPr>
            <a:normAutofit/>
          </a:bodyPr>
          <a:lstStyle/>
          <a:p>
            <a:r>
              <a:rPr lang="en-US" b="1" i="1" dirty="0" smtClean="0">
                <a:solidFill>
                  <a:srgbClr val="FFFFFF"/>
                </a:solidFill>
                <a:effectLst>
                  <a:glow rad="101600">
                    <a:schemeClr val="tx1">
                      <a:alpha val="75000"/>
                    </a:schemeClr>
                  </a:glow>
                  <a:outerShdw blurRad="50800" dist="38100" dir="10800000" algn="r" rotWithShape="0">
                    <a:prstClr val="black">
                      <a:alpha val="40000"/>
                    </a:prstClr>
                  </a:outerShdw>
                </a:effectLst>
              </a:rPr>
              <a:t>The clothes of </a:t>
            </a:r>
            <a:r>
              <a:rPr lang="en-US" b="1" i="1" dirty="0" smtClean="0">
                <a:solidFill>
                  <a:srgbClr val="FFFF00"/>
                </a:solidFill>
                <a:effectLst>
                  <a:glow rad="101600">
                    <a:schemeClr val="tx1">
                      <a:alpha val="75000"/>
                    </a:schemeClr>
                  </a:glow>
                  <a:outerShdw blurRad="50800" dist="38100" dir="10800000" algn="r" rotWithShape="0">
                    <a:prstClr val="black">
                      <a:alpha val="40000"/>
                    </a:prstClr>
                  </a:outerShdw>
                </a:effectLst>
              </a:rPr>
              <a:t>forgiveness</a:t>
            </a:r>
            <a:r>
              <a:rPr lang="en-US" b="1" i="1" dirty="0" smtClean="0">
                <a:solidFill>
                  <a:srgbClr val="FFFFFF"/>
                </a:solidFill>
                <a:effectLst>
                  <a:glow rad="101600">
                    <a:schemeClr val="tx1">
                      <a:alpha val="75000"/>
                    </a:schemeClr>
                  </a:glow>
                  <a:outerShdw blurRad="50800" dist="38100" dir="10800000" algn="r" rotWithShape="0">
                    <a:prstClr val="black">
                      <a:alpha val="40000"/>
                    </a:prstClr>
                  </a:outerShdw>
                </a:effectLst>
              </a:rPr>
              <a:t> (3:13)</a:t>
            </a:r>
            <a:endParaRPr lang="en-US" b="1" i="1" dirty="0">
              <a:solidFill>
                <a:srgbClr val="FFFF00"/>
              </a:solidFill>
              <a:effectLst>
                <a:glow rad="101600">
                  <a:schemeClr val="tx1">
                    <a:alpha val="75000"/>
                  </a:schemeClr>
                </a:glow>
                <a:outerShdw blurRad="50800" dist="38100" dir="10800000" algn="r" rotWithShape="0">
                  <a:prstClr val="black">
                    <a:alpha val="40000"/>
                  </a:prstClr>
                </a:outerShdw>
              </a:effectLst>
            </a:endParaRPr>
          </a:p>
        </p:txBody>
      </p:sp>
    </p:spTree>
    <p:extLst>
      <p:ext uri="{BB962C8B-B14F-4D97-AF65-F5344CB8AC3E}">
        <p14:creationId xmlns:p14="http://schemas.microsoft.com/office/powerpoint/2010/main" val="403296371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0" y="274638"/>
            <a:ext cx="9144000" cy="6265862"/>
          </a:xfrm>
        </p:spPr>
        <p:txBody>
          <a:bodyPr>
            <a:normAutofit/>
          </a:bodyPr>
          <a:lstStyle/>
          <a:p>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"Forgiveness is not giving someone what they deserve but what they need" – Anonymous </a:t>
            </a:r>
            <a:b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br>
            <a: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rPr>
              <a:t/>
            </a:r>
            <a:b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"The weak can never forgive. Forgiveness is the attribute of the strong" – Gandhi</a:t>
            </a:r>
            <a:endParaRPr lang="en-US" sz="3600" b="1" u="sng" dirty="0">
              <a:solidFill>
                <a:srgbClr val="FFFF00"/>
              </a:solidFill>
              <a:effectLst>
                <a:glow rad="101600">
                  <a:schemeClr val="tx1">
                    <a:alpha val="75000"/>
                  </a:schemeClr>
                </a:glow>
                <a:outerShdw blurRad="50800" dist="38100" dir="10800000" algn="r" rotWithShape="0">
                  <a:prstClr val="black">
                    <a:alpha val="40000"/>
                  </a:prstClr>
                </a:outerShdw>
              </a:effectLst>
            </a:endParaRPr>
          </a:p>
        </p:txBody>
      </p:sp>
    </p:spTree>
    <p:extLst>
      <p:ext uri="{BB962C8B-B14F-4D97-AF65-F5344CB8AC3E}">
        <p14:creationId xmlns:p14="http://schemas.microsoft.com/office/powerpoint/2010/main" val="319400517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350298"/>
            <a:ext cx="4526194" cy="3507701"/>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26" y="0"/>
            <a:ext cx="4837646" cy="3476625"/>
          </a:xfrm>
          <a:prstGeom prst="rect">
            <a:avLst/>
          </a:prstGeom>
        </p:spPr>
      </p:pic>
      <p:sp>
        <p:nvSpPr>
          <p:cNvPr id="2" name="Title 1"/>
          <p:cNvSpPr>
            <a:spLocks noGrp="1"/>
          </p:cNvSpPr>
          <p:nvPr>
            <p:ph type="title"/>
          </p:nvPr>
        </p:nvSpPr>
        <p:spPr>
          <a:xfrm>
            <a:off x="-99610" y="400232"/>
            <a:ext cx="2477828" cy="1143000"/>
          </a:xfrm>
        </p:spPr>
        <p:txBody>
          <a:bodyPr>
            <a:normAutofit/>
          </a:bodyPr>
          <a:lstStyle/>
          <a:p>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Anger?</a:t>
            </a:r>
            <a:endPar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ndParaRP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60886" y="0"/>
            <a:ext cx="4583114" cy="4583114"/>
          </a:xfrm>
          <a:prstGeom prst="rect">
            <a:avLst/>
          </a:prstGeom>
        </p:spPr>
      </p:pic>
      <p:sp>
        <p:nvSpPr>
          <p:cNvPr id="7" name="Title 1"/>
          <p:cNvSpPr txBox="1">
            <a:spLocks/>
          </p:cNvSpPr>
          <p:nvPr/>
        </p:nvSpPr>
        <p:spPr>
          <a:xfrm>
            <a:off x="4560886" y="45685"/>
            <a:ext cx="4474723"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Hatred?</a:t>
            </a:r>
            <a:endPar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ndParaRPr>
          </a:p>
        </p:txBody>
      </p:sp>
      <p:sp>
        <p:nvSpPr>
          <p:cNvPr id="8" name="Title 1"/>
          <p:cNvSpPr txBox="1">
            <a:spLocks/>
          </p:cNvSpPr>
          <p:nvPr/>
        </p:nvSpPr>
        <p:spPr>
          <a:xfrm>
            <a:off x="423348" y="5017751"/>
            <a:ext cx="2278607" cy="114300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Painful Past?</a:t>
            </a:r>
            <a:endPar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ndParaRPr>
          </a:p>
        </p:txBody>
      </p:sp>
      <p:pic>
        <p:nvPicPr>
          <p:cNvPr id="3" name="Picture 2" descr="jealous-woman.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87948" y="2366155"/>
            <a:ext cx="6074258" cy="4504296"/>
          </a:xfrm>
          <a:prstGeom prst="rect">
            <a:avLst/>
          </a:prstGeom>
        </p:spPr>
      </p:pic>
      <p:sp>
        <p:nvSpPr>
          <p:cNvPr id="9" name="Title 1"/>
          <p:cNvSpPr txBox="1">
            <a:spLocks/>
          </p:cNvSpPr>
          <p:nvPr/>
        </p:nvSpPr>
        <p:spPr>
          <a:xfrm>
            <a:off x="6607586" y="5589251"/>
            <a:ext cx="2536414"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Jealousy?</a:t>
            </a:r>
            <a:endPar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ndParaRPr>
          </a:p>
        </p:txBody>
      </p:sp>
      <p:sp>
        <p:nvSpPr>
          <p:cNvPr id="12" name="Title 1"/>
          <p:cNvSpPr txBox="1">
            <a:spLocks/>
          </p:cNvSpPr>
          <p:nvPr/>
        </p:nvSpPr>
        <p:spPr>
          <a:xfrm>
            <a:off x="3902486" y="5546378"/>
            <a:ext cx="2536414"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Greed?</a:t>
            </a:r>
            <a:endPar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ndParaRPr>
          </a:p>
        </p:txBody>
      </p:sp>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78219" y="1344624"/>
            <a:ext cx="4948574" cy="4005252"/>
          </a:xfrm>
          <a:prstGeom prst="rect">
            <a:avLst/>
          </a:prstGeom>
        </p:spPr>
      </p:pic>
      <p:sp>
        <p:nvSpPr>
          <p:cNvPr id="11" name="Title 1"/>
          <p:cNvSpPr txBox="1">
            <a:spLocks/>
          </p:cNvSpPr>
          <p:nvPr/>
        </p:nvSpPr>
        <p:spPr>
          <a:xfrm>
            <a:off x="4116457" y="1344624"/>
            <a:ext cx="3210336" cy="26511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Broken</a:t>
            </a:r>
          </a:p>
          <a:p>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Relationship?</a:t>
            </a:r>
            <a:endPar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ndParaRPr>
          </a:p>
        </p:txBody>
      </p:sp>
    </p:spTree>
    <p:extLst>
      <p:ext uri="{BB962C8B-B14F-4D97-AF65-F5344CB8AC3E}">
        <p14:creationId xmlns:p14="http://schemas.microsoft.com/office/powerpoint/2010/main" val="36630691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3"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
                                        <p:tgtEl>
                                          <p:spTgt spid="5"/>
                                        </p:tgtEl>
                                      </p:cBhvr>
                                    </p:animEffect>
                                    <p:anim calcmode="lin" valueType="num">
                                      <p:cBhvr>
                                        <p:cTn id="19" dur="400" fill="hold"/>
                                        <p:tgtEl>
                                          <p:spTgt spid="5"/>
                                        </p:tgtEl>
                                        <p:attrNameLst>
                                          <p:attrName>ppt_x</p:attrName>
                                        </p:attrNameLst>
                                      </p:cBhvr>
                                      <p:tavLst>
                                        <p:tav tm="0">
                                          <p:val>
                                            <p:strVal val="#ppt_x"/>
                                          </p:val>
                                        </p:tav>
                                        <p:tav tm="100000">
                                          <p:val>
                                            <p:strVal val="#ppt_x"/>
                                          </p:val>
                                        </p:tav>
                                      </p:tavLst>
                                    </p:anim>
                                    <p:anim calcmode="lin" valueType="num">
                                      <p:cBhvr>
                                        <p:cTn id="20" dur="400" fill="hold"/>
                                        <p:tgtEl>
                                          <p:spTgt spid="5"/>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999"/>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3"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
                                        <p:tgtEl>
                                          <p:spTgt spid="6"/>
                                        </p:tgtEl>
                                      </p:cBhvr>
                                    </p:animEffect>
                                    <p:anim calcmode="lin" valueType="num">
                                      <p:cBhvr>
                                        <p:cTn id="30" dur="400" fill="hold"/>
                                        <p:tgtEl>
                                          <p:spTgt spid="6"/>
                                        </p:tgtEl>
                                        <p:attrNameLst>
                                          <p:attrName>ppt_x</p:attrName>
                                        </p:attrNameLst>
                                      </p:cBhvr>
                                      <p:tavLst>
                                        <p:tav tm="0">
                                          <p:val>
                                            <p:strVal val="#ppt_x"/>
                                          </p:val>
                                        </p:tav>
                                        <p:tav tm="100000">
                                          <p:val>
                                            <p:strVal val="#ppt_x"/>
                                          </p:val>
                                        </p:tav>
                                      </p:tavLst>
                                    </p:anim>
                                    <p:anim calcmode="lin" valueType="num">
                                      <p:cBhvr>
                                        <p:cTn id="31" dur="400" fill="hold"/>
                                        <p:tgtEl>
                                          <p:spTgt spid="6"/>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4" presetID="3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43"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
                                        <p:tgtEl>
                                          <p:spTgt spid="3"/>
                                        </p:tgtEl>
                                      </p:cBhvr>
                                    </p:animEffect>
                                    <p:anim calcmode="lin" valueType="num">
                                      <p:cBhvr>
                                        <p:cTn id="45" dur="400" fill="hold"/>
                                        <p:tgtEl>
                                          <p:spTgt spid="3"/>
                                        </p:tgtEl>
                                        <p:attrNameLst>
                                          <p:attrName>ppt_x</p:attrName>
                                        </p:attrNameLst>
                                      </p:cBhvr>
                                      <p:tavLst>
                                        <p:tav tm="0">
                                          <p:val>
                                            <p:strVal val="#ppt_x"/>
                                          </p:val>
                                        </p:tav>
                                        <p:tav tm="100000">
                                          <p:val>
                                            <p:strVal val="#ppt_x"/>
                                          </p:val>
                                        </p:tav>
                                      </p:tavLst>
                                    </p:anim>
                                    <p:anim calcmode="lin" valueType="num">
                                      <p:cBhvr>
                                        <p:cTn id="46" dur="400" fill="hold"/>
                                        <p:tgtEl>
                                          <p:spTgt spid="3"/>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9" presetID="3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 calcmode="lin" valueType="num">
                                      <p:cBhvr>
                                        <p:cTn id="53" dur="1000" fill="hold"/>
                                        <p:tgtEl>
                                          <p:spTgt spid="9"/>
                                        </p:tgtEl>
                                        <p:attrNameLst>
                                          <p:attrName>style.rotation</p:attrName>
                                        </p:attrNameLst>
                                      </p:cBhvr>
                                      <p:tavLst>
                                        <p:tav tm="0">
                                          <p:val>
                                            <p:fltVal val="90"/>
                                          </p:val>
                                        </p:tav>
                                        <p:tav tm="100000">
                                          <p:val>
                                            <p:fltVal val="0"/>
                                          </p:val>
                                        </p:tav>
                                      </p:tavLst>
                                    </p:anim>
                                    <p:animEffect transition="in" filter="fade">
                                      <p:cBhvr>
                                        <p:cTn id="54" dur="1000"/>
                                        <p:tgtEl>
                                          <p:spTgt spid="9"/>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style.rotation</p:attrName>
                                        </p:attrNameLst>
                                      </p:cBhvr>
                                      <p:tavLst>
                                        <p:tav tm="0">
                                          <p:val>
                                            <p:fltVal val="90"/>
                                          </p:val>
                                        </p:tav>
                                        <p:tav tm="100000">
                                          <p:val>
                                            <p:fltVal val="0"/>
                                          </p:val>
                                        </p:tav>
                                      </p:tavLst>
                                    </p:anim>
                                    <p:animEffect transition="in" filter="fade">
                                      <p:cBhvr>
                                        <p:cTn id="60" dur="10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strVal val="#ppt_w*0.70"/>
                                          </p:val>
                                        </p:tav>
                                        <p:tav tm="100000">
                                          <p:val>
                                            <p:strVal val="#ppt_w"/>
                                          </p:val>
                                        </p:tav>
                                      </p:tavLst>
                                    </p:anim>
                                    <p:anim calcmode="lin" valueType="num">
                                      <p:cBhvr>
                                        <p:cTn id="66" dur="1000" fill="hold"/>
                                        <p:tgtEl>
                                          <p:spTgt spid="10"/>
                                        </p:tgtEl>
                                        <p:attrNameLst>
                                          <p:attrName>ppt_h</p:attrName>
                                        </p:attrNameLst>
                                      </p:cBhvr>
                                      <p:tavLst>
                                        <p:tav tm="0">
                                          <p:val>
                                            <p:strVal val="#ppt_h"/>
                                          </p:val>
                                        </p:tav>
                                        <p:tav tm="100000">
                                          <p:val>
                                            <p:strVal val="#ppt_h"/>
                                          </p:val>
                                        </p:tav>
                                      </p:tavLst>
                                    </p:anim>
                                    <p:animEffect transition="in" filter="fade">
                                      <p:cBhvr>
                                        <p:cTn id="67" dur="1000"/>
                                        <p:tgtEl>
                                          <p:spTgt spid="10"/>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1000" fill="hold"/>
                                        <p:tgtEl>
                                          <p:spTgt spid="11"/>
                                        </p:tgtEl>
                                        <p:attrNameLst>
                                          <p:attrName>ppt_w</p:attrName>
                                        </p:attrNameLst>
                                      </p:cBhvr>
                                      <p:tavLst>
                                        <p:tav tm="0">
                                          <p:val>
                                            <p:fltVal val="0"/>
                                          </p:val>
                                        </p:tav>
                                        <p:tav tm="100000">
                                          <p:val>
                                            <p:strVal val="#ppt_w"/>
                                          </p:val>
                                        </p:tav>
                                      </p:tavLst>
                                    </p:anim>
                                    <p:anim calcmode="lin" valueType="num">
                                      <p:cBhvr>
                                        <p:cTn id="71" dur="1000" fill="hold"/>
                                        <p:tgtEl>
                                          <p:spTgt spid="11"/>
                                        </p:tgtEl>
                                        <p:attrNameLst>
                                          <p:attrName>ppt_h</p:attrName>
                                        </p:attrNameLst>
                                      </p:cBhvr>
                                      <p:tavLst>
                                        <p:tav tm="0">
                                          <p:val>
                                            <p:fltVal val="0"/>
                                          </p:val>
                                        </p:tav>
                                        <p:tav tm="100000">
                                          <p:val>
                                            <p:strVal val="#ppt_h"/>
                                          </p:val>
                                        </p:tav>
                                      </p:tavLst>
                                    </p:anim>
                                    <p:anim calcmode="lin" valueType="num">
                                      <p:cBhvr>
                                        <p:cTn id="72" dur="1000" fill="hold"/>
                                        <p:tgtEl>
                                          <p:spTgt spid="11"/>
                                        </p:tgtEl>
                                        <p:attrNameLst>
                                          <p:attrName>style.rotation</p:attrName>
                                        </p:attrNameLst>
                                      </p:cBhvr>
                                      <p:tavLst>
                                        <p:tav tm="0">
                                          <p:val>
                                            <p:fltVal val="90"/>
                                          </p:val>
                                        </p:tav>
                                        <p:tav tm="100000">
                                          <p:val>
                                            <p:fltVal val="0"/>
                                          </p:val>
                                        </p:tav>
                                      </p:tavLst>
                                    </p:anim>
                                    <p:animEffect transition="in" filter="fade">
                                      <p:cBhvr>
                                        <p:cTn id="7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2"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0" y="-7572"/>
            <a:ext cx="6234983" cy="571989"/>
          </a:xfrm>
          <a:solidFill>
            <a:schemeClr val="tx1"/>
          </a:solidFill>
        </p:spPr>
        <p:txBody>
          <a:bodyPr>
            <a:normAutofit fontScale="90000"/>
          </a:bodyPr>
          <a:lstStyle/>
          <a:p>
            <a:r>
              <a:rPr lang="en-US" sz="3600" dirty="0" smtClean="0">
                <a:solidFill>
                  <a:srgbClr val="FFFFFF"/>
                </a:solidFill>
              </a:rPr>
              <a:t>Graham &amp; Gladys </a:t>
            </a:r>
            <a:r>
              <a:rPr lang="en-US" sz="3600" dirty="0" err="1" smtClean="0">
                <a:solidFill>
                  <a:srgbClr val="FFFFFF"/>
                </a:solidFill>
              </a:rPr>
              <a:t>Staines</a:t>
            </a:r>
            <a:endParaRPr lang="en-US" sz="3600" dirty="0">
              <a:solidFill>
                <a:srgbClr val="FFFFFF"/>
              </a:solidFill>
            </a:endParaRPr>
          </a:p>
        </p:txBody>
      </p:sp>
    </p:spTree>
    <p:extLst>
      <p:ext uri="{BB962C8B-B14F-4D97-AF65-F5344CB8AC3E}">
        <p14:creationId xmlns:p14="http://schemas.microsoft.com/office/powerpoint/2010/main" val="206612693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3:13</a:t>
            </a: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750"/>
            <a:ext cx="9144000" cy="6826250"/>
          </a:xfrm>
          <a:prstGeom prst="rect">
            <a:avLst/>
          </a:prstGeom>
        </p:spPr>
      </p:pic>
      <p:sp>
        <p:nvSpPr>
          <p:cNvPr id="6" name="Title 1"/>
          <p:cNvSpPr txBox="1">
            <a:spLocks/>
          </p:cNvSpPr>
          <p:nvPr/>
        </p:nvSpPr>
        <p:spPr>
          <a:xfrm>
            <a:off x="457200" y="2649538"/>
            <a:ext cx="8229600" cy="398621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"Make allowance for each other</a:t>
            </a:r>
            <a:r>
              <a:rPr lang="fr-FR"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a:t>
            </a:r>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s faults, and forgive anyone who offends you. Remember, the Lord forgave you, so you must forgive others" (3:13 NLT)</a:t>
            </a:r>
            <a:endParaRPr lang="en-US" sz="3600" b="1" u="sng" dirty="0">
              <a:solidFill>
                <a:srgbClr val="FFFF00"/>
              </a:solidFill>
              <a:effectLst>
                <a:glow rad="101600">
                  <a:schemeClr val="tx1">
                    <a:alpha val="75000"/>
                  </a:schemeClr>
                </a:glow>
                <a:outerShdw blurRad="50800" dist="38100" dir="10800000" algn="r" rotWithShape="0">
                  <a:prstClr val="black">
                    <a:alpha val="40000"/>
                  </a:prstClr>
                </a:outerShdw>
              </a:effectLst>
            </a:endParaRPr>
          </a:p>
        </p:txBody>
      </p:sp>
    </p:spTree>
    <p:extLst>
      <p:ext uri="{BB962C8B-B14F-4D97-AF65-F5344CB8AC3E}">
        <p14:creationId xmlns:p14="http://schemas.microsoft.com/office/powerpoint/2010/main" val="189167410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6" name="Title 1"/>
          <p:cNvSpPr>
            <a:spLocks noGrp="1"/>
          </p:cNvSpPr>
          <p:nvPr>
            <p:ph type="title"/>
          </p:nvPr>
        </p:nvSpPr>
        <p:spPr>
          <a:xfrm>
            <a:off x="0" y="274638"/>
            <a:ext cx="9144000" cy="1143000"/>
          </a:xfrm>
        </p:spPr>
        <p:txBody>
          <a:bodyPr>
            <a:normAutofit/>
          </a:bodyPr>
          <a:lstStyle/>
          <a:p>
            <a:r>
              <a:rPr lang="en-US" sz="4800" b="1" i="1" dirty="0" smtClean="0">
                <a:solidFill>
                  <a:srgbClr val="FFFFFF"/>
                </a:solidFill>
                <a:effectLst>
                  <a:glow rad="101600">
                    <a:schemeClr val="tx1">
                      <a:alpha val="75000"/>
                    </a:schemeClr>
                  </a:glow>
                  <a:outerShdw blurRad="50800" dist="38100" dir="10800000" algn="r" rotWithShape="0">
                    <a:prstClr val="black">
                      <a:alpha val="40000"/>
                    </a:prstClr>
                  </a:outerShdw>
                </a:effectLst>
              </a:rPr>
              <a:t>The clothes of </a:t>
            </a:r>
            <a:r>
              <a:rPr lang="en-US" sz="4800" b="1" i="1" dirty="0" smtClean="0">
                <a:solidFill>
                  <a:srgbClr val="FFFF00"/>
                </a:solidFill>
                <a:effectLst>
                  <a:glow rad="101600">
                    <a:schemeClr val="tx1">
                      <a:alpha val="75000"/>
                    </a:schemeClr>
                  </a:glow>
                  <a:outerShdw blurRad="50800" dist="38100" dir="10800000" algn="r" rotWithShape="0">
                    <a:prstClr val="black">
                      <a:alpha val="40000"/>
                    </a:prstClr>
                  </a:outerShdw>
                </a:effectLst>
              </a:rPr>
              <a:t>love</a:t>
            </a:r>
            <a:r>
              <a:rPr lang="en-US" sz="4800" b="1" i="1" dirty="0" smtClean="0">
                <a:solidFill>
                  <a:srgbClr val="FFFFFF"/>
                </a:solidFill>
                <a:effectLst>
                  <a:glow rad="101600">
                    <a:schemeClr val="tx1">
                      <a:alpha val="75000"/>
                    </a:schemeClr>
                  </a:glow>
                  <a:outerShdw blurRad="50800" dist="38100" dir="10800000" algn="r" rotWithShape="0">
                    <a:prstClr val="black">
                      <a:alpha val="40000"/>
                    </a:prstClr>
                  </a:outerShdw>
                </a:effectLst>
              </a:rPr>
              <a:t> (3:14)</a:t>
            </a:r>
            <a:endParaRPr lang="en-US" sz="4800" b="1" i="1" dirty="0">
              <a:solidFill>
                <a:srgbClr val="FFFF00"/>
              </a:solidFill>
              <a:effectLst>
                <a:glow rad="101600">
                  <a:schemeClr val="tx1">
                    <a:alpha val="75000"/>
                  </a:schemeClr>
                </a:glow>
                <a:outerShdw blurRad="50800" dist="38100" dir="10800000" algn="r" rotWithShape="0">
                  <a:prstClr val="black">
                    <a:alpha val="40000"/>
                  </a:prstClr>
                </a:outerShdw>
              </a:effectLst>
            </a:endParaRPr>
          </a:p>
        </p:txBody>
      </p:sp>
    </p:spTree>
    <p:extLst>
      <p:ext uri="{BB962C8B-B14F-4D97-AF65-F5344CB8AC3E}">
        <p14:creationId xmlns:p14="http://schemas.microsoft.com/office/powerpoint/2010/main" val="337019538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457200" y="274638"/>
            <a:ext cx="8229600" cy="1143000"/>
          </a:xfrm>
        </p:spPr>
        <p:txBody>
          <a:bodyPr>
            <a:normAutofit/>
          </a:bodyPr>
          <a:lstStyle/>
          <a:p>
            <a:r>
              <a:rPr lang="en-US" b="1" i="1" dirty="0" smtClean="0">
                <a:solidFill>
                  <a:srgbClr val="FFFFFF"/>
                </a:solidFill>
                <a:effectLst>
                  <a:glow rad="101600">
                    <a:schemeClr val="tx1">
                      <a:alpha val="75000"/>
                    </a:schemeClr>
                  </a:glow>
                  <a:outerShdw blurRad="50800" dist="38100" dir="10800000" algn="r" rotWithShape="0">
                    <a:prstClr val="black">
                      <a:alpha val="40000"/>
                    </a:prstClr>
                  </a:outerShdw>
                </a:effectLst>
              </a:rPr>
              <a:t>Forgiven but I cannot…</a:t>
            </a:r>
            <a:endParaRPr lang="en-US" b="1" i="1" u="sng" dirty="0">
              <a:solidFill>
                <a:srgbClr val="FFFF00"/>
              </a:solidFill>
              <a:effectLst>
                <a:glow rad="101600">
                  <a:schemeClr val="tx1">
                    <a:alpha val="75000"/>
                  </a:schemeClr>
                </a:glow>
                <a:outerShdw blurRad="50800" dist="38100" dir="10800000" algn="r" rotWithShape="0">
                  <a:prstClr val="black">
                    <a:alpha val="40000"/>
                  </a:prstClr>
                </a:outerShdw>
              </a:effectLst>
            </a:endParaRPr>
          </a:p>
        </p:txBody>
      </p:sp>
    </p:spTree>
    <p:extLst>
      <p:ext uri="{BB962C8B-B14F-4D97-AF65-F5344CB8AC3E}">
        <p14:creationId xmlns:p14="http://schemas.microsoft.com/office/powerpoint/2010/main" val="137464690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6" name="Title 1"/>
          <p:cNvSpPr>
            <a:spLocks noGrp="1"/>
          </p:cNvSpPr>
          <p:nvPr>
            <p:ph type="title"/>
          </p:nvPr>
        </p:nvSpPr>
        <p:spPr>
          <a:xfrm>
            <a:off x="0" y="3655535"/>
            <a:ext cx="9144000" cy="3202465"/>
          </a:xfrm>
        </p:spPr>
        <p:txBody>
          <a:bodyPr>
            <a:normAutofit/>
          </a:bodyPr>
          <a:lstStyle/>
          <a:p>
            <a:r>
              <a:rPr lang="en-US" b="1" i="1" dirty="0" smtClean="0">
                <a:solidFill>
                  <a:srgbClr val="FFFFFF"/>
                </a:solidFill>
                <a:effectLst>
                  <a:glow rad="330200">
                    <a:schemeClr val="tx1">
                      <a:alpha val="75000"/>
                    </a:schemeClr>
                  </a:glow>
                  <a:outerShdw blurRad="50800" dist="38100" dir="10800000" algn="r" rotWithShape="0">
                    <a:prstClr val="black">
                      <a:alpha val="40000"/>
                    </a:prstClr>
                  </a:outerShdw>
                </a:effectLst>
              </a:rPr>
              <a:t>Without love, our forgiveness is incomplete; without love our compassion is a hidden lamp. Love binds all!</a:t>
            </a:r>
          </a:p>
        </p:txBody>
      </p:sp>
    </p:spTree>
    <p:extLst>
      <p:ext uri="{BB962C8B-B14F-4D97-AF65-F5344CB8AC3E}">
        <p14:creationId xmlns:p14="http://schemas.microsoft.com/office/powerpoint/2010/main" val="251898518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4995862"/>
          </a:xfrm>
        </p:spPr>
        <p:txBody>
          <a:bodyPr>
            <a:normAutofit/>
          </a:bodyPr>
          <a:lstStyle/>
          <a:p>
            <a:r>
              <a:rPr lang="en-US" b="1" dirty="0" smtClean="0">
                <a:solidFill>
                  <a:srgbClr val="FFFFFF"/>
                </a:solidFill>
                <a:effectLst>
                  <a:glow rad="101600">
                    <a:schemeClr val="tx1">
                      <a:alpha val="75000"/>
                    </a:schemeClr>
                  </a:glow>
                  <a:outerShdw blurRad="50800" dist="38100" dir="10800000" algn="r" rotWithShape="0">
                    <a:prstClr val="black">
                      <a:alpha val="40000"/>
                    </a:prstClr>
                  </a:outerShdw>
                </a:effectLst>
              </a:rPr>
              <a:t>I. Put off the </a:t>
            </a:r>
            <a:r>
              <a:rPr lang="en-US" b="1" dirty="0" smtClean="0">
                <a:solidFill>
                  <a:srgbClr val="FFFF00"/>
                </a:solidFill>
                <a:effectLst>
                  <a:glow rad="101600">
                    <a:schemeClr val="tx1">
                      <a:alpha val="75000"/>
                    </a:schemeClr>
                  </a:glow>
                  <a:outerShdw blurRad="50800" dist="38100" dir="10800000" algn="r" rotWithShape="0">
                    <a:prstClr val="black">
                      <a:alpha val="40000"/>
                    </a:prstClr>
                  </a:outerShdw>
                </a:effectLst>
              </a:rPr>
              <a:t>grave </a:t>
            </a:r>
            <a:r>
              <a:rPr lang="en-US" b="1" dirty="0" smtClean="0">
                <a:solidFill>
                  <a:srgbClr val="FFFFFF"/>
                </a:solidFill>
                <a:effectLst>
                  <a:glow rad="101600">
                    <a:schemeClr val="tx1">
                      <a:alpha val="75000"/>
                    </a:schemeClr>
                  </a:glow>
                  <a:outerShdw blurRad="50800" dist="38100" dir="10800000" algn="r" rotWithShape="0">
                    <a:prstClr val="black">
                      <a:alpha val="40000"/>
                    </a:prstClr>
                  </a:outerShdw>
                </a:effectLst>
              </a:rPr>
              <a:t>clothes</a:t>
            </a:r>
            <a:br>
              <a:rPr lang="en-US" b="1" dirty="0" smtClean="0">
                <a:solidFill>
                  <a:srgbClr val="FFFFFF"/>
                </a:solidFill>
                <a:effectLst>
                  <a:glow rad="101600">
                    <a:schemeClr val="tx1">
                      <a:alpha val="75000"/>
                    </a:schemeClr>
                  </a:glow>
                  <a:outerShdw blurRad="50800" dist="38100" dir="10800000" algn="r" rotWithShape="0">
                    <a:prstClr val="black">
                      <a:alpha val="40000"/>
                    </a:prstClr>
                  </a:outerShdw>
                </a:effectLst>
              </a:rPr>
            </a:b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rPr>
              <a:t/>
            </a:r>
            <a:br>
              <a:rPr lang="en-US" b="1"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b="1" dirty="0" smtClean="0">
                <a:solidFill>
                  <a:srgbClr val="FFFFFF"/>
                </a:solidFill>
                <a:effectLst>
                  <a:glow rad="101600">
                    <a:schemeClr val="tx1">
                      <a:alpha val="75000"/>
                    </a:schemeClr>
                  </a:glow>
                  <a:outerShdw blurRad="50800" dist="38100" dir="10800000" algn="r" rotWithShape="0">
                    <a:prstClr val="black">
                      <a:alpha val="40000"/>
                    </a:prstClr>
                  </a:outerShdw>
                </a:effectLst>
              </a:rPr>
              <a:t>II. Put on the </a:t>
            </a:r>
            <a:r>
              <a:rPr lang="en-US" b="1" dirty="0">
                <a:solidFill>
                  <a:srgbClr val="FFFF00"/>
                </a:solidFill>
                <a:effectLst>
                  <a:glow rad="101600">
                    <a:schemeClr val="tx1">
                      <a:alpha val="75000"/>
                    </a:schemeClr>
                  </a:glow>
                  <a:outerShdw blurRad="50800" dist="38100" dir="10800000" algn="r" rotWithShape="0">
                    <a:prstClr val="black">
                      <a:alpha val="40000"/>
                    </a:prstClr>
                  </a:outerShdw>
                </a:effectLst>
              </a:rPr>
              <a:t>grace</a:t>
            </a:r>
            <a:r>
              <a:rPr lang="en-US" b="1" dirty="0" smtClean="0">
                <a:solidFill>
                  <a:srgbClr val="FFFFFF"/>
                </a:solidFill>
                <a:effectLst>
                  <a:glow rad="101600">
                    <a:schemeClr val="tx1">
                      <a:alpha val="75000"/>
                    </a:schemeClr>
                  </a:glow>
                  <a:outerShdw blurRad="50800" dist="38100" dir="10800000" algn="r" rotWithShape="0">
                    <a:prstClr val="black">
                      <a:alpha val="40000"/>
                    </a:prstClr>
                  </a:outerShdw>
                </a:effectLst>
              </a:rPr>
              <a:t> of Christ</a:t>
            </a:r>
            <a:endParaRPr lang="en-US" b="1" dirty="0">
              <a:solidFill>
                <a:srgbClr val="FFFF00"/>
              </a:solidFill>
              <a:effectLst>
                <a:glow rad="101600">
                  <a:schemeClr val="tx1">
                    <a:alpha val="75000"/>
                  </a:schemeClr>
                </a:glow>
                <a:outerShdw blurRad="50800" dist="38100" dir="10800000" algn="r" rotWithShape="0">
                  <a:prstClr val="black">
                    <a:alpha val="40000"/>
                  </a:prstClr>
                </a:outerShdw>
              </a:effectLst>
            </a:endParaRPr>
          </a:p>
        </p:txBody>
      </p:sp>
    </p:spTree>
    <p:extLst>
      <p:ext uri="{BB962C8B-B14F-4D97-AF65-F5344CB8AC3E}">
        <p14:creationId xmlns:p14="http://schemas.microsoft.com/office/powerpoint/2010/main" val="78453290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350298"/>
            <a:ext cx="4526194" cy="3507701"/>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26" y="0"/>
            <a:ext cx="4837646" cy="3476625"/>
          </a:xfrm>
          <a:prstGeom prst="rect">
            <a:avLst/>
          </a:prstGeom>
        </p:spPr>
      </p:pic>
      <p:sp>
        <p:nvSpPr>
          <p:cNvPr id="2" name="Title 1"/>
          <p:cNvSpPr>
            <a:spLocks noGrp="1"/>
          </p:cNvSpPr>
          <p:nvPr>
            <p:ph type="title"/>
          </p:nvPr>
        </p:nvSpPr>
        <p:spPr>
          <a:xfrm>
            <a:off x="-99610" y="400232"/>
            <a:ext cx="2477828" cy="1143000"/>
          </a:xfrm>
        </p:spPr>
        <p:txBody>
          <a:bodyPr>
            <a:normAutofit/>
          </a:bodyPr>
          <a:lstStyle/>
          <a:p>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Anger?</a:t>
            </a:r>
            <a:endPar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ndParaRP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60886" y="0"/>
            <a:ext cx="4583114" cy="4583114"/>
          </a:xfrm>
          <a:prstGeom prst="rect">
            <a:avLst/>
          </a:prstGeom>
        </p:spPr>
      </p:pic>
      <p:sp>
        <p:nvSpPr>
          <p:cNvPr id="7" name="Title 1"/>
          <p:cNvSpPr txBox="1">
            <a:spLocks/>
          </p:cNvSpPr>
          <p:nvPr/>
        </p:nvSpPr>
        <p:spPr>
          <a:xfrm>
            <a:off x="4560886" y="45685"/>
            <a:ext cx="4474723"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Hatred?</a:t>
            </a:r>
            <a:endPar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ndParaRPr>
          </a:p>
        </p:txBody>
      </p:sp>
      <p:sp>
        <p:nvSpPr>
          <p:cNvPr id="8" name="Title 1"/>
          <p:cNvSpPr txBox="1">
            <a:spLocks/>
          </p:cNvSpPr>
          <p:nvPr/>
        </p:nvSpPr>
        <p:spPr>
          <a:xfrm>
            <a:off x="423348" y="5017751"/>
            <a:ext cx="2278607" cy="114300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Painful Past?</a:t>
            </a:r>
            <a:endPar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ndParaRPr>
          </a:p>
        </p:txBody>
      </p:sp>
      <p:pic>
        <p:nvPicPr>
          <p:cNvPr id="3" name="Picture 2" descr="jealous-woman.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87948" y="2366155"/>
            <a:ext cx="6074258" cy="4504296"/>
          </a:xfrm>
          <a:prstGeom prst="rect">
            <a:avLst/>
          </a:prstGeom>
        </p:spPr>
      </p:pic>
      <p:sp>
        <p:nvSpPr>
          <p:cNvPr id="9" name="Title 1"/>
          <p:cNvSpPr txBox="1">
            <a:spLocks/>
          </p:cNvSpPr>
          <p:nvPr/>
        </p:nvSpPr>
        <p:spPr>
          <a:xfrm>
            <a:off x="6607586" y="5589251"/>
            <a:ext cx="2536414"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Jealousy?</a:t>
            </a:r>
            <a:endPar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ndParaRPr>
          </a:p>
        </p:txBody>
      </p:sp>
      <p:sp>
        <p:nvSpPr>
          <p:cNvPr id="12" name="Title 1"/>
          <p:cNvSpPr txBox="1">
            <a:spLocks/>
          </p:cNvSpPr>
          <p:nvPr/>
        </p:nvSpPr>
        <p:spPr>
          <a:xfrm>
            <a:off x="3902486" y="5546378"/>
            <a:ext cx="2536414"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Greed?</a:t>
            </a:r>
            <a:endPar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ndParaRPr>
          </a:p>
        </p:txBody>
      </p:sp>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78219" y="1344624"/>
            <a:ext cx="4948574" cy="4005252"/>
          </a:xfrm>
          <a:prstGeom prst="rect">
            <a:avLst/>
          </a:prstGeom>
        </p:spPr>
      </p:pic>
      <p:sp>
        <p:nvSpPr>
          <p:cNvPr id="11" name="Title 1"/>
          <p:cNvSpPr txBox="1">
            <a:spLocks/>
          </p:cNvSpPr>
          <p:nvPr/>
        </p:nvSpPr>
        <p:spPr>
          <a:xfrm>
            <a:off x="4116457" y="1344624"/>
            <a:ext cx="3210336" cy="26511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Broken</a:t>
            </a:r>
          </a:p>
          <a:p>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Relationship?</a:t>
            </a:r>
            <a:endPar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ndParaRPr>
          </a:p>
        </p:txBody>
      </p:sp>
      <p:sp>
        <p:nvSpPr>
          <p:cNvPr id="13" name="Title 1"/>
          <p:cNvSpPr txBox="1">
            <a:spLocks/>
          </p:cNvSpPr>
          <p:nvPr/>
        </p:nvSpPr>
        <p:spPr>
          <a:xfrm>
            <a:off x="2511289" y="3995749"/>
            <a:ext cx="3156086" cy="12001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Thoughts of Disdain?</a:t>
            </a:r>
            <a:endPar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ndParaRPr>
          </a:p>
        </p:txBody>
      </p:sp>
    </p:spTree>
    <p:extLst>
      <p:ext uri="{BB962C8B-B14F-4D97-AF65-F5344CB8AC3E}">
        <p14:creationId xmlns:p14="http://schemas.microsoft.com/office/powerpoint/2010/main" val="26991374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3"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
                                        <p:tgtEl>
                                          <p:spTgt spid="5"/>
                                        </p:tgtEl>
                                      </p:cBhvr>
                                    </p:animEffect>
                                    <p:anim calcmode="lin" valueType="num">
                                      <p:cBhvr>
                                        <p:cTn id="19" dur="400" fill="hold"/>
                                        <p:tgtEl>
                                          <p:spTgt spid="5"/>
                                        </p:tgtEl>
                                        <p:attrNameLst>
                                          <p:attrName>ppt_x</p:attrName>
                                        </p:attrNameLst>
                                      </p:cBhvr>
                                      <p:tavLst>
                                        <p:tav tm="0">
                                          <p:val>
                                            <p:strVal val="#ppt_x"/>
                                          </p:val>
                                        </p:tav>
                                        <p:tav tm="100000">
                                          <p:val>
                                            <p:strVal val="#ppt_x"/>
                                          </p:val>
                                        </p:tav>
                                      </p:tavLst>
                                    </p:anim>
                                    <p:anim calcmode="lin" valueType="num">
                                      <p:cBhvr>
                                        <p:cTn id="20" dur="400" fill="hold"/>
                                        <p:tgtEl>
                                          <p:spTgt spid="5"/>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999"/>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3"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
                                        <p:tgtEl>
                                          <p:spTgt spid="6"/>
                                        </p:tgtEl>
                                      </p:cBhvr>
                                    </p:animEffect>
                                    <p:anim calcmode="lin" valueType="num">
                                      <p:cBhvr>
                                        <p:cTn id="30" dur="400" fill="hold"/>
                                        <p:tgtEl>
                                          <p:spTgt spid="6"/>
                                        </p:tgtEl>
                                        <p:attrNameLst>
                                          <p:attrName>ppt_x</p:attrName>
                                        </p:attrNameLst>
                                      </p:cBhvr>
                                      <p:tavLst>
                                        <p:tav tm="0">
                                          <p:val>
                                            <p:strVal val="#ppt_x"/>
                                          </p:val>
                                        </p:tav>
                                        <p:tav tm="100000">
                                          <p:val>
                                            <p:strVal val="#ppt_x"/>
                                          </p:val>
                                        </p:tav>
                                      </p:tavLst>
                                    </p:anim>
                                    <p:anim calcmode="lin" valueType="num">
                                      <p:cBhvr>
                                        <p:cTn id="31" dur="400" fill="hold"/>
                                        <p:tgtEl>
                                          <p:spTgt spid="6"/>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4" presetID="3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43"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
                                        <p:tgtEl>
                                          <p:spTgt spid="3"/>
                                        </p:tgtEl>
                                      </p:cBhvr>
                                    </p:animEffect>
                                    <p:anim calcmode="lin" valueType="num">
                                      <p:cBhvr>
                                        <p:cTn id="45" dur="400" fill="hold"/>
                                        <p:tgtEl>
                                          <p:spTgt spid="3"/>
                                        </p:tgtEl>
                                        <p:attrNameLst>
                                          <p:attrName>ppt_x</p:attrName>
                                        </p:attrNameLst>
                                      </p:cBhvr>
                                      <p:tavLst>
                                        <p:tav tm="0">
                                          <p:val>
                                            <p:strVal val="#ppt_x"/>
                                          </p:val>
                                        </p:tav>
                                        <p:tav tm="100000">
                                          <p:val>
                                            <p:strVal val="#ppt_x"/>
                                          </p:val>
                                        </p:tav>
                                      </p:tavLst>
                                    </p:anim>
                                    <p:anim calcmode="lin" valueType="num">
                                      <p:cBhvr>
                                        <p:cTn id="46" dur="400" fill="hold"/>
                                        <p:tgtEl>
                                          <p:spTgt spid="3"/>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9" presetID="3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 calcmode="lin" valueType="num">
                                      <p:cBhvr>
                                        <p:cTn id="53" dur="1000" fill="hold"/>
                                        <p:tgtEl>
                                          <p:spTgt spid="9"/>
                                        </p:tgtEl>
                                        <p:attrNameLst>
                                          <p:attrName>style.rotation</p:attrName>
                                        </p:attrNameLst>
                                      </p:cBhvr>
                                      <p:tavLst>
                                        <p:tav tm="0">
                                          <p:val>
                                            <p:fltVal val="90"/>
                                          </p:val>
                                        </p:tav>
                                        <p:tav tm="100000">
                                          <p:val>
                                            <p:fltVal val="0"/>
                                          </p:val>
                                        </p:tav>
                                      </p:tavLst>
                                    </p:anim>
                                    <p:animEffect transition="in" filter="fade">
                                      <p:cBhvr>
                                        <p:cTn id="54" dur="1000"/>
                                        <p:tgtEl>
                                          <p:spTgt spid="9"/>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style.rotation</p:attrName>
                                        </p:attrNameLst>
                                      </p:cBhvr>
                                      <p:tavLst>
                                        <p:tav tm="0">
                                          <p:val>
                                            <p:fltVal val="90"/>
                                          </p:val>
                                        </p:tav>
                                        <p:tav tm="100000">
                                          <p:val>
                                            <p:fltVal val="0"/>
                                          </p:val>
                                        </p:tav>
                                      </p:tavLst>
                                    </p:anim>
                                    <p:animEffect transition="in" filter="fade">
                                      <p:cBhvr>
                                        <p:cTn id="60" dur="10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strVal val="#ppt_w*0.70"/>
                                          </p:val>
                                        </p:tav>
                                        <p:tav tm="100000">
                                          <p:val>
                                            <p:strVal val="#ppt_w"/>
                                          </p:val>
                                        </p:tav>
                                      </p:tavLst>
                                    </p:anim>
                                    <p:anim calcmode="lin" valueType="num">
                                      <p:cBhvr>
                                        <p:cTn id="66" dur="1000" fill="hold"/>
                                        <p:tgtEl>
                                          <p:spTgt spid="10"/>
                                        </p:tgtEl>
                                        <p:attrNameLst>
                                          <p:attrName>ppt_h</p:attrName>
                                        </p:attrNameLst>
                                      </p:cBhvr>
                                      <p:tavLst>
                                        <p:tav tm="0">
                                          <p:val>
                                            <p:strVal val="#ppt_h"/>
                                          </p:val>
                                        </p:tav>
                                        <p:tav tm="100000">
                                          <p:val>
                                            <p:strVal val="#ppt_h"/>
                                          </p:val>
                                        </p:tav>
                                      </p:tavLst>
                                    </p:anim>
                                    <p:animEffect transition="in" filter="fade">
                                      <p:cBhvr>
                                        <p:cTn id="67" dur="1000"/>
                                        <p:tgtEl>
                                          <p:spTgt spid="10"/>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1000" fill="hold"/>
                                        <p:tgtEl>
                                          <p:spTgt spid="11"/>
                                        </p:tgtEl>
                                        <p:attrNameLst>
                                          <p:attrName>ppt_w</p:attrName>
                                        </p:attrNameLst>
                                      </p:cBhvr>
                                      <p:tavLst>
                                        <p:tav tm="0">
                                          <p:val>
                                            <p:fltVal val="0"/>
                                          </p:val>
                                        </p:tav>
                                        <p:tav tm="100000">
                                          <p:val>
                                            <p:strVal val="#ppt_w"/>
                                          </p:val>
                                        </p:tav>
                                      </p:tavLst>
                                    </p:anim>
                                    <p:anim calcmode="lin" valueType="num">
                                      <p:cBhvr>
                                        <p:cTn id="71" dur="1000" fill="hold"/>
                                        <p:tgtEl>
                                          <p:spTgt spid="11"/>
                                        </p:tgtEl>
                                        <p:attrNameLst>
                                          <p:attrName>ppt_h</p:attrName>
                                        </p:attrNameLst>
                                      </p:cBhvr>
                                      <p:tavLst>
                                        <p:tav tm="0">
                                          <p:val>
                                            <p:fltVal val="0"/>
                                          </p:val>
                                        </p:tav>
                                        <p:tav tm="100000">
                                          <p:val>
                                            <p:strVal val="#ppt_h"/>
                                          </p:val>
                                        </p:tav>
                                      </p:tavLst>
                                    </p:anim>
                                    <p:anim calcmode="lin" valueType="num">
                                      <p:cBhvr>
                                        <p:cTn id="72" dur="1000" fill="hold"/>
                                        <p:tgtEl>
                                          <p:spTgt spid="11"/>
                                        </p:tgtEl>
                                        <p:attrNameLst>
                                          <p:attrName>style.rotation</p:attrName>
                                        </p:attrNameLst>
                                      </p:cBhvr>
                                      <p:tavLst>
                                        <p:tav tm="0">
                                          <p:val>
                                            <p:fltVal val="90"/>
                                          </p:val>
                                        </p:tav>
                                        <p:tav tm="100000">
                                          <p:val>
                                            <p:fltVal val="0"/>
                                          </p:val>
                                        </p:tav>
                                      </p:tavLst>
                                    </p:anim>
                                    <p:animEffect transition="in" filter="fade">
                                      <p:cBhvr>
                                        <p:cTn id="73" dur="1000"/>
                                        <p:tgtEl>
                                          <p:spTgt spid="11"/>
                                        </p:tgtEl>
                                      </p:cBhvr>
                                    </p:animEffect>
                                  </p:childTnLst>
                                </p:cTn>
                              </p:par>
                              <p:par>
                                <p:cTn id="74" presetID="31" presetClass="entr" presetSubtype="0"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1000" fill="hold"/>
                                        <p:tgtEl>
                                          <p:spTgt spid="13"/>
                                        </p:tgtEl>
                                        <p:attrNameLst>
                                          <p:attrName>ppt_w</p:attrName>
                                        </p:attrNameLst>
                                      </p:cBhvr>
                                      <p:tavLst>
                                        <p:tav tm="0">
                                          <p:val>
                                            <p:fltVal val="0"/>
                                          </p:val>
                                        </p:tav>
                                        <p:tav tm="100000">
                                          <p:val>
                                            <p:strVal val="#ppt_w"/>
                                          </p:val>
                                        </p:tav>
                                      </p:tavLst>
                                    </p:anim>
                                    <p:anim calcmode="lin" valueType="num">
                                      <p:cBhvr>
                                        <p:cTn id="77" dur="1000" fill="hold"/>
                                        <p:tgtEl>
                                          <p:spTgt spid="13"/>
                                        </p:tgtEl>
                                        <p:attrNameLst>
                                          <p:attrName>ppt_h</p:attrName>
                                        </p:attrNameLst>
                                      </p:cBhvr>
                                      <p:tavLst>
                                        <p:tav tm="0">
                                          <p:val>
                                            <p:fltVal val="0"/>
                                          </p:val>
                                        </p:tav>
                                        <p:tav tm="100000">
                                          <p:val>
                                            <p:strVal val="#ppt_h"/>
                                          </p:val>
                                        </p:tav>
                                      </p:tavLst>
                                    </p:anim>
                                    <p:anim calcmode="lin" valueType="num">
                                      <p:cBhvr>
                                        <p:cTn id="78" dur="1000" fill="hold"/>
                                        <p:tgtEl>
                                          <p:spTgt spid="13"/>
                                        </p:tgtEl>
                                        <p:attrNameLst>
                                          <p:attrName>style.rotation</p:attrName>
                                        </p:attrNameLst>
                                      </p:cBhvr>
                                      <p:tavLst>
                                        <p:tav tm="0">
                                          <p:val>
                                            <p:fltVal val="90"/>
                                          </p:val>
                                        </p:tav>
                                        <p:tav tm="100000">
                                          <p:val>
                                            <p:fltVal val="0"/>
                                          </p:val>
                                        </p:tav>
                                      </p:tavLst>
                                    </p:anim>
                                    <p:animEffect transition="in" filter="fade">
                                      <p:cBhvr>
                                        <p:cTn id="7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2" grpId="0"/>
      <p:bldP spid="11"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143500" cy="6858000"/>
          </a:xfrm>
          <a:prstGeom prst="rect">
            <a:avLst/>
          </a:prstGeom>
        </p:spPr>
      </p:pic>
      <p:pic>
        <p:nvPicPr>
          <p:cNvPr id="4" name="Picture 3"/>
          <p:cNvPicPr>
            <a:picLocks noChangeAspect="1"/>
          </p:cNvPicPr>
          <p:nvPr/>
        </p:nvPicPr>
        <p:blipFill>
          <a:blip r:embed="rId4"/>
          <a:stretch>
            <a:fillRect/>
          </a:stretch>
        </p:blipFill>
        <p:spPr>
          <a:xfrm>
            <a:off x="4714875" y="0"/>
            <a:ext cx="4429125" cy="3222626"/>
          </a:xfrm>
          <a:prstGeom prst="rect">
            <a:avLst/>
          </a:prstGeom>
        </p:spPr>
      </p:pic>
      <p:sp>
        <p:nvSpPr>
          <p:cNvPr id="2" name="Title 1"/>
          <p:cNvSpPr>
            <a:spLocks noGrp="1"/>
          </p:cNvSpPr>
          <p:nvPr>
            <p:ph type="ctrTitle"/>
          </p:nvPr>
        </p:nvSpPr>
        <p:spPr>
          <a:xfrm>
            <a:off x="685800" y="4064000"/>
            <a:ext cx="4029075" cy="2761296"/>
          </a:xfrm>
        </p:spPr>
        <p:txBody>
          <a:bodyPr vert="horz" lIns="91440" tIns="45720" rIns="91440" bIns="45720" rtlCol="0" anchor="ctr">
            <a:normAutofit/>
          </a:bodyPr>
          <a:lstStyle/>
          <a:p>
            <a:r>
              <a:rPr lang="en-US" sz="48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Doubts</a:t>
            </a:r>
            <a:endParaRPr lang="en-US" sz="4800" b="1" dirty="0">
              <a:solidFill>
                <a:srgbClr val="FFFFFF"/>
              </a:solidFill>
              <a:effectLst>
                <a:glow rad="101600">
                  <a:schemeClr val="tx1">
                    <a:alpha val="75000"/>
                  </a:schemeClr>
                </a:glow>
                <a:outerShdw blurRad="50800" dist="38100" dir="10800000" algn="r" rotWithShape="0">
                  <a:prstClr val="black">
                    <a:alpha val="40000"/>
                  </a:prstClr>
                </a:outerShdw>
              </a:effectLst>
            </a:endParaRPr>
          </a:p>
        </p:txBody>
      </p:sp>
      <p:pic>
        <p:nvPicPr>
          <p:cNvPr id="5" name="Picture 4"/>
          <p:cNvPicPr>
            <a:picLocks noChangeAspect="1"/>
          </p:cNvPicPr>
          <p:nvPr/>
        </p:nvPicPr>
        <p:blipFill>
          <a:blip r:embed="rId5"/>
          <a:stretch>
            <a:fillRect/>
          </a:stretch>
        </p:blipFill>
        <p:spPr>
          <a:xfrm>
            <a:off x="4714875" y="3222626"/>
            <a:ext cx="4429125" cy="3602670"/>
          </a:xfrm>
          <a:prstGeom prst="rect">
            <a:avLst/>
          </a:prstGeom>
        </p:spPr>
      </p:pic>
    </p:spTree>
    <p:extLst>
      <p:ext uri="{BB962C8B-B14F-4D97-AF65-F5344CB8AC3E}">
        <p14:creationId xmlns:p14="http://schemas.microsoft.com/office/powerpoint/2010/main" val="82460878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14976"/>
            <a:ext cx="4714875" cy="2205332"/>
          </a:xfrm>
        </p:spPr>
        <p:txBody>
          <a:bodyPr/>
          <a:lstStyle/>
          <a:p>
            <a:r>
              <a:rPr lang="en-US" dirty="0" smtClean="0"/>
              <a:t>Trust in Christ</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143500" cy="6858000"/>
          </a:xfrm>
          <a:prstGeom prst="rect">
            <a:avLst/>
          </a:prstGeom>
        </p:spPr>
      </p:pic>
      <p:pic>
        <p:nvPicPr>
          <p:cNvPr id="4" name="Picture 3"/>
          <p:cNvPicPr>
            <a:picLocks noChangeAspect="1"/>
          </p:cNvPicPr>
          <p:nvPr/>
        </p:nvPicPr>
        <p:blipFill>
          <a:blip r:embed="rId4"/>
          <a:stretch>
            <a:fillRect/>
          </a:stretch>
        </p:blipFill>
        <p:spPr>
          <a:xfrm>
            <a:off x="4714875" y="0"/>
            <a:ext cx="4429125" cy="3222626"/>
          </a:xfrm>
          <a:prstGeom prst="rect">
            <a:avLst/>
          </a:prstGeom>
        </p:spPr>
      </p:pic>
      <p:pic>
        <p:nvPicPr>
          <p:cNvPr id="5" name="Picture 4"/>
          <p:cNvPicPr>
            <a:picLocks noChangeAspect="1"/>
          </p:cNvPicPr>
          <p:nvPr/>
        </p:nvPicPr>
        <p:blipFill>
          <a:blip r:embed="rId5"/>
          <a:stretch>
            <a:fillRect/>
          </a:stretch>
        </p:blipFill>
        <p:spPr>
          <a:xfrm>
            <a:off x="4714875" y="3222626"/>
            <a:ext cx="4429125" cy="3602670"/>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2704"/>
            <a:ext cx="4848301" cy="6858000"/>
          </a:xfrm>
          <a:prstGeom prst="rect">
            <a:avLst/>
          </a:prstGeom>
        </p:spPr>
      </p:pic>
      <p:pic>
        <p:nvPicPr>
          <p:cNvPr id="7" name="Picture 6"/>
          <p:cNvPicPr>
            <a:picLocks noChangeAspect="1"/>
          </p:cNvPicPr>
          <p:nvPr/>
        </p:nvPicPr>
        <p:blipFill>
          <a:blip r:embed="rId7"/>
          <a:stretch>
            <a:fillRect/>
          </a:stretch>
        </p:blipFill>
        <p:spPr>
          <a:xfrm>
            <a:off x="4749800" y="0"/>
            <a:ext cx="4394200" cy="6858000"/>
          </a:xfrm>
          <a:prstGeom prst="rect">
            <a:avLst/>
          </a:prstGeom>
        </p:spPr>
      </p:pic>
    </p:spTree>
    <p:extLst>
      <p:ext uri="{BB962C8B-B14F-4D97-AF65-F5344CB8AC3E}">
        <p14:creationId xmlns:p14="http://schemas.microsoft.com/office/powerpoint/2010/main" val="5382910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633" y="-1"/>
            <a:ext cx="9165305" cy="6858001"/>
          </a:xfrm>
          <a:prstGeom prst="rect">
            <a:avLst/>
          </a:prstGeom>
        </p:spPr>
      </p:pic>
      <p:sp>
        <p:nvSpPr>
          <p:cNvPr id="2" name="Title 1"/>
          <p:cNvSpPr>
            <a:spLocks noGrp="1"/>
          </p:cNvSpPr>
          <p:nvPr>
            <p:ph type="ctrTitle"/>
          </p:nvPr>
        </p:nvSpPr>
        <p:spPr>
          <a:xfrm>
            <a:off x="685800" y="4064000"/>
            <a:ext cx="7772400" cy="2761296"/>
          </a:xfrm>
        </p:spPr>
        <p:txBody>
          <a:bodyPr vert="horz" lIns="91440" tIns="45720" rIns="91440" bIns="45720" rtlCol="0" anchor="ctr">
            <a:normAutofit/>
          </a:bodyPr>
          <a:lstStyle/>
          <a:p>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God has given us the grace for a new beginning. Do not let your old habits hinder you from living as one whose life is in Christ.</a:t>
            </a:r>
            <a:endPar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ndParaRPr>
          </a:p>
        </p:txBody>
      </p:sp>
    </p:spTree>
    <p:extLst>
      <p:ext uri="{BB962C8B-B14F-4D97-AF65-F5344CB8AC3E}">
        <p14:creationId xmlns:p14="http://schemas.microsoft.com/office/powerpoint/2010/main" val="299299372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 name="Title 1"/>
          <p:cNvSpPr>
            <a:spLocks noGrp="1"/>
          </p:cNvSpPr>
          <p:nvPr>
            <p:ph type="title"/>
          </p:nvPr>
        </p:nvSpPr>
        <p:spPr>
          <a:xfrm>
            <a:off x="488950" y="1703388"/>
            <a:ext cx="8229600" cy="1143000"/>
          </a:xfrm>
        </p:spPr>
        <p:txBody>
          <a:bodyPr>
            <a:normAutofit fontScale="90000"/>
          </a:bodyPr>
          <a:lstStyle/>
          <a:p>
            <a:r>
              <a:rPr lang="en-US" b="1" dirty="0" smtClean="0">
                <a:solidFill>
                  <a:srgbClr val="FFFFFF"/>
                </a:solidFill>
                <a:effectLst>
                  <a:glow rad="101600">
                    <a:schemeClr val="tx1">
                      <a:alpha val="75000"/>
                    </a:schemeClr>
                  </a:glow>
                  <a:outerShdw blurRad="50800" dist="38100" dir="10800000" algn="r" rotWithShape="0">
                    <a:prstClr val="black">
                      <a:alpha val="40000"/>
                    </a:prstClr>
                  </a:outerShdw>
                </a:effectLst>
              </a:rPr>
              <a:t>What is bothering you to move forward?</a:t>
            </a:r>
            <a:endParaRPr lang="en-US" b="1" dirty="0">
              <a:solidFill>
                <a:srgbClr val="FFFFFF"/>
              </a:solidFill>
              <a:effectLst>
                <a:glow rad="101600">
                  <a:schemeClr val="tx1">
                    <a:alpha val="75000"/>
                  </a:schemeClr>
                </a:glow>
                <a:outerShdw blurRad="50800" dist="38100" dir="10800000" algn="r" rotWithShape="0">
                  <a:prstClr val="black">
                    <a:alpha val="40000"/>
                  </a:prstClr>
                </a:outerShdw>
              </a:effectLst>
            </a:endParaRPr>
          </a:p>
        </p:txBody>
      </p:sp>
    </p:spTree>
    <p:extLst>
      <p:ext uri="{BB962C8B-B14F-4D97-AF65-F5344CB8AC3E}">
        <p14:creationId xmlns:p14="http://schemas.microsoft.com/office/powerpoint/2010/main" val="89880762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13541523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Preaching link </a:t>
            </a:r>
            <a:r>
              <a:rPr lang="en-US" sz="2800" b="1" dirty="0">
                <a:solidFill>
                  <a:srgbClr val="FFFFFF"/>
                </a:solidFill>
                <a:latin typeface="Arial" charset="0"/>
                <a:ea typeface="ＭＳ Ｐゴシック" charset="0"/>
              </a:rPr>
              <a:t>at </a:t>
            </a:r>
            <a:r>
              <a:rPr lang="en-US" sz="2800" b="1" dirty="0"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498967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ctrTitle"/>
          </p:nvPr>
        </p:nvSpPr>
        <p:spPr>
          <a:xfrm>
            <a:off x="0" y="4331336"/>
            <a:ext cx="9144000" cy="2526664"/>
          </a:xfrm>
        </p:spPr>
        <p:txBody>
          <a:bodyPr vert="horz" lIns="91440" tIns="45720" rIns="91440" bIns="45720" rtlCol="0" anchor="ctr">
            <a:normAutofit/>
          </a:bodyPr>
          <a:lstStyle/>
          <a:p>
            <a:r>
              <a:rPr lang="en-US" b="1" dirty="0" smtClean="0">
                <a:solidFill>
                  <a:srgbClr val="FFFFFF"/>
                </a:solidFill>
                <a:effectLst>
                  <a:glow rad="101600">
                    <a:schemeClr val="tx1">
                      <a:alpha val="75000"/>
                    </a:schemeClr>
                  </a:glow>
                  <a:outerShdw blurRad="50800" dist="38100" dir="10800000" algn="r" rotWithShape="0">
                    <a:prstClr val="black">
                      <a:alpha val="40000"/>
                    </a:prstClr>
                  </a:outerShdw>
                </a:effectLst>
              </a:rPr>
              <a:t>Put </a:t>
            </a: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rPr>
              <a:t>on the Virtues of </a:t>
            </a:r>
            <a:r>
              <a:rPr lang="en-US" b="1" dirty="0" smtClean="0">
                <a:solidFill>
                  <a:srgbClr val="FFFFFF"/>
                </a:solidFill>
                <a:effectLst>
                  <a:glow rad="101600">
                    <a:schemeClr val="tx1">
                      <a:alpha val="75000"/>
                    </a:schemeClr>
                  </a:glow>
                  <a:outerShdw blurRad="50800" dist="38100" dir="10800000" algn="r" rotWithShape="0">
                    <a:prstClr val="black">
                      <a:alpha val="40000"/>
                    </a:prstClr>
                  </a:outerShdw>
                </a:effectLst>
              </a:rPr>
              <a:t>a New Life</a:t>
            </a:r>
            <a:br>
              <a:rPr lang="en-US" b="1" dirty="0" smtClean="0">
                <a:solidFill>
                  <a:srgbClr val="FFFFFF"/>
                </a:solidFill>
                <a:effectLst>
                  <a:glow rad="101600">
                    <a:schemeClr val="tx1">
                      <a:alpha val="75000"/>
                    </a:schemeClr>
                  </a:glow>
                  <a:outerShdw blurRad="50800" dist="38100" dir="10800000" algn="r" rotWithShape="0">
                    <a:prstClr val="black">
                      <a:alpha val="40000"/>
                    </a:prstClr>
                  </a:outerShdw>
                </a:effectLst>
              </a:rPr>
            </a:br>
            <a:r>
              <a:rPr lang="en-US" sz="40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Colossians 3:5-14</a:t>
            </a:r>
            <a:endParaRPr lang="en-US" b="1" dirty="0">
              <a:solidFill>
                <a:srgbClr val="FFFFFF"/>
              </a:solidFill>
              <a:effectLst>
                <a:glow rad="101600">
                  <a:schemeClr val="tx1">
                    <a:alpha val="75000"/>
                  </a:schemeClr>
                </a:glow>
                <a:outerShdw blurRad="50800" dist="38100" dir="10800000" algn="r" rotWithShape="0">
                  <a:prstClr val="black">
                    <a:alpha val="40000"/>
                  </a:prstClr>
                </a:outerShdw>
              </a:effectLst>
            </a:endParaRPr>
          </a:p>
        </p:txBody>
      </p:sp>
    </p:spTree>
    <p:extLst>
      <p:ext uri="{BB962C8B-B14F-4D97-AF65-F5344CB8AC3E}">
        <p14:creationId xmlns:p14="http://schemas.microsoft.com/office/powerpoint/2010/main" val="147667636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90"/>
        </a:solidFill>
        <a:effectLst/>
      </p:bgPr>
    </p:bg>
    <p:spTree>
      <p:nvGrpSpPr>
        <p:cNvPr id="1" name=""/>
        <p:cNvGrpSpPr/>
        <p:nvPr/>
      </p:nvGrpSpPr>
      <p:grpSpPr>
        <a:xfrm>
          <a:off x="0" y="0"/>
          <a:ext cx="0" cy="0"/>
          <a:chOff x="0" y="0"/>
          <a:chExt cx="0" cy="0"/>
        </a:xfrm>
      </p:grpSpPr>
      <p:sp>
        <p:nvSpPr>
          <p:cNvPr id="26670" name="Text Box 46"/>
          <p:cNvSpPr txBox="1">
            <a:spLocks noChangeArrowheads="1"/>
          </p:cNvSpPr>
          <p:nvPr/>
        </p:nvSpPr>
        <p:spPr bwMode="auto">
          <a:xfrm>
            <a:off x="0" y="760386"/>
            <a:ext cx="9144000" cy="5970866"/>
          </a:xfrm>
          <a:prstGeom prst="rect">
            <a:avLst/>
          </a:prstGeom>
          <a:noFill/>
          <a:ln>
            <a:noFill/>
          </a:ln>
          <a:extLst/>
        </p:spPr>
        <p:txBody>
          <a:bodyPr wrap="square">
            <a:spAutoFit/>
          </a:bodyPr>
          <a:lstStyle>
            <a:lvl1pPr marL="446088" indent="-446088"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indent="0" algn="ctr" defTabSz="914400" eaLnBrk="1" fontAlgn="base" hangingPunct="1">
              <a:spcBef>
                <a:spcPct val="0"/>
              </a:spcBef>
              <a:spcAft>
                <a:spcPct val="0"/>
              </a:spcAft>
            </a:pPr>
            <a:r>
              <a:rPr lang="en-US" altLang="zh-CN" sz="2800" b="1" dirty="0" smtClean="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rPr>
              <a:t>Paul </a:t>
            </a:r>
            <a:r>
              <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rPr>
              <a:t>the Apostle wrote the Epistle of Colossians to the church at Colossae from prison in Rome </a:t>
            </a:r>
            <a:r>
              <a:rPr lang="en-US" altLang="zh-CN" sz="2800" b="1" dirty="0" smtClean="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rPr>
              <a:t>in AD </a:t>
            </a:r>
            <a:r>
              <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rPr>
              <a:t>61 to counter a heresy </a:t>
            </a:r>
            <a:r>
              <a:rPr lang="en-US" altLang="zh-CN" sz="2800" b="1" dirty="0" smtClean="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rPr>
              <a:t>attacking </a:t>
            </a:r>
            <a:r>
              <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rPr>
              <a:t>the deity of Christ.</a:t>
            </a:r>
          </a:p>
          <a:p>
            <a:pPr marL="0" indent="0" algn="ctr" defTabSz="914400" eaLnBrk="1" fontAlgn="base" hangingPunct="1">
              <a:spcBef>
                <a:spcPct val="0"/>
              </a:spcBef>
              <a:spcAft>
                <a:spcPct val="0"/>
              </a:spcAft>
            </a:pPr>
            <a:endParaRPr lang="en-US" altLang="zh-CN" sz="2800" b="1" dirty="0" smtClean="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endParaRPr>
          </a:p>
          <a:p>
            <a:pPr marL="0" indent="0" algn="ctr" defTabSz="914400" eaLnBrk="1" fontAlgn="base" hangingPunct="1">
              <a:spcBef>
                <a:spcPct val="0"/>
              </a:spcBef>
              <a:spcAft>
                <a:spcPct val="0"/>
              </a:spcAft>
            </a:pPr>
            <a:r>
              <a:rPr lang="en-US" altLang="zh-CN" sz="2800" b="1" dirty="0" smtClean="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rPr>
              <a:t>He countered this heresy in two ways:</a:t>
            </a: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endParaRPr>
          </a:p>
          <a:p>
            <a:pPr marL="0" indent="0" algn="ctr" defTabSz="914400" eaLnBrk="1" fontAlgn="base" hangingPunct="1">
              <a:spcBef>
                <a:spcPct val="0"/>
              </a:spcBef>
              <a:spcAft>
                <a:spcPct val="0"/>
              </a:spcAft>
            </a:pPr>
            <a:endParaRPr lang="en-US" altLang="zh-CN" sz="2800" b="1" dirty="0" smtClean="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endParaRPr>
          </a:p>
          <a:p>
            <a:pPr algn="ctr" defTabSz="914400" eaLnBrk="1" fontAlgn="base" hangingPunct="1">
              <a:spcBef>
                <a:spcPct val="0"/>
              </a:spcBef>
              <a:spcAft>
                <a:spcPct val="0"/>
              </a:spcAft>
              <a:buFont typeface="Times New Roman" panose="02020603050405020304" pitchFamily="18" charset="0"/>
              <a:buAutoNum type="arabicPeriod"/>
            </a:pPr>
            <a:r>
              <a:rPr lang="en-US" altLang="zh-CN" sz="2800" b="1" dirty="0" smtClean="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rPr>
              <a:t>First, in </a:t>
            </a:r>
            <a:r>
              <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rPr>
              <a:t>chapters 1–</a:t>
            </a:r>
            <a:r>
              <a:rPr lang="en-US" altLang="zh-CN" sz="2800" b="1" dirty="0" smtClean="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rPr>
              <a:t>2, he established </a:t>
            </a:r>
            <a:r>
              <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rPr>
              <a:t>the </a:t>
            </a:r>
            <a:r>
              <a:rPr lang="en-US" altLang="zh-CN" sz="2800" b="1" u="sng"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rPr>
              <a:t>supremacy of </a:t>
            </a:r>
            <a:r>
              <a:rPr lang="en-US" altLang="zh-CN" sz="2800" b="1" u="sng" dirty="0" smtClean="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rPr>
              <a:t>Christ</a:t>
            </a:r>
            <a:r>
              <a:rPr lang="en-US" altLang="zh-CN" sz="2800" b="1" dirty="0" smtClean="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rPr>
              <a:t>.</a:t>
            </a: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endParaRPr>
          </a:p>
          <a:p>
            <a:pPr algn="ctr" defTabSz="914400" eaLnBrk="1" fontAlgn="base" hangingPunct="1">
              <a:spcBef>
                <a:spcPct val="0"/>
              </a:spcBef>
              <a:spcAft>
                <a:spcPct val="0"/>
              </a:spcAft>
              <a:buFont typeface="Times New Roman" panose="02020603050405020304" pitchFamily="18" charset="0"/>
              <a:buAutoNum type="arabicPeriod"/>
            </a:pP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endParaRPr>
          </a:p>
          <a:p>
            <a:pPr algn="ctr" defTabSz="914400" eaLnBrk="1" fontAlgn="base" hangingPunct="1">
              <a:spcBef>
                <a:spcPct val="0"/>
              </a:spcBef>
              <a:spcAft>
                <a:spcPct val="0"/>
              </a:spcAft>
              <a:buFont typeface="Times New Roman" panose="02020603050405020304" pitchFamily="18" charset="0"/>
              <a:buAutoNum type="arabicPeriod"/>
            </a:pPr>
            <a:r>
              <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rPr>
              <a:t>He then </a:t>
            </a:r>
            <a:r>
              <a:rPr lang="en-US" altLang="zh-CN" sz="2800" b="1" dirty="0" smtClean="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rPr>
              <a:t>moved on to chapters </a:t>
            </a:r>
            <a:r>
              <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rPr>
              <a:t>3–4</a:t>
            </a:r>
            <a:r>
              <a:rPr lang="en-US" altLang="zh-CN" sz="2800" b="1" dirty="0" smtClean="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rPr>
              <a:t> to give </a:t>
            </a:r>
            <a:r>
              <a:rPr lang="en-US" altLang="zh-CN" sz="2800" b="1" u="sng" dirty="0" smtClean="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rPr>
              <a:t>practical </a:t>
            </a:r>
            <a:r>
              <a:rPr lang="en-US" altLang="zh-CN" sz="2800" b="1" u="sng"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rPr>
              <a:t>instruction</a:t>
            </a:r>
            <a:r>
              <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rPr>
              <a:t> for living as those made alive in Christ in light of the supremacy of </a:t>
            </a:r>
            <a:r>
              <a:rPr lang="en-US" altLang="zh-CN" sz="2800" b="1" dirty="0" smtClean="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rPr>
              <a:t>Christ.</a:t>
            </a: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endParaRPr>
          </a:p>
          <a:p>
            <a:pPr marL="0" indent="0" defTabSz="914400" eaLnBrk="1" fontAlgn="base" hangingPunct="1">
              <a:spcBef>
                <a:spcPct val="0"/>
              </a:spcBef>
              <a:spcAft>
                <a:spcPct val="0"/>
              </a:spcAft>
            </a:pP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endParaRPr>
          </a:p>
          <a:p>
            <a:pPr marL="0" indent="0" algn="r" defTabSz="914400" eaLnBrk="1" fontAlgn="base" hangingPunct="1">
              <a:spcBef>
                <a:spcPct val="0"/>
              </a:spcBef>
              <a:spcAft>
                <a:spcPct val="0"/>
              </a:spcAft>
            </a:pPr>
            <a:r>
              <a:rPr lang="en-US" altLang="zh-CN" sz="1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rPr>
              <a:t>Adapted from </a:t>
            </a:r>
            <a:r>
              <a:rPr lang="en-US" altLang="zh-CN" sz="1800" b="1" i="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rPr>
              <a:t>Rick Griffith,</a:t>
            </a:r>
            <a:r>
              <a:rPr lang="en-US" altLang="zh-CN" sz="1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rPr>
              <a:t> Singapore Bible </a:t>
            </a:r>
            <a:r>
              <a:rPr lang="en-US" altLang="zh-CN" sz="1800" b="1" dirty="0" smtClean="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rPr>
              <a:t>College</a:t>
            </a: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endParaRPr>
          </a:p>
        </p:txBody>
      </p:sp>
      <p:sp>
        <p:nvSpPr>
          <p:cNvPr id="2" name="Title 1"/>
          <p:cNvSpPr>
            <a:spLocks noGrp="1"/>
          </p:cNvSpPr>
          <p:nvPr>
            <p:ph type="title" idx="4294967295"/>
          </p:nvPr>
        </p:nvSpPr>
        <p:spPr>
          <a:xfrm>
            <a:off x="0" y="0"/>
            <a:ext cx="9144000" cy="760386"/>
          </a:xfrm>
          <a:solidFill>
            <a:srgbClr val="660066"/>
          </a:solidFill>
        </p:spPr>
        <p:txBody>
          <a:bodyPr/>
          <a:lstStyle/>
          <a:p>
            <a:r>
              <a:rPr lang="en-US" sz="4000" dirty="0" smtClean="0">
                <a:solidFill>
                  <a:srgbClr val="FFFFFF"/>
                </a:solidFill>
                <a:latin typeface="Arial"/>
                <a:cs typeface="Arial"/>
              </a:rPr>
              <a:t>Background</a:t>
            </a:r>
            <a:endParaRPr lang="en-US" sz="4000" dirty="0">
              <a:solidFill>
                <a:srgbClr val="FFFFFF"/>
              </a:solidFill>
              <a:latin typeface="Arial"/>
              <a:cs typeface="Arial"/>
            </a:endParaRPr>
          </a:p>
        </p:txBody>
      </p:sp>
    </p:spTree>
    <p:extLst>
      <p:ext uri="{BB962C8B-B14F-4D97-AF65-F5344CB8AC3E}">
        <p14:creationId xmlns:p14="http://schemas.microsoft.com/office/powerpoint/2010/main" val="18067392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6670">
                                            <p:txEl>
                                              <p:pRg st="0" end="0"/>
                                            </p:txEl>
                                          </p:spTgt>
                                        </p:tgtEl>
                                        <p:attrNameLst>
                                          <p:attrName>style.visibility</p:attrName>
                                        </p:attrNameLst>
                                      </p:cBhvr>
                                      <p:to>
                                        <p:strVal val="visible"/>
                                      </p:to>
                                    </p:set>
                                    <p:anim calcmode="lin" valueType="num">
                                      <p:cBhvr>
                                        <p:cTn id="7" dur="500" fill="hold"/>
                                        <p:tgtEl>
                                          <p:spTgt spid="2667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67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6670">
                                            <p:txEl>
                                              <p:pRg st="2" end="2"/>
                                            </p:txEl>
                                          </p:spTgt>
                                        </p:tgtEl>
                                        <p:attrNameLst>
                                          <p:attrName>style.visibility</p:attrName>
                                        </p:attrNameLst>
                                      </p:cBhvr>
                                      <p:to>
                                        <p:strVal val="visible"/>
                                      </p:to>
                                    </p:set>
                                    <p:anim calcmode="lin" valueType="num">
                                      <p:cBhvr>
                                        <p:cTn id="13" dur="500" fill="hold"/>
                                        <p:tgtEl>
                                          <p:spTgt spid="26670">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2667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6670">
                                            <p:txEl>
                                              <p:pRg st="4" end="4"/>
                                            </p:txEl>
                                          </p:spTgt>
                                        </p:tgtEl>
                                        <p:attrNameLst>
                                          <p:attrName>style.visibility</p:attrName>
                                        </p:attrNameLst>
                                      </p:cBhvr>
                                      <p:to>
                                        <p:strVal val="visible"/>
                                      </p:to>
                                    </p:set>
                                    <p:anim calcmode="lin" valueType="num">
                                      <p:cBhvr>
                                        <p:cTn id="19" dur="500" fill="hold"/>
                                        <p:tgtEl>
                                          <p:spTgt spid="26670">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26670">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26670">
                                            <p:txEl>
                                              <p:pRg st="6" end="6"/>
                                            </p:txEl>
                                          </p:spTgt>
                                        </p:tgtEl>
                                        <p:attrNameLst>
                                          <p:attrName>style.visibility</p:attrName>
                                        </p:attrNameLst>
                                      </p:cBhvr>
                                      <p:to>
                                        <p:strVal val="visible"/>
                                      </p:to>
                                    </p:set>
                                    <p:anim calcmode="lin" valueType="num">
                                      <p:cBhvr>
                                        <p:cTn id="25" dur="500" fill="hold"/>
                                        <p:tgtEl>
                                          <p:spTgt spid="26670">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26670">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7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ctrTitle"/>
          </p:nvPr>
        </p:nvSpPr>
        <p:spPr>
          <a:xfrm>
            <a:off x="0" y="4107341"/>
            <a:ext cx="9144000" cy="2526664"/>
          </a:xfrm>
        </p:spPr>
        <p:txBody>
          <a:bodyPr vert="horz" lIns="91440" tIns="45720" rIns="91440" bIns="45720" rtlCol="0" anchor="ctr">
            <a:normAutofit fontScale="90000"/>
          </a:bodyPr>
          <a:lstStyle/>
          <a:p>
            <a:r>
              <a:rPr lang="en-US" sz="5300" b="1" dirty="0" smtClean="0">
                <a:solidFill>
                  <a:srgbClr val="FFFF00"/>
                </a:solidFill>
                <a:effectLst>
                  <a:glow rad="101600">
                    <a:schemeClr val="tx1">
                      <a:alpha val="75000"/>
                    </a:schemeClr>
                  </a:glow>
                  <a:outerShdw blurRad="50800" dist="38100" dir="10800000" algn="r" rotWithShape="0">
                    <a:prstClr val="black">
                      <a:alpha val="40000"/>
                    </a:prstClr>
                  </a:outerShdw>
                </a:effectLst>
              </a:rPr>
              <a:t>How</a:t>
            </a:r>
            <a:r>
              <a:rPr lang="en-US" sz="53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 Can We Put </a:t>
            </a:r>
            <a:r>
              <a:rPr lang="en-US" sz="5300" b="1" dirty="0">
                <a:solidFill>
                  <a:srgbClr val="FFFFFF"/>
                </a:solidFill>
                <a:effectLst>
                  <a:glow rad="101600">
                    <a:schemeClr val="tx1">
                      <a:alpha val="75000"/>
                    </a:schemeClr>
                  </a:glow>
                  <a:outerShdw blurRad="50800" dist="38100" dir="10800000" algn="r" rotWithShape="0">
                    <a:prstClr val="black">
                      <a:alpha val="40000"/>
                    </a:prstClr>
                  </a:outerShdw>
                </a:effectLst>
              </a:rPr>
              <a:t>on the Virtues of </a:t>
            </a:r>
            <a:r>
              <a:rPr lang="en-US" sz="53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a New Life?</a:t>
            </a:r>
            <a:br>
              <a:rPr lang="en-US" sz="5300" b="1" dirty="0" smtClean="0">
                <a:solidFill>
                  <a:srgbClr val="FFFFFF"/>
                </a:solidFill>
                <a:effectLst>
                  <a:glow rad="101600">
                    <a:schemeClr val="tx1">
                      <a:alpha val="75000"/>
                    </a:schemeClr>
                  </a:glow>
                  <a:outerShdw blurRad="50800" dist="38100" dir="10800000" algn="r" rotWithShape="0">
                    <a:prstClr val="black">
                      <a:alpha val="40000"/>
                    </a:prstClr>
                  </a:outerShdw>
                </a:effectLst>
              </a:rPr>
            </a:br>
            <a:r>
              <a:rPr lang="en-US" b="1" dirty="0" smtClean="0">
                <a:solidFill>
                  <a:srgbClr val="FFFFFF"/>
                </a:solidFill>
                <a:effectLst>
                  <a:glow rad="101600">
                    <a:schemeClr val="tx1">
                      <a:alpha val="75000"/>
                    </a:schemeClr>
                  </a:glow>
                  <a:outerShdw blurRad="50800" dist="38100" dir="10800000" algn="r" rotWithShape="0">
                    <a:prstClr val="black">
                      <a:alpha val="40000"/>
                    </a:prstClr>
                  </a:outerShdw>
                </a:effectLst>
              </a:rPr>
              <a:t/>
            </a:r>
            <a:br>
              <a:rPr lang="en-US" b="1" dirty="0" smtClean="0">
                <a:solidFill>
                  <a:srgbClr val="FFFFFF"/>
                </a:solidFill>
                <a:effectLst>
                  <a:glow rad="101600">
                    <a:schemeClr val="tx1">
                      <a:alpha val="75000"/>
                    </a:schemeClr>
                  </a:glow>
                  <a:outerShdw blurRad="50800" dist="38100" dir="10800000" algn="r" rotWithShape="0">
                    <a:prstClr val="black">
                      <a:alpha val="40000"/>
                    </a:prstClr>
                  </a:outerShdw>
                </a:effectLst>
              </a:rPr>
            </a:br>
            <a:r>
              <a:rPr lang="en-US" b="1" dirty="0" smtClean="0">
                <a:solidFill>
                  <a:srgbClr val="FFFFFF"/>
                </a:solidFill>
                <a:effectLst>
                  <a:glow rad="101600">
                    <a:schemeClr val="tx1">
                      <a:alpha val="75000"/>
                    </a:schemeClr>
                  </a:glow>
                  <a:outerShdw blurRad="50800" dist="38100" dir="10800000" algn="r" rotWithShape="0">
                    <a:prstClr val="black">
                      <a:alpha val="40000"/>
                    </a:prstClr>
                  </a:outerShdw>
                </a:effectLst>
              </a:rPr>
              <a:t>Colossians 3:5-14</a:t>
            </a:r>
            <a:endParaRPr lang="en-US" b="1" dirty="0">
              <a:solidFill>
                <a:srgbClr val="FFFFFF"/>
              </a:solidFill>
              <a:effectLst>
                <a:glow rad="101600">
                  <a:schemeClr val="tx1">
                    <a:alpha val="75000"/>
                  </a:schemeClr>
                </a:glow>
                <a:outerShdw blurRad="50800" dist="38100" dir="10800000" algn="r" rotWithShape="0">
                  <a:prstClr val="black">
                    <a:alpha val="40000"/>
                  </a:prstClr>
                </a:outerShdw>
              </a:effectLst>
            </a:endParaRPr>
          </a:p>
        </p:txBody>
      </p:sp>
    </p:spTree>
    <p:extLst>
      <p:ext uri="{BB962C8B-B14F-4D97-AF65-F5344CB8AC3E}">
        <p14:creationId xmlns:p14="http://schemas.microsoft.com/office/powerpoint/2010/main" val="52734416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274638"/>
            <a:ext cx="9144000" cy="1143000"/>
          </a:xfrm>
        </p:spPr>
        <p:txBody>
          <a:bodyPr>
            <a:normAutofit fontScale="90000"/>
          </a:bodyPr>
          <a:lstStyle/>
          <a:p>
            <a:r>
              <a:rPr lang="en-US" b="1" dirty="0" smtClean="0">
                <a:solidFill>
                  <a:srgbClr val="FFFFFF"/>
                </a:solidFill>
                <a:effectLst>
                  <a:glow rad="101600">
                    <a:schemeClr val="tx1">
                      <a:alpha val="75000"/>
                    </a:schemeClr>
                  </a:glow>
                  <a:outerShdw blurRad="50800" dist="38100" dir="10800000" algn="r" rotWithShape="0">
                    <a:prstClr val="black">
                      <a:alpha val="40000"/>
                    </a:prstClr>
                  </a:outerShdw>
                </a:effectLst>
              </a:rPr>
              <a:t>I. Put off the </a:t>
            </a:r>
            <a:r>
              <a:rPr lang="en-US" b="1" dirty="0" smtClean="0">
                <a:solidFill>
                  <a:srgbClr val="FFFF00"/>
                </a:solidFill>
                <a:effectLst>
                  <a:glow rad="101600">
                    <a:schemeClr val="tx1">
                      <a:alpha val="75000"/>
                    </a:schemeClr>
                  </a:glow>
                  <a:outerShdw blurRad="50800" dist="38100" dir="10800000" algn="r" rotWithShape="0">
                    <a:prstClr val="black">
                      <a:alpha val="40000"/>
                    </a:prstClr>
                  </a:outerShdw>
                </a:effectLst>
              </a:rPr>
              <a:t>grave </a:t>
            </a:r>
            <a:r>
              <a:rPr lang="en-US" b="1" dirty="0" smtClean="0">
                <a:solidFill>
                  <a:srgbClr val="FFFFFF"/>
                </a:solidFill>
                <a:effectLst>
                  <a:glow rad="101600">
                    <a:schemeClr val="tx1">
                      <a:alpha val="75000"/>
                    </a:schemeClr>
                  </a:glow>
                  <a:outerShdw blurRad="50800" dist="38100" dir="10800000" algn="r" rotWithShape="0">
                    <a:prstClr val="black">
                      <a:alpha val="40000"/>
                    </a:prstClr>
                  </a:outerShdw>
                </a:effectLst>
              </a:rPr>
              <a:t>clothes (3:5-11).</a:t>
            </a:r>
            <a:endParaRPr lang="en-US" b="1" dirty="0">
              <a:solidFill>
                <a:srgbClr val="FFFFFF"/>
              </a:solidFill>
              <a:effectLst>
                <a:glow rad="101600">
                  <a:schemeClr val="tx1">
                    <a:alpha val="75000"/>
                  </a:schemeClr>
                </a:glow>
                <a:outerShdw blurRad="50800" dist="38100" dir="10800000" algn="r" rotWithShape="0">
                  <a:prstClr val="black">
                    <a:alpha val="40000"/>
                  </a:prstClr>
                </a:outerShdw>
              </a:effectLst>
            </a:endParaRPr>
          </a:p>
        </p:txBody>
      </p:sp>
    </p:spTree>
    <p:extLst>
      <p:ext uri="{BB962C8B-B14F-4D97-AF65-F5344CB8AC3E}">
        <p14:creationId xmlns:p14="http://schemas.microsoft.com/office/powerpoint/2010/main" val="59994371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36589"/>
            <a:ext cx="9144000" cy="5936205"/>
          </a:xfrm>
        </p:spPr>
        <p:txBody>
          <a:bodyPr>
            <a:noAutofit/>
          </a:bodyPr>
          <a:lstStyle/>
          <a:p>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Col. 3:5</a:t>
            </a:r>
            <a:b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br>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"So put to death the sinful, earthly things lurking within you" (NLT).</a:t>
            </a:r>
            <a:b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br>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
            </a:r>
            <a:b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br>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
            </a:r>
            <a:b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br>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Matthew 18:9a</a:t>
            </a:r>
            <a:b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br>
            <a:r>
              <a:rPr lang="en-US" sz="3600" b="1" dirty="0" smtClean="0">
                <a:solidFill>
                  <a:srgbClr val="FFFFFF"/>
                </a:solidFill>
                <a:effectLst>
                  <a:glow rad="101600">
                    <a:schemeClr val="tx1">
                      <a:alpha val="75000"/>
                    </a:schemeClr>
                  </a:glow>
                  <a:outerShdw blurRad="50800" dist="38100" dir="10800000" algn="r" rotWithShape="0">
                    <a:prstClr val="black">
                      <a:alpha val="40000"/>
                    </a:prstClr>
                  </a:outerShdw>
                </a:effectLst>
              </a:rPr>
              <a:t>"And if your eye causes you to sin, gouge it out and throw it away" (NLT).</a:t>
            </a:r>
            <a:endPar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ndParaRPr>
          </a:p>
        </p:txBody>
      </p:sp>
    </p:spTree>
    <p:extLst>
      <p:ext uri="{BB962C8B-B14F-4D97-AF65-F5344CB8AC3E}">
        <p14:creationId xmlns:p14="http://schemas.microsoft.com/office/powerpoint/2010/main" val="102550160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898</TotalTime>
  <Words>4176</Words>
  <Application>Microsoft Macintosh PowerPoint</Application>
  <PresentationFormat>On-screen Show (4:3)</PresentationFormat>
  <Paragraphs>218</Paragraphs>
  <Slides>41</Slides>
  <Notes>39</Notes>
  <HiddenSlides>0</HiddenSlides>
  <MMClips>0</MMClips>
  <ScaleCrop>false</ScaleCrop>
  <HeadingPairs>
    <vt:vector size="4" baseType="variant">
      <vt:variant>
        <vt:lpstr>Theme</vt:lpstr>
      </vt:variant>
      <vt:variant>
        <vt:i4>5</vt:i4>
      </vt:variant>
      <vt:variant>
        <vt:lpstr>Slide Titles</vt:lpstr>
      </vt:variant>
      <vt:variant>
        <vt:i4>41</vt:i4>
      </vt:variant>
    </vt:vector>
  </HeadingPairs>
  <TitlesOfParts>
    <vt:vector size="46" baseType="lpstr">
      <vt:lpstr>Office Theme</vt:lpstr>
      <vt:lpstr>Strategic</vt:lpstr>
      <vt:lpstr>1_Office Theme</vt:lpstr>
      <vt:lpstr>Orbit</vt:lpstr>
      <vt:lpstr>49_Blank Presentation</vt:lpstr>
      <vt:lpstr>Put on a New Life</vt:lpstr>
      <vt:lpstr>What hinders you?</vt:lpstr>
      <vt:lpstr>Anger?</vt:lpstr>
      <vt:lpstr>What is bothering you to move forward?</vt:lpstr>
      <vt:lpstr>Put on the Virtues of a New Life Colossians 3:5-14</vt:lpstr>
      <vt:lpstr>Background</vt:lpstr>
      <vt:lpstr>How Can We Put on the Virtues of a New Life?  Colossians 3:5-14</vt:lpstr>
      <vt:lpstr>I. Put off the grave clothes (3:5-11).</vt:lpstr>
      <vt:lpstr>Col. 3:5 "So put to death the sinful, earthly things lurking within you" (NLT).   Matthew 18:9a "And if your eye causes you to sin, gouge it out and throw it away" (NLT).</vt:lpstr>
      <vt:lpstr>The point –  "Do away with what is evil in us"</vt:lpstr>
      <vt:lpstr>Death to corrupt living  (3:5-7)</vt:lpstr>
      <vt:lpstr>Death to corrupt living</vt:lpstr>
      <vt:lpstr>"Have nothing to do with sexual immorality, impurity, lust, and evil desires. Don't be greedy, for a greedy person is an idolater, worshiping the things of this world" (3:5b NLT)</vt:lpstr>
      <vt:lpstr>Death to wrong conversation (3:8-9)</vt:lpstr>
      <vt:lpstr>3:8-9</vt:lpstr>
      <vt:lpstr>A Lesson from Russian History</vt:lpstr>
      <vt:lpstr>What speech should be put away?</vt:lpstr>
      <vt:lpstr>Avoid vows</vt:lpstr>
      <vt:lpstr>Death to Conventional Distinctions</vt:lpstr>
      <vt:lpstr>3:10-11</vt:lpstr>
      <vt:lpstr>Avoid these distinctions…</vt:lpstr>
      <vt:lpstr>The church embraces all</vt:lpstr>
      <vt:lpstr>II. Put on the grace of Christ (3:12-14).</vt:lpstr>
      <vt:lpstr>The clothes of compassion (3:12)</vt:lpstr>
      <vt:lpstr>Compassion is described as the grace of God in action (Exod. 34:6; 2 Chron. 30:9; Neh. 9:17, 31; Ps. 85:13; Joel 2:13; and John 4:2).</vt:lpstr>
      <vt:lpstr>"So [Jonah] complained to the Lord about it: "Didn't I say before I left home that you would do this, Lord? That is why I ran away to Tarshish! I knew that you are a merciful and compassionate God, slow to get angry and filled with unfailing love. You are eager to turn back from destroying people'" (Jonah 4:2 NLT).</vt:lpstr>
      <vt:lpstr>Without compassion, we cannot feel for others.</vt:lpstr>
      <vt:lpstr>The clothes of forgiveness (3:13)</vt:lpstr>
      <vt:lpstr>"Forgiveness is not giving someone what they deserve but what they need" – Anonymous   "The weak can never forgive. Forgiveness is the attribute of the strong" – Gandhi</vt:lpstr>
      <vt:lpstr>Graham &amp; Gladys Staines</vt:lpstr>
      <vt:lpstr>3:13</vt:lpstr>
      <vt:lpstr>The clothes of love (3:14)</vt:lpstr>
      <vt:lpstr>Forgiven but I cannot…</vt:lpstr>
      <vt:lpstr>Without love, our forgiveness is incomplete; without love our compassion is a hidden lamp. Love binds all!</vt:lpstr>
      <vt:lpstr>I. Put off the grave clothes  II. Put on the grace of Christ</vt:lpstr>
      <vt:lpstr>Anger?</vt:lpstr>
      <vt:lpstr>Doubts</vt:lpstr>
      <vt:lpstr>Trust in Christ</vt:lpstr>
      <vt:lpstr>God has given us the grace for a new beginning. Do not let your old habits hinder you from living as one whose life is in Christ.</vt:lpstr>
      <vt:lpstr>Black</vt:lpstr>
      <vt:lpstr>NT Preaching link at BibleStudyDownloads.org</vt:lpstr>
    </vt:vector>
  </TitlesOfParts>
  <Company>Crossroads International Church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 on the Virtues of New Life</dc:title>
  <dc:creator>Themshang</dc:creator>
  <cp:lastModifiedBy>Rick Griffith</cp:lastModifiedBy>
  <cp:revision>105</cp:revision>
  <dcterms:created xsi:type="dcterms:W3CDTF">2015-01-03T01:08:39Z</dcterms:created>
  <dcterms:modified xsi:type="dcterms:W3CDTF">2016-12-21T04:39:36Z</dcterms:modified>
</cp:coreProperties>
</file>