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322" r:id="rId3"/>
    <p:sldId id="307" r:id="rId4"/>
    <p:sldId id="315" r:id="rId5"/>
    <p:sldId id="316" r:id="rId6"/>
    <p:sldId id="257" r:id="rId7"/>
    <p:sldId id="272" r:id="rId8"/>
    <p:sldId id="291" r:id="rId9"/>
    <p:sldId id="308" r:id="rId10"/>
    <p:sldId id="309" r:id="rId11"/>
    <p:sldId id="310" r:id="rId12"/>
    <p:sldId id="311" r:id="rId13"/>
    <p:sldId id="317" r:id="rId14"/>
    <p:sldId id="318" r:id="rId15"/>
    <p:sldId id="319" r:id="rId16"/>
    <p:sldId id="320" r:id="rId17"/>
    <p:sldId id="302" r:id="rId18"/>
    <p:sldId id="323" r:id="rId19"/>
    <p:sldId id="34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84" autoAdjust="0"/>
    <p:restoredTop sz="94660"/>
  </p:normalViewPr>
  <p:slideViewPr>
    <p:cSldViewPr snapToGrid="0">
      <p:cViewPr varScale="1">
        <p:scale>
          <a:sx n="131" d="100"/>
          <a:sy n="131" d="100"/>
        </p:scale>
        <p:origin x="1664" y="184"/>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5D6DC9-6C7F-B642-A93D-4AC7137F8AA9}" type="datetimeFigureOut">
              <a:rPr lang="en-US" smtClean="0"/>
              <a:t>7/18/20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F0AA32-5318-4243-9531-43941C5A1322}" type="slidenum">
              <a:rPr lang="en-US" smtClean="0"/>
              <a:t>‹#›</a:t>
            </a:fld>
            <a:endParaRPr lang="en-US"/>
          </a:p>
        </p:txBody>
      </p:sp>
    </p:spTree>
    <p:extLst>
      <p:ext uri="{BB962C8B-B14F-4D97-AF65-F5344CB8AC3E}">
        <p14:creationId xmlns:p14="http://schemas.microsoft.com/office/powerpoint/2010/main" val="1833337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948877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966453-56C3-4797-928D-EA3B0A679EED}" type="datetimeFigureOut">
              <a:rPr lang="en-US" smtClean="0"/>
              <a:t>7/18/20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240558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966453-56C3-4797-928D-EA3B0A679EED}" type="datetimeFigureOut">
              <a:rPr lang="en-US" smtClean="0"/>
              <a:t>7/18/20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1892592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966453-56C3-4797-928D-EA3B0A679EED}" type="datetimeFigureOut">
              <a:rPr lang="en-US" smtClean="0"/>
              <a:t>7/18/20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154261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1933817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1487989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1611635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618061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2805684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397302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2487764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1237957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966453-56C3-4797-928D-EA3B0A679EED}" type="datetimeFigureOut">
              <a:rPr lang="en-US" smtClean="0"/>
              <a:t>7/18/20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7496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637691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3068849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453546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7696114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2003609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966453-56C3-4797-928D-EA3B0A679EED}" type="datetimeFigureOut">
              <a:rPr lang="en-US" smtClean="0"/>
              <a:t>7/18/20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138580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966453-56C3-4797-928D-EA3B0A679EED}" type="datetimeFigureOut">
              <a:rPr lang="en-US" smtClean="0"/>
              <a:t>7/18/20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61977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966453-56C3-4797-928D-EA3B0A679EED}" type="datetimeFigureOut">
              <a:rPr lang="en-US" smtClean="0"/>
              <a:t>7/18/20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278371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966453-56C3-4797-928D-EA3B0A679EED}" type="datetimeFigureOut">
              <a:rPr lang="en-US" smtClean="0"/>
              <a:t>7/18/20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46699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66453-56C3-4797-928D-EA3B0A679EED}" type="datetimeFigureOut">
              <a:rPr lang="en-US" smtClean="0"/>
              <a:t>7/18/20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40033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966453-56C3-4797-928D-EA3B0A679EED}" type="datetimeFigureOut">
              <a:rPr lang="en-US" smtClean="0"/>
              <a:t>7/18/20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198335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966453-56C3-4797-928D-EA3B0A679EED}" type="datetimeFigureOut">
              <a:rPr lang="en-US" smtClean="0"/>
              <a:t>7/18/20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A0598B-739D-4A47-B5AB-79BF86413B47}" type="slidenum">
              <a:rPr lang="en-US" smtClean="0"/>
              <a:t>‹#›</a:t>
            </a:fld>
            <a:endParaRPr lang="en-US"/>
          </a:p>
        </p:txBody>
      </p:sp>
    </p:spTree>
    <p:extLst>
      <p:ext uri="{BB962C8B-B14F-4D97-AF65-F5344CB8AC3E}">
        <p14:creationId xmlns:p14="http://schemas.microsoft.com/office/powerpoint/2010/main" val="70902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966453-56C3-4797-928D-EA3B0A679EED}" type="datetimeFigureOut">
              <a:rPr lang="en-US" smtClean="0"/>
              <a:t>7/18/20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0598B-739D-4A47-B5AB-79BF86413B47}" type="slidenum">
              <a:rPr lang="en-US" smtClean="0"/>
              <a:t>‹#›</a:t>
            </a:fld>
            <a:endParaRPr lang="en-US"/>
          </a:p>
        </p:txBody>
      </p:sp>
    </p:spTree>
    <p:extLst>
      <p:ext uri="{BB962C8B-B14F-4D97-AF65-F5344CB8AC3E}">
        <p14:creationId xmlns:p14="http://schemas.microsoft.com/office/powerpoint/2010/main" val="15483701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8756499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earing a costume&#10;&#10;Description automatically generated">
            <a:extLst>
              <a:ext uri="{FF2B5EF4-FFF2-40B4-BE49-F238E27FC236}">
                <a16:creationId xmlns:a16="http://schemas.microsoft.com/office/drawing/2014/main" id="{08F55975-F961-418E-89EF-6FF7269841C5}"/>
              </a:ext>
            </a:extLst>
          </p:cNvPr>
          <p:cNvPicPr/>
          <p:nvPr/>
        </p:nvPicPr>
        <p:blipFill rotWithShape="1">
          <a:blip r:embed="rId2">
            <a:extLst>
              <a:ext uri="{28A0092B-C50C-407E-A947-70E740481C1C}">
                <a14:useLocalDpi xmlns:a14="http://schemas.microsoft.com/office/drawing/2010/main" val="0"/>
              </a:ext>
            </a:extLst>
          </a:blip>
          <a:srcRect l="4805" t="23096" r="19958" b="15928"/>
          <a:stretch/>
        </p:blipFill>
        <p:spPr>
          <a:xfrm>
            <a:off x="0" y="-170822"/>
            <a:ext cx="9144000" cy="6858000"/>
          </a:xfrm>
          <a:prstGeom prst="rect">
            <a:avLst/>
          </a:prstGeom>
        </p:spPr>
      </p:pic>
      <p:sp>
        <p:nvSpPr>
          <p:cNvPr id="3" name="Rectangle 2">
            <a:extLst>
              <a:ext uri="{FF2B5EF4-FFF2-40B4-BE49-F238E27FC236}">
                <a16:creationId xmlns:a16="http://schemas.microsoft.com/office/drawing/2014/main" id="{7B3380CA-B6A6-4675-87BC-9D5EA01AF309}"/>
              </a:ext>
            </a:extLst>
          </p:cNvPr>
          <p:cNvSpPr/>
          <p:nvPr/>
        </p:nvSpPr>
        <p:spPr>
          <a:xfrm>
            <a:off x="240691" y="1152766"/>
            <a:ext cx="2797784" cy="1967975"/>
          </a:xfrm>
          <a:prstGeom prst="rect">
            <a:avLst/>
          </a:prstGeom>
          <a:solidFill>
            <a:schemeClr val="bg1"/>
          </a:solidFill>
        </p:spPr>
        <p:txBody>
          <a:bodyPr wrap="square">
            <a:spAutoFit/>
          </a:bodyPr>
          <a:lstStyle/>
          <a:p>
            <a:pPr algn="ctr">
              <a:lnSpc>
                <a:spcPct val="115000"/>
              </a:lnSpc>
              <a:spcBef>
                <a:spcPts val="900"/>
              </a:spcBef>
            </a:pPr>
            <a:r>
              <a:rPr lang="en-US" sz="3600" dirty="0">
                <a:solidFill>
                  <a:srgbClr val="000000"/>
                </a:solidFill>
                <a:uFill>
                  <a:solidFill>
                    <a:srgbClr val="000000"/>
                  </a:solidFill>
                </a:uFill>
                <a:latin typeface="Castellar" panose="020A0402060406010301" pitchFamily="18" charset="0"/>
                <a:ea typeface="Arial Unicode MS"/>
                <a:cs typeface="Cavolini" panose="020B0502040204020203" pitchFamily="66" charset="0"/>
              </a:rPr>
              <a:t>Healthy Church Life</a:t>
            </a:r>
            <a:endParaRPr lang="en-US" sz="1400" dirty="0">
              <a:solidFill>
                <a:srgbClr val="000000"/>
              </a:solidFill>
              <a:uFill>
                <a:solidFill>
                  <a:srgbClr val="000000"/>
                </a:solidFill>
              </a:uFill>
              <a:latin typeface="Times New Roman" panose="02020603050405020304" pitchFamily="18" charset="0"/>
              <a:ea typeface="Arial Unicode MS"/>
              <a:cs typeface="Arial Unicode MS"/>
            </a:endParaRPr>
          </a:p>
        </p:txBody>
      </p:sp>
      <p:sp>
        <p:nvSpPr>
          <p:cNvPr id="4" name="Rectangle 3">
            <a:extLst>
              <a:ext uri="{FF2B5EF4-FFF2-40B4-BE49-F238E27FC236}">
                <a16:creationId xmlns:a16="http://schemas.microsoft.com/office/drawing/2014/main" id="{4F6E1D08-1D55-430A-8CC6-DA48C50AD731}"/>
              </a:ext>
            </a:extLst>
          </p:cNvPr>
          <p:cNvSpPr/>
          <p:nvPr/>
        </p:nvSpPr>
        <p:spPr>
          <a:xfrm>
            <a:off x="5991695" y="4783291"/>
            <a:ext cx="2807052" cy="548099"/>
          </a:xfrm>
          <a:prstGeom prst="rect">
            <a:avLst/>
          </a:prstGeom>
          <a:solidFill>
            <a:srgbClr val="FF0000"/>
          </a:solidFill>
        </p:spPr>
        <p:txBody>
          <a:bodyPr wrap="none">
            <a:spAutoFit/>
          </a:bodyPr>
          <a:lstStyle/>
          <a:p>
            <a:pPr algn="ctr">
              <a:lnSpc>
                <a:spcPct val="115000"/>
              </a:lnSpc>
              <a:spcBef>
                <a:spcPts val="900"/>
              </a:spcBef>
            </a:pPr>
            <a:r>
              <a:rPr lang="en-US" sz="2800" b="1" dirty="0">
                <a:solidFill>
                  <a:schemeClr val="bg1"/>
                </a:solidFill>
                <a:uFill>
                  <a:solidFill>
                    <a:srgbClr val="000000"/>
                  </a:solidFill>
                </a:uFill>
                <a:latin typeface="Times New Roman" panose="02020603050405020304" pitchFamily="18" charset="0"/>
                <a:ea typeface="Arial Unicode MS"/>
                <a:cs typeface="Arial Unicode MS"/>
              </a:rPr>
              <a:t>1 Timothy 3:8-16</a:t>
            </a:r>
            <a:endParaRPr lang="en-US" sz="1200" dirty="0">
              <a:solidFill>
                <a:schemeClr val="bg1"/>
              </a:solidFill>
              <a:uFill>
                <a:solidFill>
                  <a:srgbClr val="000000"/>
                </a:solidFill>
              </a:uFill>
              <a:latin typeface="Times New Roman" panose="02020603050405020304" pitchFamily="18" charset="0"/>
              <a:ea typeface="Arial Unicode MS"/>
              <a:cs typeface="Arial Unicode MS"/>
            </a:endParaRPr>
          </a:p>
        </p:txBody>
      </p:sp>
      <p:sp>
        <p:nvSpPr>
          <p:cNvPr id="5" name="Rectangle 4">
            <a:extLst>
              <a:ext uri="{FF2B5EF4-FFF2-40B4-BE49-F238E27FC236}">
                <a16:creationId xmlns:a16="http://schemas.microsoft.com/office/drawing/2014/main" id="{0C9608E9-9213-4144-A2E0-E54E362DC6C8}"/>
              </a:ext>
            </a:extLst>
          </p:cNvPr>
          <p:cNvSpPr>
            <a:spLocks noChangeArrowheads="1"/>
          </p:cNvSpPr>
          <p:nvPr/>
        </p:nvSpPr>
        <p:spPr bwMode="auto">
          <a:xfrm>
            <a:off x="-23813" y="5607336"/>
            <a:ext cx="9252520" cy="125066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914400" rtl="0" eaLnBrk="1" fontAlgn="base" latinLnBrk="0" hangingPunct="1">
              <a:lnSpc>
                <a:spcPct val="100000"/>
              </a:lnSpc>
              <a:spcBef>
                <a:spcPct val="20000"/>
              </a:spcBef>
              <a:spcAft>
                <a:spcPts val="0"/>
              </a:spcAft>
              <a:buClr>
                <a:srgbClr val="FFCC00"/>
              </a:buClr>
              <a:buSzPct val="70000"/>
              <a:buFont typeface="Wingdings" charset="0"/>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Preached by Dr. Jim Harmeling</a:t>
            </a:r>
            <a:b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Singapore Bible College</a:t>
            </a:r>
            <a:b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Thousands of files in 49 languages for free at BibleStudyDownloads.org</a:t>
            </a:r>
          </a:p>
        </p:txBody>
      </p:sp>
    </p:spTree>
    <p:extLst>
      <p:ext uri="{BB962C8B-B14F-4D97-AF65-F5344CB8AC3E}">
        <p14:creationId xmlns:p14="http://schemas.microsoft.com/office/powerpoint/2010/main" val="3105358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Psalm 23 | The Lord Shepherds Us and Welcomes Us — Things of the Sort">
            <a:extLst>
              <a:ext uri="{FF2B5EF4-FFF2-40B4-BE49-F238E27FC236}">
                <a16:creationId xmlns:a16="http://schemas.microsoft.com/office/drawing/2014/main" id="{79EBB25A-9ADA-4BE6-90AD-548892EE88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04"/>
          <a:stretch/>
        </p:blipFill>
        <p:spPr bwMode="auto">
          <a:xfrm>
            <a:off x="-8910" y="0"/>
            <a:ext cx="915291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50413F9-DCF8-4EEB-A365-1C533F1F512D}"/>
              </a:ext>
            </a:extLst>
          </p:cNvPr>
          <p:cNvSpPr/>
          <p:nvPr/>
        </p:nvSpPr>
        <p:spPr>
          <a:xfrm>
            <a:off x="712148" y="487314"/>
            <a:ext cx="7710794" cy="5119350"/>
          </a:xfrm>
          <a:prstGeom prst="rect">
            <a:avLst/>
          </a:prstGeom>
          <a:solidFill>
            <a:schemeClr val="tx1"/>
          </a:solidFill>
          <a:ln>
            <a:solidFill>
              <a:schemeClr val="bg1"/>
            </a:solidFill>
          </a:ln>
        </p:spPr>
        <p:txBody>
          <a:bodyPr wrap="square">
            <a:spAutoFit/>
          </a:bodyPr>
          <a:lstStyle/>
          <a:p>
            <a:pPr algn="ctr"/>
            <a:r>
              <a:rPr lang="en-US" sz="2800" b="1" i="1" dirty="0">
                <a:solidFill>
                  <a:schemeClr val="bg1"/>
                </a:solidFill>
                <a:latin typeface="Times New Roman" panose="02020603050405020304" pitchFamily="18" charset="0"/>
                <a:cs typeface="Times New Roman" panose="02020603050405020304" pitchFamily="18" charset="0"/>
              </a:rPr>
              <a:t>Acts 15:1-2, 6</a:t>
            </a:r>
            <a:endParaRPr lang="en-US" sz="2800" b="1" i="1" baseline="30000" dirty="0">
              <a:solidFill>
                <a:schemeClr val="bg1"/>
              </a:solidFill>
              <a:latin typeface="Times New Roman" panose="02020603050405020304" pitchFamily="18" charset="0"/>
              <a:cs typeface="Times New Roman" panose="02020603050405020304" pitchFamily="18" charset="0"/>
            </a:endParaRPr>
          </a:p>
          <a:p>
            <a:pPr algn="ctr"/>
            <a:r>
              <a:rPr lang="en-US" sz="2800" baseline="30000" dirty="0">
                <a:solidFill>
                  <a:schemeClr val="bg1"/>
                </a:solidFill>
                <a:latin typeface="Times New Roman" panose="02020603050405020304" pitchFamily="18" charset="0"/>
                <a:cs typeface="Times New Roman" panose="02020603050405020304" pitchFamily="18" charset="0"/>
              </a:rPr>
              <a:t>1 </a:t>
            </a:r>
            <a:r>
              <a:rPr lang="en-US" sz="2800" dirty="0">
                <a:solidFill>
                  <a:schemeClr val="bg1"/>
                </a:solidFill>
                <a:latin typeface="Times New Roman" panose="02020603050405020304" pitchFamily="18" charset="0"/>
                <a:cs typeface="Times New Roman" panose="02020603050405020304" pitchFamily="18" charset="0"/>
              </a:rPr>
              <a:t>But some men came down from Judea and were teaching the brothers, “Unless you are circumcised according to the custom of Moses, you cannot be saved.” </a:t>
            </a:r>
            <a:r>
              <a:rPr lang="en-US" sz="2800" baseline="30000" dirty="0">
                <a:solidFill>
                  <a:schemeClr val="bg1"/>
                </a:solidFill>
                <a:latin typeface="Times New Roman" panose="02020603050405020304" pitchFamily="18" charset="0"/>
                <a:cs typeface="Times New Roman" panose="02020603050405020304" pitchFamily="18" charset="0"/>
              </a:rPr>
              <a:t>2</a:t>
            </a:r>
            <a:r>
              <a:rPr lang="en-US" sz="2800" b="1" baseline="30000" dirty="0">
                <a:solidFill>
                  <a:schemeClr val="bg1"/>
                </a:solidFill>
                <a:latin typeface="Times New Roman" panose="02020603050405020304" pitchFamily="18" charset="0"/>
                <a:cs typeface="Times New Roman" panose="02020603050405020304" pitchFamily="18" charset="0"/>
              </a:rPr>
              <a:t> </a:t>
            </a:r>
            <a:r>
              <a:rPr lang="en-US" sz="2800" dirty="0">
                <a:solidFill>
                  <a:schemeClr val="bg1"/>
                </a:solidFill>
                <a:latin typeface="Times New Roman" panose="02020603050405020304" pitchFamily="18" charset="0"/>
                <a:cs typeface="Times New Roman" panose="02020603050405020304" pitchFamily="18" charset="0"/>
              </a:rPr>
              <a:t>And after Paul and Barnabas had no small dissension and debate with them, Paul and Barnabas and some of the others were appointed to go up to Jerusalem to the apostles and </a:t>
            </a:r>
            <a:r>
              <a:rPr lang="en-US" sz="2800" u="sng" dirty="0">
                <a:solidFill>
                  <a:schemeClr val="bg1"/>
                </a:solidFill>
                <a:latin typeface="Times New Roman" panose="02020603050405020304" pitchFamily="18" charset="0"/>
                <a:cs typeface="Times New Roman" panose="02020603050405020304" pitchFamily="18" charset="0"/>
              </a:rPr>
              <a:t>the elders </a:t>
            </a:r>
            <a:r>
              <a:rPr lang="en-US" sz="2800" dirty="0">
                <a:solidFill>
                  <a:schemeClr val="bg1"/>
                </a:solidFill>
                <a:latin typeface="Times New Roman" panose="02020603050405020304" pitchFamily="18" charset="0"/>
                <a:cs typeface="Times New Roman" panose="02020603050405020304" pitchFamily="18" charset="0"/>
              </a:rPr>
              <a:t>about this question.</a:t>
            </a:r>
          </a:p>
          <a:p>
            <a:pPr algn="ctr"/>
            <a:endParaRPr lang="en-US" sz="2800" baseline="30000" dirty="0">
              <a:solidFill>
                <a:schemeClr val="bg1"/>
              </a:solidFill>
              <a:latin typeface="Times New Roman" panose="02020603050405020304" pitchFamily="18" charset="0"/>
              <a:cs typeface="Times New Roman" panose="02020603050405020304" pitchFamily="18" charset="0"/>
            </a:endParaRPr>
          </a:p>
          <a:p>
            <a:pPr algn="ctr"/>
            <a:r>
              <a:rPr lang="en-US" sz="2800" baseline="30000" dirty="0">
                <a:solidFill>
                  <a:schemeClr val="bg1"/>
                </a:solidFill>
                <a:latin typeface="Times New Roman" panose="02020603050405020304" pitchFamily="18" charset="0"/>
                <a:cs typeface="Times New Roman" panose="02020603050405020304" pitchFamily="18" charset="0"/>
              </a:rPr>
              <a:t>6 </a:t>
            </a:r>
            <a:r>
              <a:rPr lang="en-US" sz="2800" dirty="0">
                <a:solidFill>
                  <a:schemeClr val="bg1"/>
                </a:solidFill>
                <a:latin typeface="Times New Roman" panose="02020603050405020304" pitchFamily="18" charset="0"/>
                <a:cs typeface="Times New Roman" panose="02020603050405020304" pitchFamily="18" charset="0"/>
              </a:rPr>
              <a:t>The apostles and </a:t>
            </a:r>
            <a:r>
              <a:rPr lang="en-US" sz="2800" u="sng" dirty="0">
                <a:solidFill>
                  <a:schemeClr val="bg1"/>
                </a:solidFill>
                <a:latin typeface="Times New Roman" panose="02020603050405020304" pitchFamily="18" charset="0"/>
                <a:cs typeface="Times New Roman" panose="02020603050405020304" pitchFamily="18" charset="0"/>
              </a:rPr>
              <a:t>the elders</a:t>
            </a:r>
            <a:r>
              <a:rPr lang="en-US" sz="2800" dirty="0">
                <a:solidFill>
                  <a:schemeClr val="bg1"/>
                </a:solidFill>
                <a:latin typeface="Times New Roman" panose="02020603050405020304" pitchFamily="18" charset="0"/>
                <a:cs typeface="Times New Roman" panose="02020603050405020304" pitchFamily="18" charset="0"/>
              </a:rPr>
              <a:t> were gathered together to consider this matter. </a:t>
            </a:r>
            <a:endParaRPr lang="en-US" sz="16600" i="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76694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Psalm 23 | The Lord Shepherds Us and Welcomes Us — Things of the Sort">
            <a:extLst>
              <a:ext uri="{FF2B5EF4-FFF2-40B4-BE49-F238E27FC236}">
                <a16:creationId xmlns:a16="http://schemas.microsoft.com/office/drawing/2014/main" id="{79EBB25A-9ADA-4BE6-90AD-548892EE88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04"/>
          <a:stretch/>
        </p:blipFill>
        <p:spPr bwMode="auto">
          <a:xfrm>
            <a:off x="-8910" y="0"/>
            <a:ext cx="915291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50413F9-DCF8-4EEB-A365-1C533F1F512D}"/>
              </a:ext>
            </a:extLst>
          </p:cNvPr>
          <p:cNvSpPr/>
          <p:nvPr/>
        </p:nvSpPr>
        <p:spPr>
          <a:xfrm>
            <a:off x="909945" y="287289"/>
            <a:ext cx="7315199" cy="523220"/>
          </a:xfrm>
          <a:prstGeom prst="rect">
            <a:avLst/>
          </a:prstGeom>
          <a:solidFill>
            <a:schemeClr val="accent6">
              <a:lumMod val="50000"/>
            </a:schemeClr>
          </a:solidFill>
          <a:ln>
            <a:solidFill>
              <a:schemeClr val="bg1"/>
            </a:solidFill>
          </a:ln>
        </p:spPr>
        <p:txBody>
          <a:bodyPr wrap="square">
            <a:spAutoFit/>
          </a:bodyPr>
          <a:lstStyle/>
          <a:p>
            <a:pPr algn="ctr"/>
            <a:r>
              <a:rPr lang="en-US" sz="2800" b="1" i="1" dirty="0">
                <a:solidFill>
                  <a:schemeClr val="bg1"/>
                </a:solidFill>
                <a:latin typeface="Times New Roman" panose="02020603050405020304" pitchFamily="18" charset="0"/>
                <a:cs typeface="Times New Roman" panose="02020603050405020304" pitchFamily="18" charset="0"/>
              </a:rPr>
              <a:t>What qualities are required in a deacon?</a:t>
            </a:r>
            <a:endParaRPr lang="en-US" sz="2800" b="1" i="1" baseline="30000" dirty="0">
              <a:solidFill>
                <a:schemeClr val="bg1"/>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84FABE6F-95D1-4B15-824B-A7288FF341C5}"/>
              </a:ext>
            </a:extLst>
          </p:cNvPr>
          <p:cNvSpPr/>
          <p:nvPr/>
        </p:nvSpPr>
        <p:spPr>
          <a:xfrm>
            <a:off x="243193" y="1000595"/>
            <a:ext cx="8605531" cy="954107"/>
          </a:xfrm>
          <a:prstGeom prst="rect">
            <a:avLst/>
          </a:prstGeom>
          <a:solidFill>
            <a:schemeClr val="tx1"/>
          </a:solidFill>
        </p:spPr>
        <p:txBody>
          <a:bodyPr wrap="square">
            <a:spAutoFit/>
          </a:bodyPr>
          <a:lstStyle/>
          <a:p>
            <a:pPr marL="514350" indent="-514350">
              <a:buAutoNum type="arabicPeriod"/>
            </a:pPr>
            <a:r>
              <a:rPr lang="en-US" sz="2800" dirty="0">
                <a:solidFill>
                  <a:schemeClr val="bg1"/>
                </a:solidFill>
                <a:latin typeface="Times New Roman" panose="02020603050405020304" pitchFamily="18" charset="0"/>
                <a:cs typeface="Times New Roman" panose="02020603050405020304" pitchFamily="18" charset="0"/>
              </a:rPr>
              <a:t>They are respectable (“dignified”)</a:t>
            </a:r>
          </a:p>
          <a:p>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189977C2-997F-4427-8249-55B82DA6E38F}"/>
              </a:ext>
            </a:extLst>
          </p:cNvPr>
          <p:cNvSpPr/>
          <p:nvPr/>
        </p:nvSpPr>
        <p:spPr>
          <a:xfrm>
            <a:off x="247650" y="1672988"/>
            <a:ext cx="8601069" cy="1384995"/>
          </a:xfrm>
          <a:prstGeom prst="rect">
            <a:avLst/>
          </a:prstGeom>
          <a:solidFill>
            <a:schemeClr val="tx1"/>
          </a:solidFill>
        </p:spPr>
        <p:txBody>
          <a:bodyPr wrap="square">
            <a:spAutoFit/>
          </a:bodyPr>
          <a:lstStyle/>
          <a:p>
            <a:pPr marL="514350" indent="-514350">
              <a:buAutoNum type="arabicPeriod" startAt="2"/>
            </a:pPr>
            <a:r>
              <a:rPr lang="en-US" sz="2800" dirty="0">
                <a:solidFill>
                  <a:schemeClr val="bg1"/>
                </a:solidFill>
                <a:latin typeface="Times New Roman" panose="02020603050405020304" pitchFamily="18" charset="0"/>
                <a:cs typeface="Times New Roman" panose="02020603050405020304" pitchFamily="18" charset="0"/>
              </a:rPr>
              <a:t>They do not speak out of both sides of their mouths   </a:t>
            </a:r>
          </a:p>
          <a:p>
            <a:r>
              <a:rPr lang="en-US" sz="2800" dirty="0">
                <a:solidFill>
                  <a:schemeClr val="bg1"/>
                </a:solidFill>
                <a:latin typeface="Times New Roman" panose="02020603050405020304" pitchFamily="18" charset="0"/>
                <a:cs typeface="Times New Roman" panose="02020603050405020304" pitchFamily="18" charset="0"/>
              </a:rPr>
              <a:t>      (“not double-tongued”)</a:t>
            </a:r>
          </a:p>
          <a:p>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0594B4EF-313B-4D79-A58C-FE74679DDE3F}"/>
              </a:ext>
            </a:extLst>
          </p:cNvPr>
          <p:cNvSpPr/>
          <p:nvPr/>
        </p:nvSpPr>
        <p:spPr>
          <a:xfrm>
            <a:off x="243193" y="2773537"/>
            <a:ext cx="8605531" cy="1384995"/>
          </a:xfrm>
          <a:prstGeom prst="rect">
            <a:avLst/>
          </a:prstGeom>
          <a:solidFill>
            <a:schemeClr val="tx1"/>
          </a:solidFill>
        </p:spPr>
        <p:txBody>
          <a:bodyPr wrap="square">
            <a:spAutoFit/>
          </a:bodyPr>
          <a:lstStyle/>
          <a:p>
            <a:pPr marL="514350" indent="-514350">
              <a:buAutoNum type="arabicPeriod" startAt="3"/>
            </a:pPr>
            <a:r>
              <a:rPr lang="en-US" sz="2800" dirty="0">
                <a:solidFill>
                  <a:schemeClr val="bg1"/>
                </a:solidFill>
                <a:latin typeface="Times New Roman" panose="02020603050405020304" pitchFamily="18" charset="0"/>
                <a:cs typeface="Times New Roman" panose="02020603050405020304" pitchFamily="18" charset="0"/>
              </a:rPr>
              <a:t>They do not have addictions (“not addicted to much </a:t>
            </a:r>
          </a:p>
          <a:p>
            <a:r>
              <a:rPr lang="en-US" sz="2800" dirty="0">
                <a:solidFill>
                  <a:schemeClr val="bg1"/>
                </a:solidFill>
                <a:latin typeface="Times New Roman" panose="02020603050405020304" pitchFamily="18" charset="0"/>
                <a:cs typeface="Times New Roman" panose="02020603050405020304" pitchFamily="18" charset="0"/>
              </a:rPr>
              <a:t>      wine”)</a:t>
            </a:r>
          </a:p>
          <a:p>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4E71A929-800D-4109-8540-6A5569BB5E94}"/>
              </a:ext>
            </a:extLst>
          </p:cNvPr>
          <p:cNvSpPr/>
          <p:nvPr/>
        </p:nvSpPr>
        <p:spPr>
          <a:xfrm>
            <a:off x="243192" y="3798294"/>
            <a:ext cx="8605531" cy="1384995"/>
          </a:xfrm>
          <a:prstGeom prst="rect">
            <a:avLst/>
          </a:prstGeom>
          <a:solidFill>
            <a:schemeClr val="tx1"/>
          </a:solidFill>
        </p:spPr>
        <p:txBody>
          <a:bodyPr wrap="square">
            <a:spAutoFit/>
          </a:bodyPr>
          <a:lstStyle/>
          <a:p>
            <a:r>
              <a:rPr lang="en-US" sz="2800" kern="0" dirty="0">
                <a:solidFill>
                  <a:schemeClr val="bg1"/>
                </a:solidFill>
                <a:uFill>
                  <a:solidFill>
                    <a:srgbClr val="000000"/>
                  </a:solidFill>
                </a:uFill>
                <a:latin typeface="Times New Roman" panose="02020603050405020304" pitchFamily="18" charset="0"/>
                <a:ea typeface="Arial Unicode MS"/>
                <a:cs typeface="Arial Unicode MS"/>
              </a:rPr>
              <a:t>4.   </a:t>
            </a:r>
            <a:r>
              <a:rPr lang="en-US" sz="2800" dirty="0">
                <a:solidFill>
                  <a:schemeClr val="bg1"/>
                </a:solidFill>
                <a:latin typeface="Times New Roman" panose="02020603050405020304" pitchFamily="18" charset="0"/>
                <a:cs typeface="Times New Roman" panose="02020603050405020304" pitchFamily="18" charset="0"/>
              </a:rPr>
              <a:t>They are not greedy and materialistic (“not greedy for </a:t>
            </a:r>
          </a:p>
          <a:p>
            <a:r>
              <a:rPr lang="en-US" sz="2800" dirty="0">
                <a:solidFill>
                  <a:schemeClr val="bg1"/>
                </a:solidFill>
                <a:latin typeface="Times New Roman" panose="02020603050405020304" pitchFamily="18" charset="0"/>
                <a:cs typeface="Times New Roman" panose="02020603050405020304" pitchFamily="18" charset="0"/>
              </a:rPr>
              <a:t>      dishonest gain”)</a:t>
            </a:r>
          </a:p>
          <a:p>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A44660E8-EEEC-4A53-A146-C47BDA072C2E}"/>
              </a:ext>
            </a:extLst>
          </p:cNvPr>
          <p:cNvSpPr/>
          <p:nvPr/>
        </p:nvSpPr>
        <p:spPr>
          <a:xfrm>
            <a:off x="243191" y="4865094"/>
            <a:ext cx="8605531" cy="1384995"/>
          </a:xfrm>
          <a:prstGeom prst="rect">
            <a:avLst/>
          </a:prstGeom>
          <a:solidFill>
            <a:schemeClr val="tx1"/>
          </a:solidFill>
        </p:spPr>
        <p:txBody>
          <a:bodyPr wrap="square">
            <a:spAutoFit/>
          </a:bodyPr>
          <a:lstStyle/>
          <a:p>
            <a:pPr marL="514350" indent="-514350">
              <a:buAutoNum type="arabicPeriod" startAt="5"/>
            </a:pPr>
            <a:r>
              <a:rPr lang="en-US" sz="2800" dirty="0">
                <a:solidFill>
                  <a:schemeClr val="bg1"/>
                </a:solidFill>
                <a:latin typeface="Times New Roman" panose="02020603050405020304" pitchFamily="18" charset="0"/>
                <a:cs typeface="Times New Roman" panose="02020603050405020304" pitchFamily="18" charset="0"/>
              </a:rPr>
              <a:t>They are doctrinally sound with a life of integrity </a:t>
            </a:r>
          </a:p>
          <a:p>
            <a:r>
              <a:rPr lang="en-US" sz="2800" dirty="0">
                <a:solidFill>
                  <a:schemeClr val="bg1"/>
                </a:solidFill>
                <a:latin typeface="Times New Roman" panose="02020603050405020304" pitchFamily="18" charset="0"/>
                <a:cs typeface="Times New Roman" panose="02020603050405020304" pitchFamily="18" charset="0"/>
              </a:rPr>
              <a:t>      (“They must hold to the mystery of the faith with a  </a:t>
            </a:r>
          </a:p>
          <a:p>
            <a:r>
              <a:rPr lang="en-US" sz="2800" dirty="0">
                <a:solidFill>
                  <a:schemeClr val="bg1"/>
                </a:solidFill>
                <a:latin typeface="Times New Roman" panose="02020603050405020304" pitchFamily="18" charset="0"/>
                <a:cs typeface="Times New Roman" panose="02020603050405020304" pitchFamily="18" charset="0"/>
              </a:rPr>
              <a:t>      clear conscience”)</a:t>
            </a:r>
          </a:p>
        </p:txBody>
      </p:sp>
    </p:spTree>
    <p:extLst>
      <p:ext uri="{BB962C8B-B14F-4D97-AF65-F5344CB8AC3E}">
        <p14:creationId xmlns:p14="http://schemas.microsoft.com/office/powerpoint/2010/main" val="2868035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Psalm 23 | The Lord Shepherds Us and Welcomes Us — Things of the Sort">
            <a:extLst>
              <a:ext uri="{FF2B5EF4-FFF2-40B4-BE49-F238E27FC236}">
                <a16:creationId xmlns:a16="http://schemas.microsoft.com/office/drawing/2014/main" id="{79EBB25A-9ADA-4BE6-90AD-548892EE88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04"/>
          <a:stretch/>
        </p:blipFill>
        <p:spPr bwMode="auto">
          <a:xfrm>
            <a:off x="-8910" y="0"/>
            <a:ext cx="915291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50413F9-DCF8-4EEB-A365-1C533F1F512D}"/>
              </a:ext>
            </a:extLst>
          </p:cNvPr>
          <p:cNvSpPr/>
          <p:nvPr/>
        </p:nvSpPr>
        <p:spPr>
          <a:xfrm>
            <a:off x="909945" y="287289"/>
            <a:ext cx="7315199" cy="523220"/>
          </a:xfrm>
          <a:prstGeom prst="rect">
            <a:avLst/>
          </a:prstGeom>
          <a:solidFill>
            <a:schemeClr val="accent6">
              <a:lumMod val="50000"/>
            </a:schemeClr>
          </a:solidFill>
          <a:ln>
            <a:solidFill>
              <a:schemeClr val="bg1"/>
            </a:solidFill>
          </a:ln>
        </p:spPr>
        <p:txBody>
          <a:bodyPr wrap="square">
            <a:spAutoFit/>
          </a:bodyPr>
          <a:lstStyle/>
          <a:p>
            <a:pPr algn="ctr"/>
            <a:r>
              <a:rPr lang="en-US" sz="2800" b="1" i="1" dirty="0">
                <a:solidFill>
                  <a:schemeClr val="bg1"/>
                </a:solidFill>
                <a:latin typeface="Times New Roman" panose="02020603050405020304" pitchFamily="18" charset="0"/>
                <a:cs typeface="Times New Roman" panose="02020603050405020304" pitchFamily="18" charset="0"/>
              </a:rPr>
              <a:t>What qualities are required in a deacon?</a:t>
            </a:r>
            <a:endParaRPr lang="en-US" sz="2800" b="1" i="1" baseline="30000" dirty="0">
              <a:solidFill>
                <a:schemeClr val="bg1"/>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84FABE6F-95D1-4B15-824B-A7288FF341C5}"/>
              </a:ext>
            </a:extLst>
          </p:cNvPr>
          <p:cNvSpPr/>
          <p:nvPr/>
        </p:nvSpPr>
        <p:spPr>
          <a:xfrm>
            <a:off x="243193" y="1000595"/>
            <a:ext cx="8605531" cy="1815882"/>
          </a:xfrm>
          <a:prstGeom prst="rect">
            <a:avLst/>
          </a:prstGeom>
          <a:solidFill>
            <a:schemeClr val="tx1"/>
          </a:solidFill>
        </p:spPr>
        <p:txBody>
          <a:bodyPr wrap="square">
            <a:spAutoFit/>
          </a:bodyPr>
          <a:lstStyle/>
          <a:p>
            <a:pPr marL="514350" indent="-514350">
              <a:buAutoNum type="arabicPeriod" startAt="6"/>
            </a:pPr>
            <a:r>
              <a:rPr lang="en-US" sz="2800" dirty="0">
                <a:solidFill>
                  <a:schemeClr val="bg1"/>
                </a:solidFill>
                <a:latin typeface="Times New Roman" panose="02020603050405020304" pitchFamily="18" charset="0"/>
                <a:cs typeface="Times New Roman" panose="02020603050405020304" pitchFamily="18" charset="0"/>
              </a:rPr>
              <a:t>They have been tested in ministry responsibility (“And </a:t>
            </a:r>
          </a:p>
          <a:p>
            <a:r>
              <a:rPr lang="en-US" sz="2800" dirty="0">
                <a:solidFill>
                  <a:schemeClr val="bg1"/>
                </a:solidFill>
                <a:latin typeface="Times New Roman" panose="02020603050405020304" pitchFamily="18" charset="0"/>
                <a:cs typeface="Times New Roman" panose="02020603050405020304" pitchFamily="18" charset="0"/>
              </a:rPr>
              <a:t>      let them all be tested first; then let them serve as </a:t>
            </a:r>
          </a:p>
          <a:p>
            <a:r>
              <a:rPr lang="en-US" sz="2800" dirty="0">
                <a:solidFill>
                  <a:schemeClr val="bg1"/>
                </a:solidFill>
                <a:latin typeface="Times New Roman" panose="02020603050405020304" pitchFamily="18" charset="0"/>
                <a:cs typeface="Times New Roman" panose="02020603050405020304" pitchFamily="18" charset="0"/>
              </a:rPr>
              <a:t>      deacons if they prove themselves blameless.”)</a:t>
            </a:r>
          </a:p>
          <a:p>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EAF2B0F5-13E1-406A-ABE0-63D6973AEED3}"/>
              </a:ext>
            </a:extLst>
          </p:cNvPr>
          <p:cNvSpPr/>
          <p:nvPr/>
        </p:nvSpPr>
        <p:spPr>
          <a:xfrm>
            <a:off x="243193" y="2479621"/>
            <a:ext cx="8605531" cy="1539139"/>
          </a:xfrm>
          <a:prstGeom prst="rect">
            <a:avLst/>
          </a:prstGeom>
          <a:solidFill>
            <a:schemeClr val="tx1"/>
          </a:solidFill>
        </p:spPr>
        <p:txBody>
          <a:bodyPr wrap="square">
            <a:spAutoFit/>
          </a:bodyPr>
          <a:lstStyle/>
          <a:p>
            <a:pPr marL="514350" indent="-514350">
              <a:lnSpc>
                <a:spcPct val="115000"/>
              </a:lnSpc>
              <a:spcBef>
                <a:spcPts val="1200"/>
              </a:spcBef>
              <a:buAutoNum type="arabicPeriod" startAt="7"/>
            </a:pPr>
            <a:r>
              <a:rPr lang="en-US" sz="2800" dirty="0">
                <a:solidFill>
                  <a:schemeClr val="bg1"/>
                </a:solidFill>
                <a:uFill>
                  <a:solidFill>
                    <a:srgbClr val="000000"/>
                  </a:solidFill>
                </a:uFill>
                <a:latin typeface="Times New Roman" panose="02020603050405020304" pitchFamily="18" charset="0"/>
                <a:ea typeface="Arial Unicode MS"/>
                <a:cs typeface="Arial Unicode MS"/>
              </a:rPr>
              <a:t>They manage their homes well (“</a:t>
            </a:r>
            <a:r>
              <a:rPr lang="en-US" sz="2800" dirty="0">
                <a:solidFill>
                  <a:schemeClr val="bg1"/>
                </a:solidFill>
                <a:uFill>
                  <a:solidFill>
                    <a:srgbClr val="000000"/>
                  </a:solidFill>
                </a:uFill>
                <a:latin typeface="Times New Roman" panose="02020603050405020304" pitchFamily="18" charset="0"/>
                <a:ea typeface="Arial Unicode MS"/>
                <a:cs typeface="Times New Roman" panose="02020603050405020304" pitchFamily="18" charset="0"/>
              </a:rPr>
              <a:t>Let deacons each be the husband of one wife, managing their children and their own households well.</a:t>
            </a:r>
            <a:r>
              <a:rPr lang="en-US" sz="2800" dirty="0">
                <a:solidFill>
                  <a:schemeClr val="bg1"/>
                </a:solidFill>
                <a:uFill>
                  <a:solidFill>
                    <a:srgbClr val="000000"/>
                  </a:solidFill>
                </a:uFill>
                <a:latin typeface="Times New Roman" panose="02020603050405020304" pitchFamily="18" charset="0"/>
                <a:ea typeface="Arial Unicode MS"/>
                <a:cs typeface="Arial Unicode MS"/>
              </a:rPr>
              <a:t>”)</a:t>
            </a:r>
          </a:p>
        </p:txBody>
      </p:sp>
    </p:spTree>
    <p:extLst>
      <p:ext uri="{BB962C8B-B14F-4D97-AF65-F5344CB8AC3E}">
        <p14:creationId xmlns:p14="http://schemas.microsoft.com/office/powerpoint/2010/main" val="2187788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3C40670-CBEA-42A7-B2AC-3A736AC92A63}"/>
              </a:ext>
            </a:extLst>
          </p:cNvPr>
          <p:cNvSpPr/>
          <p:nvPr/>
        </p:nvSpPr>
        <p:spPr>
          <a:xfrm>
            <a:off x="5281392" y="3113415"/>
            <a:ext cx="3027250" cy="2387600"/>
          </a:xfrm>
          <a:prstGeom prst="rect">
            <a:avLst/>
          </a:prstGeom>
        </p:spPr>
        <p:txBody>
          <a:bodyPr vert="horz" lIns="91440" tIns="45720" rIns="91440" bIns="45720" rtlCol="0" anchor="t">
            <a:normAutofit/>
          </a:bodyPr>
          <a:lstStyle/>
          <a:p>
            <a:pPr algn="ctr" defTabSz="914400">
              <a:lnSpc>
                <a:spcPct val="90000"/>
              </a:lnSpc>
              <a:spcBef>
                <a:spcPct val="0"/>
              </a:spcBef>
              <a:spcAft>
                <a:spcPts val="600"/>
              </a:spcAft>
            </a:pPr>
            <a:r>
              <a:rPr lang="en-US" sz="4700" u="sng" dirty="0">
                <a:uFill>
                  <a:solidFill>
                    <a:srgbClr val="000000"/>
                  </a:solidFill>
                </a:uFill>
                <a:latin typeface="+mj-lt"/>
                <a:ea typeface="+mj-ea"/>
                <a:cs typeface="+mj-cs"/>
              </a:rPr>
              <a:t>A Challenge to the Women</a:t>
            </a:r>
            <a:endParaRPr lang="en-US" sz="4700" dirty="0">
              <a:uFill>
                <a:solidFill>
                  <a:srgbClr val="000000"/>
                </a:solidFill>
              </a:uFill>
              <a:latin typeface="+mj-lt"/>
              <a:ea typeface="+mj-ea"/>
              <a:cs typeface="+mj-cs"/>
            </a:endParaRPr>
          </a:p>
        </p:txBody>
      </p:sp>
      <p:sp>
        <p:nvSpPr>
          <p:cNvPr id="77" name="Rectangle 7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120747"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2618" y="391886"/>
            <a:ext cx="4507024"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descr="Caring Hands Home Care Ltd - Photos | Facebook">
            <a:extLst>
              <a:ext uri="{FF2B5EF4-FFF2-40B4-BE49-F238E27FC236}">
                <a16:creationId xmlns:a16="http://schemas.microsoft.com/office/drawing/2014/main" id="{D471E701-53D7-463E-B645-958173ADD3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63" r="15374" b="1"/>
          <a:stretch/>
        </p:blipFill>
        <p:spPr bwMode="auto">
          <a:xfrm>
            <a:off x="550130" y="666728"/>
            <a:ext cx="4152001" cy="5465791"/>
          </a:xfrm>
          <a:prstGeom prst="rect">
            <a:avLst/>
          </a:prstGeom>
          <a:noFill/>
          <a:extLst>
            <a:ext uri="{909E8E84-426E-40DD-AFC4-6F175D3DCCD1}">
              <a14:hiddenFill xmlns:a14="http://schemas.microsoft.com/office/drawing/2010/main">
                <a:solidFill>
                  <a:srgbClr val="FFFFFF"/>
                </a:solidFill>
              </a14:hiddenFill>
            </a:ext>
          </a:extLst>
        </p:spPr>
      </p:pic>
      <p:grpSp>
        <p:nvGrpSpPr>
          <p:cNvPr id="81" name="Group 8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95358" y="3154317"/>
            <a:ext cx="548639" cy="673460"/>
            <a:chOff x="3940602" y="308034"/>
            <a:chExt cx="2116791" cy="3428999"/>
          </a:xfrm>
          <a:solidFill>
            <a:schemeClr val="accent4"/>
          </a:solidFill>
        </p:grpSpPr>
        <p:sp>
          <p:nvSpPr>
            <p:cNvPr id="82" name="Rectangle 8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2997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55863B-147B-4BB6-8E51-DF7F77058998}"/>
              </a:ext>
            </a:extLst>
          </p:cNvPr>
          <p:cNvSpPr/>
          <p:nvPr/>
        </p:nvSpPr>
        <p:spPr>
          <a:xfrm>
            <a:off x="257174" y="259140"/>
            <a:ext cx="8524876" cy="3108543"/>
          </a:xfrm>
          <a:prstGeom prst="rect">
            <a:avLst/>
          </a:prstGeom>
          <a:solidFill>
            <a:schemeClr val="accent4">
              <a:lumMod val="20000"/>
              <a:lumOff val="80000"/>
            </a:schemeClr>
          </a:solidFill>
        </p:spPr>
        <p:txBody>
          <a:bodyPr wrap="square">
            <a:spAutoFit/>
          </a:bodyPr>
          <a:lstStyle/>
          <a:p>
            <a:r>
              <a:rPr lang="en-US" sz="2800" b="1" dirty="0">
                <a:latin typeface="Calibri" panose="020F0502020204030204" pitchFamily="34" charset="0"/>
                <a:ea typeface="Calibri" panose="020F0502020204030204" pitchFamily="34" charset="0"/>
                <a:cs typeface="Times New Roman" panose="02020603050405020304" pitchFamily="18" charset="0"/>
              </a:rPr>
              <a:t>female deacons? </a:t>
            </a:r>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Why resume character traits of the “deacons” immediately afterwards?</a:t>
            </a:r>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Why then say deacons are husbands of one wife? </a:t>
            </a:r>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Why use the same word for the women throughout this chapter that refers to wives? </a:t>
            </a:r>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Why not select females in Acts 6?</a:t>
            </a:r>
            <a:endParaRPr lang="en-US" sz="2800" dirty="0"/>
          </a:p>
        </p:txBody>
      </p:sp>
      <p:sp>
        <p:nvSpPr>
          <p:cNvPr id="3" name="Rectangle 2">
            <a:extLst>
              <a:ext uri="{FF2B5EF4-FFF2-40B4-BE49-F238E27FC236}">
                <a16:creationId xmlns:a16="http://schemas.microsoft.com/office/drawing/2014/main" id="{3E1EEECA-CCC7-4ED1-A637-FF0601BE761B}"/>
              </a:ext>
            </a:extLst>
          </p:cNvPr>
          <p:cNvSpPr/>
          <p:nvPr/>
        </p:nvSpPr>
        <p:spPr>
          <a:xfrm>
            <a:off x="257173" y="3571012"/>
            <a:ext cx="8524875" cy="3108543"/>
          </a:xfrm>
          <a:prstGeom prst="rect">
            <a:avLst/>
          </a:prstGeom>
          <a:solidFill>
            <a:schemeClr val="accent1">
              <a:lumMod val="20000"/>
              <a:lumOff val="80000"/>
            </a:schemeClr>
          </a:solidFill>
        </p:spPr>
        <p:txBody>
          <a:bodyPr wrap="square">
            <a:spAutoFit/>
          </a:bodyPr>
          <a:lstStyle/>
          <a:p>
            <a:r>
              <a:rPr lang="en-US" sz="2800" b="1" dirty="0">
                <a:latin typeface="Calibri" panose="020F0502020204030204" pitchFamily="34" charset="0"/>
                <a:ea typeface="Calibri" panose="020F0502020204030204" pitchFamily="34" charset="0"/>
                <a:cs typeface="Times New Roman" panose="02020603050405020304" pitchFamily="18" charset="0"/>
              </a:rPr>
              <a:t>deacon’s wives?</a:t>
            </a:r>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Why are elder’s wives not mentioned?</a:t>
            </a:r>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Why not make it clear these are deacon’s wives by including the personal pronoun, “their” wives, instead of “women”? </a:t>
            </a:r>
          </a:p>
          <a:p>
            <a:pPr marL="457200" indent="-457200">
              <a:buFont typeface="Arial" panose="020B0604020202020204" pitchFamily="34" charset="0"/>
              <a:buChar char="•"/>
            </a:pPr>
            <a:r>
              <a:rPr lang="en-US" sz="2800" dirty="0">
                <a:latin typeface="Calibri" panose="020F0502020204030204" pitchFamily="34" charset="0"/>
                <a:ea typeface="Calibri" panose="020F0502020204030204" pitchFamily="34" charset="0"/>
                <a:cs typeface="Times New Roman" panose="02020603050405020304" pitchFamily="18" charset="0"/>
              </a:rPr>
              <a:t>Why is Phoebe called a “servant” or “deacon” in Romans 16:1?</a:t>
            </a:r>
            <a:endParaRPr lang="en-US" sz="2800" dirty="0"/>
          </a:p>
        </p:txBody>
      </p:sp>
    </p:spTree>
    <p:extLst>
      <p:ext uri="{BB962C8B-B14F-4D97-AF65-F5344CB8AC3E}">
        <p14:creationId xmlns:p14="http://schemas.microsoft.com/office/powerpoint/2010/main" val="69504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120747"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2618" y="391886"/>
            <a:ext cx="4507024"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descr="Caring Hands Home Care Ltd - Photos | Facebook">
            <a:extLst>
              <a:ext uri="{FF2B5EF4-FFF2-40B4-BE49-F238E27FC236}">
                <a16:creationId xmlns:a16="http://schemas.microsoft.com/office/drawing/2014/main" id="{D471E701-53D7-463E-B645-958173ADD3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63" r="15374" b="1"/>
          <a:stretch/>
        </p:blipFill>
        <p:spPr bwMode="auto">
          <a:xfrm>
            <a:off x="550130" y="666728"/>
            <a:ext cx="4152001" cy="5465791"/>
          </a:xfrm>
          <a:prstGeom prst="rect">
            <a:avLst/>
          </a:prstGeom>
          <a:noFill/>
          <a:extLst>
            <a:ext uri="{909E8E84-426E-40DD-AFC4-6F175D3DCCD1}">
              <a14:hiddenFill xmlns:a14="http://schemas.microsoft.com/office/drawing/2010/main">
                <a:solidFill>
                  <a:srgbClr val="FFFFFF"/>
                </a:solidFill>
              </a14:hiddenFill>
            </a:ext>
          </a:extLst>
        </p:spPr>
      </p:pic>
      <p:grpSp>
        <p:nvGrpSpPr>
          <p:cNvPr id="81" name="Group 8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95358" y="3154317"/>
            <a:ext cx="548639" cy="673460"/>
            <a:chOff x="3940602" y="308034"/>
            <a:chExt cx="2116791" cy="3428999"/>
          </a:xfrm>
          <a:solidFill>
            <a:schemeClr val="accent4"/>
          </a:solidFill>
        </p:grpSpPr>
        <p:sp>
          <p:nvSpPr>
            <p:cNvPr id="82" name="Rectangle 8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8A737B37-0AC0-459B-9BD7-424FF59618A6}"/>
              </a:ext>
            </a:extLst>
          </p:cNvPr>
          <p:cNvSpPr/>
          <p:nvPr/>
        </p:nvSpPr>
        <p:spPr>
          <a:xfrm>
            <a:off x="3770473" y="792329"/>
            <a:ext cx="5185347"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They are respectable (“dignified”)</a:t>
            </a:r>
          </a:p>
        </p:txBody>
      </p:sp>
      <p:sp>
        <p:nvSpPr>
          <p:cNvPr id="3" name="Rectangle 2">
            <a:extLst>
              <a:ext uri="{FF2B5EF4-FFF2-40B4-BE49-F238E27FC236}">
                <a16:creationId xmlns:a16="http://schemas.microsoft.com/office/drawing/2014/main" id="{ACF6AC03-F2D6-42E9-8EA7-B21B9A71FADB}"/>
              </a:ext>
            </a:extLst>
          </p:cNvPr>
          <p:cNvSpPr/>
          <p:nvPr/>
        </p:nvSpPr>
        <p:spPr>
          <a:xfrm>
            <a:off x="3838575" y="1524685"/>
            <a:ext cx="5185347" cy="954107"/>
          </a:xfrm>
          <a:prstGeom prst="rect">
            <a:avLst/>
          </a:prstGeom>
          <a:solidFill>
            <a:srgbClr val="FFFFFF">
              <a:alpha val="69804"/>
            </a:srgbClr>
          </a:solidFill>
        </p:spPr>
        <p:txBody>
          <a:bodyPr wrap="square">
            <a:spAutoFit/>
          </a:bodyPr>
          <a:lstStyle/>
          <a:p>
            <a:r>
              <a:rPr lang="en-US" sz="2800" dirty="0">
                <a:latin typeface="Times New Roman" panose="02020603050405020304" pitchFamily="18" charset="0"/>
                <a:ea typeface="Calibri" panose="020F0502020204030204" pitchFamily="34" charset="0"/>
                <a:cs typeface="Times New Roman" panose="02020603050405020304" pitchFamily="18" charset="0"/>
              </a:rPr>
              <a:t>They are self-controlled with their tongue (“not slanderers”) </a:t>
            </a:r>
            <a:endParaRPr lang="en-US" sz="28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3F896101-7A06-4A3F-AB19-0CB1F8F8821C}"/>
              </a:ext>
            </a:extLst>
          </p:cNvPr>
          <p:cNvSpPr/>
          <p:nvPr/>
        </p:nvSpPr>
        <p:spPr>
          <a:xfrm>
            <a:off x="3838574" y="2737868"/>
            <a:ext cx="4579273" cy="954107"/>
          </a:xfrm>
          <a:prstGeom prst="rect">
            <a:avLst/>
          </a:prstGeom>
          <a:solidFill>
            <a:srgbClr val="FFFFFF">
              <a:alpha val="69804"/>
            </a:srgbClr>
          </a:solidFill>
        </p:spPr>
        <p:txBody>
          <a:bodyPr wrap="square">
            <a:spAutoFit/>
          </a:bodyPr>
          <a:lstStyle/>
          <a:p>
            <a:r>
              <a:rPr lang="en-US" sz="2800" dirty="0">
                <a:latin typeface="Times New Roman" panose="02020603050405020304" pitchFamily="18" charset="0"/>
                <a:ea typeface="Calibri" panose="020F0502020204030204" pitchFamily="34" charset="0"/>
                <a:cs typeface="Times New Roman" panose="02020603050405020304" pitchFamily="18" charset="0"/>
              </a:rPr>
              <a:t>They have self-control over their life (“sober-minded”).</a:t>
            </a:r>
            <a:endParaRPr lang="en-US" sz="2800"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E3C1E860-C1F5-4577-8130-329DE3CABCD8}"/>
              </a:ext>
            </a:extLst>
          </p:cNvPr>
          <p:cNvSpPr/>
          <p:nvPr/>
        </p:nvSpPr>
        <p:spPr>
          <a:xfrm>
            <a:off x="3848099" y="3928493"/>
            <a:ext cx="4579273" cy="954107"/>
          </a:xfrm>
          <a:prstGeom prst="rect">
            <a:avLst/>
          </a:prstGeom>
          <a:solidFill>
            <a:srgbClr val="FFFFFF">
              <a:alpha val="69804"/>
            </a:srgbClr>
          </a:solidFill>
        </p:spPr>
        <p:txBody>
          <a:bodyPr wrap="square">
            <a:spAutoFit/>
          </a:bodyPr>
          <a:lstStyle/>
          <a:p>
            <a:r>
              <a:rPr lang="en-US" sz="2800" dirty="0">
                <a:latin typeface="Times New Roman" panose="02020603050405020304" pitchFamily="18" charset="0"/>
                <a:ea typeface="Calibri" panose="020F0502020204030204" pitchFamily="34" charset="0"/>
                <a:cs typeface="Times New Roman" panose="02020603050405020304" pitchFamily="18" charset="0"/>
              </a:rPr>
              <a:t>They are reliable (“faithful in all things”)</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34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p:bldP spid="4"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995E12-7392-4050-B7B0-F1E826EACB8A}"/>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pic>
        <p:nvPicPr>
          <p:cNvPr id="8196" name="Picture 4" descr="Relationship With God | Philadelphia Church of God">
            <a:extLst>
              <a:ext uri="{FF2B5EF4-FFF2-40B4-BE49-F238E27FC236}">
                <a16:creationId xmlns:a16="http://schemas.microsoft.com/office/drawing/2014/main" id="{82E39827-4429-434B-9835-5A1E0C2E9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1ADC71C-AB8C-469A-A779-7826B0F42301}"/>
              </a:ext>
            </a:extLst>
          </p:cNvPr>
          <p:cNvSpPr/>
          <p:nvPr/>
        </p:nvSpPr>
        <p:spPr>
          <a:xfrm>
            <a:off x="1014413" y="34409"/>
            <a:ext cx="7115174" cy="1077218"/>
          </a:xfrm>
          <a:prstGeom prst="rect">
            <a:avLst/>
          </a:prstGeom>
          <a:solidFill>
            <a:schemeClr val="accent4">
              <a:lumMod val="50000"/>
            </a:schemeClr>
          </a:solidFill>
        </p:spPr>
        <p:txBody>
          <a:bodyPr wrap="square">
            <a:spAutoFit/>
          </a:bodyPr>
          <a:lstStyle/>
          <a:p>
            <a:pPr algn="ctr"/>
            <a:r>
              <a:rPr lang="en-US" sz="3200" b="1"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Why are church leaders important?</a:t>
            </a:r>
          </a:p>
          <a:p>
            <a:pPr algn="ctr"/>
            <a:r>
              <a:rPr lang="en-US" sz="3200" b="1" i="1" dirty="0">
                <a:solidFill>
                  <a:schemeClr val="bg1"/>
                </a:solidFill>
                <a:latin typeface="Times New Roman" panose="02020603050405020304" pitchFamily="18" charset="0"/>
                <a:cs typeface="Times New Roman" panose="02020603050405020304" pitchFamily="18" charset="0"/>
              </a:rPr>
              <a:t>(vv. 14-16)</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4669B96A-EA91-4CD0-ADA5-E8495B4B306B}"/>
              </a:ext>
            </a:extLst>
          </p:cNvPr>
          <p:cNvSpPr/>
          <p:nvPr/>
        </p:nvSpPr>
        <p:spPr>
          <a:xfrm>
            <a:off x="3131233" y="3380618"/>
            <a:ext cx="5946091" cy="548099"/>
          </a:xfrm>
          <a:prstGeom prst="rect">
            <a:avLst/>
          </a:prstGeom>
        </p:spPr>
        <p:txBody>
          <a:bodyPr wrap="square">
            <a:spAutoFit/>
          </a:bodyPr>
          <a:lstStyle/>
          <a:p>
            <a:pPr marL="342900" marR="0" lvl="0" indent="-342900">
              <a:lnSpc>
                <a:spcPct val="115000"/>
              </a:lnSpc>
              <a:spcBef>
                <a:spcPts val="1200"/>
              </a:spcBef>
              <a:spcAft>
                <a:spcPts val="750"/>
              </a:spcAft>
              <a:buFont typeface="Symbol" panose="05050102010706020507" pitchFamily="18" charset="2"/>
              <a:buChar char=""/>
            </a:pPr>
            <a:r>
              <a:rPr lang="en-US" sz="2800" dirty="0">
                <a:solidFill>
                  <a:schemeClr val="bg1"/>
                </a:solidFill>
                <a:uFill>
                  <a:solidFill>
                    <a:srgbClr val="000000"/>
                  </a:solidFill>
                </a:uFill>
                <a:latin typeface="Times New Roman" panose="02020603050405020304" pitchFamily="18" charset="0"/>
                <a:ea typeface="Arial Unicode MS"/>
                <a:cs typeface="Times New Roman" panose="02020603050405020304" pitchFamily="18" charset="0"/>
              </a:rPr>
              <a:t>The Church has quality: It is ordered</a:t>
            </a:r>
            <a:endParaRPr lang="en-US" sz="2800" dirty="0">
              <a:solidFill>
                <a:schemeClr val="bg1"/>
              </a:solidFill>
              <a:uFill>
                <a:solidFill>
                  <a:srgbClr val="000000"/>
                </a:solidFill>
              </a:uFill>
              <a:latin typeface="Times New Roman" panose="02020603050405020304" pitchFamily="18" charset="0"/>
              <a:ea typeface="Arial Unicode MS"/>
              <a:cs typeface="Arial Unicode MS"/>
            </a:endParaRPr>
          </a:p>
        </p:txBody>
      </p:sp>
      <p:sp>
        <p:nvSpPr>
          <p:cNvPr id="5" name="Rectangle 4">
            <a:extLst>
              <a:ext uri="{FF2B5EF4-FFF2-40B4-BE49-F238E27FC236}">
                <a16:creationId xmlns:a16="http://schemas.microsoft.com/office/drawing/2014/main" id="{C9F2521A-6689-4281-8B9B-E327B9796318}"/>
              </a:ext>
            </a:extLst>
          </p:cNvPr>
          <p:cNvSpPr/>
          <p:nvPr/>
        </p:nvSpPr>
        <p:spPr>
          <a:xfrm>
            <a:off x="1143000" y="4056952"/>
            <a:ext cx="7934324" cy="548099"/>
          </a:xfrm>
          <a:prstGeom prst="rect">
            <a:avLst/>
          </a:prstGeom>
        </p:spPr>
        <p:txBody>
          <a:bodyPr wrap="square">
            <a:spAutoFit/>
          </a:bodyPr>
          <a:lstStyle/>
          <a:p>
            <a:pPr marL="342900" marR="0" lvl="0" indent="-342900">
              <a:lnSpc>
                <a:spcPct val="115000"/>
              </a:lnSpc>
              <a:spcBef>
                <a:spcPts val="1200"/>
              </a:spcBef>
              <a:spcAft>
                <a:spcPts val="750"/>
              </a:spcAft>
              <a:buFont typeface="Symbol" panose="05050102010706020507" pitchFamily="18" charset="2"/>
              <a:buChar char=""/>
            </a:pPr>
            <a:r>
              <a:rPr lang="en-US" sz="2800" dirty="0">
                <a:solidFill>
                  <a:schemeClr val="bg1"/>
                </a:solidFill>
                <a:uFill>
                  <a:solidFill>
                    <a:srgbClr val="000000"/>
                  </a:solidFill>
                </a:uFill>
                <a:latin typeface="Times New Roman" panose="02020603050405020304" pitchFamily="18" charset="0"/>
                <a:ea typeface="Arial Unicode MS"/>
                <a:cs typeface="Times New Roman" panose="02020603050405020304" pitchFamily="18" charset="0"/>
              </a:rPr>
              <a:t>The Church has personality: It is a family of people</a:t>
            </a:r>
            <a:endParaRPr lang="en-US" sz="2800" dirty="0">
              <a:solidFill>
                <a:schemeClr val="bg1"/>
              </a:solidFill>
              <a:uFill>
                <a:solidFill>
                  <a:srgbClr val="000000"/>
                </a:solidFill>
              </a:uFill>
              <a:latin typeface="Times New Roman" panose="02020603050405020304" pitchFamily="18" charset="0"/>
              <a:ea typeface="Arial Unicode MS"/>
              <a:cs typeface="Arial Unicode MS"/>
            </a:endParaRPr>
          </a:p>
        </p:txBody>
      </p:sp>
      <p:sp>
        <p:nvSpPr>
          <p:cNvPr id="6" name="Rectangle 5">
            <a:extLst>
              <a:ext uri="{FF2B5EF4-FFF2-40B4-BE49-F238E27FC236}">
                <a16:creationId xmlns:a16="http://schemas.microsoft.com/office/drawing/2014/main" id="{5AD265A6-2D39-406D-B5C8-B2935327F669}"/>
              </a:ext>
            </a:extLst>
          </p:cNvPr>
          <p:cNvSpPr/>
          <p:nvPr/>
        </p:nvSpPr>
        <p:spPr>
          <a:xfrm>
            <a:off x="476250" y="4801070"/>
            <a:ext cx="7810500" cy="548099"/>
          </a:xfrm>
          <a:prstGeom prst="rect">
            <a:avLst/>
          </a:prstGeom>
        </p:spPr>
        <p:txBody>
          <a:bodyPr wrap="square">
            <a:spAutoFit/>
          </a:bodyPr>
          <a:lstStyle/>
          <a:p>
            <a:pPr marL="342900" marR="0" lvl="0" indent="-342900">
              <a:lnSpc>
                <a:spcPct val="115000"/>
              </a:lnSpc>
              <a:spcBef>
                <a:spcPts val="1200"/>
              </a:spcBef>
              <a:spcAft>
                <a:spcPts val="750"/>
              </a:spcAft>
              <a:buFont typeface="Symbol" panose="05050102010706020507" pitchFamily="18" charset="2"/>
              <a:buChar char=""/>
            </a:pPr>
            <a:r>
              <a:rPr lang="en-US" sz="2800" dirty="0">
                <a:solidFill>
                  <a:schemeClr val="bg1"/>
                </a:solidFill>
                <a:uFill>
                  <a:solidFill>
                    <a:srgbClr val="000000"/>
                  </a:solidFill>
                </a:uFill>
                <a:latin typeface="Times New Roman" panose="02020603050405020304" pitchFamily="18" charset="0"/>
                <a:ea typeface="Arial Unicode MS"/>
                <a:cs typeface="Times New Roman" panose="02020603050405020304" pitchFamily="18" charset="0"/>
              </a:rPr>
              <a:t>The Church has God’s presence: He is living in it</a:t>
            </a:r>
            <a:endParaRPr lang="en-US" sz="2800" dirty="0">
              <a:solidFill>
                <a:schemeClr val="bg1"/>
              </a:solidFill>
              <a:uFill>
                <a:solidFill>
                  <a:srgbClr val="000000"/>
                </a:solidFill>
              </a:uFill>
              <a:latin typeface="Times New Roman" panose="02020603050405020304" pitchFamily="18" charset="0"/>
              <a:ea typeface="Arial Unicode MS"/>
              <a:cs typeface="Arial Unicode MS"/>
            </a:endParaRPr>
          </a:p>
        </p:txBody>
      </p:sp>
      <p:sp>
        <p:nvSpPr>
          <p:cNvPr id="7" name="Rectangle 6">
            <a:extLst>
              <a:ext uri="{FF2B5EF4-FFF2-40B4-BE49-F238E27FC236}">
                <a16:creationId xmlns:a16="http://schemas.microsoft.com/office/drawing/2014/main" id="{F2B4120C-3F82-4A19-9928-87FDE9F94DEE}"/>
              </a:ext>
            </a:extLst>
          </p:cNvPr>
          <p:cNvSpPr/>
          <p:nvPr/>
        </p:nvSpPr>
        <p:spPr>
          <a:xfrm>
            <a:off x="1" y="5544020"/>
            <a:ext cx="9143999" cy="1043619"/>
          </a:xfrm>
          <a:prstGeom prst="rect">
            <a:avLst/>
          </a:prstGeom>
        </p:spPr>
        <p:txBody>
          <a:bodyPr wrap="square">
            <a:spAutoFit/>
          </a:bodyPr>
          <a:lstStyle/>
          <a:p>
            <a:pPr marL="342900" marR="0" lvl="0" indent="-342900">
              <a:lnSpc>
                <a:spcPct val="115000"/>
              </a:lnSpc>
              <a:spcBef>
                <a:spcPts val="1200"/>
              </a:spcBef>
              <a:spcAft>
                <a:spcPts val="750"/>
              </a:spcAft>
              <a:buFont typeface="Symbol" panose="05050102010706020507" pitchFamily="18" charset="2"/>
              <a:buChar char=""/>
            </a:pPr>
            <a:r>
              <a:rPr lang="en-US" sz="2800" dirty="0">
                <a:solidFill>
                  <a:schemeClr val="bg1"/>
                </a:solidFill>
                <a:uFill>
                  <a:solidFill>
                    <a:srgbClr val="000000"/>
                  </a:solidFill>
                </a:uFill>
                <a:latin typeface="Times New Roman" panose="02020603050405020304" pitchFamily="18" charset="0"/>
                <a:ea typeface="Arial Unicode MS"/>
                <a:cs typeface="Times New Roman" panose="02020603050405020304" pitchFamily="18" charset="0"/>
              </a:rPr>
              <a:t>The Church has a mission: It must support and protect the truth</a:t>
            </a:r>
            <a:endParaRPr lang="en-US" sz="2800" dirty="0">
              <a:solidFill>
                <a:schemeClr val="bg1"/>
              </a:solidFill>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308252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995E12-7392-4050-B7B0-F1E826EACB8A}"/>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729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NT Preaching  •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for free!</a:t>
            </a:r>
            <a:endParaRPr kumimoji="0" lang="en-US" sz="11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32849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995E12-7392-4050-B7B0-F1E826EACB8A}"/>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pic>
        <p:nvPicPr>
          <p:cNvPr id="1026" name="Picture 2" descr="google, google wait time, google waiting time, google restaurant, google feature, google new feature">
            <a:extLst>
              <a:ext uri="{FF2B5EF4-FFF2-40B4-BE49-F238E27FC236}">
                <a16:creationId xmlns:a16="http://schemas.microsoft.com/office/drawing/2014/main" id="{B098E79E-1A13-4F3B-93F3-0D4734C9C0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0525"/>
            <a:ext cx="9115425" cy="60769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10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995E12-7392-4050-B7B0-F1E826EACB8A}"/>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pic>
        <p:nvPicPr>
          <p:cNvPr id="2050" name="Picture 2" descr="Commercial Cleaning | Pixie Maids Instant Quote">
            <a:extLst>
              <a:ext uri="{FF2B5EF4-FFF2-40B4-BE49-F238E27FC236}">
                <a16:creationId xmlns:a16="http://schemas.microsoft.com/office/drawing/2014/main" id="{9EC3E8C9-D755-4DEA-84BD-A2F23471B8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28625"/>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itchen Cleaning in Singapore | Restaurant Cleaning Services">
            <a:extLst>
              <a:ext uri="{FF2B5EF4-FFF2-40B4-BE49-F238E27FC236}">
                <a16:creationId xmlns:a16="http://schemas.microsoft.com/office/drawing/2014/main" id="{428892AB-6E6D-49F7-BDF1-D5FE803FF9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76550"/>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21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995E12-7392-4050-B7B0-F1E826EACB8A}"/>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F3C958CC-FB17-4FFC-881A-B9D266535492}"/>
              </a:ext>
            </a:extLst>
          </p:cNvPr>
          <p:cNvSpPr/>
          <p:nvPr/>
        </p:nvSpPr>
        <p:spPr>
          <a:xfrm>
            <a:off x="690562" y="802839"/>
            <a:ext cx="7762875" cy="4524315"/>
          </a:xfrm>
          <a:prstGeom prst="rect">
            <a:avLst/>
          </a:prstGeom>
        </p:spPr>
        <p:txBody>
          <a:bodyPr wrap="square">
            <a:spAutoFit/>
          </a:bodyPr>
          <a:lstStyle/>
          <a:p>
            <a:pPr algn="ctr"/>
            <a:r>
              <a:rPr lang="en-US" sz="3200" b="1" i="1" dirty="0">
                <a:solidFill>
                  <a:schemeClr val="bg1"/>
                </a:solidFill>
                <a:latin typeface="Times New Roman" panose="02020603050405020304" pitchFamily="18" charset="0"/>
                <a:cs typeface="Times New Roman" panose="02020603050405020304" pitchFamily="18" charset="0"/>
              </a:rPr>
              <a:t>Acts 6:1-2</a:t>
            </a:r>
          </a:p>
          <a:p>
            <a:pPr algn="ctr"/>
            <a:r>
              <a:rPr lang="en-US" sz="3200" i="1" baseline="30000" dirty="0">
                <a:solidFill>
                  <a:schemeClr val="bg1"/>
                </a:solidFill>
                <a:latin typeface="Times New Roman" panose="02020603050405020304" pitchFamily="18" charset="0"/>
                <a:cs typeface="Times New Roman" panose="02020603050405020304" pitchFamily="18" charset="0"/>
              </a:rPr>
              <a:t>1 </a:t>
            </a:r>
            <a:r>
              <a:rPr lang="en-US" sz="3200" i="1" dirty="0">
                <a:solidFill>
                  <a:schemeClr val="bg1"/>
                </a:solidFill>
                <a:latin typeface="Times New Roman" panose="02020603050405020304" pitchFamily="18" charset="0"/>
                <a:cs typeface="Times New Roman" panose="02020603050405020304" pitchFamily="18" charset="0"/>
              </a:rPr>
              <a:t>Now in these days when the disciples were increasing in number, a complaint by the Hellenists arose against the Hebrews because their widows were being neglected in the daily distribution. </a:t>
            </a:r>
            <a:r>
              <a:rPr lang="en-US" sz="3200" i="1" baseline="30000" dirty="0">
                <a:solidFill>
                  <a:schemeClr val="bg1"/>
                </a:solidFill>
                <a:latin typeface="Times New Roman" panose="02020603050405020304" pitchFamily="18" charset="0"/>
                <a:cs typeface="Times New Roman" panose="02020603050405020304" pitchFamily="18" charset="0"/>
              </a:rPr>
              <a:t>2 </a:t>
            </a:r>
            <a:r>
              <a:rPr lang="en-US" sz="3200" i="1" dirty="0">
                <a:solidFill>
                  <a:schemeClr val="bg1"/>
                </a:solidFill>
                <a:latin typeface="Times New Roman" panose="02020603050405020304" pitchFamily="18" charset="0"/>
                <a:cs typeface="Times New Roman" panose="02020603050405020304" pitchFamily="18" charset="0"/>
              </a:rPr>
              <a:t>And the twelve summoned the full number of the disciples and said, “It is not right that we should give up preaching the word of God to </a:t>
            </a:r>
            <a:r>
              <a:rPr lang="en-US" sz="3200" i="1" u="sng" dirty="0">
                <a:solidFill>
                  <a:schemeClr val="bg1"/>
                </a:solidFill>
                <a:latin typeface="Times New Roman" panose="02020603050405020304" pitchFamily="18" charset="0"/>
                <a:cs typeface="Times New Roman" panose="02020603050405020304" pitchFamily="18" charset="0"/>
              </a:rPr>
              <a:t>serve tables</a:t>
            </a:r>
            <a:r>
              <a:rPr lang="en-US" sz="3200" i="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4289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earing a costume&#10;&#10;Description automatically generated">
            <a:extLst>
              <a:ext uri="{FF2B5EF4-FFF2-40B4-BE49-F238E27FC236}">
                <a16:creationId xmlns:a16="http://schemas.microsoft.com/office/drawing/2014/main" id="{08F55975-F961-418E-89EF-6FF7269841C5}"/>
              </a:ext>
            </a:extLst>
          </p:cNvPr>
          <p:cNvPicPr/>
          <p:nvPr/>
        </p:nvPicPr>
        <p:blipFill rotWithShape="1">
          <a:blip r:embed="rId2">
            <a:extLst>
              <a:ext uri="{28A0092B-C50C-407E-A947-70E740481C1C}">
                <a14:useLocalDpi xmlns:a14="http://schemas.microsoft.com/office/drawing/2010/main" val="0"/>
              </a:ext>
            </a:extLst>
          </a:blip>
          <a:srcRect l="4805" t="23096" r="19958" b="15928"/>
          <a:stretch/>
        </p:blipFill>
        <p:spPr>
          <a:xfrm>
            <a:off x="0" y="0"/>
            <a:ext cx="9144000" cy="6858000"/>
          </a:xfrm>
          <a:prstGeom prst="rect">
            <a:avLst/>
          </a:prstGeom>
        </p:spPr>
      </p:pic>
      <p:sp>
        <p:nvSpPr>
          <p:cNvPr id="3" name="Rectangle 2">
            <a:extLst>
              <a:ext uri="{FF2B5EF4-FFF2-40B4-BE49-F238E27FC236}">
                <a16:creationId xmlns:a16="http://schemas.microsoft.com/office/drawing/2014/main" id="{7B3380CA-B6A6-4675-87BC-9D5EA01AF309}"/>
              </a:ext>
            </a:extLst>
          </p:cNvPr>
          <p:cNvSpPr/>
          <p:nvPr/>
        </p:nvSpPr>
        <p:spPr>
          <a:xfrm>
            <a:off x="240691" y="1152766"/>
            <a:ext cx="2797784" cy="1967975"/>
          </a:xfrm>
          <a:prstGeom prst="rect">
            <a:avLst/>
          </a:prstGeom>
          <a:solidFill>
            <a:schemeClr val="bg1"/>
          </a:solidFill>
        </p:spPr>
        <p:txBody>
          <a:bodyPr wrap="square">
            <a:spAutoFit/>
          </a:bodyPr>
          <a:lstStyle/>
          <a:p>
            <a:pPr algn="ctr">
              <a:lnSpc>
                <a:spcPct val="115000"/>
              </a:lnSpc>
              <a:spcBef>
                <a:spcPts val="900"/>
              </a:spcBef>
            </a:pPr>
            <a:r>
              <a:rPr lang="en-US" sz="3600" dirty="0">
                <a:solidFill>
                  <a:srgbClr val="000000"/>
                </a:solidFill>
                <a:uFill>
                  <a:solidFill>
                    <a:srgbClr val="000000"/>
                  </a:solidFill>
                </a:uFill>
                <a:latin typeface="Castellar" panose="020A0402060406010301" pitchFamily="18" charset="0"/>
                <a:ea typeface="Arial Unicode MS"/>
                <a:cs typeface="Cavolini" panose="020B0502040204020203" pitchFamily="66" charset="0"/>
              </a:rPr>
              <a:t>Healthy Church Life</a:t>
            </a:r>
            <a:endParaRPr lang="en-US" sz="1400" dirty="0">
              <a:solidFill>
                <a:srgbClr val="000000"/>
              </a:solidFill>
              <a:uFill>
                <a:solidFill>
                  <a:srgbClr val="000000"/>
                </a:solidFill>
              </a:uFill>
              <a:latin typeface="Times New Roman" panose="02020603050405020304" pitchFamily="18" charset="0"/>
              <a:ea typeface="Arial Unicode MS"/>
              <a:cs typeface="Arial Unicode MS"/>
            </a:endParaRPr>
          </a:p>
        </p:txBody>
      </p:sp>
      <p:sp>
        <p:nvSpPr>
          <p:cNvPr id="4" name="Rectangle 3">
            <a:extLst>
              <a:ext uri="{FF2B5EF4-FFF2-40B4-BE49-F238E27FC236}">
                <a16:creationId xmlns:a16="http://schemas.microsoft.com/office/drawing/2014/main" id="{4F6E1D08-1D55-430A-8CC6-DA48C50AD731}"/>
              </a:ext>
            </a:extLst>
          </p:cNvPr>
          <p:cNvSpPr/>
          <p:nvPr/>
        </p:nvSpPr>
        <p:spPr>
          <a:xfrm>
            <a:off x="5793924" y="5587159"/>
            <a:ext cx="3356881" cy="548099"/>
          </a:xfrm>
          <a:prstGeom prst="rect">
            <a:avLst/>
          </a:prstGeom>
          <a:solidFill>
            <a:srgbClr val="FF0000"/>
          </a:solidFill>
        </p:spPr>
        <p:txBody>
          <a:bodyPr wrap="none">
            <a:spAutoFit/>
          </a:bodyPr>
          <a:lstStyle/>
          <a:p>
            <a:pPr algn="ctr">
              <a:lnSpc>
                <a:spcPct val="115000"/>
              </a:lnSpc>
              <a:spcBef>
                <a:spcPts val="900"/>
              </a:spcBef>
            </a:pPr>
            <a:r>
              <a:rPr lang="en-US" sz="2800" b="1">
                <a:solidFill>
                  <a:schemeClr val="bg1"/>
                </a:solidFill>
                <a:uFill>
                  <a:solidFill>
                    <a:srgbClr val="000000"/>
                  </a:solidFill>
                </a:uFill>
                <a:latin typeface="Times New Roman" panose="02020603050405020304" pitchFamily="18" charset="0"/>
                <a:ea typeface="Arial Unicode MS"/>
                <a:cs typeface="Arial Unicode MS"/>
              </a:rPr>
              <a:t>Studies in 1 Timothy</a:t>
            </a:r>
            <a:endParaRPr lang="en-US" sz="1200" dirty="0">
              <a:solidFill>
                <a:schemeClr val="bg1"/>
              </a:solidFill>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1057871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earing a costume&#10;&#10;Description automatically generated">
            <a:extLst>
              <a:ext uri="{FF2B5EF4-FFF2-40B4-BE49-F238E27FC236}">
                <a16:creationId xmlns:a16="http://schemas.microsoft.com/office/drawing/2014/main" id="{08F55975-F961-418E-89EF-6FF7269841C5}"/>
              </a:ext>
            </a:extLst>
          </p:cNvPr>
          <p:cNvPicPr/>
          <p:nvPr/>
        </p:nvPicPr>
        <p:blipFill rotWithShape="1">
          <a:blip r:embed="rId2">
            <a:extLst>
              <a:ext uri="{28A0092B-C50C-407E-A947-70E740481C1C}">
                <a14:useLocalDpi xmlns:a14="http://schemas.microsoft.com/office/drawing/2010/main" val="0"/>
              </a:ext>
            </a:extLst>
          </a:blip>
          <a:srcRect l="4805" t="23096" r="19958" b="15928"/>
          <a:stretch/>
        </p:blipFill>
        <p:spPr>
          <a:xfrm>
            <a:off x="0" y="0"/>
            <a:ext cx="9144000" cy="6858000"/>
          </a:xfrm>
          <a:prstGeom prst="rect">
            <a:avLst/>
          </a:prstGeom>
        </p:spPr>
      </p:pic>
      <p:sp>
        <p:nvSpPr>
          <p:cNvPr id="5" name="Rectangle 4">
            <a:extLst>
              <a:ext uri="{FF2B5EF4-FFF2-40B4-BE49-F238E27FC236}">
                <a16:creationId xmlns:a16="http://schemas.microsoft.com/office/drawing/2014/main" id="{DD21DCEF-FE90-4221-8B69-8F2786A674B7}"/>
              </a:ext>
            </a:extLst>
          </p:cNvPr>
          <p:cNvSpPr/>
          <p:nvPr/>
        </p:nvSpPr>
        <p:spPr>
          <a:xfrm>
            <a:off x="240690" y="1152767"/>
            <a:ext cx="3016860" cy="3242170"/>
          </a:xfrm>
          <a:prstGeom prst="rect">
            <a:avLst/>
          </a:prstGeom>
          <a:solidFill>
            <a:schemeClr val="bg1"/>
          </a:solidFill>
        </p:spPr>
        <p:txBody>
          <a:bodyPr wrap="square">
            <a:spAutoFit/>
          </a:bodyPr>
          <a:lstStyle/>
          <a:p>
            <a:pPr algn="ctr">
              <a:lnSpc>
                <a:spcPct val="115000"/>
              </a:lnSpc>
              <a:spcBef>
                <a:spcPts val="900"/>
              </a:spcBef>
            </a:pPr>
            <a:r>
              <a:rPr lang="en-US" sz="3600" dirty="0">
                <a:solidFill>
                  <a:srgbClr val="000000"/>
                </a:solidFill>
                <a:uFill>
                  <a:solidFill>
                    <a:srgbClr val="000000"/>
                  </a:solidFill>
                </a:uFill>
                <a:latin typeface="Castellar" panose="020A0402060406010301" pitchFamily="18" charset="0"/>
                <a:ea typeface="Arial Unicode MS"/>
                <a:cs typeface="Cavolini" panose="020B0502040204020203" pitchFamily="66" charset="0"/>
              </a:rPr>
              <a:t>Healthy Churches Develop godly leaders</a:t>
            </a:r>
            <a:endParaRPr lang="en-US" sz="1200" dirty="0">
              <a:solidFill>
                <a:srgbClr val="000000"/>
              </a:solidFill>
              <a:uFill>
                <a:solidFill>
                  <a:srgbClr val="000000"/>
                </a:solidFill>
              </a:uFill>
              <a:latin typeface="Times New Roman" panose="02020603050405020304" pitchFamily="18" charset="0"/>
              <a:ea typeface="Arial Unicode MS"/>
              <a:cs typeface="Arial Unicode MS"/>
            </a:endParaRPr>
          </a:p>
        </p:txBody>
      </p:sp>
      <p:sp>
        <p:nvSpPr>
          <p:cNvPr id="6" name="Rectangle 5">
            <a:extLst>
              <a:ext uri="{FF2B5EF4-FFF2-40B4-BE49-F238E27FC236}">
                <a16:creationId xmlns:a16="http://schemas.microsoft.com/office/drawing/2014/main" id="{88CD8F20-5897-4437-B467-115232566B4E}"/>
              </a:ext>
            </a:extLst>
          </p:cNvPr>
          <p:cNvSpPr/>
          <p:nvPr/>
        </p:nvSpPr>
        <p:spPr>
          <a:xfrm>
            <a:off x="6172200" y="5596684"/>
            <a:ext cx="2989441" cy="548099"/>
          </a:xfrm>
          <a:prstGeom prst="rect">
            <a:avLst/>
          </a:prstGeom>
          <a:solidFill>
            <a:srgbClr val="FF0000"/>
          </a:solidFill>
        </p:spPr>
        <p:txBody>
          <a:bodyPr wrap="square">
            <a:spAutoFit/>
          </a:bodyPr>
          <a:lstStyle/>
          <a:p>
            <a:pPr algn="ctr">
              <a:lnSpc>
                <a:spcPct val="115000"/>
              </a:lnSpc>
              <a:spcBef>
                <a:spcPts val="900"/>
              </a:spcBef>
            </a:pPr>
            <a:r>
              <a:rPr lang="en-US" sz="2800" b="1" dirty="0">
                <a:solidFill>
                  <a:schemeClr val="bg1"/>
                </a:solidFill>
                <a:uFill>
                  <a:solidFill>
                    <a:srgbClr val="000000"/>
                  </a:solidFill>
                </a:uFill>
                <a:latin typeface="Times New Roman" panose="02020603050405020304" pitchFamily="18" charset="0"/>
                <a:ea typeface="Arial Unicode MS"/>
                <a:cs typeface="Arial Unicode MS"/>
              </a:rPr>
              <a:t>1 Timothy 3:1-16</a:t>
            </a:r>
            <a:endParaRPr lang="en-US" sz="1200" dirty="0">
              <a:solidFill>
                <a:schemeClr val="bg1"/>
              </a:solidFill>
              <a:uFill>
                <a:solidFill>
                  <a:srgbClr val="000000"/>
                </a:solidFill>
              </a:uFill>
              <a:latin typeface="Times New Roman" panose="02020603050405020304" pitchFamily="18" charset="0"/>
              <a:ea typeface="Arial Unicode MS"/>
              <a:cs typeface="Arial Unicode MS"/>
            </a:endParaRPr>
          </a:p>
        </p:txBody>
      </p:sp>
    </p:spTree>
    <p:extLst>
      <p:ext uri="{BB962C8B-B14F-4D97-AF65-F5344CB8AC3E}">
        <p14:creationId xmlns:p14="http://schemas.microsoft.com/office/powerpoint/2010/main" val="1062751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re There Still Shepherds Today? | Wonderopolis">
            <a:extLst>
              <a:ext uri="{FF2B5EF4-FFF2-40B4-BE49-F238E27FC236}">
                <a16:creationId xmlns:a16="http://schemas.microsoft.com/office/drawing/2014/main" id="{028C2F00-DB42-4623-8F66-7C558ACA2A50}"/>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r="10668" b="2"/>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D1B9BDC-B695-4521-BCF5-2B545458DE52}"/>
              </a:ext>
            </a:extLst>
          </p:cNvPr>
          <p:cNvSpPr/>
          <p:nvPr/>
        </p:nvSpPr>
        <p:spPr>
          <a:xfrm>
            <a:off x="123824" y="428625"/>
            <a:ext cx="8905876" cy="2422680"/>
          </a:xfrm>
          <a:prstGeom prst="rect">
            <a:avLst/>
          </a:prstGeom>
        </p:spPr>
        <p:txBody>
          <a:bodyPr vert="horz" lIns="91440" tIns="45720" rIns="91440" bIns="45720" rtlCol="0" anchor="b">
            <a:normAutofit fontScale="92500"/>
          </a:bodyPr>
          <a:lstStyle/>
          <a:p>
            <a:pPr algn="ctr" defTabSz="914400">
              <a:lnSpc>
                <a:spcPct val="90000"/>
              </a:lnSpc>
              <a:spcBef>
                <a:spcPct val="0"/>
              </a:spcBef>
              <a:spcAft>
                <a:spcPts val="600"/>
              </a:spcAft>
            </a:pPr>
            <a:r>
              <a:rPr lang="en-US" sz="4800" b="1" dirty="0">
                <a:solidFill>
                  <a:srgbClr val="FFFFFF"/>
                </a:solidFill>
                <a:uFill>
                  <a:solidFill>
                    <a:srgbClr val="000000"/>
                  </a:solidFill>
                </a:uFill>
                <a:latin typeface="+mj-lt"/>
                <a:ea typeface="+mj-ea"/>
                <a:cs typeface="+mj-cs"/>
              </a:rPr>
              <a:t>They Raise up Godly Elders (vs. 1-7)</a:t>
            </a:r>
          </a:p>
          <a:p>
            <a:pPr algn="ctr" defTabSz="914400">
              <a:lnSpc>
                <a:spcPct val="90000"/>
              </a:lnSpc>
              <a:spcBef>
                <a:spcPct val="0"/>
              </a:spcBef>
              <a:spcAft>
                <a:spcPts val="600"/>
              </a:spcAft>
            </a:pPr>
            <a:endParaRPr lang="en-US" sz="4800" b="1" dirty="0">
              <a:solidFill>
                <a:srgbClr val="FFFFFF"/>
              </a:solidFill>
              <a:uFill>
                <a:solidFill>
                  <a:srgbClr val="000000"/>
                </a:solidFill>
              </a:uFill>
              <a:latin typeface="+mj-lt"/>
              <a:ea typeface="+mj-ea"/>
              <a:cs typeface="+mj-cs"/>
            </a:endParaRPr>
          </a:p>
          <a:p>
            <a:pPr algn="ctr" defTabSz="914400">
              <a:lnSpc>
                <a:spcPct val="90000"/>
              </a:lnSpc>
              <a:spcBef>
                <a:spcPct val="0"/>
              </a:spcBef>
              <a:spcAft>
                <a:spcPts val="600"/>
              </a:spcAft>
            </a:pPr>
            <a:r>
              <a:rPr lang="en-US" sz="4800" b="1" dirty="0">
                <a:solidFill>
                  <a:srgbClr val="FFFFFF"/>
                </a:solidFill>
                <a:uFill>
                  <a:solidFill>
                    <a:srgbClr val="000000"/>
                  </a:solidFill>
                </a:uFill>
                <a:latin typeface="+mj-lt"/>
                <a:ea typeface="+mj-ea"/>
                <a:cs typeface="+mj-cs"/>
              </a:rPr>
              <a:t>They Develop Godly Deacons (vs. 8-16)</a:t>
            </a:r>
            <a:endParaRPr lang="en-US" sz="4800" dirty="0">
              <a:solidFill>
                <a:srgbClr val="FFFFFF"/>
              </a:solidFill>
              <a:uFill>
                <a:solidFill>
                  <a:srgbClr val="000000"/>
                </a:solidFill>
              </a:uFill>
              <a:latin typeface="+mj-lt"/>
              <a:ea typeface="+mj-ea"/>
              <a:cs typeface="+mj-cs"/>
            </a:endParaRPr>
          </a:p>
        </p:txBody>
      </p:sp>
      <p:sp>
        <p:nvSpPr>
          <p:cNvPr id="3" name="Rectangle 2">
            <a:extLst>
              <a:ext uri="{FF2B5EF4-FFF2-40B4-BE49-F238E27FC236}">
                <a16:creationId xmlns:a16="http://schemas.microsoft.com/office/drawing/2014/main" id="{B90A121F-595D-460B-9FF5-026CEED3269F}"/>
              </a:ext>
            </a:extLst>
          </p:cNvPr>
          <p:cNvSpPr/>
          <p:nvPr/>
        </p:nvSpPr>
        <p:spPr>
          <a:xfrm>
            <a:off x="1157287" y="3428999"/>
            <a:ext cx="6829425" cy="1815882"/>
          </a:xfrm>
          <a:prstGeom prst="rect">
            <a:avLst/>
          </a:prstGeom>
          <a:solidFill>
            <a:schemeClr val="accent6">
              <a:lumMod val="50000"/>
            </a:schemeClr>
          </a:solidFill>
        </p:spPr>
        <p:txBody>
          <a:bodyPr wrap="square">
            <a:spAutoFit/>
          </a:bodyPr>
          <a:lstStyle/>
          <a:p>
            <a:pPr algn="ctr"/>
            <a:r>
              <a:rPr lang="en-US" sz="2800" b="1" dirty="0">
                <a:latin typeface="Times New Roman" panose="02020603050405020304" pitchFamily="18" charset="0"/>
                <a:cs typeface="Times New Roman" panose="02020603050405020304" pitchFamily="18" charset="0"/>
              </a:rPr>
              <a:t>Philippians 1:1</a:t>
            </a:r>
          </a:p>
          <a:p>
            <a:pPr algn="ctr"/>
            <a:r>
              <a:rPr lang="en-US" sz="2800" dirty="0">
                <a:latin typeface="Times New Roman" panose="02020603050405020304" pitchFamily="18" charset="0"/>
                <a:cs typeface="Times New Roman" panose="02020603050405020304" pitchFamily="18" charset="0"/>
              </a:rPr>
              <a:t>Paul and Timothy, servants of Christ Jesus,</a:t>
            </a:r>
          </a:p>
          <a:p>
            <a:pPr algn="ctr"/>
            <a:r>
              <a:rPr lang="en-US" sz="2800" dirty="0">
                <a:latin typeface="Times New Roman" panose="02020603050405020304" pitchFamily="18" charset="0"/>
                <a:cs typeface="Times New Roman" panose="02020603050405020304" pitchFamily="18" charset="0"/>
              </a:rPr>
              <a:t>To all the saints in Christ Jesus who are at Philippi, with the </a:t>
            </a:r>
            <a:r>
              <a:rPr lang="en-US" sz="2800" u="sng" dirty="0">
                <a:latin typeface="Times New Roman" panose="02020603050405020304" pitchFamily="18" charset="0"/>
                <a:cs typeface="Times New Roman" panose="02020603050405020304" pitchFamily="18" charset="0"/>
              </a:rPr>
              <a:t>overseers and deacons</a:t>
            </a:r>
            <a:r>
              <a:rPr lang="en-US" sz="2800" dirty="0">
                <a:latin typeface="Times New Roman" panose="02020603050405020304" pitchFamily="18" charset="0"/>
                <a:cs typeface="Times New Roman" panose="02020603050405020304" pitchFamily="18" charset="0"/>
              </a:rPr>
              <a:t>:</a:t>
            </a:r>
            <a:endParaRPr lang="en-US" sz="28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44127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Psalm 23 | The Lord Shepherds Us and Welcomes Us — Things of the Sort">
            <a:extLst>
              <a:ext uri="{FF2B5EF4-FFF2-40B4-BE49-F238E27FC236}">
                <a16:creationId xmlns:a16="http://schemas.microsoft.com/office/drawing/2014/main" id="{79EBB25A-9ADA-4BE6-90AD-548892EE88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04"/>
          <a:stretch/>
        </p:blipFill>
        <p:spPr bwMode="auto">
          <a:xfrm>
            <a:off x="-8910" y="0"/>
            <a:ext cx="915291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50413F9-DCF8-4EEB-A365-1C533F1F512D}"/>
              </a:ext>
            </a:extLst>
          </p:cNvPr>
          <p:cNvSpPr/>
          <p:nvPr/>
        </p:nvSpPr>
        <p:spPr>
          <a:xfrm>
            <a:off x="909943" y="401589"/>
            <a:ext cx="7315199" cy="954107"/>
          </a:xfrm>
          <a:prstGeom prst="rect">
            <a:avLst/>
          </a:prstGeom>
          <a:solidFill>
            <a:schemeClr val="tx1"/>
          </a:solidFill>
          <a:ln>
            <a:solidFill>
              <a:schemeClr val="bg1"/>
            </a:solidFill>
          </a:ln>
        </p:spPr>
        <p:txBody>
          <a:bodyPr wrap="square">
            <a:spAutoFit/>
          </a:bodyPr>
          <a:lstStyle/>
          <a:p>
            <a:pPr algn="ctr"/>
            <a:r>
              <a:rPr lang="en-US" sz="2800" i="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The saying is trustworthy: If anyone aspires to the office of overseer, he desires a noble task. </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20CACB26-BC6A-49D3-9945-F39DAE8A1EB2}"/>
              </a:ext>
            </a:extLst>
          </p:cNvPr>
          <p:cNvSpPr/>
          <p:nvPr/>
        </p:nvSpPr>
        <p:spPr>
          <a:xfrm>
            <a:off x="2115532" y="1866900"/>
            <a:ext cx="4904019" cy="1846916"/>
          </a:xfrm>
          <a:prstGeom prst="rect">
            <a:avLst/>
          </a:prstGeom>
          <a:solidFill>
            <a:schemeClr val="tx1"/>
          </a:solidFill>
        </p:spPr>
        <p:txBody>
          <a:bodyPr wrap="square">
            <a:spAutoFit/>
          </a:bodyPr>
          <a:lstStyle/>
          <a:p>
            <a:pPr>
              <a:lnSpc>
                <a:spcPct val="115000"/>
              </a:lnSpc>
              <a:spcBef>
                <a:spcPts val="1200"/>
              </a:spcBef>
            </a:pPr>
            <a:r>
              <a:rPr lang="en-US" sz="2800" dirty="0">
                <a:solidFill>
                  <a:schemeClr val="bg1"/>
                </a:solidFill>
                <a:uFill>
                  <a:solidFill>
                    <a:srgbClr val="000000"/>
                  </a:solidFill>
                </a:uFill>
                <a:latin typeface="Times New Roman" panose="02020603050405020304" pitchFamily="18" charset="0"/>
                <a:ea typeface="Arial Unicode MS"/>
                <a:cs typeface="Arial Unicode MS"/>
              </a:rPr>
              <a:t>Elder = Who? Older man</a:t>
            </a:r>
          </a:p>
          <a:p>
            <a:pPr>
              <a:lnSpc>
                <a:spcPct val="115000"/>
              </a:lnSpc>
              <a:spcBef>
                <a:spcPts val="1200"/>
              </a:spcBef>
            </a:pPr>
            <a:r>
              <a:rPr lang="en-US" sz="2800" dirty="0">
                <a:solidFill>
                  <a:schemeClr val="bg1"/>
                </a:solidFill>
                <a:uFill>
                  <a:solidFill>
                    <a:srgbClr val="000000"/>
                  </a:solidFill>
                </a:uFill>
                <a:latin typeface="Times New Roman" panose="02020603050405020304" pitchFamily="18" charset="0"/>
                <a:ea typeface="Arial Unicode MS"/>
                <a:cs typeface="Arial Unicode MS"/>
              </a:rPr>
              <a:t>Overseer = What? Oversee</a:t>
            </a:r>
          </a:p>
          <a:p>
            <a:pPr>
              <a:lnSpc>
                <a:spcPct val="115000"/>
              </a:lnSpc>
              <a:spcBef>
                <a:spcPts val="1200"/>
              </a:spcBef>
            </a:pPr>
            <a:r>
              <a:rPr lang="en-US" sz="2800" dirty="0">
                <a:solidFill>
                  <a:schemeClr val="bg1"/>
                </a:solidFill>
                <a:uFill>
                  <a:solidFill>
                    <a:srgbClr val="000000"/>
                  </a:solidFill>
                </a:uFill>
                <a:latin typeface="Times New Roman" panose="02020603050405020304" pitchFamily="18" charset="0"/>
                <a:ea typeface="Arial Unicode MS"/>
                <a:cs typeface="Arial Unicode MS"/>
              </a:rPr>
              <a:t>Pastor = How? Like a shepherd</a:t>
            </a:r>
          </a:p>
        </p:txBody>
      </p:sp>
    </p:spTree>
    <p:extLst>
      <p:ext uri="{BB962C8B-B14F-4D97-AF65-F5344CB8AC3E}">
        <p14:creationId xmlns:p14="http://schemas.microsoft.com/office/powerpoint/2010/main" val="276974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Psalm 23 | The Lord Shepherds Us and Welcomes Us — Things of the Sort">
            <a:extLst>
              <a:ext uri="{FF2B5EF4-FFF2-40B4-BE49-F238E27FC236}">
                <a16:creationId xmlns:a16="http://schemas.microsoft.com/office/drawing/2014/main" id="{79EBB25A-9ADA-4BE6-90AD-548892EE88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04"/>
          <a:stretch/>
        </p:blipFill>
        <p:spPr bwMode="auto">
          <a:xfrm>
            <a:off x="-8910" y="0"/>
            <a:ext cx="915291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50413F9-DCF8-4EEB-A365-1C533F1F512D}"/>
              </a:ext>
            </a:extLst>
          </p:cNvPr>
          <p:cNvSpPr/>
          <p:nvPr/>
        </p:nvSpPr>
        <p:spPr>
          <a:xfrm>
            <a:off x="602901" y="1087389"/>
            <a:ext cx="7807569" cy="1815882"/>
          </a:xfrm>
          <a:prstGeom prst="rect">
            <a:avLst/>
          </a:prstGeom>
          <a:solidFill>
            <a:schemeClr val="tx1"/>
          </a:solidFill>
          <a:ln>
            <a:solidFill>
              <a:schemeClr val="bg1"/>
            </a:solidFill>
          </a:ln>
        </p:spPr>
        <p:txBody>
          <a:bodyPr wrap="square">
            <a:spAutoFit/>
          </a:bodyPr>
          <a:lstStyle/>
          <a:p>
            <a:pPr algn="ctr"/>
            <a:r>
              <a:rPr lang="en-US" sz="2800" b="1" i="1" dirty="0">
                <a:solidFill>
                  <a:schemeClr val="bg1"/>
                </a:solidFill>
                <a:latin typeface="Times New Roman" panose="02020603050405020304" pitchFamily="18" charset="0"/>
                <a:cs typeface="Times New Roman" panose="02020603050405020304" pitchFamily="18" charset="0"/>
              </a:rPr>
              <a:t>James 5:14</a:t>
            </a:r>
            <a:endParaRPr lang="en-US" sz="2800" b="1" i="1" baseline="30000" dirty="0">
              <a:solidFill>
                <a:schemeClr val="bg1"/>
              </a:solidFill>
              <a:latin typeface="Times New Roman" panose="02020603050405020304" pitchFamily="18" charset="0"/>
              <a:cs typeface="Times New Roman" panose="02020603050405020304" pitchFamily="18" charset="0"/>
            </a:endParaRPr>
          </a:p>
          <a:p>
            <a:pPr algn="ctr"/>
            <a:r>
              <a:rPr lang="en-US" sz="2800" dirty="0">
                <a:solidFill>
                  <a:schemeClr val="bg1"/>
                </a:solidFill>
                <a:latin typeface="Times New Roman" panose="02020603050405020304" pitchFamily="18" charset="0"/>
                <a:cs typeface="Times New Roman" panose="02020603050405020304" pitchFamily="18" charset="0"/>
              </a:rPr>
              <a:t>Is anyone among you sick? Let him call for the </a:t>
            </a:r>
            <a:r>
              <a:rPr lang="en-US" sz="2800" u="sng" dirty="0">
                <a:solidFill>
                  <a:schemeClr val="bg1"/>
                </a:solidFill>
                <a:latin typeface="Times New Roman" panose="02020603050405020304" pitchFamily="18" charset="0"/>
                <a:cs typeface="Times New Roman" panose="02020603050405020304" pitchFamily="18" charset="0"/>
              </a:rPr>
              <a:t>elders</a:t>
            </a:r>
            <a:r>
              <a:rPr lang="en-US" sz="2800" dirty="0">
                <a:solidFill>
                  <a:schemeClr val="bg1"/>
                </a:solidFill>
                <a:latin typeface="Times New Roman" panose="02020603050405020304" pitchFamily="18" charset="0"/>
                <a:cs typeface="Times New Roman" panose="02020603050405020304" pitchFamily="18" charset="0"/>
              </a:rPr>
              <a:t> of the church, and let them pray over him, anointing him with oil in the name of the Lord.</a:t>
            </a:r>
            <a:endParaRPr lang="en-US" sz="7200" i="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8575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694</Words>
  <Application>Microsoft Macintosh PowerPoint</Application>
  <PresentationFormat>On-screen Show (4:3)</PresentationFormat>
  <Paragraphs>64</Paragraphs>
  <Slides>18</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Calibri</vt:lpstr>
      <vt:lpstr>Calibri Light</vt:lpstr>
      <vt:lpstr>Castellar</vt:lpstr>
      <vt:lpstr>Symbol</vt:lpstr>
      <vt:lpstr>Times New Roman</vt:lpstr>
      <vt:lpstr>Wingdings</vt:lpstr>
      <vt:lpstr>Office Theme</vt:lpstr>
      <vt:lpstr>49_Blank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NT Preaching  •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Harmeling</dc:creator>
  <cp:lastModifiedBy>Rick Griffith</cp:lastModifiedBy>
  <cp:revision>15</cp:revision>
  <dcterms:created xsi:type="dcterms:W3CDTF">2020-07-09T06:29:54Z</dcterms:created>
  <dcterms:modified xsi:type="dcterms:W3CDTF">2020-07-18T17:18:24Z</dcterms:modified>
</cp:coreProperties>
</file>