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  <p:sldMasterId id="2147483654" r:id="rId3"/>
    <p:sldMasterId id="2147483651" r:id="rId4"/>
    <p:sldMasterId id="2147483649" r:id="rId5"/>
    <p:sldMasterId id="2147484158" r:id="rId6"/>
    <p:sldMasterId id="2147484206" r:id="rId7"/>
    <p:sldMasterId id="2147484218" r:id="rId8"/>
    <p:sldMasterId id="2147484222" r:id="rId9"/>
    <p:sldMasterId id="2147484416" r:id="rId10"/>
    <p:sldMasterId id="2147484428" r:id="rId11"/>
    <p:sldMasterId id="2147484440" r:id="rId12"/>
    <p:sldMasterId id="2147484444" r:id="rId13"/>
    <p:sldMasterId id="2147484456" r:id="rId14"/>
    <p:sldMasterId id="2147485101" r:id="rId15"/>
  </p:sldMasterIdLst>
  <p:notesMasterIdLst>
    <p:notesMasterId r:id="rId75"/>
  </p:notesMasterIdLst>
  <p:sldIdLst>
    <p:sldId id="319" r:id="rId16"/>
    <p:sldId id="266" r:id="rId17"/>
    <p:sldId id="323" r:id="rId18"/>
    <p:sldId id="383" r:id="rId19"/>
    <p:sldId id="388" r:id="rId20"/>
    <p:sldId id="382" r:id="rId21"/>
    <p:sldId id="381" r:id="rId22"/>
    <p:sldId id="375" r:id="rId23"/>
    <p:sldId id="376" r:id="rId24"/>
    <p:sldId id="378" r:id="rId25"/>
    <p:sldId id="379" r:id="rId26"/>
    <p:sldId id="380" r:id="rId27"/>
    <p:sldId id="384" r:id="rId28"/>
    <p:sldId id="385" r:id="rId29"/>
    <p:sldId id="386" r:id="rId30"/>
    <p:sldId id="370" r:id="rId31"/>
    <p:sldId id="324" r:id="rId32"/>
    <p:sldId id="404" r:id="rId33"/>
    <p:sldId id="364" r:id="rId34"/>
    <p:sldId id="340" r:id="rId35"/>
    <p:sldId id="344" r:id="rId36"/>
    <p:sldId id="361" r:id="rId37"/>
    <p:sldId id="338" r:id="rId38"/>
    <p:sldId id="362" r:id="rId39"/>
    <p:sldId id="346" r:id="rId40"/>
    <p:sldId id="348" r:id="rId41"/>
    <p:sldId id="387" r:id="rId42"/>
    <p:sldId id="333" r:id="rId43"/>
    <p:sldId id="351" r:id="rId44"/>
    <p:sldId id="352" r:id="rId45"/>
    <p:sldId id="357" r:id="rId46"/>
    <p:sldId id="354" r:id="rId47"/>
    <p:sldId id="358" r:id="rId48"/>
    <p:sldId id="359" r:id="rId49"/>
    <p:sldId id="405" r:id="rId50"/>
    <p:sldId id="347" r:id="rId51"/>
    <p:sldId id="360" r:id="rId52"/>
    <p:sldId id="355" r:id="rId53"/>
    <p:sldId id="402" r:id="rId54"/>
    <p:sldId id="403" r:id="rId55"/>
    <p:sldId id="393" r:id="rId56"/>
    <p:sldId id="395" r:id="rId57"/>
    <p:sldId id="396" r:id="rId58"/>
    <p:sldId id="397" r:id="rId59"/>
    <p:sldId id="398" r:id="rId60"/>
    <p:sldId id="399" r:id="rId61"/>
    <p:sldId id="400" r:id="rId62"/>
    <p:sldId id="401" r:id="rId63"/>
    <p:sldId id="389" r:id="rId64"/>
    <p:sldId id="257" r:id="rId65"/>
    <p:sldId id="406" r:id="rId66"/>
    <p:sldId id="280" r:id="rId67"/>
    <p:sldId id="343" r:id="rId68"/>
    <p:sldId id="368" r:id="rId69"/>
    <p:sldId id="367" r:id="rId70"/>
    <p:sldId id="369" r:id="rId71"/>
    <p:sldId id="407" r:id="rId72"/>
    <p:sldId id="366" r:id="rId73"/>
    <p:sldId id="408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A135"/>
    <a:srgbClr val="FFFE0F"/>
    <a:srgbClr val="B1FF77"/>
    <a:srgbClr val="FFA782"/>
    <a:srgbClr val="FF00FF"/>
    <a:srgbClr val="FF8000"/>
    <a:srgbClr val="2B2180"/>
    <a:srgbClr val="5D1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0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40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80" Type="http://schemas.openxmlformats.org/officeDocument/2006/relationships/tableStyles" Target="tableStyles.xml"/><Relationship Id="rId70" Type="http://schemas.openxmlformats.org/officeDocument/2006/relationships/slide" Target="slides/slide55.xml"/><Relationship Id="rId71" Type="http://schemas.openxmlformats.org/officeDocument/2006/relationships/slide" Target="slides/slide56.xml"/><Relationship Id="rId72" Type="http://schemas.openxmlformats.org/officeDocument/2006/relationships/slide" Target="slides/slide57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73" Type="http://schemas.openxmlformats.org/officeDocument/2006/relationships/slide" Target="slides/slide58.xml"/><Relationship Id="rId74" Type="http://schemas.openxmlformats.org/officeDocument/2006/relationships/slide" Target="slides/slide59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739991-7BB6-DB4A-A7B1-E2B4F0CF0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03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86BE0B-800A-3D42-B162-194BBBF672D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4745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 LTG should be larger than 3 people.  Once a member invites a 4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person and it is shown that this 4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person will be committed to the LTG concept, the group of 4 multiplies into 2 groups of 2 persons.  The additional members can be believers or unbelievers, as long as they are committed to confession, Bible reading, and prayer.  </a:t>
            </a:r>
          </a:p>
        </p:txBody>
      </p:sp>
      <p:sp>
        <p:nvSpPr>
          <p:cNvPr id="169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57A3F0-163D-B644-B7E5-FB362625C256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14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Ideally, the church is then composed of many LTG groups at different stages, growing to multiply more groups so that accountability remains intact in a small group for each person.  </a:t>
            </a:r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FD3FA7-CF4F-6A49-BEF5-DC4B7DF574E9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15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3B4F58-E865-5F42-AEFB-93952C96AC77}" type="slidenum">
              <a:rPr lang="en-US" sz="1200" b="1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A99A5B-F24B-8546-93A3-41AD4A2C4ED0}" type="slidenum">
              <a:rPr lang="en-US" sz="1200" b="1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68C199-318F-7B44-8CF2-69CB86480198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7920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659D18-E47D-0F46-94B9-83F5F512A26D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81250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1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E7E7BF-E4C3-B44C-99D6-66A757067C02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7599AF2-623A-D945-B88A-C238F0A99CAC}" type="slidenum">
              <a:rPr lang="en-US" sz="1200">
                <a:latin typeface="Times New Roman" charset="0"/>
              </a:rPr>
              <a:pPr algn="r" eaLnBrk="1" hangingPunct="1"/>
              <a:t>21</a:t>
            </a:fld>
            <a:endParaRPr lang="en-US" sz="1200">
              <a:latin typeface="Times New Roman" charset="0"/>
            </a:endParaRPr>
          </a:p>
        </p:txBody>
      </p:sp>
      <p:sp>
        <p:nvSpPr>
          <p:cNvPr id="183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about our finances?  I</a:t>
            </a:r>
            <a:r>
              <a:rPr lang="fr-FR" altLang="ja-JP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ll leave this report to our intern and treasurer, Manik Corea.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41B1BD-EC11-254B-9064-F976FD4F920D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8739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2F734-80EB-3D45-8BA8-CA3E2EC0E4AB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3B63A86-4E2A-DA46-9CB1-8EFAD0C49393}" type="slidenum">
              <a:rPr lang="en-US" sz="1200">
                <a:latin typeface="Times New Roman" charset="0"/>
              </a:rPr>
              <a:pPr algn="r" eaLnBrk="1" hangingPunct="1"/>
              <a:t>25</a:t>
            </a:fld>
            <a:endParaRPr lang="en-US" sz="1200">
              <a:latin typeface="Times New Roman" charset="0"/>
            </a:endParaRPr>
          </a:p>
        </p:txBody>
      </p:sp>
      <p:sp>
        <p:nvSpPr>
          <p:cNvPr id="189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EDB13F-FF28-BD4B-AE0D-607626B9AB53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91490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311C65-33EA-F340-AB9E-E8CD698B7B0E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49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9BBB39A-A2D2-7347-A36B-59D654C58958}" type="slidenum">
              <a:rPr lang="en-US" sz="1200">
                <a:latin typeface="Times New Roman" charset="0"/>
              </a:rPr>
              <a:pPr algn="r" eaLnBrk="1" hangingPunct="1"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1495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Canada: continuous monthly support for Enriko and Alisa (members with CIC) with their studies and baby Lia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Myanmar: through Singpu for work in Myanmar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India: for pastor training in Manipur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Afghanistan: to support the Hahn family serving there (members of CIC?)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Nepal: through ex SBC student, Ananda, working with evangelism and discipleship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Vietnam: through ex SBC student, Thuy for training and field work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Bangladesh: through Yeob (ex SBC student?), for pastor training, Bible and hymn books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Mongolia: through Budmaa for training and EE work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Thailand: to the Coreas (prayer cards on welcome table!)</a:t>
            </a: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1F497D"/>
              </a:buClr>
            </a:pPr>
            <a:fld id="{7A9D9020-42DD-F440-92F7-955EECA8F987}" type="slidenum">
              <a:rPr lang="en-US" sz="1200">
                <a:solidFill>
                  <a:srgbClr val="000000"/>
                </a:solidFill>
              </a:rPr>
              <a:pPr eaLnBrk="1" hangingPunct="1">
                <a:buClr>
                  <a:srgbClr val="1F497D"/>
                </a:buClr>
              </a:pPr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AEDC93-A0C8-1B4B-BC51-20B0481E7132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9661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661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2AE838-BA9B-8449-B4EB-C96140A62F42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20B81D7-5F48-0C4E-BB19-FD1FDC2A6A2C}" type="slidenum">
              <a:rPr lang="en-US" sz="1200">
                <a:latin typeface="Times New Roman" charset="0"/>
              </a:rPr>
              <a:pPr algn="r" eaLnBrk="1" hangingPunct="1"/>
              <a:t>30</a:t>
            </a:fld>
            <a:endParaRPr lang="en-US" sz="1200">
              <a:latin typeface="Times New Roman" charset="0"/>
            </a:endParaRPr>
          </a:p>
        </p:txBody>
      </p:sp>
      <p:sp>
        <p:nvSpPr>
          <p:cNvPr id="198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0D45D2-D2E1-9542-B3FC-1948807D54FE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017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3089A7C-07C6-604A-879E-63515953C96C}" type="slidenum">
              <a:rPr lang="en-US" sz="1200">
                <a:latin typeface="Times New Roman" charset="0"/>
              </a:rPr>
              <a:pPr algn="r" eaLnBrk="1" hangingPunct="1"/>
              <a:t>32</a:t>
            </a:fld>
            <a:endParaRPr lang="en-US" sz="1200">
              <a:latin typeface="Times New Roman" charset="0"/>
            </a:endParaRPr>
          </a:p>
        </p:txBody>
      </p:sp>
      <p:sp>
        <p:nvSpPr>
          <p:cNvPr id="201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D1DE8C-EF3C-5340-A596-C46ADE3C37A1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088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3079053-9B91-C04B-85AE-3558BAAB3366}" type="slidenum">
              <a:rPr lang="en-US" sz="1200">
                <a:latin typeface="Times New Roman" charset="0"/>
              </a:rPr>
              <a:pPr algn="r" eaLnBrk="1" hangingPunct="1"/>
              <a:t>38</a:t>
            </a:fld>
            <a:endParaRPr lang="en-US" sz="1200">
              <a:latin typeface="Times New Roman" charset="0"/>
            </a:endParaRPr>
          </a:p>
        </p:txBody>
      </p:sp>
      <p:sp>
        <p:nvSpPr>
          <p:cNvPr id="208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94AACC-36F7-3E46-97FD-95386C1EA649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22221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221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62998C-5277-D84C-A4D1-33DF74386BA2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224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68AA5C4-EF4D-1347-9D94-6A99B48AF53E}" type="slidenum">
              <a:rPr lang="en-US" sz="1200">
                <a:latin typeface="Times New Roman" charset="0"/>
              </a:rPr>
              <a:pPr algn="r" eaLnBrk="1" hangingPunct="1"/>
              <a:t>51</a:t>
            </a:fld>
            <a:endParaRPr lang="en-US" sz="1200">
              <a:latin typeface="Times New Roman" charset="0"/>
            </a:endParaRPr>
          </a:p>
        </p:txBody>
      </p:sp>
      <p:sp>
        <p:nvSpPr>
          <p:cNvPr id="224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about our finances?  I</a:t>
            </a:r>
            <a:r>
              <a:rPr lang="fr-FR" altLang="ja-JP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ll leave this report to our intern and treasurer, Manik Corea.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41E8EE-7929-0647-B53D-B53AEE1EF9B1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112FC7B-47C5-7A46-9F1A-BABBF6945D28}" type="slidenum">
              <a:rPr lang="en-US" sz="1200">
                <a:latin typeface="Times New Roman" charset="0"/>
              </a:rPr>
              <a:pPr algn="r" eaLnBrk="1" hangingPunct="1"/>
              <a:t>52</a:t>
            </a:fld>
            <a:endParaRPr lang="en-US" sz="1200">
              <a:latin typeface="Times New Roman" charset="0"/>
            </a:endParaRPr>
          </a:p>
        </p:txBody>
      </p:sp>
      <p:sp>
        <p:nvSpPr>
          <p:cNvPr id="22630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Like a sports team needs a common goal, so do we.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Praise God for the unity of this body.  I have been a part of 13 churches in my 36 years as a Christian--and this is the most united!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A8734A-6702-6A40-A4C7-09C5C7ADA944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23245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DA27D1-B328-B143-B019-C3F13685FD68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23449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91C0D6-4B00-2347-80A3-A3DF11668C3C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5155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E8A0A6-DA23-2542-A7DD-401289121FA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55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C406564-B246-F742-BFCD-81077705F3E7}" type="slidenum">
              <a:rPr lang="en-US" sz="1200">
                <a:latin typeface="Times New Roman" charset="0"/>
              </a:rPr>
              <a:pPr algn="r" eaLnBrk="1" hangingPunct="1"/>
              <a:t>6</a:t>
            </a:fld>
            <a:endParaRPr lang="en-US" sz="1200">
              <a:latin typeface="Times New Roman" charset="0"/>
            </a:endParaRPr>
          </a:p>
        </p:txBody>
      </p:sp>
      <p:sp>
        <p:nvSpPr>
          <p:cNvPr id="1556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3BC09D-3E31-FB4A-8D6B-15627513AF3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A6FAB68-671C-E04C-A9B4-AEF04074B18E}" type="slidenum">
              <a:rPr lang="en-US" sz="1200">
                <a:latin typeface="Times New Roman" charset="0"/>
              </a:rPr>
              <a:pPr algn="r" eaLnBrk="1" hangingPunct="1"/>
              <a:t>7</a:t>
            </a:fld>
            <a:endParaRPr lang="en-US" sz="1200">
              <a:latin typeface="Times New Roman" charset="0"/>
            </a:endParaRPr>
          </a:p>
        </p:txBody>
      </p:sp>
      <p:sp>
        <p:nvSpPr>
          <p:cNvPr id="1576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DAF072-A005-8147-BD25-673D13353254}" type="slidenum">
              <a:rPr lang="en-US" sz="1200">
                <a:solidFill>
                  <a:srgbClr val="000000"/>
                </a:solidFill>
                <a:latin typeface="Times New Roman" charset="0"/>
                <a:cs typeface="MS PGothic" charset="0"/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048A52-3CB0-9C44-8690-739BC8EDEF87}" type="slidenum">
              <a:rPr lang="en-US" sz="1200">
                <a:solidFill>
                  <a:srgbClr val="000000"/>
                </a:solidFill>
                <a:latin typeface="Times New Roman" charset="0"/>
                <a:cs typeface="MS PGothic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7878B9-D935-6E4D-8A1C-1EAFC2DB0577}" type="slidenum">
              <a:rPr lang="en-US" sz="1200">
                <a:solidFill>
                  <a:srgbClr val="000000"/>
                </a:solidFill>
              </a:rPr>
              <a:pPr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 LTG has 2-3 persons committed to growing spiritually.  They meet in a home, restaurant, church, business, or wherever they can have a 60-minute accountability session each week.  </a:t>
            </a:r>
          </a:p>
        </p:txBody>
      </p:sp>
      <p:sp>
        <p:nvSpPr>
          <p:cNvPr id="167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007C0C-6DE8-5B46-9008-4963892959B3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13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wmf"/><Relationship Id="rId1" Type="http://schemas.openxmlformats.org/officeDocument/2006/relationships/tags" Target="../tags/tag1.xml"/><Relationship Id="rId2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8C99E-D4C0-1147-B8E1-2E0B2D9FD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91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DF878-BE66-0D43-A3AF-D2E9D3780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773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7A550D-00A8-0246-A79C-7990BCAD5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983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02BE1B5-2C42-A144-A9D8-46EFDA0B4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386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r_Letter_1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273425"/>
            <a:ext cx="851217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iti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6113" y="6281738"/>
            <a:ext cx="5349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686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22263" y="2928938"/>
            <a:ext cx="8499475" cy="274637"/>
          </a:xfrm>
          <a:prstGeom prst="rect">
            <a:avLst/>
          </a:prstGeom>
          <a:solidFill>
            <a:srgbClr val="FFFFFF"/>
          </a:solidFill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75000"/>
              </a:spcBef>
              <a:buClr>
                <a:schemeClr val="tx2"/>
              </a:buClr>
              <a:buFont typeface="Wingdings 2" charset="0"/>
              <a:buNone/>
              <a:defRPr>
                <a:solidFill>
                  <a:srgbClr val="DC241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16867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4356100" y="3500438"/>
            <a:ext cx="4465638" cy="274637"/>
          </a:xfrm>
          <a:prstGeom prst="rect">
            <a:avLst/>
          </a:prstGeom>
          <a:noFill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r">
              <a:buFont typeface="Wingdings 2" charset="0"/>
              <a:buNone/>
              <a:defRPr sz="1800">
                <a:solidFill>
                  <a:srgbClr val="DC241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82749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7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1051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708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87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662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207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9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BA7E4-09A6-6C43-9942-76BDD5729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546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8409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50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547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0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1F497D"/>
              </a:buClr>
              <a:buSzPct val="80000"/>
              <a:buFont typeface="Wingdings" charset="0"/>
              <a:buNone/>
              <a:defRPr>
                <a:latin typeface="Calibri" pitchFamily="-11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1F497D"/>
              </a:buClr>
              <a:buSzPct val="80000"/>
              <a:buFont typeface="Wingdings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1F497D"/>
              </a:buClr>
              <a:buSzPct val="80000"/>
              <a:buFont typeface="Wingdings" charset="0"/>
              <a:buNone/>
              <a:defRPr>
                <a:cs typeface="MS PGothic" charset="0"/>
              </a:defRPr>
            </a:lvl1pPr>
          </a:lstStyle>
          <a:p>
            <a:pPr>
              <a:defRPr/>
            </a:pPr>
            <a:fld id="{C9E34567-B5CC-4041-8F23-67E2587AC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12876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0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1F497D"/>
              </a:buClr>
              <a:buSzPct val="80000"/>
              <a:buFont typeface="Wingdings" charset="0"/>
              <a:buNone/>
              <a:defRPr>
                <a:cs typeface="MS PGothic" charset="0"/>
              </a:defRPr>
            </a:lvl1pPr>
          </a:lstStyle>
          <a:p>
            <a:pPr>
              <a:defRPr/>
            </a:pPr>
            <a:fld id="{085F7046-9BF2-C246-A616-1CB7FF77C8D9}" type="datetime1">
              <a:rPr lang="en-US"/>
              <a:pPr>
                <a:defRPr/>
              </a:pPr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1F497D"/>
              </a:buClr>
              <a:buSzPct val="80000"/>
              <a:buFont typeface="Wingdings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1F497D"/>
              </a:buClr>
              <a:buSzPct val="80000"/>
              <a:buFont typeface="Wingdings" charset="0"/>
              <a:buNone/>
              <a:defRPr>
                <a:cs typeface="MS PGothic" charset="0"/>
              </a:defRPr>
            </a:lvl1pPr>
          </a:lstStyle>
          <a:p>
            <a:pPr>
              <a:defRPr/>
            </a:pPr>
            <a:fld id="{A7D31028-1FBC-064D-94F1-7D6843FC9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354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1F497D"/>
              </a:buClr>
              <a:buSzPct val="80000"/>
              <a:buFont typeface="Wingdings" charset="0"/>
              <a:buNone/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1F497D"/>
              </a:buClr>
              <a:buSzPct val="80000"/>
              <a:buFont typeface="Wingdings" charset="0"/>
              <a:buNone/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1F497D"/>
              </a:buClr>
              <a:buSzPct val="80000"/>
              <a:buFont typeface="Wingdings" charset="0"/>
              <a:buNone/>
              <a:defRPr>
                <a:cs typeface="MS PGothic" charset="0"/>
              </a:defRPr>
            </a:lvl1pPr>
          </a:lstStyle>
          <a:p>
            <a:pPr>
              <a:defRPr/>
            </a:pPr>
            <a:fld id="{144D6BFD-83A3-6E4B-8D37-9DFCEC8F9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0520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116DF0D-33AA-FE4E-9A75-931244D099A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91855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97899FF-C645-5A48-82DB-9A6F384048B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66929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95D9314-9FA9-7D40-9A0A-D39B2790D2B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75602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5C263F0-86BF-A642-9AE2-498F199D8DD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9133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33D7947E-FAE2-1C40-86E8-262785900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466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CC50EA-22E4-FE44-AC75-2AC43487BA8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37488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7EF826-9231-EE4E-977A-14D5F6FC55D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04427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D88FDF-9DD2-F347-A065-AC79706CA0D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43088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642E350-6616-9C44-84C4-BD5747AA3E6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43271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4A81B56-BC3F-3541-B2E3-01FA1350014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22275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26260F3-403D-7440-90DA-11EE545509E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00921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426D5A6-2DA0-234D-A5F9-DDB3485E4A6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19175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A917F-855D-4E4B-BEBF-B8A7872CE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04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D6B7F-0939-5346-B986-24FE4163A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81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A535-4392-BE4D-BB37-340F449E5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68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17B26-C97D-FE40-B040-D01F091A2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547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DEFA4-9F57-3048-8F19-BE7BE3EF9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491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710BE-6AE6-D44A-A683-E38D84BF7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574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FEE17-CAF9-F04D-989C-5158AF836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607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0BC61-871C-4646-AB02-5A27017F1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838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169CB-8A76-124E-8289-AF6B1376D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36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55FE4-6C03-414F-AB51-7AB019DF3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214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623D2-496B-BB47-9D8C-407ED40AD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680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90DC2-E551-1649-A0C5-C16AEF61C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8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84831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1269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1F4A7-C353-1744-9406-AAFF54924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49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13569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72328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25600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89535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88181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77974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70774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77598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875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56DAD-062A-5E4E-AD33-D16CA0A8B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1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63190-20F1-FE46-9833-8F86308ED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9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221D7-5B25-814B-B54E-94AF2B171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62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131AA-FC0F-0C49-A474-DB944357E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7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6157E-B6EE-CF45-967D-D44E53A2B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3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5A16A-E651-1344-A85B-C0380ED12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2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F1078-011B-8241-B6E2-6B3BCA1E8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19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B7974-859F-1E4B-A57A-14EC0B0F0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22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07DD-2240-5248-B4EB-8F0AA4408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90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6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0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151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1514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DC2C0DB6-1605-2245-B2DE-C71432F7C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70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1B3D1-BEB0-1F42-89D2-0FF7A91CF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36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36EE2-87BB-5049-A71A-7A8F9EC19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60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EE1CD-B4B8-6446-B1E2-B51E10A31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51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F98FE-4A35-CB4D-B5E8-87FD182D0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46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31350-3B6E-7B4D-815F-C4355339A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71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7BBA9-9061-6040-A21F-87AE0A7B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8F998-AB44-BD43-9EFB-7FC1AF890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93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D5E94-6350-D84C-BADB-9410265BC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21C77-E090-CA45-A160-7804809BB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10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281A4-9FA6-AB41-BE39-581360286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43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E6DC0-747B-C044-8011-4F278CCEE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17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E7C6-C667-BE48-9E61-0966195F2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75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59F0B-9663-3847-A0A6-DF0DAD12A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62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A616C-C58E-334B-A943-C480E0DDF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04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4255B-BFA4-344E-A303-4FFD2C879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7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66337-F1EA-DD4C-A51B-47435F294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90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E8069-3A7D-B046-8EAE-6931ACD3E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9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D609C-BA95-1945-A2BF-7CBB31602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9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1C5FB-F1A8-ED4F-9D86-E3F772981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17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DA31-8E56-9840-B29B-F0DF55D7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28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40844-C183-FA41-B52A-71BC42D42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96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A53DB-F515-464B-854E-B93692E8A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38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EE031-BCF8-0646-9290-4CA8EE4A5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76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9824C-6183-5441-8F1B-B9607EE1C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65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EFD93-C541-D247-97B8-1D6661992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42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64158-6EBF-0142-A840-6C126425E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48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BAB2F-6DB6-7F42-B0D5-D32EB244A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59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C605E-0560-544C-B15A-42092A99C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0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09473-0266-3946-9DA0-B0EA64A21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65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CDD6-9419-354C-A137-4DFAF34D0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32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2847-F262-2240-9DA5-966FACFBB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85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5A982-2F57-DC46-B8BA-8E346536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23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CA214-8516-2043-96D4-D7B111EE7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63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7B867-1A44-1448-AACE-5DD1C07FF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09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28CE2-C0C7-4E42-B8B5-405FAF58C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96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7A2EE-5D04-A04B-B1BE-1E3BCB28C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857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C6BA0-D325-A041-A380-3A6D01BDD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247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BD997-4741-114E-8423-463E03DD2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72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CB5E0-AFAB-B345-84B9-BE6031F94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54F68-843E-C74D-A60B-5BFBB566C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025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9AE23-0765-1644-9FA5-7F277029B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91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C2091-590D-8944-B84B-768191B0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74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B0B63-3244-F746-925F-E0A986D56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2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716D8-C66F-F146-8710-4015FC6CD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870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7F53-47E8-8845-BB96-24C63A640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76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E618F-D7FF-7240-A649-1015784B0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964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68823-0C00-9740-BA0D-9B1A44A81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87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E253797-7026-F54F-84E8-9913FBB0A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5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E386322-F842-B649-9256-B1C02B38E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974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9538351-7C6F-304B-A3BA-36499F477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75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441A5-24BA-CD42-87C7-51EBF480F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170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FF3E48A-CFA1-BA4F-B75A-83D031813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15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503ED95-1770-A940-AE40-326C22577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79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37D8290-5CEC-7649-875C-D01D11C43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48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C506ECA-16D8-F246-84A3-C52939B14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89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A6B3A59-D29A-EA4C-A386-53E8DD351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62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CA85A15-F1BB-F942-96DD-EE8D23879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539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121C900-878C-3A46-813C-3E443DBF8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224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F518876-01ED-A84C-9D51-A25F2C174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87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/>
            </a:lvl1pPr>
          </a:lstStyle>
          <a:p>
            <a:pPr>
              <a:defRPr/>
            </a:pPr>
            <a:fld id="{494237DB-3F43-0545-920C-1D3BA8C28151}" type="datetime1">
              <a:rPr lang="en-US"/>
              <a:pPr>
                <a:defRPr/>
              </a:pPr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/>
            </a:lvl1pPr>
          </a:lstStyle>
          <a:p>
            <a:pPr>
              <a:defRPr/>
            </a:pPr>
            <a:fld id="{FCA6D3CB-0791-6643-8B78-C0DC2F4CC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573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4E92D-C275-5B4D-8D0B-83E71660C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D5D5A-26B8-E74B-B53E-E727CAB22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278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CE38412-E13E-134B-BDA8-EB0D69510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603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43A73E6-B06B-A147-9A0E-09693CA18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634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3264A7F-2B66-1A45-884F-459F11E7C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11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9BAD4907-5C5B-DD4B-BD0D-829584008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118F0BF-9F65-1D4D-98EA-1F9D70E75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18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1F6AE3F-AD77-2E40-8835-617A7D9D0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822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6F2DDF3-FD4F-6F4A-830A-B0209D67E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691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8AD4AE7-49AE-5E4A-A397-62D75E660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07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3FC1E71-FC5F-054A-A47C-5311C8962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642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7FFD4F7-83BF-A14C-99DE-15CC83CCC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5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B4AF0-6035-6C4C-ACDC-DA446CD5A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50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4F698CC-F89F-3D44-AEA2-C3E99A965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439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DDDA6E9-0904-8B47-96A5-A371448FE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757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173BD8-E354-7444-AB08-B4FF3E356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790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8C76B58-3B52-8145-A1F6-FC27AE5CE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704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D300F5-F548-8F4A-99EA-3F2C67CBF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54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C6DC9E6-C439-C242-A886-AF090C64E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896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3DEFC28-91B8-5643-8506-7E20907BE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25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209953-A9A7-9F4A-A700-62F3C2DDC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931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73CEDFB-4210-A649-83CE-698FAAE03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751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2169D4F-7F4F-0C48-A79B-3AD956A52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6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4" Type="http://schemas.openxmlformats.org/officeDocument/2006/relationships/theme" Target="../theme/theme12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47B5A9-216C-B44F-AC8D-C8484C8D5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6A437DF-5339-D94B-A5ED-80BC05396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4" r:id="rId1"/>
    <p:sldLayoutId id="2147485065" r:id="rId2"/>
    <p:sldLayoutId id="2147485066" r:id="rId3"/>
    <p:sldLayoutId id="2147485067" r:id="rId4"/>
    <p:sldLayoutId id="2147485068" r:id="rId5"/>
    <p:sldLayoutId id="2147485069" r:id="rId6"/>
    <p:sldLayoutId id="2147485070" r:id="rId7"/>
    <p:sldLayoutId id="2147485071" r:id="rId8"/>
    <p:sldLayoutId id="2147485072" r:id="rId9"/>
    <p:sldLayoutId id="2147485073" r:id="rId10"/>
    <p:sldLayoutId id="21474850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Line 3"/>
          <p:cNvSpPr>
            <a:spLocks noChangeShapeType="1"/>
          </p:cNvSpPr>
          <p:nvPr/>
        </p:nvSpPr>
        <p:spPr bwMode="auto">
          <a:xfrm>
            <a:off x="322263" y="609600"/>
            <a:ext cx="8499475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17" r:id="rId2"/>
    <p:sldLayoutId id="2147485018" r:id="rId3"/>
    <p:sldLayoutId id="2147485019" r:id="rId4"/>
    <p:sldLayoutId id="2147485020" r:id="rId5"/>
    <p:sldLayoutId id="2147485021" r:id="rId6"/>
    <p:sldLayoutId id="2147485022" r:id="rId7"/>
    <p:sldLayoutId id="2147485023" r:id="rId8"/>
    <p:sldLayoutId id="2147485024" r:id="rId9"/>
    <p:sldLayoutId id="2147485025" r:id="rId10"/>
    <p:sldLayoutId id="21474850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  <a:ea typeface="ＭＳ Ｐゴシック" charset="0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  <a:ea typeface="ＭＳ Ｐゴシック" charset="0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  <a:ea typeface="ＭＳ Ｐゴシック" charset="0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  <a:ea typeface="ＭＳ Ｐゴシック" charset="0"/>
        </a:defRPr>
      </a:lvl9pPr>
    </p:titleStyle>
    <p:bodyStyle>
      <a:lvl1pPr marL="228600" indent="-228600" algn="l" rtl="0" eaLnBrk="0" fontAlgn="base" hangingPunct="0">
        <a:spcBef>
          <a:spcPct val="75000"/>
        </a:spcBef>
        <a:spcAft>
          <a:spcPct val="0"/>
        </a:spcAft>
        <a:buClr>
          <a:srgbClr val="DC241F"/>
        </a:buClr>
        <a:buFont typeface="Wingdings 2" charset="0"/>
        <a:buChar char=""/>
        <a:defRPr sz="14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455613" indent="-225425" algn="l" rtl="0" eaLnBrk="0" fontAlgn="base" hangingPunct="0">
        <a:spcBef>
          <a:spcPct val="25000"/>
        </a:spcBef>
        <a:spcAft>
          <a:spcPct val="0"/>
        </a:spcAft>
        <a:buClr>
          <a:srgbClr val="DC241F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2pPr>
      <a:lvl3pPr marL="684213" indent="-227013" algn="l" rtl="0" eaLnBrk="0" fontAlgn="base" hangingPunct="0">
        <a:spcBef>
          <a:spcPct val="25000"/>
        </a:spcBef>
        <a:spcAft>
          <a:spcPct val="0"/>
        </a:spcAft>
        <a:buClr>
          <a:srgbClr val="DC241F"/>
        </a:buClr>
        <a:buSzPct val="90000"/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3pPr>
      <a:lvl4pPr marL="912813" indent="-227013" algn="l" rtl="0" eaLnBrk="0" fontAlgn="base" hangingPunct="0">
        <a:spcBef>
          <a:spcPct val="25000"/>
        </a:spcBef>
        <a:spcAft>
          <a:spcPct val="0"/>
        </a:spcAft>
        <a:buClr>
          <a:srgbClr val="DC241F"/>
        </a:buClr>
        <a:buFont typeface="Wingdings 2" charset="0"/>
        <a:buChar char=""/>
        <a:defRPr sz="1400">
          <a:solidFill>
            <a:schemeClr val="tx1"/>
          </a:solidFill>
          <a:latin typeface="+mn-lt"/>
          <a:ea typeface="+mn-ea"/>
        </a:defRPr>
      </a:lvl4pPr>
      <a:lvl5pPr marL="1141413" indent="-227013" algn="l" rtl="0" eaLnBrk="0" fontAlgn="base" hangingPunct="0">
        <a:spcBef>
          <a:spcPct val="25000"/>
        </a:spcBef>
        <a:spcAft>
          <a:spcPct val="0"/>
        </a:spcAft>
        <a:buClr>
          <a:srgbClr val="DC241F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5pPr>
      <a:lvl6pPr marL="1598613" indent="-227013" algn="l" rtl="0" fontAlgn="base">
        <a:spcBef>
          <a:spcPct val="25000"/>
        </a:spcBef>
        <a:spcAft>
          <a:spcPct val="0"/>
        </a:spcAft>
        <a:buClr>
          <a:srgbClr val="DC241F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6pPr>
      <a:lvl7pPr marL="2055813" indent="-227013" algn="l" rtl="0" fontAlgn="base">
        <a:spcBef>
          <a:spcPct val="25000"/>
        </a:spcBef>
        <a:spcAft>
          <a:spcPct val="0"/>
        </a:spcAft>
        <a:buClr>
          <a:srgbClr val="DC241F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7pPr>
      <a:lvl8pPr marL="2513013" indent="-227013" algn="l" rtl="0" fontAlgn="base">
        <a:spcBef>
          <a:spcPct val="25000"/>
        </a:spcBef>
        <a:spcAft>
          <a:spcPct val="0"/>
        </a:spcAft>
        <a:buClr>
          <a:srgbClr val="DC241F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8pPr>
      <a:lvl9pPr marL="2970213" indent="-227013" algn="l" rtl="0" fontAlgn="base">
        <a:spcBef>
          <a:spcPct val="25000"/>
        </a:spcBef>
        <a:spcAft>
          <a:spcPct val="0"/>
        </a:spcAft>
        <a:buClr>
          <a:srgbClr val="DC241F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67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9E08DD1-C29B-6D49-A99A-FFF8F8EEA021}" type="datetime1">
              <a:rPr lang="en-US"/>
              <a:pPr>
                <a:defRPr/>
              </a:pPr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-11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490EF92-2A29-B147-B0EC-85E3B20AD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6" r:id="rId1"/>
    <p:sldLayoutId id="2147485077" r:id="rId2"/>
    <p:sldLayoutId id="214748507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12083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043ACA5-3BA5-43A4-B997-A38478D2CF24}" type="datetimeFigureOut">
              <a:rPr lang="fr-FR"/>
              <a:pPr>
                <a:defRPr/>
              </a:pPr>
              <a:t>4/7/17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5362BA8-3672-1E4F-BE63-166B483844A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9" r:id="rId1"/>
    <p:sldLayoutId id="2147485080" r:id="rId2"/>
    <p:sldLayoutId id="2147485081" r:id="rId3"/>
    <p:sldLayoutId id="2147485082" r:id="rId4"/>
    <p:sldLayoutId id="2147485083" r:id="rId5"/>
    <p:sldLayoutId id="2147485084" r:id="rId6"/>
    <p:sldLayoutId id="2147485085" r:id="rId7"/>
    <p:sldLayoutId id="2147485086" r:id="rId8"/>
    <p:sldLayoutId id="2147485087" r:id="rId9"/>
    <p:sldLayoutId id="2147485088" r:id="rId10"/>
    <p:sldLayoutId id="21474850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Arial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4351882-97E4-D346-B5C1-C3B65ED89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0" r:id="rId1"/>
    <p:sldLayoutId id="2147485091" r:id="rId2"/>
    <p:sldLayoutId id="2147485092" r:id="rId3"/>
    <p:sldLayoutId id="2147485093" r:id="rId4"/>
    <p:sldLayoutId id="2147485094" r:id="rId5"/>
    <p:sldLayoutId id="2147485095" r:id="rId6"/>
    <p:sldLayoutId id="2147485096" r:id="rId7"/>
    <p:sldLayoutId id="2147485097" r:id="rId8"/>
    <p:sldLayoutId id="2147485098" r:id="rId9"/>
    <p:sldLayoutId id="2147485099" r:id="rId10"/>
    <p:sldLayoutId id="21474851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219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02" r:id="rId1"/>
    <p:sldLayoutId id="2147485103" r:id="rId2"/>
    <p:sldLayoutId id="2147485104" r:id="rId3"/>
    <p:sldLayoutId id="2147485105" r:id="rId4"/>
    <p:sldLayoutId id="2147485106" r:id="rId5"/>
    <p:sldLayoutId id="2147485107" r:id="rId6"/>
    <p:sldLayoutId id="2147485108" r:id="rId7"/>
    <p:sldLayoutId id="2147485109" r:id="rId8"/>
    <p:sldLayoutId id="2147485110" r:id="rId9"/>
    <p:sldLayoutId id="2147485111" r:id="rId10"/>
    <p:sldLayoutId id="2147485112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xpbann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DD20634-95C3-644A-87EE-1AC87EB5A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EXPHORS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4975" r:id="rId2"/>
    <p:sldLayoutId id="2147484976" r:id="rId3"/>
    <p:sldLayoutId id="2147484977" r:id="rId4"/>
    <p:sldLayoutId id="2147484978" r:id="rId5"/>
    <p:sldLayoutId id="2147484979" r:id="rId6"/>
    <p:sldLayoutId id="2147484980" r:id="rId7"/>
    <p:sldLayoutId id="2147484981" r:id="rId8"/>
    <p:sldLayoutId id="2147484982" r:id="rId9"/>
    <p:sldLayoutId id="2147484983" r:id="rId10"/>
    <p:sldLayoutId id="21474849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08" charset="2"/>
        <a:buChar char="s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08" charset="2"/>
        <a:buChar char="s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08" charset="2"/>
        <a:buChar char="s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08" charset="2"/>
        <a:buChar char="s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25608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25621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2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6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3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4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5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09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25616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7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8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0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10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25611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2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0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3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4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5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560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048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8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8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latin typeface="Times New Roman" charset="0"/>
              </a:defRPr>
            </a:lvl1pPr>
          </a:lstStyle>
          <a:p>
            <a:pPr>
              <a:defRPr/>
            </a:pPr>
            <a:fld id="{C6AFB493-DBE8-0441-8E79-766E8D0AB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28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0C9EDA3-D461-1841-9DFE-5F1065043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A4CFE5E-1EDD-634A-B70D-E21116919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7" r:id="rId2"/>
    <p:sldLayoutId id="2147485008" r:id="rId3"/>
    <p:sldLayoutId id="2147485009" r:id="rId4"/>
    <p:sldLayoutId id="2147485010" r:id="rId5"/>
    <p:sldLayoutId id="2147485011" r:id="rId6"/>
    <p:sldLayoutId id="2147485012" r:id="rId7"/>
    <p:sldLayoutId id="2147485013" r:id="rId8"/>
    <p:sldLayoutId id="2147485014" r:id="rId9"/>
    <p:sldLayoutId id="2147485015" r:id="rId10"/>
    <p:sldLayoutId id="21474850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B5D89E69-91DF-C74E-94B6-81B040FFA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  <p:sldLayoutId id="2147485032" r:id="rId4"/>
    <p:sldLayoutId id="2147485033" r:id="rId5"/>
    <p:sldLayoutId id="2147485034" r:id="rId6"/>
    <p:sldLayoutId id="2147485035" r:id="rId7"/>
    <p:sldLayoutId id="2147485036" r:id="rId8"/>
    <p:sldLayoutId id="2147485037" r:id="rId9"/>
    <p:sldLayoutId id="2147485038" r:id="rId10"/>
    <p:sldLayoutId id="21474850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9144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44613"/>
            <a:ext cx="9144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6F430AE-C24A-C748-B903-39542D557CEF}" type="datetime1">
              <a:rPr lang="en-US"/>
              <a:pPr>
                <a:defRPr/>
              </a:pPr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>
                <a:solidFill>
                  <a:srgbClr val="898989"/>
                </a:solidFill>
                <a:latin typeface="Calibri" pitchFamily="-11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F8889A4-1C66-3C46-BF67-B05A77DC4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22" charset="0"/>
                <a:ea typeface="ＭＳ Ｐゴシック" pitchFamily="22" charset="-128"/>
                <a:cs typeface="ＭＳ Ｐゴシック" pitchFamily="2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22" charset="0"/>
                <a:ea typeface="ＭＳ Ｐゴシック" pitchFamily="22" charset="-128"/>
                <a:cs typeface="ＭＳ Ｐゴシック" pitchFamily="2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C9D3E69-A547-AE45-9846-DC5734E05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ＭＳ Ｐゴシック" pitchFamily="22" charset="-128"/>
          <a:cs typeface="ＭＳ Ｐゴシック" pitchFamily="2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ＭＳ Ｐゴシック" pitchFamily="22" charset="-128"/>
          <a:cs typeface="ＭＳ Ｐゴシック" pitchFamily="2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ＭＳ Ｐゴシック" pitchFamily="22" charset="-128"/>
          <a:cs typeface="ＭＳ Ｐゴシック" pitchFamily="2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ＭＳ Ｐゴシック" pitchFamily="22" charset="-128"/>
          <a:cs typeface="ＭＳ Ｐゴシック" pitchFamily="2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ＭＳ Ｐゴシック" pitchFamily="22" charset="-128"/>
          <a:cs typeface="ＭＳ Ｐゴシック" pitchFamily="2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ＭＳ Ｐゴシック" pitchFamily="22" charset="-128"/>
          <a:cs typeface="ＭＳ Ｐゴシック" pitchFamily="2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ＭＳ Ｐゴシック" pitchFamily="22" charset="-128"/>
          <a:cs typeface="ＭＳ Ｐゴシック" pitchFamily="2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ＭＳ Ｐゴシック" pitchFamily="22" charset="-128"/>
          <a:cs typeface="ＭＳ Ｐゴシック" pitchFamily="2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3.png"/><Relationship Id="rId6" Type="http://schemas.openxmlformats.org/officeDocument/2006/relationships/oleObject" Target="../embeddings/Microsoft_Excel_97_-_2004_Worksheet1.xls"/><Relationship Id="rId7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75.jpeg"/><Relationship Id="rId3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4"/>
          <p:cNvSpPr>
            <a:spLocks noChangeArrowheads="1"/>
          </p:cNvSpPr>
          <p:nvPr/>
        </p:nvSpPr>
        <p:spPr bwMode="auto">
          <a:xfrm>
            <a:off x="-1905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6435" name="Picture 3" descr="cic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0" y="-26988"/>
            <a:ext cx="4343400" cy="321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852738"/>
            <a:ext cx="9144000" cy="1828800"/>
          </a:xfrm>
        </p:spPr>
        <p:txBody>
          <a:bodyPr/>
          <a:lstStyle/>
          <a:p>
            <a:pPr eaLnBrk="1" hangingPunct="1"/>
            <a:r>
              <a:rPr lang="en-US" sz="5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Others-Centered Christianity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7" name="Rectangle 6"/>
          <p:cNvSpPr>
            <a:spLocks noChangeArrowheads="1"/>
          </p:cNvSpPr>
          <p:nvPr/>
        </p:nvSpPr>
        <p:spPr bwMode="auto">
          <a:xfrm>
            <a:off x="1331913" y="4149725"/>
            <a:ext cx="6248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i="1">
                <a:solidFill>
                  <a:schemeClr val="bg1"/>
                </a:solidFill>
              </a:rPr>
              <a:t>1 Corinthians 16</a:t>
            </a:r>
            <a:endParaRPr lang="en-US" sz="2800" i="1">
              <a:solidFill>
                <a:schemeClr val="tx2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Crossroads International Church Singapore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cicfamily.com &amp;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IMG_03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TextBox 13"/>
          <p:cNvSpPr txBox="1">
            <a:spLocks noChangeArrowheads="1"/>
          </p:cNvSpPr>
          <p:nvPr/>
        </p:nvSpPr>
        <p:spPr bwMode="auto">
          <a:xfrm>
            <a:off x="0" y="25400"/>
            <a:ext cx="9144000" cy="70643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rgbClr val="FFFFFF"/>
                </a:solidFill>
              </a:rPr>
              <a:t>Home Group Friday 7:30 pm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1" descr="20130323_1749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955" y="119987"/>
            <a:ext cx="9164810" cy="1473087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5400" b="1" i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75000"/>
                    </a:schemeClr>
                  </a:glow>
                </a:effectLst>
                <a:ea typeface="ＭＳ Ｐゴシック" charset="0"/>
                <a:cs typeface="Arial"/>
              </a:rPr>
              <a:t>CIC Youth</a:t>
            </a:r>
            <a:r>
              <a:rPr lang="en-US" sz="54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75000"/>
                    </a:schemeClr>
                  </a:glow>
                </a:effectLst>
                <a:ea typeface="ＭＳ Ｐゴシック" charset="0"/>
                <a:cs typeface="Arial"/>
              </a:rPr>
              <a:t>—Saturdays</a:t>
            </a:r>
            <a:endParaRPr lang="en-US" b="1" i="1" dirty="0">
              <a:solidFill>
                <a:srgbClr val="FFFF00"/>
              </a:solidFill>
              <a:effectLst>
                <a:glow rad="254000">
                  <a:schemeClr val="tx1">
                    <a:alpha val="75000"/>
                  </a:schemeClr>
                </a:glow>
              </a:effectLst>
              <a:latin typeface="Apple Chancery" charset="0"/>
              <a:ea typeface="ＭＳ Ｐゴシック" charset="0"/>
              <a:cs typeface="Apple Chancery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7" descr="puff-the-magic-bb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6" name="Picture 4" descr="bbq rib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73325"/>
            <a:ext cx="48291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5" descr="bbq-ri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2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6" descr="lg_BBQ_Apron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40347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4201" y="-76200"/>
            <a:ext cx="5705439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Geneva"/>
                <a:cs typeface="Geneva"/>
              </a:rPr>
              <a:t>Church</a:t>
            </a:r>
            <a:endParaRPr lang="en-US" sz="4800" b="1" dirty="0">
              <a:solidFill>
                <a:schemeClr val="bg1"/>
              </a:solidFill>
              <a:effectLst>
                <a:glow rad="177800">
                  <a:schemeClr val="tx1"/>
                </a:glow>
              </a:effectLst>
              <a:latin typeface="Geneva"/>
              <a:cs typeface="Geneva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800" y="1126232"/>
            <a:ext cx="5724128" cy="1881164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Geneva"/>
                <a:cs typeface="Geneva"/>
              </a:rPr>
              <a:t>Monthly Dinners</a:t>
            </a:r>
            <a:endParaRPr lang="en-US" sz="4800" b="1" dirty="0">
              <a:solidFill>
                <a:schemeClr val="bg1"/>
              </a:solidFill>
              <a:effectLst>
                <a:glow rad="177800">
                  <a:schemeClr val="tx1"/>
                </a:glow>
              </a:effectLst>
              <a:latin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Life Transformation Groups</a:t>
            </a:r>
          </a:p>
        </p:txBody>
      </p:sp>
      <p:sp>
        <p:nvSpPr>
          <p:cNvPr id="551938" name="TextBox 13"/>
          <p:cNvSpPr txBox="1">
            <a:spLocks noChangeArrowheads="1"/>
          </p:cNvSpPr>
          <p:nvPr/>
        </p:nvSpPr>
        <p:spPr bwMode="auto">
          <a:xfrm>
            <a:off x="0" y="2281238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u="sng">
                <a:solidFill>
                  <a:srgbClr val="FFFFFF"/>
                </a:solidFill>
              </a:rPr>
              <a:t>The Commitment</a:t>
            </a:r>
            <a:r>
              <a:rPr lang="en-US" sz="4000" b="1">
                <a:solidFill>
                  <a:srgbClr val="FFFFFF"/>
                </a:solidFill>
              </a:rPr>
              <a:t>: Meet one hour a week with 1-2 others of the same sex to provide accountability in 3 areas</a:t>
            </a:r>
          </a:p>
        </p:txBody>
      </p:sp>
      <p:sp>
        <p:nvSpPr>
          <p:cNvPr id="551939" name="TextBox 13"/>
          <p:cNvSpPr txBox="1">
            <a:spLocks noChangeArrowheads="1"/>
          </p:cNvSpPr>
          <p:nvPr/>
        </p:nvSpPr>
        <p:spPr bwMode="auto">
          <a:xfrm>
            <a:off x="-25400" y="4370388"/>
            <a:ext cx="9144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en-US" sz="4000" b="1">
                <a:solidFill>
                  <a:srgbClr val="FFFF00"/>
                </a:solidFill>
              </a:rPr>
              <a:t>Confess</a:t>
            </a:r>
            <a:r>
              <a:rPr lang="en-US" sz="4000" b="1">
                <a:solidFill>
                  <a:srgbClr val="FFFFFF"/>
                </a:solidFill>
              </a:rPr>
              <a:t> sin around 10 questions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4000" b="1">
                <a:solidFill>
                  <a:srgbClr val="FFFF00"/>
                </a:solidFill>
              </a:rPr>
              <a:t>Read</a:t>
            </a:r>
            <a:r>
              <a:rPr lang="en-US" sz="4000" b="1">
                <a:solidFill>
                  <a:srgbClr val="FFFFFF"/>
                </a:solidFill>
              </a:rPr>
              <a:t> 3 Bible chapters daily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4000" b="1">
                <a:solidFill>
                  <a:srgbClr val="FFFF00"/>
                </a:solidFill>
              </a:rPr>
              <a:t>Pray</a:t>
            </a:r>
            <a:r>
              <a:rPr lang="en-US" sz="4000" b="1">
                <a:solidFill>
                  <a:srgbClr val="FFFFFF"/>
                </a:solidFill>
              </a:rPr>
              <a:t> for lost friends</a:t>
            </a:r>
          </a:p>
        </p:txBody>
      </p:sp>
      <p:pic>
        <p:nvPicPr>
          <p:cNvPr id="166916" name="Picture 1" descr="Life Transformation Group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380287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7" name="TextBox 13"/>
          <p:cNvSpPr txBox="1">
            <a:spLocks noChangeArrowheads="1"/>
          </p:cNvSpPr>
          <p:nvPr/>
        </p:nvSpPr>
        <p:spPr bwMode="auto">
          <a:xfrm>
            <a:off x="-107950" y="6423025"/>
            <a:ext cx="9288463" cy="4619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FFFFFF"/>
                </a:solidFill>
              </a:rPr>
              <a:t>Church Multiplication Associates––www.CMAResources.org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1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38" grpId="0"/>
      <p:bldP spid="5519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963" y="4221163"/>
            <a:ext cx="9334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Title 1"/>
          <p:cNvSpPr>
            <a:spLocks noGrp="1"/>
          </p:cNvSpPr>
          <p:nvPr>
            <p:ph type="ctrTitle"/>
          </p:nvPr>
        </p:nvSpPr>
        <p:spPr>
          <a:xfrm>
            <a:off x="0" y="863600"/>
            <a:ext cx="9144000" cy="9810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Discipleship</a:t>
            </a:r>
          </a:p>
        </p:txBody>
      </p:sp>
      <p:pic>
        <p:nvPicPr>
          <p:cNvPr id="168963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9334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2852738"/>
            <a:ext cx="9350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294313" y="2347913"/>
            <a:ext cx="2014537" cy="1863725"/>
            <a:chOff x="5076056" y="1916832"/>
            <a:chExt cx="2014350" cy="1862584"/>
          </a:xfrm>
        </p:grpSpPr>
        <p:pic>
          <p:nvPicPr>
            <p:cNvPr id="168973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91683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74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91683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294313" y="4508500"/>
            <a:ext cx="2014537" cy="1862138"/>
            <a:chOff x="5076056" y="4590752"/>
            <a:chExt cx="2014350" cy="1862584"/>
          </a:xfrm>
        </p:grpSpPr>
        <p:pic>
          <p:nvPicPr>
            <p:cNvPr id="16897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59075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7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59075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ight Arrow 12"/>
          <p:cNvSpPr/>
          <p:nvPr/>
        </p:nvSpPr>
        <p:spPr bwMode="auto">
          <a:xfrm rot="731498">
            <a:off x="3565525" y="4508500"/>
            <a:ext cx="1223963" cy="504825"/>
          </a:xfrm>
          <a:prstGeom prst="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400" b="1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ravers MT" charset="0"/>
              <a:ea typeface="MS PGothic" charset="0"/>
              <a:cs typeface="MS PGothic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20479694">
            <a:off x="3565525" y="3860800"/>
            <a:ext cx="1223963" cy="503238"/>
          </a:xfrm>
          <a:prstGeom prst="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400" b="1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ravers MT" charset="0"/>
              <a:ea typeface="MS PGothic" charset="0"/>
              <a:cs typeface="MS PGothic" charset="0"/>
            </a:endParaRPr>
          </a:p>
        </p:txBody>
      </p:sp>
      <p:pic>
        <p:nvPicPr>
          <p:cNvPr id="168969" name="Picture 14" descr="Life Transformation Group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380287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70" name="TextBox 13"/>
          <p:cNvSpPr txBox="1">
            <a:spLocks noChangeArrowheads="1"/>
          </p:cNvSpPr>
          <p:nvPr/>
        </p:nvSpPr>
        <p:spPr bwMode="auto">
          <a:xfrm>
            <a:off x="-107950" y="6423025"/>
            <a:ext cx="9288463" cy="4619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FFFFFF"/>
                </a:solidFill>
              </a:rPr>
              <a:t>Church Multiplication Associates––www.CMAResources.org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Life Transformation Groups</a:t>
            </a:r>
          </a:p>
        </p:txBody>
      </p:sp>
      <p:pic>
        <p:nvPicPr>
          <p:cNvPr id="171010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2573338"/>
            <a:ext cx="4445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1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2573338"/>
            <a:ext cx="44608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411413" y="2287588"/>
            <a:ext cx="1296987" cy="925512"/>
            <a:chOff x="5076056" y="1916832"/>
            <a:chExt cx="2014350" cy="1862584"/>
          </a:xfrm>
        </p:grpSpPr>
        <p:pic>
          <p:nvPicPr>
            <p:cNvPr id="171037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91683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038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91683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411413" y="3573463"/>
            <a:ext cx="1296987" cy="927100"/>
            <a:chOff x="5076056" y="4590752"/>
            <a:chExt cx="2014350" cy="1862584"/>
          </a:xfrm>
        </p:grpSpPr>
        <p:pic>
          <p:nvPicPr>
            <p:cNvPr id="171035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59075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036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59075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221038"/>
            <a:ext cx="4460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4437063"/>
            <a:ext cx="444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6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4437063"/>
            <a:ext cx="444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859338" y="4005263"/>
            <a:ext cx="1296987" cy="925512"/>
            <a:chOff x="5076056" y="1916832"/>
            <a:chExt cx="2014350" cy="1862584"/>
          </a:xfrm>
        </p:grpSpPr>
        <p:pic>
          <p:nvPicPr>
            <p:cNvPr id="171033" name="Pictur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91683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034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91683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859338" y="5300663"/>
            <a:ext cx="1296987" cy="927100"/>
            <a:chOff x="5076056" y="4590752"/>
            <a:chExt cx="2014350" cy="1862584"/>
          </a:xfrm>
        </p:grpSpPr>
        <p:pic>
          <p:nvPicPr>
            <p:cNvPr id="171031" name="Picture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59075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032" name="Pictur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59075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5084763"/>
            <a:ext cx="444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0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388" y="2420938"/>
            <a:ext cx="4445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1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25" y="2420938"/>
            <a:ext cx="4445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164388" y="2287588"/>
            <a:ext cx="1295400" cy="925512"/>
            <a:chOff x="5076056" y="1916832"/>
            <a:chExt cx="2014350" cy="1862584"/>
          </a:xfrm>
        </p:grpSpPr>
        <p:pic>
          <p:nvPicPr>
            <p:cNvPr id="171029" name="Picture 2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91683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030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91683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7164388" y="3797300"/>
            <a:ext cx="1295400" cy="927100"/>
            <a:chOff x="5076056" y="4590752"/>
            <a:chExt cx="2014350" cy="1862584"/>
          </a:xfrm>
        </p:grpSpPr>
        <p:pic>
          <p:nvPicPr>
            <p:cNvPr id="171027" name="Picture 2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59075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028" name="Picture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590752"/>
              <a:ext cx="934230" cy="186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725" y="3068638"/>
            <a:ext cx="444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5" name="Picture 30" descr="Life Transformation Group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380287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26" name="TextBox 13"/>
          <p:cNvSpPr txBox="1">
            <a:spLocks noChangeArrowheads="1"/>
          </p:cNvSpPr>
          <p:nvPr/>
        </p:nvSpPr>
        <p:spPr bwMode="auto">
          <a:xfrm>
            <a:off x="-107950" y="6423025"/>
            <a:ext cx="9288463" cy="4619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FFFFFF"/>
                </a:solidFill>
              </a:rPr>
              <a:t>Church Multiplication Associates––www.CMAResources.org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43"/>
          <p:cNvSpPr>
            <a:spLocks noChangeArrowheads="1"/>
          </p:cNvSpPr>
          <p:nvPr/>
        </p:nvSpPr>
        <p:spPr bwMode="auto">
          <a:xfrm>
            <a:off x="381000" y="304800"/>
            <a:ext cx="8229600" cy="6172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4000" b="1">
              <a:solidFill>
                <a:srgbClr val="000000"/>
              </a:solidFill>
              <a:ea typeface="Osaka" charset="0"/>
              <a:cs typeface="Osaka" charset="0"/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9144000" cy="8382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</a:rPr>
              <a:t>Your Elders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73060" name="Rectangle 46"/>
          <p:cNvSpPr>
            <a:spLocks noChangeArrowheads="1"/>
          </p:cNvSpPr>
          <p:nvPr/>
        </p:nvSpPr>
        <p:spPr bwMode="auto">
          <a:xfrm>
            <a:off x="4641850" y="4797425"/>
            <a:ext cx="396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ja-JP" sz="5400" b="1">
                <a:solidFill>
                  <a:srgbClr val="FFFFFF"/>
                </a:solidFill>
                <a:ea typeface="Osaka" charset="0"/>
                <a:cs typeface="Osaka" charset="0"/>
              </a:rPr>
              <a:t>Rick</a:t>
            </a:r>
            <a:endParaRPr lang="en-US" sz="5400" b="1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  <p:sp>
        <p:nvSpPr>
          <p:cNvPr id="173061" name="Rectangle 47"/>
          <p:cNvSpPr>
            <a:spLocks noChangeArrowheads="1"/>
          </p:cNvSpPr>
          <p:nvPr/>
        </p:nvSpPr>
        <p:spPr bwMode="auto">
          <a:xfrm>
            <a:off x="465138" y="4797425"/>
            <a:ext cx="41767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ja-JP" sz="5400" b="1">
                <a:solidFill>
                  <a:srgbClr val="FFFFFF"/>
                </a:solidFill>
                <a:ea typeface="Osaka" charset="0"/>
                <a:cs typeface="Osaka" charset="0"/>
              </a:rPr>
              <a:t>Lewis</a:t>
            </a:r>
            <a:endParaRPr lang="en-US" sz="5400" b="1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  <p:pic>
        <p:nvPicPr>
          <p:cNvPr id="173062" name="Picture 2" descr="IMG_672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63" y="182086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3" name="Picture 3" descr="DSC0026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0" y="182086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4" descr="transitions abst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2514600"/>
            <a:ext cx="4648200" cy="1905000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Transitions often turn us </a:t>
            </a:r>
            <a:r>
              <a:rPr lang="en-US" sz="6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inward</a:t>
            </a:r>
            <a:r>
              <a:rPr lang="en-US" sz="60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7" name="AutoShape 6"/>
          <p:cNvSpPr>
            <a:spLocks noChangeArrowheads="1"/>
          </p:cNvSpPr>
          <p:nvPr/>
        </p:nvSpPr>
        <p:spPr bwMode="auto">
          <a:xfrm rot="-2771668">
            <a:off x="1257300" y="4838700"/>
            <a:ext cx="2590800" cy="1143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08" name="AutoShape 7"/>
          <p:cNvSpPr>
            <a:spLocks noChangeArrowheads="1"/>
          </p:cNvSpPr>
          <p:nvPr/>
        </p:nvSpPr>
        <p:spPr bwMode="auto">
          <a:xfrm rot="7767017">
            <a:off x="5829300" y="723900"/>
            <a:ext cx="2590800" cy="1143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09" name="AutoShape 8"/>
          <p:cNvSpPr>
            <a:spLocks noChangeArrowheads="1"/>
          </p:cNvSpPr>
          <p:nvPr/>
        </p:nvSpPr>
        <p:spPr bwMode="auto">
          <a:xfrm rot="2792151">
            <a:off x="1485900" y="876300"/>
            <a:ext cx="2590800" cy="1143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AutoShape 9"/>
          <p:cNvSpPr>
            <a:spLocks noChangeArrowheads="1"/>
          </p:cNvSpPr>
          <p:nvPr/>
        </p:nvSpPr>
        <p:spPr bwMode="auto">
          <a:xfrm rot="-8104359">
            <a:off x="6096000" y="4876800"/>
            <a:ext cx="2590800" cy="1143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28" y="762000"/>
            <a:ext cx="9070776" cy="762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Parties at Corinth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bg1"/>
              </a:solidFill>
              <a:effectLst>
                <a:glow rad="241300">
                  <a:schemeClr val="tx1">
                    <a:alpha val="75000"/>
                  </a:scheme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76132" name="Picture 4" descr="WITE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7162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4" name="Rectangle 6"/>
          <p:cNvSpPr>
            <a:spLocks noChangeArrowheads="1"/>
          </p:cNvSpPr>
          <p:nvPr/>
        </p:nvSpPr>
        <p:spPr bwMode="auto">
          <a:xfrm>
            <a:off x="0" y="17526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Paul </a:t>
            </a:r>
            <a:b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Action</a:t>
            </a:r>
            <a:b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Party</a:t>
            </a:r>
          </a:p>
        </p:txBody>
      </p:sp>
      <p:sp>
        <p:nvSpPr>
          <p:cNvPr id="258056" name="Rectangle 8"/>
          <p:cNvSpPr>
            <a:spLocks noChangeArrowheads="1"/>
          </p:cNvSpPr>
          <p:nvPr/>
        </p:nvSpPr>
        <p:spPr bwMode="auto">
          <a:xfrm>
            <a:off x="1828800" y="17526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4400" b="1" dirty="0" err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Apollos</a:t>
            </a:r>
            <a: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 </a:t>
            </a:r>
            <a:b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Yippee</a:t>
            </a:r>
            <a:b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Esquire</a:t>
            </a:r>
          </a:p>
        </p:txBody>
      </p:sp>
      <p:sp>
        <p:nvSpPr>
          <p:cNvPr id="258058" name="Rectangle 10"/>
          <p:cNvSpPr>
            <a:spLocks noChangeArrowheads="1"/>
          </p:cNvSpPr>
          <p:nvPr/>
        </p:nvSpPr>
        <p:spPr bwMode="auto">
          <a:xfrm>
            <a:off x="4114800" y="17526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4400" b="1" dirty="0" err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Cephas</a:t>
            </a:r>
            <a: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 </a:t>
            </a:r>
            <a:b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Triumph</a:t>
            </a:r>
            <a:b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Esquire</a:t>
            </a:r>
          </a:p>
        </p:txBody>
      </p:sp>
      <p:sp>
        <p:nvSpPr>
          <p:cNvPr id="258060" name="Rectangle 12"/>
          <p:cNvSpPr>
            <a:spLocks noChangeArrowheads="1"/>
          </p:cNvSpPr>
          <p:nvPr/>
        </p:nvSpPr>
        <p:spPr bwMode="auto">
          <a:xfrm>
            <a:off x="6477000" y="1752600"/>
            <a:ext cx="2819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4400" b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Savior </a:t>
            </a:r>
            <a:br>
              <a:rPr lang="en-US" sz="4400" b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b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Dvlpmnt</a:t>
            </a:r>
            <a:br>
              <a:rPr lang="en-US" sz="4400" b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b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Party</a:t>
            </a:r>
          </a:p>
        </p:txBody>
      </p:sp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P</a:t>
            </a:r>
            <a:br>
              <a:rPr lang="en-US" sz="4400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A</a:t>
            </a:r>
            <a:br>
              <a:rPr lang="en-US" sz="4400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P</a:t>
            </a:r>
          </a:p>
        </p:txBody>
      </p:sp>
      <p:sp>
        <p:nvSpPr>
          <p:cNvPr id="258055" name="Rectangle 7"/>
          <p:cNvSpPr>
            <a:spLocks noChangeArrowheads="1"/>
          </p:cNvSpPr>
          <p:nvPr/>
        </p:nvSpPr>
        <p:spPr bwMode="auto">
          <a:xfrm>
            <a:off x="182880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A</a:t>
            </a:r>
            <a:b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Y</a:t>
            </a:r>
            <a:b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E</a:t>
            </a:r>
          </a:p>
        </p:txBody>
      </p:sp>
      <p:sp>
        <p:nvSpPr>
          <p:cNvPr id="258057" name="Rectangle 9"/>
          <p:cNvSpPr>
            <a:spLocks noChangeArrowheads="1"/>
          </p:cNvSpPr>
          <p:nvPr/>
        </p:nvSpPr>
        <p:spPr bwMode="auto">
          <a:xfrm>
            <a:off x="411480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C</a:t>
            </a:r>
            <a:b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T</a:t>
            </a:r>
            <a:b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E</a:t>
            </a:r>
          </a:p>
        </p:txBody>
      </p:sp>
      <p:sp>
        <p:nvSpPr>
          <p:cNvPr id="258059" name="Rectangle 11"/>
          <p:cNvSpPr>
            <a:spLocks noChangeArrowheads="1"/>
          </p:cNvSpPr>
          <p:nvPr/>
        </p:nvSpPr>
        <p:spPr bwMode="auto">
          <a:xfrm>
            <a:off x="647700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S</a:t>
            </a:r>
            <a:b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D</a:t>
            </a:r>
            <a:b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b="1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P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 rot="-558625">
            <a:off x="3973513" y="1781175"/>
            <a:ext cx="1219200" cy="46180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rgbClr val="000000"/>
              </a:solidFill>
              <a:ea typeface="Osaka" charset="0"/>
              <a:cs typeface="Osaka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 rot="-530609">
            <a:off x="5187950" y="1530350"/>
            <a:ext cx="4021138" cy="4800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rgbClr val="000000"/>
              </a:solidFill>
              <a:ea typeface="Osaka" charset="0"/>
              <a:cs typeface="Osaka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68313" y="1828800"/>
            <a:ext cx="3951287" cy="4419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rgbClr val="000000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4" grpId="0" build="p" autoUpdateAnimBg="0"/>
      <p:bldP spid="258056" grpId="0" build="p" autoUpdateAnimBg="0"/>
      <p:bldP spid="258058" grpId="0" build="p" autoUpdateAnimBg="0"/>
      <p:bldP spid="258060" grpId="0" build="p" autoUpdateAnimBg="0"/>
      <p:bldP spid="258053" grpId="0" build="p" autoUpdateAnimBg="0"/>
      <p:bldP spid="258055" grpId="0" build="p" autoUpdateAnimBg="0"/>
      <p:bldP spid="258057" grpId="0" build="p" autoUpdateAnimBg="0"/>
      <p:bldP spid="258059" grpId="0" build="p" autoUpdateAnimBg="0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Origin &amp; Destination</a:t>
            </a:r>
          </a:p>
        </p:txBody>
      </p:sp>
      <p:pic>
        <p:nvPicPr>
          <p:cNvPr id="178178" name="Picture 3" descr="38 3rd MJ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3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Text Box 4"/>
          <p:cNvSpPr txBox="1">
            <a:spLocks noChangeArrowheads="1"/>
          </p:cNvSpPr>
          <p:nvPr/>
        </p:nvSpPr>
        <p:spPr bwMode="auto">
          <a:xfrm>
            <a:off x="8396288" y="152400"/>
            <a:ext cx="692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157</a:t>
            </a:r>
            <a:endParaRPr lang="en-US"/>
          </a:p>
        </p:txBody>
      </p:sp>
      <p:sp>
        <p:nvSpPr>
          <p:cNvPr id="178180" name="Text Box 5"/>
          <p:cNvSpPr txBox="1">
            <a:spLocks noChangeArrowheads="1"/>
          </p:cNvSpPr>
          <p:nvPr/>
        </p:nvSpPr>
        <p:spPr bwMode="auto">
          <a:xfrm>
            <a:off x="304800" y="152400"/>
            <a:ext cx="8048625" cy="519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FFFF"/>
                </a:solidFill>
                <a:ea typeface="SimSun" charset="0"/>
                <a:cs typeface="SimSun" charset="0"/>
              </a:rPr>
              <a:t>1 Corinthians on the Third Missionary Journey</a:t>
            </a: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2590800" y="3048000"/>
            <a:ext cx="1454150" cy="8223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Origin:</a:t>
            </a:r>
          </a:p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Ephesus</a:t>
            </a:r>
          </a:p>
        </p:txBody>
      </p:sp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36513" y="3048000"/>
            <a:ext cx="1944687" cy="8223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Destination:</a:t>
            </a:r>
          </a:p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Corinth</a:t>
            </a:r>
          </a:p>
        </p:txBody>
      </p:sp>
      <p:sp>
        <p:nvSpPr>
          <p:cNvPr id="253960" name="AutoShape 8"/>
          <p:cNvSpPr>
            <a:spLocks noChangeArrowheads="1"/>
          </p:cNvSpPr>
          <p:nvPr/>
        </p:nvSpPr>
        <p:spPr bwMode="auto">
          <a:xfrm>
            <a:off x="2743200" y="2667000"/>
            <a:ext cx="457200" cy="2286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3961" name="AutoShape 9"/>
          <p:cNvSpPr>
            <a:spLocks noChangeArrowheads="1"/>
          </p:cNvSpPr>
          <p:nvPr/>
        </p:nvSpPr>
        <p:spPr bwMode="auto">
          <a:xfrm>
            <a:off x="228600" y="2438400"/>
            <a:ext cx="457200" cy="2286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3962" name="AutoShape 10"/>
          <p:cNvSpPr>
            <a:spLocks noChangeArrowheads="1"/>
          </p:cNvSpPr>
          <p:nvPr/>
        </p:nvSpPr>
        <p:spPr bwMode="auto">
          <a:xfrm rot="10800000" flipV="1">
            <a:off x="381000" y="1828800"/>
            <a:ext cx="2743200" cy="685800"/>
          </a:xfrm>
          <a:prstGeom prst="curvedDownArrow">
            <a:avLst>
              <a:gd name="adj1" fmla="val 80000"/>
              <a:gd name="adj2" fmla="val 16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8" grpId="0" animBg="1"/>
      <p:bldP spid="253959" grpId="0" animBg="1"/>
      <p:bldP spid="253960" grpId="0" animBg="1"/>
      <p:bldP spid="253961" grpId="0" animBg="1"/>
      <p:bldP spid="2539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 descr="Clouds &amp; Sky 00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2" name="Picture 4" descr="transitionwind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9144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1676400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117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117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117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1700" b="1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11700" b="1">
                <a:solidFill>
                  <a:srgbClr val="80008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17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1700" b="1">
                <a:solidFill>
                  <a:srgbClr val="FF80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11700" b="1">
                <a:solidFill>
                  <a:srgbClr val="FF00FF"/>
                </a:solidFill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1700" b="1">
                <a:solidFill>
                  <a:srgbClr val="FFA782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11700" b="1">
                <a:solidFill>
                  <a:srgbClr val="B1FF77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11700" b="1">
                <a:solidFill>
                  <a:srgbClr val="FFFE0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152400" y="1981200"/>
            <a:ext cx="8915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17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</a:rPr>
              <a:t>What</a:t>
            </a:r>
            <a:r>
              <a:rPr lang="fr-FR" altLang="ja-JP" sz="117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</a:rPr>
              <a:t>'</a:t>
            </a:r>
            <a:r>
              <a:rPr lang="en-US" sz="117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</a:rPr>
              <a:t>s yours?</a:t>
            </a:r>
            <a:endParaRPr lang="en-US" sz="4400" b="1" dirty="0">
              <a:solidFill>
                <a:schemeClr val="tx2"/>
              </a:solidFill>
              <a:effectLst>
                <a:glow rad="1651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Rectangle 4"/>
          <p:cNvSpPr>
            <a:spLocks noChangeArrowheads="1"/>
          </p:cNvSpPr>
          <p:nvPr/>
        </p:nvSpPr>
        <p:spPr bwMode="auto">
          <a:xfrm>
            <a:off x="4495800" y="0"/>
            <a:ext cx="4648200" cy="6858000"/>
          </a:xfrm>
          <a:prstGeom prst="rect">
            <a:avLst/>
          </a:prstGeom>
          <a:gradFill rotWithShape="0">
            <a:gsLst>
              <a:gs pos="0">
                <a:srgbClr val="664B19"/>
              </a:gs>
              <a:gs pos="100000">
                <a:srgbClr val="DCA13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152400"/>
            <a:ext cx="4572000" cy="67056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ial Bold Italic" charset="0"/>
                <a:ea typeface="ＭＳ Ｐゴシック" charset="0"/>
                <a:cs typeface="ＭＳ Ｐゴシック" charset="0"/>
              </a:rPr>
              <a:t>How to advance the gospel during transition…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 descr="Money Temp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-31750"/>
            <a:ext cx="91567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2057400"/>
            <a:ext cx="7467600" cy="1828800"/>
          </a:xfrm>
          <a:effectLst>
            <a:outerShdw blurRad="508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en-US" sz="5400" b="1" dirty="0">
                <a:solidFill>
                  <a:srgbClr val="FFFE0F"/>
                </a:solidFill>
                <a:latin typeface="Arial" charset="0"/>
                <a:ea typeface="ＭＳ Ｐゴシック" charset="0"/>
                <a:cs typeface="ＭＳ Ｐゴシック" charset="0"/>
              </a:rPr>
              <a:t>Give</a:t>
            </a:r>
            <a:r>
              <a:rPr lang="en-US" sz="5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to needy saints (1-4). </a:t>
            </a:r>
            <a:endParaRPr lang="en-US" sz="8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4495800"/>
            <a:ext cx="7467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5921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algn="r" eaLnBrk="1" hangingPunct="1">
              <a:defRPr/>
            </a:pPr>
            <a:r>
              <a:rPr lang="ja-JP" altLang="en-US" sz="4000">
                <a:solidFill>
                  <a:srgbClr val="FFFFFF"/>
                </a:solidFill>
              </a:rPr>
              <a:t>“</a:t>
            </a:r>
            <a:r>
              <a:rPr lang="en-US" sz="4000">
                <a:solidFill>
                  <a:srgbClr val="FFFFFF"/>
                </a:solidFill>
              </a:rPr>
              <a:t>Now about the collection for the saints…</a:t>
            </a:r>
            <a:r>
              <a:rPr lang="ja-JP" altLang="en-US" sz="4000">
                <a:solidFill>
                  <a:srgbClr val="FFFFFF"/>
                </a:solidFill>
              </a:rPr>
              <a:t>”</a:t>
            </a:r>
            <a:r>
              <a:rPr lang="en-US" sz="4000">
                <a:solidFill>
                  <a:srgbClr val="FFFFFF"/>
                </a:solidFill>
              </a:rPr>
              <a:t> 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(1 Cor. 16:1)</a:t>
            </a:r>
            <a:endParaRPr lang="en-US" sz="5400">
              <a:solidFill>
                <a:srgbClr val="FFFFFF"/>
              </a:solidFill>
            </a:endParaRP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0" y="2127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i="1" smtClean="0">
                <a:solidFill>
                  <a:schemeClr val="bg1"/>
                </a:solidFill>
              </a:rPr>
              <a:t>How to advance the gospel during transition…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2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667000" y="274638"/>
            <a:ext cx="4495800" cy="361156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Give to God</a:t>
            </a:r>
            <a:r>
              <a:rPr lang="fr-FR" altLang="ja-JP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 family first</a:t>
            </a:r>
          </a:p>
        </p:txBody>
      </p:sp>
      <p:pic>
        <p:nvPicPr>
          <p:cNvPr id="184323" name="Picture 2" descr="GivetoGodsFamilyFirs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44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6553200" cy="1219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The Collection (16:1-2)</a:t>
            </a:r>
          </a:p>
        </p:txBody>
      </p:sp>
      <p:sp>
        <p:nvSpPr>
          <p:cNvPr id="192516" name="AutoShape 4"/>
          <p:cNvSpPr>
            <a:spLocks noChangeArrowheads="1"/>
          </p:cNvSpPr>
          <p:nvPr/>
        </p:nvSpPr>
        <p:spPr bwMode="auto">
          <a:xfrm rot="2130249" flipV="1">
            <a:off x="4191000" y="5181600"/>
            <a:ext cx="2819400" cy="533400"/>
          </a:xfrm>
          <a:prstGeom prst="curvedDownArrow">
            <a:avLst>
              <a:gd name="adj1" fmla="val 105714"/>
              <a:gd name="adj2" fmla="val 21142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18" name="AutoShape 6"/>
          <p:cNvSpPr>
            <a:spLocks noChangeArrowheads="1"/>
          </p:cNvSpPr>
          <p:nvPr/>
        </p:nvSpPr>
        <p:spPr bwMode="auto">
          <a:xfrm rot="21468871" flipH="1">
            <a:off x="4419600" y="3508375"/>
            <a:ext cx="1371600" cy="685800"/>
          </a:xfrm>
          <a:prstGeom prst="curvedDown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9188450" y="0"/>
            <a:ext cx="79375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rgbClr val="FFFFFF"/>
                </a:solidFill>
              </a:rPr>
              <a:t>154f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 animBg="1"/>
      <p:bldP spid="1925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HCW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2667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72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What was the early church </a:t>
            </a:r>
            <a:r>
              <a:rPr lang="en-US" sz="7200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really</a:t>
            </a:r>
            <a:r>
              <a:rPr lang="en-US" sz="72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like?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2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228600" y="381000"/>
            <a:ext cx="271780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Divorce (7)</a:t>
            </a:r>
          </a:p>
        </p:txBody>
      </p:sp>
      <p:sp>
        <p:nvSpPr>
          <p:cNvPr id="247813" name="WordArt 5" descr="Narrow vertical"/>
          <p:cNvSpPr>
            <a:spLocks noChangeArrowheads="1" noChangeShapeType="1" noTextEdit="1"/>
          </p:cNvSpPr>
          <p:nvPr/>
        </p:nvSpPr>
        <p:spPr bwMode="auto">
          <a:xfrm rot="1373878">
            <a:off x="457200" y="4953000"/>
            <a:ext cx="271780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Idolatry (8-10)</a:t>
            </a:r>
          </a:p>
        </p:txBody>
      </p:sp>
      <p:sp>
        <p:nvSpPr>
          <p:cNvPr id="247814" name="WordArt 6" descr="Narrow vertical"/>
          <p:cNvSpPr>
            <a:spLocks noChangeArrowheads="1" noChangeShapeType="1" noTextEdit="1"/>
          </p:cNvSpPr>
          <p:nvPr/>
        </p:nvSpPr>
        <p:spPr bwMode="auto">
          <a:xfrm rot="1373878">
            <a:off x="6096000" y="457200"/>
            <a:ext cx="271780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Gifts (12-14)</a:t>
            </a:r>
          </a:p>
        </p:txBody>
      </p:sp>
      <p:sp>
        <p:nvSpPr>
          <p:cNvPr id="247815" name="WordArt 7" descr="Narrow vertical"/>
          <p:cNvSpPr>
            <a:spLocks noChangeArrowheads="1" noChangeShapeType="1" noTextEdit="1"/>
          </p:cNvSpPr>
          <p:nvPr/>
        </p:nvSpPr>
        <p:spPr bwMode="auto">
          <a:xfrm rot="-1307426">
            <a:off x="5638800" y="5029200"/>
            <a:ext cx="271780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Incest (5)</a:t>
            </a:r>
          </a:p>
        </p:txBody>
      </p:sp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2590800" y="4572000"/>
            <a:ext cx="3754438" cy="762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1 Corinthians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478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47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47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478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478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478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2" grpId="0" animBg="1"/>
      <p:bldP spid="247813" grpId="0" animBg="1"/>
      <p:bldP spid="247814" grpId="0" animBg="1"/>
      <p:bldP spid="2478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990600"/>
            <a:ext cx="533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990600"/>
          </a:xfrm>
          <a:gradFill rotWithShape="0">
            <a:gsLst>
              <a:gs pos="0">
                <a:srgbClr val="5D151D"/>
              </a:gs>
              <a:gs pos="100000">
                <a:srgbClr val="5D151D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Commands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on Giving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90600" y="1447800"/>
            <a:ext cx="7848600" cy="1143000"/>
            <a:chOff x="672" y="912"/>
            <a:chExt cx="4944" cy="720"/>
          </a:xfrm>
        </p:grpSpPr>
        <p:pic>
          <p:nvPicPr>
            <p:cNvPr id="188420" name="Picture 5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1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1.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to believers in need</a:t>
              </a:r>
              <a:r>
                <a:rPr lang="en-US" sz="4000">
                  <a:solidFill>
                    <a:schemeClr val="tx2"/>
                  </a:solidFill>
                </a:rPr>
                <a:t> (1)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algn="r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Our Mission Involvement</a:t>
            </a:r>
          </a:p>
        </p:txBody>
      </p:sp>
      <p:pic>
        <p:nvPicPr>
          <p:cNvPr id="190466" name="Picture 3" descr="globe+--+clear+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1300" y="1676400"/>
            <a:ext cx="36433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7" name="Picture 4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8938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Rectangle 5"/>
          <p:cNvSpPr>
            <a:spLocks noChangeArrowheads="1"/>
          </p:cNvSpPr>
          <p:nvPr/>
        </p:nvSpPr>
        <p:spPr bwMode="auto">
          <a:xfrm>
            <a:off x="34925" y="2781300"/>
            <a:ext cx="27368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tx2"/>
                </a:solidFill>
              </a:rPr>
              <a:t>• Thailand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• Vietnam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• India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• Mongolia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• Philippines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• Myanmar</a:t>
            </a:r>
          </a:p>
        </p:txBody>
      </p:sp>
      <p:sp>
        <p:nvSpPr>
          <p:cNvPr id="190469" name="Rectangle 5"/>
          <p:cNvSpPr>
            <a:spLocks noChangeArrowheads="1"/>
          </p:cNvSpPr>
          <p:nvPr/>
        </p:nvSpPr>
        <p:spPr bwMode="auto">
          <a:xfrm>
            <a:off x="2555875" y="2790825"/>
            <a:ext cx="28797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tx2"/>
                </a:solidFill>
              </a:rPr>
              <a:t>• Bangladesh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• Afghanistan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• Nepal</a:t>
            </a:r>
          </a:p>
          <a:p>
            <a:pPr eaLnBrk="1" hangingPunct="1"/>
            <a:r>
              <a:rPr lang="en-US" sz="3200" b="1">
                <a:solidFill>
                  <a:schemeClr val="tx2"/>
                </a:solidFill>
              </a:rPr>
              <a:t>• Canada (training for Indonesia)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7963" y="134938"/>
            <a:ext cx="8639175" cy="427037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Missions CIC Supported in 2012</a:t>
            </a:r>
            <a:endParaRPr lang="en-US" sz="2000">
              <a:solidFill>
                <a:srgbClr val="00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92514" name="Object 178"/>
          <p:cNvGraphicFramePr>
            <a:graphicFrameLocks noChangeAspect="1"/>
          </p:cNvGraphicFramePr>
          <p:nvPr/>
        </p:nvGraphicFramePr>
        <p:xfrm>
          <a:off x="7507288" y="101600"/>
          <a:ext cx="13176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9" name="Photo Editor Photo" r:id="rId4" imgW="5229955" imgH="1876190" progId="MSPhotoEd.3">
                  <p:embed/>
                </p:oleObj>
              </mc:Choice>
              <mc:Fallback>
                <p:oleObj name="Photo Editor Photo" r:id="rId4" imgW="5229955" imgH="1876190" progId="MSPhotoEd.3">
                  <p:embed/>
                  <p:pic>
                    <p:nvPicPr>
                      <p:cNvPr id="0" name="Object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288" y="101600"/>
                        <a:ext cx="131762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8CCE4">
                                <a:alpha val="50195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1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2515" name="Object 3"/>
          <p:cNvGraphicFramePr>
            <a:graphicFrameLocks noChangeAspect="1"/>
          </p:cNvGraphicFramePr>
          <p:nvPr/>
        </p:nvGraphicFramePr>
        <p:xfrm>
          <a:off x="107950" y="771525"/>
          <a:ext cx="8967788" cy="584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20" name="Worksheet" r:id="rId6" imgW="8966475" imgH="5845581" progId="Excel.Sheet.8">
                  <p:embed/>
                </p:oleObj>
              </mc:Choice>
              <mc:Fallback>
                <p:oleObj name="Worksheet" r:id="rId6" imgW="8966475" imgH="5845581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771525"/>
                        <a:ext cx="8967788" cy="584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516" name="TextBox 8"/>
          <p:cNvSpPr txBox="1">
            <a:spLocks noChangeArrowheads="1"/>
          </p:cNvSpPr>
          <p:nvPr/>
        </p:nvSpPr>
        <p:spPr bwMode="auto">
          <a:xfrm>
            <a:off x="755650" y="6164263"/>
            <a:ext cx="7343775" cy="32226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rgbClr val="4E728F"/>
              </a:buClr>
              <a:buSzPct val="80000"/>
              <a:buFont typeface="Wingdings" charset="0"/>
              <a:buNone/>
            </a:pPr>
            <a:r>
              <a:rPr lang="en-US" sz="1800" b="1">
                <a:solidFill>
                  <a:srgbClr val="000000"/>
                </a:solidFill>
              </a:rPr>
              <a:t>66% </a:t>
            </a:r>
            <a:r>
              <a:rPr lang="en-US" sz="1800" b="1">
                <a:solidFill>
                  <a:srgbClr val="FF0000"/>
                </a:solidFill>
              </a:rPr>
              <a:t>has helped missionaries who are/have been members of CIC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562" name="Picture 3" descr="Mongol's-famil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2686050"/>
            <a:ext cx="54292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89240"/>
            <a:ext cx="91440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Pastor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Budmaa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, Director, Evangelism Explosion, Mongolia</a:t>
            </a:r>
          </a:p>
        </p:txBody>
      </p:sp>
      <p:pic>
        <p:nvPicPr>
          <p:cNvPr id="3" name="Picture 2" descr="Screen Shot 2013-05-03 at 6.05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644525"/>
            <a:ext cx="9144001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-20638"/>
            <a:ext cx="8305800" cy="684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Rectangle 4"/>
          <p:cNvSpPr>
            <a:spLocks noGrp="1" noChangeArrowheads="1"/>
          </p:cNvSpPr>
          <p:nvPr>
            <p:ph type="title"/>
          </p:nvPr>
        </p:nvSpPr>
        <p:spPr>
          <a:xfrm>
            <a:off x="6019800" y="2667000"/>
            <a:ext cx="2514600" cy="838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Inner Mongolia (China)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4" name="AutoShape 6"/>
          <p:cNvSpPr>
            <a:spLocks noChangeArrowheads="1"/>
          </p:cNvSpPr>
          <p:nvPr/>
        </p:nvSpPr>
        <p:spPr bwMode="auto">
          <a:xfrm rot="-6336242">
            <a:off x="2232819" y="3259931"/>
            <a:ext cx="5251450" cy="2097088"/>
          </a:xfrm>
          <a:prstGeom prst="curvedDownArrow">
            <a:avLst>
              <a:gd name="adj1" fmla="val 29888"/>
              <a:gd name="adj2" fmla="val 79971"/>
              <a:gd name="adj3" fmla="val 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7095" name="AutoShape 7"/>
          <p:cNvSpPr>
            <a:spLocks noChangeArrowheads="1"/>
          </p:cNvSpPr>
          <p:nvPr/>
        </p:nvSpPr>
        <p:spPr bwMode="auto">
          <a:xfrm rot="1498792" flipV="1">
            <a:off x="5334000" y="2743200"/>
            <a:ext cx="1371600" cy="419100"/>
          </a:xfrm>
          <a:prstGeom prst="curvedDownArrow">
            <a:avLst>
              <a:gd name="adj1" fmla="val 65455"/>
              <a:gd name="adj2" fmla="val 130909"/>
              <a:gd name="adj3" fmla="val 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750" name="Rectangle 8"/>
          <p:cNvSpPr>
            <a:spLocks noChangeArrowheads="1"/>
          </p:cNvSpPr>
          <p:nvPr/>
        </p:nvSpPr>
        <p:spPr bwMode="auto">
          <a:xfrm>
            <a:off x="152400" y="3810000"/>
            <a:ext cx="3124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2800" b="1"/>
              <a:t>Pastor Budmaa's Mother in Glory</a:t>
            </a:r>
          </a:p>
        </p:txBody>
      </p:sp>
      <p:pic>
        <p:nvPicPr>
          <p:cNvPr id="8" name="Picture 7" descr="IMG00101-20110301-10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4440238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4" grpId="0" animBg="1"/>
      <p:bldP spid="217095" grpId="0" animBg="1"/>
      <p:bldP spid="1597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5651" name="Picture 3" descr="1st M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95250"/>
            <a:ext cx="70104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55626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17 believers from 6 countries </a:t>
            </a:r>
            <a:b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at our first meeting Friday, 6 Oct 06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990600"/>
            <a:ext cx="533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990600"/>
          </a:xfrm>
          <a:gradFill rotWithShape="0">
            <a:gsLst>
              <a:gs pos="0">
                <a:srgbClr val="5D151D"/>
              </a:gs>
              <a:gs pos="100000">
                <a:srgbClr val="5D151D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Commands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on Giving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97635" name="Group 4"/>
          <p:cNvGrpSpPr>
            <a:grpSpLocks/>
          </p:cNvGrpSpPr>
          <p:nvPr/>
        </p:nvGrpSpPr>
        <p:grpSpPr bwMode="auto">
          <a:xfrm>
            <a:off x="990600" y="1447800"/>
            <a:ext cx="7848600" cy="1143000"/>
            <a:chOff x="672" y="912"/>
            <a:chExt cx="4944" cy="720"/>
          </a:xfrm>
        </p:grpSpPr>
        <p:pic>
          <p:nvPicPr>
            <p:cNvPr id="197639" name="Picture 5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0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1.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to believers in need</a:t>
              </a:r>
              <a:r>
                <a:rPr lang="en-US" sz="4000">
                  <a:solidFill>
                    <a:schemeClr val="tx2"/>
                  </a:solidFill>
                </a:rPr>
                <a:t> (1)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90600" y="2514600"/>
            <a:ext cx="7848600" cy="1143000"/>
            <a:chOff x="672" y="912"/>
            <a:chExt cx="4944" cy="720"/>
          </a:xfrm>
        </p:grpSpPr>
        <p:pic>
          <p:nvPicPr>
            <p:cNvPr id="197637" name="Picture 8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8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2.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regularly</a:t>
              </a:r>
              <a:r>
                <a:rPr lang="en-US" sz="4000">
                  <a:solidFill>
                    <a:schemeClr val="tx2"/>
                  </a:solidFill>
                </a:rPr>
                <a:t> (2a)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19968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990600"/>
            <a:ext cx="533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32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990600"/>
          </a:xfrm>
          <a:gradFill rotWithShape="0">
            <a:gsLst>
              <a:gs pos="0">
                <a:srgbClr val="5D151D"/>
              </a:gs>
              <a:gs pos="100000">
                <a:srgbClr val="5D151D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Commands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on Giving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0707" name="Group 4"/>
          <p:cNvGrpSpPr>
            <a:grpSpLocks/>
          </p:cNvGrpSpPr>
          <p:nvPr/>
        </p:nvGrpSpPr>
        <p:grpSpPr bwMode="auto">
          <a:xfrm>
            <a:off x="990600" y="1447800"/>
            <a:ext cx="7848600" cy="1143000"/>
            <a:chOff x="672" y="912"/>
            <a:chExt cx="4944" cy="720"/>
          </a:xfrm>
        </p:grpSpPr>
        <p:pic>
          <p:nvPicPr>
            <p:cNvPr id="200714" name="Picture 5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715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1.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to believers in need</a:t>
              </a:r>
              <a:r>
                <a:rPr lang="en-US" sz="4000">
                  <a:solidFill>
                    <a:schemeClr val="tx2"/>
                  </a:solidFill>
                </a:rPr>
                <a:t> (1)</a:t>
              </a:r>
            </a:p>
          </p:txBody>
        </p:sp>
      </p:grpSp>
      <p:grpSp>
        <p:nvGrpSpPr>
          <p:cNvPr id="200708" name="Group 7"/>
          <p:cNvGrpSpPr>
            <a:grpSpLocks/>
          </p:cNvGrpSpPr>
          <p:nvPr/>
        </p:nvGrpSpPr>
        <p:grpSpPr bwMode="auto">
          <a:xfrm>
            <a:off x="990600" y="2514600"/>
            <a:ext cx="7848600" cy="1143000"/>
            <a:chOff x="672" y="912"/>
            <a:chExt cx="4944" cy="720"/>
          </a:xfrm>
        </p:grpSpPr>
        <p:pic>
          <p:nvPicPr>
            <p:cNvPr id="200712" name="Picture 8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713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2.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regularly</a:t>
              </a:r>
              <a:r>
                <a:rPr lang="en-US" sz="4000">
                  <a:solidFill>
                    <a:schemeClr val="tx2"/>
                  </a:solidFill>
                </a:rPr>
                <a:t> (2a)</a:t>
              </a: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990600" y="3581400"/>
            <a:ext cx="7848600" cy="1143000"/>
            <a:chOff x="672" y="912"/>
            <a:chExt cx="4944" cy="720"/>
          </a:xfrm>
        </p:grpSpPr>
        <p:pic>
          <p:nvPicPr>
            <p:cNvPr id="200710" name="Picture 11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711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3.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proportionately</a:t>
              </a:r>
              <a:r>
                <a:rPr lang="en-US" sz="4000">
                  <a:solidFill>
                    <a:schemeClr val="tx2"/>
                  </a:solidFill>
                </a:rPr>
                <a:t> (2b)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about the tithe?</a:t>
            </a:r>
          </a:p>
        </p:txBody>
      </p:sp>
      <p:pic>
        <p:nvPicPr>
          <p:cNvPr id="202754" name="Picture 3" descr="Tithe_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0825"/>
            <a:ext cx="78486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" descr="tithing-backl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325" y="1219200"/>
            <a:ext cx="24796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78" name="Picture 3" descr="tith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18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Should Christians tithe?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70675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888"/>
            <a:ext cx="8229600" cy="850900"/>
          </a:xfrm>
          <a:solidFill>
            <a:srgbClr val="333399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Who Gives More?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403648" y="2781151"/>
            <a:ext cx="2880320" cy="150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>
              <a:defRPr/>
            </a:pPr>
            <a:r>
              <a:rPr lang="en-US" b="1" dirty="0" smtClean="0">
                <a:effectLst>
                  <a:glow rad="393700">
                    <a:schemeClr val="bg1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Gives 2.8%</a:t>
            </a:r>
            <a:endParaRPr lang="en-US" b="1" dirty="0">
              <a:effectLst>
                <a:glow rad="393700">
                  <a:schemeClr val="bg1">
                    <a:alpha val="99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4" name="Rectangle 4"/>
          <p:cNvSpPr txBox="1">
            <a:spLocks noChangeArrowheads="1"/>
          </p:cNvSpPr>
          <p:nvPr/>
        </p:nvSpPr>
        <p:spPr bwMode="auto">
          <a:xfrm>
            <a:off x="827088" y="1206500"/>
            <a:ext cx="4032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>
                <a:solidFill>
                  <a:schemeClr val="tx2"/>
                </a:solidFill>
              </a:rPr>
              <a:t>Income: </a:t>
            </a:r>
            <a:br>
              <a:rPr lang="en-US" sz="4400" b="1">
                <a:solidFill>
                  <a:schemeClr val="tx2"/>
                </a:solidFill>
              </a:rPr>
            </a:br>
            <a:r>
              <a:rPr lang="en-US" sz="4400" b="1">
                <a:solidFill>
                  <a:schemeClr val="tx2"/>
                </a:solidFill>
              </a:rPr>
              <a:t>US$10,000</a:t>
            </a:r>
          </a:p>
        </p:txBody>
      </p:sp>
      <p:sp>
        <p:nvSpPr>
          <p:cNvPr id="204805" name="Title 1"/>
          <p:cNvSpPr txBox="1">
            <a:spLocks/>
          </p:cNvSpPr>
          <p:nvPr/>
        </p:nvSpPr>
        <p:spPr bwMode="auto">
          <a:xfrm>
            <a:off x="422275" y="5446713"/>
            <a:ext cx="13954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04806" name="Title 1"/>
          <p:cNvSpPr txBox="1">
            <a:spLocks/>
          </p:cNvSpPr>
          <p:nvPr/>
        </p:nvSpPr>
        <p:spPr bwMode="auto">
          <a:xfrm>
            <a:off x="438150" y="4702175"/>
            <a:ext cx="1397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04807" name="Title 1"/>
          <p:cNvSpPr txBox="1">
            <a:spLocks/>
          </p:cNvSpPr>
          <p:nvPr/>
        </p:nvSpPr>
        <p:spPr bwMode="auto">
          <a:xfrm>
            <a:off x="409575" y="3957638"/>
            <a:ext cx="1397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04808" name="Title 1"/>
          <p:cNvSpPr txBox="1">
            <a:spLocks/>
          </p:cNvSpPr>
          <p:nvPr/>
        </p:nvSpPr>
        <p:spPr bwMode="auto">
          <a:xfrm>
            <a:off x="414338" y="3213100"/>
            <a:ext cx="1397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04809" name="Title 1"/>
          <p:cNvSpPr txBox="1">
            <a:spLocks/>
          </p:cNvSpPr>
          <p:nvPr/>
        </p:nvSpPr>
        <p:spPr bwMode="auto">
          <a:xfrm>
            <a:off x="390525" y="2493963"/>
            <a:ext cx="1397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rgbClr val="0000FF"/>
                </a:solidFill>
              </a:rPr>
              <a:t>4</a:t>
            </a:r>
          </a:p>
        </p:txBody>
      </p:sp>
      <p:cxnSp>
        <p:nvCxnSpPr>
          <p:cNvPr id="12" name="Straight Arrow Connector 10"/>
          <p:cNvCxnSpPr>
            <a:cxnSpLocks noChangeShapeType="1"/>
          </p:cNvCxnSpPr>
          <p:nvPr/>
        </p:nvCxnSpPr>
        <p:spPr bwMode="auto">
          <a:xfrm>
            <a:off x="3563938" y="3933825"/>
            <a:ext cx="2232025" cy="7921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11" name="Title 1"/>
          <p:cNvSpPr txBox="1">
            <a:spLocks/>
          </p:cNvSpPr>
          <p:nvPr/>
        </p:nvSpPr>
        <p:spPr bwMode="auto">
          <a:xfrm>
            <a:off x="-36513" y="3717925"/>
            <a:ext cx="96361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rgbClr val="0000FF"/>
                </a:solidFill>
              </a:rPr>
              <a:t>%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5220072" y="3582367"/>
            <a:ext cx="2880320" cy="150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>
              <a:defRPr/>
            </a:pPr>
            <a:r>
              <a:rPr lang="en-US" b="1" dirty="0" smtClean="0">
                <a:effectLst>
                  <a:glow rad="393700">
                    <a:schemeClr val="bg1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Gives 1.5%</a:t>
            </a:r>
            <a:endParaRPr lang="en-US" b="1" dirty="0">
              <a:effectLst>
                <a:glow rad="393700">
                  <a:schemeClr val="bg1">
                    <a:alpha val="99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13" name="Rectangle 4"/>
          <p:cNvSpPr txBox="1">
            <a:spLocks noChangeArrowheads="1"/>
          </p:cNvSpPr>
          <p:nvPr/>
        </p:nvSpPr>
        <p:spPr bwMode="auto">
          <a:xfrm>
            <a:off x="4427538" y="1206500"/>
            <a:ext cx="4032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>
                <a:solidFill>
                  <a:schemeClr val="tx2"/>
                </a:solidFill>
              </a:rPr>
              <a:t>Income: </a:t>
            </a:r>
            <a:br>
              <a:rPr lang="en-US" sz="4400" b="1">
                <a:solidFill>
                  <a:schemeClr val="tx2"/>
                </a:solidFill>
              </a:rPr>
            </a:br>
            <a:r>
              <a:rPr lang="en-US" sz="4400" b="1">
                <a:solidFill>
                  <a:schemeClr val="tx2"/>
                </a:solidFill>
              </a:rPr>
              <a:t>US$50,000+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54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$1000 or $50 a week?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2" descr="money -  bills wealth clock gears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91200" y="274638"/>
            <a:ext cx="2895600" cy="5897562"/>
          </a:xfrm>
        </p:spPr>
        <p:txBody>
          <a:bodyPr/>
          <a:lstStyle/>
          <a:p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Do you want God to bless you based on the net or the gross?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990600"/>
            <a:ext cx="533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85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990600"/>
          </a:xfrm>
          <a:gradFill rotWithShape="0">
            <a:gsLst>
              <a:gs pos="0">
                <a:srgbClr val="5D151D"/>
              </a:gs>
              <a:gs pos="100000">
                <a:srgbClr val="5D151D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Commands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on Giving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7875" name="Group 4"/>
          <p:cNvGrpSpPr>
            <a:grpSpLocks/>
          </p:cNvGrpSpPr>
          <p:nvPr/>
        </p:nvGrpSpPr>
        <p:grpSpPr bwMode="auto">
          <a:xfrm>
            <a:off x="990600" y="1447800"/>
            <a:ext cx="7848600" cy="1143000"/>
            <a:chOff x="672" y="912"/>
            <a:chExt cx="4944" cy="720"/>
          </a:xfrm>
        </p:grpSpPr>
        <p:pic>
          <p:nvPicPr>
            <p:cNvPr id="207885" name="Picture 5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86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1.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to believers in need</a:t>
              </a:r>
              <a:r>
                <a:rPr lang="en-US" sz="4000">
                  <a:solidFill>
                    <a:schemeClr val="tx2"/>
                  </a:solidFill>
                </a:rPr>
                <a:t> (1)</a:t>
              </a:r>
            </a:p>
          </p:txBody>
        </p:sp>
      </p:grpSp>
      <p:grpSp>
        <p:nvGrpSpPr>
          <p:cNvPr id="207876" name="Group 7"/>
          <p:cNvGrpSpPr>
            <a:grpSpLocks/>
          </p:cNvGrpSpPr>
          <p:nvPr/>
        </p:nvGrpSpPr>
        <p:grpSpPr bwMode="auto">
          <a:xfrm>
            <a:off x="990600" y="2514600"/>
            <a:ext cx="7848600" cy="1143000"/>
            <a:chOff x="672" y="912"/>
            <a:chExt cx="4944" cy="720"/>
          </a:xfrm>
        </p:grpSpPr>
        <p:pic>
          <p:nvPicPr>
            <p:cNvPr id="207883" name="Picture 8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84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2.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regularly</a:t>
              </a:r>
              <a:r>
                <a:rPr lang="en-US" sz="4000">
                  <a:solidFill>
                    <a:schemeClr val="tx2"/>
                  </a:solidFill>
                </a:rPr>
                <a:t> (2a)</a:t>
              </a:r>
            </a:p>
          </p:txBody>
        </p:sp>
      </p:grpSp>
      <p:grpSp>
        <p:nvGrpSpPr>
          <p:cNvPr id="207877" name="Group 10"/>
          <p:cNvGrpSpPr>
            <a:grpSpLocks/>
          </p:cNvGrpSpPr>
          <p:nvPr/>
        </p:nvGrpSpPr>
        <p:grpSpPr bwMode="auto">
          <a:xfrm>
            <a:off x="990600" y="3581400"/>
            <a:ext cx="7848600" cy="1143000"/>
            <a:chOff x="672" y="912"/>
            <a:chExt cx="4944" cy="720"/>
          </a:xfrm>
        </p:grpSpPr>
        <p:pic>
          <p:nvPicPr>
            <p:cNvPr id="207881" name="Picture 11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82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3.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proportionately</a:t>
              </a:r>
              <a:r>
                <a:rPr lang="en-US" sz="4000">
                  <a:solidFill>
                    <a:schemeClr val="tx2"/>
                  </a:solidFill>
                </a:rPr>
                <a:t> (2b)</a:t>
              </a:r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990600" y="4648200"/>
            <a:ext cx="7848600" cy="1143000"/>
            <a:chOff x="672" y="912"/>
            <a:chExt cx="4944" cy="720"/>
          </a:xfrm>
        </p:grpSpPr>
        <p:pic>
          <p:nvPicPr>
            <p:cNvPr id="207879" name="Picture 14" descr="ba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624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80" name="Rectangle 2"/>
            <p:cNvSpPr>
              <a:spLocks noChangeArrowheads="1"/>
            </p:cNvSpPr>
            <p:nvPr/>
          </p:nvSpPr>
          <p:spPr bwMode="auto">
            <a:xfrm>
              <a:off x="864" y="1008"/>
              <a:ext cx="4752" cy="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4.</a:t>
              </a:r>
              <a:r>
                <a:rPr lang="en-US" sz="4000">
                  <a:solidFill>
                    <a:schemeClr val="tx2"/>
                  </a:solidFill>
                </a:rPr>
                <a:t>   Give </a:t>
              </a:r>
              <a:r>
                <a:rPr lang="en-US" sz="4000">
                  <a:solidFill>
                    <a:srgbClr val="5D151D"/>
                  </a:solidFill>
                </a:rPr>
                <a:t>responsibly</a:t>
              </a:r>
              <a:r>
                <a:rPr lang="en-US" sz="4000">
                  <a:solidFill>
                    <a:schemeClr val="tx2"/>
                  </a:solidFill>
                </a:rPr>
                <a:t> (3-4)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800" b="1">
                <a:latin typeface="Arial" charset="0"/>
                <a:ea typeface="ＭＳ Ｐゴシック" charset="0"/>
                <a:cs typeface="ＭＳ Ｐゴシック" charset="0"/>
              </a:rPr>
              <a:t>Manipur, North-East India</a:t>
            </a:r>
          </a:p>
        </p:txBody>
      </p:sp>
      <p:pic>
        <p:nvPicPr>
          <p:cNvPr id="209922" name="Picture 7" descr="Manipur North East In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3033713" y="2498725"/>
            <a:ext cx="1555750" cy="1557338"/>
          </a:xfrm>
          <a:custGeom>
            <a:avLst/>
            <a:gdLst>
              <a:gd name="connsiteX0" fmla="*/ 58057 w 1555447"/>
              <a:gd name="connsiteY0" fmla="*/ 374953 h 1557867"/>
              <a:gd name="connsiteX1" fmla="*/ 653143 w 1555447"/>
              <a:gd name="connsiteY1" fmla="*/ 113695 h 1557867"/>
              <a:gd name="connsiteX2" fmla="*/ 1248228 w 1555447"/>
              <a:gd name="connsiteY2" fmla="*/ 26610 h 1557867"/>
              <a:gd name="connsiteX3" fmla="*/ 1538514 w 1555447"/>
              <a:gd name="connsiteY3" fmla="*/ 273353 h 1557867"/>
              <a:gd name="connsiteX4" fmla="*/ 1146628 w 1555447"/>
              <a:gd name="connsiteY4" fmla="*/ 1318381 h 1557867"/>
              <a:gd name="connsiteX5" fmla="*/ 740228 w 1555447"/>
              <a:gd name="connsiteY5" fmla="*/ 1449010 h 1557867"/>
              <a:gd name="connsiteX6" fmla="*/ 101600 w 1555447"/>
              <a:gd name="connsiteY6" fmla="*/ 665238 h 1557867"/>
              <a:gd name="connsiteX7" fmla="*/ 130628 w 1555447"/>
              <a:gd name="connsiteY7" fmla="*/ 360438 h 1557867"/>
              <a:gd name="connsiteX8" fmla="*/ 145143 w 1555447"/>
              <a:gd name="connsiteY8" fmla="*/ 331410 h 155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5447" h="1557867">
                <a:moveTo>
                  <a:pt x="58057" y="374953"/>
                </a:moveTo>
                <a:cubicBezTo>
                  <a:pt x="256419" y="273352"/>
                  <a:pt x="454781" y="171752"/>
                  <a:pt x="653143" y="113695"/>
                </a:cubicBezTo>
                <a:cubicBezTo>
                  <a:pt x="851505" y="55638"/>
                  <a:pt x="1100666" y="0"/>
                  <a:pt x="1248228" y="26610"/>
                </a:cubicBezTo>
                <a:cubicBezTo>
                  <a:pt x="1395790" y="53220"/>
                  <a:pt x="1555447" y="58058"/>
                  <a:pt x="1538514" y="273353"/>
                </a:cubicBezTo>
                <a:cubicBezTo>
                  <a:pt x="1521581" y="488648"/>
                  <a:pt x="1279676" y="1122438"/>
                  <a:pt x="1146628" y="1318381"/>
                </a:cubicBezTo>
                <a:cubicBezTo>
                  <a:pt x="1013580" y="1514324"/>
                  <a:pt x="914399" y="1557867"/>
                  <a:pt x="740228" y="1449010"/>
                </a:cubicBezTo>
                <a:cubicBezTo>
                  <a:pt x="566057" y="1340153"/>
                  <a:pt x="203200" y="846667"/>
                  <a:pt x="101600" y="665238"/>
                </a:cubicBezTo>
                <a:cubicBezTo>
                  <a:pt x="0" y="483809"/>
                  <a:pt x="123371" y="416076"/>
                  <a:pt x="130628" y="360438"/>
                </a:cubicBezTo>
                <a:cubicBezTo>
                  <a:pt x="137885" y="304800"/>
                  <a:pt x="141514" y="318105"/>
                  <a:pt x="145143" y="331410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291013" y="3352800"/>
            <a:ext cx="609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>
          <a:solidFill>
            <a:srgbClr val="5D151D"/>
          </a:solidFill>
        </p:spPr>
        <p:txBody>
          <a:bodyPr/>
          <a:lstStyle/>
          <a:p>
            <a:r>
              <a:rPr lang="en-US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2012-2013 Transitions</a:t>
            </a:r>
          </a:p>
        </p:txBody>
      </p:sp>
      <p:sp>
        <p:nvSpPr>
          <p:cNvPr id="152578" name="Title 1"/>
          <p:cNvSpPr txBox="1">
            <a:spLocks/>
          </p:cNvSpPr>
          <p:nvPr/>
        </p:nvSpPr>
        <p:spPr bwMode="auto">
          <a:xfrm>
            <a:off x="1116013" y="5373688"/>
            <a:ext cx="35274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</a:rPr>
              <a:t>July 12</a:t>
            </a:r>
          </a:p>
        </p:txBody>
      </p:sp>
      <p:sp>
        <p:nvSpPr>
          <p:cNvPr id="152579" name="Title 1"/>
          <p:cNvSpPr txBox="1">
            <a:spLocks/>
          </p:cNvSpPr>
          <p:nvPr/>
        </p:nvSpPr>
        <p:spPr bwMode="auto">
          <a:xfrm>
            <a:off x="5292725" y="5373688"/>
            <a:ext cx="35274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400" b="1">
                <a:solidFill>
                  <a:schemeClr val="bg1"/>
                </a:solidFill>
              </a:rPr>
              <a:t>May 13</a:t>
            </a:r>
          </a:p>
        </p:txBody>
      </p:sp>
      <p:sp>
        <p:nvSpPr>
          <p:cNvPr id="152580" name="Title 1"/>
          <p:cNvSpPr txBox="1">
            <a:spLocks/>
          </p:cNvSpPr>
          <p:nvPr/>
        </p:nvSpPr>
        <p:spPr bwMode="auto">
          <a:xfrm>
            <a:off x="7938" y="4941888"/>
            <a:ext cx="13954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2581" name="Title 1"/>
          <p:cNvSpPr txBox="1">
            <a:spLocks/>
          </p:cNvSpPr>
          <p:nvPr/>
        </p:nvSpPr>
        <p:spPr bwMode="auto">
          <a:xfrm>
            <a:off x="23813" y="4197350"/>
            <a:ext cx="1397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52582" name="Title 1"/>
          <p:cNvSpPr txBox="1">
            <a:spLocks/>
          </p:cNvSpPr>
          <p:nvPr/>
        </p:nvSpPr>
        <p:spPr bwMode="auto">
          <a:xfrm>
            <a:off x="-4763" y="3452813"/>
            <a:ext cx="1397001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52583" name="Title 1"/>
          <p:cNvSpPr txBox="1">
            <a:spLocks/>
          </p:cNvSpPr>
          <p:nvPr/>
        </p:nvSpPr>
        <p:spPr bwMode="auto">
          <a:xfrm>
            <a:off x="0" y="2708275"/>
            <a:ext cx="1397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52584" name="Title 1"/>
          <p:cNvSpPr txBox="1">
            <a:spLocks/>
          </p:cNvSpPr>
          <p:nvPr/>
        </p:nvSpPr>
        <p:spPr bwMode="auto">
          <a:xfrm>
            <a:off x="-23813" y="1989138"/>
            <a:ext cx="1397001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152585" name="Straight Arrow Connector 10"/>
          <p:cNvCxnSpPr>
            <a:cxnSpLocks noChangeShapeType="1"/>
          </p:cNvCxnSpPr>
          <p:nvPr/>
        </p:nvCxnSpPr>
        <p:spPr bwMode="auto">
          <a:xfrm flipV="1">
            <a:off x="1403350" y="1700213"/>
            <a:ext cx="0" cy="3673475"/>
          </a:xfrm>
          <a:prstGeom prst="straightConnector1">
            <a:avLst/>
          </a:prstGeom>
          <a:noFill/>
          <a:ln w="76200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586" name="Straight Arrow Connector 12"/>
          <p:cNvCxnSpPr>
            <a:cxnSpLocks noChangeShapeType="1"/>
          </p:cNvCxnSpPr>
          <p:nvPr/>
        </p:nvCxnSpPr>
        <p:spPr bwMode="auto">
          <a:xfrm>
            <a:off x="1403350" y="5373688"/>
            <a:ext cx="6697663" cy="0"/>
          </a:xfrm>
          <a:prstGeom prst="straightConnector1">
            <a:avLst/>
          </a:prstGeom>
          <a:noFill/>
          <a:ln w="76200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87" name="Freeform 14"/>
          <p:cNvSpPr>
            <a:spLocks/>
          </p:cNvSpPr>
          <p:nvPr/>
        </p:nvSpPr>
        <p:spPr bwMode="auto">
          <a:xfrm>
            <a:off x="1389063" y="2060575"/>
            <a:ext cx="6038850" cy="2025650"/>
          </a:xfrm>
          <a:custGeom>
            <a:avLst/>
            <a:gdLst>
              <a:gd name="T0" fmla="*/ 59909 w 6038095"/>
              <a:gd name="T1" fmla="*/ 2001678 h 2024899"/>
              <a:gd name="T2" fmla="*/ 203691 w 6038095"/>
              <a:gd name="T3" fmla="*/ 1893803 h 2024899"/>
              <a:gd name="T4" fmla="*/ 299546 w 6038095"/>
              <a:gd name="T5" fmla="*/ 1785928 h 2024899"/>
              <a:gd name="T6" fmla="*/ 898638 w 6038095"/>
              <a:gd name="T7" fmla="*/ 1737984 h 2024899"/>
              <a:gd name="T8" fmla="*/ 1066384 w 6038095"/>
              <a:gd name="T9" fmla="*/ 1582165 h 2024899"/>
              <a:gd name="T10" fmla="*/ 1138275 w 6038095"/>
              <a:gd name="T11" fmla="*/ 1474290 h 2024899"/>
              <a:gd name="T12" fmla="*/ 1449803 w 6038095"/>
              <a:gd name="T13" fmla="*/ 1438331 h 2024899"/>
              <a:gd name="T14" fmla="*/ 1773314 w 6038095"/>
              <a:gd name="T15" fmla="*/ 1366415 h 2024899"/>
              <a:gd name="T16" fmla="*/ 1929077 w 6038095"/>
              <a:gd name="T17" fmla="*/ 1306484 h 2024899"/>
              <a:gd name="T18" fmla="*/ 2036914 w 6038095"/>
              <a:gd name="T19" fmla="*/ 1234568 h 2024899"/>
              <a:gd name="T20" fmla="*/ 2144750 w 6038095"/>
              <a:gd name="T21" fmla="*/ 1138679 h 2024899"/>
              <a:gd name="T22" fmla="*/ 2252588 w 6038095"/>
              <a:gd name="T23" fmla="*/ 1054776 h 2024899"/>
              <a:gd name="T24" fmla="*/ 2348442 w 6038095"/>
              <a:gd name="T25" fmla="*/ 922929 h 2024899"/>
              <a:gd name="T26" fmla="*/ 2504206 w 6038095"/>
              <a:gd name="T27" fmla="*/ 767110 h 2024899"/>
              <a:gd name="T28" fmla="*/ 2600061 w 6038095"/>
              <a:gd name="T29" fmla="*/ 815054 h 2024899"/>
              <a:gd name="T30" fmla="*/ 2659970 w 6038095"/>
              <a:gd name="T31" fmla="*/ 898957 h 2024899"/>
              <a:gd name="T32" fmla="*/ 2827716 w 6038095"/>
              <a:gd name="T33" fmla="*/ 839027 h 2024899"/>
              <a:gd name="T34" fmla="*/ 2887625 w 6038095"/>
              <a:gd name="T35" fmla="*/ 791082 h 2024899"/>
              <a:gd name="T36" fmla="*/ 3007443 w 6038095"/>
              <a:gd name="T37" fmla="*/ 731152 h 2024899"/>
              <a:gd name="T38" fmla="*/ 3486717 w 6038095"/>
              <a:gd name="T39" fmla="*/ 683207 h 2024899"/>
              <a:gd name="T40" fmla="*/ 3774282 w 6038095"/>
              <a:gd name="T41" fmla="*/ 635263 h 2024899"/>
              <a:gd name="T42" fmla="*/ 3870136 w 6038095"/>
              <a:gd name="T43" fmla="*/ 551360 h 2024899"/>
              <a:gd name="T44" fmla="*/ 3930045 w 6038095"/>
              <a:gd name="T45" fmla="*/ 503416 h 2024899"/>
              <a:gd name="T46" fmla="*/ 3965991 w 6038095"/>
              <a:gd name="T47" fmla="*/ 419514 h 2024899"/>
              <a:gd name="T48" fmla="*/ 4001936 w 6038095"/>
              <a:gd name="T49" fmla="*/ 299652 h 2024899"/>
              <a:gd name="T50" fmla="*/ 4157701 w 6038095"/>
              <a:gd name="T51" fmla="*/ 119860 h 2024899"/>
              <a:gd name="T52" fmla="*/ 4265537 w 6038095"/>
              <a:gd name="T53" fmla="*/ 11985 h 2024899"/>
              <a:gd name="T54" fmla="*/ 4373374 w 6038095"/>
              <a:gd name="T55" fmla="*/ 35958 h 2024899"/>
              <a:gd name="T56" fmla="*/ 4553101 w 6038095"/>
              <a:gd name="T57" fmla="*/ 83902 h 2024899"/>
              <a:gd name="T58" fmla="*/ 4613011 w 6038095"/>
              <a:gd name="T59" fmla="*/ 143833 h 2024899"/>
              <a:gd name="T60" fmla="*/ 4708866 w 6038095"/>
              <a:gd name="T61" fmla="*/ 167805 h 2024899"/>
              <a:gd name="T62" fmla="*/ 4888593 w 6038095"/>
              <a:gd name="T63" fmla="*/ 143833 h 2024899"/>
              <a:gd name="T64" fmla="*/ 5056339 w 6038095"/>
              <a:gd name="T65" fmla="*/ 179792 h 2024899"/>
              <a:gd name="T66" fmla="*/ 5116249 w 6038095"/>
              <a:gd name="T67" fmla="*/ 239722 h 2024899"/>
              <a:gd name="T68" fmla="*/ 5212103 w 6038095"/>
              <a:gd name="T69" fmla="*/ 347597 h 2024899"/>
              <a:gd name="T70" fmla="*/ 5379849 w 6038095"/>
              <a:gd name="T71" fmla="*/ 383555 h 2024899"/>
              <a:gd name="T72" fmla="*/ 5439758 w 6038095"/>
              <a:gd name="T73" fmla="*/ 491430 h 2024899"/>
              <a:gd name="T74" fmla="*/ 5871104 w 6038095"/>
              <a:gd name="T75" fmla="*/ 527389 h 2024899"/>
              <a:gd name="T76" fmla="*/ 5931014 w 6038095"/>
              <a:gd name="T77" fmla="*/ 431499 h 2024899"/>
              <a:gd name="T78" fmla="*/ 5990923 w 6038095"/>
              <a:gd name="T79" fmla="*/ 395541 h 2024899"/>
              <a:gd name="T80" fmla="*/ 6038850 w 6038095"/>
              <a:gd name="T81" fmla="*/ 347597 h 20248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038095" h="2024899">
                <a:moveTo>
                  <a:pt x="0" y="2024899"/>
                </a:moveTo>
                <a:cubicBezTo>
                  <a:pt x="19967" y="2016911"/>
                  <a:pt x="40667" y="2010554"/>
                  <a:pt x="59902" y="2000936"/>
                </a:cubicBezTo>
                <a:cubicBezTo>
                  <a:pt x="152803" y="1954481"/>
                  <a:pt x="41442" y="1995109"/>
                  <a:pt x="131784" y="1964991"/>
                </a:cubicBezTo>
                <a:cubicBezTo>
                  <a:pt x="288398" y="1847517"/>
                  <a:pt x="98553" y="1998224"/>
                  <a:pt x="203666" y="1893101"/>
                </a:cubicBezTo>
                <a:cubicBezTo>
                  <a:pt x="256208" y="1840554"/>
                  <a:pt x="226480" y="1901896"/>
                  <a:pt x="275548" y="1833193"/>
                </a:cubicBezTo>
                <a:cubicBezTo>
                  <a:pt x="285929" y="1818658"/>
                  <a:pt x="290648" y="1800774"/>
                  <a:pt x="299509" y="1785266"/>
                </a:cubicBezTo>
                <a:cubicBezTo>
                  <a:pt x="306653" y="1772763"/>
                  <a:pt x="309116" y="1750469"/>
                  <a:pt x="323470" y="1749321"/>
                </a:cubicBezTo>
                <a:cubicBezTo>
                  <a:pt x="514586" y="1734030"/>
                  <a:pt x="706841" y="1741334"/>
                  <a:pt x="898526" y="1737340"/>
                </a:cubicBezTo>
                <a:cubicBezTo>
                  <a:pt x="1021907" y="1655076"/>
                  <a:pt x="928941" y="1728580"/>
                  <a:pt x="1006349" y="1641487"/>
                </a:cubicBezTo>
                <a:cubicBezTo>
                  <a:pt x="1025109" y="1620379"/>
                  <a:pt x="1050587" y="1605076"/>
                  <a:pt x="1066251" y="1581578"/>
                </a:cubicBezTo>
                <a:lnTo>
                  <a:pt x="1114173" y="1509688"/>
                </a:lnTo>
                <a:cubicBezTo>
                  <a:pt x="1122160" y="1497706"/>
                  <a:pt x="1123747" y="1474369"/>
                  <a:pt x="1138133" y="1473743"/>
                </a:cubicBezTo>
                <a:lnTo>
                  <a:pt x="1413681" y="1461762"/>
                </a:lnTo>
                <a:cubicBezTo>
                  <a:pt x="1425661" y="1453774"/>
                  <a:pt x="1436464" y="1443647"/>
                  <a:pt x="1449622" y="1437798"/>
                </a:cubicBezTo>
                <a:cubicBezTo>
                  <a:pt x="1511938" y="1410099"/>
                  <a:pt x="1537147" y="1411600"/>
                  <a:pt x="1605367" y="1401853"/>
                </a:cubicBezTo>
                <a:cubicBezTo>
                  <a:pt x="1706325" y="1351369"/>
                  <a:pt x="1596997" y="1398929"/>
                  <a:pt x="1773092" y="1365908"/>
                </a:cubicBezTo>
                <a:cubicBezTo>
                  <a:pt x="1837729" y="1353787"/>
                  <a:pt x="1839488" y="1340874"/>
                  <a:pt x="1892895" y="1317982"/>
                </a:cubicBezTo>
                <a:cubicBezTo>
                  <a:pt x="1904502" y="1313007"/>
                  <a:pt x="1917541" y="1311648"/>
                  <a:pt x="1928836" y="1306000"/>
                </a:cubicBezTo>
                <a:cubicBezTo>
                  <a:pt x="2021733" y="1259547"/>
                  <a:pt x="1910380" y="1300172"/>
                  <a:pt x="2000718" y="1270055"/>
                </a:cubicBezTo>
                <a:cubicBezTo>
                  <a:pt x="2012698" y="1258073"/>
                  <a:pt x="2023285" y="1244513"/>
                  <a:pt x="2036659" y="1234110"/>
                </a:cubicBezTo>
                <a:cubicBezTo>
                  <a:pt x="2059390" y="1216429"/>
                  <a:pt x="2108541" y="1186184"/>
                  <a:pt x="2108541" y="1186184"/>
                </a:cubicBezTo>
                <a:cubicBezTo>
                  <a:pt x="2120521" y="1170208"/>
                  <a:pt x="2127868" y="1149334"/>
                  <a:pt x="2144482" y="1138257"/>
                </a:cubicBezTo>
                <a:cubicBezTo>
                  <a:pt x="2165497" y="1124246"/>
                  <a:pt x="2216365" y="1114294"/>
                  <a:pt x="2216365" y="1114294"/>
                </a:cubicBezTo>
                <a:cubicBezTo>
                  <a:pt x="2239271" y="1045566"/>
                  <a:pt x="2212837" y="1107016"/>
                  <a:pt x="2252306" y="1054385"/>
                </a:cubicBezTo>
                <a:cubicBezTo>
                  <a:pt x="2269584" y="1031345"/>
                  <a:pt x="2300227" y="982495"/>
                  <a:pt x="2300227" y="982495"/>
                </a:cubicBezTo>
                <a:cubicBezTo>
                  <a:pt x="2323550" y="912519"/>
                  <a:pt x="2293958" y="976783"/>
                  <a:pt x="2348148" y="922587"/>
                </a:cubicBezTo>
                <a:cubicBezTo>
                  <a:pt x="2358330" y="912404"/>
                  <a:pt x="2362423" y="897297"/>
                  <a:pt x="2372109" y="886642"/>
                </a:cubicBezTo>
                <a:cubicBezTo>
                  <a:pt x="2453666" y="796919"/>
                  <a:pt x="2438155" y="810655"/>
                  <a:pt x="2503893" y="766826"/>
                </a:cubicBezTo>
                <a:cubicBezTo>
                  <a:pt x="2527854" y="770820"/>
                  <a:pt x="2554049" y="767943"/>
                  <a:pt x="2575775" y="778807"/>
                </a:cubicBezTo>
                <a:cubicBezTo>
                  <a:pt x="2588654" y="785247"/>
                  <a:pt x="2590518" y="803689"/>
                  <a:pt x="2599736" y="814752"/>
                </a:cubicBezTo>
                <a:cubicBezTo>
                  <a:pt x="2610582" y="827769"/>
                  <a:pt x="2623697" y="838715"/>
                  <a:pt x="2635677" y="850697"/>
                </a:cubicBezTo>
                <a:cubicBezTo>
                  <a:pt x="2643664" y="866673"/>
                  <a:pt x="2647008" y="885994"/>
                  <a:pt x="2659637" y="898624"/>
                </a:cubicBezTo>
                <a:cubicBezTo>
                  <a:pt x="2684196" y="923187"/>
                  <a:pt x="2732695" y="903182"/>
                  <a:pt x="2755480" y="898624"/>
                </a:cubicBezTo>
                <a:cubicBezTo>
                  <a:pt x="2781976" y="872125"/>
                  <a:pt x="2794002" y="855398"/>
                  <a:pt x="2827362" y="838716"/>
                </a:cubicBezTo>
                <a:cubicBezTo>
                  <a:pt x="2838657" y="833068"/>
                  <a:pt x="2851323" y="830728"/>
                  <a:pt x="2863303" y="826734"/>
                </a:cubicBezTo>
                <a:cubicBezTo>
                  <a:pt x="2871290" y="814752"/>
                  <a:pt x="2877082" y="800972"/>
                  <a:pt x="2887264" y="790789"/>
                </a:cubicBezTo>
                <a:cubicBezTo>
                  <a:pt x="2916042" y="762008"/>
                  <a:pt x="2925043" y="769461"/>
                  <a:pt x="2959146" y="754844"/>
                </a:cubicBezTo>
                <a:cubicBezTo>
                  <a:pt x="2975561" y="747808"/>
                  <a:pt x="2990485" y="737514"/>
                  <a:pt x="3007067" y="730881"/>
                </a:cubicBezTo>
                <a:cubicBezTo>
                  <a:pt x="3030518" y="721500"/>
                  <a:pt x="3054989" y="714905"/>
                  <a:pt x="3078950" y="706917"/>
                </a:cubicBezTo>
                <a:cubicBezTo>
                  <a:pt x="3233313" y="655457"/>
                  <a:pt x="3093264" y="698369"/>
                  <a:pt x="3486281" y="682954"/>
                </a:cubicBezTo>
                <a:cubicBezTo>
                  <a:pt x="3566188" y="679820"/>
                  <a:pt x="3646019" y="674966"/>
                  <a:pt x="3725888" y="670972"/>
                </a:cubicBezTo>
                <a:cubicBezTo>
                  <a:pt x="3741862" y="658990"/>
                  <a:pt x="3756473" y="644935"/>
                  <a:pt x="3773810" y="635027"/>
                </a:cubicBezTo>
                <a:cubicBezTo>
                  <a:pt x="3784774" y="628761"/>
                  <a:pt x="3798923" y="629544"/>
                  <a:pt x="3809751" y="623046"/>
                </a:cubicBezTo>
                <a:cubicBezTo>
                  <a:pt x="3826774" y="612831"/>
                  <a:pt x="3864156" y="558851"/>
                  <a:pt x="3869652" y="551156"/>
                </a:cubicBezTo>
                <a:cubicBezTo>
                  <a:pt x="3878021" y="539438"/>
                  <a:pt x="3882369" y="524207"/>
                  <a:pt x="3893613" y="515211"/>
                </a:cubicBezTo>
                <a:cubicBezTo>
                  <a:pt x="3903474" y="507321"/>
                  <a:pt x="3917574" y="507223"/>
                  <a:pt x="3929554" y="503229"/>
                </a:cubicBezTo>
                <a:cubicBezTo>
                  <a:pt x="3933548" y="491247"/>
                  <a:pt x="3936560" y="478893"/>
                  <a:pt x="3941535" y="467284"/>
                </a:cubicBezTo>
                <a:cubicBezTo>
                  <a:pt x="3948570" y="450867"/>
                  <a:pt x="3959224" y="436082"/>
                  <a:pt x="3965495" y="419358"/>
                </a:cubicBezTo>
                <a:cubicBezTo>
                  <a:pt x="3971277" y="403939"/>
                  <a:pt x="3972745" y="387204"/>
                  <a:pt x="3977476" y="371431"/>
                </a:cubicBezTo>
                <a:cubicBezTo>
                  <a:pt x="3984733" y="347237"/>
                  <a:pt x="3992056" y="322994"/>
                  <a:pt x="4001436" y="299541"/>
                </a:cubicBezTo>
                <a:cubicBezTo>
                  <a:pt x="4021121" y="250324"/>
                  <a:pt x="4023349" y="229699"/>
                  <a:pt x="4061338" y="191706"/>
                </a:cubicBezTo>
                <a:cubicBezTo>
                  <a:pt x="4089791" y="163250"/>
                  <a:pt x="4124004" y="141937"/>
                  <a:pt x="4157181" y="119816"/>
                </a:cubicBezTo>
                <a:cubicBezTo>
                  <a:pt x="4165168" y="107834"/>
                  <a:pt x="4171770" y="94804"/>
                  <a:pt x="4181141" y="83871"/>
                </a:cubicBezTo>
                <a:cubicBezTo>
                  <a:pt x="4203244" y="58082"/>
                  <a:pt x="4233212" y="27879"/>
                  <a:pt x="4265004" y="11981"/>
                </a:cubicBezTo>
                <a:cubicBezTo>
                  <a:pt x="4276299" y="6333"/>
                  <a:pt x="4288965" y="3994"/>
                  <a:pt x="4300945" y="0"/>
                </a:cubicBezTo>
                <a:cubicBezTo>
                  <a:pt x="4331233" y="20194"/>
                  <a:pt x="4337399" y="28859"/>
                  <a:pt x="4372827" y="35945"/>
                </a:cubicBezTo>
                <a:cubicBezTo>
                  <a:pt x="4420466" y="45474"/>
                  <a:pt x="4516591" y="59908"/>
                  <a:pt x="4516591" y="59908"/>
                </a:cubicBezTo>
                <a:cubicBezTo>
                  <a:pt x="4528571" y="67896"/>
                  <a:pt x="4540031" y="76727"/>
                  <a:pt x="4552532" y="83871"/>
                </a:cubicBezTo>
                <a:cubicBezTo>
                  <a:pt x="4568038" y="92733"/>
                  <a:pt x="4587826" y="95205"/>
                  <a:pt x="4600454" y="107835"/>
                </a:cubicBezTo>
                <a:cubicBezTo>
                  <a:pt x="4609384" y="116766"/>
                  <a:pt x="4603504" y="134849"/>
                  <a:pt x="4612434" y="143780"/>
                </a:cubicBezTo>
                <a:cubicBezTo>
                  <a:pt x="4621363" y="152710"/>
                  <a:pt x="4636124" y="152698"/>
                  <a:pt x="4648375" y="155761"/>
                </a:cubicBezTo>
                <a:cubicBezTo>
                  <a:pt x="4668130" y="160700"/>
                  <a:pt x="4688310" y="163749"/>
                  <a:pt x="4708277" y="167743"/>
                </a:cubicBezTo>
                <a:cubicBezTo>
                  <a:pt x="4756198" y="163749"/>
                  <a:pt x="4804375" y="162117"/>
                  <a:pt x="4852041" y="155761"/>
                </a:cubicBezTo>
                <a:cubicBezTo>
                  <a:pt x="4864559" y="154092"/>
                  <a:pt x="4875354" y="143780"/>
                  <a:pt x="4887982" y="143780"/>
                </a:cubicBezTo>
                <a:cubicBezTo>
                  <a:pt x="4936069" y="143780"/>
                  <a:pt x="4983825" y="151767"/>
                  <a:pt x="5031746" y="155761"/>
                </a:cubicBezTo>
                <a:cubicBezTo>
                  <a:pt x="5039733" y="163749"/>
                  <a:pt x="5048651" y="170904"/>
                  <a:pt x="5055707" y="179725"/>
                </a:cubicBezTo>
                <a:cubicBezTo>
                  <a:pt x="5064702" y="190970"/>
                  <a:pt x="5069485" y="205487"/>
                  <a:pt x="5079667" y="215670"/>
                </a:cubicBezTo>
                <a:cubicBezTo>
                  <a:pt x="5089848" y="225852"/>
                  <a:pt x="5103628" y="231645"/>
                  <a:pt x="5115609" y="239633"/>
                </a:cubicBezTo>
                <a:cubicBezTo>
                  <a:pt x="5123596" y="255608"/>
                  <a:pt x="5129663" y="272698"/>
                  <a:pt x="5139569" y="287559"/>
                </a:cubicBezTo>
                <a:cubicBezTo>
                  <a:pt x="5150554" y="304038"/>
                  <a:pt x="5202389" y="342937"/>
                  <a:pt x="5211451" y="347468"/>
                </a:cubicBezTo>
                <a:cubicBezTo>
                  <a:pt x="5226178" y="354832"/>
                  <a:pt x="5243541" y="354925"/>
                  <a:pt x="5259373" y="359449"/>
                </a:cubicBezTo>
                <a:cubicBezTo>
                  <a:pt x="5343021" y="383350"/>
                  <a:pt x="5236039" y="362962"/>
                  <a:pt x="5379176" y="383413"/>
                </a:cubicBezTo>
                <a:cubicBezTo>
                  <a:pt x="5391156" y="395395"/>
                  <a:pt x="5406889" y="404546"/>
                  <a:pt x="5415117" y="419358"/>
                </a:cubicBezTo>
                <a:cubicBezTo>
                  <a:pt x="5427383" y="441439"/>
                  <a:pt x="5415115" y="483260"/>
                  <a:pt x="5439078" y="491248"/>
                </a:cubicBezTo>
                <a:cubicBezTo>
                  <a:pt x="5586824" y="540502"/>
                  <a:pt x="5485735" y="513950"/>
                  <a:pt x="5750567" y="527193"/>
                </a:cubicBezTo>
                <a:cubicBezTo>
                  <a:pt x="5801391" y="537358"/>
                  <a:pt x="5819547" y="548977"/>
                  <a:pt x="5870370" y="527193"/>
                </a:cubicBezTo>
                <a:cubicBezTo>
                  <a:pt x="5880753" y="522743"/>
                  <a:pt x="5886344" y="511217"/>
                  <a:pt x="5894331" y="503229"/>
                </a:cubicBezTo>
                <a:cubicBezTo>
                  <a:pt x="5902223" y="479550"/>
                  <a:pt x="5909158" y="448232"/>
                  <a:pt x="5930272" y="431339"/>
                </a:cubicBezTo>
                <a:cubicBezTo>
                  <a:pt x="5940133" y="423450"/>
                  <a:pt x="5954233" y="423352"/>
                  <a:pt x="5966213" y="419358"/>
                </a:cubicBezTo>
                <a:cubicBezTo>
                  <a:pt x="5974200" y="411370"/>
                  <a:pt x="5983118" y="404215"/>
                  <a:pt x="5990174" y="395394"/>
                </a:cubicBezTo>
                <a:cubicBezTo>
                  <a:pt x="5999169" y="384149"/>
                  <a:pt x="6003953" y="369632"/>
                  <a:pt x="6014135" y="359449"/>
                </a:cubicBezTo>
                <a:cubicBezTo>
                  <a:pt x="6020449" y="353135"/>
                  <a:pt x="6030108" y="351462"/>
                  <a:pt x="6038095" y="347468"/>
                </a:cubicBezTo>
              </a:path>
            </a:pathLst>
          </a:custGeom>
          <a:noFill/>
          <a:ln w="76200" cmpd="sng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 descr="bridge-the-g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2" descr="Logo Colo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8613" y="1905000"/>
            <a:ext cx="38369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962400" y="5486400"/>
            <a:ext cx="1600200" cy="533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Calibri"/>
              </a:rPr>
              <a:t>Ministry</a:t>
            </a:r>
          </a:p>
        </p:txBody>
      </p:sp>
      <p:sp>
        <p:nvSpPr>
          <p:cNvPr id="210948" name="Titre 1"/>
          <p:cNvSpPr txBox="1">
            <a:spLocks/>
          </p:cNvSpPr>
          <p:nvPr/>
        </p:nvSpPr>
        <p:spPr bwMode="auto">
          <a:xfrm>
            <a:off x="533400" y="762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CA" sz="4400" b="1">
                <a:solidFill>
                  <a:srgbClr val="002060"/>
                </a:solidFill>
                <a:latin typeface="Century Schoolbook" charset="0"/>
              </a:rPr>
              <a:t>PTI - bridging the gap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781300" y="4343400"/>
            <a:ext cx="4114800" cy="1752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fr-CA" sz="5400" b="1">
                <a:solidFill>
                  <a:prstClr val="white"/>
                </a:solidFill>
                <a:latin typeface="Century Schoolbook" pitchFamily="18" charset="0"/>
              </a:rPr>
              <a:t>A Holistic Ministry</a:t>
            </a:r>
            <a:endParaRPr lang="fr-CA" sz="5400" b="1" dirty="0">
              <a:solidFill>
                <a:prstClr val="white"/>
              </a:solidFill>
              <a:latin typeface="Century Schoolbook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114800"/>
            <a:ext cx="91440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1538288" algn="ctr"/>
                <a:tab pos="7716838" algn="ctr"/>
              </a:tabLst>
            </a:pPr>
            <a:r>
              <a:rPr lang="en-US" sz="3400" b="1">
                <a:solidFill>
                  <a:srgbClr val="FFFF00"/>
                </a:solidFill>
                <a:latin typeface="Calibri" charset="0"/>
              </a:rPr>
              <a:t>		</a:t>
            </a:r>
            <a:r>
              <a:rPr lang="en-US" sz="2800" b="1">
                <a:solidFill>
                  <a:srgbClr val="FFFF00"/>
                </a:solidFill>
                <a:latin typeface="Calibri" charset="0"/>
              </a:rPr>
              <a:t>Workplaces</a:t>
            </a:r>
            <a:endParaRPr lang="en-US" sz="3400" b="1">
              <a:solidFill>
                <a:srgbClr val="FFFF00"/>
              </a:solidFill>
              <a:latin typeface="Calibri" charset="0"/>
            </a:endParaRPr>
          </a:p>
          <a:p>
            <a:pPr>
              <a:tabLst>
                <a:tab pos="1538288" algn="ctr"/>
                <a:tab pos="7716838" algn="ctr"/>
              </a:tabLst>
            </a:pPr>
            <a:r>
              <a:rPr lang="en-US" sz="3400" b="1">
                <a:solidFill>
                  <a:srgbClr val="FFFF00"/>
                </a:solidFill>
                <a:latin typeface="Calibri" charset="0"/>
              </a:rPr>
              <a:t>		</a:t>
            </a:r>
            <a:r>
              <a:rPr lang="en-US" sz="2800" b="1">
                <a:solidFill>
                  <a:srgbClr val="FFFF00"/>
                </a:solidFill>
                <a:latin typeface="Calibri" charset="0"/>
              </a:rPr>
              <a:t>Vocations</a:t>
            </a:r>
            <a:endParaRPr lang="en-US" sz="3400" b="1">
              <a:solidFill>
                <a:srgbClr val="FFFF00"/>
              </a:solidFill>
              <a:latin typeface="Calibri" charset="0"/>
            </a:endParaRPr>
          </a:p>
          <a:p>
            <a:pPr>
              <a:tabLst>
                <a:tab pos="1538288" algn="ctr"/>
                <a:tab pos="7716838" algn="ctr"/>
              </a:tabLst>
            </a:pPr>
            <a:r>
              <a:rPr lang="en-US" sz="3400" b="1">
                <a:solidFill>
                  <a:srgbClr val="FFFF00"/>
                </a:solidFill>
                <a:latin typeface="Calibri" charset="0"/>
              </a:rPr>
              <a:t>	 Church 	</a:t>
            </a:r>
            <a:r>
              <a:rPr lang="en-US" sz="2800" b="1">
                <a:solidFill>
                  <a:srgbClr val="FFFF00"/>
                </a:solidFill>
                <a:latin typeface="Calibri" charset="0"/>
              </a:rPr>
              <a:t>Studies</a:t>
            </a:r>
            <a:endParaRPr lang="en-US" sz="3400" b="1">
              <a:solidFill>
                <a:srgbClr val="FFFF00"/>
              </a:solidFill>
              <a:latin typeface="Calibri" charset="0"/>
            </a:endParaRPr>
          </a:p>
          <a:p>
            <a:pPr>
              <a:tabLst>
                <a:tab pos="1538288" algn="ctr"/>
                <a:tab pos="7716838" algn="ctr"/>
              </a:tabLst>
            </a:pPr>
            <a:r>
              <a:rPr lang="en-US" sz="3400" b="1">
                <a:solidFill>
                  <a:srgbClr val="FFFF00"/>
                </a:solidFill>
                <a:latin typeface="Calibri" charset="0"/>
              </a:rPr>
              <a:t>		</a:t>
            </a:r>
            <a:r>
              <a:rPr lang="en-US" sz="2800" b="1">
                <a:solidFill>
                  <a:srgbClr val="FFFF00"/>
                </a:solidFill>
                <a:latin typeface="Calibri" charset="0"/>
              </a:rPr>
              <a:t>People’s lives</a:t>
            </a:r>
            <a:endParaRPr lang="en-US" sz="3400" b="1">
              <a:solidFill>
                <a:srgbClr val="FFFF00"/>
              </a:solidFill>
              <a:latin typeface="Calibri" charset="0"/>
            </a:endParaRPr>
          </a:p>
          <a:p>
            <a:pPr>
              <a:tabLst>
                <a:tab pos="1538288" algn="ctr"/>
                <a:tab pos="7716838" algn="ctr"/>
              </a:tabLst>
            </a:pPr>
            <a:r>
              <a:rPr lang="en-US" sz="3400" b="1">
                <a:solidFill>
                  <a:srgbClr val="FFFF00"/>
                </a:solidFill>
                <a:latin typeface="Calibri" charset="0"/>
              </a:rPr>
              <a:t>		</a:t>
            </a:r>
            <a:r>
              <a:rPr lang="en-US" sz="2800" b="1">
                <a:solidFill>
                  <a:srgbClr val="FFFF00"/>
                </a:solidFill>
                <a:latin typeface="Calibri" charset="0"/>
              </a:rPr>
              <a:t>Spiritual needs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Date Placeholder 13"/>
          <p:cNvSpPr txBox="1">
            <a:spLocks noGrp="1"/>
          </p:cNvSpPr>
          <p:nvPr/>
        </p:nvSpPr>
        <p:spPr bwMode="auto">
          <a:xfrm>
            <a:off x="381000" y="5638800"/>
            <a:ext cx="845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Free Coaching Beneficiaries</a:t>
            </a:r>
          </a:p>
        </p:txBody>
      </p:sp>
      <p:pic>
        <p:nvPicPr>
          <p:cNvPr id="211970" name="Picture 4" descr="PTI 06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Date Placeholder 13"/>
          <p:cNvSpPr txBox="1">
            <a:spLocks noGrp="1"/>
          </p:cNvSpPr>
          <p:nvPr/>
        </p:nvSpPr>
        <p:spPr bwMode="auto">
          <a:xfrm>
            <a:off x="0" y="4038600"/>
            <a:ext cx="3429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00"/>
                </a:solidFill>
                <a:latin typeface="Calibri" charset="0"/>
              </a:rPr>
              <a:t>Computer Class</a:t>
            </a:r>
          </a:p>
        </p:txBody>
      </p:sp>
      <p:pic>
        <p:nvPicPr>
          <p:cNvPr id="212994" name="Picture 3" descr="PTI Computer Educati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91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Picture 5" descr="Practical Cla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25" y="3200400"/>
            <a:ext cx="56673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Date Placeholder 13"/>
          <p:cNvSpPr txBox="1">
            <a:spLocks noGrp="1"/>
          </p:cNvSpPr>
          <p:nvPr/>
        </p:nvSpPr>
        <p:spPr bwMode="auto">
          <a:xfrm>
            <a:off x="0" y="3581400"/>
            <a:ext cx="342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00"/>
                </a:solidFill>
                <a:latin typeface="Calibri" charset="0"/>
              </a:rPr>
              <a:t>Orientation</a:t>
            </a:r>
          </a:p>
        </p:txBody>
      </p:sp>
      <p:pic>
        <p:nvPicPr>
          <p:cNvPr id="214018" name="Picture 4" descr="website launc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54959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19" name="Picture 6" descr="students 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588" y="3529013"/>
            <a:ext cx="5459412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Date Placeholder 13"/>
          <p:cNvSpPr txBox="1">
            <a:spLocks noGrp="1"/>
          </p:cNvSpPr>
          <p:nvPr/>
        </p:nvSpPr>
        <p:spPr bwMode="auto">
          <a:xfrm>
            <a:off x="76200" y="4800600"/>
            <a:ext cx="342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00"/>
                </a:solidFill>
                <a:latin typeface="Calibri" charset="0"/>
              </a:rPr>
              <a:t>Free Coaching</a:t>
            </a:r>
          </a:p>
        </p:txBody>
      </p:sp>
      <p:pic>
        <p:nvPicPr>
          <p:cNvPr id="214021" name="Picture 8" descr="students 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6910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Date Placeholder 13"/>
          <p:cNvSpPr txBox="1">
            <a:spLocks noGrp="1"/>
          </p:cNvSpPr>
          <p:nvPr/>
        </p:nvSpPr>
        <p:spPr bwMode="auto">
          <a:xfrm>
            <a:off x="1600200" y="2667000"/>
            <a:ext cx="563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00"/>
                </a:solidFill>
                <a:latin typeface="Calibri" charset="0"/>
              </a:rPr>
              <a:t>Embroidery, Craft</a:t>
            </a:r>
          </a:p>
        </p:txBody>
      </p:sp>
      <p:pic>
        <p:nvPicPr>
          <p:cNvPr id="215042" name="Picture 5" descr="DSCN21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3" name="Picture 8" descr="DSCN212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4" name="Picture 10" descr="DSCN207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5" name="Picture 6" descr="DSCN216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-952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Date Placeholder 13"/>
          <p:cNvSpPr txBox="1">
            <a:spLocks noGrp="1"/>
          </p:cNvSpPr>
          <p:nvPr/>
        </p:nvSpPr>
        <p:spPr bwMode="auto">
          <a:xfrm>
            <a:off x="0" y="4038600"/>
            <a:ext cx="4038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00"/>
                </a:solidFill>
                <a:latin typeface="Calibri" charset="0"/>
              </a:rPr>
              <a:t>Educational Campaign</a:t>
            </a:r>
          </a:p>
        </p:txBody>
      </p:sp>
      <p:pic>
        <p:nvPicPr>
          <p:cNvPr id="216066" name="Picture 6" descr="Students' interacti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5138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Picture 7" descr="DSCN188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10" descr="DSCN11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14650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0" name="Picture 4" descr="DSCN13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8" descr="DSCN135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9" descr="DSCN166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13"/>
          <p:cNvSpPr txBox="1">
            <a:spLocks noGrp="1"/>
          </p:cNvSpPr>
          <p:nvPr/>
        </p:nvSpPr>
        <p:spPr bwMode="auto">
          <a:xfrm>
            <a:off x="2819400" y="3429000"/>
            <a:ext cx="38862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4800" b="1">
                <a:solidFill>
                  <a:prstClr val="white"/>
                </a:solidFill>
                <a:latin typeface="Calibri"/>
              </a:rPr>
              <a:t>Bible  Camps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1" descr="P11701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3"/>
          <p:cNvSpPr txBox="1">
            <a:spLocks noGrp="1"/>
          </p:cNvSpPr>
          <p:nvPr/>
        </p:nvSpPr>
        <p:spPr bwMode="auto">
          <a:xfrm>
            <a:off x="1420813" y="0"/>
            <a:ext cx="33528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4800" b="1">
                <a:solidFill>
                  <a:prstClr val="white"/>
                </a:solidFill>
                <a:latin typeface="Calibri"/>
              </a:rPr>
              <a:t>Bible  Study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2" descr="DSCN17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Date Placeholder 13"/>
          <p:cNvSpPr txBox="1">
            <a:spLocks noGrp="1"/>
          </p:cNvSpPr>
          <p:nvPr/>
        </p:nvSpPr>
        <p:spPr bwMode="auto">
          <a:xfrm>
            <a:off x="4648200" y="38100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PTI Building</a:t>
            </a:r>
            <a:endParaRPr lang="en-US" sz="40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0162" name="Picture 4" descr="Free Coaching Students 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3" name="Picture 5" descr="PTI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463" y="0"/>
            <a:ext cx="46815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9 new members Feb 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Box 13"/>
          <p:cNvSpPr txBox="1">
            <a:spLocks noChangeArrowheads="1"/>
          </p:cNvSpPr>
          <p:nvPr/>
        </p:nvSpPr>
        <p:spPr bwMode="auto">
          <a:xfrm>
            <a:off x="0" y="38100"/>
            <a:ext cx="9144000" cy="706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rgbClr val="FFFFFF"/>
                </a:solidFill>
              </a:rPr>
              <a:t>9 New Members on 24 Feb 2013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2" descr="Money Temp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-31750"/>
            <a:ext cx="91567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2057400"/>
            <a:ext cx="7467600" cy="1828800"/>
          </a:xfrm>
          <a:effectLst>
            <a:outerShdw blurRad="508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en-US" sz="5400" b="1" dirty="0">
                <a:solidFill>
                  <a:srgbClr val="FFFE0F"/>
                </a:solidFill>
                <a:latin typeface="Arial" charset="0"/>
                <a:ea typeface="ＭＳ Ｐゴシック" charset="0"/>
                <a:cs typeface="ＭＳ Ｐゴシック" charset="0"/>
              </a:rPr>
              <a:t>Give</a:t>
            </a:r>
            <a:r>
              <a:rPr lang="en-US" sz="5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to needy saints (1-4). </a:t>
            </a:r>
            <a:endParaRPr lang="en-US" sz="8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4495800"/>
            <a:ext cx="7467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5921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algn="r" eaLnBrk="1" hangingPunct="1">
              <a:defRPr/>
            </a:pPr>
            <a:r>
              <a:rPr lang="ja-JP" altLang="en-US" sz="4000">
                <a:solidFill>
                  <a:srgbClr val="FFFFFF"/>
                </a:solidFill>
              </a:rPr>
              <a:t>“</a:t>
            </a:r>
            <a:r>
              <a:rPr lang="en-US" sz="4000">
                <a:solidFill>
                  <a:srgbClr val="FFFFFF"/>
                </a:solidFill>
              </a:rPr>
              <a:t>Now about the collection for the saints…</a:t>
            </a:r>
            <a:r>
              <a:rPr lang="ja-JP" altLang="en-US" sz="4000">
                <a:solidFill>
                  <a:srgbClr val="FFFFFF"/>
                </a:solidFill>
              </a:rPr>
              <a:t>”</a:t>
            </a:r>
            <a:r>
              <a:rPr lang="en-US" sz="4000">
                <a:solidFill>
                  <a:srgbClr val="FFFFFF"/>
                </a:solidFill>
              </a:rPr>
              <a:t> 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(1 Cor. 16:1)</a:t>
            </a:r>
            <a:endParaRPr lang="en-US" sz="5400">
              <a:solidFill>
                <a:srgbClr val="FFFFFF"/>
              </a:solidFill>
            </a:endParaRP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0" y="2127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i="1" smtClean="0">
                <a:solidFill>
                  <a:schemeClr val="bg1"/>
                </a:solidFill>
              </a:rPr>
              <a:t>How to advance the gospel during transition…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9213"/>
            <a:ext cx="9144000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7"/>
              </a:schemeClr>
            </a:outerShdw>
          </a:effectLst>
        </p:spPr>
      </p:pic>
      <p:sp>
        <p:nvSpPr>
          <p:cNvPr id="4915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990600"/>
            <a:ext cx="9144000" cy="1447800"/>
          </a:xfrm>
          <a:effectLst>
            <a:outerShdw blurRad="63500" dist="35921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b="1">
                <a:latin typeface="Arial" charset="0"/>
                <a:ea typeface="ＭＳ Ｐゴシック" charset="0"/>
                <a:cs typeface="ＭＳ Ｐゴシック" charset="0"/>
              </a:rPr>
              <a:t>II.  Minister as a </a:t>
            </a:r>
            <a:r>
              <a:rPr lang="en-US" sz="5400" b="1">
                <a:solidFill>
                  <a:srgbClr val="5D151D"/>
                </a:solidFill>
                <a:latin typeface="Arial" charset="0"/>
                <a:ea typeface="ＭＳ Ｐゴシック" charset="0"/>
                <a:cs typeface="ＭＳ Ｐゴシック" charset="0"/>
              </a:rPr>
              <a:t>team</a:t>
            </a:r>
            <a:r>
              <a:rPr lang="en-US" sz="5400" b="1">
                <a:latin typeface="Arial" charset="0"/>
                <a:ea typeface="ＭＳ Ｐゴシック" charset="0"/>
                <a:cs typeface="ＭＳ Ｐゴシック" charset="0"/>
              </a:rPr>
              <a:t> (5-18)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0" y="2127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7"/>
              </a:scheme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i="1" smtClean="0">
                <a:solidFill>
                  <a:schemeClr val="tx2"/>
                </a:solidFill>
              </a:rPr>
              <a:t>How to advance the gospel during transition…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7331" name="Picture 4" descr="ephesians4_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229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A.  Show teamwork with your </a:t>
            </a:r>
            <a:r>
              <a:rPr lang="en-US" b="1">
                <a:solidFill>
                  <a:srgbClr val="FFFE0F"/>
                </a:solidFill>
                <a:latin typeface="Arial" charset="0"/>
                <a:ea typeface="ＭＳ Ｐゴシック" charset="0"/>
                <a:cs typeface="ＭＳ Ｐゴシック" charset="0"/>
              </a:rPr>
              <a:t>leaders</a:t>
            </a: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(5-18)</a:t>
            </a:r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609600" y="3886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4400" b="1">
                <a:solidFill>
                  <a:schemeClr val="bg1"/>
                </a:solidFill>
                <a:effectLst>
                  <a:glow rad="215900">
                    <a:schemeClr val="tx1">
                      <a:alpha val="99000"/>
                    </a:schemeClr>
                  </a:glow>
                </a:effectLst>
              </a:rPr>
              <a:t>• Assist them financially (5-9)</a:t>
            </a:r>
          </a:p>
        </p:txBody>
      </p:sp>
      <p:sp>
        <p:nvSpPr>
          <p:cNvPr id="203784" name="Rectangle 8"/>
          <p:cNvSpPr>
            <a:spLocks noChangeArrowheads="1"/>
          </p:cNvSpPr>
          <p:nvPr/>
        </p:nvSpPr>
        <p:spPr bwMode="auto">
          <a:xfrm>
            <a:off x="609600" y="4572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glow rad="215900">
                    <a:schemeClr val="tx1">
                      <a:alpha val="99000"/>
                    </a:schemeClr>
                  </a:glow>
                </a:effectLst>
              </a:rPr>
              <a:t>• Encourage them (10-11)</a:t>
            </a: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09600" y="5334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4400" b="1">
                <a:solidFill>
                  <a:schemeClr val="bg1"/>
                </a:solidFill>
                <a:effectLst>
                  <a:glow rad="215900">
                    <a:schemeClr val="tx1">
                      <a:alpha val="99000"/>
                    </a:schemeClr>
                  </a:glow>
                </a:effectLst>
              </a:rPr>
              <a:t>• Recognize their calling (12)</a:t>
            </a:r>
          </a:p>
        </p:txBody>
      </p:sp>
    </p:spTree>
  </p:cSld>
  <p:clrMapOvr>
    <a:masterClrMapping/>
  </p:clrMapOvr>
  <p:transition xmlns:p14="http://schemas.microsoft.com/office/powerpoint/2010/main" spd="med">
    <p:cover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2" grpId="0" build="p"/>
      <p:bldP spid="203784" grpId="0" build="p"/>
      <p:bldP spid="20378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8355" name="Picture 2" descr="ephesians4_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229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B.  Show teamwork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within </a:t>
            </a:r>
            <a:r>
              <a:rPr lang="en-US" b="1" dirty="0" smtClean="0">
                <a:solidFill>
                  <a:srgbClr val="FFFE0F"/>
                </a:solidFill>
                <a:latin typeface="Arial" charset="0"/>
                <a:ea typeface="ＭＳ Ｐゴシック" charset="0"/>
                <a:cs typeface="ＭＳ Ｐゴシック" charset="0"/>
              </a:rPr>
              <a:t>yourselves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19-24)</a:t>
            </a:r>
          </a:p>
        </p:txBody>
      </p:sp>
    </p:spTree>
  </p:cSld>
  <p:clrMapOvr>
    <a:masterClrMapping/>
  </p:clrMapOvr>
  <p:transition xmlns:p14="http://schemas.microsoft.com/office/powerpoint/2010/main" spd="med">
    <p:cover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rgbClr val="2B218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Main Idea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78" name="Rectangle 8"/>
          <p:cNvSpPr>
            <a:spLocks noChangeArrowheads="1"/>
          </p:cNvSpPr>
          <p:nvPr/>
        </p:nvSpPr>
        <p:spPr bwMode="auto">
          <a:xfrm>
            <a:off x="457200" y="1295400"/>
            <a:ext cx="8229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400" b="1">
                <a:solidFill>
                  <a:schemeClr val="tx2"/>
                </a:solidFill>
              </a:rPr>
              <a:t>Advance the gospel by…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31788" y="2209800"/>
            <a:ext cx="5230812" cy="4270375"/>
            <a:chOff x="209" y="1392"/>
            <a:chExt cx="3295" cy="2690"/>
          </a:xfrm>
        </p:grpSpPr>
        <p:pic>
          <p:nvPicPr>
            <p:cNvPr id="229383" name="Picture 6" descr="giving-hand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9" y="1884"/>
              <a:ext cx="3295" cy="2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384" name="Rectangle 9"/>
            <p:cNvSpPr>
              <a:spLocks noChangeArrowheads="1"/>
            </p:cNvSpPr>
            <p:nvPr/>
          </p:nvSpPr>
          <p:spPr bwMode="auto">
            <a:xfrm>
              <a:off x="1008" y="1392"/>
              <a:ext cx="2352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sz="4400" b="1">
                  <a:solidFill>
                    <a:srgbClr val="2B2180"/>
                  </a:solidFill>
                </a:rPr>
                <a:t>giving</a:t>
              </a:r>
              <a:r>
                <a:rPr lang="en-US" sz="4400" b="1">
                  <a:solidFill>
                    <a:schemeClr val="tx2"/>
                  </a:solidFill>
                </a:rPr>
                <a:t> and…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257800" y="2209800"/>
            <a:ext cx="3733800" cy="4267200"/>
            <a:chOff x="3312" y="1392"/>
            <a:chExt cx="2352" cy="2688"/>
          </a:xfrm>
        </p:grpSpPr>
        <p:pic>
          <p:nvPicPr>
            <p:cNvPr id="229381" name="Picture 7" descr="GivetoGodsFamilyFirs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" y="1872"/>
              <a:ext cx="1781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382" name="Rectangle 10"/>
            <p:cNvSpPr>
              <a:spLocks noChangeArrowheads="1"/>
            </p:cNvSpPr>
            <p:nvPr/>
          </p:nvSpPr>
          <p:spPr bwMode="auto">
            <a:xfrm>
              <a:off x="3312" y="1392"/>
              <a:ext cx="2352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sz="4400" b="1">
                  <a:solidFill>
                    <a:srgbClr val="2B2180"/>
                  </a:solidFill>
                </a:rPr>
                <a:t>teamwork</a:t>
              </a:r>
              <a:endParaRPr lang="en-US" sz="4400" b="1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0403" name="Picture 2" descr="ephesians4_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229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A.  Show teamwork with your leaders (5-18)</a:t>
            </a:r>
          </a:p>
        </p:txBody>
      </p:sp>
      <p:sp>
        <p:nvSpPr>
          <p:cNvPr id="262148" name="Rectangle 4"/>
          <p:cNvSpPr>
            <a:spLocks noChangeArrowheads="1"/>
          </p:cNvSpPr>
          <p:nvPr/>
        </p:nvSpPr>
        <p:spPr bwMode="auto">
          <a:xfrm>
            <a:off x="381000" y="3429000"/>
            <a:ext cx="822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</a:rPr>
              <a:t>• Assist them financially (5-9)</a:t>
            </a:r>
            <a:br>
              <a:rPr lang="en-US" sz="44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</a:rPr>
            </a:br>
            <a:r>
              <a:rPr lang="en-US" sz="44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</a:rPr>
              <a:t>• Encourage them (10-11)</a:t>
            </a:r>
            <a:br>
              <a:rPr lang="en-US" sz="44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</a:rPr>
            </a:br>
            <a:r>
              <a:rPr lang="en-US" sz="44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</a:rPr>
              <a:t>• Recognize their calling (12)</a:t>
            </a:r>
            <a:br>
              <a:rPr lang="en-US" sz="44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</a:rPr>
            </a:br>
            <a:r>
              <a:rPr lang="en-US" sz="4400" b="1" dirty="0">
                <a:solidFill>
                  <a:srgbClr val="FFFE0F"/>
                </a:solidFill>
                <a:effectLst>
                  <a:glow rad="190500">
                    <a:schemeClr val="tx1"/>
                  </a:glow>
                </a:effectLst>
              </a:rPr>
              <a:t>• Submit to them (13-18)</a:t>
            </a:r>
            <a:endParaRPr lang="en-US" sz="4400" b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cover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8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1" descr="Singpu &amp; Ki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163" y="0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413" y="537368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Kim &amp; Singpu Mangsian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23347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15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 descr="Screen Shot 2013-05-03 at 4.41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6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41313"/>
            <a:ext cx="7772400" cy="114300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2012-2013 Transitions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41313"/>
            <a:ext cx="7772400" cy="1143000"/>
          </a:xfrm>
          <a:solidFill>
            <a:srgbClr val="000000">
              <a:alpha val="0"/>
            </a:srgbClr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2012-2013 Transitions</a:t>
            </a:r>
          </a:p>
        </p:txBody>
      </p:sp>
      <p:pic>
        <p:nvPicPr>
          <p:cNvPr id="156674" name="Picture 2" descr="Screen Shot 2013-05-03 at 4.4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IMG_02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955" y="44624"/>
            <a:ext cx="9164810" cy="108012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4800" b="1" i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75000"/>
                    </a:schemeClr>
                  </a:glow>
                </a:effectLst>
                <a:ea typeface="ＭＳ Ｐゴシック" charset="0"/>
                <a:cs typeface="Arial"/>
              </a:rPr>
              <a:t>CIC Women </a:t>
            </a:r>
            <a:r>
              <a:rPr lang="en-US" sz="4800" b="1" i="1" dirty="0" smtClean="0">
                <a:solidFill>
                  <a:srgbClr val="FFFF00"/>
                </a:solidFill>
                <a:effectLst>
                  <a:glow rad="254000">
                    <a:schemeClr val="tx1">
                      <a:alpha val="75000"/>
                    </a:schemeClr>
                  </a:glow>
                </a:effectLst>
                <a:ea typeface="ＭＳ Ｐゴシック" charset="0"/>
                <a:cs typeface="Arial"/>
              </a:rPr>
              <a:t>Tuesday 10 AM</a:t>
            </a:r>
            <a:endParaRPr lang="en-US" sz="4800" b="1" i="1" dirty="0">
              <a:solidFill>
                <a:srgbClr val="FFFF00"/>
              </a:solidFill>
              <a:effectLst>
                <a:glow rad="254000">
                  <a:schemeClr val="tx1">
                    <a:alpha val="75000"/>
                  </a:schemeClr>
                </a:glow>
              </a:effectLst>
              <a:latin typeface="Apple Chancery" charset="0"/>
              <a:ea typeface="ＭＳ Ｐゴシック" charset="0"/>
              <a:cs typeface="Apple Chancery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aaancfic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9144000" cy="4572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88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Man2Man</a:t>
            </a:r>
            <a:r>
              <a:rPr lang="en-US" sz="8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/>
            </a:r>
            <a:br>
              <a:rPr lang="en-US" sz="8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88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First </a:t>
            </a:r>
            <a:r>
              <a:rPr lang="en-US" sz="66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Saturdays</a:t>
            </a:r>
            <a:br>
              <a:rPr lang="en-US" sz="66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9 AM</a:t>
            </a:r>
            <a:endParaRPr lang="en-US" sz="88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SB" val="CitiLogo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IB_Pres NEW 17-Apr">
  <a:themeElements>
    <a:clrScheme name="CIB_Pres NEW 17-Apr 1">
      <a:dk1>
        <a:srgbClr val="000000"/>
      </a:dk1>
      <a:lt1>
        <a:srgbClr val="FFFFFF"/>
      </a:lt1>
      <a:dk2>
        <a:srgbClr val="4E728F"/>
      </a:dk2>
      <a:lt2>
        <a:srgbClr val="969696"/>
      </a:lt2>
      <a:accent1>
        <a:srgbClr val="BED8EC"/>
      </a:accent1>
      <a:accent2>
        <a:srgbClr val="003082"/>
      </a:accent2>
      <a:accent3>
        <a:srgbClr val="FFFFFF"/>
      </a:accent3>
      <a:accent4>
        <a:srgbClr val="000000"/>
      </a:accent4>
      <a:accent5>
        <a:srgbClr val="DBE9F4"/>
      </a:accent5>
      <a:accent6>
        <a:srgbClr val="002A75"/>
      </a:accent6>
      <a:hlink>
        <a:srgbClr val="C0C0C0"/>
      </a:hlink>
      <a:folHlink>
        <a:srgbClr val="00A8EB"/>
      </a:folHlink>
    </a:clrScheme>
    <a:fontScheme name="CIB_Pres NEW 17-Ap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8CCE4">
            <a:alpha val="50000"/>
          </a:srgbClr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457200" marR="0" indent="0" algn="ctr" defTabSz="914400" rtl="0" eaLnBrk="1" fontAlgn="base" latinLnBrk="0" hangingPunct="1">
          <a:lnSpc>
            <a:spcPct val="80000"/>
          </a:lnSpc>
          <a:spcBef>
            <a:spcPct val="25000"/>
          </a:spcBef>
          <a:spcAft>
            <a:spcPct val="25000"/>
          </a:spcAft>
          <a:buClr>
            <a:schemeClr val="tx2"/>
          </a:buClr>
          <a:buSzPct val="80000"/>
          <a:buFont typeface="Wingdings" charset="0"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8CCE4">
            <a:alpha val="50000"/>
          </a:srgbClr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457200" marR="0" indent="0" algn="ctr" defTabSz="914400" rtl="0" eaLnBrk="1" fontAlgn="base" latinLnBrk="0" hangingPunct="1">
          <a:lnSpc>
            <a:spcPct val="80000"/>
          </a:lnSpc>
          <a:spcBef>
            <a:spcPct val="25000"/>
          </a:spcBef>
          <a:spcAft>
            <a:spcPct val="25000"/>
          </a:spcAft>
          <a:buClr>
            <a:schemeClr val="tx2"/>
          </a:buClr>
          <a:buSzPct val="80000"/>
          <a:buFont typeface="Wingdings" charset="0"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IB_Pres NEW 17-Apr 1">
        <a:dk1>
          <a:srgbClr val="000000"/>
        </a:dk1>
        <a:lt1>
          <a:srgbClr val="FFFFFF"/>
        </a:lt1>
        <a:dk2>
          <a:srgbClr val="4E728F"/>
        </a:dk2>
        <a:lt2>
          <a:srgbClr val="969696"/>
        </a:lt2>
        <a:accent1>
          <a:srgbClr val="BED8EC"/>
        </a:accent1>
        <a:accent2>
          <a:srgbClr val="003082"/>
        </a:accent2>
        <a:accent3>
          <a:srgbClr val="FFFFFF"/>
        </a:accent3>
        <a:accent4>
          <a:srgbClr val="000000"/>
        </a:accent4>
        <a:accent5>
          <a:srgbClr val="DBE9F4"/>
        </a:accent5>
        <a:accent6>
          <a:srgbClr val="002A75"/>
        </a:accent6>
        <a:hlink>
          <a:srgbClr val="C0C0C0"/>
        </a:hlink>
        <a:folHlink>
          <a:srgbClr val="00A8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2" charset="0"/>
            <a:ea typeface="ＭＳ Ｐゴシック" pitchFamily="22" charset="-128"/>
            <a:cs typeface="ＭＳ Ｐゴシック" pitchFamily="2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2" charset="0"/>
            <a:ea typeface="ＭＳ Ｐゴシック" pitchFamily="22" charset="-128"/>
            <a:cs typeface="ＭＳ Ｐゴシック" pitchFamily="2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9161</TotalTime>
  <Words>1011</Words>
  <Application>Microsoft Macintosh PowerPoint</Application>
  <PresentationFormat>On-screen Show (4:3)</PresentationFormat>
  <Paragraphs>201</Paragraphs>
  <Slides>59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88" baseType="lpstr">
      <vt:lpstr>Arial</vt:lpstr>
      <vt:lpstr>ＭＳ Ｐゴシック</vt:lpstr>
      <vt:lpstr>Times New Roman</vt:lpstr>
      <vt:lpstr>Wingdings</vt:lpstr>
      <vt:lpstr>Osaka</vt:lpstr>
      <vt:lpstr>Geneva</vt:lpstr>
      <vt:lpstr>Calibri</vt:lpstr>
      <vt:lpstr>Wingdings 2</vt:lpstr>
      <vt:lpstr>Engravers MT</vt:lpstr>
      <vt:lpstr>MS PGothic</vt:lpstr>
      <vt:lpstr>SimSun</vt:lpstr>
      <vt:lpstr>Century Schoolbook</vt:lpstr>
      <vt:lpstr>Blank Presentation</vt:lpstr>
      <vt:lpstr>Expedition</vt:lpstr>
      <vt:lpstr>Radar</vt:lpstr>
      <vt:lpstr>Default Design</vt:lpstr>
      <vt:lpstr>1_Default Design</vt:lpstr>
      <vt:lpstr>1_Blank Presentation</vt:lpstr>
      <vt:lpstr>6_Blank Presentation</vt:lpstr>
      <vt:lpstr>6_Office Theme</vt:lpstr>
      <vt:lpstr>4_Blank Presentation</vt:lpstr>
      <vt:lpstr>7_Default Design</vt:lpstr>
      <vt:lpstr>CIB_Pres NEW 17-Apr</vt:lpstr>
      <vt:lpstr>7_Office Theme</vt:lpstr>
      <vt:lpstr>Thème Office</vt:lpstr>
      <vt:lpstr>2_Blank Presentation</vt:lpstr>
      <vt:lpstr>Orbit</vt:lpstr>
      <vt:lpstr>Photo Editor Photo</vt:lpstr>
      <vt:lpstr>Microsoft Excel 97 - 2004 Worksheet</vt:lpstr>
      <vt:lpstr>Others-Centered Christianity</vt:lpstr>
      <vt:lpstr>Transitions</vt:lpstr>
      <vt:lpstr>17 believers from 6 countries  at our first meeting Friday, 6 Oct 06</vt:lpstr>
      <vt:lpstr>2012-2013 Transitions</vt:lpstr>
      <vt:lpstr>PowerPoint Presentation</vt:lpstr>
      <vt:lpstr>2012-2013 Transitions</vt:lpstr>
      <vt:lpstr>2012-2013 Transitions</vt:lpstr>
      <vt:lpstr>CIC Women Tuesday 10 AM</vt:lpstr>
      <vt:lpstr>Man2Man First Saturdays  9 AM</vt:lpstr>
      <vt:lpstr>PowerPoint Presentation</vt:lpstr>
      <vt:lpstr>CIC Youth—Saturdays</vt:lpstr>
      <vt:lpstr>Church</vt:lpstr>
      <vt:lpstr>Life Transformation Groups</vt:lpstr>
      <vt:lpstr>Discipleship</vt:lpstr>
      <vt:lpstr>Life Transformation Groups</vt:lpstr>
      <vt:lpstr>Your Elders</vt:lpstr>
      <vt:lpstr>Transitions often turn us inward </vt:lpstr>
      <vt:lpstr>Parties at Corinth</vt:lpstr>
      <vt:lpstr>Origin &amp; Destination</vt:lpstr>
      <vt:lpstr>How to advance the gospel during transition…</vt:lpstr>
      <vt:lpstr>I. Give to needy saints (1-4). </vt:lpstr>
      <vt:lpstr>Give to God's family first</vt:lpstr>
      <vt:lpstr>The Collection (16:1-2)</vt:lpstr>
      <vt:lpstr>What was the early church really like?</vt:lpstr>
      <vt:lpstr>Commands on Giving</vt:lpstr>
      <vt:lpstr>Our Mission Involvement</vt:lpstr>
      <vt:lpstr>Missions CIC Supported in 2012</vt:lpstr>
      <vt:lpstr>Pastor Budmaa, Director, Evangelism Explosion, Mongolia</vt:lpstr>
      <vt:lpstr>Inner Mongolia (China)</vt:lpstr>
      <vt:lpstr>Commands on Giving</vt:lpstr>
      <vt:lpstr>Black</vt:lpstr>
      <vt:lpstr>Commands on Giving</vt:lpstr>
      <vt:lpstr>What about the tithe?</vt:lpstr>
      <vt:lpstr>Should Christians tithe?</vt:lpstr>
      <vt:lpstr>Who Gives More?</vt:lpstr>
      <vt:lpstr>$1000 or $50 a week?</vt:lpstr>
      <vt:lpstr>Do you want God to bless you based on the net or the gross?</vt:lpstr>
      <vt:lpstr>Commands on Giving</vt:lpstr>
      <vt:lpstr>Manipur, North-East India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I. Give to needy saints (1-4). </vt:lpstr>
      <vt:lpstr>II.  Minister as a team (5-18)</vt:lpstr>
      <vt:lpstr>A.  Show teamwork with your leaders (5-18)</vt:lpstr>
      <vt:lpstr>B.  Show teamwork within yourselves (19-24)</vt:lpstr>
      <vt:lpstr>Main Idea</vt:lpstr>
      <vt:lpstr>A.  Show teamwork with your leaders (5-18)</vt:lpstr>
      <vt:lpstr>Kim &amp; Singpu Mangsian</vt:lpstr>
      <vt:lpstr>Black</vt:lpstr>
      <vt:lpstr>NT Preaching link at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 believers from 6 countries at our first meeting</dc:title>
  <dc:creator>Rick Griffith</dc:creator>
  <cp:lastModifiedBy>Rick Griffith</cp:lastModifiedBy>
  <cp:revision>347</cp:revision>
  <dcterms:created xsi:type="dcterms:W3CDTF">2008-12-08T04:26:16Z</dcterms:created>
  <dcterms:modified xsi:type="dcterms:W3CDTF">2017-07-04T09:46:39Z</dcterms:modified>
</cp:coreProperties>
</file>