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5" r:id="rId3"/>
  </p:sldMasterIdLst>
  <p:notesMasterIdLst>
    <p:notesMasterId r:id="rId29"/>
  </p:notesMasterIdLst>
  <p:handoutMasterIdLst>
    <p:handoutMasterId r:id="rId30"/>
  </p:handoutMasterIdLst>
  <p:sldIdLst>
    <p:sldId id="256" r:id="rId4"/>
    <p:sldId id="339" r:id="rId5"/>
    <p:sldId id="262" r:id="rId6"/>
    <p:sldId id="320" r:id="rId7"/>
    <p:sldId id="272" r:id="rId8"/>
    <p:sldId id="321" r:id="rId9"/>
    <p:sldId id="307" r:id="rId10"/>
    <p:sldId id="323" r:id="rId11"/>
    <p:sldId id="322" r:id="rId12"/>
    <p:sldId id="329" r:id="rId13"/>
    <p:sldId id="326" r:id="rId14"/>
    <p:sldId id="324" r:id="rId15"/>
    <p:sldId id="327" r:id="rId16"/>
    <p:sldId id="308" r:id="rId17"/>
    <p:sldId id="334" r:id="rId18"/>
    <p:sldId id="264" r:id="rId19"/>
    <p:sldId id="335" r:id="rId20"/>
    <p:sldId id="266" r:id="rId21"/>
    <p:sldId id="276" r:id="rId22"/>
    <p:sldId id="291" r:id="rId23"/>
    <p:sldId id="292" r:id="rId24"/>
    <p:sldId id="331" r:id="rId25"/>
    <p:sldId id="293" r:id="rId26"/>
    <p:sldId id="296" r:id="rId27"/>
    <p:sldId id="34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CC"/>
    <a:srgbClr val="FFFFFF"/>
    <a:srgbClr val="99FFCC"/>
    <a:srgbClr val="99FF99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0" autoAdjust="0"/>
    <p:restoredTop sz="94660"/>
  </p:normalViewPr>
  <p:slideViewPr>
    <p:cSldViewPr>
      <p:cViewPr>
        <p:scale>
          <a:sx n="96" d="100"/>
          <a:sy n="96" d="100"/>
        </p:scale>
        <p:origin x="2768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4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B753BF-680A-9B40-A7BE-EA4E28297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1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8FD808-67CA-8143-AC50-BAE88D9A59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47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5AAF2-EDB4-D442-B7C6-CC7769A37D0E}" type="slidenum">
              <a:rPr lang="en-US"/>
              <a:pPr/>
              <a:t>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0BC0E-2841-1B4D-A4D0-0590F288E1D3}" type="slidenum">
              <a:rPr lang="en-US"/>
              <a:pPr/>
              <a:t>19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FD9B8-03E3-BB4D-91D2-08126440D9FC}" type="slidenum">
              <a:rPr lang="en-US"/>
              <a:pPr/>
              <a:t>20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50119-7C60-7843-9F85-312293AEBC93}" type="slidenum">
              <a:rPr lang="en-US"/>
              <a:pPr/>
              <a:t>21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C997A-9D9F-9248-9B7F-DDCF81B955F0}" type="slidenum">
              <a:rPr lang="en-US"/>
              <a:pPr/>
              <a:t>23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6135F-B805-9942-9C6E-81D4535CD848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6E4D75-B857-624D-8BE0-0828C721B969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What overall observations can you make in your small group for the NT?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 There are 5 parts to the NT (grouped by category)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 4 versions of Christ</a:t>
            </a:r>
            <a:r>
              <a:rPr lang="uk-UA" altLang="ja-JP" sz="2000" dirty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>
                <a:ea typeface="ＭＳ Ｐゴシック" charset="0"/>
                <a:cs typeface="ＭＳ Ｐゴシック" charset="0"/>
              </a:rPr>
              <a:t>s life but only one of the church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 Most the NT are letters (especially by Paul)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 6 of Paul</a:t>
            </a:r>
            <a:r>
              <a:rPr lang="uk-UA" altLang="ja-JP" sz="2000" dirty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>
                <a:ea typeface="ＭＳ Ｐゴシック" charset="0"/>
                <a:cs typeface="ＭＳ Ｐゴシック" charset="0"/>
              </a:rPr>
              <a:t>s 13 letters are to people he wrote twice (follow-up for Cor., Thess., &amp; Tim.)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 2 groupings (general epistles &amp; gospels) named after their authors while Paul</a:t>
            </a:r>
            <a:r>
              <a:rPr lang="uk-UA" altLang="ja-JP" sz="2000" dirty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>
                <a:ea typeface="ＭＳ Ｐゴシック" charset="0"/>
                <a:cs typeface="ＭＳ Ｐゴシック" charset="0"/>
              </a:rPr>
              <a:t>s after their recipients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A18E0-9F82-814A-8555-DB85DA33B33D}" type="slidenum">
              <a:rPr lang="en-US"/>
              <a:pPr/>
              <a:t>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A1747-AA23-0447-AF9E-5ADF9B5F6EB5}" type="slidenum">
              <a:rPr lang="en-US"/>
              <a:pPr/>
              <a:t>4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B870E-09EB-8A49-8E33-2E7E8CF1BD68}" type="slidenum">
              <a:rPr lang="en-US"/>
              <a:pPr/>
              <a:t>5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EA4D6-2397-6548-8058-149256B6E8EC}" type="slidenum">
              <a:rPr lang="en-US"/>
              <a:pPr/>
              <a:t>6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04AC3-F8D0-7346-B5AD-36712181BEA5}" type="slidenum">
              <a:rPr lang="en-US"/>
              <a:pPr/>
              <a:t>10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11EEC-3846-3D4E-A4C0-8FAE2FB2735E}" type="slidenum">
              <a:rPr lang="en-US"/>
              <a:pPr/>
              <a:t>16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7EE34-EF09-7845-A1D4-D07B812F783E}" type="slidenum">
              <a:rPr lang="en-US"/>
              <a:pPr/>
              <a:t>18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090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17091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2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3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4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5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6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7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8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09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171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17101" name="Rectangle 13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217102" name="Rectangle 14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217103" name="Rectangle 15"/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B7FC02D4-4291-264E-984E-E27CA78A0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87DE4-B3EB-D24B-B5E0-F8F470CF8D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B417B-1BC4-D241-A122-773963F829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D48B8C-1208-C945-A0D3-3D34B97B43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91AC0B-5766-CE45-8294-4546A173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725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A0FEAF-34AF-084A-A313-67981DCD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4612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40B23-AB25-F34D-A7FD-8EF257AF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952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5C9618-4BB7-0046-9E24-14FB6D02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273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DAED51-70B1-AB48-B88F-260483F6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190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E6BFE-496D-AF40-8F91-E7A9E087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354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40CD92-FEF1-3746-93AE-EECC574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231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8BE71-CC7D-4F40-B8AB-446AB9DF9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F23550-CEEB-3B49-84F8-BF28D94A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297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E31A9C-D361-5E4D-88C1-F03F7858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172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887717-F0CA-524E-AC0A-572A7D98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3873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436381-3B77-6E4F-AE9C-A01BC19F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8410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CAE2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algn="ctr"/>
            <a:endParaRPr kumimoji="1" lang="en-US">
              <a:solidFill>
                <a:srgbClr val="003366"/>
              </a:solidFill>
              <a:cs typeface="ＭＳ Ｐゴシック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algn="ctr"/>
            <a:endParaRPr kumimoji="1" lang="en-US">
              <a:solidFill>
                <a:srgbClr val="003366"/>
              </a:solidFill>
              <a:cs typeface="ＭＳ Ｐゴシック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366"/>
                </a:solidFill>
                <a:cs typeface="ＭＳ Ｐゴシック" charset="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366"/>
                </a:solidFill>
                <a:cs typeface="ＭＳ Ｐゴシック" charset="0"/>
              </a:endParaRPr>
            </a:p>
          </p:txBody>
        </p:sp>
      </p:grp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4"/>
            <a:ext cx="3657600" cy="1822450"/>
          </a:xfrm>
        </p:spPr>
        <p:txBody>
          <a:bodyPr anchor="b"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49972"/>
            <a:ext cx="1905000" cy="30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94" y="6549972"/>
            <a:ext cx="3279775" cy="30802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31" y="6356099"/>
            <a:ext cx="587375" cy="492378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917E382-444A-3D42-8459-91F706D4ED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96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E7C61-2E0F-5947-A582-87C09B4678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75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23D5-BE05-4D4F-AB4D-607E6D954B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41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E01E-3DE6-1F43-8BA4-54B4458F96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59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87FE5-C924-3E44-AA32-01A065718A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22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2F8D-FDEB-564D-A62C-D74720E562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5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6C937-1BB3-8341-ABDB-E963BE8C9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00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BC337-8B75-F54D-AB9C-2B9B203923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05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E2A2-D2E4-E44C-AED0-7AEB405D17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80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7D73-906D-924F-A2B7-198DB22DCE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17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46E16-2AF1-494F-BC49-8E2F971C1C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46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2967C-D28C-A44D-BF6A-A27CA705D8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4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62B5E-A387-AD41-9809-C30365C0FA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9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E3F7E-F94E-6541-BA50-0FA1D4E41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8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5AB7B-E1D2-E241-A33D-CB479A576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EB067-CD42-D046-BE96-75E4080171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04F7D-7D38-4443-981A-60DD17B270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D9F4E-4294-8948-BAD3-0A1FFFD97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1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16067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68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69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0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1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2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3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4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60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60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1607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1607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ABBBEDB0-B80E-3B4B-AF1F-F370E717F9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60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89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  <p:sp>
          <p:nvSpPr>
            <p:cNvPr id="12289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  <p:sp>
          <p:nvSpPr>
            <p:cNvPr id="12289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F991D0-A1B2-9F42-90B3-8624B8AD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683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  <a:solidFill>
            <a:schemeClr val="accent5"/>
          </a:solidFill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algn="ctr"/>
            <a:endParaRPr kumimoji="1" lang="en-US">
              <a:solidFill>
                <a:srgbClr val="003366"/>
              </a:solidFill>
              <a:cs typeface="ＭＳ Ｐゴシック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49972"/>
            <a:ext cx="19050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6160"/>
            <a:ext cx="28956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44" y="6340224"/>
            <a:ext cx="587375" cy="4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1E6D7D5-22A4-6F4D-B726-C230C9366739}" type="slidenum">
              <a:rPr lang="en-US">
                <a:solidFill>
                  <a:srgbClr val="FFFFFF"/>
                </a:solidFill>
                <a:cs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ＭＳ Ｐゴシック" charset="0"/>
            </a:endParaRPr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366"/>
                </a:solidFill>
                <a:cs typeface="ＭＳ Ｐゴシック" charset="0"/>
              </a:endParaRPr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366"/>
                </a:solidFill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7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688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37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063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751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286000" y="1268760"/>
            <a:ext cx="4471988" cy="30718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Luke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877272"/>
            <a:ext cx="9144000" cy="991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Adapted from a 2006 Class Presentation by Mary Magdalene for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  <p:sp>
        <p:nvSpPr>
          <p:cNvPr id="2" name="WordArt 4">
            <a:extLst>
              <a:ext uri="{FF2B5EF4-FFF2-40B4-BE49-F238E27FC236}">
                <a16:creationId xmlns:a16="http://schemas.microsoft.com/office/drawing/2014/main" id="{3778DD05-3F55-5159-BDE4-AF08D3FAC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72747" y="4293096"/>
            <a:ext cx="4471988" cy="11839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Supplement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3352800" y="152400"/>
            <a:ext cx="2743200" cy="5191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rgbClr val="000000"/>
                </a:solidFill>
                <a:latin typeface="Arial"/>
                <a:ea typeface="宋体" charset="0"/>
                <a:cs typeface="Arial"/>
              </a:rPr>
              <a:t>Outline</a:t>
            </a:r>
            <a:r>
              <a:rPr lang="en-US" altLang="zh-CN" sz="2800" b="1">
                <a:solidFill>
                  <a:schemeClr val="bg2"/>
                </a:solidFill>
                <a:latin typeface="Arial"/>
                <a:ea typeface="宋体" charset="0"/>
                <a:cs typeface="Arial"/>
              </a:rPr>
              <a:t> </a:t>
            </a:r>
            <a:endParaRPr lang="en-US" sz="2800" b="1">
              <a:solidFill>
                <a:schemeClr val="bg2"/>
              </a:solidFill>
              <a:latin typeface="Arial"/>
              <a:ea typeface="宋体" charset="0"/>
              <a:cs typeface="Arial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8534400" y="152400"/>
            <a:ext cx="527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/>
                <a:cs typeface="Arial"/>
              </a:rPr>
              <a:t>98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76200" y="1219200"/>
            <a:ext cx="5791200" cy="83099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FFFF"/>
                </a:solidFill>
                <a:latin typeface="Arial"/>
                <a:ea typeface="宋体" charset="0"/>
                <a:cs typeface="Arial"/>
              </a:rPr>
              <a:t> (1:1–4:13) Introduction to Jesus’ Ministry</a:t>
            </a:r>
            <a:endParaRPr lang="en-US" b="1">
              <a:solidFill>
                <a:srgbClr val="FFFFFF"/>
              </a:solidFill>
              <a:latin typeface="Arial"/>
              <a:ea typeface="宋体" charset="0"/>
              <a:cs typeface="Arial"/>
            </a:endParaRP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4607942" y="2133600"/>
            <a:ext cx="3890962" cy="83099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FFFF"/>
                </a:solidFill>
                <a:latin typeface="Arial"/>
                <a:ea typeface="宋体" charset="0"/>
                <a:cs typeface="Arial"/>
              </a:rPr>
              <a:t>(4:14–9:50) Ministry in and around Galilee.</a:t>
            </a:r>
            <a:endParaRPr lang="en-US" b="1">
              <a:solidFill>
                <a:srgbClr val="FFFFFF"/>
              </a:solidFill>
              <a:latin typeface="Arial"/>
              <a:ea typeface="宋体" charset="0"/>
              <a:cs typeface="Arial"/>
            </a:endParaRP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4612704" y="3368675"/>
            <a:ext cx="4495800" cy="83099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FFFF"/>
                </a:solidFill>
                <a:latin typeface="Arial"/>
                <a:ea typeface="宋体" charset="0"/>
                <a:cs typeface="Arial"/>
              </a:rPr>
              <a:t> (9:51-18:34) Jesus’ Teaching “En Route” to Jerusalem.</a:t>
            </a:r>
            <a:endParaRPr lang="en-US" b="1">
              <a:solidFill>
                <a:srgbClr val="FFFFFF"/>
              </a:solidFill>
              <a:latin typeface="Arial"/>
              <a:ea typeface="宋体" charset="0"/>
              <a:cs typeface="Arial"/>
            </a:endParaRPr>
          </a:p>
        </p:txBody>
      </p:sp>
      <p:pic>
        <p:nvPicPr>
          <p:cNvPr id="219143" name="Picture 7" descr="Boy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-36512" y="5272088"/>
            <a:ext cx="4585585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Even at age 12 Jesus knew His real Father</a:t>
            </a: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4612704" y="4679950"/>
            <a:ext cx="4343400" cy="120032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FFFFFF"/>
                </a:solidFill>
                <a:latin typeface="Arial"/>
                <a:ea typeface="宋体" charset="0"/>
                <a:cs typeface="Arial"/>
              </a:rPr>
              <a:t>(18:35-21:38) Jesus in Judea: Ministry Near and in Jerusalem.</a:t>
            </a:r>
            <a:endParaRPr lang="en-US" b="1" dirty="0">
              <a:solidFill>
                <a:srgbClr val="FFFFFF"/>
              </a:solidFill>
              <a:latin typeface="Arial"/>
              <a:ea typeface="宋体" charset="0"/>
              <a:cs typeface="Arial"/>
            </a:endParaRP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304800" y="6096000"/>
            <a:ext cx="533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FFFF"/>
                </a:solidFill>
                <a:latin typeface="Arial"/>
                <a:ea typeface="宋体" charset="0"/>
                <a:cs typeface="Arial"/>
              </a:rPr>
              <a:t>(22–24) The Climax of Jesus’ Life</a:t>
            </a:r>
            <a:endParaRPr lang="en-US" b="1">
              <a:solidFill>
                <a:srgbClr val="FFFFFF"/>
              </a:solidFill>
              <a:latin typeface="Arial"/>
              <a:ea typeface="宋体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nimBg="1" autoUpdateAnimBg="0"/>
      <p:bldP spid="219141" grpId="0" animBg="1" autoUpdateAnimBg="0"/>
      <p:bldP spid="219142" grpId="0" animBg="1" autoUpdateAnimBg="0"/>
      <p:bldP spid="219145" grpId="0" animBg="1" autoUpdateAnimBg="0"/>
      <p:bldP spid="21914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685800"/>
          </a:xfrm>
        </p:spPr>
        <p:txBody>
          <a:bodyPr/>
          <a:lstStyle/>
          <a:p>
            <a:r>
              <a:rPr lang="en-US" sz="3200">
                <a:latin typeface="Arial"/>
                <a:cs typeface="Arial"/>
              </a:rPr>
              <a:t>The Chiastic Outline of Luke-Acts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0"/>
            <a:ext cx="8763000" cy="533400"/>
          </a:xfrm>
          <a:solidFill>
            <a:schemeClr val="bg2">
              <a:alpha val="50000"/>
            </a:schemeClr>
          </a:solidFill>
          <a:ln/>
        </p:spPr>
        <p:txBody>
          <a:bodyPr/>
          <a:lstStyle/>
          <a:p>
            <a:pPr algn="l"/>
            <a:r>
              <a:rPr lang="en-US" sz="2000" b="1">
                <a:latin typeface="Arial"/>
                <a:cs typeface="Arial"/>
              </a:rPr>
              <a:t>The Birth of Jesus in the context of world history and Roman rule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447800" y="4800600"/>
            <a:ext cx="3124200" cy="457200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>
                <a:latin typeface="Arial"/>
                <a:cs typeface="Arial"/>
              </a:rPr>
              <a:t>In Judea and Samaria</a:t>
            </a: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914400" y="2133600"/>
            <a:ext cx="2209800" cy="45720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>
                <a:latin typeface="Arial"/>
                <a:cs typeface="Arial"/>
              </a:rPr>
              <a:t>Jesus in Galilee</a:t>
            </a: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1447800" y="2667000"/>
            <a:ext cx="3124200" cy="457200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>
                <a:latin typeface="Arial"/>
                <a:cs typeface="Arial"/>
              </a:rPr>
              <a:t>In Samaria and Judea</a:t>
            </a:r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1981200" y="3200400"/>
            <a:ext cx="1905000" cy="457200"/>
          </a:xfrm>
          <a:prstGeom prst="rect">
            <a:avLst/>
          </a:prstGeom>
          <a:solidFill>
            <a:srgbClr val="800000">
              <a:alpha val="50000"/>
            </a:srgb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>
                <a:latin typeface="Arial"/>
                <a:cs typeface="Arial"/>
              </a:rPr>
              <a:t>In Jerusalem</a:t>
            </a:r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2514600" y="3733800"/>
            <a:ext cx="3886200" cy="457200"/>
          </a:xfrm>
          <a:prstGeom prst="rect">
            <a:avLst/>
          </a:prstGeom>
          <a:solidFill>
            <a:srgbClr val="CC0000">
              <a:alpha val="50000"/>
            </a:srgb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>
                <a:latin typeface="Arial"/>
                <a:cs typeface="Arial"/>
              </a:rPr>
              <a:t>Resurrection and Ascension</a:t>
            </a:r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1981200" y="4267200"/>
            <a:ext cx="3048000" cy="457200"/>
          </a:xfrm>
          <a:prstGeom prst="rect">
            <a:avLst/>
          </a:prstGeom>
          <a:solidFill>
            <a:srgbClr val="800000">
              <a:alpha val="50000"/>
            </a:srgb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>
                <a:latin typeface="Arial"/>
                <a:cs typeface="Arial"/>
              </a:rPr>
              <a:t>Church in Jerusalem</a:t>
            </a: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990600" y="5334000"/>
            <a:ext cx="4191000" cy="45720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>
                <a:latin typeface="Arial"/>
                <a:cs typeface="Arial"/>
              </a:rPr>
              <a:t>Throughout the Gentile world</a:t>
            </a: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457200" y="5943600"/>
            <a:ext cx="8001000" cy="5334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>
                <a:latin typeface="Arial"/>
                <a:cs typeface="Arial"/>
              </a:rPr>
              <a:t>The preaching of the Gospel by Paul extends as far as 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autoUpdateAnimBg="0"/>
      <p:bldP spid="209924" grpId="0" animBg="1" autoUpdateAnimBg="0"/>
      <p:bldP spid="209925" grpId="0" animBg="1" autoUpdateAnimBg="0"/>
      <p:bldP spid="209926" grpId="0" animBg="1" autoUpdateAnimBg="0"/>
      <p:bldP spid="209927" grpId="0" animBg="1" autoUpdateAnimBg="0"/>
      <p:bldP spid="209928" grpId="0" animBg="1" autoUpdateAnimBg="0"/>
      <p:bldP spid="209929" grpId="0" animBg="1" autoUpdateAnimBg="0"/>
      <p:bldP spid="209930" grpId="0" animBg="1" autoUpdateAnimBg="0"/>
      <p:bldP spid="20993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685800" y="2743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6000">
                <a:solidFill>
                  <a:schemeClr val="tx2"/>
                </a:solidFill>
              </a:rPr>
              <a:t>Theology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685800" y="1600200"/>
            <a:ext cx="7772400" cy="10668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 b="1">
                <a:ea typeface="宋体" charset="0"/>
                <a:cs typeface="宋体" charset="0"/>
              </a:rPr>
              <a:t>Jesus’ Humanity and Compassion for the Outcasts of Society</a:t>
            </a:r>
            <a:endParaRPr lang="en-US" sz="3200" b="1">
              <a:ea typeface="宋体" charset="0"/>
              <a:cs typeface="宋体" charset="0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/>
            <a:r>
              <a:rPr lang="en-US" altLang="zh-CN">
                <a:ea typeface="宋体" charset="0"/>
                <a:cs typeface="宋体" charset="0"/>
              </a:rPr>
              <a:t>Views of Jesus</a:t>
            </a:r>
            <a:endParaRPr lang="en-US">
              <a:ea typeface="宋体" charset="0"/>
              <a:cs typeface="宋体" charset="0"/>
            </a:endParaRP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685800" y="4114800"/>
            <a:ext cx="3276600" cy="6096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 b="1">
                <a:ea typeface="宋体" charset="0"/>
                <a:cs typeface="宋体" charset="0"/>
              </a:rPr>
              <a:t>Prophet</a:t>
            </a:r>
            <a:endParaRPr lang="en-US" sz="3200" b="1">
              <a:ea typeface="宋体" charset="0"/>
              <a:cs typeface="宋体" charset="0"/>
            </a:endParaRP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4495800" y="5334000"/>
            <a:ext cx="4038600" cy="12192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 b="1">
                <a:ea typeface="宋体" charset="0"/>
                <a:cs typeface="宋体" charset="0"/>
              </a:rPr>
              <a:t>The Resurrected and Exalted One</a:t>
            </a:r>
            <a:endParaRPr lang="en-US" sz="3200" b="1">
              <a:ea typeface="宋体" charset="0"/>
              <a:cs typeface="宋体" charset="0"/>
            </a:endParaRPr>
          </a:p>
        </p:txBody>
      </p:sp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4648200" y="3810000"/>
            <a:ext cx="3276600" cy="11430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 b="1">
                <a:ea typeface="宋体" charset="0"/>
                <a:cs typeface="宋体" charset="0"/>
              </a:rPr>
              <a:t>Teacher of Parables</a:t>
            </a:r>
            <a:endParaRPr lang="en-US" sz="3200" b="1">
              <a:ea typeface="宋体" charset="0"/>
              <a:cs typeface="宋体" charset="0"/>
            </a:endParaRPr>
          </a:p>
        </p:txBody>
      </p:sp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685800" y="3048000"/>
            <a:ext cx="3276600" cy="6096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 b="1">
                <a:ea typeface="宋体" charset="0"/>
                <a:cs typeface="宋体" charset="0"/>
              </a:rPr>
              <a:t>Savior</a:t>
            </a:r>
            <a:endParaRPr lang="en-US" sz="3200" b="1"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1" grpId="0" animBg="1" autoUpdateAnimBg="0"/>
      <p:bldP spid="210948" grpId="0" animBg="1" autoUpdateAnimBg="0"/>
      <p:bldP spid="210949" grpId="0" animBg="1" autoUpdateAnimBg="0"/>
      <p:bldP spid="210950" grpId="0" animBg="1" autoUpdateAnimBg="0"/>
      <p:bldP spid="21095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066800"/>
          </a:xfrm>
          <a:solidFill>
            <a:schemeClr val="folHlink">
              <a:alpha val="50000"/>
            </a:schemeClr>
          </a:solidFill>
          <a:ln/>
        </p:spPr>
        <p:txBody>
          <a:bodyPr/>
          <a:lstStyle/>
          <a:p>
            <a:pPr algn="ctr">
              <a:buFontTx/>
              <a:buNone/>
            </a:pPr>
            <a:r>
              <a:rPr lang="en-US" altLang="zh-CN" b="1">
                <a:ea typeface="宋体" charset="0"/>
                <a:cs typeface="宋体" charset="0"/>
              </a:rPr>
              <a:t>Jesus’ Humanity and Compassion for the Outcasts of Society</a:t>
            </a:r>
            <a:endParaRPr lang="en-US" b="1">
              <a:ea typeface="宋体" charset="0"/>
              <a:cs typeface="宋体" charset="0"/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 rot="19620000">
            <a:off x="609600" y="4191000"/>
            <a:ext cx="3505200" cy="4699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2"/>
                </a:solidFill>
                <a:ea typeface="宋体" charset="0"/>
                <a:cs typeface="宋体" charset="0"/>
              </a:rPr>
              <a:t>Samaritans and Gentiles </a:t>
            </a:r>
            <a:endParaRPr lang="en-US" b="1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 rot="21086096">
            <a:off x="1828800" y="5867400"/>
            <a:ext cx="3505200" cy="4699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2"/>
                </a:solidFill>
                <a:ea typeface="宋体" charset="0"/>
                <a:cs typeface="宋体" charset="0"/>
              </a:rPr>
              <a:t>The Poor</a:t>
            </a:r>
            <a:endParaRPr lang="en-US" b="1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 rot="1666594">
            <a:off x="4876800" y="3886200"/>
            <a:ext cx="3505200" cy="4699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2"/>
                </a:solidFill>
                <a:ea typeface="宋体" charset="0"/>
                <a:cs typeface="宋体" charset="0"/>
              </a:rPr>
              <a:t>Women</a:t>
            </a:r>
            <a:endParaRPr lang="en-US" b="1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 rot="685429">
            <a:off x="3429000" y="4800600"/>
            <a:ext cx="3886200" cy="4699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2"/>
                </a:solidFill>
                <a:ea typeface="宋体" charset="0"/>
                <a:cs typeface="宋体" charset="0"/>
              </a:rPr>
              <a:t>Tax collectors and sinners</a:t>
            </a:r>
            <a:endParaRPr lang="en-US" b="1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  <p:sp>
        <p:nvSpPr>
          <p:cNvPr id="178187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/>
            <a:r>
              <a:rPr lang="en-US" altLang="zh-CN">
                <a:ea typeface="宋体" charset="0"/>
                <a:cs typeface="宋体" charset="0"/>
              </a:rPr>
              <a:t>Views of Jesus</a:t>
            </a:r>
            <a:endParaRPr 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nimBg="1" autoUpdateAnimBg="0"/>
      <p:bldP spid="178184" grpId="0" animBg="1" autoUpdateAnimBg="0"/>
      <p:bldP spid="178185" grpId="0" animBg="1" autoUpdateAnimBg="0"/>
      <p:bldP spid="17818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685800" y="1600200"/>
            <a:ext cx="7772400" cy="10668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 b="1">
                <a:ea typeface="宋体" charset="0"/>
                <a:cs typeface="宋体" charset="0"/>
              </a:rPr>
              <a:t>Jesus’ Humanity and Compassion for the Outcasts of Society</a:t>
            </a:r>
            <a:endParaRPr lang="en-US" sz="3200" b="1">
              <a:ea typeface="宋体" charset="0"/>
              <a:cs typeface="宋体" charset="0"/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/>
            <a:r>
              <a:rPr lang="en-US" altLang="zh-CN">
                <a:ea typeface="宋体" charset="0"/>
                <a:cs typeface="宋体" charset="0"/>
              </a:rPr>
              <a:t>Views of Jesus</a:t>
            </a:r>
            <a:endParaRPr lang="en-US">
              <a:ea typeface="宋体" charset="0"/>
              <a:cs typeface="宋体" charset="0"/>
            </a:endParaRP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685800" y="4114800"/>
            <a:ext cx="3276600" cy="6096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 b="1">
                <a:ea typeface="宋体" charset="0"/>
                <a:cs typeface="宋体" charset="0"/>
              </a:rPr>
              <a:t>Prophet</a:t>
            </a:r>
            <a:endParaRPr lang="en-US" sz="3200" b="1">
              <a:ea typeface="宋体" charset="0"/>
              <a:cs typeface="宋体" charset="0"/>
            </a:endParaRPr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4648200" y="3810000"/>
            <a:ext cx="3276600" cy="11430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 b="1">
                <a:ea typeface="宋体" charset="0"/>
                <a:cs typeface="宋体" charset="0"/>
              </a:rPr>
              <a:t>Teacher of Parables</a:t>
            </a:r>
            <a:endParaRPr lang="en-US" sz="3200" b="1">
              <a:ea typeface="宋体" charset="0"/>
              <a:cs typeface="宋体" charset="0"/>
            </a:endParaRPr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685800" y="3048000"/>
            <a:ext cx="3276600" cy="6096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 b="1">
                <a:ea typeface="宋体" charset="0"/>
                <a:cs typeface="宋体" charset="0"/>
              </a:rPr>
              <a:t>Savior</a:t>
            </a:r>
            <a:endParaRPr lang="en-US" sz="3200" b="1"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7663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502650" y="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102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983288" y="2833688"/>
            <a:ext cx="1885950" cy="1190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 b="1">
                <a:solidFill>
                  <a:schemeClr val="bg2"/>
                </a:solidFill>
                <a:latin typeface="Times" charset="0"/>
              </a:rPr>
              <a:t>Parables</a:t>
            </a:r>
          </a:p>
          <a:p>
            <a:pPr algn="ctr"/>
            <a:r>
              <a:rPr lang="en-US" sz="3600" b="1">
                <a:solidFill>
                  <a:schemeClr val="bg2"/>
                </a:solidFill>
                <a:latin typeface="Times" charset="0"/>
              </a:rPr>
              <a:t>of Jesus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685800" y="1600200"/>
            <a:ext cx="7772400" cy="10668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 b="1">
                <a:ea typeface="宋体" charset="0"/>
                <a:cs typeface="宋体" charset="0"/>
              </a:rPr>
              <a:t>Jesus’ Humanity and Compassion for the Outcasts of Society</a:t>
            </a:r>
            <a:endParaRPr lang="en-US" sz="3200" b="1">
              <a:ea typeface="宋体" charset="0"/>
              <a:cs typeface="宋体" charset="0"/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/>
            <a:r>
              <a:rPr lang="en-US" altLang="zh-CN">
                <a:ea typeface="宋体" charset="0"/>
                <a:cs typeface="宋体" charset="0"/>
              </a:rPr>
              <a:t>Views of Jesus</a:t>
            </a:r>
            <a:endParaRPr lang="en-US">
              <a:ea typeface="宋体" charset="0"/>
              <a:cs typeface="宋体" charset="0"/>
            </a:endParaRP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685800" y="4114800"/>
            <a:ext cx="3276600" cy="6096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 b="1">
                <a:ea typeface="宋体" charset="0"/>
                <a:cs typeface="宋体" charset="0"/>
              </a:rPr>
              <a:t>Prophet</a:t>
            </a:r>
            <a:endParaRPr lang="en-US" sz="3200" b="1">
              <a:ea typeface="宋体" charset="0"/>
              <a:cs typeface="宋体" charset="0"/>
            </a:endParaRPr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4495800" y="5334000"/>
            <a:ext cx="4038600" cy="12192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 b="1">
                <a:ea typeface="宋体" charset="0"/>
                <a:cs typeface="宋体" charset="0"/>
              </a:rPr>
              <a:t>The Resurrected and Exalted One</a:t>
            </a:r>
            <a:endParaRPr lang="en-US" sz="3200" b="1">
              <a:ea typeface="宋体" charset="0"/>
              <a:cs typeface="宋体" charset="0"/>
            </a:endParaRP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4648200" y="3810000"/>
            <a:ext cx="3276600" cy="11430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 b="1">
                <a:ea typeface="宋体" charset="0"/>
                <a:cs typeface="宋体" charset="0"/>
              </a:rPr>
              <a:t>Teacher of Parables</a:t>
            </a:r>
            <a:endParaRPr lang="en-US" sz="3200" b="1">
              <a:ea typeface="宋体" charset="0"/>
              <a:cs typeface="宋体" charset="0"/>
            </a:endParaRPr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685800" y="3048000"/>
            <a:ext cx="3276600" cy="6096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 b="1">
                <a:ea typeface="宋体" charset="0"/>
                <a:cs typeface="宋体" charset="0"/>
              </a:rPr>
              <a:t>Savior</a:t>
            </a:r>
            <a:endParaRPr lang="en-US" sz="3200" b="1"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525"/>
            <a:ext cx="9144000" cy="60356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502650" y="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105</a:t>
            </a:r>
          </a:p>
        </p:txBody>
      </p:sp>
      <p:pic>
        <p:nvPicPr>
          <p:cNvPr id="18438" name="Picture 6" descr="j01956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30788"/>
            <a:ext cx="1355725" cy="1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j02818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76200"/>
            <a:ext cx="1371600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819400" y="609600"/>
            <a:ext cx="3581400" cy="641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  <a:latin typeface="Times" charset="0"/>
                <a:ea typeface="宋体" charset="0"/>
                <a:cs typeface="宋体" charset="0"/>
              </a:rPr>
              <a:t>Other Themes</a:t>
            </a:r>
            <a:endParaRPr lang="en-US" sz="3600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705600" y="6019800"/>
            <a:ext cx="1873250" cy="51911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Holy Spirit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371600" y="5562600"/>
            <a:ext cx="4154488" cy="51911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Writing Christian History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09600" y="2452688"/>
            <a:ext cx="1230313" cy="51911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Prayer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956050" y="2514600"/>
            <a:ext cx="1230313" cy="51911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Money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438400" y="3962400"/>
            <a:ext cx="1073150" cy="51911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Glory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5638800" y="3429000"/>
            <a:ext cx="717550" cy="51911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Joy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7239000" y="2438400"/>
            <a:ext cx="1290638" cy="51911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Gentile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4800600" y="4572000"/>
            <a:ext cx="2308225" cy="51911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Jewish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 autoUpdateAnimBg="0"/>
      <p:bldP spid="32776" grpId="0" animBg="1" autoUpdateAnimBg="0"/>
      <p:bldP spid="32778" grpId="0" animBg="1" autoUpdateAnimBg="0"/>
      <p:bldP spid="32779" grpId="0" animBg="1" autoUpdateAnimBg="0"/>
      <p:bldP spid="32782" grpId="0" animBg="1" autoUpdateAnimBg="0"/>
      <p:bldP spid="32784" grpId="0" animBg="1" autoUpdateAnimBg="0"/>
      <p:bldP spid="32788" grpId="0" animBg="1" autoUpdateAnimBg="0"/>
      <p:bldP spid="3278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 rot="-5400000">
            <a:off x="5356225" y="1479551"/>
            <a:ext cx="739775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3366"/>
                </a:solidFill>
                <a:latin typeface="Arial" charset="0"/>
                <a:cs typeface="Arial" charset="0"/>
              </a:rPr>
              <a:t>Acts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6891" y="838206"/>
            <a:ext cx="2460623" cy="1211263"/>
            <a:chOff x="313" y="553"/>
            <a:chExt cx="1550" cy="763"/>
          </a:xfrm>
        </p:grpSpPr>
        <p:sp>
          <p:nvSpPr>
            <p:cNvPr id="139285" name="Text Box 5"/>
            <p:cNvSpPr txBox="1">
              <a:spLocks noChangeArrowheads="1"/>
            </p:cNvSpPr>
            <p:nvPr/>
          </p:nvSpPr>
          <p:spPr bwMode="auto">
            <a:xfrm rot="-5400000">
              <a:off x="57" y="809"/>
              <a:ext cx="763" cy="25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Matthew</a:t>
              </a:r>
            </a:p>
          </p:txBody>
        </p:sp>
        <p:sp>
          <p:nvSpPr>
            <p:cNvPr id="139286" name="Text Box 6"/>
            <p:cNvSpPr txBox="1">
              <a:spLocks noChangeArrowheads="1"/>
            </p:cNvSpPr>
            <p:nvPr/>
          </p:nvSpPr>
          <p:spPr bwMode="auto">
            <a:xfrm rot="16200000">
              <a:off x="628" y="932"/>
              <a:ext cx="496" cy="25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Mark</a:t>
              </a:r>
            </a:p>
          </p:txBody>
        </p:sp>
        <p:sp>
          <p:nvSpPr>
            <p:cNvPr id="139287" name="Text Box 7"/>
            <p:cNvSpPr txBox="1">
              <a:spLocks noChangeArrowheads="1"/>
            </p:cNvSpPr>
            <p:nvPr/>
          </p:nvSpPr>
          <p:spPr bwMode="auto">
            <a:xfrm rot="16200000">
              <a:off x="1066" y="943"/>
              <a:ext cx="493" cy="25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Luke</a:t>
              </a:r>
            </a:p>
          </p:txBody>
        </p:sp>
        <p:sp>
          <p:nvSpPr>
            <p:cNvPr id="139288" name="Text Box 8"/>
            <p:cNvSpPr txBox="1">
              <a:spLocks noChangeArrowheads="1"/>
            </p:cNvSpPr>
            <p:nvPr/>
          </p:nvSpPr>
          <p:spPr bwMode="auto">
            <a:xfrm rot="16200000">
              <a:off x="1486" y="939"/>
              <a:ext cx="502" cy="25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John</a:t>
              </a:r>
            </a:p>
          </p:txBody>
        </p:sp>
      </p:grp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901972" y="762002"/>
            <a:ext cx="1936206" cy="43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003366"/>
                </a:solidFill>
                <a:latin typeface="Arial" charset="0"/>
                <a:cs typeface="Arial" charset="0"/>
              </a:rPr>
              <a:t>The Gospels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53000" y="762006"/>
            <a:ext cx="1533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003366"/>
                </a:solidFill>
                <a:latin typeface="Arial" charset="0"/>
                <a:cs typeface="Arial" charset="0"/>
              </a:rPr>
              <a:t>History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286000" y="2209800"/>
            <a:ext cx="426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003366"/>
                </a:solidFill>
                <a:latin typeface="Arial" charset="0"/>
                <a:cs typeface="Arial" charset="0"/>
              </a:rPr>
              <a:t>Letters by Paul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71465" y="2665424"/>
            <a:ext cx="8623299" cy="2181227"/>
            <a:chOff x="171" y="1588"/>
            <a:chExt cx="5432" cy="1374"/>
          </a:xfrm>
          <a:solidFill>
            <a:srgbClr val="CCFFCC"/>
          </a:solidFill>
        </p:grpSpPr>
        <p:sp>
          <p:nvSpPr>
            <p:cNvPr id="18454" name="Text Box 13"/>
            <p:cNvSpPr txBox="1">
              <a:spLocks noChangeArrowheads="1"/>
            </p:cNvSpPr>
            <p:nvPr/>
          </p:nvSpPr>
          <p:spPr bwMode="auto">
            <a:xfrm rot="16200000">
              <a:off x="-80" y="2459"/>
              <a:ext cx="754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Romans</a:t>
              </a:r>
            </a:p>
          </p:txBody>
        </p:sp>
        <p:sp>
          <p:nvSpPr>
            <p:cNvPr id="18455" name="Text Box 14"/>
            <p:cNvSpPr txBox="1">
              <a:spLocks noChangeArrowheads="1"/>
            </p:cNvSpPr>
            <p:nvPr/>
          </p:nvSpPr>
          <p:spPr bwMode="auto">
            <a:xfrm rot="16200000">
              <a:off x="149" y="2261"/>
              <a:ext cx="1149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1 Corinthians</a:t>
              </a:r>
            </a:p>
          </p:txBody>
        </p:sp>
        <p:sp>
          <p:nvSpPr>
            <p:cNvPr id="18456" name="Text Box 15"/>
            <p:cNvSpPr txBox="1">
              <a:spLocks noChangeArrowheads="1"/>
            </p:cNvSpPr>
            <p:nvPr/>
          </p:nvSpPr>
          <p:spPr bwMode="auto">
            <a:xfrm rot="16200000">
              <a:off x="569" y="2261"/>
              <a:ext cx="1149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2 Corinthians</a:t>
              </a:r>
            </a:p>
          </p:txBody>
        </p:sp>
        <p:sp>
          <p:nvSpPr>
            <p:cNvPr id="18457" name="Text Box 16"/>
            <p:cNvSpPr txBox="1">
              <a:spLocks noChangeArrowheads="1"/>
            </p:cNvSpPr>
            <p:nvPr/>
          </p:nvSpPr>
          <p:spPr bwMode="auto">
            <a:xfrm rot="16200000">
              <a:off x="1168" y="2414"/>
              <a:ext cx="844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Galatians</a:t>
              </a:r>
            </a:p>
          </p:txBody>
        </p:sp>
        <p:sp>
          <p:nvSpPr>
            <p:cNvPr id="18458" name="Text Box 17"/>
            <p:cNvSpPr txBox="1">
              <a:spLocks noChangeArrowheads="1"/>
            </p:cNvSpPr>
            <p:nvPr/>
          </p:nvSpPr>
          <p:spPr bwMode="auto">
            <a:xfrm rot="16200000">
              <a:off x="1554" y="2374"/>
              <a:ext cx="924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Ephesians</a:t>
              </a:r>
            </a:p>
          </p:txBody>
        </p:sp>
        <p:sp>
          <p:nvSpPr>
            <p:cNvPr id="18459" name="Text Box 18"/>
            <p:cNvSpPr txBox="1">
              <a:spLocks noChangeArrowheads="1"/>
            </p:cNvSpPr>
            <p:nvPr/>
          </p:nvSpPr>
          <p:spPr bwMode="auto">
            <a:xfrm rot="16200000">
              <a:off x="1953" y="2347"/>
              <a:ext cx="978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Philippians</a:t>
              </a:r>
            </a:p>
          </p:txBody>
        </p:sp>
        <p:sp>
          <p:nvSpPr>
            <p:cNvPr id="18460" name="Text Box 19"/>
            <p:cNvSpPr txBox="1">
              <a:spLocks noChangeArrowheads="1"/>
            </p:cNvSpPr>
            <p:nvPr/>
          </p:nvSpPr>
          <p:spPr bwMode="auto">
            <a:xfrm rot="16200000">
              <a:off x="2339" y="2347"/>
              <a:ext cx="978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Colossians</a:t>
              </a:r>
            </a:p>
          </p:txBody>
        </p:sp>
        <p:sp>
          <p:nvSpPr>
            <p:cNvPr id="18461" name="Text Box 20"/>
            <p:cNvSpPr txBox="1">
              <a:spLocks noChangeArrowheads="1"/>
            </p:cNvSpPr>
            <p:nvPr/>
          </p:nvSpPr>
          <p:spPr bwMode="auto">
            <a:xfrm rot="16200000">
              <a:off x="2577" y="2149"/>
              <a:ext cx="1373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003366"/>
                  </a:solidFill>
                  <a:latin typeface="Arial"/>
                  <a:cs typeface="Arial"/>
                </a:rPr>
                <a:t>1 Thessalonians</a:t>
              </a:r>
            </a:p>
          </p:txBody>
        </p:sp>
        <p:sp>
          <p:nvSpPr>
            <p:cNvPr id="18462" name="Text Box 21"/>
            <p:cNvSpPr txBox="1">
              <a:spLocks noChangeArrowheads="1"/>
            </p:cNvSpPr>
            <p:nvPr/>
          </p:nvSpPr>
          <p:spPr bwMode="auto">
            <a:xfrm rot="16200000">
              <a:off x="3057" y="2149"/>
              <a:ext cx="1373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2 Thessalonians</a:t>
              </a:r>
            </a:p>
          </p:txBody>
        </p:sp>
        <p:sp>
          <p:nvSpPr>
            <p:cNvPr id="18463" name="Text Box 22"/>
            <p:cNvSpPr txBox="1">
              <a:spLocks noChangeArrowheads="1"/>
            </p:cNvSpPr>
            <p:nvPr/>
          </p:nvSpPr>
          <p:spPr bwMode="auto">
            <a:xfrm rot="16200000">
              <a:off x="3734" y="2394"/>
              <a:ext cx="884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1 Timothy</a:t>
              </a:r>
            </a:p>
          </p:txBody>
        </p:sp>
        <p:sp>
          <p:nvSpPr>
            <p:cNvPr id="18464" name="Text Box 23"/>
            <p:cNvSpPr txBox="1">
              <a:spLocks noChangeArrowheads="1"/>
            </p:cNvSpPr>
            <p:nvPr/>
          </p:nvSpPr>
          <p:spPr bwMode="auto">
            <a:xfrm rot="16200000">
              <a:off x="4166" y="2394"/>
              <a:ext cx="884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2 Timothy</a:t>
              </a:r>
            </a:p>
          </p:txBody>
        </p:sp>
        <p:sp>
          <p:nvSpPr>
            <p:cNvPr id="18465" name="Text Box 24"/>
            <p:cNvSpPr txBox="1">
              <a:spLocks noChangeArrowheads="1"/>
            </p:cNvSpPr>
            <p:nvPr/>
          </p:nvSpPr>
          <p:spPr bwMode="auto">
            <a:xfrm rot="16200000">
              <a:off x="4786" y="2586"/>
              <a:ext cx="499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Titus</a:t>
              </a:r>
            </a:p>
          </p:txBody>
        </p:sp>
        <p:sp>
          <p:nvSpPr>
            <p:cNvPr id="18466" name="Text Box 25"/>
            <p:cNvSpPr txBox="1">
              <a:spLocks noChangeArrowheads="1"/>
            </p:cNvSpPr>
            <p:nvPr/>
          </p:nvSpPr>
          <p:spPr bwMode="auto">
            <a:xfrm rot="16200000">
              <a:off x="5055" y="2414"/>
              <a:ext cx="843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Philemon</a:t>
              </a:r>
            </a:p>
          </p:txBody>
        </p:sp>
      </p:grp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965200" y="4983169"/>
            <a:ext cx="330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003366"/>
                </a:solidFill>
                <a:latin typeface="Arial" charset="0"/>
                <a:cs typeface="Arial" charset="0"/>
              </a:rPr>
              <a:t>General Letters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6588909" y="4876802"/>
            <a:ext cx="1516085" cy="43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003366"/>
                </a:solidFill>
                <a:latin typeface="Arial" charset="0"/>
                <a:cs typeface="Arial" charset="0"/>
              </a:rPr>
              <a:t>Prophecy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 rot="-5400000">
            <a:off x="6625432" y="5901532"/>
            <a:ext cx="1481137" cy="4000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Revelation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60350" y="5257806"/>
            <a:ext cx="4997451" cy="1254125"/>
            <a:chOff x="164" y="3312"/>
            <a:chExt cx="3148" cy="790"/>
          </a:xfrm>
        </p:grpSpPr>
        <p:sp>
          <p:nvSpPr>
            <p:cNvPr id="139277" name="Text Box 30"/>
            <p:cNvSpPr txBox="1">
              <a:spLocks noChangeArrowheads="1"/>
            </p:cNvSpPr>
            <p:nvPr/>
          </p:nvSpPr>
          <p:spPr bwMode="auto">
            <a:xfrm rot="16200000">
              <a:off x="-105" y="3581"/>
              <a:ext cx="790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Hebrews</a:t>
              </a:r>
            </a:p>
          </p:txBody>
        </p:sp>
        <p:sp>
          <p:nvSpPr>
            <p:cNvPr id="139278" name="Text Box 31"/>
            <p:cNvSpPr txBox="1">
              <a:spLocks noChangeArrowheads="1"/>
            </p:cNvSpPr>
            <p:nvPr/>
          </p:nvSpPr>
          <p:spPr bwMode="auto">
            <a:xfrm rot="16200000">
              <a:off x="361" y="3666"/>
              <a:ext cx="619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James</a:t>
              </a:r>
            </a:p>
          </p:txBody>
        </p:sp>
        <p:sp>
          <p:nvSpPr>
            <p:cNvPr id="139279" name="Text Box 32"/>
            <p:cNvSpPr txBox="1">
              <a:spLocks noChangeArrowheads="1"/>
            </p:cNvSpPr>
            <p:nvPr/>
          </p:nvSpPr>
          <p:spPr bwMode="auto">
            <a:xfrm rot="16200000">
              <a:off x="774" y="3647"/>
              <a:ext cx="658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1 Peter</a:t>
              </a:r>
            </a:p>
          </p:txBody>
        </p:sp>
        <p:sp>
          <p:nvSpPr>
            <p:cNvPr id="139280" name="Text Box 33"/>
            <p:cNvSpPr txBox="1">
              <a:spLocks noChangeArrowheads="1"/>
            </p:cNvSpPr>
            <p:nvPr/>
          </p:nvSpPr>
          <p:spPr bwMode="auto">
            <a:xfrm rot="16200000">
              <a:off x="1177" y="3647"/>
              <a:ext cx="658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2 Peter</a:t>
              </a:r>
            </a:p>
          </p:txBody>
        </p:sp>
        <p:sp>
          <p:nvSpPr>
            <p:cNvPr id="139281" name="Text Box 34"/>
            <p:cNvSpPr txBox="1">
              <a:spLocks noChangeArrowheads="1"/>
            </p:cNvSpPr>
            <p:nvPr/>
          </p:nvSpPr>
          <p:spPr bwMode="auto">
            <a:xfrm rot="16200000">
              <a:off x="1608" y="3657"/>
              <a:ext cx="637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1 John</a:t>
              </a:r>
            </a:p>
          </p:txBody>
        </p:sp>
        <p:sp>
          <p:nvSpPr>
            <p:cNvPr id="139282" name="Text Box 35"/>
            <p:cNvSpPr txBox="1">
              <a:spLocks noChangeArrowheads="1"/>
            </p:cNvSpPr>
            <p:nvPr/>
          </p:nvSpPr>
          <p:spPr bwMode="auto">
            <a:xfrm rot="16200000">
              <a:off x="2040" y="3657"/>
              <a:ext cx="637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2 John</a:t>
              </a:r>
            </a:p>
          </p:txBody>
        </p:sp>
        <p:sp>
          <p:nvSpPr>
            <p:cNvPr id="139283" name="Text Box 36"/>
            <p:cNvSpPr txBox="1">
              <a:spLocks noChangeArrowheads="1"/>
            </p:cNvSpPr>
            <p:nvPr/>
          </p:nvSpPr>
          <p:spPr bwMode="auto">
            <a:xfrm rot="16200000">
              <a:off x="2473" y="3657"/>
              <a:ext cx="637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3 John</a:t>
              </a:r>
            </a:p>
          </p:txBody>
        </p:sp>
        <p:sp>
          <p:nvSpPr>
            <p:cNvPr id="139284" name="Text Box 37"/>
            <p:cNvSpPr txBox="1">
              <a:spLocks noChangeArrowheads="1"/>
            </p:cNvSpPr>
            <p:nvPr/>
          </p:nvSpPr>
          <p:spPr bwMode="auto">
            <a:xfrm rot="16200000">
              <a:off x="2939" y="3729"/>
              <a:ext cx="493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Jude</a:t>
              </a:r>
            </a:p>
          </p:txBody>
        </p:sp>
      </p:grpSp>
      <p:sp>
        <p:nvSpPr>
          <p:cNvPr id="24589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"/>
            <a:ext cx="9144000" cy="657225"/>
          </a:xfrm>
          <a:solidFill>
            <a:srgbClr val="800000"/>
          </a:solidFill>
        </p:spPr>
        <p:txBody>
          <a:bodyPr anchor="t">
            <a:spAutoFit/>
          </a:bodyPr>
          <a:lstStyle/>
          <a:p>
            <a:pPr algn="ctr" eaLnBrk="1" hangingPunct="1">
              <a:defRPr/>
            </a:pPr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The New Testament Bookshelf</a:t>
            </a:r>
          </a:p>
        </p:txBody>
      </p:sp>
      <p:sp>
        <p:nvSpPr>
          <p:cNvPr id="139276" name="Text Box 5"/>
          <p:cNvSpPr txBox="1">
            <a:spLocks noChangeArrowheads="1"/>
          </p:cNvSpPr>
          <p:nvPr/>
        </p:nvSpPr>
        <p:spPr bwMode="auto">
          <a:xfrm>
            <a:off x="8578850" y="1524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22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 rot="16200000">
            <a:off x="4412704" y="2828206"/>
            <a:ext cx="782638" cy="4000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3366"/>
                </a:solidFill>
                <a:latin typeface="Arial" charset="0"/>
                <a:cs typeface="Arial" charset="0"/>
              </a:rPr>
              <a:t>Luke</a:t>
            </a:r>
          </a:p>
        </p:txBody>
      </p:sp>
      <p:sp>
        <p:nvSpPr>
          <p:cNvPr id="5" name="Down Arrow 4"/>
          <p:cNvSpPr/>
          <p:nvPr/>
        </p:nvSpPr>
        <p:spPr bwMode="auto">
          <a:xfrm>
            <a:off x="4644008" y="3429000"/>
            <a:ext cx="360040" cy="864096"/>
          </a:xfrm>
          <a:prstGeom prst="downArrow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105" grpId="0" autoUpdateAnimBg="0"/>
      <p:bldP spid="4106" grpId="0" autoUpdateAnimBg="0"/>
      <p:bldP spid="4107" grpId="0" autoUpdateAnimBg="0"/>
      <p:bldP spid="4122" grpId="0" autoUpdateAnimBg="0"/>
      <p:bldP spid="4123" grpId="0" autoUpdateAnimBg="0"/>
      <p:bldP spid="4124" grpId="0" animBg="1" autoUpdateAnimBg="0"/>
      <p:bldP spid="39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514600" y="0"/>
            <a:ext cx="404495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latin typeface="Times" charset="0"/>
                <a:ea typeface="宋体" charset="0"/>
                <a:cs typeface="宋体" charset="0"/>
              </a:rPr>
              <a:t>The Four Gospels Compared</a:t>
            </a:r>
            <a:r>
              <a:rPr lang="en-US" altLang="zh-CN" b="1">
                <a:ea typeface="宋体" charset="0"/>
                <a:cs typeface="宋体" charset="0"/>
              </a:rPr>
              <a:t> </a:t>
            </a:r>
            <a:endParaRPr lang="en-US" b="1"/>
          </a:p>
        </p:txBody>
      </p:sp>
      <p:graphicFrame>
        <p:nvGraphicFramePr>
          <p:cNvPr id="57416" name="Group 72"/>
          <p:cNvGraphicFramePr>
            <a:graphicFrameLocks noGrp="1"/>
          </p:cNvGraphicFramePr>
          <p:nvPr>
            <p:ph type="tbl" idx="1"/>
          </p:nvPr>
        </p:nvGraphicFramePr>
        <p:xfrm>
          <a:off x="0" y="533400"/>
          <a:ext cx="9144000" cy="6397054"/>
        </p:xfrm>
        <a:graphic>
          <a:graphicData uri="http://schemas.openxmlformats.org/drawingml/2006/table">
            <a:tbl>
              <a:tblPr/>
              <a:tblGrid>
                <a:gridCol w="182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Matthew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Mark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Luke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John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Author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Job before Saved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Tax Collector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None (Youth)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Medical Doctor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Fisherman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Race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Jew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Jew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Gentile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Jew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Office and / or Spiritual Gift 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Apostle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Service or Pastoring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Service or Teaching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Apostle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  Readers: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Ethnically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Jews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Roman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Gentile (Greek)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World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Interest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Signs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(1 Cor. 1:22)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 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Wisdom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(1 Cor. 1:22)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 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Spiritually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Unbelievers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Believers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Unbelievers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Unbelievers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Primary Need 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Messiahship and Kingdom Offer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Model in Suffering (exhorts discipleship)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Universality (and kingdom expansion)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Deity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415" name="Text Box 71"/>
          <p:cNvSpPr txBox="1">
            <a:spLocks noChangeArrowheads="1"/>
          </p:cNvSpPr>
          <p:nvPr/>
        </p:nvSpPr>
        <p:spPr bwMode="auto">
          <a:xfrm>
            <a:off x="8686800" y="76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514600" y="228600"/>
            <a:ext cx="404495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latin typeface="Times" charset="0"/>
                <a:ea typeface="宋体" charset="0"/>
                <a:cs typeface="宋体" charset="0"/>
              </a:rPr>
              <a:t>The Four Gospels Compared</a:t>
            </a:r>
            <a:r>
              <a:rPr lang="en-US" altLang="zh-CN" b="1">
                <a:ea typeface="宋体" charset="0"/>
                <a:cs typeface="宋体" charset="0"/>
              </a:rPr>
              <a:t> </a:t>
            </a:r>
            <a:endParaRPr lang="en-US" b="1"/>
          </a:p>
        </p:txBody>
      </p:sp>
      <p:graphicFrame>
        <p:nvGraphicFramePr>
          <p:cNvPr id="58440" name="Group 72"/>
          <p:cNvGraphicFramePr>
            <a:graphicFrameLocks noGrp="1"/>
          </p:cNvGraphicFramePr>
          <p:nvPr>
            <p:ph type="tbl" idx="1"/>
          </p:nvPr>
        </p:nvGraphicFramePr>
        <p:xfrm>
          <a:off x="0" y="914400"/>
          <a:ext cx="9144000" cy="5834444"/>
        </p:xfrm>
        <a:graphic>
          <a:graphicData uri="http://schemas.openxmlformats.org/drawingml/2006/table">
            <a:tbl>
              <a:tblPr/>
              <a:tblGrid>
                <a:gridCol w="182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Matthew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Mark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Luke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John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Date Written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40s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64-68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57-59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late 60s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Place Written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Antioch or Syria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Rome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Caesarea or Rome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Ephesus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Place Sent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Palestine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Rome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To Theophilus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Asia, etc.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Jesus is…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 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King of Israel (Messiah)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Suffering Servant (Deity)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Ideal Man (Messiah)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Son of God (Deity)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Key Verse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21:5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10:45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19:10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20:31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Themes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Law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Power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Grace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Glory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Literary Emphasis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Sermons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Miracles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Parables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Allegories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Arrangement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Topical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Chronological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Chronological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Topical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Genealogy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Abraham to Joseph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None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Adam 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Mary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None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8439" name="Text Box 71"/>
          <p:cNvSpPr txBox="1">
            <a:spLocks noChangeArrowheads="1"/>
          </p:cNvSpPr>
          <p:nvPr/>
        </p:nvSpPr>
        <p:spPr bwMode="auto">
          <a:xfrm>
            <a:off x="8686800" y="76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52</a:t>
            </a:r>
          </a:p>
        </p:txBody>
      </p:sp>
      <p:sp>
        <p:nvSpPr>
          <p:cNvPr id="58441" name="Oval 73"/>
          <p:cNvSpPr>
            <a:spLocks noChangeArrowheads="1"/>
          </p:cNvSpPr>
          <p:nvPr/>
        </p:nvSpPr>
        <p:spPr bwMode="auto">
          <a:xfrm>
            <a:off x="5562600" y="3733800"/>
            <a:ext cx="16002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1447800" y="2286000"/>
            <a:ext cx="6324600" cy="2541588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r>
              <a:rPr lang="en-US" altLang="zh-CN" sz="3200" b="1" u="sng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Key Verse</a:t>
            </a:r>
            <a:endParaRPr lang="en-US" altLang="zh-CN" sz="3200" b="1">
              <a:solidFill>
                <a:srgbClr val="000000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/>
            <a:r>
              <a:rPr lang="en-US" altLang="zh-CN" sz="3200" b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“For the Son of Man </a:t>
            </a:r>
          </a:p>
          <a:p>
            <a:pPr algn="ctr"/>
            <a:r>
              <a:rPr lang="en-US" altLang="zh-CN" sz="3200" b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came to seek and to save </a:t>
            </a:r>
          </a:p>
          <a:p>
            <a:pPr algn="ctr"/>
            <a:r>
              <a:rPr lang="en-US" altLang="zh-CN" sz="3200" b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what was lost” </a:t>
            </a:r>
          </a:p>
          <a:p>
            <a:pPr algn="ctr"/>
            <a:r>
              <a:rPr lang="en-US" altLang="zh-CN" sz="3200" b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(Luke 19:10).</a:t>
            </a:r>
            <a:endParaRPr lang="en-US" sz="3200" b="1">
              <a:solidFill>
                <a:srgbClr val="000000"/>
              </a:solidFill>
              <a:latin typeface="Times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514600" y="0"/>
            <a:ext cx="404495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latin typeface="Times" charset="0"/>
                <a:ea typeface="宋体" charset="0"/>
                <a:cs typeface="宋体" charset="0"/>
              </a:rPr>
              <a:t>The Four Gospels Compared</a:t>
            </a:r>
            <a:r>
              <a:rPr lang="en-US" altLang="zh-CN" b="1">
                <a:ea typeface="宋体" charset="0"/>
                <a:cs typeface="宋体" charset="0"/>
              </a:rPr>
              <a:t> </a:t>
            </a:r>
            <a:endParaRPr lang="en-US" b="1"/>
          </a:p>
        </p:txBody>
      </p:sp>
      <p:graphicFrame>
        <p:nvGraphicFramePr>
          <p:cNvPr id="59395" name="Group 3"/>
          <p:cNvGraphicFramePr>
            <a:graphicFrameLocks noGrp="1"/>
          </p:cNvGraphicFramePr>
          <p:nvPr>
            <p:ph type="tbl" idx="1"/>
          </p:nvPr>
        </p:nvGraphicFramePr>
        <p:xfrm>
          <a:off x="0" y="434975"/>
          <a:ext cx="9144000" cy="6514465"/>
        </p:xfrm>
        <a:graphic>
          <a:graphicData uri="http://schemas.openxmlformats.org/drawingml/2006/table">
            <a:tbl>
              <a:tblPr/>
              <a:tblGrid>
                <a:gridCol w="182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Matthew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Mark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Luke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John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Scope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Birth to Resurrection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Ministry to Resurrection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Birth to Resurrection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Ministry to Resurrection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Tone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Prophetic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Pastoral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Historical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Spiritual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Christ’s Words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60%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42%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50%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50%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Chapters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28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16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24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21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Verses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1068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661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1149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878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Verses per Chap.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38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41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48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42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OT Quotations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53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36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25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20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OT Allusions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76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27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42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105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OT References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129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63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67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125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Unique Material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42% 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7%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59%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92%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Broad Division 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--------------------- Synoptic Gospels ---------------------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宋体" charset="0"/>
                          <a:cs typeface="宋体" charset="0"/>
                        </a:rPr>
                        <a:t>Supplementary Gospel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9473" name="Text Box 81"/>
          <p:cNvSpPr txBox="1">
            <a:spLocks noChangeArrowheads="1"/>
          </p:cNvSpPr>
          <p:nvPr/>
        </p:nvSpPr>
        <p:spPr bwMode="auto">
          <a:xfrm>
            <a:off x="8686800" y="76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Gospels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24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005263" y="76200"/>
            <a:ext cx="1100137" cy="4730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chemeClr val="bg2"/>
                </a:solidFill>
                <a:latin typeface="Chicago" charset="0"/>
                <a:ea typeface="宋体" charset="0"/>
                <a:cs typeface="宋体" charset="0"/>
              </a:rPr>
              <a:t>Luke</a:t>
            </a:r>
            <a:r>
              <a:rPr lang="en-US" altLang="zh-CN">
                <a:solidFill>
                  <a:schemeClr val="bg2"/>
                </a:solidFill>
                <a:ea typeface="宋体" charset="0"/>
                <a:cs typeface="宋体" charset="0"/>
              </a:rPr>
              <a:t> 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534400" y="152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93</a:t>
            </a:r>
          </a:p>
        </p:txBody>
      </p:sp>
      <p:grpSp>
        <p:nvGrpSpPr>
          <p:cNvPr id="14362" name="Group 26"/>
          <p:cNvGrpSpPr>
            <a:grpSpLocks/>
          </p:cNvGrpSpPr>
          <p:nvPr/>
        </p:nvGrpSpPr>
        <p:grpSpPr bwMode="auto">
          <a:xfrm>
            <a:off x="-85725" y="687388"/>
            <a:ext cx="9305925" cy="912812"/>
            <a:chOff x="0" y="0"/>
            <a:chExt cx="4525" cy="671"/>
          </a:xfrm>
        </p:grpSpPr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32" y="0"/>
              <a:ext cx="4461" cy="671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algn="ctr"/>
              <a:r>
                <a:rPr lang="en-US" altLang="zh-CN" sz="2200" b="1">
                  <a:latin typeface="Times" charset="0"/>
                  <a:ea typeface="宋体" charset="0"/>
                  <a:cs typeface="宋体" charset="0"/>
                </a:rPr>
                <a:t> </a:t>
              </a:r>
            </a:p>
            <a:p>
              <a:pPr algn="ctr" eaLnBrk="0" hangingPunct="0"/>
              <a:r>
                <a:rPr lang="en-US" altLang="zh-CN" b="1">
                  <a:latin typeface="Times" charset="0"/>
                  <a:ea typeface="宋体" charset="0"/>
                  <a:cs typeface="宋体" charset="0"/>
                </a:rPr>
                <a:t>Universal Savior Ministers in Sovereign Kingdom Progress</a:t>
              </a:r>
            </a:p>
            <a:p>
              <a:pPr algn="ctr" eaLnBrk="0" hangingPunct="0"/>
              <a:r>
                <a:rPr lang="en-US" altLang="zh-CN" sz="2200" b="1">
                  <a:latin typeface="Times" charset="0"/>
                  <a:ea typeface="宋体" charset="0"/>
                  <a:cs typeface="宋体" charset="0"/>
                </a:rPr>
                <a:t> 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4525" cy="671"/>
            </a:xfrm>
            <a:prstGeom prst="rect">
              <a:avLst/>
            </a:prstGeom>
            <a:noFill/>
            <a:ln w="7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grpSp>
        <p:nvGrpSpPr>
          <p:cNvPr id="14364" name="Group 28"/>
          <p:cNvGrpSpPr>
            <a:grpSpLocks/>
          </p:cNvGrpSpPr>
          <p:nvPr/>
        </p:nvGrpSpPr>
        <p:grpSpPr bwMode="auto">
          <a:xfrm>
            <a:off x="-85725" y="1600200"/>
            <a:ext cx="5334000" cy="838200"/>
            <a:chOff x="0" y="671"/>
            <a:chExt cx="2594" cy="633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32" y="671"/>
              <a:ext cx="2530" cy="6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algn="ctr"/>
              <a:r>
                <a:rPr lang="en-US" altLang="zh-CN" sz="2200" b="1">
                  <a:latin typeface="Times" charset="0"/>
                  <a:ea typeface="宋体" charset="0"/>
                  <a:cs typeface="宋体" charset="0"/>
                </a:rPr>
                <a:t> </a:t>
              </a:r>
            </a:p>
            <a:p>
              <a:pPr algn="ctr" eaLnBrk="0" hangingPunct="0"/>
              <a:r>
                <a:rPr lang="en-US" altLang="zh-CN" b="1">
                  <a:latin typeface="Times" charset="0"/>
                  <a:ea typeface="宋体" charset="0"/>
                  <a:cs typeface="宋体" charset="0"/>
                </a:rPr>
                <a:t>To Seek the Lost</a:t>
              </a:r>
            </a:p>
            <a:p>
              <a:pPr algn="ctr" eaLnBrk="0" hangingPunct="0"/>
              <a:endParaRPr lang="en-US" altLang="zh-CN" b="1"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0" y="671"/>
              <a:ext cx="2594" cy="633"/>
            </a:xfrm>
            <a:prstGeom prst="rect">
              <a:avLst/>
            </a:prstGeom>
            <a:noFill/>
            <a:ln w="7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grpSp>
        <p:nvGrpSpPr>
          <p:cNvPr id="14366" name="Group 30"/>
          <p:cNvGrpSpPr>
            <a:grpSpLocks/>
          </p:cNvGrpSpPr>
          <p:nvPr/>
        </p:nvGrpSpPr>
        <p:grpSpPr bwMode="auto">
          <a:xfrm>
            <a:off x="5248275" y="1600200"/>
            <a:ext cx="3971925" cy="838200"/>
            <a:chOff x="2594" y="671"/>
            <a:chExt cx="1931" cy="633"/>
          </a:xfrm>
        </p:grpSpPr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626" y="671"/>
              <a:ext cx="1867" cy="6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indent="50800" algn="ctr"/>
              <a:r>
                <a:rPr lang="en-US" altLang="zh-CN" sz="2200" b="1">
                  <a:latin typeface="Times" charset="0"/>
                  <a:ea typeface="宋体" charset="0"/>
                  <a:cs typeface="宋体" charset="0"/>
                </a:rPr>
                <a:t> </a:t>
              </a:r>
            </a:p>
            <a:p>
              <a:pPr indent="50800" algn="ctr" eaLnBrk="0" hangingPunct="0"/>
              <a:r>
                <a:rPr lang="en-US" altLang="zh-CN" b="1">
                  <a:latin typeface="Times" charset="0"/>
                  <a:ea typeface="宋体" charset="0"/>
                  <a:cs typeface="宋体" charset="0"/>
                </a:rPr>
                <a:t>To Save the Lost</a:t>
              </a:r>
            </a:p>
            <a:p>
              <a:pPr indent="50800" algn="ctr" eaLnBrk="0" hangingPunct="0"/>
              <a:r>
                <a:rPr lang="en-US" altLang="zh-CN" sz="2200" b="1">
                  <a:latin typeface="Times" charset="0"/>
                  <a:ea typeface="宋体" charset="0"/>
                  <a:cs typeface="宋体" charset="0"/>
                </a:rPr>
                <a:t> </a:t>
              </a:r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2594" y="671"/>
              <a:ext cx="1931" cy="633"/>
            </a:xfrm>
            <a:prstGeom prst="rect">
              <a:avLst/>
            </a:prstGeom>
            <a:noFill/>
            <a:ln w="7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grpSp>
        <p:nvGrpSpPr>
          <p:cNvPr id="14368" name="Group 32"/>
          <p:cNvGrpSpPr>
            <a:grpSpLocks/>
          </p:cNvGrpSpPr>
          <p:nvPr/>
        </p:nvGrpSpPr>
        <p:grpSpPr bwMode="auto">
          <a:xfrm>
            <a:off x="-85725" y="2438400"/>
            <a:ext cx="2593975" cy="838200"/>
            <a:chOff x="0" y="1304"/>
            <a:chExt cx="1261" cy="633"/>
          </a:xfrm>
        </p:grpSpPr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32" y="1304"/>
              <a:ext cx="1197" cy="6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algn="ctr"/>
              <a:r>
                <a:rPr lang="en-US" altLang="zh-CN" sz="2200" b="1">
                  <a:latin typeface="Times" charset="0"/>
                  <a:ea typeface="宋体" charset="0"/>
                  <a:cs typeface="宋体" charset="0"/>
                </a:rPr>
                <a:t> </a:t>
              </a:r>
            </a:p>
            <a:p>
              <a:pPr algn="ctr" eaLnBrk="0" hangingPunct="0"/>
              <a:r>
                <a:rPr lang="en-US" altLang="zh-CN" b="1">
                  <a:latin typeface="Times" charset="0"/>
                  <a:ea typeface="宋体" charset="0"/>
                  <a:cs typeface="宋体" charset="0"/>
                </a:rPr>
                <a:t>Introduction</a:t>
              </a:r>
              <a:r>
                <a:rPr lang="en-US" altLang="zh-CN" sz="2200" b="1">
                  <a:latin typeface="Times" charset="0"/>
                  <a:ea typeface="宋体" charset="0"/>
                  <a:cs typeface="宋体" charset="0"/>
                </a:rPr>
                <a:t> </a:t>
              </a:r>
            </a:p>
            <a:p>
              <a:pPr algn="ctr" eaLnBrk="0" hangingPunct="0"/>
              <a:endParaRPr lang="en-US" altLang="zh-CN" sz="2200" b="1"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14367" name="Rectangle 31"/>
            <p:cNvSpPr>
              <a:spLocks noChangeArrowheads="1"/>
            </p:cNvSpPr>
            <p:nvPr/>
          </p:nvSpPr>
          <p:spPr bwMode="auto">
            <a:xfrm>
              <a:off x="0" y="1304"/>
              <a:ext cx="1261" cy="633"/>
            </a:xfrm>
            <a:prstGeom prst="rect">
              <a:avLst/>
            </a:prstGeom>
            <a:noFill/>
            <a:ln w="7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grpSp>
        <p:nvGrpSpPr>
          <p:cNvPr id="14370" name="Group 34"/>
          <p:cNvGrpSpPr>
            <a:grpSpLocks/>
          </p:cNvGrpSpPr>
          <p:nvPr/>
        </p:nvGrpSpPr>
        <p:grpSpPr bwMode="auto">
          <a:xfrm>
            <a:off x="2508250" y="2438400"/>
            <a:ext cx="2740025" cy="838200"/>
            <a:chOff x="1261" y="1304"/>
            <a:chExt cx="1333" cy="633"/>
          </a:xfrm>
        </p:grpSpPr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1293" y="1304"/>
              <a:ext cx="1269" cy="6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algn="ctr"/>
              <a:r>
                <a:rPr lang="en-US" altLang="zh-CN" sz="2200" b="1">
                  <a:latin typeface="Times" charset="0"/>
                  <a:ea typeface="宋体" charset="0"/>
                  <a:cs typeface="宋体" charset="0"/>
                </a:rPr>
                <a:t> </a:t>
              </a:r>
            </a:p>
            <a:p>
              <a:pPr algn="ctr" eaLnBrk="0" hangingPunct="0"/>
              <a:r>
                <a:rPr lang="en-US" altLang="zh-CN" b="1">
                  <a:latin typeface="Times" charset="0"/>
                  <a:ea typeface="宋体" charset="0"/>
                  <a:cs typeface="宋体" charset="0"/>
                </a:rPr>
                <a:t>Ministry</a:t>
              </a:r>
            </a:p>
            <a:p>
              <a:pPr algn="ctr" eaLnBrk="0" hangingPunct="0"/>
              <a:endParaRPr lang="en-US" altLang="zh-CN" sz="2200" b="1"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1261" y="1304"/>
              <a:ext cx="1333" cy="633"/>
            </a:xfrm>
            <a:prstGeom prst="rect">
              <a:avLst/>
            </a:prstGeom>
            <a:noFill/>
            <a:ln w="7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grpSp>
        <p:nvGrpSpPr>
          <p:cNvPr id="14372" name="Group 36"/>
          <p:cNvGrpSpPr>
            <a:grpSpLocks/>
          </p:cNvGrpSpPr>
          <p:nvPr/>
        </p:nvGrpSpPr>
        <p:grpSpPr bwMode="auto">
          <a:xfrm>
            <a:off x="5248275" y="2438400"/>
            <a:ext cx="1730375" cy="838200"/>
            <a:chOff x="2594" y="1304"/>
            <a:chExt cx="841" cy="633"/>
          </a:xfrm>
        </p:grpSpPr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2626" y="1304"/>
              <a:ext cx="777" cy="6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indent="50800" algn="ctr"/>
              <a:r>
                <a:rPr lang="en-US" altLang="zh-CN" sz="2200" b="1">
                  <a:latin typeface="Times" charset="0"/>
                  <a:ea typeface="宋体" charset="0"/>
                  <a:cs typeface="宋体" charset="0"/>
                </a:rPr>
                <a:t> </a:t>
              </a:r>
            </a:p>
            <a:p>
              <a:pPr indent="50800" algn="ctr" eaLnBrk="0" hangingPunct="0"/>
              <a:r>
                <a:rPr lang="en-US" altLang="zh-CN" b="1">
                  <a:latin typeface="Times" charset="0"/>
                  <a:ea typeface="宋体" charset="0"/>
                  <a:cs typeface="宋体" charset="0"/>
                </a:rPr>
                <a:t>Passion</a:t>
              </a:r>
            </a:p>
            <a:p>
              <a:pPr indent="50800" algn="ctr" eaLnBrk="0" hangingPunct="0"/>
              <a:r>
                <a:rPr lang="en-US" altLang="zh-CN" sz="2200" b="1">
                  <a:latin typeface="Times" charset="0"/>
                  <a:ea typeface="宋体" charset="0"/>
                  <a:cs typeface="宋体" charset="0"/>
                </a:rPr>
                <a:t> </a:t>
              </a: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2594" y="1304"/>
              <a:ext cx="841" cy="633"/>
            </a:xfrm>
            <a:prstGeom prst="rect">
              <a:avLst/>
            </a:prstGeom>
            <a:noFill/>
            <a:ln w="7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grpSp>
        <p:nvGrpSpPr>
          <p:cNvPr id="14374" name="Group 38"/>
          <p:cNvGrpSpPr>
            <a:grpSpLocks/>
          </p:cNvGrpSpPr>
          <p:nvPr/>
        </p:nvGrpSpPr>
        <p:grpSpPr bwMode="auto">
          <a:xfrm>
            <a:off x="6978650" y="2438400"/>
            <a:ext cx="2241550" cy="838200"/>
            <a:chOff x="3435" y="1304"/>
            <a:chExt cx="1090" cy="633"/>
          </a:xfrm>
        </p:grpSpPr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3467" y="1304"/>
              <a:ext cx="1026" cy="6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indent="50800" algn="ctr"/>
              <a:r>
                <a:rPr lang="en-US" altLang="zh-CN" sz="2200" b="1">
                  <a:latin typeface="Times" charset="0"/>
                  <a:ea typeface="宋体" charset="0"/>
                  <a:cs typeface="宋体" charset="0"/>
                </a:rPr>
                <a:t> </a:t>
              </a:r>
            </a:p>
            <a:p>
              <a:pPr indent="50800" algn="ctr" eaLnBrk="0" hangingPunct="0"/>
              <a:r>
                <a:rPr lang="en-US" altLang="zh-CN" b="1">
                  <a:latin typeface="Times" charset="0"/>
                  <a:ea typeface="宋体" charset="0"/>
                  <a:cs typeface="宋体" charset="0"/>
                </a:rPr>
                <a:t>Conclusion</a:t>
              </a:r>
            </a:p>
            <a:p>
              <a:pPr indent="50800" algn="ctr" eaLnBrk="0" hangingPunct="0"/>
              <a:endParaRPr lang="en-US" altLang="zh-CN" sz="2200" b="1"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3435" y="1304"/>
              <a:ext cx="1090" cy="633"/>
            </a:xfrm>
            <a:prstGeom prst="rect">
              <a:avLst/>
            </a:prstGeom>
            <a:noFill/>
            <a:ln w="7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grpSp>
        <p:nvGrpSpPr>
          <p:cNvPr id="14376" name="Group 40"/>
          <p:cNvGrpSpPr>
            <a:grpSpLocks/>
          </p:cNvGrpSpPr>
          <p:nvPr/>
        </p:nvGrpSpPr>
        <p:grpSpPr bwMode="auto">
          <a:xfrm>
            <a:off x="-85725" y="3276600"/>
            <a:ext cx="2593975" cy="838200"/>
            <a:chOff x="0" y="1937"/>
            <a:chExt cx="1261" cy="633"/>
          </a:xfrm>
        </p:grpSpPr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32" y="1937"/>
              <a:ext cx="1197" cy="6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algn="ctr"/>
              <a:r>
                <a:rPr lang="en-US" altLang="zh-CN" sz="2200" b="1">
                  <a:latin typeface="Times" charset="0"/>
                  <a:ea typeface="宋体" charset="0"/>
                  <a:cs typeface="宋体" charset="0"/>
                </a:rPr>
                <a:t> </a:t>
              </a:r>
            </a:p>
            <a:p>
              <a:pPr algn="ctr" eaLnBrk="0" hangingPunct="0"/>
              <a:r>
                <a:rPr lang="en-US" altLang="zh-CN" b="1">
                  <a:latin typeface="Times" charset="0"/>
                  <a:ea typeface="宋体" charset="0"/>
                  <a:cs typeface="宋体" charset="0"/>
                </a:rPr>
                <a:t>1:1—4:13 </a:t>
              </a:r>
            </a:p>
            <a:p>
              <a:pPr algn="ctr" eaLnBrk="0" hangingPunct="0"/>
              <a:endParaRPr lang="en-US" altLang="zh-CN" b="1"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0" y="1937"/>
              <a:ext cx="1261" cy="633"/>
            </a:xfrm>
            <a:prstGeom prst="rect">
              <a:avLst/>
            </a:prstGeom>
            <a:noFill/>
            <a:ln w="7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grpSp>
        <p:nvGrpSpPr>
          <p:cNvPr id="14378" name="Group 42"/>
          <p:cNvGrpSpPr>
            <a:grpSpLocks/>
          </p:cNvGrpSpPr>
          <p:nvPr/>
        </p:nvGrpSpPr>
        <p:grpSpPr bwMode="auto">
          <a:xfrm>
            <a:off x="2508250" y="3276600"/>
            <a:ext cx="2740025" cy="838200"/>
            <a:chOff x="1261" y="1937"/>
            <a:chExt cx="1333" cy="633"/>
          </a:xfrm>
        </p:grpSpPr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1293" y="1937"/>
              <a:ext cx="1269" cy="6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algn="ctr"/>
              <a:r>
                <a:rPr lang="en-US" altLang="zh-CN" sz="2200" b="1">
                  <a:latin typeface="Times" charset="0"/>
                  <a:ea typeface="宋体" charset="0"/>
                  <a:cs typeface="宋体" charset="0"/>
                </a:rPr>
                <a:t> </a:t>
              </a:r>
            </a:p>
            <a:p>
              <a:pPr algn="ctr" eaLnBrk="0" hangingPunct="0"/>
              <a:r>
                <a:rPr lang="en-US" altLang="zh-CN" b="1">
                  <a:latin typeface="Times" charset="0"/>
                  <a:ea typeface="宋体" charset="0"/>
                  <a:cs typeface="宋体" charset="0"/>
                </a:rPr>
                <a:t>4:14—21:38</a:t>
              </a:r>
            </a:p>
            <a:p>
              <a:pPr algn="ctr" eaLnBrk="0" hangingPunct="0"/>
              <a:endParaRPr lang="en-US" altLang="zh-CN" b="1"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261" y="1937"/>
              <a:ext cx="1333" cy="633"/>
            </a:xfrm>
            <a:prstGeom prst="rect">
              <a:avLst/>
            </a:prstGeom>
            <a:noFill/>
            <a:ln w="7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grpSp>
        <p:nvGrpSpPr>
          <p:cNvPr id="14380" name="Group 44"/>
          <p:cNvGrpSpPr>
            <a:grpSpLocks/>
          </p:cNvGrpSpPr>
          <p:nvPr/>
        </p:nvGrpSpPr>
        <p:grpSpPr bwMode="auto">
          <a:xfrm>
            <a:off x="5248275" y="3276600"/>
            <a:ext cx="1730375" cy="838200"/>
            <a:chOff x="2594" y="1937"/>
            <a:chExt cx="841" cy="633"/>
          </a:xfrm>
        </p:grpSpPr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2626" y="1937"/>
              <a:ext cx="777" cy="6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indent="50800" algn="ctr"/>
              <a:r>
                <a:rPr lang="en-US" altLang="zh-CN" sz="2200" b="1">
                  <a:latin typeface="Times" charset="0"/>
                  <a:ea typeface="宋体" charset="0"/>
                  <a:cs typeface="宋体" charset="0"/>
                </a:rPr>
                <a:t> </a:t>
              </a:r>
            </a:p>
            <a:p>
              <a:pPr indent="50800" algn="ctr" eaLnBrk="0" hangingPunct="0"/>
              <a:r>
                <a:rPr lang="en-US" altLang="zh-CN" b="1">
                  <a:latin typeface="Times" charset="0"/>
                  <a:ea typeface="宋体" charset="0"/>
                  <a:cs typeface="宋体" charset="0"/>
                </a:rPr>
                <a:t>22—23</a:t>
              </a:r>
            </a:p>
            <a:p>
              <a:pPr indent="50800" algn="ctr" eaLnBrk="0" hangingPunct="0"/>
              <a:endParaRPr lang="en-US" altLang="zh-CN" b="1"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594" y="1937"/>
              <a:ext cx="841" cy="633"/>
            </a:xfrm>
            <a:prstGeom prst="rect">
              <a:avLst/>
            </a:prstGeom>
            <a:noFill/>
            <a:ln w="7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grpSp>
        <p:nvGrpSpPr>
          <p:cNvPr id="14382" name="Group 46"/>
          <p:cNvGrpSpPr>
            <a:grpSpLocks/>
          </p:cNvGrpSpPr>
          <p:nvPr/>
        </p:nvGrpSpPr>
        <p:grpSpPr bwMode="auto">
          <a:xfrm>
            <a:off x="6978650" y="3276600"/>
            <a:ext cx="2241550" cy="838200"/>
            <a:chOff x="3435" y="1937"/>
            <a:chExt cx="1090" cy="633"/>
          </a:xfrm>
        </p:grpSpPr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3467" y="1937"/>
              <a:ext cx="1026" cy="6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indent="50800" algn="ctr"/>
              <a:r>
                <a:rPr lang="en-US" altLang="zh-CN" sz="2200" b="1">
                  <a:latin typeface="Times" charset="0"/>
                  <a:ea typeface="宋体" charset="0"/>
                  <a:cs typeface="宋体" charset="0"/>
                </a:rPr>
                <a:t> </a:t>
              </a:r>
            </a:p>
            <a:p>
              <a:pPr indent="50800" algn="ctr" eaLnBrk="0" hangingPunct="0"/>
              <a:r>
                <a:rPr lang="en-US" altLang="zh-CN" b="1">
                  <a:latin typeface="Times" charset="0"/>
                  <a:ea typeface="宋体" charset="0"/>
                  <a:cs typeface="宋体" charset="0"/>
                </a:rPr>
                <a:t>24</a:t>
              </a:r>
            </a:p>
            <a:p>
              <a:pPr indent="50800" algn="ctr" eaLnBrk="0" hangingPunct="0"/>
              <a:r>
                <a:rPr lang="en-US" altLang="zh-CN" sz="2200" b="1">
                  <a:latin typeface="Times" charset="0"/>
                  <a:ea typeface="宋体" charset="0"/>
                  <a:cs typeface="宋体" charset="0"/>
                </a:rPr>
                <a:t> </a:t>
              </a: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3435" y="1937"/>
              <a:ext cx="1090" cy="633"/>
            </a:xfrm>
            <a:prstGeom prst="rect">
              <a:avLst/>
            </a:prstGeom>
            <a:noFill/>
            <a:ln w="7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grpSp>
        <p:nvGrpSpPr>
          <p:cNvPr id="14407" name="Group 71"/>
          <p:cNvGrpSpPr>
            <a:grpSpLocks/>
          </p:cNvGrpSpPr>
          <p:nvPr/>
        </p:nvGrpSpPr>
        <p:grpSpPr bwMode="auto">
          <a:xfrm>
            <a:off x="-85725" y="4114800"/>
            <a:ext cx="9305925" cy="1295400"/>
            <a:chOff x="-54" y="3304"/>
            <a:chExt cx="5862" cy="632"/>
          </a:xfrm>
        </p:grpSpPr>
        <p:grpSp>
          <p:nvGrpSpPr>
            <p:cNvPr id="14384" name="Group 48"/>
            <p:cNvGrpSpPr>
              <a:grpSpLocks/>
            </p:cNvGrpSpPr>
            <p:nvPr/>
          </p:nvGrpSpPr>
          <p:grpSpPr bwMode="auto">
            <a:xfrm>
              <a:off x="-54" y="3304"/>
              <a:ext cx="591" cy="632"/>
              <a:chOff x="0" y="2570"/>
              <a:chExt cx="456" cy="883"/>
            </a:xfrm>
          </p:grpSpPr>
          <p:sp>
            <p:nvSpPr>
              <p:cNvPr id="14351" name="Rectangle 15"/>
              <p:cNvSpPr>
                <a:spLocks noChangeArrowheads="1"/>
              </p:cNvSpPr>
              <p:nvPr/>
            </p:nvSpPr>
            <p:spPr bwMode="auto">
              <a:xfrm>
                <a:off x="32" y="2570"/>
                <a:ext cx="392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rIns="0" anchor="ctr"/>
              <a:lstStyle/>
              <a:p>
                <a:pPr algn="ctr"/>
                <a:r>
                  <a:rPr lang="en-US" altLang="zh-CN" sz="2200" b="1">
                    <a:latin typeface="Times" charset="0"/>
                    <a:ea typeface="宋体" charset="0"/>
                    <a:cs typeface="宋体" charset="0"/>
                  </a:rPr>
                  <a:t> </a:t>
                </a:r>
              </a:p>
              <a:p>
                <a:pPr algn="ctr" eaLnBrk="0" hangingPunct="0"/>
                <a:r>
                  <a:rPr lang="en-US" altLang="zh-CN" sz="1400" b="1">
                    <a:latin typeface="Times" charset="0"/>
                    <a:ea typeface="宋体" charset="0"/>
                    <a:cs typeface="宋体" charset="0"/>
                  </a:rPr>
                  <a:t>Sources</a:t>
                </a:r>
              </a:p>
              <a:p>
                <a:pPr algn="ctr" eaLnBrk="0" hangingPunct="0"/>
                <a:r>
                  <a:rPr lang="en-US" altLang="zh-CN" sz="1400" b="1">
                    <a:latin typeface="Times" charset="0"/>
                    <a:ea typeface="宋体" charset="0"/>
                    <a:cs typeface="宋体" charset="0"/>
                  </a:rPr>
                  <a:t>1:1-4</a:t>
                </a:r>
              </a:p>
              <a:p>
                <a:pPr algn="ctr" eaLnBrk="0" hangingPunct="0"/>
                <a:endParaRPr lang="en-US" altLang="zh-CN" sz="1400" b="1"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4383" name="Rectangle 47"/>
              <p:cNvSpPr>
                <a:spLocks noChangeArrowheads="1"/>
              </p:cNvSpPr>
              <p:nvPr/>
            </p:nvSpPr>
            <p:spPr bwMode="auto">
              <a:xfrm>
                <a:off x="0" y="2570"/>
                <a:ext cx="456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/>
              </a:p>
            </p:txBody>
          </p:sp>
        </p:grpSp>
        <p:grpSp>
          <p:nvGrpSpPr>
            <p:cNvPr id="14386" name="Group 50"/>
            <p:cNvGrpSpPr>
              <a:grpSpLocks/>
            </p:cNvGrpSpPr>
            <p:nvPr/>
          </p:nvGrpSpPr>
          <p:grpSpPr bwMode="auto">
            <a:xfrm>
              <a:off x="537" y="3304"/>
              <a:ext cx="498" cy="632"/>
              <a:chOff x="456" y="2570"/>
              <a:chExt cx="385" cy="883"/>
            </a:xfrm>
          </p:grpSpPr>
          <p:sp>
            <p:nvSpPr>
              <p:cNvPr id="14352" name="Rectangle 16"/>
              <p:cNvSpPr>
                <a:spLocks noChangeArrowheads="1"/>
              </p:cNvSpPr>
              <p:nvPr/>
            </p:nvSpPr>
            <p:spPr bwMode="auto">
              <a:xfrm>
                <a:off x="488" y="2570"/>
                <a:ext cx="321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rIns="0" anchor="ctr"/>
              <a:lstStyle/>
              <a:p>
                <a:pPr algn="ctr"/>
                <a:r>
                  <a:rPr lang="en-US" altLang="zh-CN" sz="2200" b="1">
                    <a:latin typeface="Times" charset="0"/>
                    <a:ea typeface="宋体" charset="0"/>
                    <a:cs typeface="宋体" charset="0"/>
                  </a:rPr>
                  <a:t> </a:t>
                </a:r>
              </a:p>
              <a:p>
                <a:pPr algn="ctr" eaLnBrk="0" hangingPunct="0"/>
                <a:r>
                  <a:rPr lang="en-US" altLang="zh-CN" sz="1400" b="1">
                    <a:latin typeface="Times" charset="0"/>
                    <a:ea typeface="宋体" charset="0"/>
                    <a:cs typeface="宋体" charset="0"/>
                  </a:rPr>
                  <a:t>Advent</a:t>
                </a:r>
              </a:p>
              <a:p>
                <a:pPr algn="ctr" eaLnBrk="0" hangingPunct="0"/>
                <a:r>
                  <a:rPr lang="en-US" altLang="zh-CN" sz="1400" b="1">
                    <a:latin typeface="Times" charset="0"/>
                    <a:ea typeface="宋体" charset="0"/>
                    <a:cs typeface="宋体" charset="0"/>
                  </a:rPr>
                  <a:t>1:5—2:52</a:t>
                </a:r>
              </a:p>
              <a:p>
                <a:pPr algn="ctr" eaLnBrk="0" hangingPunct="0"/>
                <a:endParaRPr lang="en-US" altLang="zh-CN" sz="1400" b="1"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4385" name="Rectangle 49"/>
              <p:cNvSpPr>
                <a:spLocks noChangeArrowheads="1"/>
              </p:cNvSpPr>
              <p:nvPr/>
            </p:nvSpPr>
            <p:spPr bwMode="auto">
              <a:xfrm>
                <a:off x="456" y="2570"/>
                <a:ext cx="385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/>
              </a:p>
            </p:txBody>
          </p:sp>
        </p:grpSp>
        <p:grpSp>
          <p:nvGrpSpPr>
            <p:cNvPr id="14388" name="Group 52"/>
            <p:cNvGrpSpPr>
              <a:grpSpLocks/>
            </p:cNvGrpSpPr>
            <p:nvPr/>
          </p:nvGrpSpPr>
          <p:grpSpPr bwMode="auto">
            <a:xfrm>
              <a:off x="1035" y="3304"/>
              <a:ext cx="545" cy="632"/>
              <a:chOff x="841" y="2570"/>
              <a:chExt cx="420" cy="883"/>
            </a:xfrm>
          </p:grpSpPr>
          <p:sp>
            <p:nvSpPr>
              <p:cNvPr id="14353" name="Rectangle 17"/>
              <p:cNvSpPr>
                <a:spLocks noChangeArrowheads="1"/>
              </p:cNvSpPr>
              <p:nvPr/>
            </p:nvSpPr>
            <p:spPr bwMode="auto">
              <a:xfrm>
                <a:off x="873" y="2570"/>
                <a:ext cx="356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rIns="0" anchor="ctr"/>
              <a:lstStyle/>
              <a:p>
                <a:pPr indent="50800" algn="ctr"/>
                <a:r>
                  <a:rPr lang="en-US" altLang="zh-CN" b="1">
                    <a:latin typeface="Times" charset="0"/>
                    <a:ea typeface="宋体" charset="0"/>
                    <a:cs typeface="宋体" charset="0"/>
                  </a:rPr>
                  <a:t> </a:t>
                </a:r>
              </a:p>
              <a:p>
                <a:pPr indent="50800" algn="ctr" eaLnBrk="0" hangingPunct="0"/>
                <a:r>
                  <a:rPr lang="en-US" altLang="zh-CN" sz="1300" b="1">
                    <a:latin typeface="Times" charset="0"/>
                    <a:ea typeface="宋体" charset="0"/>
                    <a:cs typeface="宋体" charset="0"/>
                  </a:rPr>
                  <a:t>Prepared</a:t>
                </a:r>
              </a:p>
              <a:p>
                <a:pPr indent="50800" algn="ctr" eaLnBrk="0" hangingPunct="0"/>
                <a:r>
                  <a:rPr lang="en-US" altLang="zh-CN" sz="1300" b="1">
                    <a:latin typeface="Times" charset="0"/>
                    <a:ea typeface="宋体" charset="0"/>
                    <a:cs typeface="宋体" charset="0"/>
                  </a:rPr>
                  <a:t>3:1—4:13</a:t>
                </a:r>
              </a:p>
              <a:p>
                <a:pPr indent="50800" algn="ctr" eaLnBrk="0" hangingPunct="0"/>
                <a:endParaRPr lang="en-US" altLang="zh-CN" sz="1300" b="1"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4387" name="Rectangle 51"/>
              <p:cNvSpPr>
                <a:spLocks noChangeArrowheads="1"/>
              </p:cNvSpPr>
              <p:nvPr/>
            </p:nvSpPr>
            <p:spPr bwMode="auto">
              <a:xfrm>
                <a:off x="841" y="2570"/>
                <a:ext cx="420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/>
              </a:p>
            </p:txBody>
          </p:sp>
        </p:grpSp>
        <p:grpSp>
          <p:nvGrpSpPr>
            <p:cNvPr id="14390" name="Group 54"/>
            <p:cNvGrpSpPr>
              <a:grpSpLocks/>
            </p:cNvGrpSpPr>
            <p:nvPr/>
          </p:nvGrpSpPr>
          <p:grpSpPr bwMode="auto">
            <a:xfrm>
              <a:off x="1580" y="3304"/>
              <a:ext cx="498" cy="632"/>
              <a:chOff x="1261" y="2570"/>
              <a:chExt cx="385" cy="883"/>
            </a:xfrm>
          </p:grpSpPr>
          <p:sp>
            <p:nvSpPr>
              <p:cNvPr id="14354" name="Rectangle 18"/>
              <p:cNvSpPr>
                <a:spLocks noChangeArrowheads="1"/>
              </p:cNvSpPr>
              <p:nvPr/>
            </p:nvSpPr>
            <p:spPr bwMode="auto">
              <a:xfrm>
                <a:off x="1293" y="2570"/>
                <a:ext cx="321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rIns="0" anchor="ctr"/>
              <a:lstStyle/>
              <a:p>
                <a:pPr indent="50800" algn="ctr"/>
                <a:r>
                  <a:rPr lang="en-US" altLang="zh-CN" sz="2200" b="1">
                    <a:latin typeface="Times" charset="0"/>
                    <a:ea typeface="宋体" charset="0"/>
                    <a:cs typeface="宋体" charset="0"/>
                  </a:rPr>
                  <a:t> </a:t>
                </a:r>
              </a:p>
              <a:p>
                <a:pPr indent="50800" algn="ctr" eaLnBrk="0" hangingPunct="0"/>
                <a:r>
                  <a:rPr lang="en-US" altLang="zh-CN" sz="1400" b="1">
                    <a:latin typeface="Times" charset="0"/>
                    <a:ea typeface="宋体" charset="0"/>
                    <a:cs typeface="宋体" charset="0"/>
                  </a:rPr>
                  <a:t>Galilee</a:t>
                </a:r>
              </a:p>
              <a:p>
                <a:pPr indent="50800" algn="ctr" eaLnBrk="0" hangingPunct="0"/>
                <a:r>
                  <a:rPr lang="en-US" altLang="zh-CN" sz="1400" b="1">
                    <a:latin typeface="Times" charset="0"/>
                    <a:ea typeface="宋体" charset="0"/>
                    <a:cs typeface="宋体" charset="0"/>
                  </a:rPr>
                  <a:t>4:14—9:50</a:t>
                </a:r>
              </a:p>
              <a:p>
                <a:pPr indent="50800" algn="ctr" eaLnBrk="0" hangingPunct="0"/>
                <a:endParaRPr lang="en-US" altLang="zh-CN" sz="1400" b="1"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4389" name="Rectangle 53"/>
              <p:cNvSpPr>
                <a:spLocks noChangeArrowheads="1"/>
              </p:cNvSpPr>
              <p:nvPr/>
            </p:nvSpPr>
            <p:spPr bwMode="auto">
              <a:xfrm>
                <a:off x="1261" y="2570"/>
                <a:ext cx="385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/>
              </a:p>
            </p:txBody>
          </p:sp>
        </p:grpSp>
        <p:grpSp>
          <p:nvGrpSpPr>
            <p:cNvPr id="14392" name="Group 56"/>
            <p:cNvGrpSpPr>
              <a:grpSpLocks/>
            </p:cNvGrpSpPr>
            <p:nvPr/>
          </p:nvGrpSpPr>
          <p:grpSpPr bwMode="auto">
            <a:xfrm>
              <a:off x="2078" y="3304"/>
              <a:ext cx="638" cy="632"/>
              <a:chOff x="1646" y="2570"/>
              <a:chExt cx="492" cy="883"/>
            </a:xfrm>
          </p:grpSpPr>
          <p:sp>
            <p:nvSpPr>
              <p:cNvPr id="14355" name="Rectangle 19"/>
              <p:cNvSpPr>
                <a:spLocks noChangeArrowheads="1"/>
              </p:cNvSpPr>
              <p:nvPr/>
            </p:nvSpPr>
            <p:spPr bwMode="auto">
              <a:xfrm>
                <a:off x="1678" y="2570"/>
                <a:ext cx="428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rIns="0" anchor="ctr"/>
              <a:lstStyle/>
              <a:p>
                <a:pPr indent="50800" algn="ctr"/>
                <a:r>
                  <a:rPr lang="en-US" altLang="zh-CN" sz="2200" b="1">
                    <a:latin typeface="Times" charset="0"/>
                    <a:ea typeface="宋体" charset="0"/>
                    <a:cs typeface="宋体" charset="0"/>
                  </a:rPr>
                  <a:t> </a:t>
                </a:r>
              </a:p>
              <a:p>
                <a:pPr indent="50800" algn="ctr" eaLnBrk="0" hangingPunct="0"/>
                <a:r>
                  <a:rPr lang="en-US" altLang="zh-CN" sz="1300" b="1">
                    <a:latin typeface="Times" charset="0"/>
                    <a:ea typeface="宋体" charset="0"/>
                    <a:cs typeface="宋体" charset="0"/>
                  </a:rPr>
                  <a:t>Travelogue</a:t>
                </a:r>
              </a:p>
              <a:p>
                <a:pPr indent="50800" algn="ctr" eaLnBrk="0" hangingPunct="0"/>
                <a:r>
                  <a:rPr lang="en-US" altLang="zh-CN" sz="1300" b="1">
                    <a:latin typeface="Times" charset="0"/>
                    <a:ea typeface="宋体" charset="0"/>
                    <a:cs typeface="宋体" charset="0"/>
                  </a:rPr>
                  <a:t>9:51—19:27</a:t>
                </a:r>
              </a:p>
              <a:p>
                <a:pPr indent="50800" algn="ctr" eaLnBrk="0" hangingPunct="0"/>
                <a:endParaRPr lang="en-US" altLang="zh-CN" sz="1300" b="1"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4391" name="Rectangle 55"/>
              <p:cNvSpPr>
                <a:spLocks noChangeArrowheads="1"/>
              </p:cNvSpPr>
              <p:nvPr/>
            </p:nvSpPr>
            <p:spPr bwMode="auto">
              <a:xfrm>
                <a:off x="1646" y="2570"/>
                <a:ext cx="492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/>
              </a:p>
            </p:txBody>
          </p:sp>
        </p:grpSp>
        <p:grpSp>
          <p:nvGrpSpPr>
            <p:cNvPr id="14394" name="Group 58"/>
            <p:cNvGrpSpPr>
              <a:grpSpLocks/>
            </p:cNvGrpSpPr>
            <p:nvPr/>
          </p:nvGrpSpPr>
          <p:grpSpPr bwMode="auto">
            <a:xfrm>
              <a:off x="2716" y="3304"/>
              <a:ext cx="590" cy="632"/>
              <a:chOff x="2138" y="2570"/>
              <a:chExt cx="456" cy="883"/>
            </a:xfrm>
          </p:grpSpPr>
          <p:sp>
            <p:nvSpPr>
              <p:cNvPr id="14356" name="Rectangle 20"/>
              <p:cNvSpPr>
                <a:spLocks noChangeArrowheads="1"/>
              </p:cNvSpPr>
              <p:nvPr/>
            </p:nvSpPr>
            <p:spPr bwMode="auto">
              <a:xfrm>
                <a:off x="2170" y="2570"/>
                <a:ext cx="392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rIns="0" anchor="ctr"/>
              <a:lstStyle/>
              <a:p>
                <a:pPr indent="50800" algn="ctr"/>
                <a:r>
                  <a:rPr lang="en-US" altLang="zh-CN" sz="2200" b="1">
                    <a:latin typeface="Times" charset="0"/>
                    <a:ea typeface="宋体" charset="0"/>
                    <a:cs typeface="宋体" charset="0"/>
                  </a:rPr>
                  <a:t> </a:t>
                </a:r>
              </a:p>
              <a:p>
                <a:pPr indent="50800" algn="ctr" eaLnBrk="0" hangingPunct="0"/>
                <a:r>
                  <a:rPr lang="en-US" altLang="zh-CN" sz="1400" b="1">
                    <a:latin typeface="Times" charset="0"/>
                    <a:ea typeface="宋体" charset="0"/>
                    <a:cs typeface="宋体" charset="0"/>
                  </a:rPr>
                  <a:t>Rejection</a:t>
                </a:r>
              </a:p>
              <a:p>
                <a:pPr indent="50800" algn="ctr" eaLnBrk="0" hangingPunct="0"/>
                <a:r>
                  <a:rPr lang="en-US" altLang="zh-CN" sz="1400" b="1">
                    <a:latin typeface="Times" charset="0"/>
                    <a:ea typeface="宋体" charset="0"/>
                    <a:cs typeface="宋体" charset="0"/>
                  </a:rPr>
                  <a:t>19:28—21:38</a:t>
                </a:r>
              </a:p>
              <a:p>
                <a:pPr indent="50800" algn="ctr" eaLnBrk="0" hangingPunct="0"/>
                <a:r>
                  <a:rPr lang="en-US" altLang="zh-CN" sz="1400" b="1">
                    <a:latin typeface="Times" charset="0"/>
                    <a:ea typeface="宋体" charset="0"/>
                    <a:cs typeface="宋体" charset="0"/>
                  </a:rPr>
                  <a:t> </a:t>
                </a:r>
              </a:p>
            </p:txBody>
          </p:sp>
          <p:sp>
            <p:nvSpPr>
              <p:cNvPr id="14393" name="Rectangle 57"/>
              <p:cNvSpPr>
                <a:spLocks noChangeArrowheads="1"/>
              </p:cNvSpPr>
              <p:nvPr/>
            </p:nvSpPr>
            <p:spPr bwMode="auto">
              <a:xfrm>
                <a:off x="2138" y="2570"/>
                <a:ext cx="456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/>
              </a:p>
            </p:txBody>
          </p:sp>
        </p:grpSp>
        <p:grpSp>
          <p:nvGrpSpPr>
            <p:cNvPr id="14396" name="Group 60"/>
            <p:cNvGrpSpPr>
              <a:grpSpLocks/>
            </p:cNvGrpSpPr>
            <p:nvPr/>
          </p:nvGrpSpPr>
          <p:grpSpPr bwMode="auto">
            <a:xfrm>
              <a:off x="3306" y="3304"/>
              <a:ext cx="499" cy="632"/>
              <a:chOff x="2594" y="2570"/>
              <a:chExt cx="385" cy="883"/>
            </a:xfrm>
          </p:grpSpPr>
          <p:sp>
            <p:nvSpPr>
              <p:cNvPr id="14357" name="Rectangle 21"/>
              <p:cNvSpPr>
                <a:spLocks noChangeArrowheads="1"/>
              </p:cNvSpPr>
              <p:nvPr/>
            </p:nvSpPr>
            <p:spPr bwMode="auto">
              <a:xfrm>
                <a:off x="2626" y="2570"/>
                <a:ext cx="321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rIns="0" anchor="ctr"/>
              <a:lstStyle/>
              <a:p>
                <a:pPr algn="ctr"/>
                <a:r>
                  <a:rPr lang="en-US" altLang="zh-CN" sz="2200" b="1">
                    <a:latin typeface="Times" charset="0"/>
                    <a:ea typeface="宋体" charset="0"/>
                    <a:cs typeface="宋体" charset="0"/>
                  </a:rPr>
                  <a:t> </a:t>
                </a:r>
              </a:p>
              <a:p>
                <a:pPr algn="ctr" eaLnBrk="0" hangingPunct="0"/>
                <a:r>
                  <a:rPr lang="en-US" altLang="zh-CN" sz="1400" b="1">
                    <a:latin typeface="Times" charset="0"/>
                    <a:ea typeface="宋体" charset="0"/>
                    <a:cs typeface="宋体" charset="0"/>
                  </a:rPr>
                  <a:t>Night</a:t>
                </a:r>
              </a:p>
              <a:p>
                <a:pPr algn="ctr" eaLnBrk="0" hangingPunct="0"/>
                <a:r>
                  <a:rPr lang="en-US" altLang="zh-CN" sz="1400" b="1">
                    <a:latin typeface="Times" charset="0"/>
                    <a:ea typeface="宋体" charset="0"/>
                    <a:cs typeface="宋体" charset="0"/>
                  </a:rPr>
                  <a:t>22:1—23:25</a:t>
                </a:r>
              </a:p>
              <a:p>
                <a:pPr algn="ctr" eaLnBrk="0" hangingPunct="0"/>
                <a:endParaRPr lang="en-US" altLang="zh-CN" sz="1400" b="1"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4395" name="Rectangle 59"/>
              <p:cNvSpPr>
                <a:spLocks noChangeArrowheads="1"/>
              </p:cNvSpPr>
              <p:nvPr/>
            </p:nvSpPr>
            <p:spPr bwMode="auto">
              <a:xfrm>
                <a:off x="2594" y="2570"/>
                <a:ext cx="385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/>
              </a:p>
            </p:txBody>
          </p:sp>
        </p:grpSp>
        <p:grpSp>
          <p:nvGrpSpPr>
            <p:cNvPr id="14398" name="Group 62"/>
            <p:cNvGrpSpPr>
              <a:grpSpLocks/>
            </p:cNvGrpSpPr>
            <p:nvPr/>
          </p:nvGrpSpPr>
          <p:grpSpPr bwMode="auto">
            <a:xfrm>
              <a:off x="3805" y="3304"/>
              <a:ext cx="591" cy="632"/>
              <a:chOff x="2979" y="2570"/>
              <a:chExt cx="456" cy="883"/>
            </a:xfrm>
          </p:grpSpPr>
          <p:sp>
            <p:nvSpPr>
              <p:cNvPr id="14358" name="Rectangle 22"/>
              <p:cNvSpPr>
                <a:spLocks noChangeArrowheads="1"/>
              </p:cNvSpPr>
              <p:nvPr/>
            </p:nvSpPr>
            <p:spPr bwMode="auto">
              <a:xfrm>
                <a:off x="3011" y="2570"/>
                <a:ext cx="392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rIns="0" anchor="ctr"/>
              <a:lstStyle/>
              <a:p>
                <a:pPr algn="ctr"/>
                <a:r>
                  <a:rPr lang="en-US" altLang="zh-CN" sz="2200" b="1">
                    <a:latin typeface="Times" charset="0"/>
                    <a:ea typeface="宋体" charset="0"/>
                    <a:cs typeface="宋体" charset="0"/>
                  </a:rPr>
                  <a:t> </a:t>
                </a:r>
              </a:p>
              <a:p>
                <a:pPr algn="ctr" eaLnBrk="0" hangingPunct="0"/>
                <a:r>
                  <a:rPr lang="en-US" altLang="zh-CN" sz="1300" b="1">
                    <a:latin typeface="Times" charset="0"/>
                    <a:ea typeface="宋体" charset="0"/>
                    <a:cs typeface="宋体" charset="0"/>
                  </a:rPr>
                  <a:t>Crucifix</a:t>
                </a:r>
              </a:p>
              <a:p>
                <a:pPr algn="ctr" eaLnBrk="0" hangingPunct="0"/>
                <a:r>
                  <a:rPr lang="en-US" altLang="zh-CN" sz="1300" b="1">
                    <a:latin typeface="Times" charset="0"/>
                    <a:ea typeface="宋体" charset="0"/>
                    <a:cs typeface="宋体" charset="0"/>
                  </a:rPr>
                  <a:t>-ion</a:t>
                </a:r>
              </a:p>
              <a:p>
                <a:pPr algn="ctr" eaLnBrk="0" hangingPunct="0"/>
                <a:r>
                  <a:rPr lang="en-US" altLang="zh-CN" sz="1300" b="1">
                    <a:latin typeface="Times" charset="0"/>
                    <a:ea typeface="宋体" charset="0"/>
                    <a:cs typeface="宋体" charset="0"/>
                  </a:rPr>
                  <a:t>23:26-56</a:t>
                </a:r>
              </a:p>
              <a:p>
                <a:pPr algn="ctr" eaLnBrk="0" hangingPunct="0"/>
                <a:endParaRPr lang="en-US" altLang="zh-CN" sz="1300" b="1"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4397" name="Rectangle 61"/>
              <p:cNvSpPr>
                <a:spLocks noChangeArrowheads="1"/>
              </p:cNvSpPr>
              <p:nvPr/>
            </p:nvSpPr>
            <p:spPr bwMode="auto">
              <a:xfrm>
                <a:off x="2979" y="2570"/>
                <a:ext cx="456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/>
              </a:p>
            </p:txBody>
          </p:sp>
        </p:grpSp>
        <p:grpSp>
          <p:nvGrpSpPr>
            <p:cNvPr id="14400" name="Group 64"/>
            <p:cNvGrpSpPr>
              <a:grpSpLocks/>
            </p:cNvGrpSpPr>
            <p:nvPr/>
          </p:nvGrpSpPr>
          <p:grpSpPr bwMode="auto">
            <a:xfrm>
              <a:off x="4396" y="3304"/>
              <a:ext cx="720" cy="632"/>
              <a:chOff x="3435" y="2570"/>
              <a:chExt cx="556" cy="883"/>
            </a:xfrm>
          </p:grpSpPr>
          <p:sp>
            <p:nvSpPr>
              <p:cNvPr id="14359" name="Rectangle 23"/>
              <p:cNvSpPr>
                <a:spLocks noChangeArrowheads="1"/>
              </p:cNvSpPr>
              <p:nvPr/>
            </p:nvSpPr>
            <p:spPr bwMode="auto">
              <a:xfrm>
                <a:off x="3467" y="2570"/>
                <a:ext cx="492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rIns="0" anchor="ctr"/>
              <a:lstStyle/>
              <a:p>
                <a:pPr indent="15875" algn="ctr"/>
                <a:r>
                  <a:rPr lang="en-US" altLang="zh-CN" sz="2200" b="1">
                    <a:latin typeface="Times" charset="0"/>
                    <a:ea typeface="宋体" charset="0"/>
                    <a:cs typeface="宋体" charset="0"/>
                  </a:rPr>
                  <a:t> </a:t>
                </a:r>
              </a:p>
              <a:p>
                <a:pPr indent="15875" algn="ctr" eaLnBrk="0" hangingPunct="0"/>
                <a:r>
                  <a:rPr lang="en-US" altLang="zh-CN" sz="1300" b="1">
                    <a:latin typeface="Times" charset="0"/>
                    <a:ea typeface="宋体" charset="0"/>
                    <a:cs typeface="宋体" charset="0"/>
                  </a:rPr>
                  <a:t>Resurrection</a:t>
                </a:r>
              </a:p>
              <a:p>
                <a:pPr indent="15875" algn="ctr" eaLnBrk="0" hangingPunct="0"/>
                <a:r>
                  <a:rPr lang="en-US" altLang="zh-CN" sz="1300" b="1">
                    <a:latin typeface="Times" charset="0"/>
                    <a:ea typeface="宋体" charset="0"/>
                    <a:cs typeface="宋体" charset="0"/>
                  </a:rPr>
                  <a:t>24:1-44</a:t>
                </a:r>
              </a:p>
              <a:p>
                <a:pPr indent="15875" algn="ctr" eaLnBrk="0" hangingPunct="0"/>
                <a:endParaRPr lang="en-US" altLang="zh-CN" sz="1300" b="1"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4399" name="Rectangle 63"/>
              <p:cNvSpPr>
                <a:spLocks noChangeArrowheads="1"/>
              </p:cNvSpPr>
              <p:nvPr/>
            </p:nvSpPr>
            <p:spPr bwMode="auto">
              <a:xfrm>
                <a:off x="3435" y="2570"/>
                <a:ext cx="556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/>
              </a:p>
            </p:txBody>
          </p:sp>
        </p:grpSp>
        <p:grpSp>
          <p:nvGrpSpPr>
            <p:cNvPr id="14402" name="Group 66"/>
            <p:cNvGrpSpPr>
              <a:grpSpLocks/>
            </p:cNvGrpSpPr>
            <p:nvPr/>
          </p:nvGrpSpPr>
          <p:grpSpPr bwMode="auto">
            <a:xfrm>
              <a:off x="5116" y="3304"/>
              <a:ext cx="692" cy="632"/>
              <a:chOff x="3991" y="2570"/>
              <a:chExt cx="534" cy="883"/>
            </a:xfrm>
          </p:grpSpPr>
          <p:sp>
            <p:nvSpPr>
              <p:cNvPr id="14360" name="Rectangle 24"/>
              <p:cNvSpPr>
                <a:spLocks noChangeArrowheads="1"/>
              </p:cNvSpPr>
              <p:nvPr/>
            </p:nvSpPr>
            <p:spPr bwMode="auto">
              <a:xfrm>
                <a:off x="4023" y="2570"/>
                <a:ext cx="470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rIns="0" anchor="ctr"/>
              <a:lstStyle/>
              <a:p>
                <a:pPr algn="ctr"/>
                <a:r>
                  <a:rPr lang="en-US" altLang="zh-CN" sz="2200" b="1">
                    <a:latin typeface="Times" charset="0"/>
                    <a:ea typeface="宋体" charset="0"/>
                    <a:cs typeface="宋体" charset="0"/>
                  </a:rPr>
                  <a:t> </a:t>
                </a:r>
              </a:p>
              <a:p>
                <a:pPr algn="ctr" eaLnBrk="0" hangingPunct="0"/>
                <a:r>
                  <a:rPr lang="en-US" altLang="zh-CN" sz="1400" b="1">
                    <a:latin typeface="Times" charset="0"/>
                    <a:ea typeface="宋体" charset="0"/>
                    <a:cs typeface="宋体" charset="0"/>
                  </a:rPr>
                  <a:t>Commission</a:t>
                </a:r>
              </a:p>
              <a:p>
                <a:pPr algn="ctr" eaLnBrk="0" hangingPunct="0"/>
                <a:r>
                  <a:rPr lang="en-US" altLang="zh-CN" sz="1400" b="1">
                    <a:latin typeface="Times" charset="0"/>
                    <a:ea typeface="宋体" charset="0"/>
                    <a:cs typeface="宋体" charset="0"/>
                  </a:rPr>
                  <a:t>24:45-53</a:t>
                </a:r>
              </a:p>
              <a:p>
                <a:pPr algn="ctr" eaLnBrk="0" hangingPunct="0"/>
                <a:endParaRPr lang="en-US" altLang="zh-CN" sz="1400" b="1"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4401" name="Rectangle 65"/>
              <p:cNvSpPr>
                <a:spLocks noChangeArrowheads="1"/>
              </p:cNvSpPr>
              <p:nvPr/>
            </p:nvSpPr>
            <p:spPr bwMode="auto">
              <a:xfrm>
                <a:off x="3991" y="2570"/>
                <a:ext cx="534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/>
              </a:p>
            </p:txBody>
          </p:sp>
        </p:grpSp>
      </p:grpSp>
      <p:sp>
        <p:nvSpPr>
          <p:cNvPr id="14406" name="Text Box 70"/>
          <p:cNvSpPr txBox="1">
            <a:spLocks noChangeArrowheads="1"/>
          </p:cNvSpPr>
          <p:nvPr/>
        </p:nvSpPr>
        <p:spPr bwMode="auto">
          <a:xfrm>
            <a:off x="1752600" y="5638800"/>
            <a:ext cx="7391400" cy="11874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b="1">
                <a:ea typeface="宋体" charset="0"/>
                <a:cs typeface="宋体" charset="0"/>
              </a:rPr>
              <a:t>Rick Griffith, “Luke," </a:t>
            </a:r>
            <a:r>
              <a:rPr lang="en-US" altLang="zh-CN" b="1" i="1">
                <a:ea typeface="宋体" charset="0"/>
                <a:cs typeface="宋体" charset="0"/>
              </a:rPr>
              <a:t>New Testament Survey Class Notes: Gospel and Acts</a:t>
            </a:r>
            <a:r>
              <a:rPr lang="en-US" altLang="zh-CN" b="1">
                <a:ea typeface="宋体" charset="0"/>
                <a:cs typeface="宋体" charset="0"/>
              </a:rPr>
              <a:t>,</a:t>
            </a:r>
            <a:r>
              <a:rPr lang="en-US" altLang="zh-CN" b="1" i="1">
                <a:ea typeface="宋体" charset="0"/>
                <a:cs typeface="宋体" charset="0"/>
              </a:rPr>
              <a:t> </a:t>
            </a:r>
            <a:r>
              <a:rPr lang="en-US" altLang="zh-CN" b="1">
                <a:ea typeface="宋体" charset="0"/>
                <a:cs typeface="宋体" charset="0"/>
              </a:rPr>
              <a:t>Vol. 1. Singapore: Singapore Bible College, 2005. </a:t>
            </a:r>
            <a:endParaRPr lang="en-US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1933575" y="104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2733675" y="2805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3584575" y="534988"/>
            <a:ext cx="1933575" cy="52863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Authorship</a:t>
            </a:r>
            <a:endParaRPr lang="en-US" sz="2800" b="1">
              <a:solidFill>
                <a:schemeClr val="bg2"/>
              </a:solidFill>
              <a:latin typeface="Times" charset="0"/>
              <a:cs typeface="Arial" charset="0"/>
            </a:endParaRPr>
          </a:p>
        </p:txBody>
      </p:sp>
      <p:grpSp>
        <p:nvGrpSpPr>
          <p:cNvPr id="190469" name="Group 5"/>
          <p:cNvGrpSpPr>
            <a:grpSpLocks/>
          </p:cNvGrpSpPr>
          <p:nvPr/>
        </p:nvGrpSpPr>
        <p:grpSpPr bwMode="auto">
          <a:xfrm>
            <a:off x="1295400" y="1676400"/>
            <a:ext cx="6324600" cy="2743200"/>
            <a:chOff x="960" y="864"/>
            <a:chExt cx="3984" cy="1728"/>
          </a:xfrm>
        </p:grpSpPr>
        <p:sp>
          <p:nvSpPr>
            <p:cNvPr id="190470" name="Rectangle 6"/>
            <p:cNvSpPr>
              <a:spLocks noChangeArrowheads="1"/>
            </p:cNvSpPr>
            <p:nvPr/>
          </p:nvSpPr>
          <p:spPr bwMode="auto">
            <a:xfrm>
              <a:off x="960" y="864"/>
              <a:ext cx="3984" cy="172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1" name="Text Box 7"/>
            <p:cNvSpPr txBox="1">
              <a:spLocks noChangeArrowheads="1"/>
            </p:cNvSpPr>
            <p:nvPr/>
          </p:nvSpPr>
          <p:spPr bwMode="auto">
            <a:xfrm>
              <a:off x="1200" y="1296"/>
              <a:ext cx="3504" cy="864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142875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200025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257175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314325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360045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405765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451485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97205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zh-CN" sz="8000" b="1">
                  <a:solidFill>
                    <a:srgbClr val="00009C"/>
                  </a:solidFill>
                  <a:latin typeface="Times" charset="0"/>
                  <a:ea typeface="宋体" charset="0"/>
                  <a:cs typeface="宋体" charset="0"/>
                </a:rPr>
                <a:t>Luke</a:t>
              </a:r>
            </a:p>
          </p:txBody>
        </p:sp>
      </p:grpSp>
      <p:pic>
        <p:nvPicPr>
          <p:cNvPr id="190472" name="Picture 8" descr="BD1982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22733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0473" name="Picture 9" descr="J01953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81610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11588" y="0"/>
            <a:ext cx="1751012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Authorship </a:t>
            </a:r>
            <a:endParaRPr lang="en-US" b="1">
              <a:solidFill>
                <a:srgbClr val="0000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81000" y="663575"/>
            <a:ext cx="4267200" cy="59658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indent="4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935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72085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29235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86385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3210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778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235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692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altLang="zh-CN" b="1" u="sng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External Evidence</a:t>
            </a:r>
            <a:endParaRPr lang="en-US" altLang="zh-CN" b="1">
              <a:solidFill>
                <a:srgbClr val="000000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/>
            <a:r>
              <a:rPr lang="en-US" altLang="zh-CN" b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Church Fathers of the early church said that Luke was the Gentile disciple, Paul’s “beloved physician” (Col. 4:14), and Paul’s companion for several portions of his missionary journeys</a:t>
            </a:r>
          </a:p>
          <a:p>
            <a:pPr algn="ctr"/>
            <a:endParaRPr lang="en-US" altLang="zh-CN" sz="1000" b="1">
              <a:solidFill>
                <a:srgbClr val="000000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/>
            <a:r>
              <a:rPr lang="en-US" altLang="zh-CN" b="1" u="sng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Proponents:</a:t>
            </a:r>
          </a:p>
          <a:p>
            <a:pPr algn="ctr"/>
            <a:r>
              <a:rPr lang="en-US" altLang="zh-CN" b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Muratorian Canon and </a:t>
            </a:r>
          </a:p>
          <a:p>
            <a:pPr algn="ctr"/>
            <a:r>
              <a:rPr lang="en-US" altLang="zh-CN" b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the Anti-Marcionite Prologue.</a:t>
            </a:r>
          </a:p>
          <a:p>
            <a:pPr algn="ctr"/>
            <a:endParaRPr lang="en-US" altLang="zh-CN" sz="1000" b="1">
              <a:solidFill>
                <a:srgbClr val="000000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/>
            <a:r>
              <a:rPr lang="en-US" altLang="zh-CN" b="1" u="sng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Further citations given by:</a:t>
            </a:r>
            <a:r>
              <a:rPr lang="en-US" altLang="zh-CN" b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 Irenaeus, Tertullian </a:t>
            </a:r>
          </a:p>
          <a:p>
            <a:pPr algn="ctr"/>
            <a:r>
              <a:rPr lang="en-US" altLang="zh-CN" b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Clement of Alexandria,</a:t>
            </a:r>
          </a:p>
          <a:p>
            <a:pPr algn="ctr"/>
            <a:r>
              <a:rPr lang="en-US" altLang="zh-CN" b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and Origen. </a:t>
            </a:r>
            <a:endParaRPr lang="en-US" b="1">
              <a:solidFill>
                <a:srgbClr val="0000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876800" y="663575"/>
            <a:ext cx="3962400" cy="5889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431925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003425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574925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0321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4893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9465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037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zh-CN" b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	</a:t>
            </a:r>
            <a:r>
              <a:rPr lang="en-US" altLang="zh-CN" b="1" u="sng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Internal Evidence</a:t>
            </a:r>
          </a:p>
          <a:p>
            <a:r>
              <a:rPr lang="en-US" altLang="zh-CN" b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1.  Several factors signify that Luke and Acts had the same author.</a:t>
            </a:r>
          </a:p>
          <a:p>
            <a:pPr>
              <a:buFontTx/>
              <a:buAutoNum type="arabicPeriod"/>
            </a:pPr>
            <a:endParaRPr lang="en-US" altLang="zh-CN" sz="1000" b="1">
              <a:solidFill>
                <a:srgbClr val="000000"/>
              </a:solidFill>
              <a:latin typeface="Times" charset="0"/>
              <a:ea typeface="宋体" charset="0"/>
              <a:cs typeface="宋体" charset="0"/>
            </a:endParaRPr>
          </a:p>
          <a:p>
            <a:pPr>
              <a:buFontTx/>
              <a:buAutoNum type="arabicPeriod" startAt="2"/>
            </a:pPr>
            <a:r>
              <a:rPr lang="en-US" altLang="zh-CN" b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The “we sections” in Acts.</a:t>
            </a:r>
          </a:p>
          <a:p>
            <a:pPr>
              <a:buFontTx/>
              <a:buAutoNum type="arabicPeriod" startAt="2"/>
            </a:pPr>
            <a:endParaRPr lang="en-US" altLang="zh-CN" sz="1000" b="1">
              <a:solidFill>
                <a:srgbClr val="000000"/>
              </a:solidFill>
              <a:latin typeface="Times" charset="0"/>
              <a:ea typeface="宋体" charset="0"/>
              <a:cs typeface="宋体" charset="0"/>
            </a:endParaRPr>
          </a:p>
          <a:p>
            <a:r>
              <a:rPr lang="en-US" altLang="zh-CN" b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3.  Distinctive medical language is compatible with authorship by a doctor.</a:t>
            </a:r>
            <a:endParaRPr lang="en-US" b="1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 autoUpdateAnimBg="0"/>
      <p:bldP spid="2765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3352800" y="152400"/>
            <a:ext cx="2438400" cy="5191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Circumstances</a:t>
            </a:r>
            <a:r>
              <a:rPr lang="en-US" altLang="zh-CN" sz="2800">
                <a:solidFill>
                  <a:schemeClr val="bg2"/>
                </a:solidFill>
                <a:ea typeface="宋体" charset="0"/>
                <a:cs typeface="宋体" charset="0"/>
              </a:rPr>
              <a:t> </a:t>
            </a:r>
            <a:endParaRPr lang="en-US" sz="2800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288925" y="1174750"/>
            <a:ext cx="8550275" cy="1373188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 u="sng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Date</a:t>
            </a:r>
            <a:endParaRPr lang="en-US" altLang="zh-CN" sz="2800" b="1">
              <a:solidFill>
                <a:srgbClr val="000000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/>
            <a:r>
              <a:rPr lang="en-US" altLang="zh-CN" sz="2800" b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Luke’s Gospel was written no later than about AD 62, sometime before the book of Acts.</a:t>
            </a:r>
            <a:endParaRPr lang="en-US" sz="2800" b="1">
              <a:solidFill>
                <a:srgbClr val="0000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0" y="2968625"/>
            <a:ext cx="9144000" cy="35083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651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2800" b="1" u="sng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Origin/Recipients</a:t>
            </a:r>
            <a:endParaRPr lang="en-US" altLang="zh-CN" sz="2800" b="1">
              <a:solidFill>
                <a:schemeClr val="bg2"/>
              </a:solidFill>
              <a:latin typeface="Times" charset="0"/>
              <a:ea typeface="宋体" charset="0"/>
              <a:cs typeface="宋体" charset="0"/>
            </a:endParaRPr>
          </a:p>
          <a:p>
            <a:pPr>
              <a:buFontTx/>
              <a:buChar char="•"/>
            </a:pPr>
            <a:r>
              <a:rPr lang="en-US" altLang="zh-CN" sz="2800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Luke clearly wrote to Theophilus (1:4).</a:t>
            </a:r>
          </a:p>
          <a:p>
            <a:pPr>
              <a:buFontTx/>
              <a:buChar char="•"/>
            </a:pPr>
            <a:r>
              <a:rPr lang="en-US" altLang="zh-CN" sz="2800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A mostly, Gentile-Christian community, of which Theophilus (“lover of God”) may have been a part (Blomberg, p. 152).</a:t>
            </a:r>
          </a:p>
          <a:p>
            <a:pPr>
              <a:buFontTx/>
              <a:buChar char="•"/>
            </a:pPr>
            <a:r>
              <a:rPr lang="en-US" altLang="zh-CN" sz="2800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The title of “most excellent” for Theophilus probably indicates that he was an official.  He is most likely a well-to-do Greek who funded Luke’s writing project.</a:t>
            </a:r>
            <a:endParaRPr lang="en-US" sz="2800" b="1">
              <a:solidFill>
                <a:schemeClr val="bg2"/>
              </a:solidFill>
              <a:latin typeface="Times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nimBg="1" autoUpdateAnimBg="0"/>
      <p:bldP spid="19251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solidFill>
            <a:schemeClr val="hlink">
              <a:alpha val="50000"/>
            </a:schemeClr>
          </a:solidFill>
          <a:ln/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charset="0"/>
              <a:buNone/>
            </a:pPr>
            <a:r>
              <a:rPr lang="en-US" altLang="zh-CN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	The opening chapters include a significant cluster of references to various </a:t>
            </a:r>
            <a:r>
              <a:rPr lang="en-US" altLang="zh-CN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Roman rulers</a:t>
            </a:r>
            <a:r>
              <a:rPr lang="en-US" altLang="zh-CN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 and Roman appointees in power (1:5; 2:1; 3:1).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altLang="zh-CN" sz="1400" b="1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zh-CN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	</a:t>
            </a:r>
            <a:r>
              <a:rPr lang="en-US" altLang="zh-CN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Luke 24</a:t>
            </a:r>
            <a:r>
              <a:rPr lang="en-US" altLang="zh-CN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 and </a:t>
            </a:r>
            <a:r>
              <a:rPr lang="en-US" altLang="zh-CN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Acts 1</a:t>
            </a:r>
            <a:r>
              <a:rPr lang="en-US" altLang="zh-CN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 overlap, each narrates the </a:t>
            </a:r>
            <a:r>
              <a:rPr lang="en-US" altLang="zh-CN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resurrection</a:t>
            </a:r>
            <a:r>
              <a:rPr lang="en-US" altLang="zh-CN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 and the </a:t>
            </a:r>
            <a:r>
              <a:rPr lang="en-US" altLang="zh-CN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ascension</a:t>
            </a:r>
            <a:r>
              <a:rPr lang="en-US" altLang="zh-CN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 of Christ.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533400" y="471488"/>
            <a:ext cx="2438400" cy="5191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2"/>
                </a:solidFill>
                <a:latin typeface="Times" charset="0"/>
              </a:rPr>
              <a:t>Structure</a:t>
            </a:r>
            <a:r>
              <a:rPr lang="en-US" altLang="zh-CN" sz="2800">
                <a:solidFill>
                  <a:schemeClr val="bg2"/>
                </a:solidFill>
                <a:ea typeface="宋体" charset="0"/>
                <a:cs typeface="宋体" charset="0"/>
              </a:rPr>
              <a:t> </a:t>
            </a:r>
            <a:endParaRPr lang="en-US" sz="2800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114800"/>
          </a:xfrm>
          <a:solidFill>
            <a:schemeClr val="hlink">
              <a:alpha val="50000"/>
            </a:schemeClr>
          </a:solidFill>
          <a:ln/>
        </p:spPr>
        <p:txBody>
          <a:bodyPr/>
          <a:lstStyle/>
          <a:p>
            <a:pPr>
              <a:buClr>
                <a:schemeClr val="tx1"/>
              </a:buClr>
              <a:buFont typeface="Wingdings" charset="0"/>
              <a:buNone/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	Luke was designing a </a:t>
            </a:r>
            <a:r>
              <a:rPr lang="en-US" altLang="zh-CN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two</a:t>
            </a: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-volume, </a:t>
            </a:r>
            <a:r>
              <a:rPr lang="en-US" altLang="zh-CN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chiastically</a:t>
            </a: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 structured account of the life of Jesus and the growth of the early church.</a:t>
            </a:r>
          </a:p>
          <a:p>
            <a:pPr>
              <a:buClr>
                <a:schemeClr val="tx1"/>
              </a:buClr>
              <a:buFontTx/>
              <a:buNone/>
            </a:pPr>
            <a:endParaRPr lang="en-US" altLang="zh-CN" sz="1200" b="1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宋体" charset="0"/>
              <a:cs typeface="宋体" charset="0"/>
            </a:endParaRPr>
          </a:p>
          <a:p>
            <a:pPr>
              <a:buClr>
                <a:schemeClr val="tx1"/>
              </a:buClr>
              <a:buFontTx/>
              <a:buNone/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	The </a:t>
            </a:r>
            <a:r>
              <a:rPr lang="en-US" altLang="zh-CN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resurrection</a:t>
            </a: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 and </a:t>
            </a:r>
            <a:r>
              <a:rPr lang="en-US" altLang="zh-CN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ascension</a:t>
            </a: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 form the heart of the Christian “kerygma” (proclamation) for Luke.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533400" y="471488"/>
            <a:ext cx="2438400" cy="5191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2"/>
                </a:solidFill>
                <a:latin typeface="Times" charset="0"/>
              </a:rPr>
              <a:t>Structure</a:t>
            </a:r>
            <a:r>
              <a:rPr lang="en-US" altLang="zh-CN" sz="2800">
                <a:solidFill>
                  <a:schemeClr val="bg2"/>
                </a:solidFill>
                <a:ea typeface="宋体" charset="0"/>
                <a:cs typeface="宋体" charset="0"/>
              </a:rPr>
              <a:t> </a:t>
            </a:r>
            <a:endParaRPr lang="en-US" sz="2800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" charset="0"/>
              </a:rPr>
              <a:t>The Structure of Luke</a:t>
            </a:r>
          </a:p>
        </p:txBody>
      </p:sp>
      <p:sp>
        <p:nvSpPr>
          <p:cNvPr id="201732" name="Line 4"/>
          <p:cNvSpPr>
            <a:spLocks noChangeShapeType="1"/>
          </p:cNvSpPr>
          <p:nvPr/>
        </p:nvSpPr>
        <p:spPr bwMode="auto">
          <a:xfrm>
            <a:off x="304800" y="3657600"/>
            <a:ext cx="8610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1733" name="Line 5"/>
          <p:cNvSpPr>
            <a:spLocks noChangeShapeType="1"/>
          </p:cNvSpPr>
          <p:nvPr/>
        </p:nvSpPr>
        <p:spPr bwMode="auto">
          <a:xfrm>
            <a:off x="304800" y="33528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1734" name="Line 6"/>
          <p:cNvSpPr>
            <a:spLocks noChangeShapeType="1"/>
          </p:cNvSpPr>
          <p:nvPr/>
        </p:nvSpPr>
        <p:spPr bwMode="auto">
          <a:xfrm>
            <a:off x="3352800" y="33528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1735" name="Line 7"/>
          <p:cNvSpPr>
            <a:spLocks noChangeShapeType="1"/>
          </p:cNvSpPr>
          <p:nvPr/>
        </p:nvSpPr>
        <p:spPr bwMode="auto">
          <a:xfrm>
            <a:off x="2133600" y="33528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1736" name="Line 8"/>
          <p:cNvSpPr>
            <a:spLocks noChangeShapeType="1"/>
          </p:cNvSpPr>
          <p:nvPr/>
        </p:nvSpPr>
        <p:spPr bwMode="auto">
          <a:xfrm>
            <a:off x="1066800" y="33528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1737" name="Line 9"/>
          <p:cNvSpPr>
            <a:spLocks noChangeShapeType="1"/>
          </p:cNvSpPr>
          <p:nvPr/>
        </p:nvSpPr>
        <p:spPr bwMode="auto">
          <a:xfrm>
            <a:off x="6400800" y="33528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>
            <a:off x="8077200" y="33528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>
            <a:off x="8915400" y="33528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 flipV="1">
            <a:off x="685800" y="2819400"/>
            <a:ext cx="0" cy="762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 flipV="1">
            <a:off x="2743200" y="2819400"/>
            <a:ext cx="0" cy="762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1743" name="Line 15"/>
          <p:cNvSpPr>
            <a:spLocks noChangeShapeType="1"/>
          </p:cNvSpPr>
          <p:nvPr/>
        </p:nvSpPr>
        <p:spPr bwMode="auto">
          <a:xfrm flipV="1">
            <a:off x="7239000" y="2819400"/>
            <a:ext cx="0" cy="762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1744" name="Line 16"/>
          <p:cNvSpPr>
            <a:spLocks noChangeShapeType="1"/>
          </p:cNvSpPr>
          <p:nvPr/>
        </p:nvSpPr>
        <p:spPr bwMode="auto">
          <a:xfrm>
            <a:off x="1600200" y="4724400"/>
            <a:ext cx="0" cy="762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1747" name="Line 19"/>
          <p:cNvSpPr>
            <a:spLocks noChangeShapeType="1"/>
          </p:cNvSpPr>
          <p:nvPr/>
        </p:nvSpPr>
        <p:spPr bwMode="auto">
          <a:xfrm>
            <a:off x="4953000" y="4648200"/>
            <a:ext cx="0" cy="762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>
            <a:off x="8458200" y="4648200"/>
            <a:ext cx="0" cy="762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1750" name="Text Box 22"/>
          <p:cNvSpPr txBox="1">
            <a:spLocks noChangeArrowheads="1"/>
          </p:cNvSpPr>
          <p:nvPr/>
        </p:nvSpPr>
        <p:spPr bwMode="auto">
          <a:xfrm>
            <a:off x="403225" y="4098925"/>
            <a:ext cx="609600" cy="3667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800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1-2 </a:t>
            </a:r>
            <a:endParaRPr lang="en-US" sz="1800" b="1">
              <a:solidFill>
                <a:schemeClr val="bg2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>
            <a:off x="1295400" y="4038600"/>
            <a:ext cx="609600" cy="641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800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3:1-4:13</a:t>
            </a:r>
            <a:endParaRPr lang="en-US" sz="1800" b="1">
              <a:solidFill>
                <a:schemeClr val="bg2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01752" name="Text Box 24"/>
          <p:cNvSpPr txBox="1">
            <a:spLocks noChangeArrowheads="1"/>
          </p:cNvSpPr>
          <p:nvPr/>
        </p:nvSpPr>
        <p:spPr bwMode="auto">
          <a:xfrm>
            <a:off x="2133600" y="4038600"/>
            <a:ext cx="1219200" cy="3667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800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4:14-9:50</a:t>
            </a:r>
            <a:endParaRPr lang="en-US" sz="1800" b="1">
              <a:solidFill>
                <a:schemeClr val="bg2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01753" name="Text Box 25"/>
          <p:cNvSpPr txBox="1">
            <a:spLocks noChangeArrowheads="1"/>
          </p:cNvSpPr>
          <p:nvPr/>
        </p:nvSpPr>
        <p:spPr bwMode="auto">
          <a:xfrm>
            <a:off x="3810000" y="4038600"/>
            <a:ext cx="2209800" cy="3667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800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9:51 ---------- 18:34</a:t>
            </a:r>
            <a:endParaRPr lang="en-US" sz="1800" b="1">
              <a:solidFill>
                <a:schemeClr val="bg2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01754" name="Text Box 26"/>
          <p:cNvSpPr txBox="1">
            <a:spLocks noChangeArrowheads="1"/>
          </p:cNvSpPr>
          <p:nvPr/>
        </p:nvSpPr>
        <p:spPr bwMode="auto">
          <a:xfrm>
            <a:off x="6477000" y="4038600"/>
            <a:ext cx="1524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800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18:35-21:38</a:t>
            </a:r>
            <a:endParaRPr lang="en-US" sz="1800" b="1">
              <a:solidFill>
                <a:schemeClr val="bg2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01755" name="Text Box 27"/>
          <p:cNvSpPr txBox="1">
            <a:spLocks noChangeArrowheads="1"/>
          </p:cNvSpPr>
          <p:nvPr/>
        </p:nvSpPr>
        <p:spPr bwMode="auto">
          <a:xfrm>
            <a:off x="8153400" y="4038600"/>
            <a:ext cx="838200" cy="3667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800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22-24</a:t>
            </a:r>
            <a:endParaRPr lang="en-US" sz="1800" b="1">
              <a:solidFill>
                <a:schemeClr val="bg2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01757" name="Text Box 29"/>
          <p:cNvSpPr txBox="1">
            <a:spLocks noChangeArrowheads="1"/>
          </p:cNvSpPr>
          <p:nvPr/>
        </p:nvSpPr>
        <p:spPr bwMode="auto">
          <a:xfrm>
            <a:off x="152400" y="2209800"/>
            <a:ext cx="1219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Infancy</a:t>
            </a:r>
            <a:endParaRPr lang="en-US" b="1">
              <a:solidFill>
                <a:schemeClr val="bg2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01758" name="Text Box 30"/>
          <p:cNvSpPr txBox="1">
            <a:spLocks noChangeArrowheads="1"/>
          </p:cNvSpPr>
          <p:nvPr/>
        </p:nvSpPr>
        <p:spPr bwMode="auto">
          <a:xfrm>
            <a:off x="7162800" y="5562600"/>
            <a:ext cx="1905000" cy="8223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Passion &amp; Resurrection</a:t>
            </a:r>
            <a:endParaRPr lang="en-US" b="1">
              <a:solidFill>
                <a:schemeClr val="bg2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01759" name="Text Box 31"/>
          <p:cNvSpPr txBox="1">
            <a:spLocks noChangeArrowheads="1"/>
          </p:cNvSpPr>
          <p:nvPr/>
        </p:nvSpPr>
        <p:spPr bwMode="auto">
          <a:xfrm>
            <a:off x="4114800" y="5562600"/>
            <a:ext cx="1676400" cy="8223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Travel Narrative</a:t>
            </a:r>
            <a:endParaRPr lang="en-US" b="1">
              <a:solidFill>
                <a:schemeClr val="bg2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01760" name="Text Box 32"/>
          <p:cNvSpPr txBox="1">
            <a:spLocks noChangeArrowheads="1"/>
          </p:cNvSpPr>
          <p:nvPr/>
        </p:nvSpPr>
        <p:spPr bwMode="auto">
          <a:xfrm>
            <a:off x="381000" y="5578475"/>
            <a:ext cx="2438400" cy="8223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Introduction to Jesus’ Ministry</a:t>
            </a:r>
            <a:endParaRPr lang="en-US" b="1">
              <a:solidFill>
                <a:schemeClr val="bg2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01761" name="Text Box 33"/>
          <p:cNvSpPr txBox="1">
            <a:spLocks noChangeArrowheads="1"/>
          </p:cNvSpPr>
          <p:nvPr/>
        </p:nvSpPr>
        <p:spPr bwMode="auto">
          <a:xfrm>
            <a:off x="2133600" y="1905000"/>
            <a:ext cx="1219200" cy="11874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Jesus in Galilee</a:t>
            </a:r>
            <a:endParaRPr lang="en-US" b="1">
              <a:solidFill>
                <a:schemeClr val="bg2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01762" name="Text Box 34"/>
          <p:cNvSpPr txBox="1">
            <a:spLocks noChangeArrowheads="1"/>
          </p:cNvSpPr>
          <p:nvPr/>
        </p:nvSpPr>
        <p:spPr bwMode="auto">
          <a:xfrm>
            <a:off x="5943600" y="1828800"/>
            <a:ext cx="2667000" cy="8223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Ministry in or near Jerusalem</a:t>
            </a:r>
            <a:endParaRPr lang="en-US" b="1">
              <a:solidFill>
                <a:schemeClr val="bg2"/>
              </a:solidFill>
              <a:latin typeface="Times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2187</TotalTime>
  <Words>1141</Words>
  <Application>Microsoft Macintosh PowerPoint</Application>
  <PresentationFormat>On-screen Show (4:3)</PresentationFormat>
  <Paragraphs>387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Chicago</vt:lpstr>
      <vt:lpstr>Arial</vt:lpstr>
      <vt:lpstr>Arial Narrow</vt:lpstr>
      <vt:lpstr>Impact</vt:lpstr>
      <vt:lpstr>Times</vt:lpstr>
      <vt:lpstr>Times New Roman</vt:lpstr>
      <vt:lpstr>Wingdings</vt:lpstr>
      <vt:lpstr>Ribbons</vt:lpstr>
      <vt:lpstr>3_Orbit</vt:lpstr>
      <vt:lpstr>Capsules</vt:lpstr>
      <vt:lpstr>PowerPoint Presentation</vt:lpstr>
      <vt:lpstr>The New Testament Bookshelf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Structure of Luke</vt:lpstr>
      <vt:lpstr>PowerPoint Presentation</vt:lpstr>
      <vt:lpstr>The Chiastic Outline of Luke-Acts</vt:lpstr>
      <vt:lpstr>PowerPoint Presentation</vt:lpstr>
      <vt:lpstr>Views of Jesus</vt:lpstr>
      <vt:lpstr>Views of Jesus</vt:lpstr>
      <vt:lpstr>Views of Jesus</vt:lpstr>
      <vt:lpstr>PowerPoint Presentation</vt:lpstr>
      <vt:lpstr>Views of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Gospels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Yeong</dc:creator>
  <cp:lastModifiedBy>Rick Griffith</cp:lastModifiedBy>
  <cp:revision>112</cp:revision>
  <dcterms:created xsi:type="dcterms:W3CDTF">2003-01-02T11:06:38Z</dcterms:created>
  <dcterms:modified xsi:type="dcterms:W3CDTF">2022-08-16T12:36:47Z</dcterms:modified>
</cp:coreProperties>
</file>