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5" r:id="rId2"/>
    <p:sldMasterId id="2147483759" r:id="rId3"/>
  </p:sldMasterIdLst>
  <p:notesMasterIdLst>
    <p:notesMasterId r:id="rId145"/>
  </p:notesMasterIdLst>
  <p:sldIdLst>
    <p:sldId id="258" r:id="rId4"/>
    <p:sldId id="404"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405" r:id="rId61"/>
    <p:sldId id="406" r:id="rId62"/>
    <p:sldId id="409" r:id="rId63"/>
    <p:sldId id="410" r:id="rId64"/>
    <p:sldId id="321" r:id="rId65"/>
    <p:sldId id="322" r:id="rId66"/>
    <p:sldId id="323" r:id="rId67"/>
    <p:sldId id="324" r:id="rId68"/>
    <p:sldId id="325" r:id="rId69"/>
    <p:sldId id="326" r:id="rId70"/>
    <p:sldId id="327" r:id="rId71"/>
    <p:sldId id="328" r:id="rId72"/>
    <p:sldId id="329" r:id="rId73"/>
    <p:sldId id="330" r:id="rId74"/>
    <p:sldId id="331" r:id="rId75"/>
    <p:sldId id="333" r:id="rId76"/>
    <p:sldId id="335" r:id="rId77"/>
    <p:sldId id="336" r:id="rId78"/>
    <p:sldId id="337" r:id="rId79"/>
    <p:sldId id="338" r:id="rId80"/>
    <p:sldId id="339" r:id="rId81"/>
    <p:sldId id="340" r:id="rId82"/>
    <p:sldId id="341" r:id="rId83"/>
    <p:sldId id="342" r:id="rId84"/>
    <p:sldId id="343" r:id="rId85"/>
    <p:sldId id="344" r:id="rId86"/>
    <p:sldId id="346" r:id="rId87"/>
    <p:sldId id="347" r:id="rId88"/>
    <p:sldId id="348" r:id="rId89"/>
    <p:sldId id="349" r:id="rId90"/>
    <p:sldId id="350" r:id="rId91"/>
    <p:sldId id="351" r:id="rId92"/>
    <p:sldId id="352" r:id="rId93"/>
    <p:sldId id="353" r:id="rId94"/>
    <p:sldId id="354" r:id="rId95"/>
    <p:sldId id="355" r:id="rId96"/>
    <p:sldId id="356" r:id="rId97"/>
    <p:sldId id="357" r:id="rId98"/>
    <p:sldId id="358" r:id="rId99"/>
    <p:sldId id="359" r:id="rId100"/>
    <p:sldId id="360" r:id="rId101"/>
    <p:sldId id="361" r:id="rId102"/>
    <p:sldId id="362" r:id="rId103"/>
    <p:sldId id="363" r:id="rId104"/>
    <p:sldId id="364" r:id="rId105"/>
    <p:sldId id="365" r:id="rId106"/>
    <p:sldId id="366" r:id="rId107"/>
    <p:sldId id="367" r:id="rId108"/>
    <p:sldId id="369" r:id="rId109"/>
    <p:sldId id="370" r:id="rId110"/>
    <p:sldId id="371" r:id="rId111"/>
    <p:sldId id="372" r:id="rId112"/>
    <p:sldId id="373" r:id="rId113"/>
    <p:sldId id="374" r:id="rId114"/>
    <p:sldId id="375" r:id="rId115"/>
    <p:sldId id="376" r:id="rId116"/>
    <p:sldId id="377" r:id="rId117"/>
    <p:sldId id="378" r:id="rId118"/>
    <p:sldId id="379" r:id="rId119"/>
    <p:sldId id="380" r:id="rId120"/>
    <p:sldId id="381" r:id="rId121"/>
    <p:sldId id="382" r:id="rId122"/>
    <p:sldId id="383" r:id="rId123"/>
    <p:sldId id="384" r:id="rId124"/>
    <p:sldId id="385" r:id="rId125"/>
    <p:sldId id="386" r:id="rId126"/>
    <p:sldId id="387" r:id="rId127"/>
    <p:sldId id="388" r:id="rId128"/>
    <p:sldId id="389" r:id="rId129"/>
    <p:sldId id="390" r:id="rId130"/>
    <p:sldId id="391" r:id="rId131"/>
    <p:sldId id="392" r:id="rId132"/>
    <p:sldId id="393" r:id="rId133"/>
    <p:sldId id="394" r:id="rId134"/>
    <p:sldId id="395" r:id="rId135"/>
    <p:sldId id="396" r:id="rId136"/>
    <p:sldId id="397" r:id="rId137"/>
    <p:sldId id="398" r:id="rId138"/>
    <p:sldId id="399" r:id="rId139"/>
    <p:sldId id="400" r:id="rId140"/>
    <p:sldId id="401" r:id="rId141"/>
    <p:sldId id="402" r:id="rId142"/>
    <p:sldId id="411" r:id="rId143"/>
    <p:sldId id="412" r:id="rId14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4A9BC294-FFE2-49D5-8D69-9E1BD2C41BD5}"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BBFC77FB-9ED0-4EC9-95AA-A1379042E64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wholeTbl>
    <a:band2H>
      <a:tcTxStyle/>
      <a:tcStyle>
        <a:tcBdr/>
        <a:fill>
          <a:solidFill>
            <a:srgbClr val="EFEFEF"/>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Row>
  </a:tblStyle>
  <a:tblStyle styleId="{3DC5C2F9-1CAC-4260-A1DD-9FCDBB877499}"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6CBB8FF1-D9AA-43F3-AF6F-95CC898621D3}"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74945C72-E077-48B3-9133-7C04B89274B8}"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6899FE0C-D519-405F-B909-A2F89B7F2EC4}" styleName="">
    <a:tblBg/>
    <a:wholeTbl>
      <a:tcTxStyle b="off" i="off">
        <a:font>
          <a:latin typeface="Helvetica"/>
          <a:ea typeface="Helvetica"/>
          <a:cs typeface="Helvetic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Helvetica"/>
          <a:ea typeface="Helvetica"/>
          <a:cs typeface="Helvetica"/>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DB06892D-964D-421A-8FC2-05D90727E2DB}" styleName="">
    <a:tblBg/>
    <a:wholeTbl>
      <a:tcTxStyle b="off" i="off">
        <a:font>
          <a:latin typeface="Calibri"/>
          <a:ea typeface="Calibri"/>
          <a:cs typeface="Calibri"/>
        </a:font>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Calibri"/>
          <a:ea typeface="Calibri"/>
          <a:cs typeface="Calibri"/>
        </a:font>
        <a:srgbClr val="E7E7E7"/>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Calibri"/>
          <a:ea typeface="Calibri"/>
          <a:cs typeface="Calibri"/>
        </a:font>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Calibri"/>
          <a:ea typeface="Calibri"/>
          <a:cs typeface="Calibri"/>
        </a:font>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002"/>
    <p:restoredTop sz="94545"/>
  </p:normalViewPr>
  <p:slideViewPr>
    <p:cSldViewPr snapToGrid="0" snapToObjects="1">
      <p:cViewPr varScale="1">
        <p:scale>
          <a:sx n="44" d="100"/>
          <a:sy n="44" d="100"/>
        </p:scale>
        <p:origin x="-168" y="-544"/>
      </p:cViewPr>
      <p:guideLst>
        <p:guide orient="horz" pos="4320"/>
        <p:guide pos="76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20" Type="http://schemas.openxmlformats.org/officeDocument/2006/relationships/slide" Target="slides/slide117.xml"/><Relationship Id="rId121" Type="http://schemas.openxmlformats.org/officeDocument/2006/relationships/slide" Target="slides/slide118.xml"/><Relationship Id="rId122" Type="http://schemas.openxmlformats.org/officeDocument/2006/relationships/slide" Target="slides/slide119.xml"/><Relationship Id="rId123" Type="http://schemas.openxmlformats.org/officeDocument/2006/relationships/slide" Target="slides/slide120.xml"/><Relationship Id="rId124" Type="http://schemas.openxmlformats.org/officeDocument/2006/relationships/slide" Target="slides/slide121.xml"/><Relationship Id="rId125" Type="http://schemas.openxmlformats.org/officeDocument/2006/relationships/slide" Target="slides/slide122.xml"/><Relationship Id="rId126" Type="http://schemas.openxmlformats.org/officeDocument/2006/relationships/slide" Target="slides/slide123.xml"/><Relationship Id="rId127" Type="http://schemas.openxmlformats.org/officeDocument/2006/relationships/slide" Target="slides/slide124.xml"/><Relationship Id="rId128" Type="http://schemas.openxmlformats.org/officeDocument/2006/relationships/slide" Target="slides/slide125.xml"/><Relationship Id="rId129" Type="http://schemas.openxmlformats.org/officeDocument/2006/relationships/slide" Target="slides/slide1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08" Type="http://schemas.openxmlformats.org/officeDocument/2006/relationships/slide" Target="slides/slide105.xml"/><Relationship Id="rId109" Type="http://schemas.openxmlformats.org/officeDocument/2006/relationships/slide" Target="slides/slide106.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00" Type="http://schemas.openxmlformats.org/officeDocument/2006/relationships/slide" Target="slides/slide97.xml"/><Relationship Id="rId150"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30" Type="http://schemas.openxmlformats.org/officeDocument/2006/relationships/slide" Target="slides/slide127.xml"/><Relationship Id="rId131" Type="http://schemas.openxmlformats.org/officeDocument/2006/relationships/slide" Target="slides/slide128.xml"/><Relationship Id="rId132" Type="http://schemas.openxmlformats.org/officeDocument/2006/relationships/slide" Target="slides/slide129.xml"/><Relationship Id="rId133" Type="http://schemas.openxmlformats.org/officeDocument/2006/relationships/slide" Target="slides/slide130.xml"/><Relationship Id="rId134" Type="http://schemas.openxmlformats.org/officeDocument/2006/relationships/slide" Target="slides/slide131.xml"/><Relationship Id="rId135" Type="http://schemas.openxmlformats.org/officeDocument/2006/relationships/slide" Target="slides/slide132.xml"/><Relationship Id="rId136" Type="http://schemas.openxmlformats.org/officeDocument/2006/relationships/slide" Target="slides/slide133.xml"/><Relationship Id="rId137" Type="http://schemas.openxmlformats.org/officeDocument/2006/relationships/slide" Target="slides/slide134.xml"/><Relationship Id="rId138" Type="http://schemas.openxmlformats.org/officeDocument/2006/relationships/slide" Target="slides/slide135.xml"/><Relationship Id="rId139" Type="http://schemas.openxmlformats.org/officeDocument/2006/relationships/slide" Target="slides/slide13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110" Type="http://schemas.openxmlformats.org/officeDocument/2006/relationships/slide" Target="slides/slide107.xml"/><Relationship Id="rId111" Type="http://schemas.openxmlformats.org/officeDocument/2006/relationships/slide" Target="slides/slide108.xml"/><Relationship Id="rId112" Type="http://schemas.openxmlformats.org/officeDocument/2006/relationships/slide" Target="slides/slide109.xml"/><Relationship Id="rId113" Type="http://schemas.openxmlformats.org/officeDocument/2006/relationships/slide" Target="slides/slide110.xml"/><Relationship Id="rId114" Type="http://schemas.openxmlformats.org/officeDocument/2006/relationships/slide" Target="slides/slide111.xml"/><Relationship Id="rId115" Type="http://schemas.openxmlformats.org/officeDocument/2006/relationships/slide" Target="slides/slide112.xml"/><Relationship Id="rId116" Type="http://schemas.openxmlformats.org/officeDocument/2006/relationships/slide" Target="slides/slide113.xml"/><Relationship Id="rId117" Type="http://schemas.openxmlformats.org/officeDocument/2006/relationships/slide" Target="slides/slide114.xml"/><Relationship Id="rId118" Type="http://schemas.openxmlformats.org/officeDocument/2006/relationships/slide" Target="slides/slide115.xml"/><Relationship Id="rId119" Type="http://schemas.openxmlformats.org/officeDocument/2006/relationships/slide" Target="slides/slide1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 Id="rId140" Type="http://schemas.openxmlformats.org/officeDocument/2006/relationships/slide" Target="slides/slide137.xml"/><Relationship Id="rId141" Type="http://schemas.openxmlformats.org/officeDocument/2006/relationships/slide" Target="slides/slide138.xml"/><Relationship Id="rId142" Type="http://schemas.openxmlformats.org/officeDocument/2006/relationships/slide" Target="slides/slide139.xml"/><Relationship Id="rId143" Type="http://schemas.openxmlformats.org/officeDocument/2006/relationships/slide" Target="slides/slide140.xml"/><Relationship Id="rId144" Type="http://schemas.openxmlformats.org/officeDocument/2006/relationships/slide" Target="slides/slide141.xml"/><Relationship Id="rId145" Type="http://schemas.openxmlformats.org/officeDocument/2006/relationships/notesMaster" Target="notesMasters/notesMaster1.xml"/><Relationship Id="rId146" Type="http://schemas.openxmlformats.org/officeDocument/2006/relationships/printerSettings" Target="printerSettings/printerSettings1.bin"/><Relationship Id="rId147" Type="http://schemas.openxmlformats.org/officeDocument/2006/relationships/presProps" Target="presProps.xml"/><Relationship Id="rId148" Type="http://schemas.openxmlformats.org/officeDocument/2006/relationships/viewProps" Target="viewProps.xml"/><Relationship Id="rId14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1" name="Shape 911"/>
          <p:cNvSpPr>
            <a:spLocks noGrp="1" noRot="1" noChangeAspect="1"/>
          </p:cNvSpPr>
          <p:nvPr>
            <p:ph type="sldImg"/>
          </p:nvPr>
        </p:nvSpPr>
        <p:spPr>
          <a:xfrm>
            <a:off x="1143000" y="685800"/>
            <a:ext cx="4572000" cy="3429000"/>
          </a:xfrm>
          <a:prstGeom prst="rect">
            <a:avLst/>
          </a:prstGeom>
        </p:spPr>
        <p:txBody>
          <a:bodyPr/>
          <a:lstStyle/>
          <a:p>
            <a:endParaRPr/>
          </a:p>
        </p:txBody>
      </p:sp>
      <p:sp>
        <p:nvSpPr>
          <p:cNvPr id="912" name="Shape 91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753472329"/>
      </p:ext>
    </p:extLst>
  </p:cSld>
  <p:clrMap bg1="lt1" tx1="dk1" bg2="lt2" tx2="dk2" accent1="accent1" accent2="accent2" accent3="accent3" accent4="accent4" accent5="accent5" accent6="accent6" hlink="hlink" folHlink="folHlink"/>
  <p:notesStyle>
    <a:lvl1pPr defTabSz="825500" latinLnBrk="0">
      <a:defRPr sz="3000">
        <a:latin typeface="Lucida Grande"/>
        <a:ea typeface="Lucida Grande"/>
        <a:cs typeface="Lucida Grande"/>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www.discover.com/feb_03/breakdialogue.htm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discover.com/feb_03/breakdialogue.html" TargetMode="External"/><Relationship Id="rId4" Type="http://schemas.openxmlformats.org/officeDocument/2006/relationships/hyperlink" Target="http://www.discover.com" TargetMode="External"/><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www.discover.com/feb_03/breakdialogue.html"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www.unc.edu/news/archives/oct05/feducci100705.htm"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www.dailymail.co.uk/sciencetech/article-1215998/Feathered-fossils-prove-birds-evolved-dinosaurs-say-Chinese-scientists.html"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s://cosmosmagazine.com/life-sciences/great-dinosaur-fossil-hoax"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news.yahoo.com/study-traces-dinosaur-evolution-early-birds-180059316.html"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en.wikipedia.org/wiki/Thecodont"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 Id="rId3" Type="http://schemas.openxmlformats.org/officeDocument/2006/relationships/hyperlink" Target="http://www.topix.net/content/trb/1345906430078534802600492800613923403796"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youtube.com/watch?v=9xVwIuB-Xm4" TargetMode="External"/><Relationship Id="rId4" Type="http://schemas.openxmlformats.org/officeDocument/2006/relationships/hyperlink" Target="http://www.answersingenesis.org/articles/2013/12/02/vegetarian-crocs" TargetMode="External"/><Relationship Id="rId5" Type="http://schemas.openxmlformats.org/officeDocument/2006/relationships/hyperlink" Target="http://scienceblogs.com/tetrapodzoology/2009/06/27/alligators-vs-melons/" TargetMode="External"/><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skullsite.co.uk/Wolf/wolf.htm" TargetMode="External"/><Relationship Id="rId4" Type="http://schemas.openxmlformats.org/officeDocument/2006/relationships/hyperlink" Target="http://www.hitchams.suffolk.sch.uk/skeletons/bat.htm" TargetMode="External"/><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naturalhistory.si.edu/lewisandclark/popup.cfm?id=888" TargetMode="External"/><Relationship Id="rId4" Type="http://schemas.openxmlformats.org/officeDocument/2006/relationships/hyperlink" Target="http://unexco.com/sqfeet.jpg" TargetMode="External"/><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 Id="rId3" Type="http://schemas.openxmlformats.org/officeDocument/2006/relationships/hyperlink" Target="http://www.sphoto.com/medium/panda_eating_3370_473.jpg"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vegetarismus.ch/vegepet/tyke.htm" TargetMode="External"/><Relationship Id="rId4" Type="http://schemas.openxmlformats.org/officeDocument/2006/relationships/hyperlink" Target="http://www.animalliberationfront.com/Saints/Authors/Stories/LittleTyke.htm" TargetMode="External"/><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 Id="rId3" Type="http://schemas.openxmlformats.org/officeDocument/2006/relationships/hyperlink" Target="http://thescotsman.scotsman.com/index.cfm?id=1911852005"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bhigr.com/pages/info/info_sue_3.htm" TargetMode="External"/><Relationship Id="rId4" Type="http://schemas.openxmlformats.org/officeDocument/2006/relationships/hyperlink" Target="http://www.livescience.com/10829-gashes-bones-suggest-rex-cannibal.html" TargetMode="External"/><Relationship Id="rId5" Type="http://schemas.openxmlformats.org/officeDocument/2006/relationships/hyperlink" Target="http://www.pnas.org/content/early/2013/07/10/1216534110.full.pdf" TargetMode="External"/><Relationship Id="rId6" Type="http://schemas.openxmlformats.org/officeDocument/2006/relationships/hyperlink" Target="http://www.nature.com/nature/journal/v393/n6686/full/393680a0.html" TargetMode="External"/><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nature.com/news/1998/031020/full/news031020-2.html" TargetMode="External"/><Relationship Id="rId4" Type="http://schemas.openxmlformats.org/officeDocument/2006/relationships/hyperlink" Target="http://www.livescience.com/4013-dinosaur-tumor-studied-human-cancer-clues.html" TargetMode="External"/><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 Id="rId3" Type="http://schemas.openxmlformats.org/officeDocument/2006/relationships/hyperlink" Target="http://nlpg.com"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 Id="rId3" Type="http://schemas.openxmlformats.org/officeDocument/2006/relationships/hyperlink" Target="http://pixdaus.com/single.php?id=49609"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www.sciencedaily.com/releases/2009/06/090609092055.htm"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 Id="rId3" Type="http://schemas.openxmlformats.org/officeDocument/2006/relationships/hyperlink" Target="http://landbeforetime.wikia.com/wiki/Apatosaurus"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skullsite.co.uk/Boxer/boxer.htm" TargetMode="External"/><Relationship Id="rId4" Type="http://schemas.openxmlformats.org/officeDocument/2006/relationships/hyperlink" Target="http://www.boneclones.com/BC-186.htm" TargetMode="External"/><Relationship Id="rId5" Type="http://schemas.openxmlformats.org/officeDocument/2006/relationships/hyperlink" Target="http://skullandbone.tumblr.com/post/15556802309/german-shepherd-skull-by-liquidonyx-on-flickr" TargetMode="External"/><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answersingenesis.org/dinosaurs/extinction/dinosaur-deaths-pose-link-immersion-water/" TargetMode="External"/><Relationship Id="rId4" Type="http://schemas.openxmlformats.org/officeDocument/2006/relationships/hyperlink" Target="http://www.therpf.com/f9/help-please-jurassic-park-fossil-dig-photos-120038/" TargetMode="External"/><Relationship Id="rId5" Type="http://schemas.openxmlformats.org/officeDocument/2006/relationships/hyperlink" Target="http://www.sciencebuzz.org/science-topic-areas/life-science/diversity-organisms?page=1" TargetMode="External"/><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 Id="rId3" Type="http://schemas.openxmlformats.org/officeDocument/2006/relationships/hyperlink" Target="http://www.nature.com/ncomms/journal/v3/n4/full/ncomms1764.html"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biochemist.org/bio/02403/0012/024030012.pdf" TargetMode="External"/><Relationship Id="rId4" Type="http://schemas.openxmlformats.org/officeDocument/2006/relationships/hyperlink" Target="http://www.answersingenesis.org/articles/2007/04/13/t-rex-big-chicken%23fnList_1_5" TargetMode="External"/><Relationship Id="rId5" Type="http://schemas.openxmlformats.org/officeDocument/2006/relationships/hyperlink" Target="http://www.meas.ncsu.edu/faculty/schweitzer/schweitzer.htm" TargetMode="External"/><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www.physorg.com/news160320581.html" TargetMode="External"/><Relationship Id="rId4" Type="http://schemas.openxmlformats.org/officeDocument/2006/relationships/hyperlink" Target="http://news.nationalgeographic.com/news/2007/04/070412-dino-tissues.html" TargetMode="External"/><Relationship Id="rId5" Type="http://schemas.openxmlformats.org/officeDocument/2006/relationships/hyperlink" Target="http://creation.com/dino-dna-bone-cells" TargetMode="External"/><Relationship Id="rId6" Type="http://schemas.openxmlformats.org/officeDocument/2006/relationships/hyperlink" Target="http://www.answersingenesis.org/articles/2012/10/27/news-to-note-10272012%23three" TargetMode="External"/><Relationship Id="rId7" Type="http://schemas.openxmlformats.org/officeDocument/2006/relationships/hyperlink" Target="http://www.answersingenesis.org/articles/2012/10/20/news-to-note-10202012%23three" TargetMode="External"/><Relationship Id="rId8" Type="http://schemas.openxmlformats.org/officeDocument/2006/relationships/hyperlink" Target="http://www.newscientist.com/article/dn27687-dinosaur-blood-cells-extracted-from-75millionyearold-fossil.html%23.VXdETFxVhHx" TargetMode="External"/><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 Id="rId3" Type="http://schemas.openxmlformats.org/officeDocument/2006/relationships/hyperlink" Target="http://news.discovery.com/animals/dinosaurs/80-million-year-old-dinosaur-blood-vessels-never-fossilized-151210.htm"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www.dinosaurc14ages.com/carbondating.htm" TargetMode="External"/><Relationship Id="rId4" Type="http://schemas.openxmlformats.org/officeDocument/2006/relationships/hyperlink" Target="http://crev.info/2015/06/c14-dinosaur-bone/" TargetMode="External"/><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foxnews.com/scitech/2011/03/29/creationists-claim-humans-lived-dinosaurs-scientists-disagree/?test=faces" TargetMode="External"/><Relationship Id="rId4" Type="http://schemas.openxmlformats.org/officeDocument/2006/relationships/hyperlink" Target="http://www.answersingenesis.org/articles/2011/03/18/feedback-senter-and-cole" TargetMode="External"/><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foxnews.com/scitech/2011/03/29/creationists-claim-humans-lived-dinosaurs-scientists-disagree/?test=faces" TargetMode="External"/><Relationship Id="rId4" Type="http://schemas.openxmlformats.org/officeDocument/2006/relationships/hyperlink" Target="http://www.answersingenesis.org/articles/2011/03/18/feedback-senter-and-cole" TargetMode="External"/><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foxnews.com/scitech/2011/03/29/creationists-claim-humans-lived-dinosaurs-scientists-disagree/?test=faces" TargetMode="External"/><Relationship Id="rId4" Type="http://schemas.openxmlformats.org/officeDocument/2006/relationships/hyperlink" Target="http://www.answersingenesis.org/articles/2011/03/18/feedback-senter-and-cole" TargetMode="External"/><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answersingenesis.org/docs2007/0115angkor.asp" TargetMode="External"/><Relationship Id="rId4" Type="http://schemas.openxmlformats.org/officeDocument/2006/relationships/hyperlink" Target="http://www.unexplainedearth.com/angkor.php" TargetMode="External"/><Relationship Id="rId5" Type="http://schemas.openxmlformats.org/officeDocument/2006/relationships/hyperlink" Target="http://www.bible.ca/tracks/tracks-cambodia.htm" TargetMode="External"/><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www.ICR.org" TargetMode="External"/><Relationship Id="rId4" Type="http://schemas.openxmlformats.org/officeDocument/2006/relationships/hyperlink" Target="https://docs.google.com/document/d/1ixDBEuNJxwlbKDBV-54fLRkLmZs8SyJ1k0mYF0LgxUQ/edit" TargetMode="External"/><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 Id="rId3" Type="http://schemas.openxmlformats.org/officeDocument/2006/relationships/hyperlink" Target="http://www.dinosoria.com/diapo_jurassic/images/jurassic_park019(1)_jpg.jpg"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www.arizonaskiesmeteorites.com/Dinosaur_Fossils_For_Sale/T_rex_fossils_Tyrannosaurus_rex/Velocirapto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 name="Shape 975"/>
          <p:cNvSpPr>
            <a:spLocks noGrp="1" noRot="1" noChangeAspect="1"/>
          </p:cNvSpPr>
          <p:nvPr>
            <p:ph type="sldImg"/>
          </p:nvPr>
        </p:nvSpPr>
        <p:spPr>
          <a:prstGeom prst="rect">
            <a:avLst/>
          </a:prstGeom>
        </p:spPr>
        <p:txBody>
          <a:bodyPr/>
          <a:lstStyle/>
          <a:p>
            <a:endParaRPr/>
          </a:p>
        </p:txBody>
      </p:sp>
      <p:sp>
        <p:nvSpPr>
          <p:cNvPr id="976" name="Shape 976"/>
          <p:cNvSpPr>
            <a:spLocks noGrp="1"/>
          </p:cNvSpPr>
          <p:nvPr>
            <p:ph type="body" sz="quarter" idx="1"/>
          </p:nvPr>
        </p:nvSpPr>
        <p:spPr>
          <a:prstGeom prst="rect">
            <a:avLst/>
          </a:prstGeom>
        </p:spPr>
        <p:txBody>
          <a:bodyPr/>
          <a:lstStyle/>
          <a:p>
            <a:pPr defTabSz="457200">
              <a:defRPr sz="2000">
                <a:latin typeface="Arial"/>
                <a:ea typeface="Arial"/>
                <a:cs typeface="Arial"/>
                <a:sym typeface="Arial"/>
              </a:defRPr>
            </a:pPr>
            <a:r>
              <a:t>In one sentence they explain the origin of reptiles.  </a:t>
            </a:r>
          </a:p>
          <a:p>
            <a:pPr defTabSz="457200">
              <a:defRPr sz="2000">
                <a:latin typeface="Arial"/>
                <a:ea typeface="Arial"/>
                <a:cs typeface="Arial"/>
                <a:sym typeface="Arial"/>
              </a:defRPr>
            </a:pPr>
            <a:r>
              <a:t>In the very next sentence they explain the origin of all other reptiles, including dinosaurs.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 name="Shape 1065"/>
          <p:cNvSpPr>
            <a:spLocks noGrp="1" noRot="1" noChangeAspect="1"/>
          </p:cNvSpPr>
          <p:nvPr>
            <p:ph type="sldImg"/>
          </p:nvPr>
        </p:nvSpPr>
        <p:spPr>
          <a:xfrm>
            <a:off x="381000" y="685800"/>
            <a:ext cx="6096000" cy="3429000"/>
          </a:xfrm>
          <a:prstGeom prst="rect">
            <a:avLst/>
          </a:prstGeom>
        </p:spPr>
        <p:txBody>
          <a:bodyPr/>
          <a:lstStyle/>
          <a:p>
            <a:endParaRPr/>
          </a:p>
        </p:txBody>
      </p:sp>
      <p:sp>
        <p:nvSpPr>
          <p:cNvPr id="1066" name="Shape 1066"/>
          <p:cNvSpPr>
            <a:spLocks noGrp="1"/>
          </p:cNvSpPr>
          <p:nvPr>
            <p:ph type="body" sz="quarter" idx="1"/>
          </p:nvPr>
        </p:nvSpPr>
        <p:spPr>
          <a:prstGeom prst="rect">
            <a:avLst/>
          </a:prstGeom>
        </p:spPr>
        <p:txBody>
          <a:bodyPr/>
          <a:lstStyle/>
          <a:p>
            <a:pPr marL="40639" marR="40639" defTabSz="914400">
              <a:spcBef>
                <a:spcPts val="400"/>
              </a:spcBef>
              <a:buClr>
                <a:srgbClr val="FFFFFF"/>
              </a:buClr>
              <a:buFont typeface="Arial"/>
              <a:defRPr sz="2000">
                <a:uFill>
                  <a:solidFill>
                    <a:srgbClr val="000000"/>
                  </a:solidFill>
                </a:uFill>
                <a:latin typeface="Arial"/>
                <a:ea typeface="Arial"/>
                <a:cs typeface="Arial"/>
                <a:sym typeface="Arial"/>
              </a:defRPr>
            </a:pPr>
            <a:r>
              <a:rPr u="sng">
                <a:hlinkClick r:id="rId3"/>
              </a:rPr>
              <a:t>www.discover.com/feb_03/breakdialogue.html</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t>Feduccia is ornithologist and evolutionary biologist at Univ. of N. Carolina in Chapel Hill.</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b="1"/>
              <a:t>Feduccia says that birds and dinosaurs evolved from some common reptile ancestor </a:t>
            </a:r>
            <a:r>
              <a:t>but that birds did not evolve from dinosaurs.</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t>Based on his teams research, he said in 2005 that the surface patterns in supposed “dino-bird” fossils found in China are not primitive feathers but rather “bits of decomposed skin and supporting tissues that just happen to resemble feathers to a modest degree.”  </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t>See “Scientists Say No Evidence Exists That Therapod Dinosaurs Evolved Into Birds,” Science Daily, 10 Oct. 2005, http://www.sciencedaily.com/releases/2005/10/051010085411.htm, accessed 1 May 2007.</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 name="Shape 1070"/>
          <p:cNvSpPr>
            <a:spLocks noGrp="1" noRot="1" noChangeAspect="1"/>
          </p:cNvSpPr>
          <p:nvPr>
            <p:ph type="sldImg"/>
          </p:nvPr>
        </p:nvSpPr>
        <p:spPr>
          <a:prstGeom prst="rect">
            <a:avLst/>
          </a:prstGeom>
        </p:spPr>
        <p:txBody>
          <a:bodyPr/>
          <a:lstStyle/>
          <a:p>
            <a:endParaRPr/>
          </a:p>
        </p:txBody>
      </p:sp>
      <p:sp>
        <p:nvSpPr>
          <p:cNvPr id="1071" name="Shape 1071"/>
          <p:cNvSpPr>
            <a:spLocks noGrp="1"/>
          </p:cNvSpPr>
          <p:nvPr>
            <p:ph type="body" sz="quarter" idx="1"/>
          </p:nvPr>
        </p:nvSpPr>
        <p:spPr>
          <a:prstGeom prst="rect">
            <a:avLst/>
          </a:prstGeom>
        </p:spPr>
        <p:txBody>
          <a:bodyPr/>
          <a:lstStyle/>
          <a:p>
            <a:pPr marL="40639" marR="40639" defTabSz="914400">
              <a:spcBef>
                <a:spcPts val="400"/>
              </a:spcBef>
              <a:buClr>
                <a:srgbClr val="FFFFFF"/>
              </a:buClr>
              <a:buFont typeface="Arial"/>
              <a:defRPr sz="1200">
                <a:uFill>
                  <a:solidFill>
                    <a:srgbClr val="000000"/>
                  </a:solidFill>
                </a:uFill>
                <a:latin typeface="Arial"/>
                <a:ea typeface="Arial"/>
                <a:cs typeface="Arial"/>
                <a:sym typeface="Arial"/>
              </a:defRPr>
            </a:pPr>
            <a:r>
              <a:rPr u="sng">
                <a:hlinkClick r:id="rId3"/>
              </a:rPr>
              <a:t>www.discover.com/feb_03/breakdialogue.html</a:t>
            </a:r>
          </a:p>
          <a:p>
            <a:pPr marL="40639" marR="40639" defTabSz="914400">
              <a:spcBef>
                <a:spcPts val="700"/>
              </a:spcBef>
              <a:buClr>
                <a:srgbClr val="FFFFFF"/>
              </a:buClr>
              <a:buFont typeface="Arial"/>
              <a:defRPr sz="2200"/>
            </a:pPr>
            <a:r>
              <a:rPr sz="1200" b="1">
                <a:uFill>
                  <a:solidFill>
                    <a:srgbClr val="000000"/>
                  </a:solidFill>
                </a:uFill>
                <a:latin typeface="Arial"/>
                <a:ea typeface="Arial"/>
                <a:cs typeface="Arial"/>
                <a:sym typeface="Arial"/>
              </a:rPr>
              <a:t>Kathy A. Svitil, “Discover Dialogue: Ornithologist and Evolutionary Biologist Alan Feduccia Plucking Apart the Dino-Birds,” </a:t>
            </a:r>
            <a:r>
              <a:rPr sz="1200" b="1" i="1">
                <a:uFill>
                  <a:solidFill>
                    <a:srgbClr val="000000"/>
                  </a:solidFill>
                </a:uFill>
                <a:latin typeface="Arial"/>
                <a:ea typeface="Arial"/>
                <a:cs typeface="Arial"/>
                <a:sym typeface="Arial"/>
              </a:rPr>
              <a:t>Discover</a:t>
            </a:r>
            <a:r>
              <a:rPr sz="1200" b="1">
                <a:uFill>
                  <a:solidFill>
                    <a:srgbClr val="000000"/>
                  </a:solidFill>
                </a:uFill>
                <a:latin typeface="Arial"/>
                <a:ea typeface="Arial"/>
                <a:cs typeface="Arial"/>
                <a:sym typeface="Arial"/>
              </a:rPr>
              <a:t>, Vol. 24:2 (Feb. 2003), &lt;</a:t>
            </a:r>
            <a:r>
              <a:rPr sz="1200" b="1" u="sng">
                <a:uFill>
                  <a:solidFill>
                    <a:srgbClr val="000000"/>
                  </a:solidFill>
                </a:uFill>
                <a:latin typeface="Arial"/>
                <a:ea typeface="Arial"/>
                <a:cs typeface="Arial"/>
                <a:sym typeface="Arial"/>
                <a:hlinkClick r:id="rId4"/>
              </a:rPr>
              <a:t>www.discover.com</a:t>
            </a:r>
            <a:r>
              <a:rPr sz="1200" b="1">
                <a:uFill>
                  <a:solidFill>
                    <a:srgbClr val="000000"/>
                  </a:solidFill>
                </a:uFill>
                <a:latin typeface="Arial"/>
                <a:ea typeface="Arial"/>
                <a:cs typeface="Arial"/>
                <a:sym typeface="Arial"/>
              </a:rPr>
              <a:t>&gt;.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 name="Shape 1079"/>
          <p:cNvSpPr>
            <a:spLocks noGrp="1" noRot="1" noChangeAspect="1"/>
          </p:cNvSpPr>
          <p:nvPr>
            <p:ph type="sldImg"/>
          </p:nvPr>
        </p:nvSpPr>
        <p:spPr>
          <a:xfrm>
            <a:off x="381000" y="685800"/>
            <a:ext cx="6096000" cy="3429000"/>
          </a:xfrm>
          <a:prstGeom prst="rect">
            <a:avLst/>
          </a:prstGeom>
        </p:spPr>
        <p:txBody>
          <a:bodyPr/>
          <a:lstStyle/>
          <a:p>
            <a:endParaRPr/>
          </a:p>
        </p:txBody>
      </p:sp>
      <p:sp>
        <p:nvSpPr>
          <p:cNvPr id="1080" name="Shape 1080"/>
          <p:cNvSpPr>
            <a:spLocks noGrp="1"/>
          </p:cNvSpPr>
          <p:nvPr>
            <p:ph type="body" sz="quarter" idx="1"/>
          </p:nvPr>
        </p:nvSpPr>
        <p:spPr>
          <a:prstGeom prst="rect">
            <a:avLst/>
          </a:prstGeom>
        </p:spPr>
        <p:txBody>
          <a:bodyPr/>
          <a:lstStyle>
            <a:lvl1pPr marL="40639" marR="40639" defTabSz="914400">
              <a:spcBef>
                <a:spcPts val="400"/>
              </a:spcBef>
              <a:buClr>
                <a:srgbClr val="FFFFFF"/>
              </a:buClr>
              <a:buFont typeface="Arial"/>
              <a:defRPr sz="1200" u="sng">
                <a:uFill>
                  <a:solidFill>
                    <a:srgbClr val="000000"/>
                  </a:solidFill>
                </a:uFill>
                <a:latin typeface="Arial"/>
                <a:ea typeface="Arial"/>
                <a:cs typeface="Arial"/>
                <a:sym typeface="Arial"/>
                <a:hlinkClick r:id="rId3"/>
              </a:defRPr>
            </a:lvl1pPr>
          </a:lstStyle>
          <a:p>
            <a:pPr>
              <a:defRPr u="none"/>
            </a:pPr>
            <a:r>
              <a:rPr u="sng">
                <a:hlinkClick r:id="rId3"/>
              </a:rPr>
              <a:t>www.discover.com/feb_03/breakdialogue.html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Shape 1086"/>
          <p:cNvSpPr>
            <a:spLocks noGrp="1" noRot="1" noChangeAspect="1"/>
          </p:cNvSpPr>
          <p:nvPr>
            <p:ph type="sldImg"/>
          </p:nvPr>
        </p:nvSpPr>
        <p:spPr>
          <a:xfrm>
            <a:off x="381000" y="685800"/>
            <a:ext cx="6096000" cy="3429000"/>
          </a:xfrm>
          <a:prstGeom prst="rect">
            <a:avLst/>
          </a:prstGeom>
        </p:spPr>
        <p:txBody>
          <a:bodyPr/>
          <a:lstStyle/>
          <a:p>
            <a:endParaRPr/>
          </a:p>
        </p:txBody>
      </p:sp>
      <p:sp>
        <p:nvSpPr>
          <p:cNvPr id="1087" name="Shape 1087"/>
          <p:cNvSpPr>
            <a:spLocks noGrp="1"/>
          </p:cNvSpPr>
          <p:nvPr>
            <p:ph type="body" sz="quarter" idx="1"/>
          </p:nvPr>
        </p:nvSpPr>
        <p:spPr>
          <a:prstGeom prst="rect">
            <a:avLst/>
          </a:prstGeom>
        </p:spPr>
        <p:txBody>
          <a:bodyPr/>
          <a:lstStyle/>
          <a:p>
            <a:pPr marL="40639" marR="40639" defTabSz="914400">
              <a:spcBef>
                <a:spcPts val="400"/>
              </a:spcBef>
              <a:buClr>
                <a:srgbClr val="FFFFFF"/>
              </a:buClr>
              <a:buFont typeface="Arial"/>
              <a:defRPr sz="1200">
                <a:uFill>
                  <a:solidFill>
                    <a:srgbClr val="000000"/>
                  </a:solidFill>
                </a:uFill>
                <a:latin typeface="Arial"/>
                <a:ea typeface="Arial"/>
                <a:cs typeface="Arial"/>
                <a:sym typeface="Arial"/>
              </a:defRPr>
            </a:pPr>
            <a:r>
              <a:rPr u="sng">
                <a:hlinkClick r:id="rId3"/>
              </a:rPr>
              <a:t>http://www.unc.edu/news/archives/oct05/feducci100705.htm</a:t>
            </a:r>
            <a:r>
              <a:t>, accessed 12 May 2014</a:t>
            </a:r>
          </a:p>
          <a:p>
            <a:pPr marL="40639" marR="40639" defTabSz="914400">
              <a:spcBef>
                <a:spcPts val="400"/>
              </a:spcBef>
              <a:buClr>
                <a:srgbClr val="FFFFFF"/>
              </a:buClr>
              <a:buFont typeface="Arial"/>
              <a:defRPr sz="1200">
                <a:uFill>
                  <a:solidFill>
                    <a:srgbClr val="000000"/>
                  </a:solidFill>
                </a:uFill>
                <a:latin typeface="Arial"/>
                <a:ea typeface="Arial"/>
                <a:cs typeface="Arial"/>
                <a:sym typeface="Arial"/>
              </a:defRPr>
            </a:pPr>
            <a:r>
              <a:t>Whole article:</a:t>
            </a:r>
          </a:p>
          <a:p>
            <a:pPr defTabSz="457200">
              <a:spcBef>
                <a:spcPts val="1600"/>
              </a:spcBef>
              <a:defRPr sz="1600">
                <a:latin typeface="Times"/>
                <a:ea typeface="Times"/>
                <a:cs typeface="Times"/>
                <a:sym typeface="Times"/>
              </a:defRPr>
            </a:pPr>
            <a:r>
              <a:t>CHAPEL HILL -- No good evidence exists that fossilized structures found in China and which some paleontologists claim are the earliest known rudimentary feathers were really feathers at all, a renowned ornithologist says. Instead, the fossilized patterns appear to be bits of decomposed skin and supporting tissues that just happen to resemble feathers to a modest degree.</a:t>
            </a:r>
          </a:p>
          <a:p>
            <a:pPr defTabSz="457200">
              <a:spcBef>
                <a:spcPts val="1600"/>
              </a:spcBef>
              <a:defRPr sz="1600">
                <a:latin typeface="Times"/>
                <a:ea typeface="Times"/>
                <a:cs typeface="Times"/>
                <a:sym typeface="Times"/>
              </a:defRPr>
            </a:pPr>
            <a:r>
              <a:t>Led by Dr. Alan Feduccia of the University of North Carolina at Chapel Hill, a team of scientists says that as a result of their new research and other studies, continuing, exaggerated controversies over "feathered dinosaurs" make no sense.</a:t>
            </a:r>
          </a:p>
          <a:p>
            <a:pPr defTabSz="457200">
              <a:spcBef>
                <a:spcPts val="1600"/>
              </a:spcBef>
              <a:defRPr sz="1600">
                <a:latin typeface="Times"/>
                <a:ea typeface="Times"/>
                <a:cs typeface="Times"/>
                <a:sym typeface="Times"/>
              </a:defRPr>
            </a:pPr>
            <a:r>
              <a:t>"We all agree that birds and dinosaurs had some reptilian ancestors in common," said Feduccia, professor of biology in UNC’s College of Arts and Sciences. "But to say dinosaurs were the ancestors of the modern birds we see flying around outside today because we would like them to be is a big mistake.</a:t>
            </a:r>
          </a:p>
          <a:p>
            <a:pPr defTabSz="457200">
              <a:spcBef>
                <a:spcPts val="1600"/>
              </a:spcBef>
              <a:defRPr sz="1600">
                <a:latin typeface="Times"/>
                <a:ea typeface="Times"/>
                <a:cs typeface="Times"/>
                <a:sym typeface="Times"/>
              </a:defRPr>
            </a:pPr>
            <a:r>
              <a:t>"The theory that birds are the equivalent of living dinosaurs and that dinosaurs were feathered is so full of holes that the creationists have jumped all over it, using the evolutionary nonsense of ‘dinosaurian science’ as evidence against the theory of evolution," he said. "To paraphrase one such individual, ‘This isn’t science . . . This is comic relief.’"</a:t>
            </a:r>
          </a:p>
          <a:p>
            <a:pPr defTabSz="457200">
              <a:spcBef>
                <a:spcPts val="1600"/>
              </a:spcBef>
              <a:defRPr sz="1600">
                <a:latin typeface="Times"/>
                <a:ea typeface="Times"/>
                <a:cs typeface="Times"/>
                <a:sym typeface="Times"/>
              </a:defRPr>
            </a:pPr>
            <a:r>
              <a:t>A report on the team’s latest research appears in the Journal of Morphology published online Monday (Oct. 10). Other authors are Drs. Theagarten Lingham-Soliar of the University of KwaZulu-Natal in South Africa and Richard Hinchliffe of the University College of Wales.</a:t>
            </a:r>
          </a:p>
          <a:p>
            <a:pPr defTabSz="457200">
              <a:spcBef>
                <a:spcPts val="1600"/>
              </a:spcBef>
              <a:defRPr sz="1600">
                <a:latin typeface="Times"/>
                <a:ea typeface="Times"/>
                <a:cs typeface="Times"/>
                <a:sym typeface="Times"/>
              </a:defRPr>
            </a:pPr>
            <a:r>
              <a:t>Using powerful microscopes, the team examined the skin of modern reptiles, the effects of decomposition on skin and the fossil evidence relating to alleged feather progenitors, also known as "protofeathers."</a:t>
            </a:r>
          </a:p>
          <a:p>
            <a:pPr defTabSz="457200">
              <a:spcBef>
                <a:spcPts val="1600"/>
              </a:spcBef>
              <a:defRPr sz="1600">
                <a:latin typeface="Times"/>
                <a:ea typeface="Times"/>
                <a:cs typeface="Times"/>
                <a:sym typeface="Times"/>
              </a:defRPr>
            </a:pPr>
            <a:r>
              <a:t>They found that fossilized patterns that resemble feathers somewhat also occur in fossils known not to be closely related to birds and hence are far more likely to be skin-related tissues, Feduccia said. Much of the confusion arose from the fact that in China in the same area, two sets of fossils were found. Some of these had true feathers and were indeed birds known as "microraptors," while others did not and should not be considered birds at all.</a:t>
            </a:r>
          </a:p>
          <a:p>
            <a:pPr defTabSz="457200">
              <a:spcBef>
                <a:spcPts val="1600"/>
              </a:spcBef>
              <a:defRPr sz="1600">
                <a:latin typeface="Times"/>
                <a:ea typeface="Times"/>
                <a:cs typeface="Times"/>
                <a:sym typeface="Times"/>
              </a:defRPr>
            </a:pPr>
            <a:r>
              <a:t>"Collagen is a scleroprotein, the chief structural protein of the connective tissue layer of skin," he said. "Naturally, because of its low solubility in water and its organization as tough, inelastic fiber networks, we would expect it to be preserved occasionally from flayed skin during the fossilization process."</a:t>
            </a:r>
          </a:p>
          <a:p>
            <a:pPr defTabSz="457200">
              <a:spcBef>
                <a:spcPts val="1600"/>
              </a:spcBef>
              <a:defRPr sz="1600">
                <a:latin typeface="Times"/>
                <a:ea typeface="Times"/>
                <a:cs typeface="Times"/>
                <a:sym typeface="Times"/>
              </a:defRPr>
            </a:pPr>
            <a:r>
              <a:t>Although a few artists depicted feathered dinosaurs as far back as the 1970s, Feduccia said the strongest case for feathered dinosaurs arose in 1996 with a small black and white photo of the early Cretaceous period small dinosaur Sinosauropteryx, which sported a coat of filamentous structures some called "dino-fuzz."</a:t>
            </a:r>
          </a:p>
          <a:p>
            <a:pPr defTabSz="457200">
              <a:spcBef>
                <a:spcPts val="1600"/>
              </a:spcBef>
              <a:defRPr sz="1600">
                <a:latin typeface="Times"/>
                <a:ea typeface="Times"/>
                <a:cs typeface="Times"/>
                <a:sym typeface="Times"/>
              </a:defRPr>
            </a:pPr>
            <a:r>
              <a:t>"The photo subsequently appeared in various prominent publications as the long-sought ‘definitive’ evidence of dinosaur ‘feathers’ and that birds were descended from dinosaurs," he said. "Yet no one ever bothered to provide evidence -- either structural or biological -- that these structures had anything to do with feathers. In our new work, we show that these and other filamentous structures were not protofeathers, but rather the remains of collagenous fiber meshworks that reinforced the skin."</a:t>
            </a:r>
          </a:p>
          <a:p>
            <a:pPr defTabSz="457200">
              <a:spcBef>
                <a:spcPts val="1600"/>
              </a:spcBef>
              <a:defRPr sz="1600">
                <a:latin typeface="Times"/>
                <a:ea typeface="Times"/>
                <a:cs typeface="Times"/>
                <a:sym typeface="Times"/>
              </a:defRPr>
            </a:pPr>
            <a:r>
              <a:t>Belief in the existence of the "dino-fuzz feathers" caused some scientists to conclude that they served as insulation, and hence dinosaurs were warm-blooded.</a:t>
            </a:r>
          </a:p>
          <a:p>
            <a:pPr defTabSz="457200">
              <a:spcBef>
                <a:spcPts val="1600"/>
              </a:spcBef>
              <a:defRPr sz="1600">
                <a:latin typeface="Times"/>
                <a:ea typeface="Times"/>
                <a:cs typeface="Times"/>
                <a:sym typeface="Times"/>
              </a:defRPr>
            </a:pPr>
            <a:r>
              <a:t>The researchers also examined evidence from five independent, agreeing studies involving structural and genetic analyses related to the "tridactyl," or three-fingered, hand, which is composed of digits 1, 2 and 3 in dinosaurs, Feduccia said. That is the most critical characteristic linking birds to dinosaurs. They found that embryos of developing birds differed significantly in that bird wings arose from digits 2, 3 and 4, the equivalent of index, middle and ring fingers of humans. To change so radically during evolution would be highly unlikely.</a:t>
            </a:r>
          </a:p>
          <a:p>
            <a:pPr defTabSz="457200">
              <a:spcBef>
                <a:spcPts val="1600"/>
              </a:spcBef>
              <a:defRPr sz="1600">
                <a:latin typeface="Times"/>
                <a:ea typeface="Times"/>
                <a:cs typeface="Times"/>
                <a:sym typeface="Times"/>
              </a:defRPr>
            </a:pPr>
            <a:r>
              <a:t>"If birds descended from dinosaurs, we would expect the same 1, 2 and 3 pattern," he said.</a:t>
            </a:r>
          </a:p>
          <a:p>
            <a:pPr defTabSz="457200">
              <a:spcBef>
                <a:spcPts val="1600"/>
              </a:spcBef>
              <a:defRPr sz="1600">
                <a:latin typeface="Times"/>
                <a:ea typeface="Times"/>
                <a:cs typeface="Times"/>
                <a:sym typeface="Times"/>
              </a:defRPr>
            </a:pPr>
            <a:r>
              <a:t>Current dinosaurian dogma requires that all the intricate adaptations of birds’ wings and feathers for flight evolved in a flightless dinosaur and then somehow became useful for flight only much later, Feduccia said. That is "close to being non-Darwinian."</a:t>
            </a:r>
          </a:p>
          <a:p>
            <a:pPr defTabSz="457200">
              <a:spcBef>
                <a:spcPts val="1600"/>
              </a:spcBef>
              <a:defRPr sz="1600">
                <a:latin typeface="Times"/>
                <a:ea typeface="Times"/>
                <a:cs typeface="Times"/>
                <a:sym typeface="Times"/>
              </a:defRPr>
            </a:pPr>
            <a:r>
              <a:t>Also, the current feathered dinosaurs theory makes little sense time-wise either because it holds that all stages of feather evolution and bird ancestry occurred some 125 million years ago in the early Cretaceous fossils unearthed in China.</a:t>
            </a:r>
          </a:p>
          <a:p>
            <a:pPr defTabSz="457200">
              <a:spcBef>
                <a:spcPts val="1600"/>
              </a:spcBef>
              <a:defRPr sz="1600">
                <a:latin typeface="Times"/>
                <a:ea typeface="Times"/>
                <a:cs typeface="Times"/>
                <a:sym typeface="Times"/>
              </a:defRPr>
            </a:pPr>
            <a:r>
              <a:t>"That’s some 25 million years </a:t>
            </a:r>
            <a:r>
              <a:rPr u="sng"/>
              <a:t>after</a:t>
            </a:r>
            <a:r>
              <a:t> the time of Archaeopteryx, which already was a bird in the modern sense," he said. Superficially bird-like dinosaurs occurred some 25 million to 80 million years after the earliest known bird, which is 150 million years old."</a:t>
            </a:r>
          </a:p>
          <a:p>
            <a:pPr defTabSz="457200">
              <a:spcBef>
                <a:spcPts val="1600"/>
              </a:spcBef>
              <a:defRPr sz="1600">
                <a:latin typeface="Times"/>
                <a:ea typeface="Times"/>
                <a:cs typeface="Times"/>
                <a:sym typeface="Times"/>
              </a:defRPr>
            </a:pPr>
            <a:r>
              <a:t>Feduccia said the publication and promotion of feathered dinosaurs by the popular press and by prestigious journals and magazines, including National Geographic, Nature and Science, have made it difficult for opposing views to get a proper hearing.</a:t>
            </a:r>
          </a:p>
          <a:p>
            <a:pPr defTabSz="457200">
              <a:spcBef>
                <a:spcPts val="1600"/>
              </a:spcBef>
              <a:defRPr sz="1600">
                <a:latin typeface="Times"/>
                <a:ea typeface="Times"/>
                <a:cs typeface="Times"/>
                <a:sym typeface="Times"/>
              </a:defRPr>
            </a:pPr>
            <a:r>
              <a:t>"With the advent of ‘feathered dinosaurs,’ we are truly witnessing the beginnings of the meltdown of the field of paleontology," he said. "Just as the discovery a four-chambered heart in a dinosaur described in 2000 in an article in Science turned out to be an artifact, feathered dinosaurs too have become part of the fantasia of this field. Much of this is part of the delusional fantasy of the world of dinosaurs, the wishful hope that one can finally study dinosaurs at the backyard bird feeder.</a:t>
            </a:r>
          </a:p>
          <a:p>
            <a:pPr defTabSz="457200">
              <a:spcBef>
                <a:spcPts val="1600"/>
              </a:spcBef>
              <a:defRPr sz="1600">
                <a:latin typeface="Times"/>
                <a:ea typeface="Times"/>
                <a:cs typeface="Times"/>
                <a:sym typeface="Times"/>
              </a:defRPr>
            </a:pPr>
            <a:r>
              <a:t>"It is now clear that the origin of birds is a much more complicated question than has been previously thought," Feduccia said.</a:t>
            </a:r>
          </a:p>
          <a:p>
            <a:pPr defTabSz="457200">
              <a:spcBef>
                <a:spcPts val="1600"/>
              </a:spcBef>
              <a:defRPr sz="1600">
                <a:latin typeface="Times"/>
                <a:ea typeface="Times"/>
                <a:cs typeface="Times"/>
                <a:sym typeface="Times"/>
              </a:defRPr>
            </a:pPr>
            <a:r>
              <a:t>The UNC scientist is the author of more than 150 papers and six major books, including The Age of Birds, which Harvard University Press published in 1980 and The Origin and Evolution of Birds, published by Yale University Press in 1996.</a:t>
            </a:r>
          </a:p>
          <a:p>
            <a:pPr defTabSz="457200">
              <a:spcBef>
                <a:spcPts val="1600"/>
              </a:spcBef>
              <a:defRPr sz="1600">
                <a:latin typeface="Times"/>
                <a:ea typeface="Times"/>
                <a:cs typeface="Times"/>
                <a:sym typeface="Times"/>
              </a:defRPr>
            </a:pPr>
            <a:r>
              <a:t>Among other discoveries, Feduccia found by a careful examination that Archaeopteryx, the earliest known bird and one of the world’s most famous fossils, could fly. Previously, many scientists thought the animal to be an Earth-bound dinosaur.</a:t>
            </a:r>
          </a:p>
          <a:p>
            <a:pPr defTabSz="457200">
              <a:spcBef>
                <a:spcPts val="1600"/>
              </a:spcBef>
              <a:defRPr sz="1600">
                <a:latin typeface="Times"/>
                <a:ea typeface="Times"/>
                <a:cs typeface="Times"/>
                <a:sym typeface="Times"/>
              </a:defRPr>
            </a:pPr>
            <a:r>
              <a:t>He determined its flying ability by observing that the fossil’s feathers had leading edges significantly shorter than their trailing edges, which is characteristic of all modern flying birds. The edges of feather of birds incapable of flight, such as ostriches, are symmetrical.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 name="Shape 1093"/>
          <p:cNvSpPr>
            <a:spLocks noGrp="1" noRot="1" noChangeAspect="1"/>
          </p:cNvSpPr>
          <p:nvPr>
            <p:ph type="sldImg"/>
          </p:nvPr>
        </p:nvSpPr>
        <p:spPr>
          <a:prstGeom prst="rect">
            <a:avLst/>
          </a:prstGeom>
        </p:spPr>
        <p:txBody>
          <a:bodyPr/>
          <a:lstStyle/>
          <a:p>
            <a:endParaRPr/>
          </a:p>
        </p:txBody>
      </p:sp>
      <p:sp>
        <p:nvSpPr>
          <p:cNvPr id="1094" name="Shape 1094"/>
          <p:cNvSpPr>
            <a:spLocks noGrp="1"/>
          </p:cNvSpPr>
          <p:nvPr>
            <p:ph type="body" sz="quarter" idx="1"/>
          </p:nvPr>
        </p:nvSpPr>
        <p:spPr>
          <a:prstGeom prst="rect">
            <a:avLst/>
          </a:prstGeom>
        </p:spPr>
        <p:txBody>
          <a:bodyPr/>
          <a:lstStyle/>
          <a:p>
            <a:pPr marL="40639" marR="40639" defTabSz="914400">
              <a:lnSpc>
                <a:spcPct val="80000"/>
              </a:lnSpc>
              <a:spcBef>
                <a:spcPts val="300"/>
              </a:spcBef>
              <a:buClr>
                <a:srgbClr val="000000"/>
              </a:buClr>
              <a:buFont typeface="Arial"/>
              <a:defRPr sz="1800">
                <a:latin typeface="Arial"/>
                <a:ea typeface="Arial"/>
                <a:cs typeface="Arial"/>
                <a:sym typeface="Arial"/>
              </a:defRPr>
            </a:pPr>
            <a:r>
              <a:rPr>
                <a:uFill>
                  <a:solidFill>
                    <a:srgbClr val="000000"/>
                  </a:solidFill>
                </a:uFill>
              </a:rPr>
              <a:t>Anonymous, “Feathered fossils prove birds evolved from dinosaurs, say Chinese scientists,” </a:t>
            </a:r>
            <a:r>
              <a:rPr u="sng">
                <a:solidFill>
                  <a:srgbClr val="00A8AA"/>
                </a:solidFill>
                <a:uFill>
                  <a:solidFill>
                    <a:srgbClr val="00A8AA"/>
                  </a:solidFill>
                </a:uFill>
                <a:hlinkClick r:id="rId3"/>
              </a:rPr>
              <a:t>http://www.dailymail.co.uk/sciencetech/article-1215998/Feathered-fossils-prove-birds-evolved-dinosaurs-say-Chinese-scientists.html</a:t>
            </a:r>
            <a:r>
              <a:rPr>
                <a:uFill>
                  <a:solidFill>
                    <a:srgbClr val="000000"/>
                  </a:solidFill>
                </a:uFill>
              </a:rPr>
              <a:t>, 25 Sept 2009, accessed the same day. </a:t>
            </a:r>
          </a:p>
          <a:p>
            <a:pPr marL="40639" marR="40639" defTabSz="914400">
              <a:lnSpc>
                <a:spcPct val="80000"/>
              </a:lnSpc>
              <a:spcBef>
                <a:spcPts val="300"/>
              </a:spcBef>
              <a:buClr>
                <a:srgbClr val="000000"/>
              </a:buClr>
              <a:buFont typeface="Arial"/>
              <a:defRPr sz="1800">
                <a:latin typeface="Arial"/>
                <a:ea typeface="Arial"/>
                <a:cs typeface="Arial"/>
                <a:sym typeface="Arial"/>
              </a:defRPr>
            </a:pPr>
            <a:r>
              <a:rPr>
                <a:uFill>
                  <a:solidFill>
                    <a:srgbClr val="000000"/>
                  </a:solidFill>
                </a:uFill>
              </a:rPr>
              <a:t>The team - lead by the man dubbed the 'real-life Indiana Jones' - say the fossils represent five different species from two different rock sequences in north-eastern China. </a:t>
            </a:r>
            <a:r>
              <a:rPr b="1">
                <a:uFill>
                  <a:solidFill>
                    <a:srgbClr val="000000"/>
                  </a:solidFill>
                </a:uFill>
              </a:rPr>
              <a:t>All the species have feathers or feather-like structures.  The new finds are 'indisputably' older than archaeopteryx, the oldest known bird,</a:t>
            </a:r>
            <a:r>
              <a:rPr>
                <a:uFill>
                  <a:solidFill>
                    <a:srgbClr val="000000"/>
                  </a:solidFill>
                </a:uFill>
              </a:rPr>
              <a:t> which scientists claim provides exceptional evidence that birds evolved from dinosaurs. The theory that birds evolved from dinosaurs has always been </a:t>
            </a:r>
            <a:r>
              <a:rPr b="1">
                <a:uFill>
                  <a:solidFill>
                    <a:srgbClr val="000000"/>
                  </a:solidFill>
                </a:uFill>
              </a:rPr>
              <a:t>troubled by the absence of feathers more ancient than those on the famous archaeopteryx</a:t>
            </a:r>
            <a:r>
              <a:rPr>
                <a:uFill>
                  <a:solidFill>
                    <a:srgbClr val="000000"/>
                  </a:solidFill>
                </a:uFill>
              </a:rPr>
              <a:t>.  Addressing the annual meeting of the Society of Vertebrate Paleontologists (SVP) in Bristol, Dr Xu Xing, one of the lead scientists behind the discovery, said: 'These exceptional fossils provide us with </a:t>
            </a:r>
            <a:r>
              <a:rPr b="1">
                <a:uFill>
                  <a:solidFill>
                    <a:srgbClr val="000000"/>
                  </a:solidFill>
                </a:uFill>
              </a:rPr>
              <a:t>evidence that has been missing until now</a:t>
            </a:r>
            <a:r>
              <a:rPr>
                <a:uFill>
                  <a:solidFill>
                    <a:srgbClr val="000000"/>
                  </a:solidFill>
                </a:uFill>
              </a:rPr>
              <a:t>. Now it all fits neatly into place and we have tied up some of the loose ends.‘  The oldest bird, archaeopteryx, was older than the feathered dinosaurs previously found. Therefore, critics claimed, feathered dinosaurs could not have been ancestral to birds.</a:t>
            </a: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endParaRPr>
              <a:uFill>
                <a:solidFill>
                  <a:srgbClr val="000000"/>
                </a:solidFill>
              </a:uFill>
            </a:endParaRP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endParaRPr>
              <a:uFill>
                <a:solidFill>
                  <a:srgbClr val="000000"/>
                </a:solidFill>
              </a:uFill>
            </a:endParaRP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r>
              <a:t>The dangers Dr Xing faces while searching for dinosaur fossils in some of the remotest regions of China have led him to be compared to Indiana Jones, the fictional archaeologist and action hero played by Harrison Ford.</a:t>
            </a: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r>
              <a:t>His latest fossils were found in two separate rock formations - the tiaojishan, which would put the fossils at 168 to 151 million years old, and the daohugou formation, which would make them 164 to 158 million years old.</a:t>
            </a: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r>
              <a:t>Archaeopteryx lived 150 to 145 million years ago, so was significantly younger than these new dinosaurs, Dr Xing's team said.</a:t>
            </a: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r>
              <a:t>One of the dinosaurs, named anchiornis huxleyi has extensive plumage and profusely feathered feet.</a:t>
            </a: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r>
              <a:t>Dr Xing said it had provided important new information on the origins of birds and the evolution of feathers.</a:t>
            </a: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r>
              <a:t>He said: 'This fossil provides confirmation that the bird-dinosaur hypothesis is correct and supports the idea that birds descended from theropod dinosaurs, the group of predatory dinosaurs that include allosaurus and velociraptor.'</a:t>
            </a:r>
            <a:b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 name="Shape 1098"/>
          <p:cNvSpPr>
            <a:spLocks noGrp="1" noRot="1" noChangeAspect="1"/>
          </p:cNvSpPr>
          <p:nvPr>
            <p:ph type="sldImg"/>
          </p:nvPr>
        </p:nvSpPr>
        <p:spPr>
          <a:prstGeom prst="rect">
            <a:avLst/>
          </a:prstGeom>
        </p:spPr>
        <p:txBody>
          <a:bodyPr/>
          <a:lstStyle/>
          <a:p>
            <a:endParaRPr/>
          </a:p>
        </p:txBody>
      </p:sp>
      <p:sp>
        <p:nvSpPr>
          <p:cNvPr id="1099" name="Shape 1099"/>
          <p:cNvSpPr>
            <a:spLocks noGrp="1"/>
          </p:cNvSpPr>
          <p:nvPr>
            <p:ph type="body" sz="quarter" idx="1"/>
          </p:nvPr>
        </p:nvSpPr>
        <p:spPr>
          <a:prstGeom prst="rect">
            <a:avLst/>
          </a:prstGeom>
        </p:spPr>
        <p:txBody>
          <a:bodyPr/>
          <a:lstStyle>
            <a:lvl1pPr>
              <a:defRPr sz="2400" u="sng">
                <a:latin typeface="Arial"/>
                <a:ea typeface="Arial"/>
                <a:cs typeface="Arial"/>
                <a:sym typeface="Arial"/>
                <a:hlinkClick r:id="rId3"/>
              </a:defRPr>
            </a:lvl1pPr>
          </a:lstStyle>
          <a:p>
            <a:pPr>
              <a:defRPr u="none"/>
            </a:pPr>
            <a:r>
              <a:rPr u="sng">
                <a:hlinkClick r:id="rId3"/>
              </a:rPr>
              <a:t>https://cosmosmagazine.com/life-sciences/great-dinosaur-fossil-hoax</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Shape 1107"/>
          <p:cNvSpPr>
            <a:spLocks noGrp="1" noRot="1" noChangeAspect="1"/>
          </p:cNvSpPr>
          <p:nvPr>
            <p:ph type="sldImg"/>
          </p:nvPr>
        </p:nvSpPr>
        <p:spPr>
          <a:prstGeom prst="rect">
            <a:avLst/>
          </a:prstGeom>
        </p:spPr>
        <p:txBody>
          <a:bodyPr/>
          <a:lstStyle/>
          <a:p>
            <a:endParaRPr/>
          </a:p>
        </p:txBody>
      </p:sp>
      <p:sp>
        <p:nvSpPr>
          <p:cNvPr id="1108" name="Shape 1108"/>
          <p:cNvSpPr>
            <a:spLocks noGrp="1"/>
          </p:cNvSpPr>
          <p:nvPr>
            <p:ph type="body" sz="quarter" idx="1"/>
          </p:nvPr>
        </p:nvSpPr>
        <p:spPr>
          <a:prstGeom prst="rect">
            <a:avLst/>
          </a:prstGeom>
        </p:spPr>
        <p:txBody>
          <a:bodyPr/>
          <a:lstStyle/>
          <a:p>
            <a:pPr defTabSz="457200">
              <a:defRPr sz="1200">
                <a:latin typeface="Arial"/>
                <a:ea typeface="Arial"/>
                <a:cs typeface="Arial"/>
                <a:sym typeface="Arial"/>
              </a:defRPr>
            </a:pPr>
            <a:r>
              <a:rPr>
                <a:hlinkClick r:id="rId3"/>
              </a:rPr>
              <a:t>http://news.yahoo.com/study-traces-dinosaur-evolution-early-birds-180059316.html</a:t>
            </a:r>
            <a:r>
              <a:t>, Seth Borenstein, “Study traces dinosaur evolution into early birds,” 31 July 2014, accessed 21 Aug 2014.</a:t>
            </a:r>
          </a:p>
          <a:p>
            <a:pPr defTabSz="457200">
              <a:defRPr sz="1200">
                <a:latin typeface="Arial"/>
                <a:ea typeface="Arial"/>
                <a:cs typeface="Arial"/>
                <a:sym typeface="Arial"/>
              </a:defRPr>
            </a:pPr>
            <a:endParaRPr/>
          </a:p>
          <a:p>
            <a:pPr defTabSz="457200">
              <a:defRPr sz="1200">
                <a:latin typeface="Arial"/>
                <a:ea typeface="Arial"/>
                <a:cs typeface="Arial"/>
                <a:sym typeface="Arial"/>
              </a:defRPr>
            </a:pPr>
            <a:r>
              <a:t>see next slide for description of how this happened, taken from the paper cited by Borenstein.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 name="Shape 1117"/>
          <p:cNvSpPr>
            <a:spLocks noGrp="1" noRot="1" noChangeAspect="1"/>
          </p:cNvSpPr>
          <p:nvPr>
            <p:ph type="sldImg"/>
          </p:nvPr>
        </p:nvSpPr>
        <p:spPr>
          <a:prstGeom prst="rect">
            <a:avLst/>
          </a:prstGeom>
        </p:spPr>
        <p:txBody>
          <a:bodyPr/>
          <a:lstStyle/>
          <a:p>
            <a:endParaRPr/>
          </a:p>
        </p:txBody>
      </p:sp>
      <p:sp>
        <p:nvSpPr>
          <p:cNvPr id="1118" name="Shape 1118"/>
          <p:cNvSpPr>
            <a:spLocks noGrp="1"/>
          </p:cNvSpPr>
          <p:nvPr>
            <p:ph type="body" sz="quarter" idx="1"/>
          </p:nvPr>
        </p:nvSpPr>
        <p:spPr>
          <a:prstGeom prst="rect">
            <a:avLst/>
          </a:prstGeom>
        </p:spPr>
        <p:txBody>
          <a:bodyPr/>
          <a:lstStyle/>
          <a:p>
            <a:pPr defTabSz="457200">
              <a:defRPr sz="1200">
                <a:latin typeface="Arial"/>
                <a:ea typeface="Arial"/>
                <a:cs typeface="Arial"/>
                <a:sym typeface="Arial"/>
              </a:defRPr>
            </a:pPr>
            <a:r>
              <a:t>In small print at the bottom of the chart it says: “Tinted areas indicate solid fossil evidence”.  The tinted areas were grey [my yellow], the rest of the chart was white [my grey].</a:t>
            </a:r>
          </a:p>
          <a:p>
            <a:pPr defTabSz="457200">
              <a:defRPr sz="1200">
                <a:latin typeface="Arial"/>
                <a:ea typeface="Arial"/>
                <a:cs typeface="Arial"/>
                <a:sym typeface="Arial"/>
              </a:defRPr>
            </a:pPr>
            <a:r>
              <a:t>“Thecodont ("socket-toothed" reptile), now considered an obsolete term, was formerly used to describe a diverse range of early archosaurs that first appeared in the Latest Permian and flourished until the end of the Triassic period. The group includes the ancestors of dinosaurs (including birds), and ancestors of pterosaurs, and crocodilians, as well as a number of extinct forms that did not give rise to any descendants. … Teeth were set in sockets in the jawbones; an archosaurian characteristic that was inherited by the dinosaurs. … All current vertebrate paleontology textbooks, (e.g. Michael Benton's Vertebrate Palaeontology (first ed. 1990, 2nd ed. 1997), follow the cladistic approach, and so the name Archosauria is used instead. This includes both the Thecodonts and all their descendants.”  </a:t>
            </a:r>
            <a:r>
              <a:rPr u="sng">
                <a:hlinkClick r:id="rId3"/>
              </a:rPr>
              <a:t>http://en.wikipedia.org/wiki/Thecodont</a:t>
            </a:r>
            <a:r>
              <a:t>, accessed 18 April 2008.</a:t>
            </a:r>
          </a:p>
          <a:p>
            <a:pPr>
              <a:defRPr sz="2000">
                <a:latin typeface="Arial"/>
                <a:ea typeface="Arial"/>
                <a:cs typeface="Arial"/>
                <a:sym typeface="Arial"/>
              </a:defRPr>
            </a:pPr>
            <a:r>
              <a:t>Chart from David Lambert, </a:t>
            </a:r>
            <a:r>
              <a:rPr i="1"/>
              <a:t>The Encyclopedia of  Dinosaurs</a:t>
            </a:r>
            <a:r>
              <a:t> (London: Bloomsbury Books, 1994), p. 26-27, published in association with the British Museum of Natural History.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 name="Shape 1122"/>
          <p:cNvSpPr>
            <a:spLocks noGrp="1" noRot="1" noChangeAspect="1"/>
          </p:cNvSpPr>
          <p:nvPr>
            <p:ph type="sldImg"/>
          </p:nvPr>
        </p:nvSpPr>
        <p:spPr>
          <a:prstGeom prst="rect">
            <a:avLst/>
          </a:prstGeom>
        </p:spPr>
        <p:txBody>
          <a:bodyPr/>
          <a:lstStyle/>
          <a:p>
            <a:endParaRPr/>
          </a:p>
        </p:txBody>
      </p:sp>
      <p:sp>
        <p:nvSpPr>
          <p:cNvPr id="1123" name="Shape 1123"/>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pPr>
            <a:r>
              <a:rPr>
                <a:uFill>
                  <a:solidFill>
                    <a:srgbClr val="000000"/>
                  </a:solidFill>
                </a:uFill>
                <a:latin typeface="Arial"/>
                <a:ea typeface="Arial"/>
                <a:cs typeface="Arial"/>
                <a:sym typeface="Arial"/>
              </a:rPr>
              <a:t>Peter Makovicky is curator of dinosaurs at the Chicago Field Museum.</a:t>
            </a:r>
            <a:r>
              <a:rPr>
                <a:uFill>
                  <a:solidFill>
                    <a:srgbClr val="000000"/>
                  </a:solidFill>
                </a:uFill>
                <a:latin typeface="ＭＳ Ｐゴシック"/>
                <a:ea typeface="ＭＳ Ｐゴシック"/>
                <a:cs typeface="ＭＳ Ｐゴシック"/>
                <a:sym typeface="ＭＳ Ｐゴシック"/>
              </a:rPr>
              <a:t/>
            </a:r>
            <a:br>
              <a:rPr>
                <a:uFill>
                  <a:solidFill>
                    <a:srgbClr val="000000"/>
                  </a:solidFill>
                </a:uFill>
                <a:latin typeface="ＭＳ Ｐゴシック"/>
                <a:ea typeface="ＭＳ Ｐゴシック"/>
                <a:cs typeface="ＭＳ Ｐゴシック"/>
                <a:sym typeface="ＭＳ Ｐゴシック"/>
              </a:rPr>
            </a:br>
            <a:r>
              <a:rPr u="sng">
                <a:uFill>
                  <a:solidFill>
                    <a:srgbClr val="000000"/>
                  </a:solidFill>
                </a:uFill>
                <a:latin typeface="Arial"/>
                <a:ea typeface="Arial"/>
                <a:cs typeface="Arial"/>
                <a:sym typeface="Arial"/>
                <a:hlinkClick r:id="rId3"/>
              </a:rPr>
              <a:t>http://www.topix.net/content/trb/1345906430078534802600492800613923403796</a:t>
            </a:r>
            <a:r>
              <a:rPr>
                <a:uFill>
                  <a:solidFill>
                    <a:srgbClr val="000000"/>
                  </a:solidFill>
                </a:uFill>
                <a:latin typeface="Arial"/>
                <a:ea typeface="Arial"/>
                <a:cs typeface="Arial"/>
                <a:sym typeface="Arial"/>
              </a:rPr>
              <a:t>. accessed 15 Aug. 2007.</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 name="Shape 1156"/>
          <p:cNvSpPr>
            <a:spLocks noGrp="1" noRot="1" noChangeAspect="1"/>
          </p:cNvSpPr>
          <p:nvPr>
            <p:ph type="sldImg"/>
          </p:nvPr>
        </p:nvSpPr>
        <p:spPr>
          <a:prstGeom prst="rect">
            <a:avLst/>
          </a:prstGeom>
        </p:spPr>
        <p:txBody>
          <a:bodyPr/>
          <a:lstStyle/>
          <a:p>
            <a:endParaRPr/>
          </a:p>
        </p:txBody>
      </p:sp>
      <p:sp>
        <p:nvSpPr>
          <p:cNvPr id="1157" name="Shape 1157"/>
          <p:cNvSpPr>
            <a:spLocks noGrp="1"/>
          </p:cNvSpPr>
          <p:nvPr>
            <p:ph type="body" sz="quarter" idx="1"/>
          </p:nvPr>
        </p:nvSpPr>
        <p:spPr>
          <a:prstGeom prst="rect">
            <a:avLst/>
          </a:prstGeom>
        </p:spPr>
        <p:txBody>
          <a:bodyPr/>
          <a:lstStyle/>
          <a:p>
            <a:r>
              <a:t>We are finding some fossilized dino skin and since melanin is a durable pigment we are able to tell what color some were.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 name="Shape 995"/>
          <p:cNvSpPr>
            <a:spLocks noGrp="1" noRot="1" noChangeAspect="1"/>
          </p:cNvSpPr>
          <p:nvPr>
            <p:ph type="sldImg"/>
          </p:nvPr>
        </p:nvSpPr>
        <p:spPr>
          <a:xfrm>
            <a:off x="381000" y="685800"/>
            <a:ext cx="6096000" cy="3429000"/>
          </a:xfrm>
          <a:prstGeom prst="rect">
            <a:avLst/>
          </a:prstGeom>
        </p:spPr>
        <p:txBody>
          <a:bodyPr/>
          <a:lstStyle/>
          <a:p>
            <a:endParaRPr/>
          </a:p>
        </p:txBody>
      </p:sp>
      <p:sp>
        <p:nvSpPr>
          <p:cNvPr id="996" name="Shape 996"/>
          <p:cNvSpPr>
            <a:spLocks noGrp="1"/>
          </p:cNvSpPr>
          <p:nvPr>
            <p:ph type="body" sz="quarter" idx="1"/>
          </p:nvPr>
        </p:nvSpPr>
        <p:spPr>
          <a:prstGeom prst="rect">
            <a:avLst/>
          </a:prstGeom>
        </p:spPr>
        <p:txBody>
          <a:bodyPr/>
          <a:lstStyle/>
          <a:p>
            <a:r>
              <a:rPr lang="en-US" sz="3000" dirty="0">
                <a:effectLst/>
                <a:latin typeface="Lucida Grande"/>
                <a:ea typeface="Lucida Grande"/>
                <a:cs typeface="Lucida Grande"/>
                <a:sym typeface="Lucida Grande"/>
              </a:rPr>
              <a:t>The marrow (which produces blood cells) in all bones (of birds, mammals, reptiles, </a:t>
            </a:r>
            <a:r>
              <a:rPr lang="en-US" sz="3000" dirty="0" err="1">
                <a:effectLst/>
                <a:latin typeface="Lucida Grande"/>
                <a:ea typeface="Lucida Grande"/>
                <a:cs typeface="Lucida Grande"/>
                <a:sym typeface="Lucida Grande"/>
              </a:rPr>
              <a:t>etc</a:t>
            </a:r>
            <a:r>
              <a:rPr lang="en-US" sz="3000" dirty="0">
                <a:effectLst/>
                <a:latin typeface="Lucida Grande"/>
                <a:ea typeface="Lucida Grande"/>
                <a:cs typeface="Lucida Grande"/>
                <a:sym typeface="Lucida Grande"/>
              </a:rPr>
              <a:t>) decays away after death leaving empty spaces. </a:t>
            </a:r>
          </a:p>
          <a:p>
            <a:r>
              <a:rPr lang="en-US" sz="3000" dirty="0">
                <a:effectLst/>
                <a:latin typeface="Lucida Grande"/>
                <a:ea typeface="Lucida Grande"/>
                <a:cs typeface="Lucida Grande"/>
                <a:sym typeface="Lucida Grande"/>
              </a:rPr>
              <a:t>In life, bird bones have pneumatic spaces in long bones that communicate with the respiratory system.</a:t>
            </a:r>
          </a:p>
          <a:p>
            <a:r>
              <a:rPr lang="en-US" sz="3000" dirty="0">
                <a:effectLst/>
                <a:latin typeface="Lucida Grande"/>
                <a:ea typeface="Lucida Grande"/>
                <a:cs typeface="Lucida Grande"/>
                <a:sym typeface="Lucida Grande"/>
              </a:rPr>
              <a:t>But reptiles don’t have pneumatic bones. Evolutionists confuse us because they talk about “avian dinosaurs” and “non-avian dinosaurs.”  But Dr. </a:t>
            </a:r>
            <a:r>
              <a:rPr lang="en-US" sz="3000" dirty="0" err="1">
                <a:effectLst/>
                <a:latin typeface="Lucida Grande"/>
                <a:ea typeface="Lucida Grande"/>
                <a:cs typeface="Lucida Grande"/>
                <a:sym typeface="Lucida Grande"/>
              </a:rPr>
              <a:t>Menton</a:t>
            </a:r>
            <a:r>
              <a:rPr lang="en-US" sz="3000" dirty="0">
                <a:effectLst/>
                <a:latin typeface="Lucida Grande"/>
                <a:ea typeface="Lucida Grande"/>
                <a:cs typeface="Lucida Grande"/>
                <a:sym typeface="Lucida Grande"/>
              </a:rPr>
              <a:t> says that most creationists would classify avian dinosaurs as 100% “birds” and non-avian dinosaurs as “dinosaurs.” </a:t>
            </a:r>
          </a:p>
          <a:p>
            <a:r>
              <a:rPr lang="en-US" sz="3000" dirty="0">
                <a:effectLst/>
                <a:latin typeface="Lucida Grande"/>
                <a:ea typeface="Lucida Grande"/>
                <a:cs typeface="Lucida Grande"/>
                <a:sym typeface="Lucida Grande"/>
              </a:rPr>
              <a:t>If you close off the trachea of bird and break open a wing bone, the bird can still breathe for awhile at least</a:t>
            </a:r>
            <a:r>
              <a:rPr lang="en-US" dirty="0"/>
              <a:t>.</a:t>
            </a:r>
          </a:p>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Shape 1164"/>
          <p:cNvSpPr>
            <a:spLocks noGrp="1" noRot="1" noChangeAspect="1"/>
          </p:cNvSpPr>
          <p:nvPr>
            <p:ph type="sldImg"/>
          </p:nvPr>
        </p:nvSpPr>
        <p:spPr>
          <a:prstGeom prst="rect">
            <a:avLst/>
          </a:prstGeom>
        </p:spPr>
        <p:txBody>
          <a:bodyPr/>
          <a:lstStyle/>
          <a:p>
            <a:endParaRPr/>
          </a:p>
        </p:txBody>
      </p:sp>
      <p:sp>
        <p:nvSpPr>
          <p:cNvPr id="1165" name="Shape 1165"/>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lvl1pPr>
          </a:lstStyle>
          <a:p>
            <a:r>
              <a:t>Dino expert, Jack Horner (curator of paleontology at the Museum of the Rockies in Montana and technical adviser to Stephen Spielberg for the Jurassic Park films) argues that the monster’s forelegs were too short, its eyes too small and its speed too slow to make it a hunter.  On the other hand, like a vulture, a large part of its brain was dedicated to sensing smells and it could travel long distances.  So, he concludes, it was a scavenger, not a violent predator.  See http://www.msnbc.com/news/922540.asp#BODY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Shape 117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7" name="Shape 1177"/>
          <p:cNvSpPr>
            <a:spLocks noGrp="1"/>
          </p:cNvSpPr>
          <p:nvPr>
            <p:ph type="body" sz="quarter" idx="1"/>
          </p:nvPr>
        </p:nvSpPr>
        <p:spPr>
          <a:prstGeom prst="rect">
            <a:avLst/>
          </a:prstGeom>
        </p:spPr>
        <p:txBody>
          <a:bodyPr/>
          <a:lstStyle/>
          <a:p>
            <a:r>
              <a:t>6 inches = 15 centimeters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1" name="Shape 1181"/>
          <p:cNvSpPr>
            <a:spLocks noGrp="1" noRot="1" noChangeAspect="1"/>
          </p:cNvSpPr>
          <p:nvPr>
            <p:ph type="sldImg"/>
          </p:nvPr>
        </p:nvSpPr>
        <p:spPr>
          <a:prstGeom prst="rect">
            <a:avLst/>
          </a:prstGeom>
        </p:spPr>
        <p:txBody>
          <a:bodyPr/>
          <a:lstStyle/>
          <a:p>
            <a:endParaRPr/>
          </a:p>
        </p:txBody>
      </p:sp>
      <p:sp>
        <p:nvSpPr>
          <p:cNvPr id="1182" name="Shape 1182"/>
          <p:cNvSpPr>
            <a:spLocks noGrp="1"/>
          </p:cNvSpPr>
          <p:nvPr>
            <p:ph type="body" sz="quarter" idx="1"/>
          </p:nvPr>
        </p:nvSpPr>
        <p:spPr>
          <a:prstGeom prst="rect">
            <a:avLst/>
          </a:prstGeom>
        </p:spPr>
        <p:txBody>
          <a:bodyPr/>
          <a:lstStyle/>
          <a:p>
            <a:r>
              <a:t>NASB</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4" name="Shape 1194"/>
          <p:cNvSpPr>
            <a:spLocks noGrp="1" noRot="1" noChangeAspect="1"/>
          </p:cNvSpPr>
          <p:nvPr>
            <p:ph type="sldImg"/>
          </p:nvPr>
        </p:nvSpPr>
        <p:spPr>
          <a:xfrm>
            <a:off x="381000" y="685800"/>
            <a:ext cx="6096000" cy="3429000"/>
          </a:xfrm>
          <a:prstGeom prst="rect">
            <a:avLst/>
          </a:prstGeom>
        </p:spPr>
        <p:txBody>
          <a:bodyPr/>
          <a:lstStyle/>
          <a:p>
            <a:endParaRPr/>
          </a:p>
        </p:txBody>
      </p:sp>
      <p:sp>
        <p:nvSpPr>
          <p:cNvPr id="1195" name="Shape 1195"/>
          <p:cNvSpPr>
            <a:spLocks noGrp="1"/>
          </p:cNvSpPr>
          <p:nvPr>
            <p:ph type="body" sz="quarter" idx="1"/>
          </p:nvPr>
        </p:nvSpPr>
        <p:spPr>
          <a:prstGeom prst="rect">
            <a:avLst/>
          </a:prstGeom>
        </p:spPr>
        <p:txBody>
          <a:bodyPr/>
          <a:lstStyle/>
          <a:p>
            <a:pPr defTabSz="457200">
              <a:spcBef>
                <a:spcPts val="300"/>
              </a:spcBef>
              <a:defRPr sz="1200">
                <a:latin typeface="Arial"/>
                <a:ea typeface="Arial"/>
                <a:cs typeface="Arial"/>
                <a:sym typeface="Arial"/>
              </a:defRPr>
            </a:pPr>
            <a:r>
              <a:t>Research: S. Platt et al., “Frugivory and seed dispersal by crocodilians: an overlooked form of saurochory?” </a:t>
            </a:r>
            <a:r>
              <a:rPr i="1"/>
              <a:t>Journal of Zoology </a:t>
            </a:r>
            <a:r>
              <a:t>291(2013):87–99, doi:10.1111/jzo.12052.</a:t>
            </a:r>
          </a:p>
          <a:p>
            <a:pPr>
              <a:defRPr sz="1200">
                <a:latin typeface="Arial"/>
                <a:ea typeface="Arial"/>
                <a:cs typeface="Arial"/>
                <a:sym typeface="Arial"/>
              </a:defRPr>
            </a:pPr>
            <a:r>
              <a:t>Video of watermelon eating: </a:t>
            </a:r>
            <a:r>
              <a:rPr u="sng">
                <a:hlinkClick r:id="rId3"/>
              </a:rPr>
              <a:t>http://www.youtube.com/watch?v=9xVwIuB-Xm4</a:t>
            </a:r>
            <a:r>
              <a:t>.  Still shot from: </a:t>
            </a:r>
            <a:r>
              <a:rPr u="sng">
                <a:hlinkClick r:id="rId4"/>
              </a:rPr>
              <a:t>http://www.answersingenesis.org/articles/2013/12/02/vegetarian-crocs</a:t>
            </a:r>
          </a:p>
          <a:p>
            <a:pPr>
              <a:defRPr sz="1200">
                <a:latin typeface="Arial"/>
                <a:ea typeface="Arial"/>
                <a:cs typeface="Arial"/>
                <a:sym typeface="Arial"/>
              </a:defRPr>
            </a:pPr>
            <a:r>
              <a:t>See also </a:t>
            </a:r>
            <a:r>
              <a:rPr u="sng">
                <a:hlinkClick r:id="rId5"/>
              </a:rPr>
              <a:t>http://scienceblogs.com/tetrapodzoology/2009/06/27/alligators-vs-melons/</a:t>
            </a:r>
            <a:r>
              <a:t> for evidence of them eating other fruits (e.g., lemons, kumquats) and leaves (picture above).  This article cites research here: </a:t>
            </a:r>
            <a:r>
              <a:rPr>
                <a:solidFill>
                  <a:srgbClr val="323333"/>
                </a:solidFill>
              </a:rPr>
              <a:t>Brito, S. P., Andrade, D. V. &amp; Abe, A. S. 2002. Do caimans eat fruit? </a:t>
            </a:r>
            <a:r>
              <a:rPr i="1">
                <a:solidFill>
                  <a:srgbClr val="323333"/>
                </a:solidFill>
              </a:rPr>
              <a:t>Herpetological Natural History</a:t>
            </a:r>
            <a:r>
              <a:rPr>
                <a:solidFill>
                  <a:srgbClr val="323333"/>
                </a:solidFill>
              </a:rPr>
              <a:t> 9, 95-96.</a:t>
            </a:r>
          </a:p>
          <a:p>
            <a:pPr defTabSz="457200">
              <a:spcBef>
                <a:spcPts val="1600"/>
              </a:spcBef>
              <a:defRPr sz="1200" i="1">
                <a:solidFill>
                  <a:srgbClr val="323333"/>
                </a:solidFill>
                <a:latin typeface="Arial"/>
                <a:ea typeface="Arial"/>
                <a:cs typeface="Arial"/>
                <a:sym typeface="Arial"/>
              </a:defRPr>
            </a:pPr>
            <a:r>
              <a:rPr i="0"/>
              <a:t>Brueggen, J. 2002. Crocodilians: fact vs. fiction. In </a:t>
            </a:r>
            <a:r>
              <a:t>International Union of the Conservation of Nature, Crocodile Specialist Group</a:t>
            </a:r>
            <a:r>
              <a:rPr i="0"/>
              <a:t> 1, pp. 204-210.</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 name="Shape 1201"/>
          <p:cNvSpPr>
            <a:spLocks noGrp="1" noRot="1" noChangeAspect="1"/>
          </p:cNvSpPr>
          <p:nvPr>
            <p:ph type="sldImg"/>
          </p:nvPr>
        </p:nvSpPr>
        <p:spPr>
          <a:prstGeom prst="rect">
            <a:avLst/>
          </a:prstGeom>
        </p:spPr>
        <p:txBody>
          <a:bodyPr/>
          <a:lstStyle/>
          <a:p>
            <a:endParaRPr/>
          </a:p>
        </p:txBody>
      </p:sp>
      <p:sp>
        <p:nvSpPr>
          <p:cNvPr id="1202" name="Shape 1202"/>
          <p:cNvSpPr>
            <a:spLocks noGrp="1"/>
          </p:cNvSpPr>
          <p:nvPr>
            <p:ph type="body" sz="quarter" idx="1"/>
          </p:nvPr>
        </p:nvSpPr>
        <p:spPr>
          <a:prstGeom prst="rect">
            <a:avLst/>
          </a:prstGeom>
        </p:spPr>
        <p:txBody>
          <a:bodyPr/>
          <a:lstStyle/>
          <a:p>
            <a:pPr>
              <a:defRPr>
                <a:latin typeface="Arial"/>
                <a:ea typeface="Arial"/>
                <a:cs typeface="Arial"/>
                <a:sym typeface="Arial"/>
              </a:defRPr>
            </a:pPr>
            <a:r>
              <a:rPr i="1"/>
              <a:t>Creation</a:t>
            </a:r>
            <a:r>
              <a:t>, 21:1 (Dec. 1998—Feb. 1999), p. 30.</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 name="Shape 1208"/>
          <p:cNvSpPr>
            <a:spLocks noGrp="1" noRot="1" noChangeAspect="1"/>
          </p:cNvSpPr>
          <p:nvPr>
            <p:ph type="sldImg"/>
          </p:nvPr>
        </p:nvSpPr>
        <p:spPr>
          <a:prstGeom prst="rect">
            <a:avLst/>
          </a:prstGeom>
        </p:spPr>
        <p:txBody>
          <a:bodyPr/>
          <a:lstStyle/>
          <a:p>
            <a:endParaRPr/>
          </a:p>
        </p:txBody>
      </p:sp>
      <p:sp>
        <p:nvSpPr>
          <p:cNvPr id="1209" name="Shape 1209"/>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Wolf: </a:t>
            </a:r>
            <a:r>
              <a:rPr u="sng">
                <a:hlinkClick r:id="rId3"/>
              </a:rPr>
              <a:t>http://www.skullsite.co.uk/Wolf/wolf.htm</a:t>
            </a:r>
            <a:r>
              <a:t>, accessed 1 May 2007</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Bat: </a:t>
            </a:r>
            <a:r>
              <a:rPr u="sng">
                <a:hlinkClick r:id="rId4"/>
              </a:rPr>
              <a:t>http://www.hitchams.suffolk.sch.uk/skeletons/bat.htm</a:t>
            </a:r>
            <a:r>
              <a:t>, accessed 1 May 2007</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 name="Shape 1216"/>
          <p:cNvSpPr>
            <a:spLocks noGrp="1" noRot="1" noChangeAspect="1"/>
          </p:cNvSpPr>
          <p:nvPr>
            <p:ph type="sldImg"/>
          </p:nvPr>
        </p:nvSpPr>
        <p:spPr>
          <a:prstGeom prst="rect">
            <a:avLst/>
          </a:prstGeom>
        </p:spPr>
        <p:txBody>
          <a:bodyPr/>
          <a:lstStyle/>
          <a:p>
            <a:endParaRPr/>
          </a:p>
        </p:txBody>
      </p:sp>
      <p:sp>
        <p:nvSpPr>
          <p:cNvPr id="1217" name="Shape 1217"/>
          <p:cNvSpPr>
            <a:spLocks noGrp="1"/>
          </p:cNvSpPr>
          <p:nvPr>
            <p:ph type="body" sz="quarter" idx="1"/>
          </p:nvPr>
        </p:nvSpPr>
        <p:spPr>
          <a:prstGeom prst="rect">
            <a:avLst/>
          </a:prstGeom>
        </p:spPr>
        <p:txBody>
          <a:bodyPr/>
          <a:lstStyle/>
          <a:p>
            <a:pPr>
              <a:defRPr sz="1600">
                <a:latin typeface="Arial"/>
                <a:ea typeface="Arial"/>
                <a:cs typeface="Arial"/>
                <a:sym typeface="Arial"/>
              </a:defRPr>
            </a:pPr>
            <a:r>
              <a:t>Skull: western gray squirrel: </a:t>
            </a:r>
            <a:r>
              <a:rPr u="sng">
                <a:hlinkClick r:id="rId3"/>
              </a:rPr>
              <a:t>http://naturalhistory.si.edu/lewisandclark/popup.cfm?id=888</a:t>
            </a:r>
            <a:r>
              <a:t> </a:t>
            </a:r>
          </a:p>
          <a:p>
            <a:pPr>
              <a:defRPr sz="1600">
                <a:latin typeface="Arial"/>
                <a:ea typeface="Arial"/>
                <a:cs typeface="Arial"/>
                <a:sym typeface="Arial"/>
              </a:defRPr>
            </a:pPr>
            <a:r>
              <a:t>Feet: </a:t>
            </a:r>
            <a:r>
              <a:rPr u="sng">
                <a:hlinkClick r:id="rId4"/>
              </a:rPr>
              <a:t>http://unexco.com/sqfeet.jpg</a:t>
            </a:r>
            <a:r>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 name="Shape 1222"/>
          <p:cNvSpPr>
            <a:spLocks noGrp="1" noRot="1" noChangeAspect="1"/>
          </p:cNvSpPr>
          <p:nvPr>
            <p:ph type="sldImg"/>
          </p:nvPr>
        </p:nvSpPr>
        <p:spPr>
          <a:prstGeom prst="rect">
            <a:avLst/>
          </a:prstGeom>
        </p:spPr>
        <p:txBody>
          <a:bodyPr/>
          <a:lstStyle/>
          <a:p>
            <a:endParaRPr/>
          </a:p>
        </p:txBody>
      </p:sp>
      <p:sp>
        <p:nvSpPr>
          <p:cNvPr id="1223" name="Shape 1223"/>
          <p:cNvSpPr>
            <a:spLocks noGrp="1"/>
          </p:cNvSpPr>
          <p:nvPr>
            <p:ph type="body" sz="quarter" idx="1"/>
          </p:nvPr>
        </p:nvSpPr>
        <p:spPr>
          <a:prstGeom prst="rect">
            <a:avLst/>
          </a:prstGeom>
        </p:spPr>
        <p:txBody>
          <a:bodyPr/>
          <a:lstStyle/>
          <a:p>
            <a:pPr marL="40639" marR="40639" defTabSz="914400">
              <a:buClr>
                <a:srgbClr val="FFFFFF"/>
              </a:buClr>
              <a:buFont typeface="Arial"/>
              <a:defRPr sz="2200"/>
            </a:pPr>
            <a:r>
              <a:rPr sz="1200">
                <a:uFill>
                  <a:solidFill>
                    <a:srgbClr val="000000"/>
                  </a:solidFill>
                </a:uFill>
                <a:latin typeface="Arial"/>
                <a:ea typeface="Arial"/>
                <a:cs typeface="Arial"/>
                <a:sym typeface="Arial"/>
              </a:rPr>
              <a:t>Photo: </a:t>
            </a:r>
            <a:r>
              <a:rPr sz="1200" u="sng">
                <a:uFill>
                  <a:solidFill>
                    <a:srgbClr val="000000"/>
                  </a:solidFill>
                </a:uFill>
                <a:latin typeface="Arial"/>
                <a:ea typeface="Arial"/>
                <a:cs typeface="Arial"/>
                <a:sym typeface="Arial"/>
                <a:hlinkClick r:id="rId3"/>
              </a:rPr>
              <a:t>http://www.sphoto.com/medium/panda_eating_3370_473.jpg</a:t>
            </a:r>
            <a:r>
              <a:rPr sz="1200">
                <a:uFill>
                  <a:solidFill>
                    <a:srgbClr val="000000"/>
                  </a:solidFill>
                </a:uFill>
                <a:latin typeface="Arial"/>
                <a:ea typeface="Arial"/>
                <a:cs typeface="Arial"/>
                <a:sym typeface="Arial"/>
              </a:rPr>
              <a:t>, accessed 3 Nov 2007.</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 name="Shape 1232"/>
          <p:cNvSpPr>
            <a:spLocks noGrp="1" noRot="1" noChangeAspect="1"/>
          </p:cNvSpPr>
          <p:nvPr>
            <p:ph type="sldImg"/>
          </p:nvPr>
        </p:nvSpPr>
        <p:spPr>
          <a:prstGeom prst="rect">
            <a:avLst/>
          </a:prstGeom>
        </p:spPr>
        <p:txBody>
          <a:bodyPr/>
          <a:lstStyle/>
          <a:p>
            <a:endParaRPr/>
          </a:p>
        </p:txBody>
      </p:sp>
      <p:sp>
        <p:nvSpPr>
          <p:cNvPr id="1233" name="Shape 1233"/>
          <p:cNvSpPr>
            <a:spLocks noGrp="1"/>
          </p:cNvSpPr>
          <p:nvPr>
            <p:ph type="body" sz="quarter" idx="1"/>
          </p:nvPr>
        </p:nvSpPr>
        <p:spPr>
          <a:prstGeom prst="rect">
            <a:avLst/>
          </a:prstGeom>
        </p:spPr>
        <p:txBody>
          <a:bodyPr/>
          <a:lstStyle/>
          <a:p>
            <a:pPr defTabSz="457200">
              <a:spcBef>
                <a:spcPts val="1300"/>
              </a:spcBef>
              <a:defRPr sz="2000">
                <a:latin typeface="Times New Roman"/>
                <a:ea typeface="Times New Roman"/>
                <a:cs typeface="Times New Roman"/>
                <a:sym typeface="Times New Roman"/>
              </a:defRPr>
            </a:pPr>
            <a:r>
              <a:rPr b="1"/>
              <a:t>In the 1950‘s</a:t>
            </a:r>
            <a:r>
              <a:t> Georges and Margaret Westbeau rescued new-born “Little Tyke” from a cage where her mother was trying to killer her.  They nursed her back to health on their </a:t>
            </a:r>
            <a:r>
              <a:rPr b="1"/>
              <a:t>ranch near Seattle, WA</a:t>
            </a:r>
            <a:r>
              <a:t>.  Refusing repeated attempts to get her to eat meat, she </a:t>
            </a:r>
            <a:r>
              <a:rPr b="1"/>
              <a:t>lived a normal healthy life on a diet of milk, eggs and grains.</a:t>
            </a:r>
            <a:r>
              <a:t>  Here favorite friend at the ranch was Becky the lamb.  She was filmed in California for the “You Asked For It” TV series when she was 4 years old.  During those three weeks she contracted viral pneumonia and died peacefully a few weeks later. </a:t>
            </a:r>
          </a:p>
          <a:p>
            <a:pPr defTabSz="457200">
              <a:spcBef>
                <a:spcPts val="1300"/>
              </a:spcBef>
              <a:defRPr sz="1300">
                <a:latin typeface="Verdana"/>
                <a:ea typeface="Verdana"/>
                <a:cs typeface="Verdana"/>
                <a:sym typeface="Verdana"/>
              </a:defRPr>
            </a:pPr>
            <a:r>
              <a:t>Info and photos from </a:t>
            </a:r>
            <a:r>
              <a:rPr u="sng">
                <a:hlinkClick r:id="rId3"/>
              </a:rPr>
              <a:t>http://www.vegetarismus.ch/vegepet/tyke.htm</a:t>
            </a:r>
            <a:r>
              <a:t> and </a:t>
            </a:r>
            <a:r>
              <a:rPr u="sng">
                <a:hlinkClick r:id="rId4"/>
              </a:rPr>
              <a:t>http://www.animalliberationfront.com/Saints/Authors/Stories/LittleTyke.htm</a:t>
            </a:r>
            <a:r>
              <a:t>,  accessed 2014 Feb 20</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 name="Shape 1268"/>
          <p:cNvSpPr>
            <a:spLocks noGrp="1" noRot="1" noChangeAspect="1"/>
          </p:cNvSpPr>
          <p:nvPr>
            <p:ph type="sldImg"/>
          </p:nvPr>
        </p:nvSpPr>
        <p:spPr>
          <a:prstGeom prst="rect">
            <a:avLst/>
          </a:prstGeom>
        </p:spPr>
        <p:txBody>
          <a:bodyPr/>
          <a:lstStyle/>
          <a:p>
            <a:endParaRPr/>
          </a:p>
        </p:txBody>
      </p:sp>
      <p:sp>
        <p:nvSpPr>
          <p:cNvPr id="1269" name="Shape 1269"/>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lvl1pPr>
          </a:lstStyle>
          <a:p>
            <a:r>
              <a:t>Tannin is used of sea creatures (Isa. 27:1) and land animals (Ps. 91:13).  It may be the equivalent of our “reptile,” although the passages where it is used generally seem to refer to great and fearsome creatures.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Shape 1005"/>
          <p:cNvSpPr>
            <a:spLocks noGrp="1" noRot="1" noChangeAspect="1"/>
          </p:cNvSpPr>
          <p:nvPr>
            <p:ph type="sldImg"/>
          </p:nvPr>
        </p:nvSpPr>
        <p:spPr>
          <a:prstGeom prst="rect">
            <a:avLst/>
          </a:prstGeom>
        </p:spPr>
        <p:txBody>
          <a:bodyPr/>
          <a:lstStyle/>
          <a:p>
            <a:endParaRPr/>
          </a:p>
        </p:txBody>
      </p:sp>
      <p:sp>
        <p:nvSpPr>
          <p:cNvPr id="1006" name="Shape 1006"/>
          <p:cNvSpPr>
            <a:spLocks noGrp="1"/>
          </p:cNvSpPr>
          <p:nvPr>
            <p:ph type="body" sz="quarter" idx="1"/>
          </p:nvPr>
        </p:nvSpPr>
        <p:spPr>
          <a:prstGeom prst="rect">
            <a:avLst/>
          </a:prstGeom>
        </p:spPr>
        <p:txBody>
          <a:bodyPr/>
          <a:lstStyle/>
          <a:p>
            <a:pPr>
              <a:defRPr sz="2100">
                <a:latin typeface="Arial"/>
                <a:ea typeface="Arial"/>
                <a:cs typeface="Arial"/>
                <a:sym typeface="Arial"/>
              </a:defRPr>
            </a:pPr>
            <a:r>
              <a:t>From NAB1, ch. 24, David Menton:</a:t>
            </a:r>
          </a:p>
          <a:p>
            <a:pPr>
              <a:defRPr sz="2100">
                <a:latin typeface="Arial"/>
                <a:ea typeface="Arial"/>
                <a:cs typeface="Arial"/>
                <a:sym typeface="Arial"/>
              </a:defRPr>
            </a:pPr>
            <a:r>
              <a:t>In actual fact, feathers are </a:t>
            </a:r>
            <a:r>
              <a:rPr b="1"/>
              <a:t>profoundly different from scales</a:t>
            </a:r>
            <a:r>
              <a:t> in both their structure and growth. </a:t>
            </a:r>
            <a:r>
              <a:rPr b="1"/>
              <a:t>Feathers</a:t>
            </a:r>
            <a:r>
              <a:t> grow individually from tube-like follicles similar to hair follicles. Reptilian </a:t>
            </a:r>
            <a:r>
              <a:rPr b="1"/>
              <a:t>scales</a:t>
            </a:r>
            <a:r>
              <a:t>, on the other hand, are not individual follicular structures but rather comprise a continuous sheet on the surface of the body. Thus, while feathers grow and are shed individually (actually in symmetrically matched pairs!), scales grow and are shed as an entire sheet of skin.</a:t>
            </a:r>
          </a:p>
          <a:p>
            <a:pPr>
              <a:defRPr sz="2100">
                <a:latin typeface="Arial"/>
                <a:ea typeface="Arial"/>
                <a:cs typeface="Arial"/>
                <a:sym typeface="Arial"/>
              </a:defRPr>
            </a:pPr>
            <a:endParaRPr/>
          </a:p>
          <a:p>
            <a:pPr>
              <a:defRPr sz="2100">
                <a:latin typeface="Arial"/>
                <a:ea typeface="Arial"/>
                <a:cs typeface="Arial"/>
                <a:sym typeface="Arial"/>
              </a:defRPr>
            </a:pPr>
            <a:r>
              <a:t>The feather vane is made up of hundreds of barbs, each bearing hundreds of barbules interlocked with tiny hinged hooklets. This incredibly complex structure bears not the slightest resemblance to the relatively simple reptilian scale. Still, evolutionists continue to publish imaginative scenarios of how long-fringed reptile scales evolved by chance into feathers, but evidence of “sceathers” eludes them.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 name="Shape 1273"/>
          <p:cNvSpPr>
            <a:spLocks noGrp="1" noRot="1" noChangeAspect="1"/>
          </p:cNvSpPr>
          <p:nvPr>
            <p:ph type="sldImg"/>
          </p:nvPr>
        </p:nvSpPr>
        <p:spPr>
          <a:prstGeom prst="rect">
            <a:avLst/>
          </a:prstGeom>
        </p:spPr>
        <p:txBody>
          <a:bodyPr/>
          <a:lstStyle/>
          <a:p>
            <a:endParaRPr/>
          </a:p>
        </p:txBody>
      </p:sp>
      <p:sp>
        <p:nvSpPr>
          <p:cNvPr id="1274" name="Shape 1274"/>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pPr>
            <a:r>
              <a:rPr>
                <a:uFill>
                  <a:solidFill>
                    <a:srgbClr val="000000"/>
                  </a:solidFill>
                </a:uFill>
                <a:latin typeface="Arial"/>
                <a:ea typeface="Arial"/>
                <a:cs typeface="Arial"/>
                <a:sym typeface="Arial"/>
              </a:rPr>
              <a:t>“Dragon” is </a:t>
            </a:r>
            <a:r>
              <a:rPr i="1">
                <a:uFill>
                  <a:solidFill>
                    <a:srgbClr val="000000"/>
                  </a:solidFill>
                </a:uFill>
                <a:latin typeface="Arial"/>
                <a:ea typeface="Arial"/>
                <a:cs typeface="Arial"/>
                <a:sym typeface="Arial"/>
              </a:rPr>
              <a:t>tannin</a:t>
            </a:r>
            <a:r>
              <a:rPr>
                <a:uFill>
                  <a:solidFill>
                    <a:srgbClr val="000000"/>
                  </a:solidFill>
                </a:uFill>
                <a:latin typeface="Arial"/>
                <a:ea typeface="Arial"/>
                <a:cs typeface="Arial"/>
                <a:sym typeface="Arial"/>
              </a:rPr>
              <a:t> in Hebrew.</a:t>
            </a:r>
          </a:p>
          <a:p>
            <a:pPr marL="40639" marR="40639" defTabSz="914400">
              <a:spcBef>
                <a:spcPts val="400"/>
              </a:spcBef>
              <a:buClr>
                <a:srgbClr val="000000"/>
              </a:buClr>
              <a:buFont typeface="Arial"/>
            </a:pPr>
            <a:r>
              <a:rPr>
                <a:uFill>
                  <a:solidFill>
                    <a:srgbClr val="000000"/>
                  </a:solidFill>
                </a:uFill>
                <a:latin typeface="Arial"/>
                <a:ea typeface="Arial"/>
                <a:cs typeface="Arial"/>
                <a:sym typeface="Arial"/>
              </a:rPr>
              <a:t>NASB</a:t>
            </a:r>
            <a:endParaRPr sz="1200">
              <a:uFill>
                <a:solidFill>
                  <a:srgbClr val="000000"/>
                </a:solidFill>
              </a:u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 name="Shape 1278"/>
          <p:cNvSpPr>
            <a:spLocks noGrp="1" noRot="1" noChangeAspect="1"/>
          </p:cNvSpPr>
          <p:nvPr>
            <p:ph type="sldImg"/>
          </p:nvPr>
        </p:nvSpPr>
        <p:spPr>
          <a:prstGeom prst="rect">
            <a:avLst/>
          </a:prstGeom>
        </p:spPr>
        <p:txBody>
          <a:bodyPr/>
          <a:lstStyle/>
          <a:p>
            <a:endParaRPr/>
          </a:p>
        </p:txBody>
      </p:sp>
      <p:sp>
        <p:nvSpPr>
          <p:cNvPr id="1279" name="Shape 1279"/>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lvl1pPr>
          </a:lstStyle>
          <a:p>
            <a:r>
              <a:t>Revised: September 2005. The plesiosaur’s name is a separate element that can be individually animated.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3" name="Shape 1283"/>
          <p:cNvSpPr>
            <a:spLocks noGrp="1" noRot="1" noChangeAspect="1"/>
          </p:cNvSpPr>
          <p:nvPr>
            <p:ph type="sldImg"/>
          </p:nvPr>
        </p:nvSpPr>
        <p:spPr>
          <a:prstGeom prst="rect">
            <a:avLst/>
          </a:prstGeom>
        </p:spPr>
        <p:txBody>
          <a:bodyPr/>
          <a:lstStyle/>
          <a:p>
            <a:endParaRPr/>
          </a:p>
        </p:txBody>
      </p:sp>
      <p:sp>
        <p:nvSpPr>
          <p:cNvPr id="1284" name="Shape 1284"/>
          <p:cNvSpPr>
            <a:spLocks noGrp="1"/>
          </p:cNvSpPr>
          <p:nvPr>
            <p:ph type="body" sz="quarter" idx="1"/>
          </p:nvPr>
        </p:nvSpPr>
        <p:spPr>
          <a:prstGeom prst="rect">
            <a:avLst/>
          </a:prstGeom>
        </p:spPr>
        <p:txBody>
          <a:bodyPr/>
          <a:lstStyle/>
          <a:p>
            <a:r>
              <a:t>NASB</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8" name="Shape 1288"/>
          <p:cNvSpPr>
            <a:spLocks noGrp="1" noRot="1" noChangeAspect="1"/>
          </p:cNvSpPr>
          <p:nvPr>
            <p:ph type="sldImg"/>
          </p:nvPr>
        </p:nvSpPr>
        <p:spPr>
          <a:prstGeom prst="rect">
            <a:avLst/>
          </a:prstGeom>
        </p:spPr>
        <p:txBody>
          <a:bodyPr/>
          <a:lstStyle/>
          <a:p>
            <a:endParaRPr/>
          </a:p>
        </p:txBody>
      </p:sp>
      <p:sp>
        <p:nvSpPr>
          <p:cNvPr id="1289" name="Shape 1289"/>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u="sng">
                <a:hlinkClick r:id="rId3"/>
              </a:rPr>
              <a:t>http://thescotsman.scotsman.com/index.cfm?id=1911852005</a:t>
            </a:r>
            <a:r>
              <a:t> says that according to fossil evidence reported on in Sept. 2005 pterosaurs (the group that included pteranodons) could reach a size of 18m (60 ft) wingspans, the size of a medium-sized commercial plane, which was twice the size scientists previously thought. </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endParaRP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t>Revised: September 2005. The pteranodon’s name is a separate element that can be individually animated.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 name="Shape 1293"/>
          <p:cNvSpPr>
            <a:spLocks noGrp="1" noRot="1" noChangeAspect="1"/>
          </p:cNvSpPr>
          <p:nvPr>
            <p:ph type="sldImg"/>
          </p:nvPr>
        </p:nvSpPr>
        <p:spPr>
          <a:prstGeom prst="rect">
            <a:avLst/>
          </a:prstGeom>
        </p:spPr>
        <p:txBody>
          <a:bodyPr/>
          <a:lstStyle/>
          <a:p>
            <a:endParaRPr/>
          </a:p>
        </p:txBody>
      </p:sp>
      <p:sp>
        <p:nvSpPr>
          <p:cNvPr id="1294" name="Shape 1294"/>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a:uFill>
                  <a:solidFill>
                    <a:srgbClr val="000000"/>
                  </a:solidFill>
                </a:uFill>
                <a:latin typeface="Arial"/>
                <a:ea typeface="Arial"/>
                <a:cs typeface="Arial"/>
                <a:sym typeface="Arial"/>
              </a:defRPr>
            </a:pPr>
            <a:r>
              <a:t>Job 38, 39 and first part of chapter 40 mention the horse, lion, eagle, deer, mountain goat, donkey, ox, ostrich and locust, all creatures which Job clearly saw around him.</a:t>
            </a:r>
          </a:p>
          <a:p>
            <a:pPr marL="40639" marR="40639" defTabSz="914400">
              <a:spcBef>
                <a:spcPts val="400"/>
              </a:spcBef>
              <a:buClr>
                <a:srgbClr val="000000"/>
              </a:buClr>
              <a:buFont typeface="Arial"/>
              <a:defRPr>
                <a:uFill>
                  <a:solidFill>
                    <a:srgbClr val="000000"/>
                  </a:solidFill>
                </a:uFill>
                <a:latin typeface="Arial"/>
                <a:ea typeface="Arial"/>
                <a:cs typeface="Arial"/>
                <a:sym typeface="Arial"/>
              </a:defRPr>
            </a:pPr>
            <a:r>
              <a:t>NIV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8" name="Shape 1298"/>
          <p:cNvSpPr>
            <a:spLocks noGrp="1" noRot="1" noChangeAspect="1"/>
          </p:cNvSpPr>
          <p:nvPr>
            <p:ph type="sldImg"/>
          </p:nvPr>
        </p:nvSpPr>
        <p:spPr>
          <a:prstGeom prst="rect">
            <a:avLst/>
          </a:prstGeom>
        </p:spPr>
        <p:txBody>
          <a:bodyPr/>
          <a:lstStyle/>
          <a:p>
            <a:endParaRPr/>
          </a:p>
        </p:txBody>
      </p:sp>
      <p:sp>
        <p:nvSpPr>
          <p:cNvPr id="1299" name="Shape 1299"/>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sz="3000"/>
              <a:t>NIV</a:t>
            </a:r>
            <a:r>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 name="Shape 1304"/>
          <p:cNvSpPr>
            <a:spLocks noGrp="1" noRot="1" noChangeAspect="1"/>
          </p:cNvSpPr>
          <p:nvPr>
            <p:ph type="sldImg"/>
          </p:nvPr>
        </p:nvSpPr>
        <p:spPr>
          <a:prstGeom prst="rect">
            <a:avLst/>
          </a:prstGeom>
        </p:spPr>
        <p:txBody>
          <a:bodyPr/>
          <a:lstStyle/>
          <a:p>
            <a:endParaRPr/>
          </a:p>
        </p:txBody>
      </p:sp>
      <p:sp>
        <p:nvSpPr>
          <p:cNvPr id="1305" name="Shape 1305"/>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a:uFill>
                  <a:solidFill>
                    <a:srgbClr val="000000"/>
                  </a:solidFill>
                </a:uFill>
                <a:latin typeface="Arial"/>
                <a:ea typeface="Arial"/>
                <a:cs typeface="Arial"/>
                <a:sym typeface="Arial"/>
              </a:defRPr>
            </a:lvl1pPr>
          </a:lstStyle>
          <a:p>
            <a:r>
              <a:t>NIV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0" name="Shape 1330"/>
          <p:cNvSpPr>
            <a:spLocks noGrp="1" noRot="1" noChangeAspect="1"/>
          </p:cNvSpPr>
          <p:nvPr>
            <p:ph type="sldImg"/>
          </p:nvPr>
        </p:nvSpPr>
        <p:spPr>
          <a:prstGeom prst="rect">
            <a:avLst/>
          </a:prstGeom>
        </p:spPr>
        <p:txBody>
          <a:bodyPr/>
          <a:lstStyle/>
          <a:p>
            <a:endParaRPr/>
          </a:p>
        </p:txBody>
      </p:sp>
      <p:sp>
        <p:nvSpPr>
          <p:cNvPr id="1331" name="Shape 1331"/>
          <p:cNvSpPr>
            <a:spLocks noGrp="1"/>
          </p:cNvSpPr>
          <p:nvPr>
            <p:ph type="body" sz="quarter" idx="1"/>
          </p:nvPr>
        </p:nvSpPr>
        <p:spPr>
          <a:prstGeom prst="rect">
            <a:avLst/>
          </a:prstGeom>
        </p:spPr>
        <p:txBody>
          <a:bodyPr/>
          <a:lstStyle/>
          <a:p>
            <a:r>
              <a:t>Brachiosaur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5" name="Shape 1345"/>
          <p:cNvSpPr>
            <a:spLocks noGrp="1" noRot="1" noChangeAspect="1"/>
          </p:cNvSpPr>
          <p:nvPr>
            <p:ph type="sldImg"/>
          </p:nvPr>
        </p:nvSpPr>
        <p:spPr>
          <a:prstGeom prst="rect">
            <a:avLst/>
          </a:prstGeom>
        </p:spPr>
        <p:txBody>
          <a:bodyPr/>
          <a:lstStyle/>
          <a:p>
            <a:endParaRPr/>
          </a:p>
        </p:txBody>
      </p:sp>
      <p:sp>
        <p:nvSpPr>
          <p:cNvPr id="1346" name="Shape 1346"/>
          <p:cNvSpPr>
            <a:spLocks noGrp="1"/>
          </p:cNvSpPr>
          <p:nvPr>
            <p:ph type="body" sz="quarter" idx="1"/>
          </p:nvPr>
        </p:nvSpPr>
        <p:spPr>
          <a:prstGeom prst="rect">
            <a:avLst/>
          </a:prstGeom>
        </p:spPr>
        <p:txBody>
          <a:bodyPr/>
          <a:lstStyle/>
          <a:p>
            <a:r>
              <a:t>NASB</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4" name="Shape 1354"/>
          <p:cNvSpPr>
            <a:spLocks noGrp="1" noRot="1" noChangeAspect="1"/>
          </p:cNvSpPr>
          <p:nvPr>
            <p:ph type="sldImg"/>
          </p:nvPr>
        </p:nvSpPr>
        <p:spPr>
          <a:prstGeom prst="rect">
            <a:avLst/>
          </a:prstGeom>
        </p:spPr>
        <p:txBody>
          <a:bodyPr/>
          <a:lstStyle/>
          <a:p>
            <a:endParaRPr/>
          </a:p>
        </p:txBody>
      </p:sp>
      <p:sp>
        <p:nvSpPr>
          <p:cNvPr id="1355" name="Shape 1355"/>
          <p:cNvSpPr>
            <a:spLocks noGrp="1"/>
          </p:cNvSpPr>
          <p:nvPr>
            <p:ph type="body" sz="quarter" idx="1"/>
          </p:nvPr>
        </p:nvSpPr>
        <p:spPr>
          <a:prstGeom prst="rect">
            <a:avLst/>
          </a:prstGeom>
        </p:spPr>
        <p:txBody>
          <a:bodyPr/>
          <a:lstStyle>
            <a:lvl1pPr defTabSz="457200">
              <a:defRPr sz="1200">
                <a:latin typeface="Helvetica"/>
                <a:ea typeface="Helvetica"/>
                <a:cs typeface="Helvetica"/>
                <a:sym typeface="Helvetica"/>
              </a:defRPr>
            </a:lvl1pPr>
          </a:lstStyle>
          <a:p>
            <a:r>
              <a:t>NASB</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Shape 1012"/>
          <p:cNvSpPr>
            <a:spLocks noGrp="1" noRot="1" noChangeAspect="1"/>
          </p:cNvSpPr>
          <p:nvPr>
            <p:ph type="sldImg"/>
          </p:nvPr>
        </p:nvSpPr>
        <p:spPr>
          <a:xfrm>
            <a:off x="381000" y="685800"/>
            <a:ext cx="6096000" cy="3429000"/>
          </a:xfrm>
          <a:prstGeom prst="rect">
            <a:avLst/>
          </a:prstGeom>
        </p:spPr>
        <p:txBody>
          <a:bodyPr/>
          <a:lstStyle/>
          <a:p>
            <a:endParaRPr/>
          </a:p>
        </p:txBody>
      </p:sp>
      <p:sp>
        <p:nvSpPr>
          <p:cNvPr id="1013" name="Shape 1013"/>
          <p:cNvSpPr>
            <a:spLocks noGrp="1"/>
          </p:cNvSpPr>
          <p:nvPr>
            <p:ph type="body" sz="quarter" idx="1"/>
          </p:nvPr>
        </p:nvSpPr>
        <p:spPr>
          <a:prstGeom prst="rect">
            <a:avLst/>
          </a:prstGeom>
        </p:spPr>
        <p:txBody>
          <a:bodyPr/>
          <a:lstStyle/>
          <a:p>
            <a:r>
              <a:rPr lang="en-US" dirty="0"/>
              <a:t>The bird lung is a unique respiratory system.  Only birds have </a:t>
            </a:r>
            <a:r>
              <a:rPr lang="en-US" dirty="0" err="1"/>
              <a:t>airsacs</a:t>
            </a:r>
            <a:r>
              <a:rPr lang="en-US" dirty="0"/>
              <a:t> (which function as bellows to keep air </a:t>
            </a:r>
            <a:r>
              <a:rPr lang="en-US"/>
              <a:t>flowing continuously </a:t>
            </a:r>
            <a:r>
              <a:rPr lang="en-US" dirty="0"/>
              <a:t>through the unidirectional lungs) and </a:t>
            </a:r>
            <a:r>
              <a:rPr lang="en-US"/>
              <a:t>pneumatic bones, </a:t>
            </a:r>
            <a:r>
              <a:rPr lang="en-US" dirty="0"/>
              <a:t>and they have no </a:t>
            </a:r>
            <a:r>
              <a:rPr lang="en-US" dirty="0" err="1"/>
              <a:t>diaphram</a:t>
            </a:r>
            <a:r>
              <a:rPr lang="en-US" dirty="0"/>
              <a:t>.</a:t>
            </a:r>
          </a:p>
          <a:p>
            <a:r>
              <a:rPr lang="en-US" dirty="0"/>
              <a:t>Dinosaurs don’t have connections between bones and the respiratory system, as birds have.  And dinosaurs and crocodilians do have </a:t>
            </a:r>
            <a:r>
              <a:rPr lang="en-US" dirty="0" err="1"/>
              <a:t>diaphrams</a:t>
            </a:r>
            <a:r>
              <a:rPr lang="en-US" dirty="0"/>
              <a:t>.</a:t>
            </a:r>
          </a:p>
          <a:p>
            <a:r>
              <a:rPr lang="en-US" dirty="0"/>
              <a:t>To refute the claim that crocodilians have </a:t>
            </a:r>
            <a:r>
              <a:rPr lang="en-US" dirty="0" err="1"/>
              <a:t>uni</a:t>
            </a:r>
            <a:r>
              <a:rPr lang="en-US" dirty="0"/>
              <a:t>-directional flow-through respiratory, see: </a:t>
            </a:r>
          </a:p>
          <a:p>
            <a:pPr>
              <a:defRPr sz="1800"/>
            </a:pPr>
            <a:r>
              <a:rPr lang="en-US" dirty="0"/>
              <a:t>Dave </a:t>
            </a:r>
            <a:r>
              <a:rPr lang="en-US" dirty="0" err="1"/>
              <a:t>Menton</a:t>
            </a:r>
            <a:r>
              <a:rPr lang="en-US" dirty="0"/>
              <a:t> in NAB1, Ch. 24, “Did dinosaurs turn into birds?” (https://</a:t>
            </a:r>
            <a:r>
              <a:rPr lang="en-US" dirty="0" err="1"/>
              <a:t>answersingenesis.org</a:t>
            </a:r>
            <a:r>
              <a:rPr lang="en-US" dirty="0"/>
              <a:t>/dinosaurs/feathers/did-dinosaurs-turn-into-birds/)</a:t>
            </a:r>
          </a:p>
          <a:p>
            <a:pPr>
              <a:defRPr sz="1800"/>
            </a:pPr>
            <a:r>
              <a:rPr lang="en-US" dirty="0"/>
              <a:t>“One of the most distinctive features of birds is their lungs. Bird lungs are small in size and nearly rigid, but they are, nevertheless, highly efficient to meet the high metabolic needs of flight. Bird respiration involves a unique “flow-through ventilation” into a set of nine interconnecting flexible air sacs sandwiched between muscles and under the skin. The air sacs contain few blood vessels and do not take part in oxygen exchange, but rather function like bellows to move air through the lungs. </a:t>
            </a:r>
          </a:p>
          <a:p>
            <a:pPr>
              <a:defRPr sz="1800"/>
            </a:pPr>
            <a:r>
              <a:rPr lang="en-US" dirty="0"/>
              <a:t>	“The air sacs permit a unidirectional flow of air through the lungs resulting in higher oxygen content than is possible with the bidirectional air flow through the lungs of reptiles and mammals. But in those creatures, the air flow moves through the same tubes at different times both into and out of the lungs of reptiles and mammals, and this results in a mixture of oxygen-rich air with oxygen-depleted air (air that has been in the lungs for a while). The unidirectional flow through bird lungs not only permits more oxygen to diffuse into the blood but also keeps the volume of air in the lungs nearly constant, a requirement for maintaining a level flight path.”</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 name="Shape 1358"/>
          <p:cNvSpPr>
            <a:spLocks noGrp="1" noRot="1" noChangeAspect="1"/>
          </p:cNvSpPr>
          <p:nvPr>
            <p:ph type="sldImg"/>
          </p:nvPr>
        </p:nvSpPr>
        <p:spPr>
          <a:prstGeom prst="rect">
            <a:avLst/>
          </a:prstGeom>
        </p:spPr>
        <p:txBody>
          <a:bodyPr/>
          <a:lstStyle/>
          <a:p>
            <a:endParaRPr/>
          </a:p>
        </p:txBody>
      </p:sp>
      <p:sp>
        <p:nvSpPr>
          <p:cNvPr id="1359" name="Shape 1359"/>
          <p:cNvSpPr>
            <a:spLocks noGrp="1"/>
          </p:cNvSpPr>
          <p:nvPr>
            <p:ph type="body" sz="quarter" idx="1"/>
          </p:nvPr>
        </p:nvSpPr>
        <p:spPr>
          <a:prstGeom prst="rect">
            <a:avLst/>
          </a:prstGeom>
        </p:spPr>
        <p:txBody>
          <a:bodyPr/>
          <a:lstStyle/>
          <a:p>
            <a:pPr defTabSz="457200">
              <a:defRPr sz="1800">
                <a:latin typeface="Times New Roman"/>
                <a:ea typeface="Times New Roman"/>
                <a:cs typeface="Times New Roman"/>
                <a:sym typeface="Times New Roman"/>
              </a:defRPr>
            </a:pPr>
            <a:r>
              <a:t>From Bodie – here is a link to the </a:t>
            </a:r>
            <a:r>
              <a:rPr i="1"/>
              <a:t>Black Hills Institute of Geological Research</a:t>
            </a:r>
            <a:r>
              <a:t> that excavated Sue, the T-Rex, which had stomach contents of of both an Edmontosaurus (duck-billed dino) and even a couple of Tyranosaurids in the stomach contents too:</a:t>
            </a:r>
            <a:r>
              <a:rPr sz="1600"/>
              <a:t> </a:t>
            </a:r>
          </a:p>
          <a:p>
            <a:pPr defTabSz="457200">
              <a:defRPr sz="1800" u="sng">
                <a:solidFill>
                  <a:srgbClr val="042EEE"/>
                </a:solidFill>
                <a:uFill>
                  <a:solidFill>
                    <a:srgbClr val="042EEE"/>
                  </a:solidFill>
                </a:uFill>
                <a:latin typeface="Times New Roman"/>
                <a:ea typeface="Times New Roman"/>
                <a:cs typeface="Times New Roman"/>
                <a:sym typeface="Times New Roman"/>
              </a:defRPr>
            </a:pPr>
            <a:r>
              <a:rPr u="none">
                <a:hlinkClick r:id="rId3"/>
              </a:rPr>
              <a:t>http://www.bhigr.com/pages/info/info_sue_3.htm</a:t>
            </a:r>
            <a:r>
              <a:rPr u="none">
                <a:solidFill>
                  <a:srgbClr val="000000"/>
                </a:solidFill>
              </a:rPr>
              <a:t> </a:t>
            </a:r>
            <a:endParaRPr sz="1600" u="none">
              <a:solidFill>
                <a:srgbClr val="000000"/>
              </a:solidFill>
            </a:endParaRPr>
          </a:p>
          <a:p>
            <a:pPr defTabSz="457200">
              <a:defRPr sz="1800">
                <a:latin typeface="Times New Roman"/>
                <a:ea typeface="Times New Roman"/>
                <a:cs typeface="Times New Roman"/>
                <a:sym typeface="Times New Roman"/>
              </a:defRPr>
            </a:pPr>
            <a:endParaRPr sz="1600" u="none">
              <a:solidFill>
                <a:srgbClr val="000000"/>
              </a:solidFill>
            </a:endParaRPr>
          </a:p>
          <a:p>
            <a:pPr defTabSz="457200">
              <a:defRPr sz="1800">
                <a:latin typeface="Times New Roman"/>
                <a:ea typeface="Times New Roman"/>
                <a:cs typeface="Times New Roman"/>
                <a:sym typeface="Times New Roman"/>
              </a:defRPr>
            </a:pPr>
            <a:r>
              <a:t>Live Science has also reported that T-Rexes have cannibalized their own: </a:t>
            </a:r>
          </a:p>
          <a:p>
            <a:pPr defTabSz="457200">
              <a:defRPr sz="1800" u="sng">
                <a:solidFill>
                  <a:srgbClr val="042EEE"/>
                </a:solidFill>
                <a:uFill>
                  <a:solidFill>
                    <a:srgbClr val="042EEE"/>
                  </a:solidFill>
                </a:uFill>
                <a:latin typeface="Times New Roman"/>
                <a:ea typeface="Times New Roman"/>
                <a:cs typeface="Times New Roman"/>
                <a:sym typeface="Times New Roman"/>
              </a:defRPr>
            </a:pPr>
            <a:r>
              <a:rPr u="none">
                <a:hlinkClick r:id="rId4"/>
              </a:rPr>
              <a:t>http://www.livescience.com/10829-gashes-bones-suggest-rex-cannibal.html</a:t>
            </a:r>
            <a:r>
              <a:rPr u="none">
                <a:solidFill>
                  <a:srgbClr val="000000"/>
                </a:solidFill>
              </a:rPr>
              <a:t> </a:t>
            </a:r>
            <a:endParaRPr sz="1600" u="none">
              <a:solidFill>
                <a:srgbClr val="000000"/>
              </a:solidFill>
            </a:endParaRPr>
          </a:p>
          <a:p>
            <a:pPr defTabSz="457200">
              <a:defRPr sz="1800">
                <a:latin typeface="Times New Roman"/>
                <a:ea typeface="Times New Roman"/>
                <a:cs typeface="Times New Roman"/>
                <a:sym typeface="Times New Roman"/>
              </a:defRPr>
            </a:pPr>
            <a:endParaRPr sz="1600" u="none">
              <a:solidFill>
                <a:srgbClr val="000000"/>
              </a:solidFill>
            </a:endParaRPr>
          </a:p>
          <a:p>
            <a:pPr defTabSz="457200">
              <a:defRPr sz="1800">
                <a:latin typeface="Times New Roman"/>
                <a:ea typeface="Times New Roman"/>
                <a:cs typeface="Times New Roman"/>
                <a:sym typeface="Times New Roman"/>
              </a:defRPr>
            </a:pPr>
            <a:r>
              <a:t>Here is a PNAS article that discussed the failed attack of a T-Rex on a Hadrosaur but left distinct teethmarks on the hadrosaur. </a:t>
            </a:r>
          </a:p>
          <a:p>
            <a:pPr defTabSz="457200">
              <a:defRPr sz="1800" u="sng">
                <a:solidFill>
                  <a:srgbClr val="042EEE"/>
                </a:solidFill>
                <a:uFill>
                  <a:solidFill>
                    <a:srgbClr val="042EEE"/>
                  </a:solidFill>
                </a:uFill>
                <a:latin typeface="Times New Roman"/>
                <a:ea typeface="Times New Roman"/>
                <a:cs typeface="Times New Roman"/>
                <a:sym typeface="Times New Roman"/>
              </a:defRPr>
            </a:pPr>
            <a:r>
              <a:rPr u="none">
                <a:hlinkClick r:id="rId5"/>
              </a:rPr>
              <a:t>http://www.pnas.org/content/early/2013/07/10/1216534110.full.pdf</a:t>
            </a:r>
            <a:r>
              <a:rPr u="none">
                <a:solidFill>
                  <a:srgbClr val="000000"/>
                </a:solidFill>
              </a:rPr>
              <a:t>  </a:t>
            </a:r>
            <a:endParaRPr sz="1600" u="none">
              <a:solidFill>
                <a:srgbClr val="000000"/>
              </a:solidFill>
            </a:endParaRPr>
          </a:p>
          <a:p>
            <a:pPr defTabSz="457200">
              <a:defRPr sz="1800">
                <a:latin typeface="Times New Roman"/>
                <a:ea typeface="Times New Roman"/>
                <a:cs typeface="Times New Roman"/>
                <a:sym typeface="Times New Roman"/>
              </a:defRPr>
            </a:pPr>
            <a:endParaRPr sz="1600" u="none">
              <a:solidFill>
                <a:srgbClr val="000000"/>
              </a:solidFill>
            </a:endParaRPr>
          </a:p>
          <a:p>
            <a:pPr defTabSz="457200">
              <a:defRPr sz="1800">
                <a:latin typeface="Times New Roman"/>
                <a:ea typeface="Times New Roman"/>
                <a:cs typeface="Times New Roman"/>
                <a:sym typeface="Times New Roman"/>
              </a:defRPr>
            </a:pPr>
            <a:r>
              <a:t>A T-rex coprolite was discovered and reported by Dr. Karen Chin and colleagues, (June, 1998 issue of Nature), that a T-Rex had eaten a ceratopsian (Triceratops on this one). Here is the abstract:</a:t>
            </a:r>
          </a:p>
          <a:p>
            <a:pPr defTabSz="457200">
              <a:defRPr sz="1800" u="sng">
                <a:solidFill>
                  <a:srgbClr val="042EEE"/>
                </a:solidFill>
                <a:uFill>
                  <a:solidFill>
                    <a:srgbClr val="042EEE"/>
                  </a:solidFill>
                </a:uFill>
                <a:latin typeface="Times New Roman"/>
                <a:ea typeface="Times New Roman"/>
                <a:cs typeface="Times New Roman"/>
                <a:sym typeface="Times New Roman"/>
              </a:defRPr>
            </a:pPr>
            <a:r>
              <a:rPr u="none">
                <a:hlinkClick r:id="rId6"/>
              </a:rPr>
              <a:t>http://www.nature.com/nature/journal/v393/n6686/full/393680a0.html</a:t>
            </a:r>
            <a:r>
              <a:rPr u="none">
                <a:solidFill>
                  <a:srgbClr val="000000"/>
                </a:solidFill>
              </a:rPr>
              <a: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6" name="Shape 1366"/>
          <p:cNvSpPr>
            <a:spLocks noGrp="1" noRot="1" noChangeAspect="1"/>
          </p:cNvSpPr>
          <p:nvPr>
            <p:ph type="sldImg"/>
          </p:nvPr>
        </p:nvSpPr>
        <p:spPr>
          <a:prstGeom prst="rect">
            <a:avLst/>
          </a:prstGeom>
        </p:spPr>
        <p:txBody>
          <a:bodyPr/>
          <a:lstStyle/>
          <a:p>
            <a:endParaRPr/>
          </a:p>
        </p:txBody>
      </p:sp>
      <p:sp>
        <p:nvSpPr>
          <p:cNvPr id="1367" name="Shape 1367"/>
          <p:cNvSpPr>
            <a:spLocks noGrp="1"/>
          </p:cNvSpPr>
          <p:nvPr>
            <p:ph type="body" sz="quarter" idx="1"/>
          </p:nvPr>
        </p:nvSpPr>
        <p:spPr>
          <a:prstGeom prst="rect">
            <a:avLst/>
          </a:prstGeom>
        </p:spPr>
        <p:txBody>
          <a:bodyPr/>
          <a:lstStyle/>
          <a:p>
            <a:pPr marL="228600" indent="-228600" defTabSz="914400">
              <a:defRPr sz="1200">
                <a:uFill>
                  <a:solidFill>
                    <a:srgbClr val="000000"/>
                  </a:solidFill>
                </a:uFill>
                <a:latin typeface="DejaVu Sans Condensed"/>
                <a:ea typeface="DejaVu Sans Condensed"/>
                <a:cs typeface="DejaVu Sans Condensed"/>
                <a:sym typeface="DejaVu Sans Condensed"/>
              </a:defRPr>
            </a:pPr>
            <a:r>
              <a:t>John Whitfield, “Dinosaurs got cancer,” </a:t>
            </a:r>
            <a:r>
              <a:rPr>
                <a:latin typeface="DejaVu Sans Condensed Oblique"/>
                <a:ea typeface="DejaVu Sans Condensed Oblique"/>
                <a:cs typeface="DejaVu Sans Condensed Oblique"/>
                <a:sym typeface="DejaVu Sans Condensed Oblique"/>
              </a:rPr>
              <a:t>Nature</a:t>
            </a:r>
            <a:r>
              <a:t>, 21 Oct 2003, </a:t>
            </a:r>
            <a:r>
              <a:rPr u="sng">
                <a:hlinkClick r:id="rId3"/>
              </a:rPr>
              <a:t>http://www.nature.com/news/1998/031020/full/news031020-2.html</a:t>
            </a:r>
            <a:r>
              <a:t>, </a:t>
            </a:r>
            <a:r>
              <a:rPr>
                <a:solidFill>
                  <a:srgbClr val="363636"/>
                </a:solidFill>
                <a:latin typeface="Verdana"/>
                <a:ea typeface="Verdana"/>
                <a:cs typeface="Verdana"/>
                <a:sym typeface="Verdana"/>
              </a:rPr>
              <a:t>doi:10.1038/news031020-2, </a:t>
            </a:r>
            <a:r>
              <a:t>accessed 25 July 2016.</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From the article:</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Many dinosaurs had cancer, researchers have discovered. </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Their tumours were like those of human patients, showing that cancer has been around, essentially unchanged, for a very long time. "Diseases look the same independent of what critter is affected," says radiologist Bruce Rothschild of the Northeastern Ohio Universities College of Medicine in Rootstown.</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Rothschild's team travelled North America with a portable X-ray machine, scanning 10,000 dinosaur vertebrae from more than 700 museum specimens. They looked at such well-known dinosaurs as </a:t>
            </a:r>
            <a:r>
              <a:rPr>
                <a:latin typeface="DejaVu Sans Condensed Oblique"/>
                <a:ea typeface="DejaVu Sans Condensed Oblique"/>
                <a:cs typeface="DejaVu Sans Condensed Oblique"/>
                <a:sym typeface="DejaVu Sans Condensed Oblique"/>
              </a:rPr>
              <a:t>Stegosaurus</a:t>
            </a:r>
            <a:r>
              <a:t>, </a:t>
            </a:r>
            <a:r>
              <a:rPr>
                <a:latin typeface="DejaVu Sans Condensed Oblique"/>
                <a:ea typeface="DejaVu Sans Condensed Oblique"/>
                <a:cs typeface="DejaVu Sans Condensed Oblique"/>
                <a:sym typeface="DejaVu Sans Condensed Oblique"/>
              </a:rPr>
              <a:t>Triceratops</a:t>
            </a:r>
            <a:r>
              <a:t> and </a:t>
            </a:r>
            <a:r>
              <a:rPr>
                <a:latin typeface="DejaVu Sans Condensed Oblique"/>
                <a:ea typeface="DejaVu Sans Condensed Oblique"/>
                <a:cs typeface="DejaVu Sans Condensed Oblique"/>
                <a:sym typeface="DejaVu Sans Condensed Oblique"/>
              </a:rPr>
              <a:t>Tyrannosaurus</a:t>
            </a:r>
            <a:r>
              <a:t>.</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b="1"/>
              <a:t>Only one group - the hadrosaurs, or 'duck-billed dinosaurs' - suffered from cancer</a:t>
            </a:r>
            <a:r>
              <a:t> (fn 1). The team found 29 tumours in bones from 97 individuals of this herbivorous group from the Cretaceous period, about 70 million years ago. </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Dinosaur tumours have been mooted before, but this is the first large-scale survey of them. The researchers found that some bones suggested to be cancerous were just poorly healed fractures.</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It's not known for certain what made the hadrosaurs sick, although Rothschild points out that they ate conifers, which are high in carcinogenic chemicals. The structure of their bones also suggests they were warm-blooded, which might have increased their cancer risk.</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"We know very little about dinosaur diseases," says palaeontologist David Norman of the University of Cambridge, UK. "Quite why hadrosaurs should be prone to lesions in their tails is a fascinating, if ultimately unanswerable, question." The animals might have been unusually long-lived, allowing more time for tumours to develop, he suggests.</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The commonest growths were hemangiomas - benign tumours of the blood vessels that are present in about 10% of humans. "If I showed [the dinosaur bones] to a pathologist, he'd make the same diagnosis," says Rothschild.</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The 3.5 metre species </a:t>
            </a:r>
            <a:r>
              <a:rPr>
                <a:latin typeface="DejaVu Sans Condensed Oblique"/>
                <a:ea typeface="DejaVu Sans Condensed Oblique"/>
                <a:cs typeface="DejaVu Sans Condensed Oblique"/>
                <a:sym typeface="DejaVu Sans Condensed Oblique"/>
              </a:rPr>
              <a:t>Edmontosaurus</a:t>
            </a:r>
            <a:r>
              <a:t> was most cancer-prone and was the only one with a malignant tumour. About 3% of its bones contained a lump of some sort.</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Cancers have been found in everything from coral to budgerigars, but their frequency in most species is unknown.</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Understanding what causes tumours in wild and extinct animals might help us to treat and prevent them in humans, says Rothschild. Studying museum specimens could shed light on how diseases have changed over time, he adds: "Routine X-rays would be very valuable in zoological and human collections."</a:t>
            </a:r>
          </a:p>
          <a:p>
            <a:pPr marL="228600" indent="-228600" defTabSz="914400">
              <a:buSzPct val="100000"/>
              <a:buAutoNum type="arabicPeriod"/>
              <a:defRPr sz="1200">
                <a:uFill>
                  <a:solidFill>
                    <a:srgbClr val="000000"/>
                  </a:solidFill>
                </a:uFill>
                <a:latin typeface="DejaVu Sans Condensed"/>
                <a:ea typeface="DejaVu Sans Condensed"/>
                <a:cs typeface="DejaVu Sans Condensed"/>
                <a:sym typeface="DejaVu Sans Condensed"/>
              </a:defRPr>
            </a:pPr>
            <a:r>
              <a:t>Rothschild, B. M., Tanke, D. H., Helbling, M.II &amp; Martin, L.D.. Epidemiologic study of tumors in dinosaurs. </a:t>
            </a:r>
            <a:r>
              <a:rPr>
                <a:latin typeface="DejaVu Sans Condensed Oblique"/>
                <a:ea typeface="DejaVu Sans Condensed Oblique"/>
                <a:cs typeface="DejaVu Sans Condensed Oblique"/>
                <a:sym typeface="DejaVu Sans Condensed Oblique"/>
              </a:rPr>
              <a:t>Naturwissenschaften</a:t>
            </a:r>
            <a:r>
              <a:t>, published online, doi:10.1007/s00114-003-0473-9 (2003).</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endParaRP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Also Medical schools are studying dino cancer:</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b="1"/>
              <a:t>Dinosaur Tumor Studied for Human Cancer Clues</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Heather Whipps</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3 April 2006 </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u="sng">
                <a:hlinkClick r:id="rId4"/>
              </a:rPr>
              <a:t>http://www.livescience.com/4013-dinosaur-tumor-studied-human-cancer-clues.html</a:t>
            </a:r>
            <a:r>
              <a:t>, accessed 28 April 2011.  The article begins:</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Cancer in dinosaurs and illnesses in other animals are being studied in a groundbreaking new program that combines medical school with the study of natural history.</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Educators hope the effort will produce doctors with a better understanding of why we get sick.</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Despite being millions of years removed from our time and our own species, illnesses in animals like the dinosaurs can shed light on the evolution of human disease, says Christopher Beard, curator and specialist in vertebrate paleontology at Carnegie Museum of Natural History in Pittsburgh. </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"Some diseases that afflict humans today, such as malaria, gout, and cancer, are truly ancient and were handed down to us from our distant ancestors," Beard told </a:t>
            </a:r>
            <a:r>
              <a:rPr>
                <a:latin typeface="DejaVu Sans Condensed Oblique"/>
                <a:ea typeface="DejaVu Sans Condensed Oblique"/>
                <a:cs typeface="DejaVu Sans Condensed Oblique"/>
                <a:sym typeface="DejaVu Sans Condensed Oblique"/>
              </a:rPr>
              <a:t>LiveScience</a:t>
            </a:r>
            <a:r>
              <a:t>. "By studying the distribution of these diseases in other living and fossil organisms, we can gain insights into the nature of these diseases.“</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Students will now be offered the chance to learn about the history of disease as part of their regular medical school training, the University of Pittsburgh Medical Center announced recently.</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 name="Shape 1370"/>
          <p:cNvSpPr>
            <a:spLocks noGrp="1" noRot="1" noChangeAspect="1"/>
          </p:cNvSpPr>
          <p:nvPr>
            <p:ph type="sldImg"/>
          </p:nvPr>
        </p:nvSpPr>
        <p:spPr>
          <a:prstGeom prst="rect">
            <a:avLst/>
          </a:prstGeom>
        </p:spPr>
        <p:txBody>
          <a:bodyPr/>
          <a:lstStyle/>
          <a:p>
            <a:endParaRPr/>
          </a:p>
        </p:txBody>
      </p:sp>
      <p:sp>
        <p:nvSpPr>
          <p:cNvPr id="1371" name="Shape 1371"/>
          <p:cNvSpPr>
            <a:spLocks noGrp="1"/>
          </p:cNvSpPr>
          <p:nvPr>
            <p:ph type="body" sz="quarter" idx="1"/>
          </p:nvPr>
        </p:nvSpPr>
        <p:spPr>
          <a:prstGeom prst="rect">
            <a:avLst/>
          </a:prstGeom>
        </p:spPr>
        <p:txBody>
          <a:bodyPr/>
          <a:lstStyle/>
          <a:p>
            <a:pPr>
              <a:defRPr sz="1600"/>
            </a:pPr>
            <a:r>
              <a:t>John Morris, </a:t>
            </a:r>
            <a:r>
              <a:rPr i="1">
                <a:latin typeface="Arial"/>
                <a:ea typeface="Arial"/>
                <a:cs typeface="Arial"/>
                <a:sym typeface="Arial"/>
              </a:rPr>
              <a:t>Noah’s Ark and the Ararat Adventure</a:t>
            </a:r>
            <a:r>
              <a:t> (Master Books, 1994, 2nd ed.), p. 11.  Used by permission of the publisher.</a:t>
            </a:r>
          </a:p>
          <a:p>
            <a:pPr>
              <a:defRPr sz="1600"/>
            </a:pPr>
            <a:endParaRPr/>
          </a:p>
          <a:p>
            <a:pPr>
              <a:defRPr sz="1600"/>
            </a:pPr>
            <a:r>
              <a:t>From: Laura Welch &lt;lwelch@nlpg.com&gt;</a:t>
            </a:r>
            <a:br/>
            <a:r>
              <a:t>Date: Wednesday, December 14, 2016 at 5:00 PM</a:t>
            </a:r>
            <a:br/>
            <a:r>
              <a:t>To: Terry Mortenson &lt;TMortenson@AnswersinGenesis.org&gt;</a:t>
            </a:r>
            <a:br/>
            <a:r>
              <a:t>Subject: RE: copyright permission</a:t>
            </a:r>
          </a:p>
          <a:p>
            <a:pPr>
              <a:defRPr sz="1600"/>
            </a:pPr>
            <a:endParaRPr/>
          </a:p>
          <a:p>
            <a:pPr>
              <a:defRPr sz="1600"/>
            </a:pPr>
            <a:r>
              <a:t>Yes. You may use this image from Noah’s Ark and the Ararat Adventure for your DVD lecture as noted. We apologize that we do not have the original artwork to send you so I hope what you have will work.  </a:t>
            </a:r>
          </a:p>
          <a:p>
            <a:pPr>
              <a:defRPr sz="1600"/>
            </a:pPr>
            <a:r>
              <a:t> </a:t>
            </a:r>
          </a:p>
          <a:p>
            <a:pPr>
              <a:defRPr sz="1600"/>
            </a:pPr>
            <a:r>
              <a:t>Please note that the illustration is by Jonathan Chong and permission for use is from Master Books in small text below the image on your slide if possible. </a:t>
            </a:r>
          </a:p>
          <a:p>
            <a:pPr>
              <a:defRPr sz="1600"/>
            </a:pPr>
            <a:r>
              <a:t> </a:t>
            </a:r>
          </a:p>
          <a:p>
            <a:pPr>
              <a:defRPr sz="1600"/>
            </a:pPr>
            <a:r>
              <a:t>Thanks!</a:t>
            </a:r>
          </a:p>
          <a:p>
            <a:pPr>
              <a:defRPr sz="1600"/>
            </a:pPr>
            <a:r>
              <a:t> </a:t>
            </a:r>
          </a:p>
          <a:p>
            <a:pPr>
              <a:defRPr sz="1600"/>
            </a:pPr>
            <a:r>
              <a:t>Laura</a:t>
            </a:r>
          </a:p>
          <a:p>
            <a:pPr>
              <a:defRPr sz="1600"/>
            </a:pPr>
            <a:r>
              <a:t>New Leaf Publishing Group</a:t>
            </a:r>
          </a:p>
          <a:p>
            <a:pPr>
              <a:defRPr sz="1600"/>
            </a:pPr>
            <a:r>
              <a:rPr u="sng">
                <a:hlinkClick r:id="rId3"/>
              </a:rPr>
              <a:t>NLPG.COM</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5" name="Shape 1375"/>
          <p:cNvSpPr>
            <a:spLocks noGrp="1" noRot="1" noChangeAspect="1"/>
          </p:cNvSpPr>
          <p:nvPr>
            <p:ph type="sldImg"/>
          </p:nvPr>
        </p:nvSpPr>
        <p:spPr>
          <a:prstGeom prst="rect">
            <a:avLst/>
          </a:prstGeom>
        </p:spPr>
        <p:txBody>
          <a:bodyPr/>
          <a:lstStyle/>
          <a:p>
            <a:endParaRPr/>
          </a:p>
        </p:txBody>
      </p:sp>
      <p:sp>
        <p:nvSpPr>
          <p:cNvPr id="1376" name="Shape 1376"/>
          <p:cNvSpPr>
            <a:spLocks noGrp="1"/>
          </p:cNvSpPr>
          <p:nvPr>
            <p:ph type="body" sz="quarter" idx="1"/>
          </p:nvPr>
        </p:nvSpPr>
        <p:spPr>
          <a:prstGeom prst="rect">
            <a:avLst/>
          </a:prstGeom>
        </p:spPr>
        <p:txBody>
          <a:bodyPr/>
          <a:lstStyle/>
          <a:p>
            <a:r>
              <a:t>For translation: “kind” is the word used in the phrase “after its kind” or “after their kind” in Gen. 1:11-12, 21, and 24-25 and Gen. 6:20 and 7:14. </a:t>
            </a:r>
          </a:p>
          <a:p>
            <a:r>
              <a:rPr b="1"/>
              <a:t>It should NOT be translated</a:t>
            </a:r>
            <a:r>
              <a:t> with the modern scientific word “species.”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3" name="Shape 1393"/>
          <p:cNvSpPr>
            <a:spLocks noGrp="1" noRot="1" noChangeAspect="1"/>
          </p:cNvSpPr>
          <p:nvPr>
            <p:ph type="sldImg"/>
          </p:nvPr>
        </p:nvSpPr>
        <p:spPr>
          <a:prstGeom prst="rect">
            <a:avLst/>
          </a:prstGeom>
        </p:spPr>
        <p:txBody>
          <a:bodyPr/>
          <a:lstStyle/>
          <a:p>
            <a:endParaRPr/>
          </a:p>
        </p:txBody>
      </p:sp>
      <p:sp>
        <p:nvSpPr>
          <p:cNvPr id="1394" name="Shape 1394"/>
          <p:cNvSpPr>
            <a:spLocks noGrp="1"/>
          </p:cNvSpPr>
          <p:nvPr>
            <p:ph type="body" sz="quarter" idx="1"/>
          </p:nvPr>
        </p:nvSpPr>
        <p:spPr>
          <a:prstGeom prst="rect">
            <a:avLst/>
          </a:prstGeom>
        </p:spPr>
        <p:txBody>
          <a:bodyPr/>
          <a:lstStyle/>
          <a:p>
            <a:r>
              <a:t>510 ft = 155 meters</a:t>
            </a:r>
          </a:p>
          <a:p>
            <a:r>
              <a:t>51 ft = 15 meters</a:t>
            </a:r>
          </a:p>
          <a:p>
            <a:r>
              <a:t>85 ft = 26 meters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1" name="Shape 1401"/>
          <p:cNvSpPr>
            <a:spLocks noGrp="1" noRot="1" noChangeAspect="1"/>
          </p:cNvSpPr>
          <p:nvPr>
            <p:ph type="sldImg"/>
          </p:nvPr>
        </p:nvSpPr>
        <p:spPr>
          <a:prstGeom prst="rect">
            <a:avLst/>
          </a:prstGeom>
        </p:spPr>
        <p:txBody>
          <a:bodyPr/>
          <a:lstStyle/>
          <a:p>
            <a:endParaRPr/>
          </a:p>
        </p:txBody>
      </p:sp>
      <p:sp>
        <p:nvSpPr>
          <p:cNvPr id="1402" name="Shape 1402"/>
          <p:cNvSpPr>
            <a:spLocks noGrp="1"/>
          </p:cNvSpPr>
          <p:nvPr>
            <p:ph type="body" sz="quarter" idx="1"/>
          </p:nvPr>
        </p:nvSpPr>
        <p:spPr>
          <a:prstGeom prst="rect">
            <a:avLst/>
          </a:prstGeom>
        </p:spPr>
        <p:txBody>
          <a:bodyPr/>
          <a:lstStyle/>
          <a:p>
            <a:pPr defTabSz="457200">
              <a:defRPr sz="2200"/>
            </a:pPr>
            <a:r>
              <a:t>About 1.5 times the length and half the width</a:t>
            </a:r>
          </a:p>
          <a:p>
            <a:pPr defTabSz="457200">
              <a:defRPr sz="2200"/>
            </a:pPr>
            <a:endParaRPr/>
          </a:p>
          <a:p>
            <a:pPr defTabSz="457200">
              <a:defRPr sz="2200"/>
            </a:pPr>
            <a:r>
              <a:t>With the end zones, a football field is 360 feet (Without the end zones, a football field is 300 feet long.) </a:t>
            </a:r>
          </a:p>
          <a:p>
            <a:pPr defTabSz="457200">
              <a:defRPr sz="2200"/>
            </a:pPr>
            <a:endParaRPr/>
          </a:p>
          <a:p>
            <a:pPr defTabSz="457200">
              <a:defRPr sz="2200"/>
            </a:pPr>
            <a:r>
              <a:t>A football field is 160 feet wide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5" name="Shape 1405"/>
          <p:cNvSpPr>
            <a:spLocks noGrp="1" noRot="1" noChangeAspect="1"/>
          </p:cNvSpPr>
          <p:nvPr>
            <p:ph type="sldImg"/>
          </p:nvPr>
        </p:nvSpPr>
        <p:spPr>
          <a:prstGeom prst="rect">
            <a:avLst/>
          </a:prstGeom>
        </p:spPr>
        <p:txBody>
          <a:bodyPr/>
          <a:lstStyle/>
          <a:p>
            <a:endParaRPr/>
          </a:p>
        </p:txBody>
      </p:sp>
      <p:sp>
        <p:nvSpPr>
          <p:cNvPr id="1406" name="Shape 1406"/>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lvl1pPr>
          </a:lstStyle>
          <a:p>
            <a:r>
              <a:t>Compsognathus was one of the smallest dinos (2.5 feet long and wighed only 6.5 pounds).  Only two known specimens (found in Germany and France)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0" name="Shape 1410"/>
          <p:cNvSpPr>
            <a:spLocks noGrp="1" noRot="1" noChangeAspect="1"/>
          </p:cNvSpPr>
          <p:nvPr>
            <p:ph type="sldImg"/>
          </p:nvPr>
        </p:nvSpPr>
        <p:spPr>
          <a:prstGeom prst="rect">
            <a:avLst/>
          </a:prstGeom>
        </p:spPr>
        <p:txBody>
          <a:bodyPr/>
          <a:lstStyle/>
          <a:p>
            <a:endParaRPr/>
          </a:p>
        </p:txBody>
      </p:sp>
      <p:sp>
        <p:nvSpPr>
          <p:cNvPr id="1411" name="Shape 1411"/>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t>Crocodile in egg: </a:t>
            </a:r>
            <a:r>
              <a:rPr u="sng">
                <a:hlinkClick r:id="rId3"/>
              </a:rPr>
              <a:t>http://pixdaus.com/single.php?id=49609</a:t>
            </a:r>
            <a:r>
              <a:t>, accessed 17 Oct 2011</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t>Large crocodile with man: http://mackaycartoons.blogdrive.com/archive/50.html</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4" name="Shape 1414"/>
          <p:cNvSpPr>
            <a:spLocks noGrp="1" noRot="1" noChangeAspect="1"/>
          </p:cNvSpPr>
          <p:nvPr>
            <p:ph type="sldImg"/>
          </p:nvPr>
        </p:nvSpPr>
        <p:spPr>
          <a:prstGeom prst="rect">
            <a:avLst/>
          </a:prstGeom>
        </p:spPr>
        <p:txBody>
          <a:bodyPr/>
          <a:lstStyle/>
          <a:p>
            <a:endParaRPr/>
          </a:p>
        </p:txBody>
      </p:sp>
      <p:sp>
        <p:nvSpPr>
          <p:cNvPr id="1415" name="Shape 1415"/>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lvl1pPr>
          </a:lstStyle>
          <a:p>
            <a:r>
              <a:t>Protoceratops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6" name="Shape 1426"/>
          <p:cNvSpPr>
            <a:spLocks noGrp="1" noRot="1" noChangeAspect="1"/>
          </p:cNvSpPr>
          <p:nvPr>
            <p:ph type="sldImg"/>
          </p:nvPr>
        </p:nvSpPr>
        <p:spPr>
          <a:prstGeom prst="rect">
            <a:avLst/>
          </a:prstGeom>
        </p:spPr>
        <p:txBody>
          <a:bodyPr/>
          <a:lstStyle/>
          <a:p>
            <a:endParaRPr/>
          </a:p>
        </p:txBody>
      </p:sp>
      <p:sp>
        <p:nvSpPr>
          <p:cNvPr id="1427" name="Shape 1427"/>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pPr>
            <a:r>
              <a:rPr>
                <a:uFill>
                  <a:solidFill>
                    <a:srgbClr val="000000"/>
                  </a:solidFill>
                </a:uFill>
                <a:latin typeface="Arial"/>
                <a:ea typeface="Arial"/>
                <a:cs typeface="Arial"/>
                <a:sym typeface="Arial"/>
              </a:rPr>
              <a:t>According to the article, the microscopic study of dinosaurs bones from most major dinosaurian clades showed that they all had similar growth patterns and all the </a:t>
            </a:r>
            <a:r>
              <a:rPr b="1">
                <a:uFill>
                  <a:solidFill>
                    <a:srgbClr val="000000"/>
                  </a:solidFill>
                </a:uFill>
                <a:latin typeface="Arial"/>
                <a:ea typeface="Arial"/>
                <a:cs typeface="Arial"/>
                <a:sym typeface="Arial"/>
              </a:rPr>
              <a:t>large</a:t>
            </a:r>
            <a:r>
              <a:rPr>
                <a:uFill>
                  <a:solidFill>
                    <a:srgbClr val="000000"/>
                  </a:solidFill>
                </a:uFill>
                <a:latin typeface="Arial"/>
                <a:ea typeface="Arial"/>
                <a:cs typeface="Arial"/>
                <a:sym typeface="Arial"/>
              </a:rPr>
              <a:t> dinosaur kinds were like Apatosaurus above—very little growth in the first 5 years and then exponential growth in the next few years.  “All dinosaurs grew at rates more rapid than those of extant reptiles, but as a whole they did not show rates intermediate between reptiles and birds/mammals, nor values equivalent to the latter. Unexpectedly, our results show that growth in the Dinosauria was unique among major vertebrate groups…” (pp. 429-30).</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 name="Shape 1017"/>
          <p:cNvSpPr>
            <a:spLocks noGrp="1" noRot="1" noChangeAspect="1"/>
          </p:cNvSpPr>
          <p:nvPr>
            <p:ph type="sldImg"/>
          </p:nvPr>
        </p:nvSpPr>
        <p:spPr>
          <a:xfrm>
            <a:off x="381000" y="685800"/>
            <a:ext cx="6096000" cy="3429000"/>
          </a:xfrm>
          <a:prstGeom prst="rect">
            <a:avLst/>
          </a:prstGeom>
        </p:spPr>
        <p:txBody>
          <a:bodyPr/>
          <a:lstStyle/>
          <a:p>
            <a:endParaRPr/>
          </a:p>
        </p:txBody>
      </p:sp>
      <p:sp>
        <p:nvSpPr>
          <p:cNvPr id="1018" name="Shape 1018"/>
          <p:cNvSpPr>
            <a:spLocks noGrp="1"/>
          </p:cNvSpPr>
          <p:nvPr>
            <p:ph type="body" sz="quarter" idx="1"/>
          </p:nvPr>
        </p:nvSpPr>
        <p:spPr>
          <a:prstGeom prst="rect">
            <a:avLst/>
          </a:prstGeom>
        </p:spPr>
        <p:txBody>
          <a:bodyPr/>
          <a:lstStyle/>
          <a:p>
            <a:pPr>
              <a:defRPr sz="1400">
                <a:latin typeface="Arial"/>
                <a:ea typeface="Arial"/>
                <a:cs typeface="Arial"/>
                <a:sym typeface="Arial"/>
              </a:defRPr>
            </a:pPr>
            <a:r>
              <a:rPr>
                <a:hlinkClick r:id="rId3"/>
              </a:rPr>
              <a:t>http://www.sciencedaily.com/releases/2009/06/090609092055.htm</a:t>
            </a:r>
            <a:r>
              <a:t>, accessed 5 Sept 2014.</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 name="Shape 1432"/>
          <p:cNvSpPr>
            <a:spLocks noGrp="1" noRot="1" noChangeAspect="1"/>
          </p:cNvSpPr>
          <p:nvPr>
            <p:ph type="sldImg"/>
          </p:nvPr>
        </p:nvSpPr>
        <p:spPr>
          <a:prstGeom prst="rect">
            <a:avLst/>
          </a:prstGeom>
        </p:spPr>
        <p:txBody>
          <a:bodyPr/>
          <a:lstStyle/>
          <a:p>
            <a:endParaRPr/>
          </a:p>
        </p:txBody>
      </p:sp>
      <p:sp>
        <p:nvSpPr>
          <p:cNvPr id="1433" name="Shape 1433"/>
          <p:cNvSpPr>
            <a:spLocks noGrp="1"/>
          </p:cNvSpPr>
          <p:nvPr>
            <p:ph type="body" sz="quarter" idx="1"/>
          </p:nvPr>
        </p:nvSpPr>
        <p:spPr>
          <a:prstGeom prst="rect">
            <a:avLst/>
          </a:prstGeom>
        </p:spPr>
        <p:txBody>
          <a:bodyPr/>
          <a:lstStyle/>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t>genera prounced as “jen’-er-a”</a:t>
            </a:r>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t>(not to be confused with genre [e.g., of literature]: pronounced as “zhahn-ruh”)</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9" name="Shape 1439"/>
          <p:cNvSpPr>
            <a:spLocks noGrp="1" noRot="1" noChangeAspect="1"/>
          </p:cNvSpPr>
          <p:nvPr>
            <p:ph type="sldImg"/>
          </p:nvPr>
        </p:nvSpPr>
        <p:spPr>
          <a:prstGeom prst="rect">
            <a:avLst/>
          </a:prstGeom>
        </p:spPr>
        <p:txBody>
          <a:bodyPr/>
          <a:lstStyle/>
          <a:p>
            <a:endParaRPr/>
          </a:p>
        </p:txBody>
      </p:sp>
      <p:sp>
        <p:nvSpPr>
          <p:cNvPr id="1440" name="Shape 1440"/>
          <p:cNvSpPr>
            <a:spLocks noGrp="1"/>
          </p:cNvSpPr>
          <p:nvPr>
            <p:ph type="body" sz="quarter" idx="1"/>
          </p:nvPr>
        </p:nvSpPr>
        <p:spPr>
          <a:prstGeom prst="rect">
            <a:avLst/>
          </a:prstGeom>
        </p:spPr>
        <p:txBody>
          <a:bodyPr/>
          <a:lstStyle/>
          <a:p>
            <a:pPr defTabSz="457200">
              <a:defRPr sz="2000">
                <a:latin typeface="Helvetica"/>
                <a:ea typeface="Helvetica"/>
                <a:cs typeface="Helvetica"/>
                <a:sym typeface="Helvetica"/>
              </a:defRPr>
            </a:pPr>
            <a:r>
              <a:rPr i="1"/>
              <a:t>Apatosaurus</a:t>
            </a:r>
            <a:r>
              <a:t> was known previously by the now obsolete name </a:t>
            </a:r>
            <a:r>
              <a:rPr i="1"/>
              <a:t>Brontosaurus</a:t>
            </a:r>
            <a:r>
              <a:t>.</a:t>
            </a:r>
          </a:p>
          <a:p>
            <a:pPr defTabSz="457200">
              <a:defRPr sz="2000">
                <a:latin typeface="Helvetica"/>
                <a:ea typeface="Helvetica"/>
                <a:cs typeface="Helvetica"/>
                <a:sym typeface="Helvetica"/>
              </a:defRPr>
            </a:pPr>
            <a:r>
              <a:t>Both are sauripods (two genuses [or genera] in the family of Diplodocidae), surely the same created kind: </a:t>
            </a:r>
            <a:r>
              <a:rPr u="sng">
                <a:hlinkClick r:id="rId3"/>
              </a:rPr>
              <a:t>http://landbeforetime.wikia.com/wiki/Apatosaurus</a:t>
            </a:r>
            <a:r>
              <a:t>, accessed 28 Aug 2013</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9" name="Shape 1449"/>
          <p:cNvSpPr>
            <a:spLocks noGrp="1" noRot="1" noChangeAspect="1"/>
          </p:cNvSpPr>
          <p:nvPr>
            <p:ph type="sldImg"/>
          </p:nvPr>
        </p:nvSpPr>
        <p:spPr>
          <a:prstGeom prst="rect">
            <a:avLst/>
          </a:prstGeom>
        </p:spPr>
        <p:txBody>
          <a:bodyPr/>
          <a:lstStyle/>
          <a:p>
            <a:endParaRPr/>
          </a:p>
        </p:txBody>
      </p:sp>
      <p:sp>
        <p:nvSpPr>
          <p:cNvPr id="1450" name="Shape 1450"/>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Boxer: </a:t>
            </a:r>
            <a:r>
              <a:rPr u="sng">
                <a:hlinkClick r:id="rId3"/>
              </a:rPr>
              <a:t>http://www.skullsite.co.uk/Boxer/boxer.htm</a:t>
            </a:r>
            <a:r>
              <a:t>, accessed 2012 Feb 27</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Pit bull: </a:t>
            </a:r>
            <a:r>
              <a:rPr u="sng">
                <a:hlinkClick r:id="rId4"/>
              </a:rPr>
              <a:t>http://www.boneclones.com/BC-186.htm</a:t>
            </a:r>
            <a:r>
              <a:t>, accessed 2012 Feb 27</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German Shepherd: </a:t>
            </a:r>
            <a:r>
              <a:rPr u="sng">
                <a:hlinkClick r:id="rId5"/>
              </a:rPr>
              <a:t>http://skullandbone.tumblr.com/post/15556802309/german-shepherd-skull-by-liquidonyx-on-flickr</a:t>
            </a:r>
            <a:r>
              <a:t>, accessed 2012 Feb 27</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 name="Shape 1454"/>
          <p:cNvSpPr>
            <a:spLocks noGrp="1" noRot="1" noChangeAspect="1"/>
          </p:cNvSpPr>
          <p:nvPr>
            <p:ph type="sldImg"/>
          </p:nvPr>
        </p:nvSpPr>
        <p:spPr>
          <a:prstGeom prst="rect">
            <a:avLst/>
          </a:prstGeom>
        </p:spPr>
        <p:txBody>
          <a:bodyPr/>
          <a:lstStyle/>
          <a:p>
            <a:endParaRPr/>
          </a:p>
        </p:txBody>
      </p:sp>
      <p:sp>
        <p:nvSpPr>
          <p:cNvPr id="1455" name="Shape 1455"/>
          <p:cNvSpPr>
            <a:spLocks noGrp="1"/>
          </p:cNvSpPr>
          <p:nvPr>
            <p:ph type="body" sz="quarter" idx="1"/>
          </p:nvPr>
        </p:nvSpPr>
        <p:spPr>
          <a:prstGeom prst="rect">
            <a:avLst/>
          </a:prstGeom>
        </p:spPr>
        <p:txBody>
          <a:bodyPr/>
          <a:lstStyle/>
          <a:p>
            <a:r>
              <a:t>You don’t need to translate the names of the different varieties of ceratops.</a:t>
            </a:r>
          </a:p>
          <a:p>
            <a:endParaRP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t>Some of the differences may reflect the different stages of development from juvenile to adult, some may be due to genetic variation within the kind, and some possibly due to mutations.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0" name="Shape 1460"/>
          <p:cNvSpPr>
            <a:spLocks noGrp="1" noRot="1" noChangeAspect="1"/>
          </p:cNvSpPr>
          <p:nvPr>
            <p:ph type="sldImg"/>
          </p:nvPr>
        </p:nvSpPr>
        <p:spPr>
          <a:prstGeom prst="rect">
            <a:avLst/>
          </a:prstGeom>
        </p:spPr>
        <p:txBody>
          <a:bodyPr/>
          <a:lstStyle/>
          <a:p>
            <a:endParaRPr/>
          </a:p>
        </p:txBody>
      </p:sp>
      <p:sp>
        <p:nvSpPr>
          <p:cNvPr id="1461" name="Shape 1461"/>
          <p:cNvSpPr>
            <a:spLocks noGrp="1"/>
          </p:cNvSpPr>
          <p:nvPr>
            <p:ph type="body" sz="quarter" idx="1"/>
          </p:nvPr>
        </p:nvSpPr>
        <p:spPr>
          <a:prstGeom prst="rect">
            <a:avLst/>
          </a:prstGeom>
        </p:spPr>
        <p:txBody>
          <a:bodyPr/>
          <a:lstStyle/>
          <a:p>
            <a:r>
              <a:t>You don’t need to translate the names of the different breeds of dogs.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9" name="Shape 1469"/>
          <p:cNvSpPr>
            <a:spLocks noGrp="1" noRot="1" noChangeAspect="1"/>
          </p:cNvSpPr>
          <p:nvPr>
            <p:ph type="sldImg"/>
          </p:nvPr>
        </p:nvSpPr>
        <p:spPr>
          <a:prstGeom prst="rect">
            <a:avLst/>
          </a:prstGeom>
        </p:spPr>
        <p:txBody>
          <a:bodyPr/>
          <a:lstStyle/>
          <a:p>
            <a:endParaRPr/>
          </a:p>
        </p:txBody>
      </p:sp>
      <p:sp>
        <p:nvSpPr>
          <p:cNvPr id="1470" name="Shape 1470"/>
          <p:cNvSpPr>
            <a:spLocks noGrp="1"/>
          </p:cNvSpPr>
          <p:nvPr>
            <p:ph type="body" sz="quarter" idx="1"/>
          </p:nvPr>
        </p:nvSpPr>
        <p:spPr>
          <a:prstGeom prst="rect">
            <a:avLst/>
          </a:prstGeom>
        </p:spPr>
        <p:txBody>
          <a:bodyPr/>
          <a:lstStyle/>
          <a:p>
            <a:pPr>
              <a:defRPr sz="1800">
                <a:latin typeface="Arial"/>
                <a:ea typeface="Arial"/>
                <a:cs typeface="Arial"/>
                <a:sym typeface="Arial"/>
              </a:defRPr>
            </a:pPr>
            <a:r>
              <a:t>Paul S. Taylor, </a:t>
            </a:r>
            <a:r>
              <a:rPr i="1"/>
              <a:t>The Great Dinosaur Mystery and the Bible</a:t>
            </a:r>
            <a:r>
              <a:t> (Colorado Springs, CO: Chariot Victor Publ.), p. 24-25.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 name="Shape 1476"/>
          <p:cNvSpPr>
            <a:spLocks noGrp="1" noRot="1" noChangeAspect="1"/>
          </p:cNvSpPr>
          <p:nvPr>
            <p:ph type="sldImg"/>
          </p:nvPr>
        </p:nvSpPr>
        <p:spPr>
          <a:prstGeom prst="rect">
            <a:avLst/>
          </a:prstGeom>
        </p:spPr>
        <p:txBody>
          <a:bodyPr/>
          <a:lstStyle/>
          <a:p>
            <a:endParaRPr/>
          </a:p>
        </p:txBody>
      </p:sp>
      <p:sp>
        <p:nvSpPr>
          <p:cNvPr id="1477" name="Shape 1477"/>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From Baumgardner slide—Dinosaur National Monument photo</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1" name="Shape 1481"/>
          <p:cNvSpPr>
            <a:spLocks noGrp="1" noRot="1" noChangeAspect="1"/>
          </p:cNvSpPr>
          <p:nvPr>
            <p:ph type="sldImg"/>
          </p:nvPr>
        </p:nvSpPr>
        <p:spPr>
          <a:prstGeom prst="rect">
            <a:avLst/>
          </a:prstGeom>
        </p:spPr>
        <p:txBody>
          <a:bodyPr/>
          <a:lstStyle/>
          <a:p>
            <a:endParaRPr/>
          </a:p>
        </p:txBody>
      </p:sp>
      <p:sp>
        <p:nvSpPr>
          <p:cNvPr id="1482" name="Shape 1482"/>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Fossilized skin of dinosaur ‘Minmi’, Queensland.  (Photo by Lorraine Walker)</a:t>
            </a:r>
          </a:p>
          <a:p>
            <a:pPr marL="40639" marR="40639" defTabSz="914400">
              <a:spcBef>
                <a:spcPts val="400"/>
              </a:spcBef>
              <a:buClr>
                <a:srgbClr val="FFFB00"/>
              </a:buClr>
              <a:buFont typeface="Arial"/>
              <a:defRPr sz="2200"/>
            </a:pPr>
            <a:r>
              <a:rPr sz="1200" i="1">
                <a:uFill>
                  <a:solidFill>
                    <a:srgbClr val="000000"/>
                  </a:solidFill>
                </a:uFill>
                <a:latin typeface="Arial"/>
                <a:ea typeface="Arial"/>
                <a:cs typeface="Arial"/>
                <a:sym typeface="Arial"/>
              </a:rPr>
              <a:t>Creation </a:t>
            </a:r>
            <a:r>
              <a:rPr sz="1200">
                <a:uFill>
                  <a:solidFill>
                    <a:srgbClr val="000000"/>
                  </a:solidFill>
                </a:uFill>
                <a:latin typeface="Arial"/>
                <a:ea typeface="Arial"/>
                <a:cs typeface="Arial"/>
                <a:sym typeface="Arial"/>
              </a:rPr>
              <a:t>24:3 (June 2002), p. 7.</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 name="Shape 1486"/>
          <p:cNvSpPr>
            <a:spLocks noGrp="1" noRot="1" noChangeAspect="1"/>
          </p:cNvSpPr>
          <p:nvPr>
            <p:ph type="sldImg"/>
          </p:nvPr>
        </p:nvSpPr>
        <p:spPr>
          <a:prstGeom prst="rect">
            <a:avLst/>
          </a:prstGeom>
        </p:spPr>
        <p:txBody>
          <a:bodyPr/>
          <a:lstStyle/>
          <a:p>
            <a:endParaRPr/>
          </a:p>
        </p:txBody>
      </p:sp>
      <p:sp>
        <p:nvSpPr>
          <p:cNvPr id="1487" name="Shape 1487"/>
          <p:cNvSpPr>
            <a:spLocks noGrp="1"/>
          </p:cNvSpPr>
          <p:nvPr>
            <p:ph type="body" sz="quarter" idx="1"/>
          </p:nvPr>
        </p:nvSpPr>
        <p:spPr>
          <a:prstGeom prst="rect">
            <a:avLst/>
          </a:prstGeom>
        </p:spPr>
        <p:txBody>
          <a:bodyPr/>
          <a:lstStyle/>
          <a:p>
            <a:pPr marR="457200" defTabSz="457200">
              <a:defRPr sz="2000">
                <a:latin typeface="Verdana"/>
                <a:ea typeface="Verdana"/>
                <a:cs typeface="Verdana"/>
                <a:sym typeface="Verdana"/>
              </a:defRPr>
            </a:pPr>
            <a:r>
              <a:t>This posture is quite common among dinosaur fossils—so much so it has a name: the </a:t>
            </a:r>
            <a:r>
              <a:rPr i="1"/>
              <a:t>opisthotonic </a:t>
            </a:r>
            <a:r>
              <a:t>death posture. Research has suggested that </a:t>
            </a:r>
            <a:r>
              <a:rPr b="1"/>
              <a:t>death associated with immersion in water produces this posture</a:t>
            </a:r>
            <a:r>
              <a:t>.  The violent rising waters of the global Flood would have provided the loads of sediment needed to catastrophically bury billions of animals and plants, triggering </a:t>
            </a:r>
            <a:r>
              <a:rPr i="1"/>
              <a:t>opisthotonus</a:t>
            </a:r>
            <a:r>
              <a:t> in dying dinosaurs and ultimately providing the conditions that preserved many as fossils.  </a:t>
            </a:r>
            <a:r>
              <a:rPr sz="1400">
                <a:latin typeface="Arial"/>
                <a:ea typeface="Arial"/>
                <a:cs typeface="Arial"/>
                <a:sym typeface="Arial"/>
                <a:hlinkClick r:id="rId3"/>
              </a:rPr>
              <a:t>https://answersingenesis.org/dinosaurs/extinction/dinosaur-deaths-pose-link-immersion-water/</a:t>
            </a:r>
            <a:r>
              <a:rPr sz="1400">
                <a:latin typeface="Arial"/>
                <a:ea typeface="Arial"/>
                <a:cs typeface="Arial"/>
                <a:sym typeface="Arial"/>
              </a:rPr>
              <a:t>, 10 Dec 2011, accessed 29 Oct 2014.  </a:t>
            </a:r>
          </a:p>
          <a:p>
            <a:pPr marR="457200" defTabSz="457200">
              <a:defRPr sz="1400">
                <a:latin typeface="Arial"/>
                <a:ea typeface="Arial"/>
                <a:cs typeface="Arial"/>
                <a:sym typeface="Arial"/>
              </a:defRPr>
            </a:pPr>
            <a:r>
              <a:t>Source article: http://www.newscientist.com/article/dn21207-watery-secret-of-the-dinosaur-death-pose.html.com/#.VFD77r54NVg, accessed 29 Oct 2014</a:t>
            </a:r>
          </a:p>
          <a:p>
            <a:pPr marR="457200" defTabSz="457200">
              <a:defRPr sz="1400">
                <a:latin typeface="Arial"/>
                <a:ea typeface="Arial"/>
                <a:cs typeface="Arial"/>
                <a:sym typeface="Arial"/>
              </a:defRPr>
            </a:pPr>
            <a:r>
              <a:t>Photo: </a:t>
            </a:r>
            <a:r>
              <a:rPr>
                <a:hlinkClick r:id="rId4"/>
              </a:rPr>
              <a:t>http://www.therpf.com/f9/help-please-jurassic-park-fossil-dig-photos-120038/</a:t>
            </a:r>
            <a:r>
              <a:t>, accessed 2 Dec 2011, </a:t>
            </a:r>
          </a:p>
          <a:p>
            <a:pPr marR="457200" defTabSz="457200">
              <a:defRPr sz="1400">
                <a:latin typeface="Arial"/>
                <a:ea typeface="Arial"/>
                <a:cs typeface="Arial"/>
                <a:sym typeface="Arial"/>
              </a:defRPr>
            </a:pPr>
            <a:r>
              <a:t>similar photo with man in picture: </a:t>
            </a:r>
            <a:r>
              <a:rPr>
                <a:hlinkClick r:id="rId5"/>
              </a:rPr>
              <a:t>http://www.sciencebuzz.org/science-topic-areas/life-science/diversity-organisms?page=1</a:t>
            </a:r>
            <a:r>
              <a:t>, accessed 29 Oct 2014</a:t>
            </a:r>
          </a:p>
          <a:p>
            <a:pPr marR="457200" defTabSz="457200">
              <a:defRPr sz="1400">
                <a:latin typeface="Arial"/>
                <a:ea typeface="Arial"/>
                <a:cs typeface="Arial"/>
                <a:sym typeface="Arial"/>
              </a:defRPr>
            </a:pPr>
            <a:r>
              <a:t>One of the most complete T-rex skeletons in the world.  It is on display in the Royal Tyrell Museum near Drumheller, Alberta, Canada</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 name="Shape 1507"/>
          <p:cNvSpPr>
            <a:spLocks noGrp="1" noRot="1" noChangeAspect="1"/>
          </p:cNvSpPr>
          <p:nvPr>
            <p:ph type="sldImg"/>
          </p:nvPr>
        </p:nvSpPr>
        <p:spPr>
          <a:xfrm>
            <a:off x="381000" y="685800"/>
            <a:ext cx="6096000" cy="3429000"/>
          </a:xfrm>
          <a:prstGeom prst="rect">
            <a:avLst/>
          </a:prstGeom>
        </p:spPr>
        <p:txBody>
          <a:bodyPr/>
          <a:lstStyle/>
          <a:p>
            <a:endParaRPr/>
          </a:p>
        </p:txBody>
      </p:sp>
      <p:sp>
        <p:nvSpPr>
          <p:cNvPr id="1508" name="Shape 1508"/>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latin typeface="Arial"/>
                <a:ea typeface="Arial"/>
                <a:cs typeface="Arial"/>
                <a:sym typeface="Arial"/>
              </a:defRPr>
            </a:pPr>
            <a:r>
              <a:rPr>
                <a:uFill>
                  <a:solidFill>
                    <a:srgbClr val="000000"/>
                  </a:solidFill>
                </a:uFill>
              </a:rPr>
              <a:t>Previously the coelacanth was thought to have become extinct at time that the dinosaurs did, </a:t>
            </a:r>
            <a:r>
              <a:rPr b="1">
                <a:uFill>
                  <a:solidFill>
                    <a:srgbClr val="000000"/>
                  </a:solidFill>
                </a:uFill>
              </a:rPr>
              <a:t>about 65 million years ago</a:t>
            </a:r>
            <a:r>
              <a:rPr>
                <a:uFill>
                  <a:solidFill>
                    <a:srgbClr val="000000"/>
                  </a:solidFill>
                </a:uFill>
              </a:rPr>
              <a:t>, because that was the highest rock layer where fossils have been found.  It first appears in the strata dated at about 400 million years.  Their fossils have been found in both (supposedly) fresh-water and (supposedly) salt-water deposits.</a:t>
            </a:r>
          </a:p>
          <a:p>
            <a:pPr marL="40639" marR="40639" defTabSz="914400">
              <a:spcBef>
                <a:spcPts val="400"/>
              </a:spcBef>
              <a:buClr>
                <a:srgbClr val="000000"/>
              </a:buClr>
              <a:buFont typeface="Arial"/>
              <a:defRPr sz="2000">
                <a:latin typeface="Arial"/>
                <a:ea typeface="Arial"/>
                <a:cs typeface="Arial"/>
                <a:sym typeface="Arial"/>
              </a:defRPr>
            </a:pPr>
            <a:r>
              <a:rPr>
                <a:uFill>
                  <a:solidFill>
                    <a:srgbClr val="000000"/>
                  </a:solidFill>
                </a:uFill>
              </a:rPr>
              <a:t>But then in the </a:t>
            </a:r>
            <a:r>
              <a:rPr b="1">
                <a:uFill>
                  <a:solidFill>
                    <a:srgbClr val="000000"/>
                  </a:solidFill>
                </a:uFill>
              </a:rPr>
              <a:t>1938 it was captured alive</a:t>
            </a:r>
            <a:r>
              <a:rPr>
                <a:uFill>
                  <a:solidFill>
                    <a:srgbClr val="000000"/>
                  </a:solidFill>
                </a:uFill>
              </a:rPr>
              <a:t> while swimming off the coast of </a:t>
            </a:r>
            <a:r>
              <a:rPr b="1">
                <a:uFill>
                  <a:solidFill>
                    <a:srgbClr val="000000"/>
                  </a:solidFill>
                </a:uFill>
              </a:rPr>
              <a:t>Madagascar</a:t>
            </a:r>
            <a:r>
              <a:rPr>
                <a:uFill>
                  <a:solidFill>
                    <a:srgbClr val="000000"/>
                  </a:solidFill>
                </a:uFill>
              </a:rPr>
              <a:t> and it is virtually identical to the fossil forms.  Many more have been accidently captured by fishing trawlers but in captivity they never have survived longer than 20 hours.  They were </a:t>
            </a:r>
            <a:r>
              <a:rPr b="1">
                <a:uFill>
                  <a:solidFill>
                    <a:srgbClr val="000000"/>
                  </a:solidFill>
                </a:uFill>
              </a:rPr>
              <a:t>first filmed in 1987 </a:t>
            </a:r>
            <a:r>
              <a:rPr>
                <a:uFill>
                  <a:solidFill>
                    <a:srgbClr val="000000"/>
                  </a:solidFill>
                </a:uFill>
              </a:rPr>
              <a:t>(for 8.5 hours, one fish for 6 hours), swimming in their natural habitat off the coast of Comoro Islands, NW of Madagascar.</a:t>
            </a:r>
          </a:p>
          <a:p>
            <a:pPr marL="40639" marR="40639" defTabSz="914400">
              <a:spcBef>
                <a:spcPts val="400"/>
              </a:spcBef>
              <a:buClr>
                <a:srgbClr val="000000"/>
              </a:buClr>
              <a:buFont typeface="Arial"/>
              <a:defRPr sz="2000">
                <a:latin typeface="Arial"/>
                <a:ea typeface="Arial"/>
                <a:cs typeface="Arial"/>
                <a:sym typeface="Arial"/>
              </a:defRPr>
            </a:pPr>
            <a:r>
              <a:rPr>
                <a:uFill>
                  <a:solidFill>
                    <a:srgbClr val="000000"/>
                  </a:solidFill>
                </a:uFill>
              </a:rPr>
              <a:t>I</a:t>
            </a:r>
            <a:r>
              <a:rPr b="1">
                <a:uFill>
                  <a:solidFill>
                    <a:srgbClr val="000000"/>
                  </a:solidFill>
                </a:uFill>
              </a:rPr>
              <a:t>n about 2011</a:t>
            </a:r>
            <a:r>
              <a:rPr>
                <a:uFill>
                  <a:solidFill>
                    <a:srgbClr val="000000"/>
                  </a:solidFill>
                </a:uFill>
              </a:rPr>
              <a:t> a skull of an “anatomically modern coelacanth” was found in rocks dated to be </a:t>
            </a:r>
            <a:r>
              <a:rPr b="1">
                <a:uFill>
                  <a:solidFill>
                    <a:srgbClr val="000000"/>
                  </a:solidFill>
                </a:uFill>
              </a:rPr>
              <a:t>only 17 million years old:</a:t>
            </a:r>
            <a:r>
              <a:rPr>
                <a:uFill>
                  <a:solidFill>
                    <a:srgbClr val="000000"/>
                  </a:solidFill>
                </a:uFill>
              </a:rPr>
              <a:t> </a:t>
            </a:r>
            <a:r>
              <a:rPr u="sng">
                <a:uFill>
                  <a:solidFill>
                    <a:srgbClr val="000000"/>
                  </a:solidFill>
                </a:uFill>
                <a:hlinkClick r:id="rId3"/>
              </a:rPr>
              <a:t>http://www.nature.com/ncomms/journal/v3/n4/full/ncomms1764.html</a:t>
            </a:r>
            <a:r>
              <a:rPr>
                <a:uFill>
                  <a:solidFill>
                    <a:srgbClr val="000000"/>
                  </a:solidFill>
                </a:uFill>
              </a:rPr>
              <a:t> (“Earliest known coelacanth skull extends the range of anatomically modern coelacanths to the Early Devonian”), 10 April 2012.</a:t>
            </a:r>
          </a:p>
          <a:p>
            <a:pPr marL="40639" marR="40639" defTabSz="914400">
              <a:spcBef>
                <a:spcPts val="400"/>
              </a:spcBef>
              <a:buClr>
                <a:srgbClr val="000000"/>
              </a:buClr>
              <a:buFont typeface="Arial"/>
              <a:defRPr sz="2000">
                <a:latin typeface="Arial"/>
                <a:ea typeface="Arial"/>
                <a:cs typeface="Arial"/>
                <a:sym typeface="Arial"/>
              </a:defRPr>
            </a:pPr>
            <a:r>
              <a:rPr>
                <a:uFill>
                  <a:solidFill>
                    <a:srgbClr val="000000"/>
                  </a:solidFill>
                </a:uFill>
              </a:rPr>
              <a:t>It is a blue sluggish fish and apparently eats squid and other fish.  Unlike most fish, it gives birth to live babies.  It can swim backward and sometimes swims belly up.  At first glance, it looks like a very uncoordinated swimmer.  But careful analysis the films of the fins in action shows them to very synchronized like the gait of a trotting horse.  They apparently find their food by their generated electric fields,  The closest living relative (according to evolutionists) is the lungfish.  It apparently lives at depths of about 150-200 meters (480-630 feet).  </a:t>
            </a:r>
            <a:r>
              <a:rPr b="1">
                <a:uFill>
                  <a:solidFill>
                    <a:srgbClr val="000000"/>
                  </a:solidFill>
                </a:uFill>
              </a:rPr>
              <a:t>Contrary to what evolutionists stated for decades, the fish never walks on the bottom on the ocean</a:t>
            </a:r>
            <a:r>
              <a:rPr>
                <a:uFill>
                  <a:solidFill>
                    <a:srgbClr val="000000"/>
                  </a:solidFill>
                </a:uFill>
              </a:rPr>
              <a:t> with its fins.  It is not a transitional form on the way to becoming an amphibian.  It is a 100% fish and beautifully designed that hasn’t changed really at all in supposedly 400 million years.  This is all documented by Hans Fricke (who filmed them), “Coelacanths: The Fish That Time Forgot,” </a:t>
            </a:r>
            <a:r>
              <a:rPr i="1">
                <a:uFill>
                  <a:solidFill>
                    <a:srgbClr val="000000"/>
                  </a:solidFill>
                </a:uFill>
              </a:rPr>
              <a:t>National Geographic</a:t>
            </a:r>
            <a:r>
              <a:rPr>
                <a:uFill>
                  <a:solidFill>
                    <a:srgbClr val="000000"/>
                  </a:solidFill>
                </a:uFill>
              </a:rPr>
              <a:t> (June 1988), pp. 824-838. </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t>Since 1988, it has been found in the waters of Japan and Indonesia.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Shape 1022"/>
          <p:cNvSpPr>
            <a:spLocks noGrp="1" noRot="1" noChangeAspect="1"/>
          </p:cNvSpPr>
          <p:nvPr>
            <p:ph type="sldImg"/>
          </p:nvPr>
        </p:nvSpPr>
        <p:spPr>
          <a:prstGeom prst="rect">
            <a:avLst/>
          </a:prstGeom>
        </p:spPr>
        <p:txBody>
          <a:bodyPr/>
          <a:lstStyle/>
          <a:p>
            <a:endParaRPr/>
          </a:p>
        </p:txBody>
      </p:sp>
      <p:sp>
        <p:nvSpPr>
          <p:cNvPr id="1023" name="Shape 1023"/>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latin typeface="Arial"/>
                <a:ea typeface="Arial"/>
                <a:cs typeface="Arial"/>
                <a:sym typeface="Arial"/>
              </a:defRPr>
            </a:pPr>
            <a:r>
              <a:rPr>
                <a:uFill>
                  <a:solidFill>
                    <a:srgbClr val="000000"/>
                  </a:solidFill>
                </a:uFill>
              </a:rPr>
              <a:t>Source: Gary Parker, </a:t>
            </a:r>
            <a:r>
              <a:rPr i="1">
                <a:uFill>
                  <a:solidFill>
                    <a:srgbClr val="000000"/>
                  </a:solidFill>
                </a:uFill>
              </a:rPr>
              <a:t>Creation: Facts of Life </a:t>
            </a:r>
            <a:r>
              <a:rPr>
                <a:uFill>
                  <a:solidFill>
                    <a:srgbClr val="000000"/>
                  </a:solidFill>
                </a:uFill>
              </a:rPr>
              <a:t>(Master Books), p. 152.  </a:t>
            </a:r>
          </a:p>
          <a:p>
            <a:pPr marL="40639" marR="40639" defTabSz="914400">
              <a:spcBef>
                <a:spcPts val="400"/>
              </a:spcBef>
              <a:buClr>
                <a:srgbClr val="000000"/>
              </a:buClr>
              <a:buFont typeface="Arial"/>
              <a:defRPr sz="2000">
                <a:latin typeface="Arial"/>
                <a:ea typeface="Arial"/>
                <a:cs typeface="Arial"/>
                <a:sym typeface="Arial"/>
              </a:defRPr>
            </a:pPr>
            <a:r>
              <a:rPr>
                <a:uFill>
                  <a:solidFill>
                    <a:srgbClr val="000000"/>
                  </a:solidFill>
                </a:uFill>
              </a:rPr>
              <a:t>For a fuller explanation see the summary of the evolutionist theory, proposed by Dr. John Ostrom (Yale U. prof and expert on birds) in Jan 1979.  It was abandoned as a bad idea in 1983.  See Luther Sunderland, </a:t>
            </a:r>
            <a:r>
              <a:rPr i="1">
                <a:uFill>
                  <a:solidFill>
                    <a:srgbClr val="000000"/>
                  </a:solidFill>
                </a:uFill>
              </a:rPr>
              <a:t>Darwin’s Enigma</a:t>
            </a:r>
            <a:r>
              <a:rPr>
                <a:uFill>
                  <a:solidFill>
                    <a:srgbClr val="000000"/>
                  </a:solidFill>
                </a:uFill>
              </a:rPr>
              <a:t> (Santee, CA: Master Books, 1998, 4 ed.), p. 71-72.</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 name="Shape 1515"/>
          <p:cNvSpPr>
            <a:spLocks noGrp="1" noRot="1" noChangeAspect="1"/>
          </p:cNvSpPr>
          <p:nvPr>
            <p:ph type="sldImg"/>
          </p:nvPr>
        </p:nvSpPr>
        <p:spPr>
          <a:prstGeom prst="rect">
            <a:avLst/>
          </a:prstGeom>
        </p:spPr>
        <p:txBody>
          <a:bodyPr/>
          <a:lstStyle/>
          <a:p>
            <a:endParaRPr/>
          </a:p>
        </p:txBody>
      </p:sp>
      <p:sp>
        <p:nvSpPr>
          <p:cNvPr id="1516" name="Shape 1516"/>
          <p:cNvSpPr>
            <a:spLocks noGrp="1"/>
          </p:cNvSpPr>
          <p:nvPr>
            <p:ph type="body" sz="quarter" idx="1"/>
          </p:nvPr>
        </p:nvSpPr>
        <p:spPr>
          <a:prstGeom prst="rect">
            <a:avLst/>
          </a:prstGeom>
        </p:spPr>
        <p:txBody>
          <a:bodyPr/>
          <a:lstStyle/>
          <a:p>
            <a:pPr>
              <a:defRPr sz="1800">
                <a:latin typeface="Arial"/>
                <a:ea typeface="Arial"/>
                <a:cs typeface="Arial"/>
                <a:sym typeface="Arial"/>
              </a:defRPr>
            </a:pPr>
            <a:r>
              <a:t>If still alive, the most likely place dinosaurs would be is in biologically rich areas with limited or no human settlements, such as parts of the Congo and Papua New Guinea.  Mokole-mbembe is a name of a creature reportedly seen from time to time on the edge of the deep jungles in the Congo and Murray is the T-rex type creature reportedly seen by natives and a Seventh Day Adventist pastor along the shores of Lake Murray in PNG.  See Dave Woetzel, “The Cryptid of Lake Murray--a Living Theropod?” </a:t>
            </a:r>
            <a:r>
              <a:rPr i="1"/>
              <a:t>Creation Matters</a:t>
            </a:r>
            <a:r>
              <a:t> 20:3 (May/June 2015), pp. 2-3 (Creation Research Society newsletter).</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 name="Shape 1532"/>
          <p:cNvSpPr>
            <a:spLocks noGrp="1" noRot="1" noChangeAspect="1"/>
          </p:cNvSpPr>
          <p:nvPr>
            <p:ph type="sldImg"/>
          </p:nvPr>
        </p:nvSpPr>
        <p:spPr>
          <a:prstGeom prst="rect">
            <a:avLst/>
          </a:prstGeom>
        </p:spPr>
        <p:txBody>
          <a:bodyPr/>
          <a:lstStyle/>
          <a:p>
            <a:endParaRPr/>
          </a:p>
        </p:txBody>
      </p:sp>
      <p:sp>
        <p:nvSpPr>
          <p:cNvPr id="1533" name="Shape 1533"/>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b="1">
                <a:uFill>
                  <a:solidFill>
                    <a:srgbClr val="000000"/>
                  </a:solidFill>
                </a:uFill>
                <a:latin typeface="Arial"/>
                <a:ea typeface="Arial"/>
                <a:cs typeface="Arial"/>
                <a:sym typeface="Arial"/>
              </a:rPr>
              <a:t>1993</a:t>
            </a:r>
            <a:r>
              <a:rPr sz="1200">
                <a:uFill>
                  <a:solidFill>
                    <a:srgbClr val="000000"/>
                  </a:solidFill>
                </a:uFill>
                <a:latin typeface="Arial"/>
                <a:ea typeface="Arial"/>
                <a:cs typeface="Arial"/>
                <a:sym typeface="Arial"/>
              </a:rPr>
              <a:t> Schweitzer-- </a:t>
            </a:r>
            <a:r>
              <a:rPr sz="1200" b="1">
                <a:uFill>
                  <a:solidFill>
                    <a:srgbClr val="000000"/>
                  </a:solidFill>
                </a:uFill>
                <a:latin typeface="Arial"/>
                <a:ea typeface="Arial"/>
                <a:cs typeface="Arial"/>
                <a:sym typeface="Arial"/>
              </a:rPr>
              <a:t>grad student at</a:t>
            </a:r>
            <a:r>
              <a:rPr sz="1200">
                <a:uFill>
                  <a:solidFill>
                    <a:srgbClr val="000000"/>
                  </a:solidFill>
                </a:uFill>
                <a:latin typeface="Arial"/>
                <a:ea typeface="Arial"/>
                <a:cs typeface="Arial"/>
                <a:sym typeface="Arial"/>
              </a:rPr>
              <a:t> </a:t>
            </a:r>
            <a:r>
              <a:rPr sz="1200" b="1">
                <a:uFill>
                  <a:solidFill>
                    <a:srgbClr val="000000"/>
                  </a:solidFill>
                </a:uFill>
                <a:latin typeface="Arial"/>
                <a:ea typeface="Arial"/>
                <a:cs typeface="Arial"/>
                <a:sym typeface="Arial"/>
              </a:rPr>
              <a:t>Montana St. Univ. Museum of the Rockies, </a:t>
            </a:r>
            <a:r>
              <a:rPr sz="1200">
                <a:uFill>
                  <a:solidFill>
                    <a:srgbClr val="000000"/>
                  </a:solidFill>
                </a:uFill>
                <a:latin typeface="Arial"/>
                <a:ea typeface="Arial"/>
                <a:cs typeface="Arial"/>
                <a:sym typeface="Arial"/>
              </a:rPr>
              <a:t>discovery--early 1992.  </a:t>
            </a:r>
          </a:p>
          <a:p>
            <a:pPr marL="40639" marR="40639" defTabSz="914400">
              <a:spcBef>
                <a:spcPts val="400"/>
              </a:spcBef>
              <a:buClr>
                <a:srgbClr val="000000"/>
              </a:buClr>
              <a:buFont typeface="Arial"/>
              <a:defRPr sz="1200" b="1">
                <a:uFill>
                  <a:solidFill>
                    <a:srgbClr val="000000"/>
                  </a:solidFill>
                </a:uFill>
                <a:latin typeface="Arial"/>
                <a:ea typeface="Arial"/>
                <a:cs typeface="Arial"/>
                <a:sym typeface="Arial"/>
              </a:defRPr>
            </a:pPr>
            <a:r>
              <a:t>2005 Schweitzer --professor at U of N. Carolina, Chapel Hill.</a:t>
            </a:r>
          </a:p>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David DeWitt explains: “Conventional wisdom held that proteins and DNA could not survive for millions of years. Indeed, </a:t>
            </a:r>
            <a:r>
              <a:rPr sz="1200" b="1">
                <a:uFill>
                  <a:solidFill>
                    <a:srgbClr val="000000"/>
                  </a:solidFill>
                </a:uFill>
                <a:latin typeface="Arial"/>
                <a:ea typeface="Arial"/>
                <a:cs typeface="Arial"/>
                <a:sym typeface="Arial"/>
              </a:rPr>
              <a:t>an upper limit to the preservation of a stable protein such as collagen</a:t>
            </a:r>
            <a:r>
              <a:rPr sz="1200">
                <a:uFill>
                  <a:solidFill>
                    <a:srgbClr val="000000"/>
                  </a:solidFill>
                </a:uFill>
                <a:latin typeface="Arial"/>
                <a:ea typeface="Arial"/>
                <a:cs typeface="Arial"/>
                <a:sym typeface="Arial"/>
              </a:rPr>
              <a:t> was presumed to be about </a:t>
            </a:r>
            <a:r>
              <a:rPr sz="1200" b="1">
                <a:uFill>
                  <a:solidFill>
                    <a:srgbClr val="000000"/>
                  </a:solidFill>
                </a:uFill>
                <a:latin typeface="Arial"/>
                <a:ea typeface="Arial"/>
                <a:cs typeface="Arial"/>
                <a:sym typeface="Arial"/>
              </a:rPr>
              <a:t>2.7 million years at 0°C, 180,000 years at 10°C, and only 15,000 years at 20°C</a:t>
            </a:r>
            <a:r>
              <a:rPr sz="1200">
                <a:uFill>
                  <a:solidFill>
                    <a:srgbClr val="000000"/>
                  </a:solidFill>
                </a:uFill>
                <a:latin typeface="Arial"/>
                <a:ea typeface="Arial"/>
                <a:cs typeface="Arial"/>
                <a:sym typeface="Arial"/>
              </a:rPr>
              <a:t>.(1)  Thus, there was much skepticism that what Schweitzer found was really dinosaur soft tissue when it was initially reported. Secular scientists were hesitant to believe that such tissue and proteins could persist for 65 million years.”</a:t>
            </a:r>
          </a:p>
          <a:p>
            <a:pPr marL="40639" marR="40639" defTabSz="914400">
              <a:spcBef>
                <a:spcPts val="400"/>
              </a:spcBef>
              <a:buClr>
                <a:srgbClr val="000000"/>
              </a:buClr>
              <a:buFont typeface="Arial"/>
              <a:defRPr sz="2200"/>
            </a:pPr>
            <a:r>
              <a:rPr sz="1200">
                <a:uFill>
                  <a:solidFill>
                    <a:srgbClr val="000000"/>
                  </a:solidFill>
                </a:uFill>
                <a:latin typeface="ＭＳ Ｐゴシック"/>
                <a:ea typeface="ＭＳ Ｐゴシック"/>
                <a:cs typeface="ＭＳ Ｐゴシック"/>
                <a:sym typeface="ＭＳ Ｐゴシック"/>
              </a:rPr>
              <a:t>	</a:t>
            </a:r>
            <a:r>
              <a:rPr sz="1200">
                <a:uFill>
                  <a:solidFill>
                    <a:srgbClr val="000000"/>
                  </a:solidFill>
                </a:uFill>
                <a:latin typeface="Arial"/>
                <a:ea typeface="Arial"/>
                <a:cs typeface="Arial"/>
                <a:sym typeface="Arial"/>
              </a:rPr>
              <a:t>(1): Nielsen-Marsh, C., Biomolecules in fossil remains: A multidisciplinary approach to endurance, </a:t>
            </a:r>
            <a:r>
              <a:rPr sz="1200" i="1">
                <a:uFill>
                  <a:solidFill>
                    <a:srgbClr val="000000"/>
                  </a:solidFill>
                </a:uFill>
                <a:latin typeface="Arial"/>
                <a:ea typeface="Arial"/>
                <a:cs typeface="Arial"/>
                <a:sym typeface="Arial"/>
              </a:rPr>
              <a:t>The Biochemist</a:t>
            </a:r>
            <a:r>
              <a:rPr sz="1200">
                <a:uFill>
                  <a:solidFill>
                    <a:srgbClr val="000000"/>
                  </a:solidFill>
                </a:uFill>
                <a:latin typeface="Arial"/>
                <a:ea typeface="Arial"/>
                <a:cs typeface="Arial"/>
                <a:sym typeface="Arial"/>
              </a:rPr>
              <a:t> June 2002 pages 12–14, </a:t>
            </a:r>
            <a:r>
              <a:rPr u="sng">
                <a:hlinkClick r:id="rId3"/>
              </a:rPr>
              <a:t>http://www.biochemist.org/bio/02403/0012/024030012.pdf</a:t>
            </a:r>
            <a:r>
              <a:rPr sz="1200">
                <a:uFill>
                  <a:solidFill>
                    <a:srgbClr val="000000"/>
                  </a:solidFill>
                </a:uFill>
                <a:latin typeface="Arial"/>
                <a:ea typeface="Arial"/>
                <a:cs typeface="Arial"/>
                <a:sym typeface="Arial"/>
              </a:rPr>
              <a:t>.  Quoted from DeWitt’s article: </a:t>
            </a:r>
            <a:r>
              <a:rPr u="sng">
                <a:hlinkClick r:id="rId4"/>
              </a:rPr>
              <a:t>http://www.answersingenesis.org/articles/2007/04/13/t-rex-big-chicken#fnList_1_5</a:t>
            </a:r>
            <a:r>
              <a:rPr sz="1200">
                <a:uFill>
                  <a:solidFill>
                    <a:srgbClr val="000000"/>
                  </a:solidFill>
                </a:uFill>
                <a:latin typeface="Arial"/>
                <a:ea typeface="Arial"/>
                <a:cs typeface="Arial"/>
                <a:sym typeface="Arial"/>
              </a:rPr>
              <a:t>, “Tyrannosaurus rex: a big chicken?”, 13 April 2007.</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Picture from </a:t>
            </a:r>
            <a:r>
              <a:rPr u="sng">
                <a:hlinkClick r:id="rId5"/>
              </a:rPr>
              <a:t>http://www.meas.ncsu.edu/faculty/schweitzer/schweitzer.htm</a:t>
            </a:r>
            <a:r>
              <a:t>, downloaded 29 March 2005.</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 name="Shape 1541"/>
          <p:cNvSpPr>
            <a:spLocks noGrp="1" noRot="1" noChangeAspect="1"/>
          </p:cNvSpPr>
          <p:nvPr>
            <p:ph type="sldImg"/>
          </p:nvPr>
        </p:nvSpPr>
        <p:spPr>
          <a:prstGeom prst="rect">
            <a:avLst/>
          </a:prstGeom>
        </p:spPr>
        <p:txBody>
          <a:bodyPr/>
          <a:lstStyle/>
          <a:p>
            <a:endParaRPr/>
          </a:p>
        </p:txBody>
      </p:sp>
      <p:sp>
        <p:nvSpPr>
          <p:cNvPr id="1542" name="Shape 1542"/>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By 2005 Schweitzer was </a:t>
            </a:r>
            <a:r>
              <a:rPr sz="1200" b="1">
                <a:uFill>
                  <a:solidFill>
                    <a:srgbClr val="000000"/>
                  </a:solidFill>
                </a:uFill>
                <a:latin typeface="Arial"/>
                <a:ea typeface="Arial"/>
                <a:cs typeface="Arial"/>
                <a:sym typeface="Arial"/>
              </a:rPr>
              <a:t>professor at U of N. Carolina, Chapel Hill.</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 name="Shape 1549"/>
          <p:cNvSpPr>
            <a:spLocks noGrp="1" noRot="1" noChangeAspect="1"/>
          </p:cNvSpPr>
          <p:nvPr>
            <p:ph type="sldImg"/>
          </p:nvPr>
        </p:nvSpPr>
        <p:spPr>
          <a:prstGeom prst="rect">
            <a:avLst/>
          </a:prstGeom>
        </p:spPr>
        <p:txBody>
          <a:bodyPr/>
          <a:lstStyle/>
          <a:p>
            <a:endParaRPr/>
          </a:p>
        </p:txBody>
      </p:sp>
      <p:sp>
        <p:nvSpPr>
          <p:cNvPr id="1550" name="Shape 1550"/>
          <p:cNvSpPr>
            <a:spLocks noGrp="1"/>
          </p:cNvSpPr>
          <p:nvPr>
            <p:ph type="body" sz="quarter" idx="1"/>
          </p:nvPr>
        </p:nvSpPr>
        <p:spPr>
          <a:prstGeom prst="rect">
            <a:avLst/>
          </a:prstGeom>
        </p:spPr>
        <p:txBody>
          <a:bodyPr/>
          <a:lstStyle/>
          <a:p>
            <a:pPr defTabSz="457200">
              <a:defRPr sz="2400">
                <a:latin typeface="Arial"/>
                <a:ea typeface="Arial"/>
                <a:cs typeface="Arial"/>
                <a:sym typeface="Arial"/>
              </a:defRPr>
            </a:pPr>
            <a:r>
              <a:t>Since 2005 this research has been further confirmed by Schweitzer and other researchers many times.</a:t>
            </a:r>
          </a:p>
          <a:p>
            <a:pPr defTabSz="457200">
              <a:defRPr sz="1800">
                <a:latin typeface="Arial"/>
                <a:ea typeface="Arial"/>
                <a:cs typeface="Arial"/>
                <a:sym typeface="Arial"/>
              </a:defRPr>
            </a:pPr>
            <a:r>
              <a:t>In 2009 she and her colleagues studied hadrosaur bones that show evidence of having been buried rapidly in a deep deposit of sandstone in the Judith River formation in Montana.  See summary of the May 2009 </a:t>
            </a:r>
            <a:r>
              <a:rPr i="1"/>
              <a:t>Science</a:t>
            </a:r>
            <a:r>
              <a:t> article in “Proteins, Soft Tissue from 80 Million-Year-Old Hadrosaur Add Weight to Theory that Molecules Preserve Over Time,” </a:t>
            </a:r>
            <a:r>
              <a:rPr u="sng">
                <a:hlinkClick r:id="rId3"/>
              </a:rPr>
              <a:t>http://www.physorg.com/news160320581.html</a:t>
            </a:r>
            <a:r>
              <a:t>, 30 April 2009, accessed 3 Aug. </a:t>
            </a:r>
            <a:r>
              <a:rPr b="1"/>
              <a:t>2009</a:t>
            </a:r>
            <a:r>
              <a:t>.  Further support is in M.H. Schweitzer et al, “Molecular analyses of dinosaur osteocytes support the presence of endogenous molecules,” </a:t>
            </a:r>
            <a:r>
              <a:rPr i="1"/>
              <a:t>Bone</a:t>
            </a:r>
            <a:r>
              <a:t> 52:1 (2013), pp. 414-423.</a:t>
            </a:r>
          </a:p>
          <a:p>
            <a:pPr defTabSz="457200">
              <a:defRPr sz="1800">
                <a:latin typeface="Arial"/>
                <a:ea typeface="Arial"/>
                <a:cs typeface="Arial"/>
                <a:sym typeface="Arial"/>
              </a:defRPr>
            </a:pPr>
            <a:endParaRPr/>
          </a:p>
          <a:p>
            <a:pPr defTabSz="457200">
              <a:defRPr sz="1800">
                <a:latin typeface="Arial"/>
                <a:ea typeface="Arial"/>
                <a:cs typeface="Arial"/>
                <a:sym typeface="Arial"/>
              </a:defRPr>
            </a:pPr>
            <a:r>
              <a:t>See also this 2007 article arguing for the authenticity of Schweitzer's conclusions: </a:t>
            </a:r>
            <a:r>
              <a:rPr u="sng">
                <a:hlinkClick r:id="rId4"/>
              </a:rPr>
              <a:t>http://news.nationalgeographic.com/news/2007/04/070412-dino-tissues.html</a:t>
            </a:r>
            <a:r>
              <a:t>, accessed 2011 June 29.</a:t>
            </a:r>
          </a:p>
          <a:p>
            <a:pPr defTabSz="457200">
              <a:defRPr sz="1800">
                <a:latin typeface="Arial"/>
                <a:ea typeface="Arial"/>
                <a:cs typeface="Arial"/>
                <a:sym typeface="Arial"/>
              </a:defRPr>
            </a:pPr>
            <a:endParaRPr/>
          </a:p>
          <a:p>
            <a:pPr defTabSz="457200">
              <a:defRPr sz="1800">
                <a:latin typeface="Arial"/>
                <a:ea typeface="Arial"/>
                <a:cs typeface="Arial"/>
                <a:sym typeface="Arial"/>
              </a:defRPr>
            </a:pPr>
            <a:r>
              <a:t>Now dino DNA recovered: Schweitzer, M. H. </a:t>
            </a:r>
            <a:r>
              <a:rPr i="1"/>
              <a:t>et al.</a:t>
            </a:r>
            <a:r>
              <a:t> Molecular analyses of dinosaur osteocytes support the presence of endogenous molecules, </a:t>
            </a:r>
            <a:r>
              <a:rPr i="1"/>
              <a:t>Bone</a:t>
            </a:r>
            <a:r>
              <a:t>, 17 October </a:t>
            </a:r>
            <a:r>
              <a:rPr b="1"/>
              <a:t>2012</a:t>
            </a:r>
            <a:r>
              <a:t> | doi:10.1016/j.bone.2012.10.010. See also Thomas, B., Did scientists find </a:t>
            </a:r>
            <a:r>
              <a:rPr i="1"/>
              <a:t>T. Rex</a:t>
            </a:r>
            <a:r>
              <a:t> DNA? icr.org/article/7093/, 7 November 2012, Also Jonathan Sarfati’s article: </a:t>
            </a:r>
            <a:r>
              <a:rPr u="sng">
                <a:hlinkClick r:id="rId5"/>
              </a:rPr>
              <a:t>http://creation.com/dino-dna-bone-cells</a:t>
            </a:r>
            <a:r>
              <a:t>, 2012 Dec. 11, accessed 2013 Jan 10, and these AiG News-to-Note: </a:t>
            </a:r>
            <a:r>
              <a:rPr u="sng">
                <a:hlinkClick r:id="rId6"/>
              </a:rPr>
              <a:t>http://www.answersingenesis.org/articles/2012/10/27/news-to-note-10272012#three</a:t>
            </a:r>
            <a:r>
              <a:t>. AiG also covered the discovery cited in footnote 18 of this article in </a:t>
            </a:r>
            <a:r>
              <a:rPr u="sng">
                <a:hlinkClick r:id="rId7"/>
              </a:rPr>
              <a:t>http://www.answersingenesis.org/articles/2012/10/20/news-to-note-10202012#three</a:t>
            </a:r>
            <a:r>
              <a:t>.</a:t>
            </a:r>
          </a:p>
          <a:p>
            <a:pPr defTabSz="457200">
              <a:defRPr sz="1800">
                <a:latin typeface="Arial"/>
                <a:ea typeface="Arial"/>
                <a:cs typeface="Arial"/>
                <a:sym typeface="Arial"/>
              </a:defRPr>
            </a:pPr>
            <a:endParaRPr/>
          </a:p>
          <a:p>
            <a:pPr defTabSz="457200">
              <a:defRPr sz="1800">
                <a:latin typeface="Arial"/>
                <a:ea typeface="Arial"/>
                <a:cs typeface="Arial"/>
                <a:sym typeface="Arial"/>
              </a:defRPr>
            </a:pPr>
            <a:r>
              <a:t>Triceratops soft tissue discovere</a:t>
            </a:r>
            <a:r>
              <a:rPr sz="1600"/>
              <a:t>d:  Mark H. Armitage and Kevin L. Anderson, “Soft sheets of fibrillar bone from a fossil of the supraorbital horn of the dinosaur </a:t>
            </a:r>
            <a:r>
              <a:rPr sz="1600" i="1"/>
              <a:t>Triceratops horridus</a:t>
            </a:r>
            <a:r>
              <a:rPr sz="1600"/>
              <a:t>,” </a:t>
            </a:r>
            <a:r>
              <a:rPr sz="1600" i="1"/>
              <a:t>Acta Histochemica</a:t>
            </a:r>
            <a:r>
              <a:rPr sz="1600"/>
              <a:t> *** (</a:t>
            </a:r>
            <a:r>
              <a:rPr sz="1600" b="1"/>
              <a:t>2013</a:t>
            </a:r>
            <a:r>
              <a:rPr sz="1600"/>
              <a:t>), pp. ***-*** (get details from Andrew Snelling). Abstract concludes: “This is the first report of sheets of soft tissues from Triceratops horn bearing layers of osteocytes, and extends the range and type of dinosaur specimens known to contain non-fossilized material in bone matrix.”  Both authors are professors in biology at state universities.  Both are YECs.</a:t>
            </a:r>
          </a:p>
          <a:p>
            <a:pPr defTabSz="457200">
              <a:defRPr sz="1800">
                <a:latin typeface="Arial"/>
                <a:ea typeface="Arial"/>
                <a:cs typeface="Arial"/>
                <a:sym typeface="Arial"/>
              </a:defRPr>
            </a:pPr>
            <a:endParaRPr sz="1600"/>
          </a:p>
          <a:p>
            <a:pPr defTabSz="457200">
              <a:defRPr sz="1800">
                <a:latin typeface="Arial"/>
                <a:ea typeface="Arial"/>
                <a:cs typeface="Arial"/>
                <a:sym typeface="Arial"/>
              </a:defRPr>
            </a:pPr>
            <a:r>
              <a:rPr sz="1600"/>
              <a:t>in </a:t>
            </a:r>
            <a:r>
              <a:rPr sz="1600" b="1"/>
              <a:t>2015</a:t>
            </a:r>
            <a:r>
              <a:rPr sz="1600"/>
              <a:t>: Blood cells and collagen apparently in T-Rex book of poor quality: Andy Coghlan, “Dinosaur blood extracted from 75-million-year-old fossil,” </a:t>
            </a:r>
            <a:r>
              <a:rPr sz="1600" u="sng">
                <a:hlinkClick r:id="rId8"/>
              </a:rPr>
              <a:t>http://www.newscientist.com/article/dn27687-dinosaur-blood-cells-extracted-from-75millionyearold-fossil.html#.VXdETFxVhHx</a:t>
            </a:r>
            <a:r>
              <a:rPr sz="1600"/>
              <a:t>, 2015 June 9, accessed the same day.</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7" name="Shape 1557"/>
          <p:cNvSpPr>
            <a:spLocks noGrp="1" noRot="1" noChangeAspect="1"/>
          </p:cNvSpPr>
          <p:nvPr>
            <p:ph type="sldImg"/>
          </p:nvPr>
        </p:nvSpPr>
        <p:spPr>
          <a:xfrm>
            <a:off x="381000" y="685800"/>
            <a:ext cx="6096000" cy="3429000"/>
          </a:xfrm>
          <a:prstGeom prst="rect">
            <a:avLst/>
          </a:prstGeom>
        </p:spPr>
        <p:txBody>
          <a:bodyPr/>
          <a:lstStyle/>
          <a:p>
            <a:endParaRPr/>
          </a:p>
        </p:txBody>
      </p:sp>
      <p:sp>
        <p:nvSpPr>
          <p:cNvPr id="1558" name="Shape 1558"/>
          <p:cNvSpPr>
            <a:spLocks noGrp="1"/>
          </p:cNvSpPr>
          <p:nvPr>
            <p:ph type="body" sz="quarter" idx="1"/>
          </p:nvPr>
        </p:nvSpPr>
        <p:spPr>
          <a:prstGeom prst="rect">
            <a:avLst/>
          </a:prstGeom>
        </p:spPr>
        <p:txBody>
          <a:bodyPr/>
          <a:lstStyle/>
          <a:p>
            <a:pPr defTabSz="457200">
              <a:defRPr sz="1500">
                <a:latin typeface="Arial"/>
                <a:ea typeface="Arial"/>
                <a:cs typeface="Arial"/>
                <a:sym typeface="Arial"/>
              </a:defRPr>
            </a:pPr>
            <a:r>
              <a:rPr u="sng">
                <a:hlinkClick r:id="rId3"/>
              </a:rPr>
              <a:t>http://news.discovery.com/animals/dinosaurs/80-million-year-old-dinosaur-blood-vessels-never-fossilized-151210.htm</a:t>
            </a:r>
            <a:r>
              <a:t>, accessed 22 Dec. 2015.</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8" name="Shape 1568"/>
          <p:cNvSpPr>
            <a:spLocks noGrp="1" noRot="1" noChangeAspect="1"/>
          </p:cNvSpPr>
          <p:nvPr>
            <p:ph type="sldImg"/>
          </p:nvPr>
        </p:nvSpPr>
        <p:spPr>
          <a:xfrm>
            <a:off x="381000" y="685800"/>
            <a:ext cx="6096000" cy="3429000"/>
          </a:xfrm>
          <a:prstGeom prst="rect">
            <a:avLst/>
          </a:prstGeom>
        </p:spPr>
        <p:txBody>
          <a:bodyPr/>
          <a:lstStyle/>
          <a:p>
            <a:endParaRPr/>
          </a:p>
        </p:txBody>
      </p:sp>
      <p:sp>
        <p:nvSpPr>
          <p:cNvPr id="1569" name="Shape 1569"/>
          <p:cNvSpPr>
            <a:spLocks noGrp="1"/>
          </p:cNvSpPr>
          <p:nvPr>
            <p:ph type="body" sz="quarter" idx="1"/>
          </p:nvPr>
        </p:nvSpPr>
        <p:spPr>
          <a:prstGeom prst="rect">
            <a:avLst/>
          </a:prstGeom>
        </p:spPr>
        <p:txBody>
          <a:bodyPr/>
          <a:lstStyle/>
          <a:p>
            <a:r>
              <a:rPr u="sng">
                <a:hlinkClick r:id="rId3"/>
              </a:rPr>
              <a:t>http://www.dinosaurc14ages.com/carbondating.htm</a:t>
            </a:r>
          </a:p>
          <a:p>
            <a:r>
              <a:t>See also </a:t>
            </a:r>
            <a:r>
              <a:rPr u="sng">
                <a:hlinkClick r:id="rId4"/>
              </a:rPr>
              <a:t>http://crev.info/2015/06/c14-dinosaur-bone/</a:t>
            </a:r>
            <a:r>
              <a:t> (Dave Coppedge’s site)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4" name="Shape 1574"/>
          <p:cNvSpPr>
            <a:spLocks noGrp="1" noRot="1" noChangeAspect="1"/>
          </p:cNvSpPr>
          <p:nvPr>
            <p:ph type="sldImg"/>
          </p:nvPr>
        </p:nvSpPr>
        <p:spPr>
          <a:prstGeom prst="rect">
            <a:avLst/>
          </a:prstGeom>
        </p:spPr>
        <p:txBody>
          <a:bodyPr/>
          <a:lstStyle/>
          <a:p>
            <a:endParaRPr/>
          </a:p>
        </p:txBody>
      </p:sp>
      <p:sp>
        <p:nvSpPr>
          <p:cNvPr id="1575" name="Shape 1575"/>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Dragons do not look like any living animal, but they do look remarkably similar to dinosaurs.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2" name="Shape 1582"/>
          <p:cNvSpPr>
            <a:spLocks noGrp="1" noRot="1" noChangeAspect="1"/>
          </p:cNvSpPr>
          <p:nvPr>
            <p:ph type="sldImg"/>
          </p:nvPr>
        </p:nvSpPr>
        <p:spPr>
          <a:prstGeom prst="rect">
            <a:avLst/>
          </a:prstGeom>
        </p:spPr>
        <p:txBody>
          <a:bodyPr/>
          <a:lstStyle/>
          <a:p>
            <a:endParaRPr/>
          </a:p>
        </p:txBody>
      </p:sp>
      <p:sp>
        <p:nvSpPr>
          <p:cNvPr id="1583" name="Shape 1583"/>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b="1">
                <a:uFill>
                  <a:solidFill>
                    <a:srgbClr val="000000"/>
                  </a:solidFill>
                </a:uFill>
                <a:latin typeface="Arial"/>
                <a:ea typeface="Arial"/>
                <a:cs typeface="Arial"/>
                <a:sym typeface="Arial"/>
              </a:rPr>
              <a:t>Natural Bridges National Monument</a:t>
            </a:r>
            <a:r>
              <a:rPr sz="1200">
                <a:uFill>
                  <a:solidFill>
                    <a:srgbClr val="000000"/>
                  </a:solidFill>
                </a:uFill>
                <a:latin typeface="Arial"/>
                <a:ea typeface="Arial"/>
                <a:cs typeface="Arial"/>
                <a:sym typeface="Arial"/>
              </a:rPr>
              <a:t> is a located about 50 miles (80 km) northwest of the Four Corners boundary of southeast Utah, at the junction of White Canyon and Armstrong Canyon, part of the Colorado River drainage. It features the second and fourth largest natural bridges in the world, carved from the white Permian sandstone of the Cedar Mesa Formation.</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endParaRPr sz="1200">
              <a:uFill>
                <a:solidFill>
                  <a:srgbClr val="000000"/>
                </a:solidFill>
              </a:uFill>
              <a:latin typeface="Arial"/>
              <a:ea typeface="Arial"/>
              <a:cs typeface="Arial"/>
              <a:sym typeface="Arial"/>
            </a:endParaRP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This has been disputed here: </a:t>
            </a:r>
            <a:r>
              <a:rPr u="sng">
                <a:hlinkClick r:id="rId3"/>
              </a:rPr>
              <a:t>http://www.foxnews.com/scitech/2011/03/29/creationists-claim-humans-lived-dinosaurs-scientists-disagree/?test=faces</a:t>
            </a:r>
            <a:r>
              <a:t>. </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But AiG’s response is here: </a:t>
            </a:r>
            <a:r>
              <a:rPr u="sng">
                <a:hlinkClick r:id="rId4"/>
              </a:rPr>
              <a:t>http://www.answersingenesis.org/articles/2011/03/18/feedback-senter-and-cole</a:t>
            </a:r>
            <a:r>
              <a:t>.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 name="Shape 1587"/>
          <p:cNvSpPr>
            <a:spLocks noGrp="1" noRot="1" noChangeAspect="1"/>
          </p:cNvSpPr>
          <p:nvPr>
            <p:ph type="sldImg"/>
          </p:nvPr>
        </p:nvSpPr>
        <p:spPr>
          <a:prstGeom prst="rect">
            <a:avLst/>
          </a:prstGeom>
        </p:spPr>
        <p:txBody>
          <a:bodyPr/>
          <a:lstStyle/>
          <a:p>
            <a:endParaRPr/>
          </a:p>
        </p:txBody>
      </p:sp>
      <p:sp>
        <p:nvSpPr>
          <p:cNvPr id="1588" name="Shape 1588"/>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b="1">
                <a:uFill>
                  <a:solidFill>
                    <a:srgbClr val="000000"/>
                  </a:solidFill>
                </a:uFill>
                <a:latin typeface="Arial"/>
                <a:ea typeface="Arial"/>
                <a:cs typeface="Arial"/>
                <a:sym typeface="Arial"/>
              </a:rPr>
              <a:t>Natural Bridges National Monument</a:t>
            </a:r>
            <a:r>
              <a:rPr sz="1200">
                <a:uFill>
                  <a:solidFill>
                    <a:srgbClr val="000000"/>
                  </a:solidFill>
                </a:uFill>
                <a:latin typeface="Arial"/>
                <a:ea typeface="Arial"/>
                <a:cs typeface="Arial"/>
                <a:sym typeface="Arial"/>
              </a:rPr>
              <a:t> is a located about 50 miles (80 km) northwest of the Four Corners boundary of southeast Utah, at the junction of White Canyon and Armstrong Canyon, part of the Colorado River drainage. It features the second and fourth largest natural bridges in the world, carved from the white Permian sandstone of the Cedar Mesa Formation.</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endParaRPr sz="1200">
              <a:uFill>
                <a:solidFill>
                  <a:srgbClr val="000000"/>
                </a:solidFill>
              </a:uFill>
              <a:latin typeface="Arial"/>
              <a:ea typeface="Arial"/>
              <a:cs typeface="Arial"/>
              <a:sym typeface="Arial"/>
            </a:endParaRP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This has been disputed here: </a:t>
            </a:r>
            <a:r>
              <a:rPr u="sng">
                <a:hlinkClick r:id="rId3"/>
              </a:rPr>
              <a:t>http://www.foxnews.com/scitech/2011/03/29/creationists-claim-humans-lived-dinosaurs-scientists-disagree/?test=faces</a:t>
            </a:r>
            <a:r>
              <a:t>. </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But AiG’s response is here: </a:t>
            </a:r>
            <a:r>
              <a:rPr u="sng">
                <a:hlinkClick r:id="rId4"/>
              </a:rPr>
              <a:t>http://www.answersingenesis.org/articles/2011/03/18/feedback-senter-and-cole</a:t>
            </a:r>
            <a:r>
              <a:t>.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2" name="Shape 1592"/>
          <p:cNvSpPr>
            <a:spLocks noGrp="1" noRot="1" noChangeAspect="1"/>
          </p:cNvSpPr>
          <p:nvPr>
            <p:ph type="sldImg"/>
          </p:nvPr>
        </p:nvSpPr>
        <p:spPr>
          <a:prstGeom prst="rect">
            <a:avLst/>
          </a:prstGeom>
        </p:spPr>
        <p:txBody>
          <a:bodyPr/>
          <a:lstStyle/>
          <a:p>
            <a:endParaRPr/>
          </a:p>
        </p:txBody>
      </p:sp>
      <p:sp>
        <p:nvSpPr>
          <p:cNvPr id="1593" name="Shape 1593"/>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b="1">
                <a:uFill>
                  <a:solidFill>
                    <a:srgbClr val="000000"/>
                  </a:solidFill>
                </a:uFill>
                <a:latin typeface="Arial"/>
                <a:ea typeface="Arial"/>
                <a:cs typeface="Arial"/>
                <a:sym typeface="Arial"/>
              </a:rPr>
              <a:t>Natural Bridges National Monument</a:t>
            </a:r>
            <a:r>
              <a:rPr sz="1200">
                <a:uFill>
                  <a:solidFill>
                    <a:srgbClr val="000000"/>
                  </a:solidFill>
                </a:uFill>
                <a:latin typeface="Arial"/>
                <a:ea typeface="Arial"/>
                <a:cs typeface="Arial"/>
                <a:sym typeface="Arial"/>
              </a:rPr>
              <a:t> is a located about 50 miles (80 km) northwest of the Four Corners boundary of southeast Utah, at the junction of White Canyon and Armstrong Canyon, part of the Colorado River drainage. It features the second and fourth largest natural bridges in the world, carved from the white Permian sandstone of the Cedar Mesa Formation.  The petroglyph is under Kachina Bridge.</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endParaRPr sz="1200">
              <a:uFill>
                <a:solidFill>
                  <a:srgbClr val="000000"/>
                </a:solidFill>
              </a:uFill>
              <a:latin typeface="Arial"/>
              <a:ea typeface="Arial"/>
              <a:cs typeface="Arial"/>
              <a:sym typeface="Arial"/>
            </a:endParaRP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This has been disputed here: </a:t>
            </a:r>
            <a:r>
              <a:rPr u="sng">
                <a:hlinkClick r:id="rId3"/>
              </a:rPr>
              <a:t>http://www.foxnews.com/scitech/2011/03/29/creationists-claim-humans-lived-dinosaurs-scientists-disagree/?test=faces</a:t>
            </a:r>
            <a:r>
              <a:t>. </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But AiG’s response is here: </a:t>
            </a:r>
            <a:r>
              <a:rPr u="sng">
                <a:hlinkClick r:id="rId4"/>
              </a:rPr>
              <a:t>http://www.answersingenesis.org/articles/2011/03/18/feedback-senter-and-cole</a:t>
            </a:r>
            <a: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hape 1027"/>
          <p:cNvSpPr>
            <a:spLocks noGrp="1" noRot="1" noChangeAspect="1"/>
          </p:cNvSpPr>
          <p:nvPr>
            <p:ph type="sldImg"/>
          </p:nvPr>
        </p:nvSpPr>
        <p:spPr>
          <a:prstGeom prst="rect">
            <a:avLst/>
          </a:prstGeom>
        </p:spPr>
        <p:txBody>
          <a:bodyPr/>
          <a:lstStyle/>
          <a:p>
            <a:endParaRPr/>
          </a:p>
        </p:txBody>
      </p:sp>
      <p:sp>
        <p:nvSpPr>
          <p:cNvPr id="1028" name="Shape 1028"/>
          <p:cNvSpPr>
            <a:spLocks noGrp="1"/>
          </p:cNvSpPr>
          <p:nvPr>
            <p:ph type="body" sz="quarter" idx="1"/>
          </p:nvPr>
        </p:nvSpPr>
        <p:spPr>
          <a:prstGeom prst="rect">
            <a:avLst/>
          </a:prstGeom>
        </p:spPr>
        <p:txBody>
          <a:bodyPr/>
          <a:lstStyle/>
          <a:p>
            <a:pPr marL="269240" marR="40639" indent="-228600" defTabSz="914400">
              <a:spcBef>
                <a:spcPts val="400"/>
              </a:spcBef>
              <a:buClr>
                <a:srgbClr val="000000"/>
              </a:buClr>
              <a:buFont typeface="Arial"/>
              <a:defRPr sz="2000">
                <a:uFill>
                  <a:solidFill>
                    <a:srgbClr val="000000"/>
                  </a:solidFill>
                </a:uFill>
                <a:latin typeface="Arial"/>
                <a:ea typeface="Arial"/>
                <a:cs typeface="Arial"/>
                <a:sym typeface="Arial"/>
              </a:defRPr>
            </a:pPr>
            <a:r>
              <a:t>Source: Gary Parker, </a:t>
            </a:r>
            <a:r>
              <a:rPr i="1"/>
              <a:t>Creation: Facts of Life </a:t>
            </a:r>
            <a:r>
              <a:t>(Master Books), p. 152.  This is the theory of Alan Feduccia, expert ornothologist (see latest statement in his 2012 PDF article on dino-brids in my computer).  The proto-bird was a tree-dwelling lizard weighing a couple of pounds, which started as a glider and then evolved into a flyer.  Both theories assume reptiles evolved into birds.</a:t>
            </a:r>
          </a:p>
          <a:p>
            <a:pPr marL="269240" marR="40639" indent="-228600" defTabSz="914400">
              <a:spcBef>
                <a:spcPts val="400"/>
              </a:spcBef>
              <a:buClr>
                <a:srgbClr val="000000"/>
              </a:buClr>
              <a:buFont typeface="Arial"/>
              <a:defRPr sz="2000">
                <a:uFill>
                  <a:solidFill>
                    <a:srgbClr val="000000"/>
                  </a:solidFill>
                </a:uFill>
                <a:latin typeface="Arial"/>
                <a:ea typeface="Arial"/>
                <a:cs typeface="Arial"/>
                <a:sym typeface="Arial"/>
              </a:defRPr>
            </a:pPr>
            <a:r>
              <a:t>Feduccia’s reasons for rejecting the dino-bird ground-up theory (in favor of the tree-down reptile theory):</a:t>
            </a:r>
          </a:p>
          <a:p>
            <a:pPr marL="269240" marR="40639" indent="-228600" defTabSz="914400">
              <a:spcBef>
                <a:spcPts val="400"/>
              </a:spcBef>
              <a:buClr>
                <a:srgbClr val="000000"/>
              </a:buClr>
              <a:buSzPct val="100000"/>
              <a:buFont typeface="Arial"/>
              <a:buAutoNum type="arabicPeriod"/>
              <a:defRPr sz="2000">
                <a:latin typeface="Arial"/>
                <a:ea typeface="Arial"/>
                <a:cs typeface="Arial"/>
                <a:sym typeface="Arial"/>
              </a:defRPr>
            </a:pPr>
            <a:r>
              <a:rPr b="1">
                <a:uFill>
                  <a:solidFill>
                    <a:srgbClr val="000000"/>
                  </a:solidFill>
                </a:uFill>
              </a:rPr>
              <a:t>The time line is all wrong.</a:t>
            </a:r>
            <a:r>
              <a:rPr>
                <a:uFill>
                  <a:solidFill>
                    <a:srgbClr val="000000"/>
                  </a:solidFill>
                </a:uFill>
              </a:rPr>
              <a:t> These alleged dinosaurian ancestors of birds occur 25 million to 80 million years after </a:t>
            </a:r>
            <a:r>
              <a:rPr i="1">
                <a:uFill>
                  <a:solidFill>
                    <a:srgbClr val="000000"/>
                  </a:solidFill>
                </a:uFill>
              </a:rPr>
              <a:t>Archaeopteryx,</a:t>
            </a:r>
            <a:r>
              <a:rPr>
                <a:uFill>
                  <a:solidFill>
                    <a:srgbClr val="000000"/>
                  </a:solidFill>
                </a:uFill>
              </a:rPr>
              <a:t> the earliest known bird. </a:t>
            </a:r>
          </a:p>
          <a:p>
            <a:pPr marL="269240" marR="40639" indent="-228600" defTabSz="914400">
              <a:spcBef>
                <a:spcPts val="400"/>
              </a:spcBef>
              <a:buClr>
                <a:srgbClr val="000000"/>
              </a:buClr>
              <a:buSzPct val="100000"/>
              <a:buFont typeface="Arial"/>
              <a:buAutoNum type="arabicPeriod"/>
              <a:defRPr sz="2000">
                <a:latin typeface="Arial"/>
                <a:ea typeface="Arial"/>
                <a:cs typeface="Arial"/>
                <a:sym typeface="Arial"/>
              </a:defRPr>
            </a:pPr>
            <a:r>
              <a:rPr>
                <a:uFill>
                  <a:solidFill>
                    <a:srgbClr val="000000"/>
                  </a:solidFill>
                </a:uFill>
              </a:rPr>
              <a:t>By the time you get to dinosaurs, you are dealing with fairly large, earthbound creatures, which means they would have had to evolve flight from the ground up, rather than from the trees down. </a:t>
            </a:r>
            <a:r>
              <a:rPr b="1">
                <a:uFill>
                  <a:solidFill>
                    <a:srgbClr val="000000"/>
                  </a:solidFill>
                </a:uFill>
              </a:rPr>
              <a:t>Evolving flight from the ground up is biophysically implausible.</a:t>
            </a:r>
          </a:p>
          <a:p>
            <a:pPr marL="269240" marR="40639" indent="-228600" defTabSz="914400">
              <a:spcBef>
                <a:spcPts val="400"/>
              </a:spcBef>
              <a:buClr>
                <a:srgbClr val="000000"/>
              </a:buClr>
              <a:buSzPct val="100000"/>
              <a:buFont typeface="Arial"/>
              <a:buAutoNum type="arabicPeriod"/>
              <a:defRPr sz="2000">
                <a:latin typeface="Arial"/>
                <a:ea typeface="Arial"/>
                <a:cs typeface="Arial"/>
                <a:sym typeface="Arial"/>
              </a:defRPr>
            </a:pPr>
            <a:r>
              <a:rPr b="1">
                <a:uFill>
                  <a:solidFill>
                    <a:srgbClr val="000000"/>
                  </a:solidFill>
                </a:uFill>
              </a:rPr>
              <a:t>Many of the features of birds and dinosaurs—the hands and teeth for example—don't match.</a:t>
            </a:r>
            <a:r>
              <a:rPr>
                <a:uFill>
                  <a:solidFill>
                    <a:srgbClr val="000000"/>
                  </a:solidFill>
                </a:uFill>
              </a:rPr>
              <a:t> The theropod dinosaur hand consists of the thumb and the next two fingers. The bird hand is made up of the middle three fingers. You can't just flip a switch to go from one type of hand to the other. Of course, it doesn't matter what line of evidence you come up with, you are automatically wrong if it is anything contrary to the dinosaurian origins of birds. </a:t>
            </a:r>
          </a:p>
          <a:p>
            <a:pPr marL="269240" marR="40639" indent="-228600" defTabSz="914400">
              <a:spcBef>
                <a:spcPts val="400"/>
              </a:spcBef>
              <a:buClr>
                <a:srgbClr val="000000"/>
              </a:buClr>
              <a:buFont typeface="Arial"/>
              <a:defRPr sz="2000">
                <a:latin typeface="Arial"/>
                <a:ea typeface="Arial"/>
                <a:cs typeface="Arial"/>
                <a:sym typeface="Arial"/>
              </a:defRPr>
            </a:pPr>
            <a:r>
              <a:rPr>
                <a:uFill>
                  <a:solidFill>
                    <a:srgbClr val="000000"/>
                  </a:solidFill>
                </a:uFill>
              </a:rPr>
              <a:t>From Kathy A. Svitil, “Discover Dialogue: Ornithologist and Evolutionary Biologist Alan Feduccia </a:t>
            </a:r>
            <a:br>
              <a:rPr>
                <a:uFill>
                  <a:solidFill>
                    <a:srgbClr val="000000"/>
                  </a:solidFill>
                </a:uFill>
              </a:rPr>
            </a:br>
            <a:r>
              <a:rPr>
                <a:uFill>
                  <a:solidFill>
                    <a:srgbClr val="000000"/>
                  </a:solidFill>
                </a:uFill>
              </a:rPr>
              <a:t>Plucking Apart the Dino-Birds,” </a:t>
            </a:r>
            <a:r>
              <a:rPr i="1">
                <a:uFill>
                  <a:solidFill>
                    <a:srgbClr val="000000"/>
                  </a:solidFill>
                </a:uFill>
              </a:rPr>
              <a:t>Discover</a:t>
            </a:r>
            <a:r>
              <a:rPr>
                <a:uFill>
                  <a:solidFill>
                    <a:srgbClr val="000000"/>
                  </a:solidFill>
                </a:uFill>
              </a:rPr>
              <a:t>, Vol. 24:2 (Feb. 2003), http://www.discover.com/feb_03/breakdialogue.html.</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8" name="Shape 1598"/>
          <p:cNvSpPr>
            <a:spLocks noGrp="1" noRot="1" noChangeAspect="1"/>
          </p:cNvSpPr>
          <p:nvPr>
            <p:ph type="sldImg"/>
          </p:nvPr>
        </p:nvSpPr>
        <p:spPr>
          <a:xfrm>
            <a:off x="381000" y="685800"/>
            <a:ext cx="6096000" cy="3429000"/>
          </a:xfrm>
          <a:prstGeom prst="rect">
            <a:avLst/>
          </a:prstGeom>
        </p:spPr>
        <p:txBody>
          <a:bodyPr/>
          <a:lstStyle/>
          <a:p>
            <a:endParaRPr/>
          </a:p>
        </p:txBody>
      </p:sp>
      <p:sp>
        <p:nvSpPr>
          <p:cNvPr id="1599" name="Shape 1599"/>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12</a:t>
            </a:r>
            <a:r>
              <a:rPr sz="1200" baseline="29999">
                <a:uFill>
                  <a:solidFill>
                    <a:srgbClr val="000000"/>
                  </a:solidFill>
                </a:uFill>
                <a:latin typeface="Arial"/>
                <a:ea typeface="Arial"/>
                <a:cs typeface="Arial"/>
                <a:sym typeface="Arial"/>
              </a:rPr>
              <a:t>th</a:t>
            </a:r>
            <a:r>
              <a:rPr sz="1200">
                <a:uFill>
                  <a:solidFill>
                    <a:srgbClr val="000000"/>
                  </a:solidFill>
                </a:uFill>
                <a:latin typeface="Arial"/>
                <a:ea typeface="Arial"/>
                <a:cs typeface="Arial"/>
                <a:sym typeface="Arial"/>
              </a:rPr>
              <a:t> century bas-relief picture of a dinosaur in the ruins of Angkor outside of Siem Reap, Cambodia. The ruins of Angkor Thom have purposely not been restored, though other ruins of this ancient Khmer kingdom (9</a:t>
            </a:r>
            <a:r>
              <a:rPr sz="1200" baseline="29999">
                <a:uFill>
                  <a:solidFill>
                    <a:srgbClr val="000000"/>
                  </a:solidFill>
                </a:uFill>
                <a:latin typeface="Arial"/>
                <a:ea typeface="Arial"/>
                <a:cs typeface="Arial"/>
                <a:sym typeface="Arial"/>
              </a:rPr>
              <a:t>th</a:t>
            </a:r>
            <a:r>
              <a:rPr sz="1200">
                <a:uFill>
                  <a:solidFill>
                    <a:srgbClr val="000000"/>
                  </a:solidFill>
                </a:uFill>
                <a:latin typeface="Arial"/>
                <a:ea typeface="Arial"/>
                <a:cs typeface="Arial"/>
                <a:sym typeface="Arial"/>
              </a:rPr>
              <a:t>--12</a:t>
            </a:r>
            <a:r>
              <a:rPr sz="1200" baseline="29999">
                <a:uFill>
                  <a:solidFill>
                    <a:srgbClr val="000000"/>
                  </a:solidFill>
                </a:uFill>
                <a:latin typeface="Arial"/>
                <a:ea typeface="Arial"/>
                <a:cs typeface="Arial"/>
                <a:sym typeface="Arial"/>
              </a:rPr>
              <a:t>th</a:t>
            </a:r>
            <a:r>
              <a:rPr sz="1200">
                <a:uFill>
                  <a:solidFill>
                    <a:srgbClr val="000000"/>
                  </a:solidFill>
                </a:uFill>
                <a:latin typeface="Arial"/>
                <a:ea typeface="Arial"/>
                <a:cs typeface="Arial"/>
                <a:sym typeface="Arial"/>
              </a:rPr>
              <a:t> century) have been restored. The original edifices of Angkor Thom were constructed during the latter end of the kingdom. </a:t>
            </a:r>
            <a:r>
              <a:rPr sz="1200" b="1">
                <a:uFill>
                  <a:solidFill>
                    <a:srgbClr val="000000"/>
                  </a:solidFill>
                </a:uFill>
                <a:latin typeface="Arial"/>
                <a:ea typeface="Arial"/>
                <a:cs typeface="Arial"/>
                <a:sym typeface="Arial"/>
              </a:rPr>
              <a:t>The most significant of the buildings of Angkor Thom is the great temple-monastery of Ta Prohm.</a:t>
            </a:r>
            <a:r>
              <a:rPr sz="1200">
                <a:uFill>
                  <a:solidFill>
                    <a:srgbClr val="000000"/>
                  </a:solidFill>
                </a:uFill>
                <a:latin typeface="Arial"/>
                <a:ea typeface="Arial"/>
                <a:cs typeface="Arial"/>
                <a:sym typeface="Arial"/>
              </a:rPr>
              <a:t> </a:t>
            </a:r>
          </a:p>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On the side of the west entrance to the temple are stone carvings of various common animals—</a:t>
            </a:r>
            <a:r>
              <a:rPr sz="1200" b="1">
                <a:uFill>
                  <a:solidFill>
                    <a:srgbClr val="000000"/>
                  </a:solidFill>
                </a:uFill>
                <a:latin typeface="Arial"/>
                <a:ea typeface="Arial"/>
                <a:cs typeface="Arial"/>
                <a:sym typeface="Arial"/>
              </a:rPr>
              <a:t>pigs, monkeys, water buffaloes, roosters, snakes</a:t>
            </a:r>
            <a:r>
              <a:rPr sz="1200">
                <a:uFill>
                  <a:solidFill>
                    <a:srgbClr val="000000"/>
                  </a:solidFill>
                </a:uFill>
                <a:latin typeface="Arial"/>
                <a:ea typeface="Arial"/>
                <a:cs typeface="Arial"/>
                <a:sym typeface="Arial"/>
              </a:rPr>
              <a:t>—and what appears to be a dinosaur! There are no mythological figures among them, so one can reasonably conclude that these figures depict the animals that were commonly seen by the ancient Khmer people in the twelfth century.  </a:t>
            </a:r>
            <a:r>
              <a:rPr sz="1200" b="1">
                <a:uFill>
                  <a:solidFill>
                    <a:srgbClr val="000000"/>
                  </a:solidFill>
                </a:uFill>
                <a:latin typeface="Arial"/>
                <a:ea typeface="Arial"/>
                <a:cs typeface="Arial"/>
                <a:sym typeface="Arial"/>
              </a:rPr>
              <a:t>Some have questioned the authenticity of the relief.</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u="sng">
                <a:hlinkClick r:id="rId3"/>
              </a:rPr>
              <a:t>http://www.answersingenesis.org/docs2007/0115angkor.asp</a:t>
            </a:r>
            <a:r>
              <a:t> for pictures and info.</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Inset photo and info: </a:t>
            </a:r>
            <a:r>
              <a:rPr u="sng">
                <a:hlinkClick r:id="rId4"/>
              </a:rPr>
              <a:t>http://www.unexplainedearth.com/angkor.php</a:t>
            </a:r>
            <a:r>
              <a:t>, accessed 15 Sept 2007, </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Further documentation of the authenticity of this from a different investigator is here: </a:t>
            </a:r>
            <a:r>
              <a:rPr u="sng">
                <a:hlinkClick r:id="rId5"/>
              </a:rPr>
              <a:t>http://www.bible.ca/tracks/tracks-cambodia.htm</a:t>
            </a:r>
            <a:r>
              <a:t>, accessed 11 Aug. 2008</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5" name="Shape 1605"/>
          <p:cNvSpPr>
            <a:spLocks noGrp="1" noRot="1" noChangeAspect="1"/>
          </p:cNvSpPr>
          <p:nvPr>
            <p:ph type="sldImg"/>
          </p:nvPr>
        </p:nvSpPr>
        <p:spPr>
          <a:prstGeom prst="rect">
            <a:avLst/>
          </a:prstGeom>
        </p:spPr>
        <p:txBody>
          <a:bodyPr/>
          <a:lstStyle/>
          <a:p>
            <a:endParaRPr/>
          </a:p>
        </p:txBody>
      </p:sp>
      <p:sp>
        <p:nvSpPr>
          <p:cNvPr id="1606" name="Shape 1606"/>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400">
                <a:uFill>
                  <a:solidFill>
                    <a:srgbClr val="000000"/>
                  </a:solidFill>
                </a:uFill>
                <a:latin typeface="Arial"/>
                <a:ea typeface="Arial"/>
                <a:cs typeface="Arial"/>
                <a:sym typeface="Arial"/>
              </a:defRPr>
            </a:pPr>
            <a:r>
              <a:t>Also engraved in the plate and easily recognizable are a bat, dogs, fish, a bird, an eel, a wild pig and a fox.</a:t>
            </a:r>
          </a:p>
          <a:p>
            <a:pPr marL="40639" marR="40639" defTabSz="914400">
              <a:spcBef>
                <a:spcPts val="400"/>
              </a:spcBef>
              <a:buClr>
                <a:srgbClr val="000000"/>
              </a:buClr>
              <a:buFont typeface="Arial"/>
              <a:defRPr sz="2400">
                <a:uFill>
                  <a:solidFill>
                    <a:srgbClr val="000000"/>
                  </a:solidFill>
                </a:uFill>
                <a:latin typeface="Arial"/>
                <a:ea typeface="Arial"/>
                <a:cs typeface="Arial"/>
                <a:sym typeface="Arial"/>
              </a:defRPr>
            </a:pPr>
            <a:r>
              <a:t>Photo taken by Phillip Bell, when he was with AiG-UK</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 name="Shape 1616"/>
          <p:cNvSpPr>
            <a:spLocks noGrp="1" noRot="1" noChangeAspect="1"/>
          </p:cNvSpPr>
          <p:nvPr>
            <p:ph type="sldImg"/>
          </p:nvPr>
        </p:nvSpPr>
        <p:spPr>
          <a:prstGeom prst="rect">
            <a:avLst/>
          </a:prstGeom>
        </p:spPr>
        <p:txBody>
          <a:bodyPr/>
          <a:lstStyle/>
          <a:p>
            <a:endParaRPr/>
          </a:p>
        </p:txBody>
      </p:sp>
      <p:sp>
        <p:nvSpPr>
          <p:cNvPr id="1617" name="Shape 1617"/>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Supposedly went extinct </a:t>
            </a:r>
            <a:r>
              <a:rPr sz="1200" b="1">
                <a:uFill>
                  <a:solidFill>
                    <a:srgbClr val="000000"/>
                  </a:solidFill>
                </a:uFill>
                <a:latin typeface="Arial"/>
                <a:ea typeface="Arial"/>
                <a:cs typeface="Arial"/>
                <a:sym typeface="Arial"/>
              </a:rPr>
              <a:t>150 million years ago</a:t>
            </a:r>
            <a:r>
              <a:rPr sz="1200">
                <a:uFill>
                  <a:solidFill>
                    <a:srgbClr val="000000"/>
                  </a:solidFill>
                </a:uFill>
                <a:latin typeface="Arial"/>
                <a:ea typeface="Arial"/>
                <a:cs typeface="Arial"/>
                <a:sym typeface="Arial"/>
              </a:rPr>
              <a:t> (Jurassic period—age of Dinosaurs) but found alive and healthy in </a:t>
            </a:r>
            <a:r>
              <a:rPr sz="1200" b="1">
                <a:uFill>
                  <a:solidFill>
                    <a:srgbClr val="000000"/>
                  </a:solidFill>
                </a:uFill>
                <a:latin typeface="Arial"/>
                <a:ea typeface="Arial"/>
                <a:cs typeface="Arial"/>
                <a:sym typeface="Arial"/>
              </a:rPr>
              <a:t>1994</a:t>
            </a:r>
            <a:r>
              <a:rPr sz="1200">
                <a:uFill>
                  <a:solidFill>
                    <a:srgbClr val="000000"/>
                  </a:solidFill>
                </a:uFill>
                <a:latin typeface="Arial"/>
                <a:ea typeface="Arial"/>
                <a:cs typeface="Arial"/>
                <a:sym typeface="Arial"/>
              </a:rPr>
              <a:t> in Wollemi National Park 200 km (125 mi) northwest of Sydney, Australia, and virtually identical to the fossil form found about 100 km (62 miles) away.  Soon they will growing in gardens all over the world.</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Wollemi pines are now well known to have the capacity to re-sprout after a catastrophe.  New trunks can grow from old roots that may be 1000s of years old.</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See Andrew Snelling’s ICR Impact article, No. 394 (April 2006), at </a:t>
            </a:r>
            <a:r>
              <a:rPr u="sng">
                <a:hlinkClick r:id="rId3"/>
              </a:rPr>
              <a:t>www.ICR.org</a:t>
            </a:r>
            <a:r>
              <a:t>.</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Photo from Ken Ham 27 Mar 2008</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endParaRP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For Dr. Carl Werner’s list of living fossils (from his book, Living Fossils, New Life Publ, 2008): </a:t>
            </a:r>
            <a:r>
              <a:rPr u="sng">
                <a:hlinkClick r:id="rId4"/>
              </a:rPr>
              <a:t>https://docs.google.com/document/d/1ixDBEuNJxwlbKDBV-54fLRkLmZs8SyJ1k0mYF0LgxUQ/edit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 name="Shape 1640"/>
          <p:cNvSpPr>
            <a:spLocks noGrp="1" noRot="1" noChangeAspect="1"/>
          </p:cNvSpPr>
          <p:nvPr>
            <p:ph type="sldImg"/>
          </p:nvPr>
        </p:nvSpPr>
        <p:spPr>
          <a:prstGeom prst="rect">
            <a:avLst/>
          </a:prstGeom>
        </p:spPr>
        <p:txBody>
          <a:bodyPr/>
          <a:lstStyle/>
          <a:p>
            <a:endParaRPr/>
          </a:p>
        </p:txBody>
      </p:sp>
      <p:sp>
        <p:nvSpPr>
          <p:cNvPr id="1641" name="Shape 1641"/>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1200" u="sng">
                <a:uFill>
                  <a:solidFill>
                    <a:srgbClr val="000000"/>
                  </a:solidFill>
                </a:uFill>
                <a:latin typeface="Arial"/>
                <a:ea typeface="Arial"/>
                <a:cs typeface="Arial"/>
                <a:sym typeface="Arial"/>
                <a:hlinkClick r:id="rId3"/>
              </a:defRPr>
            </a:lvl1pPr>
          </a:lstStyle>
          <a:p>
            <a:pPr>
              <a:defRPr u="none"/>
            </a:pPr>
            <a:r>
              <a:rPr u="sng">
                <a:hlinkClick r:id="rId3"/>
              </a:rPr>
              <a:t>http://www.dinosoria.com/diapo_jurassic/images/jurassic_park019(1)_jpg.jpg</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8" name="Shape 1678"/>
          <p:cNvSpPr>
            <a:spLocks noGrp="1" noRot="1" noChangeAspect="1"/>
          </p:cNvSpPr>
          <p:nvPr>
            <p:ph type="sldImg"/>
          </p:nvPr>
        </p:nvSpPr>
        <p:spPr>
          <a:prstGeom prst="rect">
            <a:avLst/>
          </a:prstGeom>
        </p:spPr>
        <p:txBody>
          <a:bodyPr/>
          <a:lstStyle/>
          <a:p>
            <a:endParaRPr/>
          </a:p>
        </p:txBody>
      </p:sp>
      <p:sp>
        <p:nvSpPr>
          <p:cNvPr id="1679" name="Shape 1679"/>
          <p:cNvSpPr>
            <a:spLocks noGrp="1"/>
          </p:cNvSpPr>
          <p:nvPr>
            <p:ph type="body" sz="quarter" idx="1"/>
          </p:nvPr>
        </p:nvSpPr>
        <p:spPr>
          <a:prstGeom prst="rect">
            <a:avLst/>
          </a:prstGeom>
        </p:spPr>
        <p:txBody>
          <a:bodyPr/>
          <a:lstStyle/>
          <a:p>
            <a:pPr>
              <a:defRPr sz="2400">
                <a:latin typeface="Arial"/>
                <a:ea typeface="Arial"/>
                <a:cs typeface="Arial"/>
                <a:sym typeface="Arial"/>
              </a:defRPr>
            </a:pPr>
            <a:r>
              <a:rPr>
                <a:solidFill>
                  <a:srgbClr val="3F4041"/>
                </a:solidFill>
              </a:rPr>
              <a:t>Found in western Colorado, we have 97% of the skull and over 50% of the skeleton</a:t>
            </a:r>
          </a:p>
          <a:p>
            <a:pPr>
              <a:defRPr sz="2400">
                <a:latin typeface="Arial"/>
                <a:ea typeface="Arial"/>
                <a:cs typeface="Arial"/>
                <a:sym typeface="Arial"/>
              </a:defRPr>
            </a:pPr>
            <a:r>
              <a:rPr>
                <a:solidFill>
                  <a:srgbClr val="3F4041"/>
                </a:solidFill>
              </a:rPr>
              <a:t>When alive Ebenezer was 30-foot-long, 10-foot-high.</a:t>
            </a:r>
          </a:p>
          <a:p>
            <a:pPr>
              <a:defRPr sz="2400">
                <a:latin typeface="Arial"/>
                <a:ea typeface="Arial"/>
                <a:cs typeface="Arial"/>
                <a:sym typeface="Arial"/>
              </a:defRPr>
            </a:pPr>
            <a:r>
              <a:t>Valued professionally at $1,000,000.</a:t>
            </a:r>
          </a:p>
          <a:p>
            <a:pPr defTabSz="457200">
              <a:spcBef>
                <a:spcPts val="1600"/>
              </a:spcBef>
              <a:defRPr sz="1600">
                <a:solidFill>
                  <a:srgbClr val="3F4041"/>
                </a:solidFill>
                <a:latin typeface="Times"/>
                <a:ea typeface="Times"/>
                <a:cs typeface="Times"/>
                <a:sym typeface="Times"/>
              </a:defRPr>
            </a:pPr>
            <a:r>
              <a:t>Andrew Snelling: “Of the 60 </a:t>
            </a:r>
            <a:r>
              <a:rPr i="1"/>
              <a:t>Allosaurus</a:t>
            </a:r>
            <a:r>
              <a:t> specimens found, only a half-dozen have such a complete skull, and it may be one of the two finest allosaur skulls in the world. It is also much larger than the famous ‘Big Al’ dinosaur at the Museum of the Rockies in Montana.” </a:t>
            </a:r>
          </a:p>
          <a:p>
            <a:pPr defTabSz="457200">
              <a:spcBef>
                <a:spcPts val="1600"/>
              </a:spcBef>
              <a:defRPr sz="1600">
                <a:solidFill>
                  <a:srgbClr val="3F4041"/>
                </a:solidFill>
                <a:latin typeface="Times"/>
                <a:ea typeface="Times"/>
                <a:cs typeface="Times"/>
                <a:sym typeface="Times"/>
              </a:defRPr>
            </a:pPr>
            <a:r>
              <a:t>Went on display at the Creation Museum in late May 2014. </a:t>
            </a:r>
          </a:p>
          <a:p>
            <a:pPr defTabSz="457200">
              <a:spcBef>
                <a:spcPts val="1600"/>
              </a:spcBef>
              <a:defRPr sz="1600">
                <a:solidFill>
                  <a:srgbClr val="3F4041"/>
                </a:solidFill>
                <a:latin typeface="Times"/>
                <a:ea typeface="Times"/>
                <a:cs typeface="Times"/>
                <a:sym typeface="Times"/>
              </a:defRPr>
            </a:pPr>
            <a:r>
              <a:t>https://answersingenesis.org/ministry-news/creation-museum/15-million-dinosaur-exhibit-dedicated-today/?utm_source=homepage&amp;utm_medium=featured-slider&amp;utm_campaign=allosaurus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8" name="Shape 1718"/>
          <p:cNvSpPr>
            <a:spLocks noGrp="1" noRot="1" noChangeAspect="1"/>
          </p:cNvSpPr>
          <p:nvPr>
            <p:ph type="sldImg"/>
          </p:nvPr>
        </p:nvSpPr>
        <p:spPr>
          <a:prstGeom prst="rect">
            <a:avLst/>
          </a:prstGeom>
        </p:spPr>
        <p:txBody>
          <a:bodyPr/>
          <a:lstStyle/>
          <a:p>
            <a:endParaRPr/>
          </a:p>
        </p:txBody>
      </p:sp>
      <p:sp>
        <p:nvSpPr>
          <p:cNvPr id="1719" name="Shape 1719"/>
          <p:cNvSpPr>
            <a:spLocks noGrp="1"/>
          </p:cNvSpPr>
          <p:nvPr>
            <p:ph type="body" sz="quarter" idx="1"/>
          </p:nvPr>
        </p:nvSpPr>
        <p:spPr>
          <a:prstGeom prst="rect">
            <a:avLst/>
          </a:prstGeom>
        </p:spPr>
        <p:txBody>
          <a:bodyPr/>
          <a:lstStyle/>
          <a:p>
            <a:r>
              <a:t>Answer the 130 most asked questions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141</a:t>
            </a:fld>
            <a:endParaRPr lang="en-US" sz="1200">
              <a:solidFill>
                <a:srgbClr val="000000"/>
              </a:solidFill>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Creation (</a:t>
            </a:r>
            <a:r>
              <a:rPr lang="en-US" dirty="0" err="1" smtClean="0">
                <a:latin typeface="Arial" charset="0"/>
                <a:ea typeface="ＭＳ Ｐゴシック" charset="0"/>
                <a:cs typeface="ＭＳ Ｐゴシック" charset="0"/>
              </a:rPr>
              <a:t>cr</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Shape 1031"/>
          <p:cNvSpPr>
            <a:spLocks noGrp="1" noRot="1" noChangeAspect="1"/>
          </p:cNvSpPr>
          <p:nvPr>
            <p:ph type="sldImg"/>
          </p:nvPr>
        </p:nvSpPr>
        <p:spPr>
          <a:prstGeom prst="rect">
            <a:avLst/>
          </a:prstGeom>
        </p:spPr>
        <p:txBody>
          <a:bodyPr/>
          <a:lstStyle/>
          <a:p>
            <a:endParaRPr/>
          </a:p>
        </p:txBody>
      </p:sp>
      <p:sp>
        <p:nvSpPr>
          <p:cNvPr id="1032" name="Shape 1032"/>
          <p:cNvSpPr>
            <a:spLocks noGrp="1"/>
          </p:cNvSpPr>
          <p:nvPr>
            <p:ph type="body" sz="quarter" idx="1"/>
          </p:nvPr>
        </p:nvSpPr>
        <p:spPr>
          <a:prstGeom prst="rect">
            <a:avLst/>
          </a:prstGeom>
        </p:spPr>
        <p:txBody>
          <a:bodyPr/>
          <a:lstStyle/>
          <a:p>
            <a:r>
              <a:t>Dan Leitha, AiG picture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Shape 1057"/>
          <p:cNvSpPr>
            <a:spLocks noGrp="1" noRot="1" noChangeAspect="1"/>
          </p:cNvSpPr>
          <p:nvPr>
            <p:ph type="sldImg"/>
          </p:nvPr>
        </p:nvSpPr>
        <p:spPr>
          <a:xfrm>
            <a:off x="381000" y="685800"/>
            <a:ext cx="6096000" cy="3429000"/>
          </a:xfrm>
          <a:prstGeom prst="rect">
            <a:avLst/>
          </a:prstGeom>
        </p:spPr>
        <p:txBody>
          <a:bodyPr/>
          <a:lstStyle/>
          <a:p>
            <a:endParaRPr/>
          </a:p>
        </p:txBody>
      </p:sp>
      <p:sp>
        <p:nvSpPr>
          <p:cNvPr id="1058" name="Shape 1058"/>
          <p:cNvSpPr>
            <a:spLocks noGrp="1"/>
          </p:cNvSpPr>
          <p:nvPr>
            <p:ph type="body" sz="quarter" idx="1"/>
          </p:nvPr>
        </p:nvSpPr>
        <p:spPr>
          <a:prstGeom prst="rect">
            <a:avLst/>
          </a:prstGeom>
        </p:spPr>
        <p:txBody>
          <a:bodyPr/>
          <a:lstStyle/>
          <a:p>
            <a:pPr marL="40639" marR="40639" defTabSz="914400">
              <a:spcBef>
                <a:spcPts val="400"/>
              </a:spcBef>
              <a:buClr>
                <a:srgbClr val="FFFFFF"/>
              </a:buClr>
              <a:buFont typeface="Arial"/>
              <a:defRPr sz="2000"/>
            </a:pPr>
            <a:r>
              <a:rPr>
                <a:uFill>
                  <a:solidFill>
                    <a:srgbClr val="000000"/>
                  </a:solidFill>
                </a:uFill>
                <a:latin typeface="Arial"/>
                <a:ea typeface="Arial"/>
                <a:cs typeface="Arial"/>
                <a:sym typeface="Arial"/>
              </a:rPr>
              <a:t>This picture in the article is NOT </a:t>
            </a:r>
            <a:r>
              <a:rPr i="1">
                <a:uFill>
                  <a:solidFill>
                    <a:srgbClr val="000000"/>
                  </a:solidFill>
                </a:uFill>
                <a:latin typeface="Arial"/>
                <a:ea typeface="Arial"/>
                <a:cs typeface="Arial"/>
                <a:sym typeface="Arial"/>
              </a:rPr>
              <a:t>Archaeoraptor liaoningensis</a:t>
            </a:r>
            <a:r>
              <a:rPr>
                <a:uFill>
                  <a:solidFill>
                    <a:srgbClr val="000000"/>
                  </a:solidFill>
                </a:uFill>
                <a:latin typeface="Arial"/>
                <a:ea typeface="Arial"/>
                <a:cs typeface="Arial"/>
                <a:sym typeface="Arial"/>
              </a:rPr>
              <a:t>, but rather </a:t>
            </a:r>
            <a:r>
              <a:rPr i="1">
                <a:uFill>
                  <a:solidFill>
                    <a:srgbClr val="000000"/>
                  </a:solidFill>
                </a:uFill>
                <a:latin typeface="Arial"/>
                <a:ea typeface="Arial"/>
                <a:cs typeface="Arial"/>
                <a:sym typeface="Arial"/>
              </a:rPr>
              <a:t>Sinorthosaurus millenii</a:t>
            </a:r>
            <a:r>
              <a:rPr>
                <a:uFill>
                  <a:solidFill>
                    <a:srgbClr val="000000"/>
                  </a:solidFill>
                </a:uFill>
                <a:latin typeface="Arial"/>
                <a:ea typeface="Arial"/>
                <a:cs typeface="Arial"/>
                <a:sym typeface="Arial"/>
              </a:rPr>
              <a:t>, which is another dino-bird discussed in the article very similar to </a:t>
            </a:r>
            <a:r>
              <a:rPr i="1">
                <a:uFill>
                  <a:solidFill>
                    <a:srgbClr val="000000"/>
                  </a:solidFill>
                </a:uFill>
                <a:latin typeface="Arial"/>
                <a:ea typeface="Arial"/>
                <a:cs typeface="Arial"/>
                <a:sym typeface="Arial"/>
              </a:rPr>
              <a:t>Archaeoraptor liaoningensis</a:t>
            </a:r>
            <a:r>
              <a:rPr>
                <a:uFill>
                  <a:solidFill>
                    <a:srgbClr val="000000"/>
                  </a:solidFill>
                </a:uFill>
                <a:latin typeface="Arial"/>
                <a:ea typeface="Arial"/>
                <a:cs typeface="Arial"/>
                <a:sym typeface="Arial"/>
              </a:rPr>
              <a:t>.</a:t>
            </a:r>
          </a:p>
          <a:p>
            <a:pPr marL="40639" marR="40639" defTabSz="914400">
              <a:spcBef>
                <a:spcPts val="400"/>
              </a:spcBef>
              <a:buClr>
                <a:srgbClr val="000000"/>
              </a:buClr>
              <a:buFont typeface="Arial"/>
              <a:defRPr sz="2000"/>
            </a:pPr>
            <a:r>
              <a:rPr>
                <a:uFill>
                  <a:solidFill>
                    <a:srgbClr val="000000"/>
                  </a:solidFill>
                </a:uFill>
                <a:latin typeface="Arial"/>
                <a:ea typeface="Arial"/>
                <a:cs typeface="Arial"/>
                <a:sym typeface="Arial"/>
              </a:rPr>
              <a:t>Source: </a:t>
            </a:r>
            <a:r>
              <a:rPr i="1">
                <a:uFill>
                  <a:solidFill>
                    <a:srgbClr val="000000"/>
                  </a:solidFill>
                </a:uFill>
                <a:latin typeface="Arial"/>
                <a:ea typeface="Arial"/>
                <a:cs typeface="Arial"/>
                <a:sym typeface="Arial"/>
              </a:rPr>
              <a:t>National Geographic</a:t>
            </a:r>
            <a:r>
              <a:rPr>
                <a:uFill>
                  <a:solidFill>
                    <a:srgbClr val="000000"/>
                  </a:solidFill>
                </a:uFill>
                <a:latin typeface="Arial"/>
                <a:ea typeface="Arial"/>
                <a:cs typeface="Arial"/>
                <a:sym typeface="Arial"/>
              </a:rPr>
              <a:t>, 196:5 (Nov. 1999), p. 105.</a:t>
            </a:r>
          </a:p>
          <a:p>
            <a:pPr marL="40639" marR="40639" defTabSz="914400">
              <a:spcBef>
                <a:spcPts val="400"/>
              </a:spcBef>
              <a:buClr>
                <a:srgbClr val="FFFFFF"/>
              </a:buClr>
              <a:buFont typeface="Arial"/>
              <a:defRPr sz="2000"/>
            </a:pPr>
            <a:r>
              <a:rPr>
                <a:uFill>
                  <a:solidFill>
                    <a:srgbClr val="000000"/>
                  </a:solidFill>
                </a:uFill>
                <a:latin typeface="Arial"/>
                <a:ea typeface="Arial"/>
                <a:cs typeface="Arial"/>
                <a:sym typeface="Arial"/>
              </a:rPr>
              <a:t>Therapod (velociraptor) picture: </a:t>
            </a:r>
            <a:r>
              <a:rPr u="sng">
                <a:uFill>
                  <a:solidFill>
                    <a:srgbClr val="000000"/>
                  </a:solidFill>
                </a:uFill>
                <a:latin typeface="Arial"/>
                <a:ea typeface="Arial"/>
                <a:cs typeface="Arial"/>
                <a:sym typeface="Arial"/>
                <a:hlinkClick r:id="rId3"/>
              </a:rPr>
              <a:t>http://www.arizonaskiesmeteorites.com/Dinosaur_Fossils_For_Sale/T_rex_fossils_Tyrannosaurus_rex/Velociraptor/</a:t>
            </a:r>
            <a:r>
              <a:rPr>
                <a:uFill>
                  <a:solidFill>
                    <a:srgbClr val="000000"/>
                  </a:solidFill>
                </a:uFill>
                <a:latin typeface="Arial"/>
                <a:ea typeface="Arial"/>
                <a:cs typeface="Arial"/>
                <a:sym typeface="Arial"/>
              </a:rPr>
              <a:t>, accessed 1 may 2007</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Blue Rays">
    <p:spTree>
      <p:nvGrpSpPr>
        <p:cNvPr id="1" name=""/>
        <p:cNvGrpSpPr/>
        <p:nvPr/>
      </p:nvGrpSpPr>
      <p:grpSpPr>
        <a:xfrm>
          <a:off x="0" y="0"/>
          <a:ext cx="0" cy="0"/>
          <a:chOff x="0" y="0"/>
          <a:chExt cx="0" cy="0"/>
        </a:xfrm>
      </p:grpSpPr>
      <p:pic>
        <p:nvPicPr>
          <p:cNvPr id="12"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3" name="Title Text"/>
          <p:cNvSpPr txBox="1">
            <a:spLocks noGrp="1"/>
          </p:cNvSpPr>
          <p:nvPr>
            <p:ph type="title"/>
          </p:nvPr>
        </p:nvSpPr>
        <p:spPr>
          <a:xfrm>
            <a:off x="2451100" y="1397000"/>
            <a:ext cx="194818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14" name="Body Level One…"/>
          <p:cNvSpPr txBox="1">
            <a:spLocks noGrp="1"/>
          </p:cNvSpPr>
          <p:nvPr>
            <p:ph type="body" idx="1"/>
          </p:nvPr>
        </p:nvSpPr>
        <p:spPr>
          <a:xfrm>
            <a:off x="2451100" y="3429000"/>
            <a:ext cx="19481800" cy="89281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100"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25422365"/>
      </p:ext>
    </p:extLst>
  </p:cSld>
  <p:clrMapOvr>
    <a:masterClrMapping/>
  </p:clrMapOvr>
  <p:transition xmlns:p14="http://schemas.microsoft.com/office/powerpoint/2010/mai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buClrTx/>
              <a:defRPr sz="3800"/>
            </a:lvl1pPr>
            <a:lvl2pPr marL="1117600" indent="-558800">
              <a:spcBef>
                <a:spcPts val="4500"/>
              </a:spcBef>
              <a:buClrTx/>
              <a:defRPr sz="3800"/>
            </a:lvl2pPr>
            <a:lvl3pPr marL="1676400" indent="-558800">
              <a:spcBef>
                <a:spcPts val="4500"/>
              </a:spcBef>
              <a:buClrTx/>
              <a:defRPr sz="3800"/>
            </a:lvl3pPr>
            <a:lvl4pPr marL="2235200" indent="-558800">
              <a:spcBef>
                <a:spcPts val="4500"/>
              </a:spcBef>
              <a:buClrTx/>
              <a:defRPr sz="3800"/>
            </a:lvl4pPr>
            <a:lvl5pPr marL="2794000" indent="-558800">
              <a:spcBef>
                <a:spcPts val="4500"/>
              </a:spcBef>
              <a:buClrTx/>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7033554"/>
      </p:ext>
    </p:extLst>
  </p:cSld>
  <p:clrMapOvr>
    <a:masterClrMapping/>
  </p:clrMapOvr>
  <p:transition xmlns:p14="http://schemas.microsoft.com/office/powerpoint/2010/mai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53794847"/>
      </p:ext>
    </p:extLst>
  </p:cSld>
  <p:clrMapOvr>
    <a:masterClrMapping/>
  </p:clrMapOvr>
  <p:transition xmlns:p14="http://schemas.microsoft.com/office/powerpoint/2010/mai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68707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9525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9525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223046"/>
      </p:ext>
    </p:extLst>
  </p:cSld>
  <p:clrMapOvr>
    <a:masterClrMapping/>
  </p:clrMapOvr>
  <p:transition xmlns:p14="http://schemas.microsoft.com/office/powerpoint/2010/mai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ClrTx/>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5925586"/>
      </p:ext>
    </p:extLst>
  </p:cSld>
  <p:clrMapOvr>
    <a:masterClrMapping/>
  </p:clrMapOvr>
  <p:transition xmlns:p14="http://schemas.microsoft.com/office/powerpoint/2010/mai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85913896"/>
      </p:ext>
    </p:extLst>
  </p:cSld>
  <p:clrMapOvr>
    <a:masterClrMapping/>
  </p:clrMapOvr>
  <p:transition xmlns:p14="http://schemas.microsoft.com/office/powerpoint/2010/mai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5538005"/>
      </p:ext>
    </p:extLst>
  </p:cSld>
  <p:clrMapOvr>
    <a:masterClrMapping/>
  </p:clrMapOvr>
  <p:transition xmlns:p14="http://schemas.microsoft.com/office/powerpoint/2010/mai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1_Title &amp; Subtitle">
    <p:bg>
      <p:bgPr>
        <a:solidFill>
          <a:srgbClr val="FFFFFF"/>
        </a:solid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78000" y="2298700"/>
            <a:ext cx="20828000" cy="4648200"/>
          </a:xfrm>
          <a:prstGeom prst="rect">
            <a:avLst/>
          </a:prstGeom>
        </p:spPr>
        <p:txBody>
          <a:bodyPr anchor="b"/>
          <a:lstStyle>
            <a:lvl1pPr>
              <a:defRPr>
                <a:solidFill>
                  <a:srgbClr val="000000"/>
                </a:solidFill>
              </a:defRPr>
            </a:lvl1pPr>
          </a:lstStyle>
          <a:p>
            <a:r>
              <a:t>Title Text</a:t>
            </a:r>
          </a:p>
        </p:txBody>
      </p:sp>
      <p:sp>
        <p:nvSpPr>
          <p:cNvPr id="118"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ClrTx/>
              <a:buSzTx/>
              <a:buNone/>
              <a:defRPr sz="5400">
                <a:solidFill>
                  <a:srgbClr val="000000"/>
                </a:solidFill>
              </a:defRPr>
            </a:lvl1pPr>
            <a:lvl2pPr marL="0" indent="228600" algn="ctr">
              <a:spcBef>
                <a:spcPts val="0"/>
              </a:spcBef>
              <a:buClrTx/>
              <a:buSzTx/>
              <a:buNone/>
              <a:defRPr sz="5400">
                <a:solidFill>
                  <a:srgbClr val="000000"/>
                </a:solidFill>
              </a:defRPr>
            </a:lvl2pPr>
            <a:lvl3pPr marL="0" indent="457200" algn="ctr">
              <a:spcBef>
                <a:spcPts val="0"/>
              </a:spcBef>
              <a:buClrTx/>
              <a:buSzTx/>
              <a:buNone/>
              <a:defRPr sz="5400">
                <a:solidFill>
                  <a:srgbClr val="000000"/>
                </a:solidFill>
              </a:defRPr>
            </a:lvl3pPr>
            <a:lvl4pPr marL="0" indent="685800" algn="ctr">
              <a:spcBef>
                <a:spcPts val="0"/>
              </a:spcBef>
              <a:buClrTx/>
              <a:buSzTx/>
              <a:buNone/>
              <a:defRPr sz="5400">
                <a:solidFill>
                  <a:srgbClr val="000000"/>
                </a:solidFill>
              </a:defRPr>
            </a:lvl4pPr>
            <a:lvl5pPr marL="0" indent="914400" algn="ctr">
              <a:spcBef>
                <a:spcPts val="0"/>
              </a:spcBef>
              <a:buClrTx/>
              <a:buSzTx/>
              <a:buNone/>
              <a:defRPr sz="5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983667913"/>
      </p:ext>
    </p:extLst>
  </p:cSld>
  <p:clrMapOvr>
    <a:masterClrMapping/>
  </p:clrMapOvr>
  <p:transition xmlns:p14="http://schemas.microsoft.com/office/powerpoint/2010/mai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346736808"/>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3"/>
            <a:ext cx="20726400" cy="2724149"/>
          </a:xfrm>
        </p:spPr>
        <p:txBody>
          <a:bodyPr anchor="t"/>
          <a:lstStyle>
            <a:lvl1pPr algn="l">
              <a:defRPr sz="10700" b="1" cap="all"/>
            </a:lvl1pPr>
          </a:lstStyle>
          <a:p>
            <a:r>
              <a:rPr lang="en-US" smtClean="0"/>
              <a:t>Click to edit Master title style</a:t>
            </a:r>
            <a:endParaRPr lang="en-US"/>
          </a:p>
        </p:txBody>
      </p:sp>
      <p:sp>
        <p:nvSpPr>
          <p:cNvPr id="3" name="Text Placeholder 2"/>
          <p:cNvSpPr>
            <a:spLocks noGrp="1"/>
          </p:cNvSpPr>
          <p:nvPr>
            <p:ph type="body" idx="1"/>
          </p:nvPr>
        </p:nvSpPr>
        <p:spPr>
          <a:xfrm>
            <a:off x="1926168" y="5813427"/>
            <a:ext cx="20726400" cy="3000373"/>
          </a:xfrm>
        </p:spPr>
        <p:txBody>
          <a:bodyPr anchor="b"/>
          <a:lstStyle>
            <a:lvl1pPr marL="0" indent="0">
              <a:buNone/>
              <a:defRPr sz="5300"/>
            </a:lvl1pPr>
            <a:lvl2pPr marL="1219140" indent="0">
              <a:buNone/>
              <a:defRPr sz="4800"/>
            </a:lvl2pPr>
            <a:lvl3pPr marL="2438278" indent="0">
              <a:buNone/>
              <a:defRPr sz="4300"/>
            </a:lvl3pPr>
            <a:lvl4pPr marL="3657418" indent="0">
              <a:buNone/>
              <a:defRPr sz="3700"/>
            </a:lvl4pPr>
            <a:lvl5pPr marL="4876555" indent="0">
              <a:buNone/>
              <a:defRPr sz="3700"/>
            </a:lvl5pPr>
            <a:lvl6pPr marL="6095696" indent="0">
              <a:buNone/>
              <a:defRPr sz="3700"/>
            </a:lvl6pPr>
            <a:lvl7pPr marL="7314833" indent="0">
              <a:buNone/>
              <a:defRPr sz="3700"/>
            </a:lvl7pPr>
            <a:lvl8pPr marL="8533973" indent="0">
              <a:buNone/>
              <a:defRPr sz="3700"/>
            </a:lvl8pPr>
            <a:lvl9pPr marL="9753113" indent="0">
              <a:buNone/>
              <a:defRPr sz="37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408482520"/>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108"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09"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110"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1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00"/>
            <a:ext cx="10769600" cy="9061451"/>
          </a:xfrm>
        </p:spPr>
        <p:txBody>
          <a:bodyPr/>
          <a:lstStyle>
            <a:lvl1pPr>
              <a:defRPr sz="7500"/>
            </a:lvl1pPr>
            <a:lvl2pPr>
              <a:defRPr sz="6400"/>
            </a:lvl2pPr>
            <a:lvl3pPr>
              <a:defRPr sz="53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5200" y="3200400"/>
            <a:ext cx="10769600" cy="9061451"/>
          </a:xfrm>
        </p:spPr>
        <p:txBody>
          <a:bodyPr/>
          <a:lstStyle>
            <a:lvl1pPr>
              <a:defRPr sz="7500"/>
            </a:lvl1pPr>
            <a:lvl2pPr>
              <a:defRPr sz="6400"/>
            </a:lvl2pPr>
            <a:lvl3pPr>
              <a:defRPr sz="53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488499975"/>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7"/>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7"/>
            <a:ext cx="10773835" cy="1279525"/>
          </a:xfrm>
        </p:spPr>
        <p:txBody>
          <a:bodyPr anchor="b"/>
          <a:lstStyle>
            <a:lvl1pPr marL="0" indent="0">
              <a:buNone/>
              <a:defRPr sz="6400" b="1"/>
            </a:lvl1pPr>
            <a:lvl2pPr marL="1219140" indent="0">
              <a:buNone/>
              <a:defRPr sz="5300" b="1"/>
            </a:lvl2pPr>
            <a:lvl3pPr marL="2438278" indent="0">
              <a:buNone/>
              <a:defRPr sz="4800" b="1"/>
            </a:lvl3pPr>
            <a:lvl4pPr marL="3657418" indent="0">
              <a:buNone/>
              <a:defRPr sz="4300" b="1"/>
            </a:lvl4pPr>
            <a:lvl5pPr marL="4876555" indent="0">
              <a:buNone/>
              <a:defRPr sz="4300" b="1"/>
            </a:lvl5pPr>
            <a:lvl6pPr marL="6095696" indent="0">
              <a:buNone/>
              <a:defRPr sz="4300" b="1"/>
            </a:lvl6pPr>
            <a:lvl7pPr marL="7314833" indent="0">
              <a:buNone/>
              <a:defRPr sz="4300" b="1"/>
            </a:lvl7pPr>
            <a:lvl8pPr marL="8533973" indent="0">
              <a:buNone/>
              <a:defRPr sz="4300" b="1"/>
            </a:lvl8pPr>
            <a:lvl9pPr marL="9753113" indent="0">
              <a:buNone/>
              <a:defRPr sz="4300" b="1"/>
            </a:lvl9pPr>
          </a:lstStyle>
          <a:p>
            <a:pPr lvl="0"/>
            <a:r>
              <a:rPr lang="en-US" smtClean="0"/>
              <a:t>Click to edit Master text styles</a:t>
            </a:r>
          </a:p>
        </p:txBody>
      </p:sp>
      <p:sp>
        <p:nvSpPr>
          <p:cNvPr id="4" name="Content Placeholder 3"/>
          <p:cNvSpPr>
            <a:spLocks noGrp="1"/>
          </p:cNvSpPr>
          <p:nvPr>
            <p:ph sz="half" idx="2"/>
          </p:nvPr>
        </p:nvSpPr>
        <p:spPr>
          <a:xfrm>
            <a:off x="1219200" y="4349749"/>
            <a:ext cx="10773835" cy="7902576"/>
          </a:xfrm>
        </p:spPr>
        <p:txBody>
          <a:bodyPr/>
          <a:lstStyle>
            <a:lvl1pPr>
              <a:defRPr sz="6400"/>
            </a:lvl1pPr>
            <a:lvl2pPr>
              <a:defRPr sz="53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6740" y="3070227"/>
            <a:ext cx="10778067" cy="1279525"/>
          </a:xfrm>
        </p:spPr>
        <p:txBody>
          <a:bodyPr anchor="b"/>
          <a:lstStyle>
            <a:lvl1pPr marL="0" indent="0">
              <a:buNone/>
              <a:defRPr sz="6400" b="1"/>
            </a:lvl1pPr>
            <a:lvl2pPr marL="1219140" indent="0">
              <a:buNone/>
              <a:defRPr sz="5300" b="1"/>
            </a:lvl2pPr>
            <a:lvl3pPr marL="2438278" indent="0">
              <a:buNone/>
              <a:defRPr sz="4800" b="1"/>
            </a:lvl3pPr>
            <a:lvl4pPr marL="3657418" indent="0">
              <a:buNone/>
              <a:defRPr sz="4300" b="1"/>
            </a:lvl4pPr>
            <a:lvl5pPr marL="4876555" indent="0">
              <a:buNone/>
              <a:defRPr sz="4300" b="1"/>
            </a:lvl5pPr>
            <a:lvl6pPr marL="6095696" indent="0">
              <a:buNone/>
              <a:defRPr sz="4300" b="1"/>
            </a:lvl6pPr>
            <a:lvl7pPr marL="7314833" indent="0">
              <a:buNone/>
              <a:defRPr sz="4300" b="1"/>
            </a:lvl7pPr>
            <a:lvl8pPr marL="8533973" indent="0">
              <a:buNone/>
              <a:defRPr sz="4300" b="1"/>
            </a:lvl8pPr>
            <a:lvl9pPr marL="9753113" indent="0">
              <a:buNone/>
              <a:defRPr sz="4300" b="1"/>
            </a:lvl9pPr>
          </a:lstStyle>
          <a:p>
            <a:pPr lvl="0"/>
            <a:r>
              <a:rPr lang="en-US" smtClean="0"/>
              <a:t>Click to edit Master text styles</a:t>
            </a:r>
          </a:p>
        </p:txBody>
      </p:sp>
      <p:sp>
        <p:nvSpPr>
          <p:cNvPr id="6" name="Content Placeholder 5"/>
          <p:cNvSpPr>
            <a:spLocks noGrp="1"/>
          </p:cNvSpPr>
          <p:nvPr>
            <p:ph sz="quarter" idx="4"/>
          </p:nvPr>
        </p:nvSpPr>
        <p:spPr>
          <a:xfrm>
            <a:off x="12386740" y="4349749"/>
            <a:ext cx="10778067" cy="7902576"/>
          </a:xfrm>
        </p:spPr>
        <p:txBody>
          <a:bodyPr/>
          <a:lstStyle>
            <a:lvl1pPr>
              <a:defRPr sz="6400"/>
            </a:lvl1pPr>
            <a:lvl2pPr>
              <a:defRPr sz="53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532391384"/>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476362197"/>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538662952"/>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7" y="546099"/>
            <a:ext cx="8022168" cy="2324101"/>
          </a:xfrm>
        </p:spPr>
        <p:txBody>
          <a:bodyPr anchor="b"/>
          <a:lstStyle>
            <a:lvl1pPr algn="l">
              <a:defRPr sz="5300" b="1"/>
            </a:lvl1pPr>
          </a:lstStyle>
          <a:p>
            <a:r>
              <a:rPr lang="en-US" smtClean="0"/>
              <a:t>Click to edit Master title style</a:t>
            </a:r>
            <a:endParaRPr lang="en-US"/>
          </a:p>
        </p:txBody>
      </p:sp>
      <p:sp>
        <p:nvSpPr>
          <p:cNvPr id="3" name="Content Placeholder 2"/>
          <p:cNvSpPr>
            <a:spLocks noGrp="1"/>
          </p:cNvSpPr>
          <p:nvPr>
            <p:ph idx="1"/>
          </p:nvPr>
        </p:nvSpPr>
        <p:spPr>
          <a:xfrm>
            <a:off x="9533467" y="546105"/>
            <a:ext cx="13631333" cy="11706227"/>
          </a:xfrm>
        </p:spPr>
        <p:txBody>
          <a:bodyPr/>
          <a:lstStyle>
            <a:lvl1pPr>
              <a:defRPr sz="8500"/>
            </a:lvl1pPr>
            <a:lvl2pPr>
              <a:defRPr sz="7500"/>
            </a:lvl2pPr>
            <a:lvl3pPr>
              <a:defRPr sz="6400"/>
            </a:lvl3pPr>
            <a:lvl4pPr>
              <a:defRPr sz="5300"/>
            </a:lvl4pPr>
            <a:lvl5pPr>
              <a:defRPr sz="5300"/>
            </a:lvl5pPr>
            <a:lvl6pPr>
              <a:defRPr sz="5300"/>
            </a:lvl6pPr>
            <a:lvl7pPr>
              <a:defRPr sz="5300"/>
            </a:lvl7pPr>
            <a:lvl8pPr>
              <a:defRPr sz="5300"/>
            </a:lvl8pPr>
            <a:lvl9pPr>
              <a:defRPr sz="5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7" y="2870207"/>
            <a:ext cx="8022168" cy="9382125"/>
          </a:xfrm>
        </p:spPr>
        <p:txBody>
          <a:bodyPr/>
          <a:lstStyle>
            <a:lvl1pPr marL="0" indent="0">
              <a:buNone/>
              <a:defRPr sz="3700"/>
            </a:lvl1pPr>
            <a:lvl2pPr marL="1219140" indent="0">
              <a:buNone/>
              <a:defRPr sz="3200"/>
            </a:lvl2pPr>
            <a:lvl3pPr marL="2438278" indent="0">
              <a:buNone/>
              <a:defRPr sz="2700"/>
            </a:lvl3pPr>
            <a:lvl4pPr marL="3657418" indent="0">
              <a:buNone/>
              <a:defRPr sz="2400"/>
            </a:lvl4pPr>
            <a:lvl5pPr marL="4876555" indent="0">
              <a:buNone/>
              <a:defRPr sz="2400"/>
            </a:lvl5pPr>
            <a:lvl6pPr marL="6095696" indent="0">
              <a:buNone/>
              <a:defRPr sz="2400"/>
            </a:lvl6pPr>
            <a:lvl7pPr marL="7314833" indent="0">
              <a:buNone/>
              <a:defRPr sz="2400"/>
            </a:lvl7pPr>
            <a:lvl8pPr marL="8533973" indent="0">
              <a:buNone/>
              <a:defRPr sz="2400"/>
            </a:lvl8pPr>
            <a:lvl9pPr marL="9753113" indent="0">
              <a:buNone/>
              <a:defRPr sz="24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27429834"/>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7"/>
          </a:xfrm>
        </p:spPr>
        <p:txBody>
          <a:bodyPr anchor="b"/>
          <a:lstStyle>
            <a:lvl1pPr algn="l">
              <a:defRPr sz="5300" b="1"/>
            </a:lvl1pPr>
          </a:lstStyle>
          <a:p>
            <a:r>
              <a:rPr lang="en-US" smtClean="0"/>
              <a:t>Click to edit Master title style</a:t>
            </a:r>
            <a:endParaRPr lang="en-US"/>
          </a:p>
        </p:txBody>
      </p:sp>
      <p:sp>
        <p:nvSpPr>
          <p:cNvPr id="3" name="Picture Placeholder 2"/>
          <p:cNvSpPr>
            <a:spLocks noGrp="1"/>
          </p:cNvSpPr>
          <p:nvPr>
            <p:ph type="pic" idx="1"/>
          </p:nvPr>
        </p:nvSpPr>
        <p:spPr>
          <a:xfrm>
            <a:off x="4779435" y="1225549"/>
            <a:ext cx="14630400" cy="8229600"/>
          </a:xfrm>
        </p:spPr>
        <p:txBody>
          <a:bodyPr/>
          <a:lstStyle>
            <a:lvl1pPr marL="0" indent="0">
              <a:buNone/>
              <a:defRPr sz="8500"/>
            </a:lvl1pPr>
            <a:lvl2pPr marL="1219140" indent="0">
              <a:buNone/>
              <a:defRPr sz="7500"/>
            </a:lvl2pPr>
            <a:lvl3pPr marL="2438278" indent="0">
              <a:buNone/>
              <a:defRPr sz="6400"/>
            </a:lvl3pPr>
            <a:lvl4pPr marL="3657418" indent="0">
              <a:buNone/>
              <a:defRPr sz="5300"/>
            </a:lvl4pPr>
            <a:lvl5pPr marL="4876555" indent="0">
              <a:buNone/>
              <a:defRPr sz="5300"/>
            </a:lvl5pPr>
            <a:lvl6pPr marL="6095696" indent="0">
              <a:buNone/>
              <a:defRPr sz="5300"/>
            </a:lvl6pPr>
            <a:lvl7pPr marL="7314833" indent="0">
              <a:buNone/>
              <a:defRPr sz="5300"/>
            </a:lvl7pPr>
            <a:lvl8pPr marL="8533973" indent="0">
              <a:buNone/>
              <a:defRPr sz="5300"/>
            </a:lvl8pPr>
            <a:lvl9pPr marL="9753113" indent="0">
              <a:buNone/>
              <a:defRPr sz="5300"/>
            </a:lvl9pPr>
          </a:lstStyle>
          <a:p>
            <a:pPr lvl="0"/>
            <a:endParaRPr lang="en-US" noProof="0" smtClean="0"/>
          </a:p>
        </p:txBody>
      </p:sp>
      <p:sp>
        <p:nvSpPr>
          <p:cNvPr id="4" name="Text Placeholder 3"/>
          <p:cNvSpPr>
            <a:spLocks noGrp="1"/>
          </p:cNvSpPr>
          <p:nvPr>
            <p:ph type="body" sz="half" idx="2"/>
          </p:nvPr>
        </p:nvSpPr>
        <p:spPr>
          <a:xfrm>
            <a:off x="4779435" y="10734679"/>
            <a:ext cx="14630400" cy="1609725"/>
          </a:xfrm>
        </p:spPr>
        <p:txBody>
          <a:bodyPr/>
          <a:lstStyle>
            <a:lvl1pPr marL="0" indent="0">
              <a:buNone/>
              <a:defRPr sz="3700"/>
            </a:lvl1pPr>
            <a:lvl2pPr marL="1219140" indent="0">
              <a:buNone/>
              <a:defRPr sz="3200"/>
            </a:lvl2pPr>
            <a:lvl3pPr marL="2438278" indent="0">
              <a:buNone/>
              <a:defRPr sz="2700"/>
            </a:lvl3pPr>
            <a:lvl4pPr marL="3657418" indent="0">
              <a:buNone/>
              <a:defRPr sz="2400"/>
            </a:lvl4pPr>
            <a:lvl5pPr marL="4876555" indent="0">
              <a:buNone/>
              <a:defRPr sz="2400"/>
            </a:lvl5pPr>
            <a:lvl6pPr marL="6095696" indent="0">
              <a:buNone/>
              <a:defRPr sz="2400"/>
            </a:lvl6pPr>
            <a:lvl7pPr marL="7314833" indent="0">
              <a:buNone/>
              <a:defRPr sz="2400"/>
            </a:lvl7pPr>
            <a:lvl8pPr marL="8533973" indent="0">
              <a:buNone/>
              <a:defRPr sz="2400"/>
            </a:lvl8pPr>
            <a:lvl9pPr marL="9753113" indent="0">
              <a:buNone/>
              <a:defRPr sz="24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465739591"/>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781986072"/>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55627"/>
            <a:ext cx="5486400" cy="117062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55627"/>
            <a:ext cx="16052800" cy="117062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173060004"/>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5"/>
            <a:ext cx="20726400" cy="2940051"/>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1219140" indent="0" algn="ctr">
              <a:buNone/>
              <a:defRPr/>
            </a:lvl2pPr>
            <a:lvl3pPr marL="2438278" indent="0" algn="ctr">
              <a:buNone/>
              <a:defRPr/>
            </a:lvl3pPr>
            <a:lvl4pPr marL="3657418" indent="0" algn="ctr">
              <a:buNone/>
              <a:defRPr/>
            </a:lvl4pPr>
            <a:lvl5pPr marL="4876555" indent="0" algn="ctr">
              <a:buNone/>
              <a:defRPr/>
            </a:lvl5pPr>
            <a:lvl6pPr marL="6095696" indent="0" algn="ctr">
              <a:buNone/>
              <a:defRPr/>
            </a:lvl6pPr>
            <a:lvl7pPr marL="7314833" indent="0" algn="ctr">
              <a:buNone/>
              <a:defRPr/>
            </a:lvl7pPr>
            <a:lvl8pPr marL="8533973" indent="0" algn="ctr">
              <a:buNone/>
              <a:defRPr/>
            </a:lvl8pPr>
            <a:lvl9pPr marL="9753113"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122012302"/>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118"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19"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120" name="Rounded Rectangle"/>
          <p:cNvSpPr/>
          <p:nvPr/>
        </p:nvSpPr>
        <p:spPr>
          <a:xfrm>
            <a:off x="-1155852" y="2832100"/>
            <a:ext cx="26228915" cy="368300"/>
          </a:xfrm>
          <a:prstGeom prst="roundRect">
            <a:avLst>
              <a:gd name="adj" fmla="val 50000"/>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121"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22"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13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31" name="Title Text"/>
          <p:cNvSpPr txBox="1">
            <a:spLocks noGrp="1"/>
          </p:cNvSpPr>
          <p:nvPr>
            <p:ph type="title"/>
          </p:nvPr>
        </p:nvSpPr>
        <p:spPr>
          <a:xfrm>
            <a:off x="1219358" y="549275"/>
            <a:ext cx="21948460" cy="2651126"/>
          </a:xfrm>
          <a:prstGeom prst="rect">
            <a:avLst/>
          </a:prstGeom>
          <a:ln>
            <a:round/>
          </a:ln>
        </p:spPr>
        <p:txBody>
          <a:bodyPr lIns="38100" tIns="38100" rIns="38100" bIns="38100"/>
          <a:lstStyle>
            <a:lvl1pPr algn="ctr" defTabSz="914400">
              <a:defRPr sz="11600" b="1">
                <a:solidFill>
                  <a:srgbClr val="E7E7E7"/>
                </a:solidFill>
                <a:uFill>
                  <a:solidFill>
                    <a:srgbClr val="E7E7E7"/>
                  </a:solidFill>
                </a:uFill>
                <a:latin typeface="Calibri"/>
                <a:ea typeface="Calibri"/>
                <a:cs typeface="Calibri"/>
                <a:sym typeface="Calibri"/>
              </a:defRPr>
            </a:lvl1pPr>
          </a:lstStyle>
          <a:p>
            <a:r>
              <a:t>Title Text</a:t>
            </a:r>
          </a:p>
        </p:txBody>
      </p:sp>
      <p:sp>
        <p:nvSpPr>
          <p:cNvPr id="132"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140"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41"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142"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143"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44"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152"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53" name="image9.png" descr="image9.png"/>
          <p:cNvPicPr>
            <a:picLocks noChangeAspect="1"/>
          </p:cNvPicPr>
          <p:nvPr/>
        </p:nvPicPr>
        <p:blipFill>
          <a:blip r:embed="rId2">
            <a:extLst/>
          </a:blip>
          <a:stretch>
            <a:fillRect/>
          </a:stretch>
        </p:blipFill>
        <p:spPr>
          <a:xfrm>
            <a:off x="15521762" y="10274300"/>
            <a:ext cx="5601430" cy="2566989"/>
          </a:xfrm>
          <a:prstGeom prst="rect">
            <a:avLst/>
          </a:prstGeom>
        </p:spPr>
      </p:pic>
      <p:sp>
        <p:nvSpPr>
          <p:cNvPr id="154"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55"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163"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64" name="image9.png" descr="image9.png"/>
          <p:cNvPicPr>
            <a:picLocks noChangeAspect="1"/>
          </p:cNvPicPr>
          <p:nvPr/>
        </p:nvPicPr>
        <p:blipFill>
          <a:blip r:embed="rId2">
            <a:extLst/>
          </a:blip>
          <a:stretch>
            <a:fillRect/>
          </a:stretch>
        </p:blipFill>
        <p:spPr>
          <a:xfrm>
            <a:off x="15521751" y="10274300"/>
            <a:ext cx="5601430" cy="2566989"/>
          </a:xfrm>
          <a:prstGeom prst="rect">
            <a:avLst/>
          </a:prstGeom>
        </p:spPr>
      </p:pic>
      <p:sp>
        <p:nvSpPr>
          <p:cNvPr id="165"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66"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7">
    <p:spTree>
      <p:nvGrpSpPr>
        <p:cNvPr id="1" name=""/>
        <p:cNvGrpSpPr/>
        <p:nvPr/>
      </p:nvGrpSpPr>
      <p:grpSpPr>
        <a:xfrm>
          <a:off x="0" y="0"/>
          <a:ext cx="0" cy="0"/>
          <a:chOff x="0" y="0"/>
          <a:chExt cx="0" cy="0"/>
        </a:xfrm>
      </p:grpSpPr>
      <p:sp>
        <p:nvSpPr>
          <p:cNvPr id="174"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75"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76"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8">
    <p:spTree>
      <p:nvGrpSpPr>
        <p:cNvPr id="1" name=""/>
        <p:cNvGrpSpPr/>
        <p:nvPr/>
      </p:nvGrpSpPr>
      <p:grpSpPr>
        <a:xfrm>
          <a:off x="0" y="0"/>
          <a:ext cx="0" cy="0"/>
          <a:chOff x="0" y="0"/>
          <a:chExt cx="0" cy="0"/>
        </a:xfrm>
      </p:grpSpPr>
      <p:sp>
        <p:nvSpPr>
          <p:cNvPr id="184"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85" name="image9.png" descr="image9.png"/>
          <p:cNvPicPr>
            <a:picLocks noChangeAspect="1"/>
          </p:cNvPicPr>
          <p:nvPr/>
        </p:nvPicPr>
        <p:blipFill>
          <a:blip r:embed="rId2">
            <a:extLst/>
          </a:blip>
          <a:stretch>
            <a:fillRect/>
          </a:stretch>
        </p:blipFill>
        <p:spPr>
          <a:xfrm>
            <a:off x="15521491" y="10274300"/>
            <a:ext cx="5601430" cy="2566989"/>
          </a:xfrm>
          <a:prstGeom prst="rect">
            <a:avLst/>
          </a:prstGeom>
        </p:spPr>
      </p:pic>
      <p:sp>
        <p:nvSpPr>
          <p:cNvPr id="186"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87"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8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19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1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ue Rays copy">
    <p:spTree>
      <p:nvGrpSpPr>
        <p:cNvPr id="1" name=""/>
        <p:cNvGrpSpPr/>
        <p:nvPr/>
      </p:nvGrpSpPr>
      <p:grpSpPr>
        <a:xfrm>
          <a:off x="0" y="0"/>
          <a:ext cx="0" cy="0"/>
          <a:chOff x="0" y="0"/>
          <a:chExt cx="0" cy="0"/>
        </a:xfrm>
      </p:grpSpPr>
      <p:pic>
        <p:nvPicPr>
          <p:cNvPr id="22"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3" name="Title Text"/>
          <p:cNvSpPr txBox="1">
            <a:spLocks noGrp="1"/>
          </p:cNvSpPr>
          <p:nvPr>
            <p:ph type="title"/>
          </p:nvPr>
        </p:nvSpPr>
        <p:spPr>
          <a:xfrm>
            <a:off x="2413000" y="1384300"/>
            <a:ext cx="19545300" cy="10934700"/>
          </a:xfrm>
          <a:prstGeom prst="rect">
            <a:avLst/>
          </a:prstGeom>
          <a:effectLst>
            <a:outerShdw blurRad="50800" dist="38100" dir="5400000" rotWithShape="0">
              <a:srgbClr val="000000">
                <a:alpha val="40000"/>
              </a:srgbClr>
            </a:outerShdw>
          </a:effectLst>
        </p:spPr>
        <p:txBody>
          <a:bodyPr/>
          <a:lstStyle>
            <a:lvl1pPr>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205"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206"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20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2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21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6"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2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224"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225" name="image9.png" descr="image9.png"/>
          <p:cNvPicPr>
            <a:picLocks noChangeAspect="1"/>
          </p:cNvPicPr>
          <p:nvPr/>
        </p:nvPicPr>
        <p:blipFill>
          <a:blip r:embed="rId2">
            <a:extLst/>
          </a:blip>
          <a:stretch>
            <a:fillRect/>
          </a:stretch>
        </p:blipFill>
        <p:spPr>
          <a:xfrm>
            <a:off x="15521759" y="10274300"/>
            <a:ext cx="5601430" cy="2566989"/>
          </a:xfrm>
          <a:prstGeom prst="rect">
            <a:avLst/>
          </a:prstGeom>
        </p:spPr>
      </p:pic>
      <p:sp>
        <p:nvSpPr>
          <p:cNvPr id="226"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227"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2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235"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236" name="image9.png" descr="image9.png"/>
          <p:cNvPicPr>
            <a:picLocks noChangeAspect="1"/>
          </p:cNvPicPr>
          <p:nvPr/>
        </p:nvPicPr>
        <p:blipFill>
          <a:blip r:embed="rId2">
            <a:extLst/>
          </a:blip>
          <a:stretch>
            <a:fillRect/>
          </a:stretch>
        </p:blipFill>
        <p:spPr>
          <a:xfrm>
            <a:off x="15521756" y="10274300"/>
            <a:ext cx="5601430" cy="2566989"/>
          </a:xfrm>
          <a:prstGeom prst="rect">
            <a:avLst/>
          </a:prstGeom>
        </p:spPr>
      </p:pic>
      <p:sp>
        <p:nvSpPr>
          <p:cNvPr id="237"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238"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marL="342900" indent="-342900"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marL="742950" indent="-285750"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marL="1143000" indent="-228600"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3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24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2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Relevance copy 2">
    <p:spTree>
      <p:nvGrpSpPr>
        <p:cNvPr id="1" name=""/>
        <p:cNvGrpSpPr/>
        <p:nvPr/>
      </p:nvGrpSpPr>
      <p:grpSpPr>
        <a:xfrm>
          <a:off x="0" y="0"/>
          <a:ext cx="0" cy="0"/>
          <a:chOff x="0" y="0"/>
          <a:chExt cx="0" cy="0"/>
        </a:xfrm>
      </p:grpSpPr>
      <p:pic>
        <p:nvPicPr>
          <p:cNvPr id="255"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56" name="Title Text"/>
          <p:cNvSpPr txBox="1">
            <a:spLocks noGrp="1"/>
          </p:cNvSpPr>
          <p:nvPr>
            <p:ph type="title"/>
          </p:nvPr>
        </p:nvSpPr>
        <p:spPr>
          <a:xfrm>
            <a:off x="1778000" y="1371600"/>
            <a:ext cx="20828000" cy="1701800"/>
          </a:xfrm>
          <a:prstGeom prst="rect">
            <a:avLst/>
          </a:prstGeom>
          <a:effectLst>
            <a:outerShdw blurRad="50800" dist="38100" dir="5400000" rotWithShape="0">
              <a:srgbClr val="000000">
                <a:alpha val="40000"/>
              </a:srgbClr>
            </a:outerShdw>
          </a:effectLst>
        </p:spPr>
        <p:txBody>
          <a:bodyPr/>
          <a:lstStyle>
            <a:lvl1pPr>
              <a:defRPr>
                <a:latin typeface="Quicksand"/>
                <a:ea typeface="Quicksand"/>
                <a:cs typeface="Quicksand"/>
                <a:sym typeface="Quicksand"/>
              </a:defRPr>
            </a:lvl1pPr>
          </a:lstStyle>
          <a:p>
            <a:r>
              <a:t>Title Text</a:t>
            </a:r>
          </a:p>
        </p:txBody>
      </p:sp>
      <p:sp>
        <p:nvSpPr>
          <p:cNvPr id="257" name="Body Level One…"/>
          <p:cNvSpPr txBox="1">
            <a:spLocks noGrp="1"/>
          </p:cNvSpPr>
          <p:nvPr>
            <p:ph type="body" idx="1"/>
          </p:nvPr>
        </p:nvSpPr>
        <p:spPr>
          <a:xfrm>
            <a:off x="1765300" y="2971800"/>
            <a:ext cx="20866100" cy="8534400"/>
          </a:xfrm>
          <a:prstGeom prst="rect">
            <a:avLst/>
          </a:prstGeom>
          <a:effectLst>
            <a:outerShdw blurRad="50800" dist="38100" dir="5400000" rotWithShape="0">
              <a:srgbClr val="000000">
                <a:alpha val="40000"/>
              </a:srgbClr>
            </a:outerShdw>
          </a:effectLst>
        </p:spPr>
        <p:txBody>
          <a:bodyPr/>
          <a:lstStyle>
            <a:lvl1pPr>
              <a:lnSpc>
                <a:spcPct val="100000"/>
              </a:lnSpc>
              <a:defRPr>
                <a:latin typeface="DejaVu Sans Condensed"/>
                <a:ea typeface="DejaVu Sans Condensed"/>
                <a:cs typeface="DejaVu Sans Condensed"/>
                <a:sym typeface="DejaVu Sans Condensed"/>
              </a:defRPr>
            </a:lvl1pPr>
            <a:lvl2pPr>
              <a:lnSpc>
                <a:spcPct val="100000"/>
              </a:lnSpc>
              <a:defRPr>
                <a:latin typeface="DejaVu Sans Condensed"/>
                <a:ea typeface="DejaVu Sans Condensed"/>
                <a:cs typeface="DejaVu Sans Condensed"/>
                <a:sym typeface="DejaVu Sans Condensed"/>
              </a:defRPr>
            </a:lvl2pPr>
            <a:lvl3pPr>
              <a:lnSpc>
                <a:spcPct val="100000"/>
              </a:lnSpc>
              <a:defRPr>
                <a:latin typeface="DejaVu Sans Condensed"/>
                <a:ea typeface="DejaVu Sans Condensed"/>
                <a:cs typeface="DejaVu Sans Condensed"/>
                <a:sym typeface="DejaVu Sans Condensed"/>
              </a:defRPr>
            </a:lvl3pPr>
            <a:lvl4pPr>
              <a:defRPr>
                <a:latin typeface="DejaVu Sans Condensed"/>
                <a:ea typeface="DejaVu Sans Condensed"/>
                <a:cs typeface="DejaVu Sans Condensed"/>
                <a:sym typeface="DejaVu Sans Condensed"/>
              </a:defRPr>
            </a:lvl4pPr>
            <a:lvl5pP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Bullet">
    <p:spTree>
      <p:nvGrpSpPr>
        <p:cNvPr id="1" name=""/>
        <p:cNvGrpSpPr/>
        <p:nvPr/>
      </p:nvGrpSpPr>
      <p:grpSpPr>
        <a:xfrm>
          <a:off x="0" y="0"/>
          <a:ext cx="0" cy="0"/>
          <a:chOff x="0" y="0"/>
          <a:chExt cx="0" cy="0"/>
        </a:xfrm>
      </p:grpSpPr>
      <p:pic>
        <p:nvPicPr>
          <p:cNvPr id="265"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66" name="Body Level One…"/>
          <p:cNvSpPr txBox="1">
            <a:spLocks noGrp="1"/>
          </p:cNvSpPr>
          <p:nvPr>
            <p:ph type="body" idx="1"/>
          </p:nvPr>
        </p:nvSpPr>
        <p:spPr>
          <a:xfrm>
            <a:off x="1752600" y="1397000"/>
            <a:ext cx="20866100" cy="11201400"/>
          </a:xfrm>
          <a:prstGeom prst="rect">
            <a:avLst/>
          </a:prstGeom>
          <a:effectLst>
            <a:outerShdw blurRad="50800" dist="38100" dir="5400000" rotWithShape="0">
              <a:srgbClr val="000000">
                <a:alpha val="40000"/>
              </a:srgbClr>
            </a:outerShdw>
          </a:effectLst>
        </p:spPr>
        <p:txBody>
          <a:bodyPr>
            <a:noAutofit/>
          </a:bodyPr>
          <a:lstStyle>
            <a:lvl1pPr marL="457200" indent="-457200">
              <a:lnSpc>
                <a:spcPct val="100000"/>
              </a:lnSpc>
              <a:buSzPct val="80000"/>
              <a:buChar char="•"/>
              <a:defRPr>
                <a:latin typeface="DejaVu Sans Condensed"/>
                <a:ea typeface="DejaVu Sans Condensed"/>
                <a:cs typeface="DejaVu Sans Condensed"/>
                <a:sym typeface="DejaVu Sans Condensed"/>
              </a:defRPr>
            </a:lvl1pPr>
            <a:lvl2pPr marL="457200" indent="-457200">
              <a:lnSpc>
                <a:spcPct val="100000"/>
              </a:lnSpc>
              <a:buSzPct val="80000"/>
              <a:buChar char="•"/>
              <a:defRPr>
                <a:latin typeface="DejaVu Sans Condensed"/>
                <a:ea typeface="DejaVu Sans Condensed"/>
                <a:cs typeface="DejaVu Sans Condensed"/>
                <a:sym typeface="DejaVu Sans Condensed"/>
              </a:defRPr>
            </a:lvl2pPr>
            <a:lvl3pPr marL="457200" indent="-457200">
              <a:lnSpc>
                <a:spcPct val="100000"/>
              </a:lnSpc>
              <a:buSzPct val="80000"/>
              <a:buChar char="•"/>
              <a:defRPr>
                <a:latin typeface="DejaVu Sans Condensed"/>
                <a:ea typeface="DejaVu Sans Condensed"/>
                <a:cs typeface="DejaVu Sans Condensed"/>
                <a:sym typeface="DejaVu Sans Condensed"/>
              </a:defRPr>
            </a:lvl3pPr>
            <a:lvl4pPr marL="457200" indent="-457200">
              <a:buSzPct val="80000"/>
              <a:buChar char="•"/>
              <a:defRPr>
                <a:latin typeface="DejaVu Sans Condensed"/>
                <a:ea typeface="DejaVu Sans Condensed"/>
                <a:cs typeface="DejaVu Sans Condensed"/>
                <a:sym typeface="DejaVu Sans Condensed"/>
              </a:defRPr>
            </a:lvl4pPr>
            <a:lvl5pPr marL="457200" indent="-457200">
              <a:buSzPct val="80000"/>
              <a:buChar cha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Default - 2_Title Slide">
    <p:spTree>
      <p:nvGrpSpPr>
        <p:cNvPr id="1" name=""/>
        <p:cNvGrpSpPr/>
        <p:nvPr/>
      </p:nvGrpSpPr>
      <p:grpSpPr>
        <a:xfrm>
          <a:off x="0" y="0"/>
          <a:ext cx="0" cy="0"/>
          <a:chOff x="0" y="0"/>
          <a:chExt cx="0" cy="0"/>
        </a:xfrm>
      </p:grpSpPr>
      <p:pic>
        <p:nvPicPr>
          <p:cNvPr id="274" name="Relevance of Genesis in Today's World_Scripture.jpg" descr="Relevance of Genesis in Today's World_Scripture.jpg"/>
          <p:cNvPicPr>
            <a:picLocks noChangeAspect="1"/>
          </p:cNvPicPr>
          <p:nvPr/>
        </p:nvPicPr>
        <p:blipFill>
          <a:blip r:embed="rId2">
            <a:extLst/>
          </a:blip>
          <a:stretch>
            <a:fillRect/>
          </a:stretch>
        </p:blipFill>
        <p:spPr>
          <a:xfrm>
            <a:off x="-36173" y="0"/>
            <a:ext cx="24461790" cy="13757964"/>
          </a:xfrm>
          <a:prstGeom prst="rect">
            <a:avLst/>
          </a:prstGeom>
        </p:spPr>
      </p:pic>
      <p:sp>
        <p:nvSpPr>
          <p:cNvPr id="27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282"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83"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a:lstStyle>
            <a:lvl1pPr>
              <a:defRPr sz="7200">
                <a:latin typeface="DejaVu Sans Condensed"/>
                <a:ea typeface="DejaVu Sans Condensed"/>
                <a:cs typeface="DejaVu Sans Condensed"/>
                <a:sym typeface="DejaVu Sans Condensed"/>
              </a:defRPr>
            </a:lvl1pPr>
          </a:lstStyle>
          <a:p>
            <a:r>
              <a:t>Title Text</a:t>
            </a:r>
          </a:p>
        </p:txBody>
      </p:sp>
      <p:sp>
        <p:nvSpPr>
          <p:cNvPr id="284"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latin typeface="DejaVu Sans Condensed"/>
                <a:ea typeface="DejaVu Sans Condensed"/>
                <a:cs typeface="DejaVu Sans Condensed"/>
                <a:sym typeface="DejaVu Sans Condensed"/>
              </a:defRPr>
            </a:lvl1pPr>
            <a:lvl2pPr>
              <a:lnSpc>
                <a:spcPct val="100000"/>
              </a:lnSpc>
              <a:defRPr sz="3600">
                <a:latin typeface="DejaVu Sans Condensed"/>
                <a:ea typeface="DejaVu Sans Condensed"/>
                <a:cs typeface="DejaVu Sans Condensed"/>
                <a:sym typeface="DejaVu Sans Condensed"/>
              </a:defRPr>
            </a:lvl2pPr>
            <a:lvl3pPr>
              <a:lnSpc>
                <a:spcPct val="100000"/>
              </a:lnSpc>
              <a:defRPr sz="3600">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292"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3"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4"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5"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2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lue Rays copy 1">
    <p:spTree>
      <p:nvGrpSpPr>
        <p:cNvPr id="1" name=""/>
        <p:cNvGrpSpPr/>
        <p:nvPr/>
      </p:nvGrpSpPr>
      <p:grpSpPr>
        <a:xfrm>
          <a:off x="0" y="0"/>
          <a:ext cx="0" cy="0"/>
          <a:chOff x="0" y="0"/>
          <a:chExt cx="0" cy="0"/>
        </a:xfrm>
      </p:grpSpPr>
      <p:pic>
        <p:nvPicPr>
          <p:cNvPr id="31"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2" name="Title Text"/>
          <p:cNvSpPr txBox="1">
            <a:spLocks noGrp="1"/>
          </p:cNvSpPr>
          <p:nvPr>
            <p:ph type="title"/>
          </p:nvPr>
        </p:nvSpPr>
        <p:spPr>
          <a:xfrm>
            <a:off x="2413000" y="1384300"/>
            <a:ext cx="19558000" cy="8826500"/>
          </a:xfrm>
          <a:prstGeom prst="rect">
            <a:avLst/>
          </a:prstGeom>
          <a:effectLst>
            <a:outerShdw blurRad="50800" dist="38100" dir="5400000" rotWithShape="0">
              <a:srgbClr val="000000">
                <a:alpha val="40000"/>
              </a:srgbClr>
            </a:outerShdw>
          </a:effectLst>
        </p:spPr>
        <p:txBody>
          <a:bodyPr/>
          <a:lstStyle>
            <a:lvl1pPr>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33" name="Body Level One…"/>
          <p:cNvSpPr txBox="1">
            <a:spLocks noGrp="1"/>
          </p:cNvSpPr>
          <p:nvPr>
            <p:ph type="body" sz="quarter" idx="1"/>
          </p:nvPr>
        </p:nvSpPr>
        <p:spPr>
          <a:xfrm>
            <a:off x="2413000" y="10198100"/>
            <a:ext cx="19558000" cy="21336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vl2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2pPr>
            <a:lvl3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303"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04"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305"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0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4">
    <p:spTree>
      <p:nvGrpSpPr>
        <p:cNvPr id="1" name=""/>
        <p:cNvGrpSpPr/>
        <p:nvPr/>
      </p:nvGrpSpPr>
      <p:grpSpPr>
        <a:xfrm>
          <a:off x="0" y="0"/>
          <a:ext cx="0" cy="0"/>
          <a:chOff x="0" y="0"/>
          <a:chExt cx="0" cy="0"/>
        </a:xfrm>
      </p:grpSpPr>
      <p:sp>
        <p:nvSpPr>
          <p:cNvPr id="313" name="Rectangle"/>
          <p:cNvSpPr/>
          <p:nvPr/>
        </p:nvSpPr>
        <p:spPr>
          <a:xfrm>
            <a:off x="-177800" y="-165100"/>
            <a:ext cx="24739600" cy="139319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314" name="Rounded Rectangle"/>
          <p:cNvSpPr/>
          <p:nvPr/>
        </p:nvSpPr>
        <p:spPr>
          <a:xfrm>
            <a:off x="-1473200" y="876300"/>
            <a:ext cx="26225500" cy="1816100"/>
          </a:xfrm>
          <a:prstGeom prst="roundRect">
            <a:avLst>
              <a:gd name="adj" fmla="val 10486"/>
            </a:avLst>
          </a:prstGeom>
          <a:solidFill>
            <a:srgbClr val="D6D6D6"/>
          </a:solidFill>
        </p:spPr>
        <p:txBody>
          <a:bodyPr lIns="0" tIns="0" rIns="0" bIns="0"/>
          <a:lstStyle/>
          <a:p>
            <a:pPr algn="ctr" defTabSz="914400">
              <a:defRPr sz="5600">
                <a:uFill>
                  <a:solidFill>
                    <a:srgbClr val="000000"/>
                  </a:solidFill>
                </a:uFill>
                <a:latin typeface="Gill Sans"/>
                <a:ea typeface="Gill Sans"/>
                <a:cs typeface="Gill Sans"/>
                <a:sym typeface="Gill Sans"/>
              </a:defRPr>
            </a:pPr>
            <a:endParaRPr/>
          </a:p>
        </p:txBody>
      </p:sp>
      <p:sp>
        <p:nvSpPr>
          <p:cNvPr id="315" name="Rounded Rectangle"/>
          <p:cNvSpPr/>
          <p:nvPr/>
        </p:nvSpPr>
        <p:spPr>
          <a:xfrm>
            <a:off x="-1155700" y="2832100"/>
            <a:ext cx="26225500" cy="800100"/>
          </a:xfrm>
          <a:prstGeom prst="roundRect">
            <a:avLst>
              <a:gd name="adj" fmla="val 23806"/>
            </a:avLst>
          </a:prstGeom>
          <a:solidFill>
            <a:srgbClr val="D6D6D6"/>
          </a:solidFill>
        </p:spPr>
        <p:txBody>
          <a:bodyPr lIns="0" tIns="0" rIns="0" bIns="0"/>
          <a:lstStyle/>
          <a:p>
            <a:pPr algn="ctr" defTabSz="914400">
              <a:defRPr sz="5600">
                <a:uFill>
                  <a:solidFill>
                    <a:srgbClr val="000000"/>
                  </a:solidFill>
                </a:uFill>
                <a:latin typeface="Gill Sans"/>
                <a:ea typeface="Gill Sans"/>
                <a:cs typeface="Gill Sans"/>
                <a:sym typeface="Gill Sans"/>
              </a:defRPr>
            </a:pPr>
            <a:endParaRPr/>
          </a:p>
        </p:txBody>
      </p:sp>
      <p:sp>
        <p:nvSpPr>
          <p:cNvPr id="316"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317"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1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332"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000000"/>
                </a:solidFill>
                <a:latin typeface="Gill Sans"/>
                <a:ea typeface="Gill Sans"/>
                <a:cs typeface="Gill Sans"/>
                <a:sym typeface="Gill Sans"/>
              </a:defRPr>
            </a:lvl1pPr>
          </a:lstStyle>
          <a:p>
            <a:r>
              <a:t>Title Text</a:t>
            </a:r>
          </a:p>
        </p:txBody>
      </p:sp>
      <p:sp>
        <p:nvSpPr>
          <p:cNvPr id="333"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000000"/>
                </a:solidFill>
                <a:latin typeface="Gill Sans"/>
                <a:ea typeface="Gill Sans"/>
                <a:cs typeface="Gill Sans"/>
                <a:sym typeface="Gill Sans"/>
              </a:defRPr>
            </a:lvl1pPr>
            <a:lvl2pPr algn="ctr">
              <a:lnSpc>
                <a:spcPct val="100000"/>
              </a:lnSpc>
              <a:defRPr sz="4800">
                <a:solidFill>
                  <a:srgbClr val="000000"/>
                </a:solidFill>
                <a:latin typeface="Gill Sans"/>
                <a:ea typeface="Gill Sans"/>
                <a:cs typeface="Gill Sans"/>
                <a:sym typeface="Gill Sans"/>
              </a:defRPr>
            </a:lvl2pPr>
            <a:lvl3pPr algn="ctr">
              <a:lnSpc>
                <a:spcPct val="100000"/>
              </a:lnSpc>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spTree>
      <p:nvGrpSpPr>
        <p:cNvPr id="1" name=""/>
        <p:cNvGrpSpPr/>
        <p:nvPr/>
      </p:nvGrpSpPr>
      <p:grpSpPr>
        <a:xfrm>
          <a:off x="0" y="0"/>
          <a:ext cx="0" cy="0"/>
          <a:chOff x="0" y="0"/>
          <a:chExt cx="0" cy="0"/>
        </a:xfrm>
      </p:grpSpPr>
      <p:sp>
        <p:nvSpPr>
          <p:cNvPr id="341"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342"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343"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Quote WITH Pictures copy 2">
    <p:spTree>
      <p:nvGrpSpPr>
        <p:cNvPr id="1" name=""/>
        <p:cNvGrpSpPr/>
        <p:nvPr/>
      </p:nvGrpSpPr>
      <p:grpSpPr>
        <a:xfrm>
          <a:off x="0" y="0"/>
          <a:ext cx="0" cy="0"/>
          <a:chOff x="0" y="0"/>
          <a:chExt cx="0" cy="0"/>
        </a:xfrm>
      </p:grpSpPr>
      <p:pic>
        <p:nvPicPr>
          <p:cNvPr id="351"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52" name="Title Text"/>
          <p:cNvSpPr txBox="1">
            <a:spLocks noGrp="1"/>
          </p:cNvSpPr>
          <p:nvPr>
            <p:ph type="title"/>
          </p:nvPr>
        </p:nvSpPr>
        <p:spPr>
          <a:xfrm>
            <a:off x="1778000" y="1384300"/>
            <a:ext cx="20828000" cy="9537700"/>
          </a:xfrm>
          <a:prstGeom prst="rect">
            <a:avLst/>
          </a:prstGeom>
        </p:spPr>
        <p:txBody>
          <a:bodyPr/>
          <a:lstStyle>
            <a:lvl1pPr>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353"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chor="b">
            <a:noAutofit/>
          </a:bodyPr>
          <a:lstStyle>
            <a:lvl1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vl2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2pPr>
            <a:lvl3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amp; Subtitle copy 17">
    <p:spTree>
      <p:nvGrpSpPr>
        <p:cNvPr id="1" name=""/>
        <p:cNvGrpSpPr/>
        <p:nvPr/>
      </p:nvGrpSpPr>
      <p:grpSpPr>
        <a:xfrm>
          <a:off x="0" y="0"/>
          <a:ext cx="0" cy="0"/>
          <a:chOff x="0" y="0"/>
          <a:chExt cx="0" cy="0"/>
        </a:xfrm>
      </p:grpSpPr>
      <p:sp>
        <p:nvSpPr>
          <p:cNvPr id="361"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2"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3"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4"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3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amp; Subtitle copy 7">
    <p:spTree>
      <p:nvGrpSpPr>
        <p:cNvPr id="1" name=""/>
        <p:cNvGrpSpPr/>
        <p:nvPr/>
      </p:nvGrpSpPr>
      <p:grpSpPr>
        <a:xfrm>
          <a:off x="0" y="0"/>
          <a:ext cx="0" cy="0"/>
          <a:chOff x="0" y="0"/>
          <a:chExt cx="0" cy="0"/>
        </a:xfrm>
      </p:grpSpPr>
      <p:sp>
        <p:nvSpPr>
          <p:cNvPr id="37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amp; Subtitle copy 11">
    <p:spTree>
      <p:nvGrpSpPr>
        <p:cNvPr id="1" name=""/>
        <p:cNvGrpSpPr/>
        <p:nvPr/>
      </p:nvGrpSpPr>
      <p:grpSpPr>
        <a:xfrm>
          <a:off x="0" y="0"/>
          <a:ext cx="0" cy="0"/>
          <a:chOff x="0" y="0"/>
          <a:chExt cx="0" cy="0"/>
        </a:xfrm>
      </p:grpSpPr>
      <p:sp>
        <p:nvSpPr>
          <p:cNvPr id="380"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1"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2" name="Rounded Rectangle"/>
          <p:cNvSpPr/>
          <p:nvPr/>
        </p:nvSpPr>
        <p:spPr>
          <a:xfrm>
            <a:off x="-1155700" y="2832100"/>
            <a:ext cx="26225500" cy="368300"/>
          </a:xfrm>
          <a:prstGeom prst="roundRect">
            <a:avLst>
              <a:gd name="adj" fmla="val 5000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3"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3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1" name="Title Text"/>
          <p:cNvSpPr txBox="1">
            <a:spLocks noGrp="1"/>
          </p:cNvSpPr>
          <p:nvPr>
            <p:ph type="title"/>
          </p:nvPr>
        </p:nvSpPr>
        <p:spPr>
          <a:xfrm>
            <a:off x="2384018" y="358775"/>
            <a:ext cx="19624055" cy="3429001"/>
          </a:xfrm>
          <a:prstGeom prst="rect">
            <a:avLst/>
          </a:prstGeom>
          <a:ln w="9525">
            <a:round/>
          </a:ln>
        </p:spPr>
        <p:txBody>
          <a:bodyPr lIns="76200" tIns="76200" rIns="76200" bIns="76200" anchor="ctr"/>
          <a:lstStyle>
            <a:lvl1pPr algn="ctr" defTabSz="1530899">
              <a:defRPr sz="14000" b="1">
                <a:solidFill>
                  <a:srgbClr val="FFFFFF"/>
                </a:solidFill>
                <a:uFill>
                  <a:solidFill>
                    <a:srgbClr val="FFFFFF"/>
                  </a:solidFill>
                </a:uFill>
                <a:latin typeface="Arial"/>
                <a:ea typeface="Arial"/>
                <a:cs typeface="Arial"/>
                <a:sym typeface="Arial"/>
              </a:defRPr>
            </a:lvl1pPr>
          </a:lstStyle>
          <a:p>
            <a:r>
              <a:t>Title Text</a:t>
            </a:r>
          </a:p>
        </p:txBody>
      </p:sp>
      <p:sp>
        <p:nvSpPr>
          <p:cNvPr id="392" name="Body Level One…"/>
          <p:cNvSpPr txBox="1">
            <a:spLocks noGrp="1"/>
          </p:cNvSpPr>
          <p:nvPr>
            <p:ph type="body" idx="1"/>
          </p:nvPr>
        </p:nvSpPr>
        <p:spPr>
          <a:xfrm>
            <a:off x="1219358" y="3200401"/>
            <a:ext cx="21948460" cy="10515600"/>
          </a:xfrm>
          <a:prstGeom prst="rect">
            <a:avLst/>
          </a:prstGeom>
          <a:ln>
            <a:round/>
          </a:ln>
        </p:spPr>
        <p:txBody>
          <a:bodyPr lIns="101600" tIns="101600" rIns="101600" bIns="101600">
            <a:noAutofit/>
          </a:bodyPr>
          <a:lstStyle>
            <a:lvl1pPr marL="1489318" indent="-95633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1pPr>
            <a:lvl2pPr marL="2233978" indent="-96011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2pPr>
            <a:lvl3pPr marL="2974857" indent="-956340"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3pPr>
            <a:lvl4pPr marL="3719515"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4pPr>
            <a:lvl5pPr marL="4464176"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9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ue Rays blank">
    <p:spTree>
      <p:nvGrpSpPr>
        <p:cNvPr id="1" name=""/>
        <p:cNvGrpSpPr/>
        <p:nvPr/>
      </p:nvGrpSpPr>
      <p:grpSpPr>
        <a:xfrm>
          <a:off x="0" y="0"/>
          <a:ext cx="0" cy="0"/>
          <a:chOff x="0" y="0"/>
          <a:chExt cx="0" cy="0"/>
        </a:xfrm>
      </p:grpSpPr>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Default - 3_Title and Content">
    <p:spTree>
      <p:nvGrpSpPr>
        <p:cNvPr id="1" name=""/>
        <p:cNvGrpSpPr/>
        <p:nvPr/>
      </p:nvGrpSpPr>
      <p:grpSpPr>
        <a:xfrm>
          <a:off x="0" y="0"/>
          <a:ext cx="0" cy="0"/>
          <a:chOff x="0" y="0"/>
          <a:chExt cx="0" cy="0"/>
        </a:xfrm>
      </p:grpSpPr>
      <p:pic>
        <p:nvPicPr>
          <p:cNvPr id="400"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01" name="Click to edit Master text styles"/>
          <p:cNvSpPr txBox="1">
            <a:spLocks noGrp="1"/>
          </p:cNvSpPr>
          <p:nvPr>
            <p:ph type="body" sz="quarter" idx="13"/>
          </p:nvPr>
        </p:nvSpPr>
        <p:spPr>
          <a:xfrm>
            <a:off x="1753168" y="10820400"/>
            <a:ext cx="20868819" cy="1701801"/>
          </a:xfrm>
          <a:prstGeom prst="rect">
            <a:avLst/>
          </a:prstGeom>
          <a:ln w="9525">
            <a:round/>
          </a:ln>
        </p:spPr>
        <p:txBody>
          <a:bodyPr>
            <a:noAutofit/>
          </a:bodyPr>
          <a:lstStyle>
            <a:lvl1pPr defTabSz="914400">
              <a:lnSpc>
                <a:spcPct val="100000"/>
              </a:lnSpc>
              <a:buClr>
                <a:srgbClr val="FFFED5"/>
              </a:buClr>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402" name="Body Level One…"/>
          <p:cNvSpPr txBox="1">
            <a:spLocks noGrp="1"/>
          </p:cNvSpPr>
          <p:nvPr>
            <p:ph type="body" idx="1"/>
          </p:nvPr>
        </p:nvSpPr>
        <p:spPr>
          <a:xfrm>
            <a:off x="1765528" y="1498600"/>
            <a:ext cx="20868819" cy="9245600"/>
          </a:xfrm>
          <a:prstGeom prst="rect">
            <a:avLst/>
          </a:prstGeom>
          <a:ln w="9525">
            <a:round/>
          </a:ln>
        </p:spPr>
        <p:txBody>
          <a:bodyPr>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0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pic>
        <p:nvPicPr>
          <p:cNvPr id="410"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11"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412"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1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Blue Rays copy 2">
    <p:spTree>
      <p:nvGrpSpPr>
        <p:cNvPr id="1" name=""/>
        <p:cNvGrpSpPr/>
        <p:nvPr/>
      </p:nvGrpSpPr>
      <p:grpSpPr>
        <a:xfrm>
          <a:off x="0" y="0"/>
          <a:ext cx="0" cy="0"/>
          <a:chOff x="0" y="0"/>
          <a:chExt cx="0" cy="0"/>
        </a:xfrm>
      </p:grpSpPr>
      <p:sp>
        <p:nvSpPr>
          <p:cNvPr id="4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42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28" name="image9.png" descr="image9.png"/>
          <p:cNvPicPr>
            <a:picLocks noChangeAspect="1"/>
          </p:cNvPicPr>
          <p:nvPr/>
        </p:nvPicPr>
        <p:blipFill>
          <a:blip r:embed="rId2">
            <a:extLst/>
          </a:blip>
          <a:stretch>
            <a:fillRect/>
          </a:stretch>
        </p:blipFill>
        <p:spPr>
          <a:xfrm>
            <a:off x="15521423" y="10274300"/>
            <a:ext cx="5601430" cy="2566989"/>
          </a:xfrm>
          <a:prstGeom prst="rect">
            <a:avLst/>
          </a:prstGeom>
        </p:spPr>
      </p:pic>
      <p:sp>
        <p:nvSpPr>
          <p:cNvPr id="429"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30" name="Body Level One…"/>
          <p:cNvSpPr txBox="1">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3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Default - Black copy">
    <p:spTree>
      <p:nvGrpSpPr>
        <p:cNvPr id="1" name=""/>
        <p:cNvGrpSpPr/>
        <p:nvPr/>
      </p:nvGrpSpPr>
      <p:grpSpPr>
        <a:xfrm>
          <a:off x="0" y="0"/>
          <a:ext cx="0" cy="0"/>
          <a:chOff x="0" y="0"/>
          <a:chExt cx="0" cy="0"/>
        </a:xfrm>
      </p:grpSpPr>
      <p:sp>
        <p:nvSpPr>
          <p:cNvPr id="438"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439"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5_Default Design">
    <p:bg>
      <p:bgPr>
        <a:solidFill>
          <a:srgbClr val="000000"/>
        </a:solidFill>
        <a:effectLst/>
      </p:bgPr>
    </p:bg>
    <p:spTree>
      <p:nvGrpSpPr>
        <p:cNvPr id="1" name=""/>
        <p:cNvGrpSpPr/>
        <p:nvPr/>
      </p:nvGrpSpPr>
      <p:grpSpPr>
        <a:xfrm>
          <a:off x="0" y="0"/>
          <a:ext cx="0" cy="0"/>
          <a:chOff x="0" y="0"/>
          <a:chExt cx="0" cy="0"/>
        </a:xfrm>
      </p:grpSpPr>
      <p:sp>
        <p:nvSpPr>
          <p:cNvPr id="446"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447"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defRPr>
            </a:lvl3pPr>
            <a:lvl4pPr marL="1640839" marR="81280" indent="-228600" defTabSz="1828800">
              <a:spcBef>
                <a:spcPts val="900"/>
              </a:spcBef>
              <a:buSzPct val="100000"/>
              <a:buChar char="–"/>
              <a:defRPr sz="4000">
                <a:solidFill>
                  <a:srgbClr val="000000"/>
                </a:solidFill>
                <a:uFill>
                  <a:solidFill>
                    <a:srgbClr val="000000"/>
                  </a:solidFill>
                </a:uFill>
              </a:defRPr>
            </a:lvl4pPr>
            <a:lvl5pPr marL="2098039" marR="81280" indent="-228600" defTabSz="1828800">
              <a:spcBef>
                <a:spcPts val="900"/>
              </a:spcBef>
              <a:buSzPct val="100000"/>
              <a:buChar char="»"/>
              <a:defRPr sz="4000">
                <a:solidFill>
                  <a:srgbClr val="000000"/>
                </a:solidFill>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448"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455"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456"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defRPr>
            </a:lvl3pPr>
            <a:lvl4pPr marL="1640839" marR="81280" indent="-228600" defTabSz="1828800">
              <a:spcBef>
                <a:spcPts val="900"/>
              </a:spcBef>
              <a:buSzPct val="100000"/>
              <a:buChar char="–"/>
              <a:defRPr sz="4000">
                <a:solidFill>
                  <a:srgbClr val="000000"/>
                </a:solidFill>
                <a:uFill>
                  <a:solidFill>
                    <a:srgbClr val="000000"/>
                  </a:solidFill>
                </a:uFill>
              </a:defRPr>
            </a:lvl4pPr>
            <a:lvl5pPr marL="2098039" marR="81280" indent="-228600" defTabSz="1828800">
              <a:spcBef>
                <a:spcPts val="900"/>
              </a:spcBef>
              <a:buSzPct val="100000"/>
              <a:buChar char="»"/>
              <a:defRPr sz="4000">
                <a:solidFill>
                  <a:srgbClr val="000000"/>
                </a:solidFill>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457"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Default - Black copy 1">
    <p:spTree>
      <p:nvGrpSpPr>
        <p:cNvPr id="1" name=""/>
        <p:cNvGrpSpPr/>
        <p:nvPr/>
      </p:nvGrpSpPr>
      <p:grpSpPr>
        <a:xfrm>
          <a:off x="0" y="0"/>
          <a:ext cx="0" cy="0"/>
          <a:chOff x="0" y="0"/>
          <a:chExt cx="0" cy="0"/>
        </a:xfrm>
      </p:grpSpPr>
      <p:sp>
        <p:nvSpPr>
          <p:cNvPr id="464"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465"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Blue Rays copy 4">
    <p:spTree>
      <p:nvGrpSpPr>
        <p:cNvPr id="1" name=""/>
        <p:cNvGrpSpPr/>
        <p:nvPr/>
      </p:nvGrpSpPr>
      <p:grpSpPr>
        <a:xfrm>
          <a:off x="0" y="0"/>
          <a:ext cx="0" cy="0"/>
          <a:chOff x="0" y="0"/>
          <a:chExt cx="0" cy="0"/>
        </a:xfrm>
      </p:grpSpPr>
      <p:pic>
        <p:nvPicPr>
          <p:cNvPr id="472"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73"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474"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Blue Rays copy 5">
    <p:spTree>
      <p:nvGrpSpPr>
        <p:cNvPr id="1" name=""/>
        <p:cNvGrpSpPr/>
        <p:nvPr/>
      </p:nvGrpSpPr>
      <p:grpSpPr>
        <a:xfrm>
          <a:off x="0" y="0"/>
          <a:ext cx="0" cy="0"/>
          <a:chOff x="0" y="0"/>
          <a:chExt cx="0" cy="0"/>
        </a:xfrm>
      </p:grpSpPr>
      <p:pic>
        <p:nvPicPr>
          <p:cNvPr id="482"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83"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484"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ue Rays copy 3">
    <p:spTree>
      <p:nvGrpSpPr>
        <p:cNvPr id="1" name=""/>
        <p:cNvGrpSpPr/>
        <p:nvPr/>
      </p:nvGrpSpPr>
      <p:grpSpPr>
        <a:xfrm>
          <a:off x="0" y="0"/>
          <a:ext cx="0" cy="0"/>
          <a:chOff x="0" y="0"/>
          <a:chExt cx="0" cy="0"/>
        </a:xfrm>
      </p:grpSpPr>
      <p:pic>
        <p:nvPicPr>
          <p:cNvPr id="48"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9" name="Title Text"/>
          <p:cNvSpPr txBox="1">
            <a:spLocks noGrp="1"/>
          </p:cNvSpPr>
          <p:nvPr>
            <p:ph type="title"/>
          </p:nvPr>
        </p:nvSpPr>
        <p:spPr>
          <a:xfrm>
            <a:off x="1778000" y="1384300"/>
            <a:ext cx="20828000" cy="10045700"/>
          </a:xfrm>
          <a:prstGeom prst="rect">
            <a:avLst/>
          </a:prstGeom>
          <a:effectLst>
            <a:outerShdw blurRad="50800" dist="38100" dir="5400000" rotWithShape="0">
              <a:srgbClr val="000000">
                <a:alpha val="40000"/>
              </a:srgbClr>
            </a:outerShdw>
          </a:effectLst>
        </p:spPr>
        <p:txBody>
          <a:bodyPr/>
          <a:lstStyle>
            <a:lvl1pPr>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Blue Rays copy 6">
    <p:spTree>
      <p:nvGrpSpPr>
        <p:cNvPr id="1" name=""/>
        <p:cNvGrpSpPr/>
        <p:nvPr/>
      </p:nvGrpSpPr>
      <p:grpSpPr>
        <a:xfrm>
          <a:off x="0" y="0"/>
          <a:ext cx="0" cy="0"/>
          <a:chOff x="0" y="0"/>
          <a:chExt cx="0" cy="0"/>
        </a:xfrm>
      </p:grpSpPr>
      <p:pic>
        <p:nvPicPr>
          <p:cNvPr id="492"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93"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494"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0">
    <p:spTree>
      <p:nvGrpSpPr>
        <p:cNvPr id="1" name=""/>
        <p:cNvGrpSpPr/>
        <p:nvPr/>
      </p:nvGrpSpPr>
      <p:grpSpPr>
        <a:xfrm>
          <a:off x="0" y="0"/>
          <a:ext cx="0" cy="0"/>
          <a:chOff x="0" y="0"/>
          <a:chExt cx="0" cy="0"/>
        </a:xfrm>
      </p:grpSpPr>
      <p:sp>
        <p:nvSpPr>
          <p:cNvPr id="502"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503"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504"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marL="342900" indent="-342900"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marL="742950" indent="-285750"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marL="1143000" indent="-228600"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0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512"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FFFFFF"/>
                </a:solidFill>
                <a:latin typeface="Gill Sans"/>
                <a:ea typeface="Gill Sans"/>
                <a:cs typeface="Gill Sans"/>
                <a:sym typeface="Gill Sans"/>
              </a:defRPr>
            </a:lvl1pPr>
          </a:lstStyle>
          <a:p>
            <a:r>
              <a:t>Title Text</a:t>
            </a:r>
          </a:p>
        </p:txBody>
      </p:sp>
      <p:sp>
        <p:nvSpPr>
          <p:cNvPr id="513"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FFFFFF"/>
                </a:solidFill>
                <a:latin typeface="Gill Sans"/>
                <a:ea typeface="Gill Sans"/>
                <a:cs typeface="Gill Sans"/>
                <a:sym typeface="Gill Sans"/>
              </a:defRPr>
            </a:lvl1pPr>
            <a:lvl2pPr algn="ctr">
              <a:lnSpc>
                <a:spcPct val="100000"/>
              </a:lnSpc>
              <a:defRPr sz="4800">
                <a:solidFill>
                  <a:srgbClr val="FFFFFF"/>
                </a:solidFill>
                <a:latin typeface="Gill Sans"/>
                <a:ea typeface="Gill Sans"/>
                <a:cs typeface="Gill Sans"/>
                <a:sym typeface="Gill Sans"/>
              </a:defRPr>
            </a:lvl2pPr>
            <a:lvl3pPr algn="ctr">
              <a:lnSpc>
                <a:spcPct val="100000"/>
              </a:lnSpc>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1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521" name="Title Text"/>
          <p:cNvSpPr txBox="1">
            <a:spLocks noGrp="1"/>
          </p:cNvSpPr>
          <p:nvPr>
            <p:ph type="title"/>
          </p:nvPr>
        </p:nvSpPr>
        <p:spPr>
          <a:xfrm>
            <a:off x="0" y="-457200"/>
            <a:ext cx="24384000" cy="457200"/>
          </a:xfrm>
          <a:prstGeom prst="rect">
            <a:avLst/>
          </a:prstGeom>
        </p:spPr>
        <p:txBody>
          <a:bodyPr anchor="ctr"/>
          <a:lstStyle>
            <a:lvl1pPr marL="146050" indent="-111125" defTabSz="1295400">
              <a:defRPr sz="2200" b="1">
                <a:solidFill>
                  <a:srgbClr val="FFFFFF"/>
                </a:solidFill>
                <a:uFill>
                  <a:solidFill>
                    <a:srgbClr val="FFFFFF"/>
                  </a:solidFill>
                </a:uFill>
                <a:latin typeface="Arial"/>
                <a:ea typeface="Arial"/>
                <a:cs typeface="Arial"/>
                <a:sym typeface="Arial"/>
              </a:defRPr>
            </a:lvl1pPr>
          </a:lstStyle>
          <a:p>
            <a:r>
              <a:t>Title Text</a:t>
            </a:r>
          </a:p>
        </p:txBody>
      </p:sp>
      <p:sp>
        <p:nvSpPr>
          <p:cNvPr id="522"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529"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0"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1"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2"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5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5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547"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548" name="image9.png" descr="image9.png"/>
          <p:cNvPicPr>
            <a:picLocks noChangeAspect="1"/>
          </p:cNvPicPr>
          <p:nvPr/>
        </p:nvPicPr>
        <p:blipFill>
          <a:blip r:embed="rId2">
            <a:extLst/>
          </a:blip>
          <a:stretch>
            <a:fillRect/>
          </a:stretch>
        </p:blipFill>
        <p:spPr>
          <a:xfrm>
            <a:off x="15521435" y="10274300"/>
            <a:ext cx="5601430" cy="2566989"/>
          </a:xfrm>
          <a:prstGeom prst="rect">
            <a:avLst/>
          </a:prstGeom>
        </p:spPr>
      </p:pic>
      <p:sp>
        <p:nvSpPr>
          <p:cNvPr id="549"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550"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558"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559"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566" name="Title Text"/>
          <p:cNvSpPr txBox="1">
            <a:spLocks noGrp="1"/>
          </p:cNvSpPr>
          <p:nvPr>
            <p:ph type="title"/>
          </p:nvPr>
        </p:nvSpPr>
        <p:spPr>
          <a:xfrm>
            <a:off x="0" y="-457200"/>
            <a:ext cx="24384000" cy="457200"/>
          </a:xfrm>
          <a:prstGeom prst="rect">
            <a:avLst/>
          </a:prstGeom>
        </p:spPr>
        <p:txBody>
          <a:bodyPr anchor="ctr"/>
          <a:lstStyle>
            <a:lvl1pPr marL="146050" indent="-111125" defTabSz="1295400">
              <a:defRPr sz="2200" b="1">
                <a:solidFill>
                  <a:srgbClr val="FFFFFF"/>
                </a:solidFill>
                <a:uFill>
                  <a:solidFill>
                    <a:srgbClr val="FFFFFF"/>
                  </a:solidFill>
                </a:uFill>
                <a:latin typeface="Helvetica"/>
                <a:ea typeface="Helvetica"/>
                <a:cs typeface="Helvetica"/>
                <a:sym typeface="Helvetica"/>
              </a:defRPr>
            </a:lvl1pPr>
          </a:lstStyle>
          <a:p>
            <a:r>
              <a:t>Title Text</a:t>
            </a:r>
          </a:p>
        </p:txBody>
      </p:sp>
      <p:sp>
        <p:nvSpPr>
          <p:cNvPr id="567"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57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5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58"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5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Plain copy">
    <p:spTree>
      <p:nvGrpSpPr>
        <p:cNvPr id="1" name=""/>
        <p:cNvGrpSpPr/>
        <p:nvPr/>
      </p:nvGrpSpPr>
      <p:grpSpPr>
        <a:xfrm>
          <a:off x="0" y="0"/>
          <a:ext cx="0" cy="0"/>
          <a:chOff x="0" y="0"/>
          <a:chExt cx="0" cy="0"/>
        </a:xfrm>
      </p:grpSpPr>
      <p:pic>
        <p:nvPicPr>
          <p:cNvPr id="582" name="Terry_NoahsFlood_TitleSlide4.jpg" descr="Terry_NoahsFlood_TitleSlide4.jpg"/>
          <p:cNvPicPr>
            <a:picLocks noChangeAspect="1"/>
          </p:cNvPicPr>
          <p:nvPr/>
        </p:nvPicPr>
        <p:blipFill>
          <a:blip r:embed="rId2">
            <a:extLst/>
          </a:blip>
          <a:stretch>
            <a:fillRect/>
          </a:stretch>
        </p:blipFill>
        <p:spPr>
          <a:xfrm>
            <a:off x="0" y="0"/>
            <a:ext cx="24472900" cy="13716000"/>
          </a:xfrm>
          <a:prstGeom prst="rect">
            <a:avLst/>
          </a:prstGeom>
          <a:ln w="12700">
            <a:miter lim="400000"/>
          </a:ln>
        </p:spPr>
      </p:pic>
      <p:sp>
        <p:nvSpPr>
          <p:cNvPr id="5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pic>
        <p:nvPicPr>
          <p:cNvPr id="590" name="BlueBackground.jpg" descr="BlueBackgrou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91" name="Title Text"/>
          <p:cNvSpPr txBox="1">
            <a:spLocks noGrp="1"/>
          </p:cNvSpPr>
          <p:nvPr>
            <p:ph type="title"/>
          </p:nvPr>
        </p:nvSpPr>
        <p:spPr>
          <a:xfrm>
            <a:off x="1739900" y="355600"/>
            <a:ext cx="20904200" cy="3441700"/>
          </a:xfrm>
          <a:prstGeom prst="rect">
            <a:avLst/>
          </a:prstGeom>
        </p:spPr>
        <p:txBody>
          <a:bodyPr lIns="50800" tIns="50800" rIns="50800" bIns="50800" anchor="ctr"/>
          <a:lstStyle>
            <a:lvl1pPr algn="ctr">
              <a:defRPr sz="11600">
                <a:solidFill>
                  <a:srgbClr val="000000"/>
                </a:solidFill>
                <a:latin typeface="Gill Sans"/>
                <a:ea typeface="Gill Sans"/>
                <a:cs typeface="Gill Sans"/>
                <a:sym typeface="Gill Sans"/>
              </a:defRPr>
            </a:lvl1pPr>
          </a:lstStyle>
          <a:p>
            <a:r>
              <a:t>Title Text</a:t>
            </a:r>
          </a:p>
        </p:txBody>
      </p:sp>
      <p:sp>
        <p:nvSpPr>
          <p:cNvPr id="5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59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607" name="SS logo.jpg" descr="SS logo.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615"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6"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7"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8"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6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626"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27"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28"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29" name="Title Text"/>
          <p:cNvSpPr txBox="1">
            <a:spLocks noGrp="1"/>
          </p:cNvSpPr>
          <p:nvPr>
            <p:ph type="title"/>
          </p:nvPr>
        </p:nvSpPr>
        <p:spPr>
          <a:xfrm>
            <a:off x="1866900" y="0"/>
            <a:ext cx="20637500" cy="2705100"/>
          </a:xfrm>
          <a:prstGeom prst="rect">
            <a:avLst/>
          </a:prstGeom>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630"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Blue Rays copy 7">
    <p:spTree>
      <p:nvGrpSpPr>
        <p:cNvPr id="1" name=""/>
        <p:cNvGrpSpPr/>
        <p:nvPr/>
      </p:nvGrpSpPr>
      <p:grpSpPr>
        <a:xfrm>
          <a:off x="0" y="0"/>
          <a:ext cx="0" cy="0"/>
          <a:chOff x="0" y="0"/>
          <a:chExt cx="0" cy="0"/>
        </a:xfrm>
      </p:grpSpPr>
      <p:pic>
        <p:nvPicPr>
          <p:cNvPr id="637"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38" name="Title Text"/>
          <p:cNvSpPr txBox="1">
            <a:spLocks noGrp="1"/>
          </p:cNvSpPr>
          <p:nvPr>
            <p:ph type="title"/>
          </p:nvPr>
        </p:nvSpPr>
        <p:spPr>
          <a:xfrm>
            <a:off x="2400300" y="1371600"/>
            <a:ext cx="195707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639" name="Body Level One…"/>
          <p:cNvSpPr txBox="1">
            <a:spLocks noGrp="1"/>
          </p:cNvSpPr>
          <p:nvPr>
            <p:ph type="body" idx="1"/>
          </p:nvPr>
        </p:nvSpPr>
        <p:spPr>
          <a:xfrm>
            <a:off x="2400300" y="3429000"/>
            <a:ext cx="19570700" cy="89408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Blue Rays copy 8">
    <p:spTree>
      <p:nvGrpSpPr>
        <p:cNvPr id="1" name=""/>
        <p:cNvGrpSpPr/>
        <p:nvPr/>
      </p:nvGrpSpPr>
      <p:grpSpPr>
        <a:xfrm>
          <a:off x="0" y="0"/>
          <a:ext cx="0" cy="0"/>
          <a:chOff x="0" y="0"/>
          <a:chExt cx="0" cy="0"/>
        </a:xfrm>
      </p:grpSpPr>
      <p:pic>
        <p:nvPicPr>
          <p:cNvPr id="647"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48" name="Title Text"/>
          <p:cNvSpPr txBox="1">
            <a:spLocks noGrp="1"/>
          </p:cNvSpPr>
          <p:nvPr>
            <p:ph type="title"/>
          </p:nvPr>
        </p:nvSpPr>
        <p:spPr>
          <a:xfrm>
            <a:off x="2400300" y="1371600"/>
            <a:ext cx="195707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649" name="Body Level One…"/>
          <p:cNvSpPr txBox="1">
            <a:spLocks noGrp="1"/>
          </p:cNvSpPr>
          <p:nvPr>
            <p:ph type="body" idx="1"/>
          </p:nvPr>
        </p:nvSpPr>
        <p:spPr>
          <a:xfrm>
            <a:off x="2400300" y="3429000"/>
            <a:ext cx="19570700" cy="89408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Default - Black copy 3">
    <p:spTree>
      <p:nvGrpSpPr>
        <p:cNvPr id="1" name=""/>
        <p:cNvGrpSpPr/>
        <p:nvPr/>
      </p:nvGrpSpPr>
      <p:grpSpPr>
        <a:xfrm>
          <a:off x="0" y="0"/>
          <a:ext cx="0" cy="0"/>
          <a:chOff x="0" y="0"/>
          <a:chExt cx="0" cy="0"/>
        </a:xfrm>
      </p:grpSpPr>
      <p:sp>
        <p:nvSpPr>
          <p:cNvPr id="657"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58"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Default - Black copy 4">
    <p:spTree>
      <p:nvGrpSpPr>
        <p:cNvPr id="1" name=""/>
        <p:cNvGrpSpPr/>
        <p:nvPr/>
      </p:nvGrpSpPr>
      <p:grpSpPr>
        <a:xfrm>
          <a:off x="0" y="0"/>
          <a:ext cx="0" cy="0"/>
          <a:chOff x="0" y="0"/>
          <a:chExt cx="0" cy="0"/>
        </a:xfrm>
      </p:grpSpPr>
      <p:sp>
        <p:nvSpPr>
          <p:cNvPr id="665"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66"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mp; Subtitle copy 1">
    <p:spTree>
      <p:nvGrpSpPr>
        <p:cNvPr id="1" name=""/>
        <p:cNvGrpSpPr/>
        <p:nvPr/>
      </p:nvGrpSpPr>
      <p:grpSpPr>
        <a:xfrm>
          <a:off x="0" y="0"/>
          <a:ext cx="0" cy="0"/>
          <a:chOff x="0" y="0"/>
          <a:chExt cx="0" cy="0"/>
        </a:xfrm>
      </p:grpSpPr>
      <p:sp>
        <p:nvSpPr>
          <p:cNvPr id="67"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8" name="Title Text"/>
          <p:cNvSpPr txBox="1">
            <a:spLocks noGrp="1"/>
          </p:cNvSpPr>
          <p:nvPr>
            <p:ph type="title"/>
          </p:nvPr>
        </p:nvSpPr>
        <p:spPr>
          <a:xfrm>
            <a:off x="1739900" y="12065000"/>
            <a:ext cx="20904200" cy="1270000"/>
          </a:xfrm>
          <a:prstGeom prst="rect">
            <a:avLst/>
          </a:prstGeom>
        </p:spPr>
        <p:txBody>
          <a:bodyPr lIns="50800" tIns="50800" rIns="50800" bIns="50800" anchor="b"/>
          <a:lstStyle>
            <a:lvl1pPr algn="ctr">
              <a:defRPr sz="11600">
                <a:solidFill>
                  <a:srgbClr val="E7E7E7"/>
                </a:solidFill>
                <a:latin typeface="Copperplate"/>
                <a:ea typeface="Copperplate"/>
                <a:cs typeface="Copperplate"/>
                <a:sym typeface="Copperplate"/>
              </a:defRPr>
            </a:lvl1pPr>
          </a:lstStyle>
          <a:p>
            <a:r>
              <a:t>Title Text</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Default - Black copy 5">
    <p:spTree>
      <p:nvGrpSpPr>
        <p:cNvPr id="1" name=""/>
        <p:cNvGrpSpPr/>
        <p:nvPr/>
      </p:nvGrpSpPr>
      <p:grpSpPr>
        <a:xfrm>
          <a:off x="0" y="0"/>
          <a:ext cx="0" cy="0"/>
          <a:chOff x="0" y="0"/>
          <a:chExt cx="0" cy="0"/>
        </a:xfrm>
      </p:grpSpPr>
      <p:sp>
        <p:nvSpPr>
          <p:cNvPr id="673"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74"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Blue Rays copy 9">
    <p:spTree>
      <p:nvGrpSpPr>
        <p:cNvPr id="1" name=""/>
        <p:cNvGrpSpPr/>
        <p:nvPr/>
      </p:nvGrpSpPr>
      <p:grpSpPr>
        <a:xfrm>
          <a:off x="0" y="0"/>
          <a:ext cx="0" cy="0"/>
          <a:chOff x="0" y="0"/>
          <a:chExt cx="0" cy="0"/>
        </a:xfrm>
      </p:grpSpPr>
      <p:pic>
        <p:nvPicPr>
          <p:cNvPr id="681"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82" name="Title Text"/>
          <p:cNvSpPr txBox="1">
            <a:spLocks noGrp="1"/>
          </p:cNvSpPr>
          <p:nvPr>
            <p:ph type="title"/>
          </p:nvPr>
        </p:nvSpPr>
        <p:spPr>
          <a:xfrm>
            <a:off x="2463800" y="1384300"/>
            <a:ext cx="19481800" cy="8940800"/>
          </a:xfrm>
          <a:prstGeom prst="rect">
            <a:avLst/>
          </a:prstGeom>
          <a:effectLst>
            <a:outerShdw blurRad="50800" dist="38100" dir="5400000" rotWithShape="0">
              <a:srgbClr val="000000">
                <a:alpha val="40000"/>
              </a:srgbClr>
            </a:outerShdw>
          </a:effectLst>
        </p:spPr>
        <p:txBody>
          <a:bodyPr/>
          <a:lstStyle>
            <a:lvl1pPr>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683" name="Body Level One…"/>
          <p:cNvSpPr txBox="1">
            <a:spLocks noGrp="1"/>
          </p:cNvSpPr>
          <p:nvPr>
            <p:ph type="body" sz="quarter" idx="1"/>
          </p:nvPr>
        </p:nvSpPr>
        <p:spPr>
          <a:xfrm>
            <a:off x="2463800" y="10668000"/>
            <a:ext cx="19481800" cy="16891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vl2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2pPr>
            <a:lvl3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Blue Rays copy 10">
    <p:spTree>
      <p:nvGrpSpPr>
        <p:cNvPr id="1" name=""/>
        <p:cNvGrpSpPr/>
        <p:nvPr/>
      </p:nvGrpSpPr>
      <p:grpSpPr>
        <a:xfrm>
          <a:off x="0" y="0"/>
          <a:ext cx="0" cy="0"/>
          <a:chOff x="0" y="0"/>
          <a:chExt cx="0" cy="0"/>
        </a:xfrm>
      </p:grpSpPr>
      <p:pic>
        <p:nvPicPr>
          <p:cNvPr id="691"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92"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693"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Blue Rays copy 11">
    <p:spTree>
      <p:nvGrpSpPr>
        <p:cNvPr id="1" name=""/>
        <p:cNvGrpSpPr/>
        <p:nvPr/>
      </p:nvGrpSpPr>
      <p:grpSpPr>
        <a:xfrm>
          <a:off x="0" y="0"/>
          <a:ext cx="0" cy="0"/>
          <a:chOff x="0" y="0"/>
          <a:chExt cx="0" cy="0"/>
        </a:xfrm>
      </p:grpSpPr>
      <p:pic>
        <p:nvPicPr>
          <p:cNvPr id="701"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02"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703"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Default - Black copy 6">
    <p:spTree>
      <p:nvGrpSpPr>
        <p:cNvPr id="1" name=""/>
        <p:cNvGrpSpPr/>
        <p:nvPr/>
      </p:nvGrpSpPr>
      <p:grpSpPr>
        <a:xfrm>
          <a:off x="0" y="0"/>
          <a:ext cx="0" cy="0"/>
          <a:chOff x="0" y="0"/>
          <a:chExt cx="0" cy="0"/>
        </a:xfrm>
      </p:grpSpPr>
      <p:sp>
        <p:nvSpPr>
          <p:cNvPr id="711"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712"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719"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Blue Rays copy 12">
    <p:spTree>
      <p:nvGrpSpPr>
        <p:cNvPr id="1" name=""/>
        <p:cNvGrpSpPr/>
        <p:nvPr/>
      </p:nvGrpSpPr>
      <p:grpSpPr>
        <a:xfrm>
          <a:off x="0" y="0"/>
          <a:ext cx="0" cy="0"/>
          <a:chOff x="0" y="0"/>
          <a:chExt cx="0" cy="0"/>
        </a:xfrm>
      </p:grpSpPr>
      <p:pic>
        <p:nvPicPr>
          <p:cNvPr id="727"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28"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729"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Blue Rays copy 13">
    <p:spTree>
      <p:nvGrpSpPr>
        <p:cNvPr id="1" name=""/>
        <p:cNvGrpSpPr/>
        <p:nvPr/>
      </p:nvGrpSpPr>
      <p:grpSpPr>
        <a:xfrm>
          <a:off x="0" y="0"/>
          <a:ext cx="0" cy="0"/>
          <a:chOff x="0" y="0"/>
          <a:chExt cx="0" cy="0"/>
        </a:xfrm>
      </p:grpSpPr>
      <p:pic>
        <p:nvPicPr>
          <p:cNvPr id="737"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38"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739"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Blue Rays copy 15">
    <p:spTree>
      <p:nvGrpSpPr>
        <p:cNvPr id="1" name=""/>
        <p:cNvGrpSpPr/>
        <p:nvPr/>
      </p:nvGrpSpPr>
      <p:grpSpPr>
        <a:xfrm>
          <a:off x="0" y="0"/>
          <a:ext cx="0" cy="0"/>
          <a:chOff x="0" y="0"/>
          <a:chExt cx="0" cy="0"/>
        </a:xfrm>
      </p:grpSpPr>
      <p:pic>
        <p:nvPicPr>
          <p:cNvPr id="757"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58"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759"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Blue Rays copy 16">
    <p:spTree>
      <p:nvGrpSpPr>
        <p:cNvPr id="1" name=""/>
        <p:cNvGrpSpPr/>
        <p:nvPr/>
      </p:nvGrpSpPr>
      <p:grpSpPr>
        <a:xfrm>
          <a:off x="0" y="0"/>
          <a:ext cx="0" cy="0"/>
          <a:chOff x="0" y="0"/>
          <a:chExt cx="0" cy="0"/>
        </a:xfrm>
      </p:grpSpPr>
      <p:pic>
        <p:nvPicPr>
          <p:cNvPr id="767"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68"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769"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76" name="16-9AiG Logo 2007 on Blue-Black 01224.png" descr="16-9AiG Logo 2007 on Blue-Black 01224.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777"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778" name="1600_AiGLogo_Slide_Navy-small.png" descr="1600_AiGLogo_Slide_Navy-small.png"/>
          <p:cNvPicPr>
            <a:picLocks noChangeAspect="1"/>
          </p:cNvPicPr>
          <p:nvPr/>
        </p:nvPicPr>
        <p:blipFill>
          <a:blip r:embed="rId2">
            <a:extLst/>
          </a:blip>
          <a:stretch>
            <a:fillRect/>
          </a:stretch>
        </p:blipFill>
        <p:spPr>
          <a:xfrm>
            <a:off x="68405" y="0"/>
            <a:ext cx="24247189" cy="13716000"/>
          </a:xfrm>
          <a:prstGeom prst="rect">
            <a:avLst/>
          </a:prstGeom>
          <a:ln w="12700">
            <a:miter lim="400000"/>
          </a:ln>
        </p:spPr>
      </p:pic>
      <p:sp>
        <p:nvSpPr>
          <p:cNvPr id="77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78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787"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788"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7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79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04" name="Title Text"/>
          <p:cNvSpPr txBox="1">
            <a:spLocks noGrp="1"/>
          </p:cNvSpPr>
          <p:nvPr>
            <p:ph type="title"/>
          </p:nvPr>
        </p:nvSpPr>
        <p:spPr>
          <a:xfrm>
            <a:off x="-4763" y="4326681"/>
            <a:ext cx="24409401" cy="4546601"/>
          </a:xfrm>
          <a:prstGeom prst="rect">
            <a:avLst/>
          </a:prstGeom>
          <a:ln w="9525">
            <a:round/>
          </a:ln>
        </p:spPr>
        <p:txBody>
          <a:bodyPr lIns="25400" tIns="25400" rIns="25400" bIns="25400"/>
          <a:lstStyle>
            <a:lvl1pPr algn="ctr" defTabSz="2197100">
              <a:defRPr sz="14400" b="1">
                <a:solidFill>
                  <a:srgbClr val="7A4700"/>
                </a:solidFill>
                <a:uFill>
                  <a:solidFill>
                    <a:srgbClr val="7A4700"/>
                  </a:solidFill>
                </a:uFill>
                <a:latin typeface="Arial"/>
                <a:ea typeface="Arial"/>
                <a:cs typeface="Arial"/>
                <a:sym typeface="Arial"/>
              </a:defRPr>
            </a:lvl1pPr>
          </a:lstStyle>
          <a:p>
            <a:r>
              <a:t>Title Text</a:t>
            </a:r>
          </a:p>
        </p:txBody>
      </p:sp>
      <p:sp>
        <p:nvSpPr>
          <p:cNvPr id="805" name="Slide Number"/>
          <p:cNvSpPr txBox="1">
            <a:spLocks noGrp="1"/>
          </p:cNvSpPr>
          <p:nvPr>
            <p:ph type="sldNum" sz="quarter" idx="2"/>
          </p:nvPr>
        </p:nvSpPr>
        <p:spPr>
          <a:xfrm>
            <a:off x="22694900" y="12937490"/>
            <a:ext cx="469900" cy="508001"/>
          </a:xfrm>
          <a:prstGeom prst="rect">
            <a:avLst/>
          </a:prstGeom>
        </p:spPr>
        <p:txBody>
          <a:bodyPr/>
          <a:lstStyle>
            <a:lvl1pPr algn="r" defTabSz="2197100">
              <a:defRPr sz="28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Blue Rays copy 18">
    <p:spTree>
      <p:nvGrpSpPr>
        <p:cNvPr id="1" name=""/>
        <p:cNvGrpSpPr/>
        <p:nvPr/>
      </p:nvGrpSpPr>
      <p:grpSpPr>
        <a:xfrm>
          <a:off x="0" y="0"/>
          <a:ext cx="0" cy="0"/>
          <a:chOff x="0" y="0"/>
          <a:chExt cx="0" cy="0"/>
        </a:xfrm>
      </p:grpSpPr>
      <p:pic>
        <p:nvPicPr>
          <p:cNvPr id="812"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13" name="Title Text"/>
          <p:cNvSpPr txBox="1">
            <a:spLocks noGrp="1"/>
          </p:cNvSpPr>
          <p:nvPr>
            <p:ph type="title"/>
          </p:nvPr>
        </p:nvSpPr>
        <p:spPr>
          <a:xfrm>
            <a:off x="2374900" y="1384300"/>
            <a:ext cx="19596100" cy="15367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814" name="Body Level One…"/>
          <p:cNvSpPr txBox="1">
            <a:spLocks noGrp="1"/>
          </p:cNvSpPr>
          <p:nvPr>
            <p:ph type="body" idx="1"/>
          </p:nvPr>
        </p:nvSpPr>
        <p:spPr>
          <a:xfrm>
            <a:off x="2311400" y="3060700"/>
            <a:ext cx="19685000" cy="93599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8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822" name="Title Text"/>
          <p:cNvSpPr txBox="1">
            <a:spLocks noGrp="1"/>
          </p:cNvSpPr>
          <p:nvPr>
            <p:ph type="title"/>
          </p:nvPr>
        </p:nvSpPr>
        <p:spPr>
          <a:xfrm>
            <a:off x="1778000" y="2298700"/>
            <a:ext cx="20828000" cy="4648200"/>
          </a:xfrm>
          <a:prstGeom prst="rect">
            <a:avLst/>
          </a:prstGeom>
        </p:spPr>
        <p:txBody>
          <a:bodyPr lIns="50800" tIns="50800" rIns="50800" bIns="50800" anchor="b">
            <a:normAutofit/>
          </a:bodyPr>
          <a:lstStyle>
            <a:lvl1pPr algn="ctr">
              <a:defRPr sz="11200">
                <a:solidFill>
                  <a:srgbClr val="FFFFFF"/>
                </a:solidFill>
                <a:latin typeface="Helvetica Light"/>
                <a:ea typeface="Helvetica Light"/>
                <a:cs typeface="Helvetica Light"/>
                <a:sym typeface="Helvetica Light"/>
              </a:defRPr>
            </a:lvl1pPr>
          </a:lstStyle>
          <a:p>
            <a:r>
              <a:t>Title Text</a:t>
            </a:r>
          </a:p>
        </p:txBody>
      </p:sp>
      <p:sp>
        <p:nvSpPr>
          <p:cNvPr id="823"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algn="ctr">
              <a:lnSpc>
                <a:spcPct val="100000"/>
              </a:lnSpc>
              <a:defRPr sz="4400">
                <a:solidFill>
                  <a:srgbClr val="FFFFFF"/>
                </a:solidFill>
                <a:latin typeface="Helvetica Light"/>
                <a:ea typeface="Helvetica Light"/>
                <a:cs typeface="Helvetica Light"/>
                <a:sym typeface="Helvetica Light"/>
              </a:defRPr>
            </a:lvl1pPr>
            <a:lvl2pPr indent="228600" algn="ctr">
              <a:lnSpc>
                <a:spcPct val="100000"/>
              </a:lnSpc>
              <a:defRPr sz="4400">
                <a:solidFill>
                  <a:srgbClr val="FFFFFF"/>
                </a:solidFill>
                <a:latin typeface="Helvetica Light"/>
                <a:ea typeface="Helvetica Light"/>
                <a:cs typeface="Helvetica Light"/>
                <a:sym typeface="Helvetica Light"/>
              </a:defRPr>
            </a:lvl2pPr>
            <a:lvl3pPr indent="457200" algn="ctr">
              <a:lnSpc>
                <a:spcPct val="100000"/>
              </a:lnSpc>
              <a:defRPr sz="4400">
                <a:solidFill>
                  <a:srgbClr val="FFFFFF"/>
                </a:solidFill>
                <a:latin typeface="Helvetica Light"/>
                <a:ea typeface="Helvetica Light"/>
                <a:cs typeface="Helvetica Light"/>
                <a:sym typeface="Helvetica Light"/>
              </a:defRPr>
            </a:lvl3pPr>
            <a:lvl4pPr indent="685800" algn="ctr">
              <a:defRPr sz="4400">
                <a:solidFill>
                  <a:srgbClr val="FFFFFF"/>
                </a:solidFill>
                <a:latin typeface="Helvetica Light"/>
                <a:ea typeface="Helvetica Light"/>
                <a:cs typeface="Helvetica Light"/>
                <a:sym typeface="Helvetica Light"/>
              </a:defRPr>
            </a:lvl4pPr>
            <a:lvl5pPr indent="914400" algn="ctr">
              <a:defRPr sz="44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24"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Video/Reference  TS">
    <p:spTree>
      <p:nvGrpSpPr>
        <p:cNvPr id="1" name=""/>
        <p:cNvGrpSpPr/>
        <p:nvPr/>
      </p:nvGrpSpPr>
      <p:grpSpPr>
        <a:xfrm>
          <a:off x="0" y="0"/>
          <a:ext cx="0" cy="0"/>
          <a:chOff x="0" y="0"/>
          <a:chExt cx="0" cy="0"/>
        </a:xfrm>
      </p:grpSpPr>
      <p:pic>
        <p:nvPicPr>
          <p:cNvPr id="831"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32" name="Body Level One…"/>
          <p:cNvSpPr txBox="1">
            <a:spLocks noGrp="1"/>
          </p:cNvSpPr>
          <p:nvPr>
            <p:ph type="body" sz="quarter" idx="1"/>
          </p:nvPr>
        </p:nvSpPr>
        <p:spPr>
          <a:xfrm>
            <a:off x="2311400" y="10591800"/>
            <a:ext cx="19735800" cy="1879600"/>
          </a:xfrm>
          <a:prstGeom prst="rect">
            <a:avLst/>
          </a:prstGeom>
        </p:spPr>
        <p:txBody>
          <a:bodyPr lIns="50800" tIns="50800" rIns="50800" bIns="50800" anchor="b">
            <a:noAutofit/>
          </a:bodyPr>
          <a:lstStyle>
            <a:lvl1pPr algn="ctr">
              <a:defRPr sz="3600">
                <a:solidFill>
                  <a:srgbClr val="FFFFFF"/>
                </a:solidFill>
                <a:latin typeface="Calibri"/>
                <a:ea typeface="Calibri"/>
                <a:cs typeface="Calibri"/>
                <a:sym typeface="Calibri"/>
              </a:defRPr>
            </a:lvl1pPr>
            <a:lvl2pPr algn="ctr">
              <a:defRPr sz="3600">
                <a:solidFill>
                  <a:srgbClr val="FFFFFF"/>
                </a:solidFill>
                <a:latin typeface="Calibri"/>
                <a:ea typeface="Calibri"/>
                <a:cs typeface="Calibri"/>
                <a:sym typeface="Calibri"/>
              </a:defRPr>
            </a:lvl2pPr>
            <a:lvl3pPr algn="ctr">
              <a:defRPr sz="3600">
                <a:solidFill>
                  <a:srgbClr val="FFFFFF"/>
                </a:solidFill>
                <a:latin typeface="Calibri"/>
                <a:ea typeface="Calibri"/>
                <a:cs typeface="Calibri"/>
                <a:sym typeface="Calibri"/>
              </a:defRPr>
            </a:lvl3pPr>
            <a:lvl4pPr>
              <a:defRPr sz="3600">
                <a:solidFill>
                  <a:srgbClr val="38220C"/>
                </a:solidFill>
                <a:latin typeface="Calibri"/>
                <a:ea typeface="Calibri"/>
                <a:cs typeface="Calibri"/>
                <a:sym typeface="Calibri"/>
              </a:defRPr>
            </a:lvl4pPr>
            <a:lvl5pPr>
              <a:defRPr sz="3600">
                <a:solidFill>
                  <a:srgbClr val="38220C"/>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84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1"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pic>
        <p:nvPicPr>
          <p:cNvPr id="842" name="1601_AnswersInGenesis_Logo_Spot306C_BookLeft.png" descr="1601_AnswersInGenesis_Logo_Spot306C_BookLeft.png"/>
          <p:cNvPicPr>
            <a:picLocks noChangeAspect="1"/>
          </p:cNvPicPr>
          <p:nvPr/>
        </p:nvPicPr>
        <p:blipFill>
          <a:blip r:embed="rId2">
            <a:extLst/>
          </a:blip>
          <a:stretch>
            <a:fillRect/>
          </a:stretch>
        </p:blipFill>
        <p:spPr>
          <a:xfrm>
            <a:off x="17000725" y="10722895"/>
            <a:ext cx="4925093" cy="1606428"/>
          </a:xfrm>
          <a:prstGeom prst="rect">
            <a:avLst/>
          </a:prstGeom>
          <a:ln w="12700">
            <a:miter lim="400000"/>
          </a:ln>
        </p:spPr>
      </p:pic>
      <p:sp>
        <p:nvSpPr>
          <p:cNvPr id="8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Blue Rays copy 2">
    <p:spTree>
      <p:nvGrpSpPr>
        <p:cNvPr id="1" name=""/>
        <p:cNvGrpSpPr/>
        <p:nvPr/>
      </p:nvGrpSpPr>
      <p:grpSpPr>
        <a:xfrm>
          <a:off x="0" y="0"/>
          <a:ext cx="0" cy="0"/>
          <a:chOff x="0" y="0"/>
          <a:chExt cx="0" cy="0"/>
        </a:xfrm>
      </p:grpSpPr>
      <p:pic>
        <p:nvPicPr>
          <p:cNvPr id="850"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858" name="Title Text"/>
          <p:cNvSpPr txBox="1">
            <a:spLocks noGrp="1"/>
          </p:cNvSpPr>
          <p:nvPr>
            <p:ph type="title"/>
          </p:nvPr>
        </p:nvSpPr>
        <p:spPr>
          <a:xfrm>
            <a:off x="1739900" y="0"/>
            <a:ext cx="20904200" cy="6934200"/>
          </a:xfrm>
          <a:prstGeom prst="rect">
            <a:avLst/>
          </a:prstGeom>
        </p:spPr>
        <p:txBody>
          <a:bodyPr lIns="50800" tIns="50800" rIns="50800" bIns="50800" anchor="b"/>
          <a:lstStyle>
            <a:lvl1pPr algn="ctr" defTabSz="914400">
              <a:defRPr sz="11600">
                <a:solidFill>
                  <a:srgbClr val="FFFFFF"/>
                </a:solidFill>
                <a:uFill>
                  <a:solidFill>
                    <a:srgbClr val="FFFFFF"/>
                  </a:solidFill>
                </a:uFill>
                <a:latin typeface="Gill Sans"/>
                <a:ea typeface="Gill Sans"/>
                <a:cs typeface="Gill Sans"/>
                <a:sym typeface="Gill Sans"/>
              </a:defRPr>
            </a:lvl1pPr>
          </a:lstStyle>
          <a:p>
            <a:r>
              <a:t>Title Text</a:t>
            </a:r>
          </a:p>
        </p:txBody>
      </p:sp>
      <p:sp>
        <p:nvSpPr>
          <p:cNvPr id="859" name="Body Level One…"/>
          <p:cNvSpPr txBox="1">
            <a:spLocks noGrp="1"/>
          </p:cNvSpPr>
          <p:nvPr>
            <p:ph type="body" idx="1"/>
          </p:nvPr>
        </p:nvSpPr>
        <p:spPr>
          <a:xfrm>
            <a:off x="1739900" y="7061200"/>
            <a:ext cx="20904200" cy="6654800"/>
          </a:xfrm>
          <a:prstGeom prst="rect">
            <a:avLst/>
          </a:prstGeom>
        </p:spPr>
        <p:txBody>
          <a:bodyPr lIns="50800" tIns="50800" rIns="50800" bIns="50800">
            <a:noAutofit/>
          </a:bodyPr>
          <a:lstStyle>
            <a:lvl1pPr marL="342900" indent="-342900" algn="ctr" defTabSz="914400">
              <a:lnSpc>
                <a:spcPct val="100000"/>
              </a:lnSpc>
              <a:defRPr sz="4800">
                <a:solidFill>
                  <a:srgbClr val="FFFFFF"/>
                </a:solidFill>
                <a:uFill>
                  <a:solidFill>
                    <a:srgbClr val="FFFFFF"/>
                  </a:solidFill>
                </a:uFill>
                <a:latin typeface="Gill Sans"/>
                <a:ea typeface="Gill Sans"/>
                <a:cs typeface="Gill Sans"/>
                <a:sym typeface="Gill Sans"/>
              </a:defRPr>
            </a:lvl1pPr>
            <a:lvl2pPr marL="742950" indent="-285750" algn="ctr" defTabSz="914400">
              <a:lnSpc>
                <a:spcPct val="100000"/>
              </a:lnSpc>
              <a:defRPr sz="4800">
                <a:solidFill>
                  <a:srgbClr val="FFFFFF"/>
                </a:solidFill>
                <a:uFill>
                  <a:solidFill>
                    <a:srgbClr val="FFFFFF"/>
                  </a:solidFill>
                </a:uFill>
                <a:latin typeface="Gill Sans"/>
                <a:ea typeface="Gill Sans"/>
                <a:cs typeface="Gill Sans"/>
                <a:sym typeface="Gill Sans"/>
              </a:defRPr>
            </a:lvl2pPr>
            <a:lvl3pPr marL="1143000" indent="-228600" algn="ctr" defTabSz="914400">
              <a:lnSpc>
                <a:spcPct val="100000"/>
              </a:lnSpc>
              <a:defRPr sz="4800">
                <a:solidFill>
                  <a:srgbClr val="FFFFFF"/>
                </a:solidFill>
                <a:uFill>
                  <a:solidFill>
                    <a:srgbClr val="FFFFFF"/>
                  </a:solidFill>
                </a:uFill>
                <a:latin typeface="Gill Sans"/>
                <a:ea typeface="Gill Sans"/>
                <a:cs typeface="Gill Sans"/>
                <a:sym typeface="Gill Sans"/>
              </a:defRPr>
            </a:lvl3pPr>
            <a:lvl4pPr marL="1600200" indent="-228600" algn="ctr" defTabSz="914400">
              <a:defRPr sz="4800">
                <a:solidFill>
                  <a:srgbClr val="FFFFFF"/>
                </a:solidFill>
                <a:uFill>
                  <a:solidFill>
                    <a:srgbClr val="FFFFFF"/>
                  </a:solidFill>
                </a:uFill>
                <a:latin typeface="Gill Sans"/>
                <a:ea typeface="Gill Sans"/>
                <a:cs typeface="Gill Sans"/>
                <a:sym typeface="Gill Sans"/>
              </a:defRPr>
            </a:lvl4pPr>
            <a:lvl5pPr marL="2057400" indent="-228600" algn="ctr" defTabSz="914400">
              <a:defRPr sz="4800">
                <a:solidFill>
                  <a:srgbClr val="FFFFFF"/>
                </a:solidFill>
                <a:uFill>
                  <a:solidFill>
                    <a:srgbClr val="FFFFFF"/>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60" name="Slide Number"/>
          <p:cNvSpPr txBox="1">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92"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93"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867" name="Paper_Red_GeneralBG.jpg" descr="Paper_Red_GeneralBG.jpg"/>
          <p:cNvPicPr>
            <a:picLocks/>
          </p:cNvPicPr>
          <p:nvPr/>
        </p:nvPicPr>
        <p:blipFill>
          <a:blip r:embed="rId2">
            <a:extLst/>
          </a:blip>
          <a:stretch>
            <a:fillRect/>
          </a:stretch>
        </p:blipFill>
        <p:spPr>
          <a:xfrm>
            <a:off x="0" y="0"/>
            <a:ext cx="24384000" cy="13716000"/>
          </a:xfrm>
          <a:prstGeom prst="rect">
            <a:avLst/>
          </a:prstGeom>
          <a:ln w="12700">
            <a:miter lim="400000"/>
          </a:ln>
        </p:spPr>
      </p:pic>
      <p:sp>
        <p:nvSpPr>
          <p:cNvPr id="868" name="Slide Number"/>
          <p:cNvSpPr txBox="1">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875"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882" name="Title Text"/>
          <p:cNvSpPr txBox="1">
            <a:spLocks noGrp="1"/>
          </p:cNvSpPr>
          <p:nvPr>
            <p:ph type="title"/>
          </p:nvPr>
        </p:nvSpPr>
        <p:spPr>
          <a:xfrm>
            <a:off x="1778000" y="2298700"/>
            <a:ext cx="20828000" cy="4648200"/>
          </a:xfrm>
          <a:prstGeom prst="rect">
            <a:avLst/>
          </a:prstGeom>
        </p:spPr>
        <p:txBody>
          <a:bodyPr lIns="50800" tIns="50800" rIns="50800" bIns="50800" anchor="b">
            <a:normAutofit/>
          </a:bodyPr>
          <a:lstStyle>
            <a:lvl1pPr algn="ctr">
              <a:defRPr sz="11200">
                <a:solidFill>
                  <a:srgbClr val="000000"/>
                </a:solidFill>
                <a:latin typeface="Helvetica Light"/>
                <a:ea typeface="Helvetica Light"/>
                <a:cs typeface="Helvetica Light"/>
                <a:sym typeface="Helvetica Light"/>
              </a:defRPr>
            </a:lvl1pPr>
          </a:lstStyle>
          <a:p>
            <a:r>
              <a:t>Title Text</a:t>
            </a:r>
          </a:p>
        </p:txBody>
      </p:sp>
      <p:sp>
        <p:nvSpPr>
          <p:cNvPr id="883"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algn="ctr">
              <a:lnSpc>
                <a:spcPct val="100000"/>
              </a:lnSpc>
              <a:defRPr sz="4400">
                <a:solidFill>
                  <a:srgbClr val="000000"/>
                </a:solidFill>
                <a:latin typeface="Helvetica Light"/>
                <a:ea typeface="Helvetica Light"/>
                <a:cs typeface="Helvetica Light"/>
                <a:sym typeface="Helvetica Light"/>
              </a:defRPr>
            </a:lvl1pPr>
            <a:lvl2pPr indent="228600" algn="ctr">
              <a:lnSpc>
                <a:spcPct val="100000"/>
              </a:lnSpc>
              <a:defRPr sz="4400">
                <a:solidFill>
                  <a:srgbClr val="000000"/>
                </a:solidFill>
                <a:latin typeface="Helvetica Light"/>
                <a:ea typeface="Helvetica Light"/>
                <a:cs typeface="Helvetica Light"/>
                <a:sym typeface="Helvetica Light"/>
              </a:defRPr>
            </a:lvl2pPr>
            <a:lvl3pPr indent="457200" algn="ctr">
              <a:lnSpc>
                <a:spcPct val="100000"/>
              </a:lnSpc>
              <a:defRPr sz="4400">
                <a:solidFill>
                  <a:srgbClr val="000000"/>
                </a:solidFill>
                <a:latin typeface="Helvetica Light"/>
                <a:ea typeface="Helvetica Light"/>
                <a:cs typeface="Helvetica Light"/>
                <a:sym typeface="Helvetica Light"/>
              </a:defRPr>
            </a:lvl3pPr>
            <a:lvl4pPr indent="685800" algn="ctr">
              <a:defRPr sz="4400">
                <a:solidFill>
                  <a:srgbClr val="000000"/>
                </a:solidFill>
                <a:latin typeface="Helvetica Light"/>
                <a:ea typeface="Helvetica Light"/>
                <a:cs typeface="Helvetica Light"/>
                <a:sym typeface="Helvetica Light"/>
              </a:defRPr>
            </a:lvl4pPr>
            <a:lvl5pPr indent="914400" algn="ctr">
              <a:defRPr sz="44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84" name="Slide Number"/>
          <p:cNvSpPr txBox="1">
            <a:spLocks noGrp="1"/>
          </p:cNvSpPr>
          <p:nvPr>
            <p:ph type="sldNum" sz="quarter" idx="2"/>
          </p:nvPr>
        </p:nvSpPr>
        <p:spPr>
          <a:xfrm>
            <a:off x="11959031" y="13081000"/>
            <a:ext cx="453238" cy="469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Photo Captions TS">
    <p:spTree>
      <p:nvGrpSpPr>
        <p:cNvPr id="1" name=""/>
        <p:cNvGrpSpPr/>
        <p:nvPr/>
      </p:nvGrpSpPr>
      <p:grpSpPr>
        <a:xfrm>
          <a:off x="0" y="0"/>
          <a:ext cx="0" cy="0"/>
          <a:chOff x="0" y="0"/>
          <a:chExt cx="0" cy="0"/>
        </a:xfrm>
      </p:grpSpPr>
      <p:pic>
        <p:nvPicPr>
          <p:cNvPr id="891"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92" name="Line"/>
          <p:cNvSpPr/>
          <p:nvPr/>
        </p:nvSpPr>
        <p:spPr>
          <a:xfrm>
            <a:off x="3810000" y="11430000"/>
            <a:ext cx="16635360" cy="0"/>
          </a:xfrm>
          <a:prstGeom prst="line">
            <a:avLst/>
          </a:prstGeom>
          <a:ln w="25400">
            <a:solidFill>
              <a:srgbClr val="FFFFFF"/>
            </a:solidFill>
            <a:miter lim="400000"/>
          </a:ln>
        </p:spPr>
        <p:txBody>
          <a:bodyPr lIns="50800" tIns="50800" rIns="50800" bIns="50800" anchor="ctr"/>
          <a:lstStyle/>
          <a:p>
            <a:pPr algn="r" defTabSz="2197100">
              <a:spcBef>
                <a:spcPts val="1700"/>
              </a:spcBef>
              <a:defRPr sz="4500" u="sng" spc="0">
                <a:solidFill>
                  <a:srgbClr val="FFFFFF"/>
                </a:solidFill>
                <a:uFill>
                  <a:solidFill>
                    <a:srgbClr val="7A4700"/>
                  </a:solidFill>
                </a:uFill>
                <a:latin typeface="Arial"/>
                <a:ea typeface="Arial"/>
                <a:cs typeface="Arial"/>
                <a:sym typeface="Arial"/>
              </a:defRPr>
            </a:pPr>
            <a:endParaRPr/>
          </a:p>
        </p:txBody>
      </p:sp>
      <p:sp>
        <p:nvSpPr>
          <p:cNvPr id="893" name="Title Text"/>
          <p:cNvSpPr txBox="1">
            <a:spLocks noGrp="1"/>
          </p:cNvSpPr>
          <p:nvPr>
            <p:ph type="title"/>
          </p:nvPr>
        </p:nvSpPr>
        <p:spPr>
          <a:xfrm>
            <a:off x="2336800" y="9855200"/>
            <a:ext cx="19659600" cy="1905000"/>
          </a:xfrm>
          <a:prstGeom prst="rect">
            <a:avLst/>
          </a:prstGeom>
        </p:spPr>
        <p:txBody>
          <a:bodyPr anchor="ctr"/>
          <a:lstStyle>
            <a:lvl1pPr algn="ctr">
              <a:defRPr>
                <a:solidFill>
                  <a:srgbClr val="79E0F6"/>
                </a:solidFill>
                <a:latin typeface="Mensch Bold Inline"/>
                <a:ea typeface="Mensch Bold Inline"/>
                <a:cs typeface="Mensch Bold Inline"/>
                <a:sym typeface="Mensch Bold Inline"/>
              </a:defRPr>
            </a:lvl1pPr>
          </a:lstStyle>
          <a:p>
            <a:r>
              <a:t>Title Text</a:t>
            </a:r>
          </a:p>
        </p:txBody>
      </p:sp>
      <p:sp>
        <p:nvSpPr>
          <p:cNvPr id="894" name="Body Level One…"/>
          <p:cNvSpPr txBox="1">
            <a:spLocks noGrp="1"/>
          </p:cNvSpPr>
          <p:nvPr>
            <p:ph type="body" sz="quarter" idx="1"/>
          </p:nvPr>
        </p:nvSpPr>
        <p:spPr>
          <a:xfrm>
            <a:off x="2324100" y="11747500"/>
            <a:ext cx="19659600" cy="749300"/>
          </a:xfrm>
          <a:prstGeom prst="rect">
            <a:avLst/>
          </a:prstGeom>
        </p:spPr>
        <p:txBody>
          <a:bodyPr>
            <a:noAutofit/>
          </a:bodyPr>
          <a:lstStyle>
            <a:lvl1pPr algn="ctr">
              <a:defRPr sz="6400">
                <a:solidFill>
                  <a:srgbClr val="FFFFFF"/>
                </a:solidFill>
                <a:latin typeface="Mensch Regular"/>
                <a:ea typeface="Mensch Regular"/>
                <a:cs typeface="Mensch Regular"/>
                <a:sym typeface="Mensch Regular"/>
              </a:defRPr>
            </a:lvl1pPr>
            <a:lvl2pPr algn="ctr">
              <a:defRPr sz="6400">
                <a:solidFill>
                  <a:srgbClr val="FFFFFF"/>
                </a:solidFill>
                <a:latin typeface="Mensch Regular"/>
                <a:ea typeface="Mensch Regular"/>
                <a:cs typeface="Mensch Regular"/>
                <a:sym typeface="Mensch Regular"/>
              </a:defRPr>
            </a:lvl2pPr>
            <a:lvl3pPr algn="ctr">
              <a:defRPr sz="6400">
                <a:solidFill>
                  <a:srgbClr val="FFFFFF"/>
                </a:solidFill>
                <a:latin typeface="Mensch Regular"/>
                <a:ea typeface="Mensch Regular"/>
                <a:cs typeface="Mensch Regular"/>
                <a:sym typeface="Mensch Regular"/>
              </a:defRPr>
            </a:lvl3pPr>
            <a:lvl4pPr algn="ctr">
              <a:defRPr sz="6400">
                <a:solidFill>
                  <a:srgbClr val="FFFFFF"/>
                </a:solidFill>
                <a:latin typeface="Mensch Regular"/>
                <a:ea typeface="Mensch Regular"/>
                <a:cs typeface="Mensch Regular"/>
                <a:sym typeface="Mensch Regular"/>
              </a:defRPr>
            </a:lvl4pPr>
            <a:lvl5pPr algn="ctr">
              <a:defRPr sz="6400">
                <a:solidFill>
                  <a:srgbClr val="FFFFFF"/>
                </a:solidFill>
                <a:latin typeface="Mensch Regular"/>
                <a:ea typeface="Mensch Regular"/>
                <a:cs typeface="Mensch Regular"/>
                <a:sym typeface="Mensch Regular"/>
              </a:defRPr>
            </a:lvl5pPr>
          </a:lstStyle>
          <a:p>
            <a:r>
              <a:t>Body Level One</a:t>
            </a:r>
          </a:p>
          <a:p>
            <a:pPr lvl="1"/>
            <a:r>
              <a:t>Body Level Two</a:t>
            </a:r>
          </a:p>
          <a:p>
            <a:pPr lvl="2"/>
            <a:r>
              <a:t>Body Level Three</a:t>
            </a:r>
          </a:p>
          <a:p>
            <a:pPr lvl="3"/>
            <a:r>
              <a:t>Body Level Four</a:t>
            </a:r>
          </a:p>
          <a:p>
            <a:pPr lvl="4"/>
            <a:r>
              <a:t>Body Level Five</a:t>
            </a:r>
          </a:p>
        </p:txBody>
      </p:sp>
      <p:sp>
        <p:nvSpPr>
          <p:cNvPr id="8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90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03"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04"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9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ClrTx/>
              <a:buSzTx/>
              <a:buNone/>
              <a:defRPr sz="5400"/>
            </a:lvl1pPr>
            <a:lvl2pPr marL="0" indent="228600" algn="ctr">
              <a:spcBef>
                <a:spcPts val="0"/>
              </a:spcBef>
              <a:buClrTx/>
              <a:buSzTx/>
              <a:buNone/>
              <a:defRPr sz="5400"/>
            </a:lvl2pPr>
            <a:lvl3pPr marL="0" indent="457200" algn="ctr">
              <a:spcBef>
                <a:spcPts val="0"/>
              </a:spcBef>
              <a:buClrTx/>
              <a:buSzTx/>
              <a:buNone/>
              <a:defRPr sz="5400"/>
            </a:lvl3pPr>
            <a:lvl4pPr marL="0" indent="685800" algn="ctr">
              <a:spcBef>
                <a:spcPts val="0"/>
              </a:spcBef>
              <a:buClrTx/>
              <a:buSzTx/>
              <a:buNone/>
              <a:defRPr sz="5400"/>
            </a:lvl4pPr>
            <a:lvl5pPr marL="0" indent="91440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7052726"/>
      </p:ext>
    </p:extLst>
  </p:cSld>
  <p:clrMapOvr>
    <a:masterClrMapping/>
  </p:clrMapOvr>
  <p:transition xmlns:p14="http://schemas.microsoft.com/office/powerpoint/2010/mai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ClrTx/>
              <a:buSzTx/>
              <a:buNone/>
              <a:defRPr sz="5400"/>
            </a:lvl1pPr>
            <a:lvl2pPr marL="0" indent="228600" algn="ctr">
              <a:spcBef>
                <a:spcPts val="0"/>
              </a:spcBef>
              <a:buClrTx/>
              <a:buSzTx/>
              <a:buNone/>
              <a:defRPr sz="5400"/>
            </a:lvl2pPr>
            <a:lvl3pPr marL="0" indent="457200" algn="ctr">
              <a:spcBef>
                <a:spcPts val="0"/>
              </a:spcBef>
              <a:buClrTx/>
              <a:buSzTx/>
              <a:buNone/>
              <a:defRPr sz="5400"/>
            </a:lvl3pPr>
            <a:lvl4pPr marL="0" indent="685800" algn="ctr">
              <a:spcBef>
                <a:spcPts val="0"/>
              </a:spcBef>
              <a:buClrTx/>
              <a:buSzTx/>
              <a:buNone/>
              <a:defRPr sz="5400"/>
            </a:lvl4pPr>
            <a:lvl5pPr marL="0" indent="91440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0834488"/>
      </p:ext>
    </p:extLst>
  </p:cSld>
  <p:clrMapOvr>
    <a:masterClrMapping/>
  </p:clrMapOvr>
  <p:transition xmlns:p14="http://schemas.microsoft.com/office/powerpoint/2010/mai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2752040"/>
      </p:ext>
    </p:extLst>
  </p:cSld>
  <p:clrMapOvr>
    <a:masterClrMapping/>
  </p:clrMapOvr>
  <p:transition xmlns:p14="http://schemas.microsoft.com/office/powerpoint/2010/mai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9900" y="952500"/>
            <a:ext cx="95250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ClrTx/>
              <a:buSzTx/>
              <a:buNone/>
              <a:defRPr sz="5400"/>
            </a:lvl1pPr>
            <a:lvl2pPr marL="0" indent="228600" algn="ctr">
              <a:spcBef>
                <a:spcPts val="0"/>
              </a:spcBef>
              <a:buClrTx/>
              <a:buSzTx/>
              <a:buNone/>
              <a:defRPr sz="5400"/>
            </a:lvl2pPr>
            <a:lvl3pPr marL="0" indent="457200" algn="ctr">
              <a:spcBef>
                <a:spcPts val="0"/>
              </a:spcBef>
              <a:buClrTx/>
              <a:buSzTx/>
              <a:buNone/>
              <a:defRPr sz="5400"/>
            </a:lvl3pPr>
            <a:lvl4pPr marL="0" indent="685800" algn="ctr">
              <a:spcBef>
                <a:spcPts val="0"/>
              </a:spcBef>
              <a:buClrTx/>
              <a:buSzTx/>
              <a:buNone/>
              <a:defRPr sz="5400"/>
            </a:lvl4pPr>
            <a:lvl5pPr marL="0" indent="91440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4126599"/>
      </p:ext>
    </p:extLst>
  </p:cSld>
  <p:clrMapOvr>
    <a:masterClrMapping/>
  </p:clrMapOvr>
  <p:transition xmlns:p14="http://schemas.microsoft.com/office/powerpoint/2010/mai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2585903"/>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90" Type="http://schemas.openxmlformats.org/officeDocument/2006/relationships/slideLayout" Target="../slideLayouts/slideLayout90.xml"/><Relationship Id="rId91" Type="http://schemas.openxmlformats.org/officeDocument/2006/relationships/slideLayout" Target="../slideLayouts/slideLayout91.xml"/><Relationship Id="rId92" Type="http://schemas.openxmlformats.org/officeDocument/2006/relationships/slideLayout" Target="../slideLayouts/slideLayout92.xml"/><Relationship Id="rId93" Type="http://schemas.openxmlformats.org/officeDocument/2006/relationships/slideLayout" Target="../slideLayouts/slideLayout93.xml"/><Relationship Id="rId94" Type="http://schemas.openxmlformats.org/officeDocument/2006/relationships/slideLayout" Target="../slideLayouts/slideLayout94.xml"/><Relationship Id="rId95" Type="http://schemas.openxmlformats.org/officeDocument/2006/relationships/theme" Target="../theme/theme1.xml"/><Relationship Id="rId96" Type="http://schemas.openxmlformats.org/officeDocument/2006/relationships/image" Target="../media/image2.jpeg"/><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slideLayout" Target="../slideLayouts/slideLayout85.xml"/><Relationship Id="rId86" Type="http://schemas.openxmlformats.org/officeDocument/2006/relationships/slideLayout" Target="../slideLayouts/slideLayout86.xml"/><Relationship Id="rId87" Type="http://schemas.openxmlformats.org/officeDocument/2006/relationships/slideLayout" Target="../slideLayouts/slideLayout87.xml"/><Relationship Id="rId88" Type="http://schemas.openxmlformats.org/officeDocument/2006/relationships/slideLayout" Target="../slideLayouts/slideLayout88.xml"/><Relationship Id="rId89"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theme" Target="../theme/theme2.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18.xml"/><Relationship Id="rId12" Type="http://schemas.openxmlformats.org/officeDocument/2006/relationships/theme" Target="../theme/theme3.xml"/><Relationship Id="rId1" Type="http://schemas.openxmlformats.org/officeDocument/2006/relationships/slideLayout" Target="../slideLayouts/slideLayout108.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Untitled-2.jpg" descr="Untitled-2.jpg"/>
          <p:cNvPicPr>
            <a:picLocks noChangeAspect="1"/>
          </p:cNvPicPr>
          <p:nvPr/>
        </p:nvPicPr>
        <p:blipFill>
          <a:blip r:embed="rId96">
            <a:extLst/>
          </a:blip>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778000" y="1003300"/>
            <a:ext cx="20828000" cy="16891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r>
              <a:t>Title Text</a:t>
            </a:r>
          </a:p>
        </p:txBody>
      </p:sp>
      <p:sp>
        <p:nvSpPr>
          <p:cNvPr id="4" name="Body Level One…"/>
          <p:cNvSpPr txBox="1">
            <a:spLocks noGrp="1"/>
          </p:cNvSpPr>
          <p:nvPr>
            <p:ph type="body" idx="1"/>
          </p:nvPr>
        </p:nvSpPr>
        <p:spPr>
          <a:xfrm>
            <a:off x="1765300" y="2997200"/>
            <a:ext cx="20866100" cy="85344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4pPr>
              <a:lnSpc>
                <a:spcPct val="100000"/>
              </a:lnSpc>
            </a:lvl4pPr>
            <a:lvl5pPr>
              <a:lnSpc>
                <a:spcPct val="100000"/>
              </a:lnSpc>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lgn="ctr" defTabSz="825500">
              <a:defRPr sz="2400">
                <a:latin typeface="Gill Sans"/>
                <a:ea typeface="Gill Sans"/>
                <a:cs typeface="Gill Sans"/>
                <a:sym typeface="Gill Sans"/>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8" r:id="rId78"/>
    <p:sldLayoutId id="2147483729" r:id="rId79"/>
    <p:sldLayoutId id="2147483730" r:id="rId80"/>
    <p:sldLayoutId id="2147483731" r:id="rId81"/>
    <p:sldLayoutId id="2147483732" r:id="rId82"/>
    <p:sldLayoutId id="2147483733" r:id="rId83"/>
    <p:sldLayoutId id="2147483734" r:id="rId84"/>
    <p:sldLayoutId id="2147483735" r:id="rId85"/>
    <p:sldLayoutId id="2147483736" r:id="rId86"/>
    <p:sldLayoutId id="2147483737" r:id="rId87"/>
    <p:sldLayoutId id="2147483738" r:id="rId88"/>
    <p:sldLayoutId id="2147483739" r:id="rId89"/>
    <p:sldLayoutId id="2147483740" r:id="rId90"/>
    <p:sldLayoutId id="2147483741" r:id="rId91"/>
    <p:sldLayoutId id="2147483742" r:id="rId92"/>
    <p:sldLayoutId id="2147483743" r:id="rId93"/>
    <p:sldLayoutId id="2147483744" r:id="rId94"/>
  </p:sldLayoutIdLst>
  <p:transition xmlns:p14="http://schemas.microsoft.com/office/powerpoint/2010/main" spd="med"/>
  <p:txStyles>
    <p:titleStyle>
      <a:lvl1pPr marL="0" marR="0" indent="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1pPr>
      <a:lvl2pPr marL="0" marR="0" indent="228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2pPr>
      <a:lvl3pPr marL="0" marR="0" indent="457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3pPr>
      <a:lvl4pPr marL="0" marR="0" indent="685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4pPr>
      <a:lvl5pPr marL="0" marR="0" indent="9144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5pPr>
      <a:lvl6pPr marL="0" marR="0" indent="11430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6pPr>
      <a:lvl7pPr marL="0" marR="0" indent="1371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7pPr>
      <a:lvl8pPr marL="0" marR="0" indent="1600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8pPr>
      <a:lvl9pPr marL="0" marR="0" indent="1828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9pPr>
    </p:titleStyle>
    <p:bodyStyle>
      <a:lvl1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1pPr>
      <a:lvl2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2pPr>
      <a:lvl3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3pPr>
      <a:lvl4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4pPr>
      <a:lvl5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5pPr>
      <a:lvl6pPr marL="0" marR="0" indent="3556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6pPr>
      <a:lvl7pPr marL="0" marR="0" indent="7112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7pPr>
      <a:lvl8pPr marL="0" marR="0" indent="10668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8pPr>
      <a:lvl9pPr marL="0" marR="0" indent="14224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52631649"/>
      </p:ext>
    </p:extLst>
  </p:cSld>
  <p:clrMap bg1="dk1" tx1="lt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transition xmlns:p14="http://schemas.microsoft.com/office/powerpoint/2010/mai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7" y="7804156"/>
            <a:ext cx="9067800" cy="5899149"/>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438278" fontAlgn="base" hangingPunct="1">
                <a:spcBef>
                  <a:spcPct val="0"/>
                </a:spcBef>
                <a:spcAft>
                  <a:spcPct val="0"/>
                </a:spcAft>
                <a:defRPr/>
              </a:pPr>
              <a:endParaRPr lang="en-US" sz="6400" kern="1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2438278" fontAlgn="base" hangingPunct="1">
                <a:spcBef>
                  <a:spcPct val="0"/>
                </a:spcBef>
                <a:spcAft>
                  <a:spcPct val="0"/>
                </a:spcAft>
                <a:defRPr/>
              </a:pPr>
              <a:endParaRPr lang="en-US" sz="6400" kern="1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438278" fontAlgn="base" hangingPunct="1">
                <a:spcBef>
                  <a:spcPct val="0"/>
                </a:spcBef>
                <a:spcAft>
                  <a:spcPct val="0"/>
                </a:spcAft>
                <a:defRPr/>
              </a:pPr>
              <a:endParaRPr lang="en-US" sz="6400" kern="1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438278" fontAlgn="base" hangingPunct="1">
                <a:spcBef>
                  <a:spcPct val="0"/>
                </a:spcBef>
                <a:spcAft>
                  <a:spcPct val="0"/>
                </a:spcAft>
                <a:defRPr/>
              </a:pPr>
              <a:endParaRPr lang="en-US" sz="6400" kern="1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438278" fontAlgn="base" hangingPunct="1">
                <a:spcBef>
                  <a:spcPct val="0"/>
                </a:spcBef>
                <a:spcAft>
                  <a:spcPct val="0"/>
                </a:spcAft>
              </a:pPr>
              <a:endParaRPr lang="en-US" sz="6400" kern="1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438278" fontAlgn="base" hangingPunct="1">
                <a:spcBef>
                  <a:spcPct val="0"/>
                </a:spcBef>
                <a:spcAft>
                  <a:spcPct val="0"/>
                </a:spcAft>
              </a:pPr>
              <a:endParaRPr lang="en-US" sz="6400" kern="1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438278" fontAlgn="base" hangingPunct="1">
                <a:spcBef>
                  <a:spcPct val="0"/>
                </a:spcBef>
                <a:spcAft>
                  <a:spcPct val="0"/>
                </a:spcAft>
              </a:pPr>
              <a:endParaRPr lang="en-US" sz="6400" kern="1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1219200" y="555631"/>
            <a:ext cx="21945600" cy="2279651"/>
          </a:xfrm>
          <a:prstGeom prst="rect">
            <a:avLst/>
          </a:prstGeom>
          <a:noFill/>
          <a:ln w="9525">
            <a:noFill/>
            <a:miter lim="800000"/>
            <a:headEnd/>
            <a:tailEnd/>
          </a:ln>
          <a:effectLst/>
        </p:spPr>
        <p:txBody>
          <a:bodyPr vert="horz" wrap="square" lIns="243829" tIns="121914" rIns="243829" bIns="121914"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1219200" y="3200400"/>
            <a:ext cx="21945600" cy="9061451"/>
          </a:xfrm>
          <a:prstGeom prst="rect">
            <a:avLst/>
          </a:prstGeom>
          <a:noFill/>
          <a:ln w="9525">
            <a:noFill/>
            <a:miter lim="800000"/>
            <a:headEnd/>
            <a:tailEnd/>
          </a:ln>
          <a:effectLst/>
        </p:spPr>
        <p:txBody>
          <a:bodyPr vert="horz" wrap="square" lIns="243829" tIns="121914" rIns="243829" bIns="1219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1219200" y="12496800"/>
            <a:ext cx="5689600" cy="914400"/>
          </a:xfrm>
          <a:prstGeom prst="rect">
            <a:avLst/>
          </a:prstGeom>
          <a:noFill/>
          <a:ln w="9525">
            <a:noFill/>
            <a:miter lim="800000"/>
            <a:headEnd/>
            <a:tailEnd/>
          </a:ln>
          <a:effectLst/>
        </p:spPr>
        <p:txBody>
          <a:bodyPr vert="horz" wrap="square" lIns="243829" tIns="121914" rIns="243829" bIns="121914" numCol="1" anchor="t" anchorCtr="0" compatLnSpc="1">
            <a:prstTxWarp prst="textNoShape">
              <a:avLst/>
            </a:prstTxWarp>
          </a:bodyPr>
          <a:lstStyle>
            <a:lvl1pPr>
              <a:defRPr sz="2700">
                <a:solidFill>
                  <a:srgbClr val="FFFFFF"/>
                </a:solidFill>
                <a:effectLst>
                  <a:outerShdw blurRad="38100" dist="38100" dir="2700000" algn="tl">
                    <a:srgbClr val="000000"/>
                  </a:outerShdw>
                </a:effectLst>
                <a:latin typeface="Arial" pitchFamily="-112" charset="0"/>
                <a:ea typeface="+mn-ea"/>
                <a:cs typeface="+mn-cs"/>
              </a:defRPr>
            </a:lvl1pPr>
          </a:lstStyle>
          <a:p>
            <a:pPr defTabSz="2438278" fontAlgn="base" hangingPunct="1">
              <a:spcBef>
                <a:spcPct val="0"/>
              </a:spcBef>
              <a:spcAft>
                <a:spcPct val="0"/>
              </a:spcAft>
              <a:defRPr/>
            </a:pPr>
            <a:endParaRPr lang="en-US" kern="1200"/>
          </a:p>
        </p:txBody>
      </p:sp>
      <p:sp>
        <p:nvSpPr>
          <p:cNvPr id="329741" name="Rectangle 13"/>
          <p:cNvSpPr>
            <a:spLocks noGrp="1" noChangeArrowheads="1"/>
          </p:cNvSpPr>
          <p:nvPr>
            <p:ph type="ftr" sz="quarter" idx="3"/>
          </p:nvPr>
        </p:nvSpPr>
        <p:spPr bwMode="auto">
          <a:xfrm>
            <a:off x="8331200" y="12496800"/>
            <a:ext cx="7721600" cy="914400"/>
          </a:xfrm>
          <a:prstGeom prst="rect">
            <a:avLst/>
          </a:prstGeom>
          <a:noFill/>
          <a:ln w="9525">
            <a:noFill/>
            <a:miter lim="800000"/>
            <a:headEnd/>
            <a:tailEnd/>
          </a:ln>
          <a:effectLst/>
        </p:spPr>
        <p:txBody>
          <a:bodyPr vert="horz" wrap="square" lIns="243829" tIns="121914" rIns="243829" bIns="121914" numCol="1" anchor="t" anchorCtr="0" compatLnSpc="1">
            <a:prstTxWarp prst="textNoShape">
              <a:avLst/>
            </a:prstTxWarp>
          </a:bodyPr>
          <a:lstStyle>
            <a:lvl1pPr algn="ctr">
              <a:defRPr sz="2700">
                <a:solidFill>
                  <a:srgbClr val="FFFFFF"/>
                </a:solidFill>
                <a:effectLst>
                  <a:outerShdw blurRad="38100" dist="38100" dir="2700000" algn="tl">
                    <a:srgbClr val="000000"/>
                  </a:outerShdw>
                </a:effectLst>
                <a:latin typeface="Arial" pitchFamily="-112" charset="0"/>
                <a:ea typeface="+mn-ea"/>
                <a:cs typeface="+mn-cs"/>
              </a:defRPr>
            </a:lvl1pPr>
          </a:lstStyle>
          <a:p>
            <a:pPr defTabSz="2438278" fontAlgn="base" hangingPunct="1">
              <a:spcBef>
                <a:spcPct val="0"/>
              </a:spcBef>
              <a:spcAft>
                <a:spcPct val="0"/>
              </a:spcAft>
              <a:defRPr/>
            </a:pPr>
            <a:endParaRPr lang="en-US" kern="1200"/>
          </a:p>
        </p:txBody>
      </p:sp>
      <p:sp>
        <p:nvSpPr>
          <p:cNvPr id="329742" name="Rectangle 14"/>
          <p:cNvSpPr>
            <a:spLocks noGrp="1" noChangeArrowheads="1"/>
          </p:cNvSpPr>
          <p:nvPr>
            <p:ph type="sldNum" sz="quarter" idx="4"/>
          </p:nvPr>
        </p:nvSpPr>
        <p:spPr bwMode="auto">
          <a:xfrm>
            <a:off x="17475200" y="12496800"/>
            <a:ext cx="5689600" cy="914400"/>
          </a:xfrm>
          <a:prstGeom prst="rect">
            <a:avLst/>
          </a:prstGeom>
          <a:noFill/>
          <a:ln w="9525">
            <a:noFill/>
            <a:miter lim="800000"/>
            <a:headEnd/>
            <a:tailEnd/>
          </a:ln>
          <a:effectLst/>
        </p:spPr>
        <p:txBody>
          <a:bodyPr vert="horz" wrap="square" lIns="243829" tIns="121914" rIns="243829" bIns="121914" numCol="1" anchor="t" anchorCtr="0" compatLnSpc="1">
            <a:prstTxWarp prst="textNoShape">
              <a:avLst/>
            </a:prstTxWarp>
          </a:bodyPr>
          <a:lstStyle>
            <a:lvl1pPr algn="r">
              <a:defRPr sz="27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2438278" fontAlgn="base" hangingPunct="1">
              <a:spcBef>
                <a:spcPct val="0"/>
              </a:spcBef>
              <a:spcAft>
                <a:spcPct val="0"/>
              </a:spcAft>
              <a:defRPr/>
            </a:pPr>
            <a:fld id="{61F442D0-A11F-2640-8129-5D1BEF7A3C1E}" type="slidenum">
              <a:rPr lang="en-US" kern="1200"/>
              <a:pPr defTabSz="2438278" fontAlgn="base" hangingPunct="1">
                <a:spcBef>
                  <a:spcPct val="0"/>
                </a:spcBef>
                <a:spcAft>
                  <a:spcPct val="0"/>
                </a:spcAft>
                <a:defRPr/>
              </a:pPr>
              <a:t>‹#›</a:t>
            </a:fld>
            <a:endParaRPr lang="en-US" kern="1200"/>
          </a:p>
        </p:txBody>
      </p:sp>
    </p:spTree>
    <p:extLst>
      <p:ext uri="{BB962C8B-B14F-4D97-AF65-F5344CB8AC3E}">
        <p14:creationId xmlns:p14="http://schemas.microsoft.com/office/powerpoint/2010/main" val="2727747096"/>
      </p:ext>
    </p:extLst>
  </p:cSld>
  <p:clrMap bg1="dk2" tx1="lt1" bg2="dk1"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117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117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117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117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117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1219140" algn="ctr" rtl="0" fontAlgn="base">
        <a:spcBef>
          <a:spcPct val="0"/>
        </a:spcBef>
        <a:spcAft>
          <a:spcPct val="0"/>
        </a:spcAft>
        <a:defRPr sz="11700">
          <a:solidFill>
            <a:schemeClr val="tx2"/>
          </a:solidFill>
          <a:effectLst>
            <a:outerShdw blurRad="38100" dist="38100" dir="2700000" algn="tl">
              <a:srgbClr val="000000"/>
            </a:outerShdw>
          </a:effectLst>
          <a:latin typeface="Arial" pitchFamily="-111" charset="0"/>
        </a:defRPr>
      </a:lvl6pPr>
      <a:lvl7pPr marL="2438278" algn="ctr" rtl="0" fontAlgn="base">
        <a:spcBef>
          <a:spcPct val="0"/>
        </a:spcBef>
        <a:spcAft>
          <a:spcPct val="0"/>
        </a:spcAft>
        <a:defRPr sz="11700">
          <a:solidFill>
            <a:schemeClr val="tx2"/>
          </a:solidFill>
          <a:effectLst>
            <a:outerShdw blurRad="38100" dist="38100" dir="2700000" algn="tl">
              <a:srgbClr val="000000"/>
            </a:outerShdw>
          </a:effectLst>
          <a:latin typeface="Arial" pitchFamily="-111" charset="0"/>
        </a:defRPr>
      </a:lvl7pPr>
      <a:lvl8pPr marL="3657418" algn="ctr" rtl="0" fontAlgn="base">
        <a:spcBef>
          <a:spcPct val="0"/>
        </a:spcBef>
        <a:spcAft>
          <a:spcPct val="0"/>
        </a:spcAft>
        <a:defRPr sz="11700">
          <a:solidFill>
            <a:schemeClr val="tx2"/>
          </a:solidFill>
          <a:effectLst>
            <a:outerShdw blurRad="38100" dist="38100" dir="2700000" algn="tl">
              <a:srgbClr val="000000"/>
            </a:outerShdw>
          </a:effectLst>
          <a:latin typeface="Arial" pitchFamily="-111" charset="0"/>
        </a:defRPr>
      </a:lvl8pPr>
      <a:lvl9pPr marL="4876555" algn="ctr" rtl="0" fontAlgn="base">
        <a:spcBef>
          <a:spcPct val="0"/>
        </a:spcBef>
        <a:spcAft>
          <a:spcPct val="0"/>
        </a:spcAft>
        <a:defRPr sz="11700">
          <a:solidFill>
            <a:schemeClr val="tx2"/>
          </a:solidFill>
          <a:effectLst>
            <a:outerShdw blurRad="38100" dist="38100" dir="2700000" algn="tl">
              <a:srgbClr val="000000"/>
            </a:outerShdw>
          </a:effectLst>
          <a:latin typeface="Arial" pitchFamily="-111" charset="0"/>
        </a:defRPr>
      </a:lvl9pPr>
    </p:titleStyle>
    <p:bodyStyle>
      <a:lvl1pPr marL="914353" indent="-914353" algn="l" rtl="0" eaLnBrk="0" fontAlgn="base" hangingPunct="0">
        <a:spcBef>
          <a:spcPct val="20000"/>
        </a:spcBef>
        <a:spcAft>
          <a:spcPct val="0"/>
        </a:spcAft>
        <a:buClr>
          <a:schemeClr val="hlink"/>
        </a:buClr>
        <a:buSzPct val="75000"/>
        <a:buFont typeface="Wingdings" charset="0"/>
        <a:buChar char="l"/>
        <a:defRPr sz="85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1981100" indent="-761962" algn="l" rtl="0" eaLnBrk="0" fontAlgn="base" hangingPunct="0">
        <a:spcBef>
          <a:spcPct val="20000"/>
        </a:spcBef>
        <a:spcAft>
          <a:spcPct val="0"/>
        </a:spcAft>
        <a:buClr>
          <a:schemeClr val="tx2"/>
        </a:buClr>
        <a:buSzPct val="75000"/>
        <a:buFont typeface="Wingdings" charset="0"/>
        <a:buChar char="l"/>
        <a:defRPr sz="7500">
          <a:solidFill>
            <a:schemeClr val="tx1"/>
          </a:solidFill>
          <a:effectLst>
            <a:outerShdw blurRad="38100" dist="38100" dir="2700000" algn="tl">
              <a:srgbClr val="000000"/>
            </a:outerShdw>
          </a:effectLst>
          <a:latin typeface="+mn-lt"/>
          <a:ea typeface="ＭＳ Ｐゴシック" pitchFamily="-111" charset="-128"/>
        </a:defRPr>
      </a:lvl2pPr>
      <a:lvl3pPr marL="3047849" indent="-609569" algn="l" rtl="0" eaLnBrk="0" fontAlgn="base" hangingPunct="0">
        <a:spcBef>
          <a:spcPct val="20000"/>
        </a:spcBef>
        <a:spcAft>
          <a:spcPct val="0"/>
        </a:spcAft>
        <a:buClr>
          <a:schemeClr val="accent2"/>
        </a:buClr>
        <a:buSzPct val="75000"/>
        <a:buFont typeface="Wingdings" charset="0"/>
        <a:buChar char="l"/>
        <a:defRPr sz="6400">
          <a:solidFill>
            <a:schemeClr val="tx1"/>
          </a:solidFill>
          <a:effectLst>
            <a:outerShdw blurRad="38100" dist="38100" dir="2700000" algn="tl">
              <a:srgbClr val="000000"/>
            </a:outerShdw>
          </a:effectLst>
          <a:latin typeface="+mn-lt"/>
          <a:ea typeface="ＭＳ Ｐゴシック" charset="0"/>
          <a:cs typeface="Geneva" charset="0"/>
        </a:defRPr>
      </a:lvl3pPr>
      <a:lvl4pPr marL="4266987" indent="-609569" algn="l" rtl="0" eaLnBrk="0" fontAlgn="base" hangingPunct="0">
        <a:spcBef>
          <a:spcPct val="20000"/>
        </a:spcBef>
        <a:spcAft>
          <a:spcPct val="0"/>
        </a:spcAft>
        <a:buClr>
          <a:schemeClr val="folHlink"/>
        </a:buClr>
        <a:buSzPct val="75000"/>
        <a:buFont typeface="Wingdings" charset="0"/>
        <a:buChar char="l"/>
        <a:defRPr sz="5300">
          <a:solidFill>
            <a:schemeClr val="tx1"/>
          </a:solidFill>
          <a:effectLst>
            <a:outerShdw blurRad="38100" dist="38100" dir="2700000" algn="tl">
              <a:srgbClr val="000000"/>
            </a:outerShdw>
          </a:effectLst>
          <a:latin typeface="+mn-lt"/>
          <a:ea typeface="Geneva" charset="-128"/>
          <a:cs typeface="Geneva" charset="0"/>
        </a:defRPr>
      </a:lvl4pPr>
      <a:lvl5pPr marL="5486127" indent="-609569" algn="l" rtl="0" eaLnBrk="0" fontAlgn="base" hangingPunct="0">
        <a:spcBef>
          <a:spcPct val="20000"/>
        </a:spcBef>
        <a:spcAft>
          <a:spcPct val="0"/>
        </a:spcAft>
        <a:buClr>
          <a:schemeClr val="tx1"/>
        </a:buClr>
        <a:buSzPct val="75000"/>
        <a:buFont typeface="Wingdings" charset="0"/>
        <a:buChar char="l"/>
        <a:defRPr sz="5300">
          <a:solidFill>
            <a:schemeClr val="tx1"/>
          </a:solidFill>
          <a:effectLst>
            <a:outerShdw blurRad="38100" dist="38100" dir="2700000" algn="tl">
              <a:srgbClr val="000000"/>
            </a:outerShdw>
          </a:effectLst>
          <a:latin typeface="+mn-lt"/>
          <a:ea typeface="Geneva" charset="-128"/>
          <a:cs typeface="Geneva" charset="0"/>
        </a:defRPr>
      </a:lvl5pPr>
      <a:lvl6pPr marL="6705264" indent="-609569" algn="l" rtl="0" fontAlgn="base">
        <a:spcBef>
          <a:spcPct val="20000"/>
        </a:spcBef>
        <a:spcAft>
          <a:spcPct val="0"/>
        </a:spcAft>
        <a:buClr>
          <a:schemeClr val="tx1"/>
        </a:buClr>
        <a:buSzPct val="75000"/>
        <a:buFont typeface="Wingdings" pitchFamily="-111" charset="2"/>
        <a:buChar char="l"/>
        <a:defRPr sz="5300">
          <a:solidFill>
            <a:schemeClr val="tx1"/>
          </a:solidFill>
          <a:effectLst>
            <a:outerShdw blurRad="38100" dist="38100" dir="2700000" algn="tl">
              <a:srgbClr val="000000"/>
            </a:outerShdw>
          </a:effectLst>
          <a:latin typeface="+mn-lt"/>
          <a:ea typeface="ＭＳ Ｐゴシック" pitchFamily="-111" charset="-128"/>
        </a:defRPr>
      </a:lvl6pPr>
      <a:lvl7pPr marL="7924405" indent="-609569" algn="l" rtl="0" fontAlgn="base">
        <a:spcBef>
          <a:spcPct val="20000"/>
        </a:spcBef>
        <a:spcAft>
          <a:spcPct val="0"/>
        </a:spcAft>
        <a:buClr>
          <a:schemeClr val="tx1"/>
        </a:buClr>
        <a:buSzPct val="75000"/>
        <a:buFont typeface="Wingdings" pitchFamily="-111" charset="2"/>
        <a:buChar char="l"/>
        <a:defRPr sz="5300">
          <a:solidFill>
            <a:schemeClr val="tx1"/>
          </a:solidFill>
          <a:effectLst>
            <a:outerShdw blurRad="38100" dist="38100" dir="2700000" algn="tl">
              <a:srgbClr val="000000"/>
            </a:outerShdw>
          </a:effectLst>
          <a:latin typeface="+mn-lt"/>
          <a:ea typeface="ＭＳ Ｐゴシック" pitchFamily="-111" charset="-128"/>
        </a:defRPr>
      </a:lvl7pPr>
      <a:lvl8pPr marL="9143542" indent="-609569" algn="l" rtl="0" fontAlgn="base">
        <a:spcBef>
          <a:spcPct val="20000"/>
        </a:spcBef>
        <a:spcAft>
          <a:spcPct val="0"/>
        </a:spcAft>
        <a:buClr>
          <a:schemeClr val="tx1"/>
        </a:buClr>
        <a:buSzPct val="75000"/>
        <a:buFont typeface="Wingdings" pitchFamily="-111" charset="2"/>
        <a:buChar char="l"/>
        <a:defRPr sz="5300">
          <a:solidFill>
            <a:schemeClr val="tx1"/>
          </a:solidFill>
          <a:effectLst>
            <a:outerShdw blurRad="38100" dist="38100" dir="2700000" algn="tl">
              <a:srgbClr val="000000"/>
            </a:outerShdw>
          </a:effectLst>
          <a:latin typeface="+mn-lt"/>
          <a:ea typeface="ＭＳ Ｐゴシック" pitchFamily="-111" charset="-128"/>
        </a:defRPr>
      </a:lvl8pPr>
      <a:lvl9pPr marL="10362682" indent="-609569" algn="l" rtl="0" fontAlgn="base">
        <a:spcBef>
          <a:spcPct val="20000"/>
        </a:spcBef>
        <a:spcAft>
          <a:spcPct val="0"/>
        </a:spcAft>
        <a:buClr>
          <a:schemeClr val="tx1"/>
        </a:buClr>
        <a:buSzPct val="75000"/>
        <a:buFont typeface="Wingdings" pitchFamily="-111" charset="2"/>
        <a:buChar char="l"/>
        <a:defRPr sz="53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1219140" rtl="0" eaLnBrk="1" latinLnBrk="0" hangingPunct="1">
        <a:defRPr sz="4800" kern="1200">
          <a:solidFill>
            <a:schemeClr val="tx1"/>
          </a:solidFill>
          <a:latin typeface="+mn-lt"/>
          <a:ea typeface="+mn-ea"/>
          <a:cs typeface="+mn-cs"/>
        </a:defRPr>
      </a:lvl1pPr>
      <a:lvl2pPr marL="1219140" algn="l" defTabSz="1219140" rtl="0" eaLnBrk="1" latinLnBrk="0" hangingPunct="1">
        <a:defRPr sz="4800" kern="1200">
          <a:solidFill>
            <a:schemeClr val="tx1"/>
          </a:solidFill>
          <a:latin typeface="+mn-lt"/>
          <a:ea typeface="+mn-ea"/>
          <a:cs typeface="+mn-cs"/>
        </a:defRPr>
      </a:lvl2pPr>
      <a:lvl3pPr marL="2438278" algn="l" defTabSz="1219140" rtl="0" eaLnBrk="1" latinLnBrk="0" hangingPunct="1">
        <a:defRPr sz="4800" kern="1200">
          <a:solidFill>
            <a:schemeClr val="tx1"/>
          </a:solidFill>
          <a:latin typeface="+mn-lt"/>
          <a:ea typeface="+mn-ea"/>
          <a:cs typeface="+mn-cs"/>
        </a:defRPr>
      </a:lvl3pPr>
      <a:lvl4pPr marL="3657418" algn="l" defTabSz="1219140" rtl="0" eaLnBrk="1" latinLnBrk="0" hangingPunct="1">
        <a:defRPr sz="4800" kern="1200">
          <a:solidFill>
            <a:schemeClr val="tx1"/>
          </a:solidFill>
          <a:latin typeface="+mn-lt"/>
          <a:ea typeface="+mn-ea"/>
          <a:cs typeface="+mn-cs"/>
        </a:defRPr>
      </a:lvl4pPr>
      <a:lvl5pPr marL="4876555" algn="l" defTabSz="1219140" rtl="0" eaLnBrk="1" latinLnBrk="0" hangingPunct="1">
        <a:defRPr sz="4800" kern="1200">
          <a:solidFill>
            <a:schemeClr val="tx1"/>
          </a:solidFill>
          <a:latin typeface="+mn-lt"/>
          <a:ea typeface="+mn-ea"/>
          <a:cs typeface="+mn-cs"/>
        </a:defRPr>
      </a:lvl5pPr>
      <a:lvl6pPr marL="6095696" algn="l" defTabSz="1219140" rtl="0" eaLnBrk="1" latinLnBrk="0" hangingPunct="1">
        <a:defRPr sz="4800" kern="1200">
          <a:solidFill>
            <a:schemeClr val="tx1"/>
          </a:solidFill>
          <a:latin typeface="+mn-lt"/>
          <a:ea typeface="+mn-ea"/>
          <a:cs typeface="+mn-cs"/>
        </a:defRPr>
      </a:lvl6pPr>
      <a:lvl7pPr marL="7314833" algn="l" defTabSz="1219140" rtl="0" eaLnBrk="1" latinLnBrk="0" hangingPunct="1">
        <a:defRPr sz="4800" kern="1200">
          <a:solidFill>
            <a:schemeClr val="tx1"/>
          </a:solidFill>
          <a:latin typeface="+mn-lt"/>
          <a:ea typeface="+mn-ea"/>
          <a:cs typeface="+mn-cs"/>
        </a:defRPr>
      </a:lvl7pPr>
      <a:lvl8pPr marL="8533973" algn="l" defTabSz="1219140" rtl="0" eaLnBrk="1" latinLnBrk="0" hangingPunct="1">
        <a:defRPr sz="4800" kern="1200">
          <a:solidFill>
            <a:schemeClr val="tx1"/>
          </a:solidFill>
          <a:latin typeface="+mn-lt"/>
          <a:ea typeface="+mn-ea"/>
          <a:cs typeface="+mn-cs"/>
        </a:defRPr>
      </a:lvl8pPr>
      <a:lvl9pPr marL="9753113" algn="l" defTabSz="1219140"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32.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3.jpeg"/><Relationship Id="rId3" Type="http://schemas.openxmlformats.org/officeDocument/2006/relationships/image" Target="../media/image134.jpeg"/></Relationships>
</file>

<file path=ppt/slides/_rels/slide102.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jpeg"/><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6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37.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38.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63.xml"/><Relationship Id="rId3" Type="http://schemas.openxmlformats.org/officeDocument/2006/relationships/image" Target="../media/image13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64.xml"/><Relationship Id="rId3" Type="http://schemas.openxmlformats.org/officeDocument/2006/relationships/image" Target="../media/image14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29.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41.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2.jpeg"/><Relationship Id="rId3" Type="http://schemas.openxmlformats.org/officeDocument/2006/relationships/image" Target="../media/image14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44.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69.xml"/><Relationship Id="rId3" Type="http://schemas.openxmlformats.org/officeDocument/2006/relationships/image" Target="../media/image145.jpeg"/></Relationships>
</file>

<file path=ppt/slides/_rels/slide116.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47.jpeg"/><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117.xml.rels><?xml version="1.0" encoding="UTF-8" standalone="yes"?>
<Relationships xmlns="http://schemas.openxmlformats.org/package/2006/relationships"><Relationship Id="rId3" Type="http://schemas.openxmlformats.org/officeDocument/2006/relationships/image" Target="../media/image148.jpeg"/><Relationship Id="rId4" Type="http://schemas.openxmlformats.org/officeDocument/2006/relationships/image" Target="../media/image149.jpeg"/><Relationship Id="rId5" Type="http://schemas.openxmlformats.org/officeDocument/2006/relationships/image" Target="../media/image150.jpeg"/><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118.xml.rels><?xml version="1.0" encoding="UTF-8" standalone="yes"?>
<Relationships xmlns="http://schemas.openxmlformats.org/package/2006/relationships"><Relationship Id="rId3" Type="http://schemas.openxmlformats.org/officeDocument/2006/relationships/image" Target="../media/image151.jpeg"/><Relationship Id="rId4"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2.jpeg"/><Relationship Id="rId3" Type="http://schemas.openxmlformats.org/officeDocument/2006/relationships/image" Target="../media/image1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30.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4.png"/><Relationship Id="rId3" Type="http://schemas.openxmlformats.org/officeDocument/2006/relationships/image" Target="../media/image15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56.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7.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8.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9.png"/><Relationship Id="rId3" Type="http://schemas.openxmlformats.org/officeDocument/2006/relationships/image" Target="../media/image160.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161.jpeg"/><Relationship Id="rId3" Type="http://schemas.openxmlformats.org/officeDocument/2006/relationships/image" Target="../media/image16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63.jpeg"/><Relationship Id="rId3" Type="http://schemas.openxmlformats.org/officeDocument/2006/relationships/image" Target="../media/image164.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65.jpeg"/><Relationship Id="rId3" Type="http://schemas.openxmlformats.org/officeDocument/2006/relationships/image" Target="../media/image166.png"/></Relationships>
</file>

<file path=ppt/slides/_rels/slide129.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30.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9.jpeg"/><Relationship Id="rId3" Type="http://schemas.openxmlformats.org/officeDocument/2006/relationships/image" Target="../media/image125.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0.jpeg"/><Relationship Id="rId3" Type="http://schemas.openxmlformats.org/officeDocument/2006/relationships/image" Target="../media/image171.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2.png"/><Relationship Id="rId3" Type="http://schemas.openxmlformats.org/officeDocument/2006/relationships/image" Target="../media/image173.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174.jpeg"/></Relationships>
</file>

<file path=ppt/slides/_rels/slide135.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6.png"/><Relationship Id="rId5" Type="http://schemas.openxmlformats.org/officeDocument/2006/relationships/image" Target="../media/image177.png"/><Relationship Id="rId6" Type="http://schemas.openxmlformats.org/officeDocument/2006/relationships/image" Target="../media/image178.png"/><Relationship Id="rId7" Type="http://schemas.openxmlformats.org/officeDocument/2006/relationships/image" Target="../media/image50.png"/><Relationship Id="rId1" Type="http://schemas.openxmlformats.org/officeDocument/2006/relationships/slideLayout" Target="../slideLayouts/slideLayout94.xml"/><Relationship Id="rId2" Type="http://schemas.openxmlformats.org/officeDocument/2006/relationships/notesSlide" Target="../notesSlides/notesSlide7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179.png"/></Relationships>
</file>

<file path=ppt/slides/_rels/slide137.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image" Target="../media/image184.png"/><Relationship Id="rId7" Type="http://schemas.openxmlformats.org/officeDocument/2006/relationships/image" Target="../media/image185.png"/><Relationship Id="rId1" Type="http://schemas.openxmlformats.org/officeDocument/2006/relationships/slideLayout" Target="../slideLayouts/slideLayout94.xml"/><Relationship Id="rId2" Type="http://schemas.openxmlformats.org/officeDocument/2006/relationships/image" Target="../media/image180.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86.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187.jpeg"/><Relationship Id="rId3" Type="http://schemas.openxmlformats.org/officeDocument/2006/relationships/image" Target="../media/image188.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41.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190.png"/><Relationship Id="rId1" Type="http://schemas.openxmlformats.org/officeDocument/2006/relationships/slideLayout" Target="../slideLayouts/slideLayout118.xml"/><Relationship Id="rId2" Type="http://schemas.openxmlformats.org/officeDocument/2006/relationships/notesSlide" Target="../notesSlides/notesSlide7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3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6.xml"/><Relationship Id="rId3" Type="http://schemas.openxmlformats.org/officeDocument/2006/relationships/image" Target="../media/image4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jpeg"/><Relationship Id="rId3"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1" Type="http://schemas.openxmlformats.org/officeDocument/2006/relationships/slideLayout" Target="../slideLayouts/slideLayout88.xml"/><Relationship Id="rId2"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image" Target="../media/image62.png"/><Relationship Id="rId3" Type="http://schemas.openxmlformats.org/officeDocument/2006/relationships/image" Target="../media/image6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5.png"/><Relationship Id="rId1" Type="http://schemas.openxmlformats.org/officeDocument/2006/relationships/slideLayout" Target="../slideLayouts/slideLayout92.xml"/><Relationship Id="rId2" Type="http://schemas.openxmlformats.org/officeDocument/2006/relationships/notesSlide" Target="../notesSlides/notesSlide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6.jpeg"/></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8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82.png"/><Relationship Id="rId3" Type="http://schemas.openxmlformats.org/officeDocument/2006/relationships/image" Target="../media/image8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 Id="rId3"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5.png"/><Relationship Id="rId1" Type="http://schemas.openxmlformats.org/officeDocument/2006/relationships/slideLayout" Target="../slideLayouts/slideLayout95.xml"/><Relationship Id="rId2"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5.png"/><Relationship Id="rId5" Type="http://schemas.openxmlformats.org/officeDocument/2006/relationships/image" Target="../media/image87.png"/><Relationship Id="rId1" Type="http://schemas.openxmlformats.org/officeDocument/2006/relationships/slideLayout" Target="../slideLayouts/slideLayout95.xml"/><Relationship Id="rId2" Type="http://schemas.openxmlformats.org/officeDocument/2006/relationships/image" Target="../media/image8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9.xml"/><Relationship Id="rId3" Type="http://schemas.openxmlformats.org/officeDocument/2006/relationships/image" Target="../media/image8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66.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3.png"/></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1" Type="http://schemas.openxmlformats.org/officeDocument/2006/relationships/slideLayout" Target="../slideLayouts/slideLayout1.xml"/><Relationship Id="rId2" Type="http://schemas.openxmlformats.org/officeDocument/2006/relationships/image" Target="../media/image9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8.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00.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102.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7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03.jpeg"/><Relationship Id="rId1" Type="http://schemas.openxmlformats.org/officeDocument/2006/relationships/slideLayout" Target="../slideLayouts/slideLayout90.xml"/><Relationship Id="rId2" Type="http://schemas.openxmlformats.org/officeDocument/2006/relationships/notesSlide" Target="../notesSlides/notesSlide3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0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1.xml"/><Relationship Id="rId3" Type="http://schemas.openxmlformats.org/officeDocument/2006/relationships/image" Target="../media/image10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06.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0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8.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109.jpeg"/></Relationships>
</file>

<file path=ppt/slides/_rels/slide85.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png"/><Relationship Id="rId1" Type="http://schemas.openxmlformats.org/officeDocument/2006/relationships/slideLayout" Target="../slideLayouts/slideLayout93.xml"/><Relationship Id="rId2" Type="http://schemas.openxmlformats.org/officeDocument/2006/relationships/notesSlide" Target="../notesSlides/notesSlide4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12.png"/></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1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27.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17.png"/></Relationships>
</file>

<file path=ppt/slides/_rels/slide91.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jpe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92.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5" Type="http://schemas.openxmlformats.org/officeDocument/2006/relationships/image" Target="../media/image122.jpe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93.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94.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png"/><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126.jpeg"/></Relationships>
</file>

<file path=ppt/slides/_rels/slide96.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png"/><Relationship Id="rId1" Type="http://schemas.openxmlformats.org/officeDocument/2006/relationships/slideLayout" Target="../slideLayouts/slideLayout88.xml"/><Relationship Id="rId2" Type="http://schemas.openxmlformats.org/officeDocument/2006/relationships/notesSlide" Target="../notesSlides/notesSlide5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30.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Dinosaurs: Have you or your kids  been brainwashed?"/>
          <p:cNvSpPr txBox="1">
            <a:spLocks noGrp="1"/>
          </p:cNvSpPr>
          <p:nvPr>
            <p:ph type="ctrTitle"/>
          </p:nvPr>
        </p:nvSpPr>
        <p:spPr>
          <a:xfrm>
            <a:off x="3124200" y="4302006"/>
            <a:ext cx="18376900" cy="5981700"/>
          </a:xfrm>
          <a:prstGeom prst="rect">
            <a:avLst/>
          </a:prstGeom>
        </p:spPr>
        <p:txBody>
          <a:bodyPr/>
          <a:lstStyle/>
          <a:p>
            <a:pPr algn="l">
              <a:defRPr sz="15000">
                <a:latin typeface="Geared Slab Bold"/>
                <a:ea typeface="Geared Slab Bold"/>
                <a:cs typeface="Geared Slab Bold"/>
                <a:sym typeface="Geared Slab Bold"/>
              </a:defRPr>
            </a:pPr>
            <a:r>
              <a:t>Dinosaurs:</a:t>
            </a:r>
          </a:p>
          <a:p>
            <a:pPr algn="l">
              <a:defRPr>
                <a:latin typeface="Geared Slab Bold"/>
                <a:ea typeface="Geared Slab Bold"/>
                <a:cs typeface="Geared Slab Bold"/>
                <a:sym typeface="Geared Slab Bold"/>
              </a:defRPr>
            </a:pPr>
            <a:r>
              <a:t>Have you or your kids </a:t>
            </a:r>
          </a:p>
          <a:p>
            <a:pPr algn="l">
              <a:defRPr>
                <a:latin typeface="Geared Slab Bold"/>
                <a:ea typeface="Geared Slab Bold"/>
                <a:cs typeface="Geared Slab Bold"/>
                <a:sym typeface="Geared Slab Bold"/>
              </a:defRPr>
            </a:pPr>
            <a:r>
              <a:t>been brainwashed?</a:t>
            </a:r>
          </a:p>
        </p:txBody>
      </p:sp>
      <p:sp>
        <p:nvSpPr>
          <p:cNvPr id="920" name="Dr. Terry Mortenson"/>
          <p:cNvSpPr txBox="1">
            <a:spLocks noGrp="1"/>
          </p:cNvSpPr>
          <p:nvPr>
            <p:ph type="subTitle" sz="quarter" idx="1"/>
          </p:nvPr>
        </p:nvSpPr>
        <p:spPr>
          <a:xfrm>
            <a:off x="10546350" y="1316119"/>
            <a:ext cx="12141200" cy="990600"/>
          </a:xfrm>
          <a:prstGeom prst="rect">
            <a:avLst/>
          </a:prstGeom>
        </p:spPr>
        <p:txBody>
          <a:bodyPr>
            <a:normAutofit/>
          </a:bodyPr>
          <a:lstStyle>
            <a:lvl1pPr algn="r" defTabSz="421004">
              <a:defRPr sz="6732" b="1"/>
            </a:lvl1pPr>
          </a:lstStyle>
          <a:p>
            <a:pPr>
              <a:defRPr>
                <a:effectLst/>
              </a:defRPr>
            </a:pPr>
            <a:r>
              <a:rPr sz="6000" b="0" dirty="0"/>
              <a:t>Dr. Terry Mortenson</a:t>
            </a:r>
          </a:p>
        </p:txBody>
      </p:sp>
      <p:sp>
        <p:nvSpPr>
          <p:cNvPr id="4" name="Rectangle 3"/>
          <p:cNvSpPr>
            <a:spLocks noChangeArrowheads="1"/>
          </p:cNvSpPr>
          <p:nvPr/>
        </p:nvSpPr>
        <p:spPr bwMode="auto">
          <a:xfrm>
            <a:off x="-622" y="12107333"/>
            <a:ext cx="24384002" cy="1592085"/>
          </a:xfrm>
          <a:prstGeom prst="rect">
            <a:avLst/>
          </a:prstGeom>
          <a:noFill/>
          <a:ln w="9525">
            <a:noFill/>
            <a:miter lim="800000"/>
            <a:headEnd/>
            <a:tailEnd/>
          </a:ln>
          <a:effectLst/>
        </p:spPr>
        <p:txBody>
          <a:bodyPr/>
          <a:lstStyle/>
          <a:p>
            <a:pPr marL="0" marR="0" lvl="0" indent="0" algn="ctr" defTabSz="91440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3200" b="1" i="0" u="none" strike="noStrike" kern="0" cap="none" spc="0" normalizeH="0" baseline="0" noProof="0" dirty="0" smtClean="0">
                <a:ln>
                  <a:noFill/>
                </a:ln>
                <a:solidFill>
                  <a:srgbClr val="FFFFFF"/>
                </a:solidFill>
                <a:effectLst/>
                <a:uLnTx/>
                <a:uFillTx/>
                <a:latin typeface="Arial"/>
                <a:ea typeface="ＭＳ Ｐゴシック" charset="0"/>
                <a:cs typeface="Arial"/>
              </a:rPr>
              <a:t>Taught by Dr. Terry Mortenson, AnswersinGenesis.org</a:t>
            </a:r>
            <a:br>
              <a:rPr kumimoji="0" lang="en-US" sz="3200" b="1" i="0" u="none" strike="noStrike" kern="0" cap="none" spc="0" normalizeH="0" baseline="0" noProof="0" dirty="0" smtClean="0">
                <a:ln>
                  <a:noFill/>
                </a:ln>
                <a:solidFill>
                  <a:srgbClr val="FFFFFF"/>
                </a:solidFill>
                <a:effectLst/>
                <a:uLnTx/>
                <a:uFillTx/>
                <a:latin typeface="Arial"/>
                <a:ea typeface="ＭＳ Ｐゴシック" charset="0"/>
                <a:cs typeface="Arial"/>
              </a:rPr>
            </a:br>
            <a:r>
              <a:rPr kumimoji="0" lang="en-US" sz="3200" b="1" i="0" u="none" strike="noStrike" kern="0" cap="none" spc="0" normalizeH="0" baseline="0" noProof="0" dirty="0" smtClean="0">
                <a:ln>
                  <a:noFill/>
                </a:ln>
                <a:solidFill>
                  <a:srgbClr val="FFFFFF"/>
                </a:solidFill>
                <a:effectLst/>
                <a:uLnTx/>
                <a:uFillTx/>
                <a:latin typeface="Arial"/>
                <a:ea typeface="ＭＳ Ｐゴシック" charset="0"/>
                <a:cs typeface="Arial"/>
              </a:rPr>
              <a:t>Uploaded by Dr</a:t>
            </a:r>
            <a:r>
              <a:rPr kumimoji="0" lang="en-US" sz="3200" b="1" i="0" u="none" strike="noStrike" kern="0" cap="none" spc="0" normalizeH="0" baseline="0" noProof="0" dirty="0">
                <a:ln>
                  <a:noFill/>
                </a:ln>
                <a:solidFill>
                  <a:srgbClr val="FFFFFF"/>
                </a:solidFill>
                <a:effectLst/>
                <a:uLnTx/>
                <a:uFillTx/>
                <a:latin typeface="Arial"/>
                <a:ea typeface="ＭＳ Ｐゴシック" charset="0"/>
                <a:cs typeface="Arial"/>
              </a:rPr>
              <a:t>. Rick Griffith, Singapore Bible College</a:t>
            </a:r>
            <a:br>
              <a:rPr kumimoji="0" lang="en-US" sz="32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3200" b="1" i="0" u="none" strike="noStrike" kern="0" cap="none" spc="0" normalizeH="0" baseline="0" noProof="0" dirty="0" smtClean="0">
                <a:ln>
                  <a:noFill/>
                </a:ln>
                <a:solidFill>
                  <a:srgbClr val="FFFFFF"/>
                </a:solidFill>
                <a:effectLst/>
                <a:uLnTx/>
                <a:uFillTx/>
                <a:latin typeface="Arial"/>
                <a:ea typeface="ＭＳ Ｐゴシック" charset="0"/>
                <a:cs typeface="Arial"/>
              </a:rPr>
              <a:t>All files in many languages for free download at BibleStudyDownloads.org</a:t>
            </a:r>
            <a:endParaRPr kumimoji="0" lang="en-US" sz="32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7" name="Dinos fit Bible 00617.jpg" descr="Dinos fit Bible 00617.jpg"/>
          <p:cNvPicPr>
            <a:picLocks noChangeAspect="1"/>
          </p:cNvPicPr>
          <p:nvPr/>
        </p:nvPicPr>
        <p:blipFill>
          <a:blip r:embed="rId2">
            <a:extLst/>
          </a:blip>
          <a:stretch>
            <a:fillRect/>
          </a:stretch>
        </p:blipFill>
        <p:spPr>
          <a:xfrm>
            <a:off x="4052765" y="753574"/>
            <a:ext cx="16278470" cy="12208852"/>
          </a:xfrm>
          <a:prstGeom prst="rect">
            <a:avLst/>
          </a:prstGeom>
          <a:ln w="25400">
            <a:solidFill>
              <a:srgbClr val="FFFFFF"/>
            </a:solidFill>
            <a:miter lim="400000"/>
          </a:ln>
        </p:spPr>
      </p:pic>
      <p:sp>
        <p:nvSpPr>
          <p:cNvPr id="948" name="Use the Bible to explain dinosaurs!"/>
          <p:cNvSpPr txBox="1"/>
          <p:nvPr/>
        </p:nvSpPr>
        <p:spPr>
          <a:xfrm>
            <a:off x="7295457" y="1450730"/>
            <a:ext cx="4838701" cy="4013201"/>
          </a:xfrm>
          <a:prstGeom prst="rect">
            <a:avLst/>
          </a:prstGeom>
          <a:ln w="12700">
            <a:miter lim="400000"/>
          </a:ln>
          <a:effectLst>
            <a:outerShdw blurRad="63500" dist="38100" dir="27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100"/>
              </a:spcBef>
              <a:buClr>
                <a:srgbClr val="FFFFFF"/>
              </a:buClr>
              <a:buFont typeface="Helvetica"/>
              <a:defRPr sz="6600">
                <a:solidFill>
                  <a:srgbClr val="FFFFFF"/>
                </a:solidFill>
                <a:uFill>
                  <a:solidFill>
                    <a:srgbClr val="FFFFFF"/>
                  </a:solidFill>
                </a:uFill>
                <a:latin typeface="DejaVu Sans Condensed"/>
                <a:ea typeface="DejaVu Sans Condensed"/>
                <a:cs typeface="DejaVu Sans Condensed"/>
                <a:sym typeface="DejaVu Sans Condensed"/>
              </a:defRPr>
            </a:lvl1pPr>
          </a:lstStyle>
          <a:p>
            <a:r>
              <a:t>Use the Bible to explain dinosaurs!</a:t>
            </a:r>
          </a:p>
        </p:txBody>
      </p:sp>
    </p:spTree>
  </p:cSld>
  <p:clrMapOvr>
    <a:masterClrMapping/>
  </p:clrMapOvr>
  <p:transition xmlns:p14="http://schemas.microsoft.com/office/powerpoint/2010/mai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 name="T rex death by suffocation.jpg" descr="T rex death by suffocation.jpg"/>
          <p:cNvPicPr>
            <a:picLocks noChangeAspect="1"/>
          </p:cNvPicPr>
          <p:nvPr/>
        </p:nvPicPr>
        <p:blipFill>
          <a:blip r:embed="rId3">
            <a:extLst/>
          </a:blip>
          <a:stretch>
            <a:fillRect/>
          </a:stretch>
        </p:blipFill>
        <p:spPr>
          <a:xfrm>
            <a:off x="3739340" y="751868"/>
            <a:ext cx="16283020" cy="12212264"/>
          </a:xfrm>
          <a:prstGeom prst="rect">
            <a:avLst/>
          </a:prstGeom>
          <a:ln w="25400">
            <a:solidFill>
              <a:srgbClr val="FFFFFF"/>
            </a:solidFill>
          </a:ln>
        </p:spPr>
      </p:pic>
      <p:sp>
        <p:nvSpPr>
          <p:cNvPr id="1485" name="T-rex in death throes in water"/>
          <p:cNvSpPr txBox="1"/>
          <p:nvPr/>
        </p:nvSpPr>
        <p:spPr>
          <a:xfrm>
            <a:off x="5492750" y="787400"/>
            <a:ext cx="13398500"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1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r>
              <a:t>T-rex in death throes in water</a:t>
            </a:r>
          </a:p>
        </p:txBody>
      </p:sp>
    </p:spTree>
  </p:cSld>
  <p:clrMapOvr>
    <a:masterClrMapping/>
  </p:clrMapOvr>
  <p:transition xmlns:p14="http://schemas.microsoft.com/office/powerpoint/2010/mai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9" name="Skin Tones Line-up 03051.jpg" descr="Skin Tones Line-up 03051.jpg"/>
          <p:cNvPicPr>
            <a:picLocks/>
          </p:cNvPicPr>
          <p:nvPr/>
        </p:nvPicPr>
        <p:blipFill>
          <a:blip r:embed="rId2">
            <a:extLst/>
          </a:blip>
          <a:srcRect t="6060" b="6060"/>
          <a:stretch>
            <a:fillRect/>
          </a:stretch>
        </p:blipFill>
        <p:spPr>
          <a:xfrm>
            <a:off x="3162300" y="190500"/>
            <a:ext cx="6934197" cy="4597400"/>
          </a:xfrm>
          <a:prstGeom prst="rect">
            <a:avLst/>
          </a:prstGeom>
          <a:ln w="25400">
            <a:solidFill>
              <a:srgbClr val="FFFFFF"/>
            </a:solidFill>
          </a:ln>
        </p:spPr>
      </p:pic>
      <p:pic>
        <p:nvPicPr>
          <p:cNvPr id="1490" name="DSC_8044_2_3-small.jpg" descr="DSC_8044_2_3-small.jpg"/>
          <p:cNvPicPr>
            <a:picLocks/>
          </p:cNvPicPr>
          <p:nvPr/>
        </p:nvPicPr>
        <p:blipFill>
          <a:blip r:embed="rId3">
            <a:extLst/>
          </a:blip>
          <a:stretch>
            <a:fillRect/>
          </a:stretch>
        </p:blipFill>
        <p:spPr>
          <a:xfrm>
            <a:off x="13925550" y="8039100"/>
            <a:ext cx="8026400" cy="5257800"/>
          </a:xfrm>
          <a:prstGeom prst="rect">
            <a:avLst/>
          </a:prstGeom>
          <a:ln w="25400">
            <a:solidFill>
              <a:srgbClr val="FFFFFF"/>
            </a:solidFill>
          </a:ln>
        </p:spPr>
      </p:pic>
      <p:sp>
        <p:nvSpPr>
          <p:cNvPr id="1491" name="“No human fossils”"/>
          <p:cNvSpPr txBox="1"/>
          <p:nvPr/>
        </p:nvSpPr>
        <p:spPr>
          <a:xfrm>
            <a:off x="3327400" y="10439400"/>
            <a:ext cx="9271000"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1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FFFFF"/>
                </a:solidFill>
                <a:uFill>
                  <a:solidFill>
                    <a:srgbClr val="FFFFFF"/>
                  </a:solidFill>
                </a:uFill>
              </a:rPr>
              <a:t>“No human fossils”</a:t>
            </a:r>
          </a:p>
        </p:txBody>
      </p:sp>
      <p:sp>
        <p:nvSpPr>
          <p:cNvPr id="1492" name="“No living dinosaurs”"/>
          <p:cNvSpPr txBox="1"/>
          <p:nvPr/>
        </p:nvSpPr>
        <p:spPr>
          <a:xfrm>
            <a:off x="11658600" y="1828800"/>
            <a:ext cx="11366500"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1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FFFFF"/>
                </a:solidFill>
                <a:uFill>
                  <a:solidFill>
                    <a:srgbClr val="FFFFFF"/>
                  </a:solidFill>
                </a:uFill>
              </a:rPr>
              <a:t>“No living dinosaurs”</a:t>
            </a:r>
          </a:p>
        </p:txBody>
      </p:sp>
      <p:sp>
        <p:nvSpPr>
          <p:cNvPr id="1493" name="“65 million years”…"/>
          <p:cNvSpPr txBox="1"/>
          <p:nvPr/>
        </p:nvSpPr>
        <p:spPr>
          <a:xfrm>
            <a:off x="4508500" y="5241925"/>
            <a:ext cx="153162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buClr>
                <a:srgbClr val="FFFB00"/>
              </a:buClr>
              <a:buFont typeface="Arial"/>
              <a:defRPr sz="7200">
                <a:uFill>
                  <a:solidFill>
                    <a:srgbClr val="000000"/>
                  </a:solidFill>
                </a:uFill>
                <a:latin typeface="DejaVu Sans Condensed"/>
                <a:ea typeface="DejaVu Sans Condensed"/>
                <a:cs typeface="DejaVu Sans Condensed"/>
                <a:sym typeface="DejaVu Sans Condensed"/>
              </a:defRPr>
            </a:pPr>
            <a:r>
              <a:rPr>
                <a:solidFill>
                  <a:srgbClr val="FFFB00"/>
                </a:solidFill>
                <a:uFill>
                  <a:solidFill>
                    <a:srgbClr val="FFFB00"/>
                  </a:solidFill>
                </a:uFill>
              </a:rPr>
              <a:t>“65 million years”</a:t>
            </a:r>
          </a:p>
          <a:p>
            <a:pPr marL="40639" marR="40639" algn="ctr" defTabSz="914400">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pPr>
            <a:r>
              <a:t>no human or dinosaur fossils</a:t>
            </a:r>
          </a:p>
        </p:txBody>
      </p:sp>
      <p:sp>
        <p:nvSpPr>
          <p:cNvPr id="1494" name="Line"/>
          <p:cNvSpPr/>
          <p:nvPr/>
        </p:nvSpPr>
        <p:spPr>
          <a:xfrm flipV="1">
            <a:off x="893960" y="7852626"/>
            <a:ext cx="22551034" cy="16116"/>
          </a:xfrm>
          <a:prstGeom prst="line">
            <a:avLst/>
          </a:prstGeom>
          <a:ln w="76200">
            <a:solidFill>
              <a:srgbClr val="FFFB00"/>
            </a:solidFill>
          </a:ln>
        </p:spPr>
        <p:txBody>
          <a:bodyPr lIns="50800" tIns="50800" rIns="50800" bIns="50800" anchor="ctr"/>
          <a:lstStyle/>
          <a:p>
            <a:endParaRPr/>
          </a:p>
        </p:txBody>
      </p:sp>
      <p:sp>
        <p:nvSpPr>
          <p:cNvPr id="1495" name="Line"/>
          <p:cNvSpPr/>
          <p:nvPr/>
        </p:nvSpPr>
        <p:spPr>
          <a:xfrm flipV="1">
            <a:off x="889000" y="4914900"/>
            <a:ext cx="22551033" cy="16115"/>
          </a:xfrm>
          <a:prstGeom prst="line">
            <a:avLst/>
          </a:prstGeom>
          <a:ln w="76200">
            <a:solidFill>
              <a:srgbClr val="FFFB00"/>
            </a:solidFill>
          </a:ln>
        </p:spPr>
        <p:txBody>
          <a:bodyPr lIns="50800" tIns="50800" rIns="50800" bIns="50800" anchor="ctr"/>
          <a:lstStyle/>
          <a:p>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489"/>
                                        </p:tgtEl>
                                        <p:attrNameLst>
                                          <p:attrName>style.visibility</p:attrName>
                                        </p:attrNameLst>
                                      </p:cBhvr>
                                      <p:to>
                                        <p:strVal val="visible"/>
                                      </p:to>
                                    </p:set>
                                    <p:anim calcmode="lin" valueType="num">
                                      <p:cBhvr>
                                        <p:cTn id="7" dur="500" fill="hold"/>
                                        <p:tgtEl>
                                          <p:spTgt spid="1489"/>
                                        </p:tgtEl>
                                        <p:attrNameLst>
                                          <p:attrName>ppt_w</p:attrName>
                                        </p:attrNameLst>
                                      </p:cBhvr>
                                      <p:tavLst>
                                        <p:tav tm="0">
                                          <p:val>
                                            <p:fltVal val="0"/>
                                          </p:val>
                                        </p:tav>
                                        <p:tav tm="100000">
                                          <p:val>
                                            <p:strVal val="#ppt_w"/>
                                          </p:val>
                                        </p:tav>
                                      </p:tavLst>
                                    </p:anim>
                                    <p:anim calcmode="lin" valueType="num">
                                      <p:cBhvr>
                                        <p:cTn id="8" dur="500" fill="hold"/>
                                        <p:tgtEl>
                                          <p:spTgt spid="148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0"/>
                                  </p:stCondLst>
                                  <p:iterate>
                                    <p:tmAbs val="0"/>
                                  </p:iterate>
                                  <p:childTnLst>
                                    <p:set>
                                      <p:cBhvr>
                                        <p:cTn id="11" fill="hold"/>
                                        <p:tgtEl>
                                          <p:spTgt spid="1492"/>
                                        </p:tgtEl>
                                        <p:attrNameLst>
                                          <p:attrName>style.visibility</p:attrName>
                                        </p:attrNameLst>
                                      </p:cBhvr>
                                      <p:to>
                                        <p:strVal val="visible"/>
                                      </p:to>
                                    </p:set>
                                    <p:anim calcmode="lin" valueType="num">
                                      <p:cBhvr>
                                        <p:cTn id="12" dur="500" fill="hold"/>
                                        <p:tgtEl>
                                          <p:spTgt spid="1492"/>
                                        </p:tgtEl>
                                        <p:attrNameLst>
                                          <p:attrName>ppt_w</p:attrName>
                                        </p:attrNameLst>
                                      </p:cBhvr>
                                      <p:tavLst>
                                        <p:tav tm="0">
                                          <p:val>
                                            <p:fltVal val="0"/>
                                          </p:val>
                                        </p:tav>
                                        <p:tav tm="100000">
                                          <p:val>
                                            <p:strVal val="#ppt_w"/>
                                          </p:val>
                                        </p:tav>
                                      </p:tavLst>
                                    </p:anim>
                                    <p:anim calcmode="lin" valueType="num">
                                      <p:cBhvr>
                                        <p:cTn id="13" dur="500" fill="hold"/>
                                        <p:tgtEl>
                                          <p:spTgt spid="149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3" nodeType="clickEffect">
                                  <p:stCondLst>
                                    <p:cond delay="0"/>
                                  </p:stCondLst>
                                  <p:iterate>
                                    <p:tmAbs val="0"/>
                                  </p:iterate>
                                  <p:childTnLst>
                                    <p:set>
                                      <p:cBhvr>
                                        <p:cTn id="17" fill="hold"/>
                                        <p:tgtEl>
                                          <p:spTgt spid="1493"/>
                                        </p:tgtEl>
                                        <p:attrNameLst>
                                          <p:attrName>style.visibility</p:attrName>
                                        </p:attrNameLst>
                                      </p:cBhvr>
                                      <p:to>
                                        <p:strVal val="visible"/>
                                      </p:to>
                                    </p:set>
                                    <p:anim calcmode="lin" valueType="num">
                                      <p:cBhvr>
                                        <p:cTn id="18" dur="500" fill="hold"/>
                                        <p:tgtEl>
                                          <p:spTgt spid="1493"/>
                                        </p:tgtEl>
                                        <p:attrNameLst>
                                          <p:attrName>ppt_w</p:attrName>
                                        </p:attrNameLst>
                                      </p:cBhvr>
                                      <p:tavLst>
                                        <p:tav tm="0">
                                          <p:val>
                                            <p:fltVal val="0"/>
                                          </p:val>
                                        </p:tav>
                                        <p:tav tm="100000">
                                          <p:val>
                                            <p:strVal val="#ppt_w"/>
                                          </p:val>
                                        </p:tav>
                                      </p:tavLst>
                                    </p:anim>
                                    <p:anim calcmode="lin" valueType="num">
                                      <p:cBhvr>
                                        <p:cTn id="19" dur="500" fill="hold"/>
                                        <p:tgtEl>
                                          <p:spTgt spid="14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9" grpId="1" animBg="1" advAuto="0"/>
      <p:bldP spid="1492" grpId="2" animBg="1" advAuto="0"/>
      <p:bldP spid="1493" grpId="3"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7" name="coelocanth living.jpg" descr="coelocanth living.jpg"/>
          <p:cNvPicPr>
            <a:picLocks noChangeAspect="1"/>
          </p:cNvPicPr>
          <p:nvPr/>
        </p:nvPicPr>
        <p:blipFill>
          <a:blip r:embed="rId3">
            <a:extLst/>
          </a:blip>
          <a:stretch>
            <a:fillRect/>
          </a:stretch>
        </p:blipFill>
        <p:spPr>
          <a:xfrm>
            <a:off x="2425700" y="920750"/>
            <a:ext cx="9131300" cy="4179326"/>
          </a:xfrm>
          <a:prstGeom prst="rect">
            <a:avLst/>
          </a:prstGeom>
          <a:ln w="25400">
            <a:solidFill>
              <a:srgbClr val="FFFFFF"/>
            </a:solidFill>
            <a:miter lim="400000"/>
          </a:ln>
        </p:spPr>
      </p:pic>
      <p:sp>
        <p:nvSpPr>
          <p:cNvPr id="1498" name="Coelacanth"/>
          <p:cNvSpPr txBox="1"/>
          <p:nvPr/>
        </p:nvSpPr>
        <p:spPr>
          <a:xfrm>
            <a:off x="13077825" y="1225345"/>
            <a:ext cx="8902700" cy="182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800"/>
              </a:spcBef>
              <a:buClr>
                <a:srgbClr val="C6E6E9"/>
              </a:buClr>
              <a:buFont typeface="Arial Black"/>
              <a:defRPr sz="9600" b="1">
                <a:solidFill>
                  <a:srgbClr val="C6E6E9"/>
                </a:solidFill>
                <a:uFill>
                  <a:solidFill>
                    <a:srgbClr val="C6E6E9"/>
                  </a:solidFill>
                </a:uFill>
                <a:latin typeface="Arial"/>
                <a:ea typeface="Arial"/>
                <a:cs typeface="Arial"/>
                <a:sym typeface="Arial"/>
              </a:defRPr>
            </a:lvl1pPr>
          </a:lstStyle>
          <a:p>
            <a:r>
              <a:t>Coelacanth</a:t>
            </a:r>
          </a:p>
        </p:txBody>
      </p:sp>
      <p:sp>
        <p:nvSpPr>
          <p:cNvPr id="1499" name="Rediscovered alive in 1938"/>
          <p:cNvSpPr txBox="1"/>
          <p:nvPr/>
        </p:nvSpPr>
        <p:spPr>
          <a:xfrm>
            <a:off x="13129147" y="2854253"/>
            <a:ext cx="8800055" cy="20218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lnSpc>
                <a:spcPct val="80000"/>
              </a:lnSpc>
              <a:spcBef>
                <a:spcPts val="2000"/>
              </a:spcBef>
              <a:buClr>
                <a:srgbClr val="FFFFFF"/>
              </a:buClr>
              <a:buFont typeface="Arial Black"/>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r>
              <a:t>Rediscovered alive in 1938</a:t>
            </a:r>
          </a:p>
        </p:txBody>
      </p:sp>
      <p:sp>
        <p:nvSpPr>
          <p:cNvPr id="1500" name="“65 million years”…"/>
          <p:cNvSpPr txBox="1"/>
          <p:nvPr/>
        </p:nvSpPr>
        <p:spPr>
          <a:xfrm>
            <a:off x="5334000" y="5940425"/>
            <a:ext cx="13703300" cy="2288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lnSpc>
                <a:spcPct val="80000"/>
              </a:lnSpc>
              <a:spcBef>
                <a:spcPts val="2100"/>
              </a:spcBef>
              <a:buClr>
                <a:srgbClr val="FFFB00"/>
              </a:buClr>
              <a:buFont typeface="Arial"/>
              <a:defRPr sz="7200">
                <a:uFill>
                  <a:solidFill>
                    <a:srgbClr val="000000"/>
                  </a:solidFill>
                </a:uFill>
                <a:latin typeface="DejaVu Sans Condensed"/>
                <a:ea typeface="DejaVu Sans Condensed"/>
                <a:cs typeface="DejaVu Sans Condensed"/>
                <a:sym typeface="DejaVu Sans Condensed"/>
              </a:defRPr>
            </a:pPr>
            <a:r>
              <a:rPr>
                <a:solidFill>
                  <a:srgbClr val="FFFB00"/>
                </a:solidFill>
                <a:uFill>
                  <a:solidFill>
                    <a:srgbClr val="FFFB00"/>
                  </a:solidFill>
                </a:uFill>
              </a:rPr>
              <a:t>“65 million years”</a:t>
            </a:r>
          </a:p>
          <a:p>
            <a:pPr marL="40639" marR="40639" algn="ctr" defTabSz="914400">
              <a:lnSpc>
                <a:spcPct val="80000"/>
              </a:lnSpc>
              <a:spcBef>
                <a:spcPts val="2100"/>
              </a:spcBef>
              <a:buClr>
                <a:srgbClr val="FFFB00"/>
              </a:buClr>
              <a:buFont typeface="Arial"/>
              <a:defRPr sz="7200">
                <a:uFill>
                  <a:solidFill>
                    <a:srgbClr val="000000"/>
                  </a:solidFill>
                </a:uFill>
                <a:latin typeface="DejaVu Sans Condensed"/>
                <a:ea typeface="DejaVu Sans Condensed"/>
                <a:cs typeface="DejaVu Sans Condensed"/>
                <a:sym typeface="DejaVu Sans Condensed"/>
              </a:defRPr>
            </a:pPr>
            <a:r>
              <a:rPr dirty="0">
                <a:solidFill>
                  <a:srgbClr val="FFFB00"/>
                </a:solidFill>
                <a:uFill>
                  <a:solidFill>
                    <a:srgbClr val="FFFB00"/>
                  </a:solidFill>
                </a:uFill>
              </a:rPr>
              <a:t>no coelacanth fossils</a:t>
            </a:r>
          </a:p>
        </p:txBody>
      </p:sp>
      <p:sp>
        <p:nvSpPr>
          <p:cNvPr id="1501" name="Line"/>
          <p:cNvSpPr/>
          <p:nvPr/>
        </p:nvSpPr>
        <p:spPr>
          <a:xfrm flipV="1">
            <a:off x="914400" y="5384800"/>
            <a:ext cx="22551033" cy="16115"/>
          </a:xfrm>
          <a:prstGeom prst="line">
            <a:avLst/>
          </a:prstGeom>
          <a:ln w="76200">
            <a:solidFill>
              <a:srgbClr val="FFFB00"/>
            </a:solidFill>
          </a:ln>
        </p:spPr>
        <p:txBody>
          <a:bodyPr lIns="50800" tIns="50800" rIns="50800" bIns="50800" anchor="ctr"/>
          <a:lstStyle/>
          <a:p>
            <a:endParaRPr/>
          </a:p>
        </p:txBody>
      </p:sp>
      <p:sp>
        <p:nvSpPr>
          <p:cNvPr id="1502" name="Line"/>
          <p:cNvSpPr/>
          <p:nvPr/>
        </p:nvSpPr>
        <p:spPr>
          <a:xfrm flipV="1">
            <a:off x="919360" y="8309826"/>
            <a:ext cx="22551034" cy="16116"/>
          </a:xfrm>
          <a:prstGeom prst="line">
            <a:avLst/>
          </a:prstGeom>
          <a:ln w="76200">
            <a:solidFill>
              <a:srgbClr val="FFFB00"/>
            </a:solidFill>
          </a:ln>
        </p:spPr>
        <p:txBody>
          <a:bodyPr lIns="50800" tIns="50800" rIns="50800" bIns="50800" anchor="ctr"/>
          <a:lstStyle/>
          <a:p>
            <a:endParaRPr/>
          </a:p>
        </p:txBody>
      </p:sp>
      <p:pic>
        <p:nvPicPr>
          <p:cNvPr id="1503" name="coelocanth fossil.jpg" descr="coelocanth fossil.jpg"/>
          <p:cNvPicPr>
            <a:picLocks noChangeAspect="1"/>
          </p:cNvPicPr>
          <p:nvPr/>
        </p:nvPicPr>
        <p:blipFill>
          <a:blip r:embed="rId4">
            <a:extLst/>
          </a:blip>
          <a:stretch>
            <a:fillRect/>
          </a:stretch>
        </p:blipFill>
        <p:spPr>
          <a:xfrm>
            <a:off x="11899900" y="8623300"/>
            <a:ext cx="9398000" cy="4490760"/>
          </a:xfrm>
          <a:prstGeom prst="rect">
            <a:avLst/>
          </a:prstGeom>
          <a:ln w="25400">
            <a:solidFill>
              <a:srgbClr val="FFFFFF"/>
            </a:solidFill>
            <a:miter lim="400000"/>
          </a:ln>
        </p:spPr>
      </p:pic>
      <p:sp>
        <p:nvSpPr>
          <p:cNvPr id="1504" name="“It went extinct with the dinosaurs!”"/>
          <p:cNvSpPr txBox="1"/>
          <p:nvPr/>
        </p:nvSpPr>
        <p:spPr>
          <a:xfrm>
            <a:off x="2476500" y="9499600"/>
            <a:ext cx="8902700" cy="20218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r" defTabSz="914400">
              <a:lnSpc>
                <a:spcPct val="80000"/>
              </a:lnSpc>
              <a:spcBef>
                <a:spcPts val="18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FFFFF"/>
                </a:solidFill>
                <a:uFill>
                  <a:solidFill>
                    <a:srgbClr val="FFFFFF"/>
                  </a:solidFill>
                </a:uFill>
              </a:rPr>
              <a:t>“It went extinct with the dinosaurs!”</a:t>
            </a:r>
          </a:p>
        </p:txBody>
      </p:sp>
      <p:sp>
        <p:nvSpPr>
          <p:cNvPr id="1505" name="Line"/>
          <p:cNvSpPr/>
          <p:nvPr/>
        </p:nvSpPr>
        <p:spPr>
          <a:xfrm flipH="1">
            <a:off x="8784520" y="5986455"/>
            <a:ext cx="1103398" cy="707922"/>
          </a:xfrm>
          <a:prstGeom prst="line">
            <a:avLst/>
          </a:prstGeom>
          <a:ln w="152400">
            <a:solidFill>
              <a:srgbClr val="FF2600"/>
            </a:solidFill>
            <a:miter lim="400000"/>
          </a:ln>
        </p:spPr>
        <p:txBody>
          <a:bodyPr lIns="50800" tIns="50800" rIns="50800" bIns="50800" anchor="ctr"/>
          <a:lstStyle/>
          <a:p>
            <a:endParaRPr/>
          </a:p>
        </p:txBody>
      </p:sp>
      <p:sp>
        <p:nvSpPr>
          <p:cNvPr id="1506" name="“17”"/>
          <p:cNvSpPr txBox="1"/>
          <p:nvPr/>
        </p:nvSpPr>
        <p:spPr>
          <a:xfrm>
            <a:off x="6164684" y="5740400"/>
            <a:ext cx="2045792"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B00"/>
                </a:solidFill>
                <a:latin typeface="DejaVu Sans Condensed"/>
                <a:ea typeface="DejaVu Sans Condensed"/>
                <a:cs typeface="DejaVu Sans Condensed"/>
                <a:sym typeface="DejaVu Sans Condensed"/>
              </a:defRPr>
            </a:lvl1pPr>
          </a:lstStyle>
          <a:p>
            <a:r>
              <a:t>“17”</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97"/>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grpId="2" nodeType="afterEffect">
                                  <p:stCondLst>
                                    <p:cond delay="0"/>
                                  </p:stCondLst>
                                  <p:iterate>
                                    <p:tmAbs val="0"/>
                                  </p:iterate>
                                  <p:childTnLst>
                                    <p:set>
                                      <p:cBhvr>
                                        <p:cTn id="9" fill="hold"/>
                                        <p:tgtEl>
                                          <p:spTgt spid="1499"/>
                                        </p:tgtEl>
                                        <p:attrNameLst>
                                          <p:attrName>style.visibility</p:attrName>
                                        </p:attrNameLst>
                                      </p:cBhvr>
                                      <p:to>
                                        <p:strVal val="visible"/>
                                      </p:to>
                                    </p:set>
                                    <p:anim calcmode="lin" valueType="num">
                                      <p:cBhvr>
                                        <p:cTn id="10" dur="500" fill="hold"/>
                                        <p:tgtEl>
                                          <p:spTgt spid="1499"/>
                                        </p:tgtEl>
                                        <p:attrNameLst>
                                          <p:attrName>ppt_w</p:attrName>
                                        </p:attrNameLst>
                                      </p:cBhvr>
                                      <p:tavLst>
                                        <p:tav tm="0">
                                          <p:val>
                                            <p:fltVal val="0"/>
                                          </p:val>
                                        </p:tav>
                                        <p:tav tm="100000">
                                          <p:val>
                                            <p:strVal val="#ppt_w"/>
                                          </p:val>
                                        </p:tav>
                                      </p:tavLst>
                                    </p:anim>
                                    <p:anim calcmode="lin" valueType="num">
                                      <p:cBhvr>
                                        <p:cTn id="11" dur="500" fill="hold"/>
                                        <p:tgtEl>
                                          <p:spTgt spid="1499"/>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1505"/>
                                        </p:tgtEl>
                                        <p:attrNameLst>
                                          <p:attrName>style.visibility</p:attrName>
                                        </p:attrNameLst>
                                      </p:cBhvr>
                                      <p:to>
                                        <p:strVal val="visible"/>
                                      </p:to>
                                    </p:set>
                                    <p:animEffect transition="in" filter="dissolve">
                                      <p:cBhvr>
                                        <p:cTn id="16" dur="250"/>
                                        <p:tgtEl>
                                          <p:spTgt spid="1505"/>
                                        </p:tgtEl>
                                      </p:cBhvr>
                                    </p:animEffect>
                                  </p:childTnLst>
                                </p:cTn>
                              </p:par>
                            </p:childTnLst>
                          </p:cTn>
                        </p:par>
                        <p:par>
                          <p:cTn id="17" fill="hold">
                            <p:stCondLst>
                              <p:cond delay="250"/>
                            </p:stCondLst>
                            <p:childTnLst>
                              <p:par>
                                <p:cTn id="18" presetID="9" presetClass="entr" fill="hold" grpId="4" nodeType="afterEffect">
                                  <p:stCondLst>
                                    <p:cond delay="0"/>
                                  </p:stCondLst>
                                  <p:iterate>
                                    <p:tmAbs val="0"/>
                                  </p:iterate>
                                  <p:childTnLst>
                                    <p:set>
                                      <p:cBhvr>
                                        <p:cTn id="19" fill="hold"/>
                                        <p:tgtEl>
                                          <p:spTgt spid="1506"/>
                                        </p:tgtEl>
                                        <p:attrNameLst>
                                          <p:attrName>style.visibility</p:attrName>
                                        </p:attrNameLst>
                                      </p:cBhvr>
                                      <p:to>
                                        <p:strVal val="visible"/>
                                      </p:to>
                                    </p:set>
                                    <p:animEffect transition="in" filter="dissolve">
                                      <p:cBhvr>
                                        <p:cTn id="20" dur="250"/>
                                        <p:tgtEl>
                                          <p:spTgt spid="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7" grpId="1" animBg="1" advAuto="0"/>
      <p:bldP spid="1499" grpId="2" animBg="1" advAuto="0"/>
      <p:bldP spid="1505" grpId="3" animBg="1" advAuto="0"/>
      <p:bldP spid="1506" grpId="4" animBg="1" advAuto="0"/>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0" name="WHY did they become extinct,…"/>
          <p:cNvSpPr txBox="1">
            <a:spLocks noGrp="1"/>
          </p:cNvSpPr>
          <p:nvPr>
            <p:ph type="subTitle" sz="half" idx="1"/>
          </p:nvPr>
        </p:nvSpPr>
        <p:spPr>
          <a:xfrm>
            <a:off x="2438400" y="4787900"/>
            <a:ext cx="19494500" cy="4152900"/>
          </a:xfrm>
          <a:prstGeom prst="rect">
            <a:avLst/>
          </a:prstGeom>
          <a:effectLst/>
        </p:spPr>
        <p:txBody>
          <a:bodyPr lIns="50800" tIns="50800" rIns="50800" bIns="50800">
            <a:noAutofit/>
          </a:bodyPr>
          <a:lstStyle/>
          <a:p>
            <a:pPr marL="40639" marR="40639" algn="ctr" defTabSz="914400">
              <a:lnSpc>
                <a:spcPct val="95000"/>
              </a:lnSpc>
              <a:buClr>
                <a:srgbClr val="FFFFFF"/>
              </a:buClr>
              <a:buFont typeface="Arial"/>
              <a:defRPr sz="10000">
                <a:effectLst/>
                <a:uFill>
                  <a:solidFill>
                    <a:srgbClr val="FFFFFF"/>
                  </a:solidFill>
                </a:uFill>
              </a:defRPr>
            </a:pPr>
            <a:r>
              <a:rPr b="1" i="1">
                <a:solidFill>
                  <a:srgbClr val="FFFB00"/>
                </a:solidFill>
              </a:rPr>
              <a:t>WHY</a:t>
            </a:r>
            <a:r>
              <a:t> did they become extinct,</a:t>
            </a:r>
          </a:p>
          <a:p>
            <a:pPr marL="40639" marR="40639" algn="ctr" defTabSz="914400">
              <a:lnSpc>
                <a:spcPct val="95000"/>
              </a:lnSpc>
              <a:buClr>
                <a:srgbClr val="FFFFFF"/>
              </a:buClr>
              <a:buFont typeface="Arial"/>
              <a:defRPr sz="10000">
                <a:effectLst/>
                <a:uFill>
                  <a:solidFill>
                    <a:srgbClr val="FFFFFF"/>
                  </a:solidFill>
                </a:uFill>
              </a:defRPr>
            </a:pPr>
            <a:r>
              <a:t>if they did?</a:t>
            </a:r>
          </a:p>
        </p:txBody>
      </p:sp>
    </p:spTree>
  </p:cSld>
  <p:clrMapOvr>
    <a:masterClrMapping/>
  </p:clrMapOvr>
  <p:transition xmlns:p14="http://schemas.microsoft.com/office/powerpoint/2010/main" spd="med"/>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2" name="Possible Causes of Extinction"/>
          <p:cNvSpPr txBox="1">
            <a:spLocks noGrp="1"/>
          </p:cNvSpPr>
          <p:nvPr>
            <p:ph type="title"/>
          </p:nvPr>
        </p:nvSpPr>
        <p:spPr>
          <a:xfrm>
            <a:off x="2451100" y="1119187"/>
            <a:ext cx="19469100" cy="1511301"/>
          </a:xfrm>
          <a:prstGeom prst="rect">
            <a:avLst/>
          </a:prstGeom>
          <a:effectLst>
            <a:outerShdw blurRad="63500" dist="38100" dir="2700000" rotWithShape="0">
              <a:srgbClr val="000000">
                <a:alpha val="74996"/>
              </a:srgbClr>
            </a:outerShdw>
          </a:effectLst>
        </p:spPr>
        <p:txBody>
          <a:bodyPr lIns="50800" tIns="50800" rIns="50800" bIns="50800" anchor="ctr"/>
          <a:lstStyle>
            <a:lvl1pPr marL="40639" marR="40639" algn="ctr" defTabSz="914400">
              <a:defRPr sz="9600">
                <a:solidFill>
                  <a:srgbClr val="FFFB00"/>
                </a:solidFill>
                <a:uFill>
                  <a:solidFill>
                    <a:srgbClr val="FFFB00"/>
                  </a:solidFill>
                </a:uFill>
                <a:latin typeface="DejaVu Sans Condensed"/>
                <a:ea typeface="DejaVu Sans Condensed"/>
                <a:cs typeface="DejaVu Sans Condensed"/>
                <a:sym typeface="DejaVu Sans Condensed"/>
              </a:defRPr>
            </a:lvl1pPr>
          </a:lstStyle>
          <a:p>
            <a:r>
              <a:t>Possible Causes of Extinction </a:t>
            </a:r>
          </a:p>
        </p:txBody>
      </p:sp>
      <p:sp>
        <p:nvSpPr>
          <p:cNvPr id="1513" name="Man over-hunted them.…"/>
          <p:cNvSpPr txBox="1"/>
          <p:nvPr/>
        </p:nvSpPr>
        <p:spPr>
          <a:xfrm>
            <a:off x="2667000" y="3873500"/>
            <a:ext cx="19469100" cy="484759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0639" defTabSz="914400">
              <a:lnSpc>
                <a:spcPct val="90000"/>
              </a:lnSpc>
              <a:spcBef>
                <a:spcPts val="2200"/>
              </a:spcBef>
              <a:defRPr sz="7100">
                <a:solidFill>
                  <a:srgbClr val="FFFFFF"/>
                </a:solidFill>
                <a:uFill>
                  <a:solidFill>
                    <a:srgbClr val="FFFFFF"/>
                  </a:solidFill>
                </a:uFill>
                <a:latin typeface="DejaVu Sans Condensed"/>
                <a:ea typeface="DejaVu Sans Condensed"/>
                <a:cs typeface="DejaVu Sans Condensed"/>
                <a:sym typeface="DejaVu Sans Condensed"/>
              </a:defRPr>
            </a:pPr>
            <a:r>
              <a:t>Man over-hunted them.</a:t>
            </a:r>
          </a:p>
          <a:p>
            <a:pPr marR="40639" defTabSz="914400">
              <a:lnSpc>
                <a:spcPct val="90000"/>
              </a:lnSpc>
              <a:spcBef>
                <a:spcPts val="2200"/>
              </a:spcBef>
              <a:defRPr sz="7100">
                <a:solidFill>
                  <a:srgbClr val="FFFFFF"/>
                </a:solidFill>
                <a:uFill>
                  <a:solidFill>
                    <a:srgbClr val="FFFFFF"/>
                  </a:solidFill>
                </a:uFill>
                <a:latin typeface="DejaVu Sans Condensed"/>
                <a:ea typeface="DejaVu Sans Condensed"/>
                <a:cs typeface="DejaVu Sans Condensed"/>
                <a:sym typeface="DejaVu Sans Condensed"/>
              </a:defRPr>
            </a:pPr>
            <a:r>
              <a:t>Man destroyed their habitat.</a:t>
            </a:r>
          </a:p>
          <a:p>
            <a:pPr marR="40639" defTabSz="914400">
              <a:lnSpc>
                <a:spcPct val="90000"/>
              </a:lnSpc>
              <a:spcBef>
                <a:spcPts val="2200"/>
              </a:spcBef>
              <a:defRPr sz="7100">
                <a:solidFill>
                  <a:srgbClr val="FFFFFF"/>
                </a:solidFill>
                <a:uFill>
                  <a:solidFill>
                    <a:srgbClr val="FFFFFF"/>
                  </a:solidFill>
                </a:uFill>
                <a:latin typeface="DejaVu Sans Condensed"/>
                <a:ea typeface="DejaVu Sans Condensed"/>
                <a:cs typeface="DejaVu Sans Condensed"/>
                <a:sym typeface="DejaVu Sans Condensed"/>
              </a:defRPr>
            </a:pPr>
            <a:r>
              <a:t>Man brought disease into their population.</a:t>
            </a:r>
          </a:p>
          <a:p>
            <a:pPr marR="40639" defTabSz="914400">
              <a:lnSpc>
                <a:spcPct val="90000"/>
              </a:lnSpc>
              <a:spcBef>
                <a:spcPts val="2200"/>
              </a:spcBef>
              <a:defRPr sz="7100">
                <a:solidFill>
                  <a:srgbClr val="FFFFFF"/>
                </a:solidFill>
                <a:uFill>
                  <a:solidFill>
                    <a:srgbClr val="FFFFFF"/>
                  </a:solidFill>
                </a:uFill>
                <a:latin typeface="DejaVu Sans Condensed"/>
                <a:ea typeface="DejaVu Sans Condensed"/>
                <a:cs typeface="DejaVu Sans Condensed"/>
                <a:sym typeface="DejaVu Sans Condensed"/>
              </a:defRPr>
            </a:pPr>
            <a:r>
              <a:t>Rapid climate changes in the post-Flood world.</a:t>
            </a:r>
          </a:p>
        </p:txBody>
      </p:sp>
      <p:sp>
        <p:nvSpPr>
          <p:cNvPr id="1514" name="But they might not be extinct—remember the coelacanth!!!"/>
          <p:cNvSpPr txBox="1"/>
          <p:nvPr/>
        </p:nvSpPr>
        <p:spPr>
          <a:xfrm>
            <a:off x="4203700" y="9820275"/>
            <a:ext cx="15976600" cy="26416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100"/>
              </a:spcBef>
              <a:buClr>
                <a:srgbClr val="73FA41"/>
              </a:buClr>
              <a:buFont typeface="Arial"/>
              <a:defRPr sz="8600">
                <a:solidFill>
                  <a:srgbClr val="73FA41"/>
                </a:solidFill>
                <a:uFill>
                  <a:solidFill>
                    <a:srgbClr val="73FA41"/>
                  </a:solidFill>
                </a:uFill>
                <a:latin typeface="DejaVu Sans Condensed"/>
                <a:ea typeface="DejaVu Sans Condensed"/>
                <a:cs typeface="DejaVu Sans Condensed"/>
                <a:sym typeface="DejaVu Sans Condensed"/>
              </a:defRPr>
            </a:lvl1pPr>
          </a:lstStyle>
          <a:p>
            <a:r>
              <a:t>But they might not be extinct—remember the coelacanth!!!</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513">
                                            <p:bg/>
                                          </p:spTgt>
                                        </p:tgtEl>
                                        <p:attrNameLst>
                                          <p:attrName>style.visibility</p:attrName>
                                        </p:attrNameLst>
                                      </p:cBhvr>
                                      <p:to>
                                        <p:strVal val="visible"/>
                                      </p:to>
                                    </p:set>
                                    <p:animEffect transition="in" filter="wipe(left)">
                                      <p:cBhvr>
                                        <p:cTn id="7" dur="500"/>
                                        <p:tgtEl>
                                          <p:spTgt spid="1513">
                                            <p:bg/>
                                          </p:spTgt>
                                        </p:tgtEl>
                                      </p:cBhvr>
                                    </p:animEffect>
                                  </p:childTnLst>
                                </p:cTn>
                              </p:par>
                              <p:par>
                                <p:cTn id="8" presetID="22" presetClass="entr" presetSubtype="8" fill="hold" grpId="1" nodeType="withEffect">
                                  <p:stCondLst>
                                    <p:cond delay="0"/>
                                  </p:stCondLst>
                                  <p:iterate>
                                    <p:tmAbs val="0"/>
                                  </p:iterate>
                                  <p:childTnLst>
                                    <p:set>
                                      <p:cBhvr>
                                        <p:cTn id="9" fill="hold"/>
                                        <p:tgtEl>
                                          <p:spTgt spid="1513">
                                            <p:txEl>
                                              <p:pRg st="0" end="0"/>
                                            </p:txEl>
                                          </p:spTgt>
                                        </p:tgtEl>
                                        <p:attrNameLst>
                                          <p:attrName>style.visibility</p:attrName>
                                        </p:attrNameLst>
                                      </p:cBhvr>
                                      <p:to>
                                        <p:strVal val="visible"/>
                                      </p:to>
                                    </p:set>
                                    <p:animEffect transition="in" filter="wipe(left)">
                                      <p:cBhvr>
                                        <p:cTn id="10" dur="500"/>
                                        <p:tgtEl>
                                          <p:spTgt spid="15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iterate>
                                    <p:tmAbs val="0"/>
                                  </p:iterate>
                                  <p:childTnLst>
                                    <p:set>
                                      <p:cBhvr>
                                        <p:cTn id="14" fill="hold"/>
                                        <p:tgtEl>
                                          <p:spTgt spid="1513">
                                            <p:txEl>
                                              <p:pRg st="1" end="1"/>
                                            </p:txEl>
                                          </p:spTgt>
                                        </p:tgtEl>
                                        <p:attrNameLst>
                                          <p:attrName>style.visibility</p:attrName>
                                        </p:attrNameLst>
                                      </p:cBhvr>
                                      <p:to>
                                        <p:strVal val="visible"/>
                                      </p:to>
                                    </p:set>
                                    <p:animEffect transition="in" filter="wipe(left)">
                                      <p:cBhvr>
                                        <p:cTn id="15" dur="500"/>
                                        <p:tgtEl>
                                          <p:spTgt spid="151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1" nodeType="clickEffect">
                                  <p:stCondLst>
                                    <p:cond delay="0"/>
                                  </p:stCondLst>
                                  <p:iterate>
                                    <p:tmAbs val="0"/>
                                  </p:iterate>
                                  <p:childTnLst>
                                    <p:set>
                                      <p:cBhvr>
                                        <p:cTn id="19" fill="hold"/>
                                        <p:tgtEl>
                                          <p:spTgt spid="1513">
                                            <p:txEl>
                                              <p:pRg st="2" end="2"/>
                                            </p:txEl>
                                          </p:spTgt>
                                        </p:tgtEl>
                                        <p:attrNameLst>
                                          <p:attrName>style.visibility</p:attrName>
                                        </p:attrNameLst>
                                      </p:cBhvr>
                                      <p:to>
                                        <p:strVal val="visible"/>
                                      </p:to>
                                    </p:set>
                                    <p:animEffect transition="in" filter="wipe(left)">
                                      <p:cBhvr>
                                        <p:cTn id="20" dur="500"/>
                                        <p:tgtEl>
                                          <p:spTgt spid="151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1" nodeType="clickEffect">
                                  <p:stCondLst>
                                    <p:cond delay="0"/>
                                  </p:stCondLst>
                                  <p:iterate>
                                    <p:tmAbs val="0"/>
                                  </p:iterate>
                                  <p:childTnLst>
                                    <p:set>
                                      <p:cBhvr>
                                        <p:cTn id="24" fill="hold"/>
                                        <p:tgtEl>
                                          <p:spTgt spid="1513">
                                            <p:txEl>
                                              <p:pRg st="3" end="3"/>
                                            </p:txEl>
                                          </p:spTgt>
                                        </p:tgtEl>
                                        <p:attrNameLst>
                                          <p:attrName>style.visibility</p:attrName>
                                        </p:attrNameLst>
                                      </p:cBhvr>
                                      <p:to>
                                        <p:strVal val="visible"/>
                                      </p:to>
                                    </p:set>
                                    <p:animEffect transition="in" filter="wipe(left)">
                                      <p:cBhvr>
                                        <p:cTn id="25" dur="500"/>
                                        <p:tgtEl>
                                          <p:spTgt spid="151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2" nodeType="clickEffect">
                                  <p:stCondLst>
                                    <p:cond delay="0"/>
                                  </p:stCondLst>
                                  <p:iterate>
                                    <p:tmAbs val="0"/>
                                  </p:iterate>
                                  <p:childTnLst>
                                    <p:set>
                                      <p:cBhvr>
                                        <p:cTn id="29" fill="hold"/>
                                        <p:tgtEl>
                                          <p:spTgt spid="1514"/>
                                        </p:tgtEl>
                                        <p:attrNameLst>
                                          <p:attrName>style.visibility</p:attrName>
                                        </p:attrNameLst>
                                      </p:cBhvr>
                                      <p:to>
                                        <p:strVal val="visible"/>
                                      </p:to>
                                    </p:set>
                                    <p:anim calcmode="lin" valueType="num">
                                      <p:cBhvr>
                                        <p:cTn id="30" dur="500" fill="hold"/>
                                        <p:tgtEl>
                                          <p:spTgt spid="1514"/>
                                        </p:tgtEl>
                                        <p:attrNameLst>
                                          <p:attrName>ppt_x</p:attrName>
                                        </p:attrNameLst>
                                      </p:cBhvr>
                                      <p:tavLst>
                                        <p:tav tm="0">
                                          <p:val>
                                            <p:strVal val="#ppt_x"/>
                                          </p:val>
                                        </p:tav>
                                        <p:tav tm="100000">
                                          <p:val>
                                            <p:strVal val="#ppt_x"/>
                                          </p:val>
                                        </p:tav>
                                      </p:tavLst>
                                    </p:anim>
                                    <p:anim calcmode="lin" valueType="num">
                                      <p:cBhvr>
                                        <p:cTn id="31" dur="500" fill="hold"/>
                                        <p:tgtEl>
                                          <p:spTgt spid="15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 grpId="1" build="p" bldLvl="5" animBg="1" advAuto="0"/>
      <p:bldP spid="1514" grpId="2" animBg="1"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 name="When did they become extinct,…"/>
          <p:cNvSpPr txBox="1">
            <a:spLocks noGrp="1"/>
          </p:cNvSpPr>
          <p:nvPr>
            <p:ph type="subTitle" sz="half" idx="1"/>
          </p:nvPr>
        </p:nvSpPr>
        <p:spPr>
          <a:xfrm>
            <a:off x="2438400" y="4787900"/>
            <a:ext cx="19494500" cy="4152900"/>
          </a:xfrm>
          <a:prstGeom prst="rect">
            <a:avLst/>
          </a:prstGeom>
          <a:effectLst/>
        </p:spPr>
        <p:txBody>
          <a:bodyPr lIns="50800" tIns="50800" rIns="50800" bIns="50800">
            <a:noAutofit/>
          </a:bodyPr>
          <a:lstStyle/>
          <a:p>
            <a:pPr marL="40639" marR="40639" algn="ctr" defTabSz="914400">
              <a:lnSpc>
                <a:spcPct val="95000"/>
              </a:lnSpc>
              <a:buClr>
                <a:srgbClr val="FFFFFF"/>
              </a:buClr>
              <a:buFont typeface="Arial"/>
              <a:defRPr sz="10000">
                <a:effectLst/>
                <a:uFill>
                  <a:solidFill>
                    <a:srgbClr val="FFFFFF"/>
                  </a:solidFill>
                </a:uFill>
              </a:defRPr>
            </a:pPr>
            <a:r>
              <a:rPr b="1" i="1">
                <a:solidFill>
                  <a:srgbClr val="FFFB00"/>
                </a:solidFill>
              </a:rPr>
              <a:t>When</a:t>
            </a:r>
            <a:r>
              <a:t> did they become extinct,</a:t>
            </a:r>
          </a:p>
          <a:p>
            <a:pPr marL="40639" marR="40639" algn="ctr" defTabSz="914400">
              <a:lnSpc>
                <a:spcPct val="95000"/>
              </a:lnSpc>
              <a:buClr>
                <a:srgbClr val="FFFFFF"/>
              </a:buClr>
              <a:buFont typeface="Arial"/>
              <a:defRPr sz="10000">
                <a:effectLst/>
                <a:uFill>
                  <a:solidFill>
                    <a:srgbClr val="FFFFFF"/>
                  </a:solidFill>
                </a:uFill>
              </a:defRPr>
            </a:pPr>
            <a:r>
              <a:t>if they did?</a:t>
            </a:r>
          </a:p>
        </p:txBody>
      </p:sp>
    </p:spTree>
  </p:cSld>
  <p:clrMapOvr>
    <a:masterClrMapping/>
  </p:clrMapOvr>
  <p:transition xmlns:p14="http://schemas.microsoft.com/office/powerpoint/2010/mai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6" name="Schweitzer, Mary 2 NCSU.jpg" descr="Schweitzer, Mary 2 NCSU.jpg"/>
          <p:cNvPicPr>
            <a:picLocks noChangeAspect="1"/>
          </p:cNvPicPr>
          <p:nvPr/>
        </p:nvPicPr>
        <p:blipFill>
          <a:blip r:embed="rId3">
            <a:extLst/>
          </a:blip>
          <a:stretch>
            <a:fillRect/>
          </a:stretch>
        </p:blipFill>
        <p:spPr>
          <a:xfrm>
            <a:off x="17838737" y="2933700"/>
            <a:ext cx="4098291" cy="5854700"/>
          </a:xfrm>
          <a:prstGeom prst="rect">
            <a:avLst/>
          </a:prstGeom>
          <a:ln w="25400">
            <a:solidFill>
              <a:srgbClr val="FFFFFF"/>
            </a:solidFill>
            <a:miter lim="400000"/>
          </a:ln>
        </p:spPr>
      </p:pic>
      <p:sp>
        <p:nvSpPr>
          <p:cNvPr id="1527" name="“Fresh” T. rex bones?"/>
          <p:cNvSpPr txBox="1"/>
          <p:nvPr/>
        </p:nvSpPr>
        <p:spPr>
          <a:xfrm>
            <a:off x="5689600" y="1262856"/>
            <a:ext cx="13004800" cy="13716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algn="ctr" defTabSz="914400">
              <a:lnSpc>
                <a:spcPct val="95000"/>
              </a:lnSpc>
              <a:buClr>
                <a:srgbClr val="FFFB00"/>
              </a:buClr>
              <a:buFont typeface="Arial"/>
              <a:defRPr sz="8600">
                <a:uFill>
                  <a:solidFill>
                    <a:srgbClr val="000000"/>
                  </a:solidFill>
                </a:uFill>
                <a:latin typeface="DejaVu Sans Condensed"/>
                <a:ea typeface="DejaVu Sans Condensed"/>
                <a:cs typeface="DejaVu Sans Condensed"/>
                <a:sym typeface="DejaVu Sans Condensed"/>
              </a:defRPr>
            </a:pPr>
            <a:r>
              <a:rPr>
                <a:solidFill>
                  <a:srgbClr val="FFFB00"/>
                </a:solidFill>
                <a:uFill>
                  <a:solidFill>
                    <a:srgbClr val="FFFB00"/>
                  </a:solidFill>
                </a:uFill>
              </a:rPr>
              <a:t>“Fresh” T. rex bones?</a:t>
            </a:r>
          </a:p>
        </p:txBody>
      </p:sp>
      <p:sp>
        <p:nvSpPr>
          <p:cNvPr id="1528" name="“It was exactly like looking at a slice of modern bone.  But, of course,…"/>
          <p:cNvSpPr txBox="1"/>
          <p:nvPr/>
        </p:nvSpPr>
        <p:spPr>
          <a:xfrm>
            <a:off x="2451100" y="2933700"/>
            <a:ext cx="15087600" cy="616267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5000"/>
              </a:lnSpc>
              <a:buClr>
                <a:srgbClr val="FFFFFF"/>
              </a:buClr>
              <a:buFont typeface="Arial"/>
              <a:defRPr sz="71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“It was exactly like looking at a slice of modern bone.  But, of course, </a:t>
            </a:r>
          </a:p>
          <a:p>
            <a:pPr marL="40639" marR="40639" defTabSz="914400">
              <a:lnSpc>
                <a:spcPct val="95000"/>
              </a:lnSpc>
              <a:buClr>
                <a:srgbClr val="FFFFFF"/>
              </a:buClr>
              <a:buFont typeface="Arial"/>
              <a:defRPr sz="7100">
                <a:uFill>
                  <a:solidFill>
                    <a:srgbClr val="000000"/>
                  </a:solidFill>
                </a:uFill>
                <a:latin typeface="DejaVu Sans Condensed"/>
                <a:ea typeface="DejaVu Sans Condensed"/>
                <a:cs typeface="DejaVu Sans Condensed"/>
                <a:sym typeface="DejaVu Sans Condensed"/>
              </a:defRPr>
            </a:pPr>
            <a:r>
              <a:rPr>
                <a:solidFill>
                  <a:srgbClr val="FFFB00"/>
                </a:solidFill>
                <a:uFill>
                  <a:solidFill>
                    <a:srgbClr val="FFFB00"/>
                  </a:solidFill>
                </a:uFill>
              </a:rPr>
              <a:t>I couldn’t believe it.</a:t>
            </a:r>
            <a:r>
              <a:rPr>
                <a:solidFill>
                  <a:srgbClr val="FFFFFF"/>
                </a:solidFill>
                <a:uFill>
                  <a:solidFill>
                    <a:srgbClr val="FFFFFF"/>
                  </a:solidFill>
                </a:uFill>
              </a:rPr>
              <a:t>  I said to the lab technician: ‘The bones, after all, are 65 million years old.  How could blood cells survive that long?’”</a:t>
            </a:r>
          </a:p>
        </p:txBody>
      </p:sp>
      <p:sp>
        <p:nvSpPr>
          <p:cNvPr id="1529" name="Mary Schweitzer"/>
          <p:cNvSpPr txBox="1"/>
          <p:nvPr/>
        </p:nvSpPr>
        <p:spPr>
          <a:xfrm>
            <a:off x="17481232" y="8760307"/>
            <a:ext cx="4813301" cy="16510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lnSpc>
                <a:spcPct val="90000"/>
              </a:lnSpc>
              <a:spcBef>
                <a:spcPts val="1800"/>
              </a:spcBef>
              <a:buClr>
                <a:srgbClr val="FFFFFF"/>
              </a:buClr>
              <a:buFont typeface="Arial"/>
              <a:defRPr sz="5200">
                <a:solidFill>
                  <a:srgbClr val="FFFFFF"/>
                </a:solidFill>
                <a:uFill>
                  <a:solidFill>
                    <a:srgbClr val="FFFFFF"/>
                  </a:solidFill>
                </a:uFill>
                <a:latin typeface="DejaVu Sans Condensed"/>
                <a:ea typeface="DejaVu Sans Condensed"/>
                <a:cs typeface="DejaVu Sans Condensed"/>
                <a:sym typeface="DejaVu Sans Condensed"/>
              </a:defRPr>
            </a:lvl1pPr>
          </a:lstStyle>
          <a:p>
            <a:r>
              <a:t>Mary Schweitzer</a:t>
            </a:r>
          </a:p>
        </p:txBody>
      </p:sp>
      <p:sp>
        <p:nvSpPr>
          <p:cNvPr id="1530" name="1993"/>
          <p:cNvSpPr txBox="1"/>
          <p:nvPr/>
        </p:nvSpPr>
        <p:spPr>
          <a:xfrm>
            <a:off x="13658335" y="9419834"/>
            <a:ext cx="3124201" cy="132317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500"/>
              </a:spcBef>
              <a:buClr>
                <a:srgbClr val="73FA41"/>
              </a:buClr>
              <a:buFont typeface="Arial"/>
              <a:defRPr sz="8600" b="1">
                <a:solidFill>
                  <a:srgbClr val="00F900"/>
                </a:solidFill>
                <a:uFill>
                  <a:solidFill>
                    <a:srgbClr val="73FA41"/>
                  </a:solidFill>
                </a:uFill>
                <a:latin typeface="Arial"/>
                <a:ea typeface="Arial"/>
                <a:cs typeface="Arial"/>
                <a:sym typeface="Arial"/>
              </a:defRPr>
            </a:lvl1pPr>
          </a:lstStyle>
          <a:p>
            <a:r>
              <a:t>1993</a:t>
            </a:r>
          </a:p>
        </p:txBody>
      </p:sp>
      <p:sp>
        <p:nvSpPr>
          <p:cNvPr id="1531" name="Virginia Morell, “Dino DNA: The Hunt and the Hype,” Science 261 (9 July 1993), p. 160."/>
          <p:cNvSpPr txBox="1"/>
          <p:nvPr/>
        </p:nvSpPr>
        <p:spPr>
          <a:xfrm>
            <a:off x="2451100" y="10998200"/>
            <a:ext cx="19481800" cy="13970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300"/>
              </a:spcBef>
              <a:buClr>
                <a:srgbClr val="FFFFFF"/>
              </a:buClr>
              <a:buFont typeface="Arial"/>
              <a:defRPr sz="44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Virginia Morell, “Dino DNA: The Hunt and the Hype,”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Science</a:t>
            </a:r>
            <a:r>
              <a:rPr>
                <a:solidFill>
                  <a:srgbClr val="FFFFFF"/>
                </a:solidFill>
                <a:uFill>
                  <a:solidFill>
                    <a:srgbClr val="FFFFFF"/>
                  </a:solidFill>
                </a:uFill>
              </a:rPr>
              <a:t> 261 (9 July 1993), p. 160.</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528"/>
                                        </p:tgtEl>
                                        <p:attrNameLst>
                                          <p:attrName>style.visibility</p:attrName>
                                        </p:attrNameLst>
                                      </p:cBhvr>
                                      <p:to>
                                        <p:strVal val="visible"/>
                                      </p:to>
                                    </p:set>
                                    <p:anim calcmode="lin" valueType="num">
                                      <p:cBhvr>
                                        <p:cTn id="7" dur="500" fill="hold"/>
                                        <p:tgtEl>
                                          <p:spTgt spid="1528"/>
                                        </p:tgtEl>
                                        <p:attrNameLst>
                                          <p:attrName>ppt_w</p:attrName>
                                        </p:attrNameLst>
                                      </p:cBhvr>
                                      <p:tavLst>
                                        <p:tav tm="0">
                                          <p:val>
                                            <p:fltVal val="0"/>
                                          </p:val>
                                        </p:tav>
                                        <p:tav tm="100000">
                                          <p:val>
                                            <p:strVal val="#ppt_w"/>
                                          </p:val>
                                        </p:tav>
                                      </p:tavLst>
                                    </p:anim>
                                    <p:anim calcmode="lin" valueType="num">
                                      <p:cBhvr>
                                        <p:cTn id="8" dur="500" fill="hold"/>
                                        <p:tgtEl>
                                          <p:spTgt spid="152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530"/>
                                        </p:tgtEl>
                                        <p:attrNameLst>
                                          <p:attrName>style.visibility</p:attrName>
                                        </p:attrNameLst>
                                      </p:cBhvr>
                                      <p:to>
                                        <p:strVal val="visible"/>
                                      </p:to>
                                    </p:set>
                                    <p:anim calcmode="lin" valueType="num">
                                      <p:cBhvr>
                                        <p:cTn id="13" dur="500" fill="hold"/>
                                        <p:tgtEl>
                                          <p:spTgt spid="1530"/>
                                        </p:tgtEl>
                                        <p:attrNameLst>
                                          <p:attrName>ppt_w</p:attrName>
                                        </p:attrNameLst>
                                      </p:cBhvr>
                                      <p:tavLst>
                                        <p:tav tm="0">
                                          <p:val>
                                            <p:fltVal val="0"/>
                                          </p:val>
                                        </p:tav>
                                        <p:tav tm="100000">
                                          <p:val>
                                            <p:strVal val="#ppt_w"/>
                                          </p:val>
                                        </p:tav>
                                      </p:tavLst>
                                    </p:anim>
                                    <p:anim calcmode="lin" valueType="num">
                                      <p:cBhvr>
                                        <p:cTn id="14" dur="500" fill="hold"/>
                                        <p:tgtEl>
                                          <p:spTgt spid="15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8" grpId="1" animBg="1" advAuto="0"/>
      <p:bldP spid="1530" grpId="2" animBg="1" advAuto="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5" name="Tissues of a Tyrannosaurus rex.jpg" descr="Tissues of a Tyrannosaurus rex.jpg"/>
          <p:cNvPicPr>
            <a:picLocks noChangeAspect="1"/>
          </p:cNvPicPr>
          <p:nvPr/>
        </p:nvPicPr>
        <p:blipFill>
          <a:blip r:embed="rId3">
            <a:extLst/>
          </a:blip>
          <a:srcRect r="68000"/>
          <a:stretch>
            <a:fillRect/>
          </a:stretch>
        </p:blipFill>
        <p:spPr>
          <a:xfrm>
            <a:off x="6497597" y="2141556"/>
            <a:ext cx="4475203" cy="4508501"/>
          </a:xfrm>
          <a:prstGeom prst="rect">
            <a:avLst/>
          </a:prstGeom>
          <a:ln w="12700">
            <a:miter lim="400000"/>
          </a:ln>
        </p:spPr>
      </p:pic>
      <p:sp>
        <p:nvSpPr>
          <p:cNvPr id="1536" name="Recovered T-rex soft tissue"/>
          <p:cNvSpPr txBox="1"/>
          <p:nvPr/>
        </p:nvSpPr>
        <p:spPr>
          <a:xfrm>
            <a:off x="4445000" y="806450"/>
            <a:ext cx="15481300" cy="1168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spcBef>
                <a:spcPts val="1900"/>
              </a:spcBef>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Recovered T-rex soft tissue </a:t>
            </a:r>
          </a:p>
        </p:txBody>
      </p:sp>
      <p:pic>
        <p:nvPicPr>
          <p:cNvPr id="1537" name="Tissues of a Tyrannosaurus rex.jpg" descr="Tissues of a Tyrannosaurus rex.jpg"/>
          <p:cNvPicPr>
            <a:picLocks noChangeAspect="1"/>
          </p:cNvPicPr>
          <p:nvPr/>
        </p:nvPicPr>
        <p:blipFill>
          <a:blip r:embed="rId3">
            <a:extLst/>
          </a:blip>
          <a:srcRect l="67428"/>
          <a:stretch>
            <a:fillRect/>
          </a:stretch>
        </p:blipFill>
        <p:spPr>
          <a:xfrm>
            <a:off x="13411200" y="2139950"/>
            <a:ext cx="4555117" cy="4508500"/>
          </a:xfrm>
          <a:prstGeom prst="rect">
            <a:avLst/>
          </a:prstGeom>
          <a:ln w="12700">
            <a:miter lim="400000"/>
          </a:ln>
        </p:spPr>
      </p:pic>
      <p:sp>
        <p:nvSpPr>
          <p:cNvPr id="1538" name="Tissue fragment (left) is “flexible and resilient and, when stretched (arrow), returns to its original shape”  Regions of bone (right) show fibrous character, “not normally seen in fossil bone.”"/>
          <p:cNvSpPr txBox="1"/>
          <p:nvPr/>
        </p:nvSpPr>
        <p:spPr>
          <a:xfrm>
            <a:off x="2112162" y="6832600"/>
            <a:ext cx="19926927" cy="362585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0000"/>
              </a:lnSpc>
              <a:spcBef>
                <a:spcPts val="1700"/>
              </a:spcBef>
              <a:buClr>
                <a:srgbClr val="FFFFFF"/>
              </a:buClr>
              <a:buFont typeface="Arial"/>
              <a:defRPr sz="65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Tissue fragment (left) is </a:t>
            </a:r>
            <a:r>
              <a:rPr>
                <a:solidFill>
                  <a:srgbClr val="FFFB00"/>
                </a:solidFill>
                <a:uFill>
                  <a:solidFill>
                    <a:srgbClr val="FFFB00"/>
                  </a:solidFill>
                </a:uFill>
              </a:rPr>
              <a:t>“flexible and resilient and, when stretched </a:t>
            </a:r>
            <a:r>
              <a:rPr>
                <a:solidFill>
                  <a:srgbClr val="FFFFFF"/>
                </a:solidFill>
                <a:uFill>
                  <a:solidFill>
                    <a:srgbClr val="FFFFFF"/>
                  </a:solidFill>
                </a:uFill>
              </a:rPr>
              <a:t>(arrow),</a:t>
            </a:r>
            <a:r>
              <a:rPr>
                <a:solidFill>
                  <a:srgbClr val="FFFB00"/>
                </a:solidFill>
                <a:uFill>
                  <a:solidFill>
                    <a:srgbClr val="FFFB00"/>
                  </a:solidFill>
                </a:uFill>
              </a:rPr>
              <a:t> returns to its original shape”</a:t>
            </a:r>
            <a:r>
              <a:rPr>
                <a:solidFill>
                  <a:srgbClr val="FFFFFF"/>
                </a:solidFill>
                <a:uFill>
                  <a:solidFill>
                    <a:srgbClr val="FFFFFF"/>
                  </a:solidFill>
                </a:uFill>
              </a:rPr>
              <a:t>  Regions of bone (right) show fibrous character, </a:t>
            </a:r>
            <a:r>
              <a:rPr>
                <a:solidFill>
                  <a:srgbClr val="FFFB00"/>
                </a:solidFill>
                <a:uFill>
                  <a:solidFill>
                    <a:srgbClr val="FFFB00"/>
                  </a:solidFill>
                </a:uFill>
              </a:rPr>
              <a:t>“not normally seen in fossil bone.”</a:t>
            </a:r>
          </a:p>
        </p:txBody>
      </p:sp>
      <p:sp>
        <p:nvSpPr>
          <p:cNvPr id="1539" name="Mary H. Schweitzer, et al, “Soft-Tissue Vessels and Cellular Preservation in Tyrannosaurus rex,” Science 307:5717 (25 March 2005), pp. 1952-55."/>
          <p:cNvSpPr txBox="1"/>
          <p:nvPr/>
        </p:nvSpPr>
        <p:spPr>
          <a:xfrm>
            <a:off x="2171700" y="11341100"/>
            <a:ext cx="20040600" cy="13970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300"/>
              </a:spcBef>
              <a:buClr>
                <a:srgbClr val="FFFFFF"/>
              </a:buClr>
              <a:buFont typeface="Arial"/>
              <a:defRPr sz="44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Mary H. Schweitzer, et al, “Soft-Tissue Vessels and Cellular Preservation in Tyrannosaurus rex,”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Science</a:t>
            </a:r>
            <a:r>
              <a:rPr>
                <a:solidFill>
                  <a:srgbClr val="FFFFFF"/>
                </a:solidFill>
                <a:uFill>
                  <a:solidFill>
                    <a:srgbClr val="FFFFFF"/>
                  </a:solidFill>
                </a:uFill>
              </a:rPr>
              <a:t> 307:5717 (25 March 2005), pp. 1952-55.</a:t>
            </a:r>
          </a:p>
        </p:txBody>
      </p:sp>
      <p:sp>
        <p:nvSpPr>
          <p:cNvPr id="1540" name="2005"/>
          <p:cNvSpPr txBox="1"/>
          <p:nvPr/>
        </p:nvSpPr>
        <p:spPr>
          <a:xfrm>
            <a:off x="18573894" y="10079669"/>
            <a:ext cx="3975101" cy="132317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500"/>
              </a:spcBef>
              <a:buClr>
                <a:srgbClr val="73FA41"/>
              </a:buClr>
              <a:buFont typeface="Arial"/>
              <a:defRPr sz="8600" b="1">
                <a:solidFill>
                  <a:srgbClr val="73FA41"/>
                </a:solidFill>
                <a:uFill>
                  <a:solidFill>
                    <a:srgbClr val="73FA41"/>
                  </a:solidFill>
                </a:uFill>
                <a:latin typeface="Arial"/>
                <a:ea typeface="Arial"/>
                <a:cs typeface="Arial"/>
                <a:sym typeface="Arial"/>
              </a:defRPr>
            </a:lvl1pPr>
          </a:lstStyle>
          <a:p>
            <a:r>
              <a:t>2005</a:t>
            </a:r>
          </a:p>
        </p:txBody>
      </p:sp>
    </p:spTree>
  </p:cSld>
  <p:clrMapOvr>
    <a:masterClrMapping/>
  </p:clrMapOvr>
  <p:transition xmlns:p14="http://schemas.microsoft.com/office/powerpoint/2010/mai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 name="Tyrannosaurus rex Soft Tissue Raises Tantalizing Prospects"/>
          <p:cNvSpPr txBox="1"/>
          <p:nvPr/>
        </p:nvSpPr>
        <p:spPr>
          <a:xfrm>
            <a:off x="4254500" y="939800"/>
            <a:ext cx="15862300" cy="212852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lnSpc>
                <a:spcPct val="90000"/>
              </a:lnSpc>
              <a:spcBef>
                <a:spcPts val="2100"/>
              </a:spcBef>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Tyrannosaurus rex Soft Tissue Raises Tantalizing Prospects </a:t>
            </a:r>
          </a:p>
        </p:txBody>
      </p:sp>
      <p:sp>
        <p:nvSpPr>
          <p:cNvPr id="1545" name="CREDIT:…"/>
          <p:cNvSpPr txBox="1"/>
          <p:nvPr/>
        </p:nvSpPr>
        <p:spPr>
          <a:xfrm>
            <a:off x="3911600" y="3136900"/>
            <a:ext cx="1993900" cy="96959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r" defTabSz="914400">
              <a:buClr>
                <a:srgbClr val="FFFFFF"/>
              </a:buClr>
              <a:buFont typeface="Arial"/>
              <a:defRPr sz="2000" b="1">
                <a:solidFill>
                  <a:srgbClr val="FFFFFF"/>
                </a:solidFill>
                <a:uFill>
                  <a:solidFill>
                    <a:srgbClr val="FFFFFF"/>
                  </a:solidFill>
                </a:uFill>
                <a:latin typeface="Arial"/>
                <a:ea typeface="Arial"/>
                <a:cs typeface="Arial"/>
                <a:sym typeface="Arial"/>
              </a:defRPr>
            </a:pPr>
            <a:r>
              <a:t>CREDIT: </a:t>
            </a:r>
          </a:p>
          <a:p>
            <a:pPr marL="40639" marR="40639" algn="r" defTabSz="914400">
              <a:buClr>
                <a:srgbClr val="FFFFFF"/>
              </a:buClr>
              <a:buFont typeface="Arial"/>
              <a:defRPr sz="2000" b="1">
                <a:solidFill>
                  <a:srgbClr val="FFFFFF"/>
                </a:solidFill>
                <a:uFill>
                  <a:solidFill>
                    <a:srgbClr val="FFFFFF"/>
                  </a:solidFill>
                </a:uFill>
                <a:latin typeface="Arial"/>
                <a:ea typeface="Arial"/>
                <a:cs typeface="Arial"/>
                <a:sym typeface="Arial"/>
              </a:defRPr>
            </a:pPr>
            <a:r>
              <a:t>Mary Schweitzer</a:t>
            </a:r>
          </a:p>
        </p:txBody>
      </p:sp>
      <p:pic>
        <p:nvPicPr>
          <p:cNvPr id="1546" name="1852b-1-med.png" descr="1852b-1-med.png"/>
          <p:cNvPicPr>
            <a:picLocks noChangeAspect="1"/>
          </p:cNvPicPr>
          <p:nvPr/>
        </p:nvPicPr>
        <p:blipFill>
          <a:blip r:embed="rId3">
            <a:extLst/>
          </a:blip>
          <a:stretch>
            <a:fillRect/>
          </a:stretch>
        </p:blipFill>
        <p:spPr>
          <a:xfrm>
            <a:off x="6097587" y="3225800"/>
            <a:ext cx="12192001" cy="4655128"/>
          </a:xfrm>
          <a:prstGeom prst="rect">
            <a:avLst/>
          </a:prstGeom>
          <a:ln w="12700">
            <a:miter lim="400000"/>
          </a:ln>
        </p:spPr>
      </p:pic>
      <p:sp>
        <p:nvSpPr>
          <p:cNvPr id="1547" name="“Dissolved T. rex bone yielded flexible, branching vessels (left), some of which contain cell-like structures (right).”"/>
          <p:cNvSpPr txBox="1"/>
          <p:nvPr/>
        </p:nvSpPr>
        <p:spPr>
          <a:xfrm>
            <a:off x="3024995" y="8038407"/>
            <a:ext cx="18334010" cy="29210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spcBef>
                <a:spcPts val="1700"/>
              </a:spcBef>
              <a:buClr>
                <a:srgbClr val="FFFFFF"/>
              </a:buClr>
              <a:buFont typeface="Arial"/>
              <a:defRPr sz="64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“Dissolved T. rex bone yielded </a:t>
            </a:r>
            <a:r>
              <a:rPr>
                <a:solidFill>
                  <a:srgbClr val="FFFB00"/>
                </a:solidFill>
                <a:uFill>
                  <a:solidFill>
                    <a:srgbClr val="FFFB00"/>
                  </a:solidFill>
                </a:uFill>
              </a:rPr>
              <a:t>flexible, branching vessels</a:t>
            </a:r>
            <a:r>
              <a:rPr>
                <a:solidFill>
                  <a:srgbClr val="FFFFFF"/>
                </a:solidFill>
                <a:uFill>
                  <a:solidFill>
                    <a:srgbClr val="FFFFFF"/>
                  </a:solidFill>
                </a:uFill>
              </a:rPr>
              <a:t> (left), some of which contain </a:t>
            </a:r>
            <a:r>
              <a:rPr>
                <a:solidFill>
                  <a:srgbClr val="FFFB00"/>
                </a:solidFill>
                <a:uFill>
                  <a:solidFill>
                    <a:srgbClr val="FFFB00"/>
                  </a:solidFill>
                </a:uFill>
              </a:rPr>
              <a:t>cell-like structures</a:t>
            </a:r>
            <a:r>
              <a:rPr>
                <a:solidFill>
                  <a:srgbClr val="FFFFFF"/>
                </a:solidFill>
                <a:uFill>
                  <a:solidFill>
                    <a:srgbClr val="FFFFFF"/>
                  </a:solidFill>
                </a:uFill>
              </a:rPr>
              <a:t> (right).” </a:t>
            </a:r>
          </a:p>
        </p:txBody>
      </p:sp>
      <p:sp>
        <p:nvSpPr>
          <p:cNvPr id="1548" name="Elizabeth Pennisi, “Tyrannosaurus rex Soft Tissue Raises Tantalizing Prospects,” Science 307: 5718 (25 March 2005), pp. 1852-53."/>
          <p:cNvSpPr txBox="1"/>
          <p:nvPr/>
        </p:nvSpPr>
        <p:spPr>
          <a:xfrm>
            <a:off x="2083285" y="11283950"/>
            <a:ext cx="20329920" cy="13970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FFFFFF"/>
              </a:buClr>
              <a:buFont typeface="Arial"/>
              <a:defRPr sz="44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Elizabeth Pennisi, “Tyrannosaurus rex Soft Tissue Raises Tantalizing Prospects,”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Science</a:t>
            </a:r>
            <a:r>
              <a:rPr>
                <a:solidFill>
                  <a:srgbClr val="FFFFFF"/>
                </a:solidFill>
                <a:uFill>
                  <a:solidFill>
                    <a:srgbClr val="FFFFFF"/>
                  </a:solidFill>
                </a:uFill>
              </a:rPr>
              <a:t> 307: 5718 (25 March 2005), pp. 1852-53.</a:t>
            </a:r>
          </a:p>
        </p:txBody>
      </p:sp>
    </p:spTree>
  </p:cSld>
  <p:clrMapOvr>
    <a:masterClrMapping/>
  </p:clrMapOvr>
  <p:transition xmlns:p14="http://schemas.microsoft.com/office/powerpoint/2010/mai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80 million year old” duck-billed dinosaur blood vessels"/>
          <p:cNvSpPr txBox="1"/>
          <p:nvPr/>
        </p:nvSpPr>
        <p:spPr>
          <a:xfrm>
            <a:off x="4260850" y="1223334"/>
            <a:ext cx="15862300" cy="212852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lnSpc>
                <a:spcPct val="90000"/>
              </a:lnSpc>
              <a:spcBef>
                <a:spcPts val="21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FFFFF"/>
                </a:solidFill>
                <a:uFill>
                  <a:solidFill>
                    <a:srgbClr val="FFFFFF"/>
                  </a:solidFill>
                </a:uFill>
              </a:rPr>
              <a:t>“80 million year old” duck-billed dinosaur blood vessels </a:t>
            </a:r>
          </a:p>
        </p:txBody>
      </p:sp>
      <p:sp>
        <p:nvSpPr>
          <p:cNvPr id="1553" name="“Tiny, delicate vessels that carried blood through a duck-billed dinosaur 80 million years ago never fossilized and still contain the beast's tissue, a new study finds.”"/>
          <p:cNvSpPr txBox="1"/>
          <p:nvPr/>
        </p:nvSpPr>
        <p:spPr>
          <a:xfrm>
            <a:off x="1846630" y="3353682"/>
            <a:ext cx="12176800" cy="678390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defTabSz="914400">
              <a:spcBef>
                <a:spcPts val="1700"/>
              </a:spcBef>
              <a:buClr>
                <a:srgbClr val="FFFFFF"/>
              </a:buClr>
              <a:buFont typeface="Arial"/>
              <a:defRPr sz="70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FFFFF"/>
                </a:solidFill>
                <a:uFill>
                  <a:solidFill>
                    <a:srgbClr val="FFFFFF"/>
                  </a:solidFill>
                </a:uFill>
              </a:rPr>
              <a:t>“Tiny, delicate vessels that carried blood through a </a:t>
            </a:r>
            <a:r>
              <a:rPr lang="en-US">
                <a:solidFill>
                  <a:srgbClr val="FFFFFF"/>
                </a:solidFill>
                <a:uFill>
                  <a:solidFill>
                    <a:srgbClr val="FFFFFF"/>
                  </a:solidFill>
                </a:uFill>
              </a:rPr>
              <a:t>d</a:t>
            </a:r>
            <a:r>
              <a:rPr>
                <a:solidFill>
                  <a:srgbClr val="FFFFFF"/>
                </a:solidFill>
                <a:uFill>
                  <a:solidFill>
                    <a:srgbClr val="FFFFFF"/>
                  </a:solidFill>
                </a:uFill>
              </a:rPr>
              <a:t>uck-</a:t>
            </a:r>
            <a:endParaRPr lang="en-US">
              <a:solidFill>
                <a:srgbClr val="FFFFFF"/>
              </a:solidFill>
              <a:uFill>
                <a:solidFill>
                  <a:srgbClr val="FFFFFF"/>
                </a:solidFill>
              </a:uFill>
            </a:endParaRPr>
          </a:p>
          <a:p>
            <a:pPr>
              <a:defRPr>
                <a:solidFill>
                  <a:srgbClr val="000000"/>
                </a:solidFill>
                <a:uFill>
                  <a:solidFill>
                    <a:srgbClr val="000000"/>
                  </a:solidFill>
                </a:uFill>
              </a:defRPr>
            </a:pPr>
            <a:r>
              <a:rPr dirty="0">
                <a:solidFill>
                  <a:srgbClr val="FFFFFF"/>
                </a:solidFill>
                <a:uFill>
                  <a:solidFill>
                    <a:srgbClr val="FFFFFF"/>
                  </a:solidFill>
                </a:uFill>
              </a:rPr>
              <a:t>billed dinosaur 80 million years ago never fossilized and still contain the beast's tissue, a new study finds.” </a:t>
            </a:r>
          </a:p>
        </p:txBody>
      </p:sp>
      <p:sp>
        <p:nvSpPr>
          <p:cNvPr id="1554" name="Laura Geggel, “80-Million-Year-Old Dinosaur Flood Vessels Never Fossilized,” news.discovery.com (10 Dec. 2015)."/>
          <p:cNvSpPr txBox="1"/>
          <p:nvPr/>
        </p:nvSpPr>
        <p:spPr>
          <a:xfrm>
            <a:off x="1867906" y="11233150"/>
            <a:ext cx="20648188" cy="133223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90000"/>
              </a:lnSpc>
              <a:buClr>
                <a:srgbClr val="FFFFFF"/>
              </a:buClr>
              <a:buFont typeface="Arial"/>
              <a:defRPr sz="44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FFFFF"/>
                </a:solidFill>
                <a:uFill>
                  <a:solidFill>
                    <a:srgbClr val="FFFFFF"/>
                  </a:solidFill>
                </a:uFill>
              </a:rPr>
              <a:t>Laura Geggel, “80-Million-Year-Old Dinosaur Flood Vessels Never Fossilized,” news.discovery.com (10 Dec. 2015).</a:t>
            </a:r>
          </a:p>
        </p:txBody>
      </p:sp>
      <p:pic>
        <p:nvPicPr>
          <p:cNvPr id="1555" name="dino-blood-vessels-151210.jpg" descr="dino-blood-vessels-151210.jpg"/>
          <p:cNvPicPr>
            <a:picLocks noChangeAspect="1"/>
          </p:cNvPicPr>
          <p:nvPr/>
        </p:nvPicPr>
        <p:blipFill>
          <a:blip r:embed="rId3">
            <a:extLst/>
          </a:blip>
          <a:stretch>
            <a:fillRect/>
          </a:stretch>
        </p:blipFill>
        <p:spPr>
          <a:xfrm>
            <a:off x="14290490" y="3588508"/>
            <a:ext cx="8241941" cy="5412618"/>
          </a:xfrm>
          <a:prstGeom prst="rect">
            <a:avLst/>
          </a:prstGeom>
          <a:ln w="25400">
            <a:solidFill>
              <a:srgbClr val="FFFFFF"/>
            </a:solidFill>
            <a:miter lim="400000"/>
          </a:ln>
          <a:effectLst>
            <a:outerShdw blurRad="190500" dist="8455" dir="5400000" rotWithShape="0">
              <a:srgbClr val="000000"/>
            </a:outerShdw>
          </a:effectLst>
        </p:spPr>
      </p:pic>
      <p:sp>
        <p:nvSpPr>
          <p:cNvPr id="1556" name="2015"/>
          <p:cNvSpPr txBox="1"/>
          <p:nvPr/>
        </p:nvSpPr>
        <p:spPr>
          <a:xfrm>
            <a:off x="16672621" y="9830179"/>
            <a:ext cx="2889707"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lnSpc>
                <a:spcPct val="90000"/>
              </a:lnSpc>
              <a:buClr>
                <a:srgbClr val="FFFFFF"/>
              </a:buClr>
              <a:buFont typeface="Arial"/>
              <a:defRPr sz="8600" b="1">
                <a:solidFill>
                  <a:srgbClr val="00F900"/>
                </a:solidFill>
                <a:uFill>
                  <a:solidFill>
                    <a:srgbClr val="FFFFFF"/>
                  </a:solidFill>
                </a:uFill>
                <a:latin typeface="DejaVu Sans Condensed"/>
                <a:ea typeface="DejaVu Sans Condensed"/>
                <a:cs typeface="DejaVu Sans Condensed"/>
                <a:sym typeface="DejaVu Sans Condensed"/>
              </a:defRPr>
            </a:lvl1pPr>
          </a:lstStyle>
          <a:p>
            <a:pPr>
              <a:defRPr>
                <a:uFill>
                  <a:solidFill>
                    <a:srgbClr val="000000"/>
                  </a:solidFill>
                </a:uFill>
              </a:defRPr>
            </a:pPr>
            <a:r>
              <a:rPr>
                <a:uFill>
                  <a:solidFill>
                    <a:srgbClr val="FFFFFF"/>
                  </a:solidFill>
                </a:uFill>
              </a:rPr>
              <a:t>2015</a:t>
            </a:r>
          </a:p>
        </p:txBody>
      </p:sp>
    </p:spTree>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0" name="Dinosaurs in scale.jpg" descr="Dinosaurs in scale.jpg"/>
          <p:cNvPicPr>
            <a:picLocks noChangeAspect="1"/>
          </p:cNvPicPr>
          <p:nvPr/>
        </p:nvPicPr>
        <p:blipFill>
          <a:blip r:embed="rId2">
            <a:extLst/>
          </a:blip>
          <a:stretch>
            <a:fillRect/>
          </a:stretch>
        </p:blipFill>
        <p:spPr>
          <a:xfrm>
            <a:off x="4646612" y="309562"/>
            <a:ext cx="18110201" cy="12485614"/>
          </a:xfrm>
          <a:prstGeom prst="rect">
            <a:avLst/>
          </a:prstGeom>
          <a:ln w="25400">
            <a:solidFill>
              <a:srgbClr val="FFFFFF"/>
            </a:solidFill>
            <a:miter lim="400000"/>
          </a:ln>
        </p:spPr>
      </p:pic>
      <p:sp>
        <p:nvSpPr>
          <p:cNvPr id="951" name="(Encyclopaedia Britannica, CD, 1999)"/>
          <p:cNvSpPr txBox="1"/>
          <p:nvPr/>
        </p:nvSpPr>
        <p:spPr>
          <a:xfrm>
            <a:off x="11141075" y="12803187"/>
            <a:ext cx="8041343" cy="67692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buClr>
                <a:srgbClr val="FFFFFF"/>
              </a:buClr>
              <a:buFont typeface="Times New Roman"/>
              <a:defRPr sz="4000">
                <a:uFill>
                  <a:solidFill>
                    <a:srgbClr val="000000"/>
                  </a:solidFill>
                </a:uFill>
                <a:latin typeface="Arial"/>
                <a:ea typeface="Arial"/>
                <a:cs typeface="Arial"/>
                <a:sym typeface="Arial"/>
              </a:defRPr>
            </a:pPr>
            <a:r>
              <a:rPr>
                <a:solidFill>
                  <a:srgbClr val="FFFFFF"/>
                </a:solidFill>
                <a:uFill>
                  <a:solidFill>
                    <a:srgbClr val="FFFFFF"/>
                  </a:solidFill>
                </a:uFill>
                <a:latin typeface="Times New Roman"/>
                <a:ea typeface="Times New Roman"/>
                <a:cs typeface="Times New Roman"/>
                <a:sym typeface="Times New Roman"/>
              </a:rPr>
              <a:t>(</a:t>
            </a:r>
            <a:r>
              <a:rPr i="1">
                <a:solidFill>
                  <a:srgbClr val="FFFFFF"/>
                </a:solidFill>
                <a:uFill>
                  <a:solidFill>
                    <a:srgbClr val="FFFFFF"/>
                  </a:solidFill>
                </a:uFill>
                <a:latin typeface="Times New Roman"/>
                <a:ea typeface="Times New Roman"/>
                <a:cs typeface="Times New Roman"/>
                <a:sym typeface="Times New Roman"/>
              </a:rPr>
              <a:t>Encyclopaedia Britannica</a:t>
            </a:r>
            <a:r>
              <a:rPr>
                <a:solidFill>
                  <a:srgbClr val="FFFFFF"/>
                </a:solidFill>
                <a:uFill>
                  <a:solidFill>
                    <a:srgbClr val="FFFFFF"/>
                  </a:solidFill>
                </a:uFill>
                <a:latin typeface="Times New Roman"/>
                <a:ea typeface="Times New Roman"/>
                <a:cs typeface="Times New Roman"/>
                <a:sym typeface="Times New Roman"/>
              </a:rPr>
              <a:t>, CD, 1999)</a:t>
            </a:r>
          </a:p>
        </p:txBody>
      </p:sp>
      <p:sp>
        <p:nvSpPr>
          <p:cNvPr id="952" name="Millions…"/>
          <p:cNvSpPr txBox="1"/>
          <p:nvPr/>
        </p:nvSpPr>
        <p:spPr>
          <a:xfrm>
            <a:off x="958820" y="701675"/>
            <a:ext cx="3483035" cy="21717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marL="40639" marR="40639" algn="r" defTabSz="914400">
              <a:buClr>
                <a:srgbClr val="FFFFFF"/>
              </a:buClr>
              <a:buFont typeface="Times New Roman"/>
              <a:defRPr sz="7200">
                <a:solidFill>
                  <a:srgbClr val="FFFFFF"/>
                </a:solidFill>
                <a:uFill>
                  <a:solidFill>
                    <a:srgbClr val="FFFFFF"/>
                  </a:solidFill>
                </a:uFill>
                <a:latin typeface="Times New Roman"/>
                <a:ea typeface="Times New Roman"/>
                <a:cs typeface="Times New Roman"/>
                <a:sym typeface="Times New Roman"/>
              </a:defRPr>
            </a:pPr>
            <a:r>
              <a:t>Millions</a:t>
            </a:r>
          </a:p>
          <a:p>
            <a:pPr marL="40639" marR="40639" algn="r" defTabSz="914400">
              <a:buClr>
                <a:srgbClr val="FFFFFF"/>
              </a:buClr>
              <a:buFont typeface="Times New Roman"/>
              <a:defRPr sz="7200">
                <a:solidFill>
                  <a:srgbClr val="FFFFFF"/>
                </a:solidFill>
                <a:uFill>
                  <a:solidFill>
                    <a:srgbClr val="FFFFFF"/>
                  </a:solidFill>
                </a:uFill>
                <a:latin typeface="Times New Roman"/>
                <a:ea typeface="Times New Roman"/>
                <a:cs typeface="Times New Roman"/>
                <a:sym typeface="Times New Roman"/>
              </a:defRPr>
            </a:pPr>
            <a:r>
              <a:t>of years</a:t>
            </a:r>
          </a:p>
        </p:txBody>
      </p:sp>
      <p:sp>
        <p:nvSpPr>
          <p:cNvPr id="953" name="65"/>
          <p:cNvSpPr txBox="1"/>
          <p:nvPr/>
        </p:nvSpPr>
        <p:spPr>
          <a:xfrm>
            <a:off x="3434729" y="3073400"/>
            <a:ext cx="1028701" cy="111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825500">
              <a:defRPr sz="7200">
                <a:solidFill>
                  <a:srgbClr val="FFFFFF"/>
                </a:solidFill>
                <a:latin typeface="Times New Roman"/>
                <a:ea typeface="Times New Roman"/>
                <a:cs typeface="Times New Roman"/>
                <a:sym typeface="Times New Roman"/>
              </a:defRPr>
            </a:lvl1pPr>
          </a:lstStyle>
          <a:p>
            <a:r>
              <a:t>65</a:t>
            </a:r>
          </a:p>
        </p:txBody>
      </p:sp>
      <p:sp>
        <p:nvSpPr>
          <p:cNvPr id="954" name="145"/>
          <p:cNvSpPr txBox="1"/>
          <p:nvPr/>
        </p:nvSpPr>
        <p:spPr>
          <a:xfrm>
            <a:off x="2946400" y="7226300"/>
            <a:ext cx="1485900" cy="111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825500">
              <a:defRPr sz="7200">
                <a:solidFill>
                  <a:srgbClr val="FFFFFF"/>
                </a:solidFill>
                <a:latin typeface="Times New Roman"/>
                <a:ea typeface="Times New Roman"/>
                <a:cs typeface="Times New Roman"/>
                <a:sym typeface="Times New Roman"/>
              </a:defRPr>
            </a:lvl1pPr>
          </a:lstStyle>
          <a:p>
            <a:r>
              <a:t>145</a:t>
            </a:r>
          </a:p>
        </p:txBody>
      </p:sp>
      <p:sp>
        <p:nvSpPr>
          <p:cNvPr id="955" name="208"/>
          <p:cNvSpPr txBox="1"/>
          <p:nvPr/>
        </p:nvSpPr>
        <p:spPr>
          <a:xfrm>
            <a:off x="2946400" y="10414000"/>
            <a:ext cx="1485900" cy="111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825500">
              <a:defRPr sz="7200">
                <a:solidFill>
                  <a:srgbClr val="FFFFFF"/>
                </a:solidFill>
                <a:latin typeface="Times New Roman"/>
                <a:ea typeface="Times New Roman"/>
                <a:cs typeface="Times New Roman"/>
                <a:sym typeface="Times New Roman"/>
              </a:defRPr>
            </a:lvl1pPr>
          </a:lstStyle>
          <a:p>
            <a:r>
              <a:t>208</a:t>
            </a:r>
          </a:p>
        </p:txBody>
      </p:sp>
      <p:sp>
        <p:nvSpPr>
          <p:cNvPr id="956" name="245"/>
          <p:cNvSpPr txBox="1"/>
          <p:nvPr/>
        </p:nvSpPr>
        <p:spPr>
          <a:xfrm>
            <a:off x="2946400" y="11988800"/>
            <a:ext cx="1485900" cy="111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825500">
              <a:defRPr sz="7200">
                <a:solidFill>
                  <a:srgbClr val="FFFFFF"/>
                </a:solidFill>
                <a:latin typeface="Times New Roman"/>
                <a:ea typeface="Times New Roman"/>
                <a:cs typeface="Times New Roman"/>
                <a:sym typeface="Times New Roman"/>
              </a:defRPr>
            </a:lvl1pPr>
          </a:lstStyle>
          <a:p>
            <a:r>
              <a:t>245</a:t>
            </a:r>
          </a:p>
        </p:txBody>
      </p:sp>
      <p:sp>
        <p:nvSpPr>
          <p:cNvPr id="957" name="Arrow"/>
          <p:cNvSpPr/>
          <p:nvPr/>
        </p:nvSpPr>
        <p:spPr>
          <a:xfrm>
            <a:off x="-278542" y="11912600"/>
            <a:ext cx="3156723" cy="1270000"/>
          </a:xfrm>
          <a:prstGeom prst="rightArrow">
            <a:avLst>
              <a:gd name="adj1" fmla="val 32000"/>
              <a:gd name="adj2" fmla="val 64000"/>
            </a:avLst>
          </a:prstGeom>
          <a:solidFill>
            <a:srgbClr val="C82506"/>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58" name="Arrow"/>
          <p:cNvSpPr/>
          <p:nvPr/>
        </p:nvSpPr>
        <p:spPr>
          <a:xfrm>
            <a:off x="-85640" y="2997200"/>
            <a:ext cx="3337188" cy="1270000"/>
          </a:xfrm>
          <a:prstGeom prst="rightArrow">
            <a:avLst>
              <a:gd name="adj1" fmla="val 32000"/>
              <a:gd name="adj2" fmla="val 64000"/>
            </a:avLst>
          </a:prstGeom>
          <a:solidFill>
            <a:srgbClr val="C82506"/>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957"/>
                                        </p:tgtEl>
                                        <p:attrNameLst>
                                          <p:attrName>style.visibility</p:attrName>
                                        </p:attrNameLst>
                                      </p:cBhvr>
                                      <p:to>
                                        <p:strVal val="visible"/>
                                      </p:to>
                                    </p:set>
                                    <p:anim calcmode="lin" valueType="num">
                                      <p:cBhvr>
                                        <p:cTn id="7" dur="499" fill="hold"/>
                                        <p:tgtEl>
                                          <p:spTgt spid="957"/>
                                        </p:tgtEl>
                                        <p:attrNameLst>
                                          <p:attrName>ppt_x</p:attrName>
                                        </p:attrNameLst>
                                      </p:cBhvr>
                                      <p:tavLst>
                                        <p:tav tm="0">
                                          <p:val>
                                            <p:strVal val="0-#ppt_w/2"/>
                                          </p:val>
                                        </p:tav>
                                        <p:tav tm="100000">
                                          <p:val>
                                            <p:strVal val="#ppt_x"/>
                                          </p:val>
                                        </p:tav>
                                      </p:tavLst>
                                    </p:anim>
                                    <p:anim calcmode="lin" valueType="num">
                                      <p:cBhvr>
                                        <p:cTn id="8" dur="499" fill="hold"/>
                                        <p:tgtEl>
                                          <p:spTgt spid="95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958"/>
                                        </p:tgtEl>
                                        <p:attrNameLst>
                                          <p:attrName>style.visibility</p:attrName>
                                        </p:attrNameLst>
                                      </p:cBhvr>
                                      <p:to>
                                        <p:strVal val="visible"/>
                                      </p:to>
                                    </p:set>
                                    <p:anim calcmode="lin" valueType="num">
                                      <p:cBhvr>
                                        <p:cTn id="13" dur="499" fill="hold"/>
                                        <p:tgtEl>
                                          <p:spTgt spid="958"/>
                                        </p:tgtEl>
                                        <p:attrNameLst>
                                          <p:attrName>ppt_x</p:attrName>
                                        </p:attrNameLst>
                                      </p:cBhvr>
                                      <p:tavLst>
                                        <p:tav tm="0">
                                          <p:val>
                                            <p:strVal val="0-#ppt_w/2"/>
                                          </p:val>
                                        </p:tav>
                                        <p:tav tm="100000">
                                          <p:val>
                                            <p:strVal val="#ppt_x"/>
                                          </p:val>
                                        </p:tav>
                                      </p:tavLst>
                                    </p:anim>
                                    <p:anim calcmode="lin" valueType="num">
                                      <p:cBhvr>
                                        <p:cTn id="14" dur="499" fill="hold"/>
                                        <p:tgtEl>
                                          <p:spTgt spid="9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 grpId="1" animBg="1" advAuto="0"/>
      <p:bldP spid="958" grpId="2" animBg="1" advAuto="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 name="Carbon-14 in Dinosaur Bones"/>
          <p:cNvSpPr txBox="1"/>
          <p:nvPr/>
        </p:nvSpPr>
        <p:spPr>
          <a:xfrm>
            <a:off x="2425700" y="1193800"/>
            <a:ext cx="19519900" cy="12827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lnSpc>
                <a:spcPct val="90000"/>
              </a:lnSpc>
              <a:spcBef>
                <a:spcPts val="2100"/>
              </a:spcBef>
              <a:buClr>
                <a:srgbClr val="FFFFFF"/>
              </a:buClr>
              <a:buFont typeface="Arial"/>
              <a:defRPr sz="80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FFFFF"/>
                </a:solidFill>
                <a:uFill>
                  <a:solidFill>
                    <a:srgbClr val="FFFFFF"/>
                  </a:solidFill>
                </a:uFill>
              </a:rPr>
              <a:t>Carbon-14 in Dinosaur Bones</a:t>
            </a:r>
          </a:p>
        </p:txBody>
      </p:sp>
      <p:sp>
        <p:nvSpPr>
          <p:cNvPr id="1561" name="Triceratops, MT…"/>
          <p:cNvSpPr txBox="1"/>
          <p:nvPr/>
        </p:nvSpPr>
        <p:spPr>
          <a:xfrm>
            <a:off x="1810180" y="4059650"/>
            <a:ext cx="8773867" cy="441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5800">
                <a:solidFill>
                  <a:srgbClr val="FFFFFF"/>
                </a:solidFill>
                <a:latin typeface="DejaVu Sans Condensed"/>
                <a:ea typeface="DejaVu Sans Condensed"/>
                <a:cs typeface="DejaVu Sans Condensed"/>
                <a:sym typeface="DejaVu Sans Condensed"/>
              </a:defRPr>
            </a:pPr>
            <a:r>
              <a:t>Triceratops, MT</a:t>
            </a:r>
          </a:p>
          <a:p>
            <a:pPr>
              <a:defRPr sz="5800">
                <a:solidFill>
                  <a:srgbClr val="FFFFFF"/>
                </a:solidFill>
                <a:latin typeface="DejaVu Sans Condensed"/>
                <a:ea typeface="DejaVu Sans Condensed"/>
                <a:cs typeface="DejaVu Sans Condensed"/>
                <a:sym typeface="DejaVu Sans Condensed"/>
              </a:defRPr>
            </a:pPr>
            <a:r>
              <a:t>Triceratops, MT</a:t>
            </a:r>
          </a:p>
          <a:p>
            <a:pPr>
              <a:defRPr sz="5800">
                <a:solidFill>
                  <a:srgbClr val="FFFFFF"/>
                </a:solidFill>
                <a:latin typeface="DejaVu Sans Condensed"/>
                <a:ea typeface="DejaVu Sans Condensed"/>
                <a:cs typeface="DejaVu Sans Condensed"/>
                <a:sym typeface="DejaVu Sans Condensed"/>
              </a:defRPr>
            </a:pPr>
            <a:r>
              <a:t>Hadrosaur, MT</a:t>
            </a:r>
          </a:p>
          <a:p>
            <a:pPr>
              <a:defRPr sz="5800">
                <a:solidFill>
                  <a:srgbClr val="FFFFFF"/>
                </a:solidFill>
                <a:latin typeface="DejaVu Sans Condensed"/>
                <a:ea typeface="DejaVu Sans Condensed"/>
                <a:cs typeface="DejaVu Sans Condensed"/>
                <a:sym typeface="DejaVu Sans Condensed"/>
              </a:defRPr>
            </a:pPr>
            <a:r>
              <a:t>Hadrosaur, MT</a:t>
            </a:r>
          </a:p>
          <a:p>
            <a:pPr>
              <a:defRPr sz="5800">
                <a:solidFill>
                  <a:srgbClr val="FFFFFF"/>
                </a:solidFill>
                <a:latin typeface="DejaVu Sans Condensed"/>
                <a:ea typeface="DejaVu Sans Condensed"/>
                <a:cs typeface="DejaVu Sans Condensed"/>
                <a:sym typeface="DejaVu Sans Condensed"/>
              </a:defRPr>
            </a:pPr>
            <a:r>
              <a:t>Acrocanthosaurus, TX </a:t>
            </a:r>
          </a:p>
        </p:txBody>
      </p:sp>
      <p:sp>
        <p:nvSpPr>
          <p:cNvPr id="1562" name="30,890 +/-200…"/>
          <p:cNvSpPr txBox="1"/>
          <p:nvPr/>
        </p:nvSpPr>
        <p:spPr>
          <a:xfrm>
            <a:off x="9983944" y="4046950"/>
            <a:ext cx="6373736" cy="456535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p>
            <a:pPr>
              <a:defRPr sz="5800">
                <a:solidFill>
                  <a:srgbClr val="FFFFFF"/>
                </a:solidFill>
                <a:latin typeface="DejaVu Sans Condensed"/>
                <a:ea typeface="DejaVu Sans Condensed"/>
                <a:cs typeface="DejaVu Sans Condensed"/>
                <a:sym typeface="DejaVu Sans Condensed"/>
              </a:defRPr>
            </a:pPr>
            <a:r>
              <a:rPr lang="en-US" dirty="0"/>
              <a:t>~</a:t>
            </a:r>
            <a:r>
              <a:rPr dirty="0"/>
              <a:t>30,890 </a:t>
            </a:r>
            <a:r>
              <a:rPr lang="en-US" dirty="0"/>
              <a:t>years</a:t>
            </a:r>
            <a:endParaRPr dirty="0"/>
          </a:p>
          <a:p>
            <a:pPr>
              <a:defRPr sz="5800">
                <a:solidFill>
                  <a:srgbClr val="FFFFFF"/>
                </a:solidFill>
                <a:latin typeface="DejaVu Sans Condensed"/>
                <a:ea typeface="DejaVu Sans Condensed"/>
                <a:cs typeface="DejaVu Sans Condensed"/>
                <a:sym typeface="DejaVu Sans Condensed"/>
              </a:defRPr>
            </a:pPr>
            <a:r>
              <a:rPr lang="en-US" dirty="0"/>
              <a:t>~</a:t>
            </a:r>
            <a:r>
              <a:rPr dirty="0"/>
              <a:t>33,830 </a:t>
            </a:r>
            <a:r>
              <a:rPr lang="en-US" dirty="0"/>
              <a:t>years</a:t>
            </a:r>
            <a:endParaRPr dirty="0"/>
          </a:p>
          <a:p>
            <a:pPr>
              <a:defRPr sz="5800">
                <a:solidFill>
                  <a:srgbClr val="FFFFFF"/>
                </a:solidFill>
                <a:latin typeface="DejaVu Sans Condensed"/>
                <a:ea typeface="DejaVu Sans Condensed"/>
                <a:cs typeface="DejaVu Sans Condensed"/>
                <a:sym typeface="DejaVu Sans Condensed"/>
              </a:defRPr>
            </a:pPr>
            <a:r>
              <a:rPr lang="en-US" dirty="0"/>
              <a:t>~</a:t>
            </a:r>
            <a:r>
              <a:rPr dirty="0"/>
              <a:t>22,380 </a:t>
            </a:r>
            <a:r>
              <a:rPr lang="en-US" dirty="0"/>
              <a:t>years</a:t>
            </a:r>
            <a:endParaRPr dirty="0"/>
          </a:p>
          <a:p>
            <a:pPr>
              <a:defRPr sz="5800">
                <a:solidFill>
                  <a:srgbClr val="FFFFFF"/>
                </a:solidFill>
                <a:latin typeface="DejaVu Sans Condensed"/>
                <a:ea typeface="DejaVu Sans Condensed"/>
                <a:cs typeface="DejaVu Sans Condensed"/>
                <a:sym typeface="DejaVu Sans Condensed"/>
              </a:defRPr>
            </a:pPr>
            <a:r>
              <a:rPr lang="en-US" dirty="0"/>
              <a:t>~</a:t>
            </a:r>
            <a:r>
              <a:rPr dirty="0"/>
              <a:t>22,990 </a:t>
            </a:r>
            <a:r>
              <a:rPr lang="en-US" dirty="0"/>
              <a:t>years</a:t>
            </a:r>
            <a:endParaRPr dirty="0"/>
          </a:p>
          <a:p>
            <a:pPr>
              <a:defRPr sz="5800">
                <a:solidFill>
                  <a:srgbClr val="FFFFFF"/>
                </a:solidFill>
                <a:latin typeface="DejaVu Sans Condensed"/>
                <a:ea typeface="DejaVu Sans Condensed"/>
                <a:cs typeface="DejaVu Sans Condensed"/>
                <a:sym typeface="DejaVu Sans Condensed"/>
              </a:defRPr>
            </a:pPr>
            <a:r>
              <a:rPr lang="en-US" dirty="0"/>
              <a:t>~</a:t>
            </a:r>
            <a:r>
              <a:rPr dirty="0"/>
              <a:t>23,760 </a:t>
            </a:r>
            <a:r>
              <a:rPr lang="en-US" dirty="0"/>
              <a:t>years</a:t>
            </a:r>
            <a:r>
              <a:rPr dirty="0"/>
              <a:t> </a:t>
            </a:r>
          </a:p>
        </p:txBody>
      </p:sp>
      <p:sp>
        <p:nvSpPr>
          <p:cNvPr id="1563" name="Internal bone…"/>
          <p:cNvSpPr txBox="1"/>
          <p:nvPr/>
        </p:nvSpPr>
        <p:spPr>
          <a:xfrm>
            <a:off x="16357680" y="3985538"/>
            <a:ext cx="7437960" cy="5457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5800">
                <a:solidFill>
                  <a:srgbClr val="FFFFFF"/>
                </a:solidFill>
                <a:latin typeface="DejaVu Sans Condensed"/>
                <a:ea typeface="DejaVu Sans Condensed"/>
                <a:cs typeface="DejaVu Sans Condensed"/>
                <a:sym typeface="DejaVu Sans Condensed"/>
              </a:defRPr>
            </a:pPr>
            <a:r>
              <a:rPr dirty="0"/>
              <a:t>Internal bone</a:t>
            </a:r>
          </a:p>
          <a:p>
            <a:pPr>
              <a:defRPr sz="5800">
                <a:solidFill>
                  <a:srgbClr val="FFFFFF"/>
                </a:solidFill>
                <a:latin typeface="DejaVu Sans Condensed"/>
                <a:ea typeface="DejaVu Sans Condensed"/>
                <a:cs typeface="DejaVu Sans Condensed"/>
                <a:sym typeface="DejaVu Sans Condensed"/>
              </a:defRPr>
            </a:pPr>
            <a:r>
              <a:rPr dirty="0"/>
              <a:t>Outer bone</a:t>
            </a:r>
          </a:p>
          <a:p>
            <a:pPr>
              <a:defRPr sz="5800">
                <a:solidFill>
                  <a:srgbClr val="FFFFFF"/>
                </a:solidFill>
                <a:latin typeface="DejaVu Sans Condensed"/>
                <a:ea typeface="DejaVu Sans Condensed"/>
                <a:cs typeface="DejaVu Sans Condensed"/>
                <a:sym typeface="DejaVu Sans Condensed"/>
              </a:defRPr>
            </a:pPr>
            <a:r>
              <a:rPr dirty="0"/>
              <a:t>Internal bone</a:t>
            </a:r>
          </a:p>
          <a:p>
            <a:pPr>
              <a:defRPr sz="5800">
                <a:solidFill>
                  <a:srgbClr val="FFFFFF"/>
                </a:solidFill>
                <a:latin typeface="DejaVu Sans Condensed"/>
                <a:ea typeface="DejaVu Sans Condensed"/>
                <a:cs typeface="DejaVu Sans Condensed"/>
                <a:sym typeface="DejaVu Sans Condensed"/>
              </a:defRPr>
            </a:pPr>
            <a:r>
              <a:rPr dirty="0"/>
              <a:t>Outer bone</a:t>
            </a:r>
          </a:p>
          <a:p>
            <a:pPr>
              <a:defRPr sz="5800">
                <a:solidFill>
                  <a:srgbClr val="FFFFFF"/>
                </a:solidFill>
                <a:latin typeface="DejaVu Sans Condensed"/>
                <a:ea typeface="DejaVu Sans Condensed"/>
                <a:cs typeface="DejaVu Sans Condensed"/>
                <a:sym typeface="DejaVu Sans Condensed"/>
              </a:defRPr>
            </a:pPr>
            <a:r>
              <a:rPr dirty="0"/>
              <a:t>bone surface</a:t>
            </a:r>
            <a:r>
              <a:rPr lang="en-US" dirty="0"/>
              <a:t>--</a:t>
            </a:r>
            <a:r>
              <a:rPr dirty="0"/>
              <a:t>very large sample</a:t>
            </a:r>
          </a:p>
        </p:txBody>
      </p:sp>
      <p:sp>
        <p:nvSpPr>
          <p:cNvPr id="1564" name="Dinosaur"/>
          <p:cNvSpPr txBox="1"/>
          <p:nvPr/>
        </p:nvSpPr>
        <p:spPr>
          <a:xfrm>
            <a:off x="1777775" y="2823575"/>
            <a:ext cx="4077297"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7200" b="1">
                <a:solidFill>
                  <a:srgbClr val="78E2F7"/>
                </a:solidFill>
              </a:defRPr>
            </a:lvl1pPr>
          </a:lstStyle>
          <a:p>
            <a:r>
              <a:t>Dinosaur</a:t>
            </a:r>
          </a:p>
        </p:txBody>
      </p:sp>
      <p:sp>
        <p:nvSpPr>
          <p:cNvPr id="1565" name="C-14 “age”"/>
          <p:cNvSpPr txBox="1"/>
          <p:nvPr/>
        </p:nvSpPr>
        <p:spPr>
          <a:xfrm>
            <a:off x="9945272" y="2823575"/>
            <a:ext cx="4840338"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7200" b="1">
                <a:solidFill>
                  <a:srgbClr val="78E2F7"/>
                </a:solidFill>
              </a:defRPr>
            </a:lvl1pPr>
          </a:lstStyle>
          <a:p>
            <a:r>
              <a:rPr dirty="0"/>
              <a:t>C-14 “age”</a:t>
            </a:r>
          </a:p>
        </p:txBody>
      </p:sp>
      <p:sp>
        <p:nvSpPr>
          <p:cNvPr id="1566" name="Sample"/>
          <p:cNvSpPr txBox="1"/>
          <p:nvPr/>
        </p:nvSpPr>
        <p:spPr>
          <a:xfrm>
            <a:off x="16371405" y="2823575"/>
            <a:ext cx="3366940"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7200" b="1">
                <a:solidFill>
                  <a:srgbClr val="78E2F7"/>
                </a:solidFill>
              </a:defRPr>
            </a:lvl1pPr>
          </a:lstStyle>
          <a:p>
            <a:r>
              <a:t>Sample</a:t>
            </a:r>
          </a:p>
        </p:txBody>
      </p:sp>
      <p:sp>
        <p:nvSpPr>
          <p:cNvPr id="1567" name="Similar results from dinosaur bones found in China and Belgium."/>
          <p:cNvSpPr txBox="1"/>
          <p:nvPr/>
        </p:nvSpPr>
        <p:spPr>
          <a:xfrm>
            <a:off x="2019827" y="10367201"/>
            <a:ext cx="20009352" cy="228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7200">
                <a:solidFill>
                  <a:srgbClr val="78E2F7"/>
                </a:solidFill>
              </a:defRPr>
            </a:lvl1pPr>
          </a:lstStyle>
          <a:p>
            <a:r>
              <a:t>Similar results from dinosaur bones found in China and Belgium. </a:t>
            </a:r>
          </a:p>
        </p:txBody>
      </p:sp>
    </p:spTree>
  </p:cSld>
  <p:clrMapOvr>
    <a:masterClrMapping/>
  </p:clrMapOvr>
  <p:transition xmlns:p14="http://schemas.microsoft.com/office/powerpoint/2010/mai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1" name="cmdra21b.jpg" descr="cmdra21b.jpg"/>
          <p:cNvPicPr>
            <a:picLocks noChangeAspect="1"/>
          </p:cNvPicPr>
          <p:nvPr/>
        </p:nvPicPr>
        <p:blipFill>
          <a:blip r:embed="rId3">
            <a:extLst/>
          </a:blip>
          <a:stretch>
            <a:fillRect/>
          </a:stretch>
        </p:blipFill>
        <p:spPr>
          <a:xfrm>
            <a:off x="3949700" y="2884487"/>
            <a:ext cx="16471514" cy="8153401"/>
          </a:xfrm>
          <a:prstGeom prst="rect">
            <a:avLst/>
          </a:prstGeom>
          <a:ln w="38100">
            <a:solidFill>
              <a:srgbClr val="FFFFFF"/>
            </a:solidFill>
            <a:miter lim="400000"/>
          </a:ln>
        </p:spPr>
      </p:pic>
      <p:sp>
        <p:nvSpPr>
          <p:cNvPr id="1572" name="Almost every culture has dragon legends."/>
          <p:cNvSpPr txBox="1"/>
          <p:nvPr/>
        </p:nvSpPr>
        <p:spPr>
          <a:xfrm>
            <a:off x="2146075" y="1270000"/>
            <a:ext cx="20078701" cy="119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200"/>
              </a:spcBef>
              <a:buClr>
                <a:srgbClr val="FFFB00"/>
              </a:buClr>
              <a:buFont typeface="Arial"/>
              <a:defRPr sz="7400">
                <a:solidFill>
                  <a:srgbClr val="FFFB00"/>
                </a:solidFill>
                <a:uFill>
                  <a:solidFill>
                    <a:srgbClr val="FFFB00"/>
                  </a:solidFill>
                </a:uFill>
                <a:latin typeface="DejaVu Sans Condensed"/>
                <a:ea typeface="DejaVu Sans Condensed"/>
                <a:cs typeface="DejaVu Sans Condensed"/>
                <a:sym typeface="DejaVu Sans Condensed"/>
              </a:defRPr>
            </a:lvl1pPr>
          </a:lstStyle>
          <a:p>
            <a:r>
              <a:t>Almost every culture has dragon legends.</a:t>
            </a:r>
          </a:p>
        </p:txBody>
      </p:sp>
      <p:sp>
        <p:nvSpPr>
          <p:cNvPr id="1573" name="Canadian Children’s Museum"/>
          <p:cNvSpPr txBox="1"/>
          <p:nvPr/>
        </p:nvSpPr>
        <p:spPr>
          <a:xfrm>
            <a:off x="5943600" y="11188700"/>
            <a:ext cx="12496800" cy="104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1600"/>
              </a:spcBef>
              <a:buClr>
                <a:srgbClr val="FFFFFF"/>
              </a:buClr>
              <a:buFont typeface="Arial"/>
              <a:defRPr sz="6400">
                <a:solidFill>
                  <a:srgbClr val="FFFFFF"/>
                </a:solidFill>
                <a:uFill>
                  <a:solidFill>
                    <a:srgbClr val="FFFFFF"/>
                  </a:solidFill>
                </a:uFill>
                <a:latin typeface="DejaVu Sans Condensed"/>
                <a:ea typeface="DejaVu Sans Condensed"/>
                <a:cs typeface="DejaVu Sans Condensed"/>
                <a:sym typeface="DejaVu Sans Condensed"/>
              </a:defRPr>
            </a:lvl1pPr>
          </a:lstStyle>
          <a:p>
            <a:r>
              <a:t>Canadian Children’s Museum</a:t>
            </a:r>
          </a:p>
        </p:txBody>
      </p:sp>
    </p:spTree>
  </p:cSld>
  <p:clrMapOvr>
    <a:masterClrMapping/>
  </p:clrMapOvr>
  <p:transition xmlns:p14="http://schemas.microsoft.com/office/powerpoint/2010/mai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 name="flag wales.jpg" descr="flag wales.jpg"/>
          <p:cNvPicPr>
            <a:picLocks noChangeAspect="1"/>
          </p:cNvPicPr>
          <p:nvPr/>
        </p:nvPicPr>
        <p:blipFill>
          <a:blip r:embed="rId2">
            <a:extLst/>
          </a:blip>
          <a:stretch>
            <a:fillRect/>
          </a:stretch>
        </p:blipFill>
        <p:spPr>
          <a:xfrm>
            <a:off x="3540893" y="664492"/>
            <a:ext cx="17302214" cy="12387016"/>
          </a:xfrm>
          <a:prstGeom prst="rect">
            <a:avLst/>
          </a:prstGeom>
          <a:ln w="12700">
            <a:miter lim="400000"/>
          </a:ln>
        </p:spPr>
      </p:pic>
      <p:sp>
        <p:nvSpPr>
          <p:cNvPr id="1578" name="The Flag of Wales"/>
          <p:cNvSpPr/>
          <p:nvPr/>
        </p:nvSpPr>
        <p:spPr>
          <a:xfrm>
            <a:off x="6505019" y="10310995"/>
            <a:ext cx="11373963" cy="1957271"/>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9600">
                <a:solidFill>
                  <a:srgbClr val="FFFFFF"/>
                </a:solidFill>
                <a:effectLst>
                  <a:outerShdw blurRad="38100" dist="12700" dir="5400000" rotWithShape="0">
                    <a:srgbClr val="000000">
                      <a:alpha val="50000"/>
                    </a:srgbClr>
                  </a:outerShdw>
                </a:effectLst>
                <a:latin typeface="Times New Roman"/>
                <a:ea typeface="Times New Roman"/>
                <a:cs typeface="Times New Roman"/>
                <a:sym typeface="Times New Roman"/>
              </a:defRPr>
            </a:lvl1pPr>
          </a:lstStyle>
          <a:p>
            <a:r>
              <a:t>The Flag of Wales</a:t>
            </a:r>
          </a:p>
        </p:txBody>
      </p:sp>
    </p:spTree>
  </p:cSld>
  <p:clrMapOvr>
    <a:masterClrMapping/>
  </p:clrMapOvr>
  <p:transition xmlns:p14="http://schemas.microsoft.com/office/powerpoint/2010/mai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 name="“There is a petroglyph in Natural Bridges National Monument that bears striking resemblance to a dinosaur, specifically a Brontosaurus, with a long tail and neck, small head and all.”"/>
          <p:cNvSpPr txBox="1"/>
          <p:nvPr/>
        </p:nvSpPr>
        <p:spPr>
          <a:xfrm>
            <a:off x="2077741" y="2214562"/>
            <a:ext cx="20228518" cy="54356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2100"/>
              </a:spcBef>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“There is a </a:t>
            </a:r>
            <a:r>
              <a:rPr>
                <a:solidFill>
                  <a:srgbClr val="FFFB00"/>
                </a:solidFill>
                <a:uFill>
                  <a:solidFill>
                    <a:srgbClr val="FFFB00"/>
                  </a:solidFill>
                </a:uFill>
              </a:rPr>
              <a:t>petroglyph</a:t>
            </a:r>
            <a:r>
              <a:rPr>
                <a:solidFill>
                  <a:srgbClr val="FFFFFF"/>
                </a:solidFill>
                <a:uFill>
                  <a:solidFill>
                    <a:srgbClr val="FFFFFF"/>
                  </a:solidFill>
                </a:uFill>
              </a:rPr>
              <a:t> in Natural Bridges National Monument that </a:t>
            </a:r>
            <a:r>
              <a:rPr>
                <a:solidFill>
                  <a:srgbClr val="FFFB00"/>
                </a:solidFill>
                <a:uFill>
                  <a:solidFill>
                    <a:srgbClr val="FFFB00"/>
                  </a:solidFill>
                </a:uFill>
              </a:rPr>
              <a:t>bears striking resemblance to a dinosaur</a:t>
            </a:r>
            <a:r>
              <a:rPr>
                <a:solidFill>
                  <a:srgbClr val="FFFFFF"/>
                </a:solidFill>
                <a:uFill>
                  <a:solidFill>
                    <a:srgbClr val="FFFFFF"/>
                  </a:solidFill>
                </a:uFill>
              </a:rPr>
              <a:t>, specifically a Brontosaurus, with a long tail and neck, small head and all.”</a:t>
            </a:r>
          </a:p>
        </p:txBody>
      </p:sp>
      <p:sp>
        <p:nvSpPr>
          <p:cNvPr id="1581" name="Fran Barnes (authority on rock art of southwest America) “Messages on Stone,” Creation ex nihilo Vol. 19:2, p. 23."/>
          <p:cNvSpPr txBox="1"/>
          <p:nvPr/>
        </p:nvSpPr>
        <p:spPr>
          <a:xfrm>
            <a:off x="2099194" y="11353800"/>
            <a:ext cx="20443306" cy="141732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85000"/>
              </a:lnSpc>
              <a:buClr>
                <a:srgbClr val="FFFFFF"/>
              </a:buClr>
              <a:buFont typeface="Arial"/>
              <a:defRPr sz="48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Fran Barnes (authority on rock art of southwest America) “Messages on Stone,”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Creation ex nihilo</a:t>
            </a:r>
            <a:r>
              <a:rPr>
                <a:solidFill>
                  <a:srgbClr val="FFFFFF"/>
                </a:solidFill>
                <a:uFill>
                  <a:solidFill>
                    <a:srgbClr val="FFFFFF"/>
                  </a:solidFill>
                </a:uFill>
              </a:rPr>
              <a:t> Vol. 19:2, p. 23. </a:t>
            </a:r>
          </a:p>
        </p:txBody>
      </p:sp>
    </p:spTree>
  </p:cSld>
  <p:clrMapOvr>
    <a:masterClrMapping/>
  </p:clrMapOvr>
  <p:transition xmlns:p14="http://schemas.microsoft.com/office/powerpoint/2010/mai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5" name="161 Petro-dino outlined.jpg" descr="161 Petro-dino outlined.jpg"/>
          <p:cNvPicPr>
            <a:picLocks/>
          </p:cNvPicPr>
          <p:nvPr/>
        </p:nvPicPr>
        <p:blipFill>
          <a:blip r:embed="rId3">
            <a:extLst/>
          </a:blip>
          <a:stretch>
            <a:fillRect/>
          </a:stretch>
        </p:blipFill>
        <p:spPr>
          <a:xfrm>
            <a:off x="4114801" y="2287612"/>
            <a:ext cx="16141701" cy="10172701"/>
          </a:xfrm>
          <a:prstGeom prst="rect">
            <a:avLst/>
          </a:prstGeom>
          <a:ln w="25400">
            <a:solidFill>
              <a:srgbClr val="FFFFFF"/>
            </a:solidFill>
            <a:miter lim="400000"/>
          </a:ln>
        </p:spPr>
      </p:pic>
      <p:sp>
        <p:nvSpPr>
          <p:cNvPr id="1586" name="Natural Bridges National Monument, Utah"/>
          <p:cNvSpPr txBox="1"/>
          <p:nvPr/>
        </p:nvSpPr>
        <p:spPr>
          <a:xfrm>
            <a:off x="4473748" y="1181100"/>
            <a:ext cx="15435264" cy="1041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6400">
                <a:solidFill>
                  <a:srgbClr val="FFFFFF"/>
                </a:solidFill>
                <a:latin typeface="DejaVu Sans Condensed"/>
                <a:ea typeface="DejaVu Sans Condensed"/>
                <a:cs typeface="DejaVu Sans Condensed"/>
                <a:sym typeface="DejaVu Sans Condensed"/>
              </a:defRPr>
            </a:lvl1pPr>
          </a:lstStyle>
          <a:p>
            <a:r>
              <a:t>Natural Bridges National Monument, Utah</a:t>
            </a:r>
          </a:p>
        </p:txBody>
      </p:sp>
    </p:spTree>
  </p:cSld>
  <p:clrMapOvr>
    <a:masterClrMapping/>
  </p:clrMapOvr>
  <p:transition xmlns:p14="http://schemas.microsoft.com/office/powerpoint/2010/mai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0" name="151 man w dino petroglyph.jpg" descr="151 man w dino petroglyph.jpg"/>
          <p:cNvPicPr>
            <a:picLocks noChangeAspect="1"/>
          </p:cNvPicPr>
          <p:nvPr/>
        </p:nvPicPr>
        <p:blipFill>
          <a:blip r:embed="rId3">
            <a:extLst/>
          </a:blip>
          <a:srcRect l="3118" t="5628" r="3118" b="51956"/>
          <a:stretch>
            <a:fillRect/>
          </a:stretch>
        </p:blipFill>
        <p:spPr>
          <a:xfrm>
            <a:off x="803419" y="2066135"/>
            <a:ext cx="11211898" cy="6344771"/>
          </a:xfrm>
          <a:prstGeom prst="rect">
            <a:avLst/>
          </a:prstGeom>
          <a:ln w="25400">
            <a:solidFill>
              <a:srgbClr val="FFFFFF"/>
            </a:solidFill>
            <a:miter lim="400000"/>
          </a:ln>
        </p:spPr>
      </p:pic>
      <p:pic>
        <p:nvPicPr>
          <p:cNvPr id="1591" name="151 man w dino petroglyph.jpg" descr="151 man w dino petroglyph.jpg"/>
          <p:cNvPicPr>
            <a:picLocks noChangeAspect="1"/>
          </p:cNvPicPr>
          <p:nvPr/>
        </p:nvPicPr>
        <p:blipFill>
          <a:blip r:embed="rId3">
            <a:extLst/>
          </a:blip>
          <a:srcRect l="3118" t="50687" r="3118" b="6207"/>
          <a:stretch>
            <a:fillRect/>
          </a:stretch>
        </p:blipFill>
        <p:spPr>
          <a:xfrm>
            <a:off x="12305536" y="5645620"/>
            <a:ext cx="11211679" cy="6447829"/>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5" name="Angkor dinosaur with Cole.jpg" descr="Angkor dinosaur with Cole.jpg"/>
          <p:cNvPicPr>
            <a:picLocks noChangeAspect="1"/>
          </p:cNvPicPr>
          <p:nvPr/>
        </p:nvPicPr>
        <p:blipFill>
          <a:blip r:embed="rId3">
            <a:extLst/>
          </a:blip>
          <a:stretch>
            <a:fillRect/>
          </a:stretch>
        </p:blipFill>
        <p:spPr>
          <a:xfrm>
            <a:off x="3441700" y="1079500"/>
            <a:ext cx="12303125" cy="9276478"/>
          </a:xfrm>
          <a:prstGeom prst="rect">
            <a:avLst/>
          </a:prstGeom>
          <a:ln w="25400">
            <a:solidFill>
              <a:srgbClr val="FFFFFF"/>
            </a:solidFill>
            <a:miter lim="400000"/>
          </a:ln>
        </p:spPr>
      </p:pic>
      <p:pic>
        <p:nvPicPr>
          <p:cNvPr id="1596" name="Angkor stegasaurus--Cambodia.jpg" descr="Angkor stegasaurus--Cambodia.jpg"/>
          <p:cNvPicPr>
            <a:picLocks noChangeAspect="1"/>
          </p:cNvPicPr>
          <p:nvPr/>
        </p:nvPicPr>
        <p:blipFill>
          <a:blip r:embed="rId4">
            <a:extLst/>
          </a:blip>
          <a:stretch>
            <a:fillRect/>
          </a:stretch>
        </p:blipFill>
        <p:spPr>
          <a:xfrm>
            <a:off x="17195800" y="1098412"/>
            <a:ext cx="4762500" cy="4327663"/>
          </a:xfrm>
          <a:prstGeom prst="rect">
            <a:avLst/>
          </a:prstGeom>
          <a:ln w="25400">
            <a:solidFill>
              <a:srgbClr val="FFFFFF"/>
            </a:solidFill>
            <a:miter lim="400000"/>
          </a:ln>
        </p:spPr>
      </p:pic>
      <p:sp>
        <p:nvSpPr>
          <p:cNvPr id="1597" name="Angkor Thom (temple), Cambodia…"/>
          <p:cNvSpPr txBox="1"/>
          <p:nvPr/>
        </p:nvSpPr>
        <p:spPr>
          <a:xfrm>
            <a:off x="2533650" y="10620375"/>
            <a:ext cx="14211300" cy="16700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lnSpc>
                <a:spcPct val="90000"/>
              </a:lnSpc>
              <a:buClr>
                <a:srgbClr val="FFFFFF"/>
              </a:buClr>
              <a:buFont typeface="Arial"/>
              <a:defRPr sz="56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Angkor Thom (temple), Cambodia</a:t>
            </a:r>
          </a:p>
          <a:p>
            <a:pPr marL="40639" marR="40639" algn="ctr" defTabSz="914400">
              <a:lnSpc>
                <a:spcPct val="90000"/>
              </a:lnSpc>
              <a:buClr>
                <a:srgbClr val="FFFFFF"/>
              </a:buClr>
              <a:buFont typeface="Arial"/>
              <a:defRPr sz="56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12</a:t>
            </a:r>
            <a:r>
              <a:rPr baseline="31000" dirty="0">
                <a:solidFill>
                  <a:srgbClr val="FFFFFF"/>
                </a:solidFill>
                <a:uFill>
                  <a:solidFill>
                    <a:srgbClr val="FFFFFF"/>
                  </a:solidFill>
                </a:uFill>
              </a:rPr>
              <a:t>th</a:t>
            </a:r>
            <a:r>
              <a:rPr dirty="0">
                <a:solidFill>
                  <a:srgbClr val="FFFFFF"/>
                </a:solidFill>
                <a:uFill>
                  <a:solidFill>
                    <a:srgbClr val="FFFFFF"/>
                  </a:solidFill>
                </a:uFill>
              </a:rPr>
              <a:t> century ruins of Khmer Civilization</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596"/>
                                        </p:tgtEl>
                                        <p:attrNameLst>
                                          <p:attrName>style.visibility</p:attrName>
                                        </p:attrNameLst>
                                      </p:cBhvr>
                                      <p:to>
                                        <p:strVal val="visible"/>
                                      </p:to>
                                    </p:set>
                                    <p:anim calcmode="lin" valueType="num">
                                      <p:cBhvr>
                                        <p:cTn id="7" dur="500" fill="hold"/>
                                        <p:tgtEl>
                                          <p:spTgt spid="1596"/>
                                        </p:tgtEl>
                                        <p:attrNameLst>
                                          <p:attrName>ppt_w</p:attrName>
                                        </p:attrNameLst>
                                      </p:cBhvr>
                                      <p:tavLst>
                                        <p:tav tm="0">
                                          <p:val>
                                            <p:fltVal val="0"/>
                                          </p:val>
                                        </p:tav>
                                        <p:tav tm="100000">
                                          <p:val>
                                            <p:strVal val="#ppt_w"/>
                                          </p:val>
                                        </p:tav>
                                      </p:tavLst>
                                    </p:anim>
                                    <p:anim calcmode="lin" valueType="num">
                                      <p:cBhvr>
                                        <p:cTn id="8" dur="500" fill="hold"/>
                                        <p:tgtEl>
                                          <p:spTgt spid="15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 grpId="1" animBg="1" advAuto="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1" name="Dinosaur_Colour_Photo.jpg" descr="Dinosaur_Colour_Photo.jpg"/>
          <p:cNvPicPr>
            <a:picLocks noChangeAspect="1"/>
          </p:cNvPicPr>
          <p:nvPr/>
        </p:nvPicPr>
        <p:blipFill>
          <a:blip r:embed="rId3">
            <a:extLst/>
          </a:blip>
          <a:srcRect l="15794" r="3704"/>
          <a:stretch>
            <a:fillRect/>
          </a:stretch>
        </p:blipFill>
        <p:spPr>
          <a:xfrm>
            <a:off x="2609850" y="5759096"/>
            <a:ext cx="19164300" cy="3041248"/>
          </a:xfrm>
          <a:prstGeom prst="rect">
            <a:avLst/>
          </a:prstGeom>
          <a:ln w="25400">
            <a:solidFill>
              <a:srgbClr val="FFFFFF"/>
            </a:solidFill>
            <a:miter lim="400000"/>
          </a:ln>
        </p:spPr>
      </p:pic>
      <p:sp>
        <p:nvSpPr>
          <p:cNvPr id="1602" name="Brass plate on the tomb of Bishop Bell (died 1496), in the floor of…"/>
          <p:cNvSpPr txBox="1"/>
          <p:nvPr/>
        </p:nvSpPr>
        <p:spPr>
          <a:xfrm>
            <a:off x="4279900" y="9020099"/>
            <a:ext cx="15824200"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spcBef>
                <a:spcPts val="2500"/>
              </a:spcBef>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pPr>
            <a:r>
              <a:t>Brass plate on the tomb of Bishop Bell (died 1496), in the floor of </a:t>
            </a:r>
          </a:p>
          <a:p>
            <a:pPr marL="40639" marR="40639" algn="ctr" defTabSz="914400">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pPr>
            <a:r>
              <a:t>Carlisle Cathedral, Carlisle, U.K.  </a:t>
            </a:r>
          </a:p>
        </p:txBody>
      </p:sp>
      <p:pic>
        <p:nvPicPr>
          <p:cNvPr id="1603" name="Bishop Bell's tomb.jpg" descr="Bishop Bell's tomb.jpg"/>
          <p:cNvPicPr>
            <a:picLocks noChangeAspect="1"/>
          </p:cNvPicPr>
          <p:nvPr/>
        </p:nvPicPr>
        <p:blipFill>
          <a:blip r:embed="rId4">
            <a:extLst/>
          </a:blip>
          <a:stretch>
            <a:fillRect/>
          </a:stretch>
        </p:blipFill>
        <p:spPr>
          <a:xfrm>
            <a:off x="15283240" y="1292196"/>
            <a:ext cx="5763808" cy="4015454"/>
          </a:xfrm>
          <a:prstGeom prst="rect">
            <a:avLst/>
          </a:prstGeom>
          <a:ln w="25400">
            <a:solidFill>
              <a:srgbClr val="FFFFFF"/>
            </a:solidFill>
            <a:miter lim="400000"/>
          </a:ln>
          <a:effectLst>
            <a:outerShdw blurRad="190500" dist="8455" dir="5400000" rotWithShape="0">
              <a:srgbClr val="000000"/>
            </a:outerShdw>
          </a:effectLst>
        </p:spPr>
      </p:pic>
      <p:pic>
        <p:nvPicPr>
          <p:cNvPr id="1604" name="Carlisle Cathedral 1.jpg" descr="Carlisle Cathedral 1.jpg"/>
          <p:cNvPicPr>
            <a:picLocks noChangeAspect="1"/>
          </p:cNvPicPr>
          <p:nvPr/>
        </p:nvPicPr>
        <p:blipFill>
          <a:blip r:embed="rId5">
            <a:extLst/>
          </a:blip>
          <a:stretch>
            <a:fillRect/>
          </a:stretch>
        </p:blipFill>
        <p:spPr>
          <a:xfrm>
            <a:off x="3460141" y="1292196"/>
            <a:ext cx="5934167" cy="4015454"/>
          </a:xfrm>
          <a:prstGeom prst="rect">
            <a:avLst/>
          </a:prstGeom>
          <a:ln w="25400">
            <a:solidFill>
              <a:srgbClr val="FFFFFF"/>
            </a:solidFill>
            <a:miter lim="400000"/>
          </a:ln>
          <a:effectLst>
            <a:outerShdw blurRad="190500" dist="8455" dir="5400000" rotWithShape="0">
              <a:srgbClr val="000000"/>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601"/>
                                        </p:tgtEl>
                                        <p:attrNameLst>
                                          <p:attrName>style.visibility</p:attrName>
                                        </p:attrNameLst>
                                      </p:cBhvr>
                                      <p:to>
                                        <p:strVal val="visible"/>
                                      </p:to>
                                    </p:set>
                                    <p:anim calcmode="lin" valueType="num">
                                      <p:cBhvr>
                                        <p:cTn id="7" dur="500" fill="hold"/>
                                        <p:tgtEl>
                                          <p:spTgt spid="1601"/>
                                        </p:tgtEl>
                                        <p:attrNameLst>
                                          <p:attrName>ppt_w</p:attrName>
                                        </p:attrNameLst>
                                      </p:cBhvr>
                                      <p:tavLst>
                                        <p:tav tm="0">
                                          <p:val>
                                            <p:fltVal val="0"/>
                                          </p:val>
                                        </p:tav>
                                        <p:tav tm="100000">
                                          <p:val>
                                            <p:strVal val="#ppt_w"/>
                                          </p:val>
                                        </p:tav>
                                      </p:tavLst>
                                    </p:anim>
                                    <p:anim calcmode="lin" valueType="num">
                                      <p:cBhvr>
                                        <p:cTn id="8" dur="500" fill="hold"/>
                                        <p:tgtEl>
                                          <p:spTgt spid="16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1" grpId="1" animBg="1" advAuto="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 name="A “Living Fossil”"/>
          <p:cNvSpPr txBox="1"/>
          <p:nvPr/>
        </p:nvSpPr>
        <p:spPr>
          <a:xfrm>
            <a:off x="3676650" y="850900"/>
            <a:ext cx="7327900" cy="104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200"/>
              </a:spcBef>
              <a:buClr>
                <a:srgbClr val="C6E6E9"/>
              </a:buClr>
              <a:buFont typeface="Arial"/>
              <a:defRPr sz="6400">
                <a:solidFill>
                  <a:srgbClr val="78E2F7"/>
                </a:solidFill>
                <a:uFill>
                  <a:solidFill>
                    <a:srgbClr val="C6E6E9"/>
                  </a:solidFill>
                </a:uFill>
                <a:latin typeface="DejaVu Sans Condensed"/>
                <a:ea typeface="DejaVu Sans Condensed"/>
                <a:cs typeface="DejaVu Sans Condensed"/>
                <a:sym typeface="DejaVu Sans Condensed"/>
              </a:defRPr>
            </a:lvl1pPr>
          </a:lstStyle>
          <a:p>
            <a:r>
              <a:t>A “Living Fossil”</a:t>
            </a:r>
          </a:p>
        </p:txBody>
      </p:sp>
      <p:pic>
        <p:nvPicPr>
          <p:cNvPr id="1609" name="Wollemi Pine today.jpg" descr="Wollemi Pine today.jpg"/>
          <p:cNvPicPr>
            <a:picLocks noChangeAspect="1"/>
          </p:cNvPicPr>
          <p:nvPr/>
        </p:nvPicPr>
        <p:blipFill>
          <a:blip r:embed="rId3">
            <a:extLst/>
          </a:blip>
          <a:stretch>
            <a:fillRect/>
          </a:stretch>
        </p:blipFill>
        <p:spPr>
          <a:xfrm>
            <a:off x="3689350" y="2087033"/>
            <a:ext cx="7302500" cy="9736667"/>
          </a:xfrm>
          <a:prstGeom prst="rect">
            <a:avLst/>
          </a:prstGeom>
          <a:ln w="25400">
            <a:solidFill>
              <a:srgbClr val="FFFFFF"/>
            </a:solidFill>
            <a:miter lim="400000"/>
          </a:ln>
        </p:spPr>
      </p:pic>
      <p:sp>
        <p:nvSpPr>
          <p:cNvPr id="1610" name="Wollemi Pine"/>
          <p:cNvSpPr txBox="1"/>
          <p:nvPr/>
        </p:nvSpPr>
        <p:spPr>
          <a:xfrm>
            <a:off x="3879850" y="11875326"/>
            <a:ext cx="6921500" cy="104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lnSpc>
                <a:spcPct val="90000"/>
              </a:lnSpc>
              <a:spcBef>
                <a:spcPts val="2500"/>
              </a:spcBef>
              <a:buClr>
                <a:srgbClr val="FFFB00"/>
              </a:buClr>
              <a:buFont typeface="Arial"/>
              <a:defRPr sz="6400">
                <a:solidFill>
                  <a:srgbClr val="FFFB00"/>
                </a:solidFill>
                <a:uFill>
                  <a:solidFill>
                    <a:srgbClr val="FFFB00"/>
                  </a:solidFill>
                </a:uFill>
                <a:latin typeface="DejaVu Sans Condensed"/>
                <a:ea typeface="DejaVu Sans Condensed"/>
                <a:cs typeface="DejaVu Sans Condensed"/>
                <a:sym typeface="DejaVu Sans Condensed"/>
              </a:defRPr>
            </a:lvl1pPr>
          </a:lstStyle>
          <a:p>
            <a:r>
              <a:t>Wollemi Pine</a:t>
            </a:r>
          </a:p>
        </p:txBody>
      </p:sp>
      <p:sp>
        <p:nvSpPr>
          <p:cNvPr id="1611" name="“It went extinct 150 million years ago.”"/>
          <p:cNvSpPr txBox="1"/>
          <p:nvPr/>
        </p:nvSpPr>
        <p:spPr>
          <a:xfrm>
            <a:off x="11994876" y="1689586"/>
            <a:ext cx="8724901"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8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FFFFF"/>
                </a:solidFill>
                <a:uFill>
                  <a:solidFill>
                    <a:srgbClr val="FFFFFF"/>
                  </a:solidFill>
                </a:uFill>
              </a:rPr>
              <a:t>“It went extinct 150 million years ago.”</a:t>
            </a:r>
          </a:p>
        </p:txBody>
      </p:sp>
      <p:sp>
        <p:nvSpPr>
          <p:cNvPr id="1612" name="Found alive in 1994"/>
          <p:cNvSpPr txBox="1"/>
          <p:nvPr/>
        </p:nvSpPr>
        <p:spPr>
          <a:xfrm>
            <a:off x="11994875" y="4361419"/>
            <a:ext cx="8724901"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8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r>
              <a:t>Found alive in 1994</a:t>
            </a:r>
          </a:p>
        </p:txBody>
      </p:sp>
      <p:grpSp>
        <p:nvGrpSpPr>
          <p:cNvPr id="1615" name="Group"/>
          <p:cNvGrpSpPr/>
          <p:nvPr/>
        </p:nvGrpSpPr>
        <p:grpSpPr>
          <a:xfrm>
            <a:off x="7051896" y="6912415"/>
            <a:ext cx="14383399" cy="5379761"/>
            <a:chOff x="389793" y="0"/>
            <a:chExt cx="14383397" cy="5379760"/>
          </a:xfrm>
        </p:grpSpPr>
        <p:sp>
          <p:nvSpPr>
            <p:cNvPr id="1613" name="“The discovery of the Wollemi Pine is the equivalent of finding a small dinosaur still alive on earth.”"/>
            <p:cNvSpPr txBox="1"/>
            <p:nvPr/>
          </p:nvSpPr>
          <p:spPr>
            <a:xfrm>
              <a:off x="5367605" y="0"/>
              <a:ext cx="9405586" cy="53797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spcBef>
                  <a:spcPts val="18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r>
                <a:t>“The discovery of the Wollemi Pine is the equivalent of finding a small dinosaur still alive on earth.”</a:t>
              </a:r>
            </a:p>
          </p:txBody>
        </p:sp>
        <p:sp>
          <p:nvSpPr>
            <p:cNvPr id="1614" name="Arrow"/>
            <p:cNvSpPr/>
            <p:nvPr/>
          </p:nvSpPr>
          <p:spPr>
            <a:xfrm flipH="1">
              <a:off x="389793" y="2149390"/>
              <a:ext cx="4709287" cy="1256954"/>
            </a:xfrm>
            <a:prstGeom prst="rightArrow">
              <a:avLst>
                <a:gd name="adj1" fmla="val 32000"/>
                <a:gd name="adj2" fmla="val 64000"/>
              </a:avLst>
            </a:prstGeom>
            <a:blipFill rotWithShape="1">
              <a:blip r:embed="rId4"/>
              <a:srcRect/>
              <a:tile tx="0" ty="0" sx="100000" sy="100000" flip="none" algn="tl"/>
            </a:blipFill>
            <a:ln w="50800" cap="flat">
              <a:solidFill>
                <a:srgbClr val="000000"/>
              </a:solidFill>
              <a:prstDash val="solid"/>
              <a:miter lim="400000"/>
            </a:ln>
            <a:effectLst>
              <a:reflection stA="50000" endPos="40000" dir="5400000" sy="-100000" algn="bl" rotWithShape="0"/>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2" nodeType="clickEffect">
                                  <p:stCondLst>
                                    <p:cond delay="0"/>
                                  </p:stCondLst>
                                  <p:iterate>
                                    <p:tmAbs val="0"/>
                                  </p:iterate>
                                  <p:childTnLst>
                                    <p:set>
                                      <p:cBhvr>
                                        <p:cTn id="10" fill="hold"/>
                                        <p:tgtEl>
                                          <p:spTgt spid="1615"/>
                                        </p:tgtEl>
                                        <p:attrNameLst>
                                          <p:attrName>style.visibility</p:attrName>
                                        </p:attrNameLst>
                                      </p:cBhvr>
                                      <p:to>
                                        <p:strVal val="visible"/>
                                      </p:to>
                                    </p:set>
                                    <p:animEffect transition="in" filter="wipe(left)">
                                      <p:cBhvr>
                                        <p:cTn id="11" dur="700"/>
                                        <p:tgtEl>
                                          <p:spTgt spid="1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2" grpId="1" animBg="1" advAuto="0"/>
      <p:bldP spid="1615" grpId="2" animBg="1" advAuto="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1" name="PPointWAR102 -1.jpg"/>
          <p:cNvGrpSpPr/>
          <p:nvPr/>
        </p:nvGrpSpPr>
        <p:grpSpPr>
          <a:xfrm>
            <a:off x="4212166" y="876299"/>
            <a:ext cx="15942734" cy="11963401"/>
            <a:chOff x="0" y="0"/>
            <a:chExt cx="15942733" cy="11963400"/>
          </a:xfrm>
        </p:grpSpPr>
        <p:pic>
          <p:nvPicPr>
            <p:cNvPr id="1620" name="PPointWAR102 -1.jpg" descr="PPointWAR102 -1.jpg"/>
            <p:cNvPicPr>
              <a:picLocks noChangeAspect="1"/>
            </p:cNvPicPr>
            <p:nvPr/>
          </p:nvPicPr>
          <p:blipFill>
            <a:blip r:embed="rId2">
              <a:extLst/>
            </a:blip>
            <a:stretch>
              <a:fillRect/>
            </a:stretch>
          </p:blipFill>
          <p:spPr>
            <a:xfrm>
              <a:off x="12700" y="12700"/>
              <a:ext cx="15917334" cy="11938001"/>
            </a:xfrm>
            <a:prstGeom prst="rect">
              <a:avLst/>
            </a:prstGeom>
            <a:ln>
              <a:noFill/>
            </a:ln>
            <a:effectLst/>
          </p:spPr>
        </p:pic>
        <p:pic>
          <p:nvPicPr>
            <p:cNvPr id="1619" name="PPointWAR102 -1.jpg" descr="PPointWAR102 -1.jpg"/>
            <p:cNvPicPr>
              <a:picLocks/>
            </p:cNvPicPr>
            <p:nvPr/>
          </p:nvPicPr>
          <p:blipFill>
            <a:blip r:embed="rId3">
              <a:extLst/>
            </a:blip>
            <a:stretch>
              <a:fillRect/>
            </a:stretch>
          </p:blipFill>
          <p:spPr>
            <a:xfrm>
              <a:off x="0" y="0"/>
              <a:ext cx="15942734" cy="11963401"/>
            </a:xfrm>
            <a:prstGeom prst="rect">
              <a:avLst/>
            </a:prstGeom>
            <a:effectLst/>
          </p:spPr>
        </p:pic>
      </p:grpSp>
      <p:sp>
        <p:nvSpPr>
          <p:cNvPr id="1622" name="Rectangle"/>
          <p:cNvSpPr/>
          <p:nvPr/>
        </p:nvSpPr>
        <p:spPr>
          <a:xfrm>
            <a:off x="5519056" y="3255635"/>
            <a:ext cx="5114675" cy="2664481"/>
          </a:xfrm>
          <a:prstGeom prst="rect">
            <a:avLst/>
          </a:prstGeom>
          <a:solidFill>
            <a:srgbClr val="FFFFFF"/>
          </a:solidFill>
          <a:ln w="12700">
            <a:miter lim="400000"/>
          </a:ln>
        </p:spPr>
        <p:txBody>
          <a:bodyPr lIns="50800" tIns="50800" rIns="50800" bIns="50800" anchor="ctr"/>
          <a:lstStyle/>
          <a:p>
            <a:pPr algn="ctr" defTabSz="825500">
              <a:defRPr sz="3600">
                <a:solidFill>
                  <a:srgbClr val="FFFFFF"/>
                </a:solidFill>
                <a:latin typeface="Helvetica Light"/>
                <a:ea typeface="Helvetica Light"/>
                <a:cs typeface="Helvetica Light"/>
                <a:sym typeface="Helvetica Light"/>
              </a:defRPr>
            </a:pPr>
            <a:endParaRPr/>
          </a:p>
        </p:txBody>
      </p:sp>
      <p:sp>
        <p:nvSpPr>
          <p:cNvPr id="1623" name="The Bible can’t…"/>
          <p:cNvSpPr txBox="1"/>
          <p:nvPr/>
        </p:nvSpPr>
        <p:spPr>
          <a:xfrm>
            <a:off x="5968057" y="2429744"/>
            <a:ext cx="6354304" cy="30572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6400">
                <a:latin typeface="Chalkboard"/>
                <a:ea typeface="Chalkboard"/>
                <a:cs typeface="Chalkboard"/>
                <a:sym typeface="Chalkboard"/>
              </a:defRPr>
            </a:pPr>
            <a:r>
              <a:rPr dirty="0">
                <a:latin typeface="Arial" charset="0"/>
                <a:ea typeface="Arial" charset="0"/>
                <a:cs typeface="Arial" charset="0"/>
              </a:rPr>
              <a:t>The Bible can’t </a:t>
            </a:r>
          </a:p>
          <a:p>
            <a:pPr algn="ctr" defTabSz="825500">
              <a:defRPr sz="6400">
                <a:latin typeface="Chalkboard"/>
                <a:ea typeface="Chalkboard"/>
                <a:cs typeface="Chalkboard"/>
                <a:sym typeface="Chalkboard"/>
              </a:defRPr>
            </a:pPr>
            <a:r>
              <a:rPr dirty="0">
                <a:latin typeface="Arial" charset="0"/>
                <a:ea typeface="Arial" charset="0"/>
                <a:cs typeface="Arial" charset="0"/>
              </a:rPr>
              <a:t>be trusted in this </a:t>
            </a:r>
          </a:p>
          <a:p>
            <a:pPr algn="ctr" defTabSz="825500">
              <a:defRPr sz="6400">
                <a:latin typeface="Chalkboard"/>
                <a:ea typeface="Chalkboard"/>
                <a:cs typeface="Chalkboard"/>
                <a:sym typeface="Chalkboard"/>
              </a:defRPr>
            </a:pPr>
            <a:r>
              <a:rPr lang="en-US" dirty="0">
                <a:latin typeface="Arial" charset="0"/>
                <a:ea typeface="Arial" charset="0"/>
                <a:cs typeface="Arial" charset="0"/>
              </a:rPr>
              <a:t>s</a:t>
            </a:r>
            <a:r>
              <a:rPr dirty="0">
                <a:latin typeface="Arial" charset="0"/>
                <a:ea typeface="Arial" charset="0"/>
                <a:cs typeface="Arial" charset="0"/>
              </a:rPr>
              <a:t>cientific </a:t>
            </a:r>
            <a:r>
              <a:rPr lang="en-US" dirty="0">
                <a:latin typeface="Arial" charset="0"/>
                <a:ea typeface="Arial" charset="0"/>
                <a:cs typeface="Arial" charset="0"/>
              </a:rPr>
              <a:t>a</a:t>
            </a:r>
            <a:r>
              <a:rPr dirty="0">
                <a:latin typeface="Arial" charset="0"/>
                <a:ea typeface="Arial" charset="0"/>
                <a:cs typeface="Arial" charset="0"/>
              </a:rPr>
              <a:t>ge</a:t>
            </a:r>
            <a:r>
              <a:rPr lang="en-US" dirty="0">
                <a:latin typeface="Arial" charset="0"/>
                <a:ea typeface="Arial" charset="0"/>
                <a:cs typeface="Arial" charset="0"/>
              </a:rPr>
              <a:t>!</a:t>
            </a:r>
            <a:endParaRPr dirty="0">
              <a:latin typeface="Arial" charset="0"/>
              <a:ea typeface="Arial" charset="0"/>
              <a:cs typeface="Arial" charset="0"/>
            </a:endParaRPr>
          </a:p>
        </p:txBody>
      </p:sp>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0" name="Living relations.jpg" descr="Living relations.jpg"/>
          <p:cNvPicPr>
            <a:picLocks noChangeAspect="1"/>
          </p:cNvPicPr>
          <p:nvPr/>
        </p:nvPicPr>
        <p:blipFill>
          <a:blip r:embed="rId2">
            <a:extLst/>
          </a:blip>
          <a:srcRect/>
          <a:stretch>
            <a:fillRect/>
          </a:stretch>
        </p:blipFill>
        <p:spPr>
          <a:xfrm>
            <a:off x="2184400" y="447840"/>
            <a:ext cx="20002500" cy="12812777"/>
          </a:xfrm>
          <a:prstGeom prst="rect">
            <a:avLst/>
          </a:prstGeom>
          <a:ln w="25400">
            <a:solidFill>
              <a:srgbClr val="FFFFFF"/>
            </a:solidFill>
            <a:miter lim="400000"/>
          </a:ln>
        </p:spPr>
      </p:pic>
      <p:sp>
        <p:nvSpPr>
          <p:cNvPr id="961" name="Triangle"/>
          <p:cNvSpPr/>
          <p:nvPr/>
        </p:nvSpPr>
        <p:spPr>
          <a:xfrm rot="16200000">
            <a:off x="5001005" y="-5953506"/>
            <a:ext cx="23012401" cy="162758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62" name="Rectangle"/>
          <p:cNvSpPr/>
          <p:nvPr/>
        </p:nvSpPr>
        <p:spPr>
          <a:xfrm>
            <a:off x="11988800" y="5842000"/>
            <a:ext cx="3517900" cy="22860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7" name="pic.png"/>
          <p:cNvGrpSpPr/>
          <p:nvPr/>
        </p:nvGrpSpPr>
        <p:grpSpPr>
          <a:xfrm>
            <a:off x="4245570" y="975443"/>
            <a:ext cx="15892860" cy="11878867"/>
            <a:chOff x="0" y="0"/>
            <a:chExt cx="15892859" cy="11878865"/>
          </a:xfrm>
        </p:grpSpPr>
        <p:pic>
          <p:nvPicPr>
            <p:cNvPr id="1626" name="pic.png" descr="pic.png"/>
            <p:cNvPicPr>
              <a:picLocks noChangeAspect="1"/>
            </p:cNvPicPr>
            <p:nvPr/>
          </p:nvPicPr>
          <p:blipFill>
            <a:blip r:embed="rId2">
              <a:extLst/>
            </a:blip>
            <a:srcRect l="17463" t="6790" r="17463" b="6790"/>
            <a:stretch>
              <a:fillRect/>
            </a:stretch>
          </p:blipFill>
          <p:spPr>
            <a:xfrm>
              <a:off x="12700" y="12700"/>
              <a:ext cx="15867311" cy="11853268"/>
            </a:xfrm>
            <a:prstGeom prst="rect">
              <a:avLst/>
            </a:prstGeom>
            <a:ln>
              <a:noFill/>
            </a:ln>
            <a:effectLst/>
          </p:spPr>
        </p:pic>
        <p:pic>
          <p:nvPicPr>
            <p:cNvPr id="1625" name="pic.png" descr="pic.png"/>
            <p:cNvPicPr>
              <a:picLocks/>
            </p:cNvPicPr>
            <p:nvPr/>
          </p:nvPicPr>
          <p:blipFill>
            <a:blip r:embed="rId3">
              <a:extLst/>
            </a:blip>
            <a:stretch>
              <a:fillRect/>
            </a:stretch>
          </p:blipFill>
          <p:spPr>
            <a:xfrm>
              <a:off x="0" y="0"/>
              <a:ext cx="15892860" cy="11878866"/>
            </a:xfrm>
            <a:prstGeom prst="rect">
              <a:avLst/>
            </a:prstGeom>
            <a:effectLst/>
          </p:spPr>
        </p:pic>
      </p:grpSp>
      <p:sp>
        <p:nvSpPr>
          <p:cNvPr id="1628" name="Evolution"/>
          <p:cNvSpPr txBox="1"/>
          <p:nvPr/>
        </p:nvSpPr>
        <p:spPr>
          <a:xfrm>
            <a:off x="12882080" y="5113676"/>
            <a:ext cx="2428330"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4000" b="1"/>
            </a:pPr>
            <a:endParaRPr/>
          </a:p>
          <a:p>
            <a:pPr algn="ctr" defTabSz="825500">
              <a:defRPr sz="4000" b="1"/>
            </a:pPr>
            <a:r>
              <a:t>Evolution</a:t>
            </a:r>
          </a:p>
        </p:txBody>
      </p:sp>
      <p:sp>
        <p:nvSpPr>
          <p:cNvPr id="1629" name="Theistic…"/>
          <p:cNvSpPr txBox="1"/>
          <p:nvPr/>
        </p:nvSpPr>
        <p:spPr>
          <a:xfrm>
            <a:off x="15326845" y="6234558"/>
            <a:ext cx="2428331"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4000" b="1"/>
            </a:pPr>
            <a:r>
              <a:t>Theistic</a:t>
            </a:r>
          </a:p>
          <a:p>
            <a:pPr algn="ctr" defTabSz="825500">
              <a:defRPr sz="4000" b="1"/>
            </a:pPr>
            <a:r>
              <a:t>Evolution</a:t>
            </a:r>
          </a:p>
        </p:txBody>
      </p:sp>
      <p:sp>
        <p:nvSpPr>
          <p:cNvPr id="1630" name="Apemen"/>
          <p:cNvSpPr txBox="1"/>
          <p:nvPr/>
        </p:nvSpPr>
        <p:spPr>
          <a:xfrm>
            <a:off x="10798421" y="6414523"/>
            <a:ext cx="2118520"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4000" b="1"/>
            </a:pPr>
            <a:endParaRPr/>
          </a:p>
          <a:p>
            <a:pPr algn="ctr" defTabSz="825500">
              <a:defRPr sz="4000" b="1"/>
            </a:pPr>
            <a:r>
              <a:t>Apemen</a:t>
            </a:r>
          </a:p>
        </p:txBody>
      </p:sp>
      <p:sp>
        <p:nvSpPr>
          <p:cNvPr id="1631" name="Millions…"/>
          <p:cNvSpPr txBox="1"/>
          <p:nvPr/>
        </p:nvSpPr>
        <p:spPr>
          <a:xfrm>
            <a:off x="13322895" y="7659991"/>
            <a:ext cx="2146301"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4000" b="1"/>
            </a:pPr>
            <a:r>
              <a:t>Millions</a:t>
            </a:r>
          </a:p>
          <a:p>
            <a:pPr algn="ctr" defTabSz="825500">
              <a:defRPr sz="4000" b="1"/>
            </a:pPr>
            <a:r>
              <a:t>of Years</a:t>
            </a:r>
          </a:p>
        </p:txBody>
      </p:sp>
      <p:sp>
        <p:nvSpPr>
          <p:cNvPr id="1632" name="Bible…"/>
          <p:cNvSpPr txBox="1"/>
          <p:nvPr/>
        </p:nvSpPr>
        <p:spPr>
          <a:xfrm>
            <a:off x="11215478" y="8628240"/>
            <a:ext cx="2174827" cy="254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4000" b="1"/>
            </a:pPr>
            <a:endParaRPr/>
          </a:p>
          <a:p>
            <a:pPr algn="ctr" defTabSz="825500">
              <a:defRPr sz="4000" b="1"/>
            </a:pPr>
            <a:r>
              <a:t>Bible</a:t>
            </a:r>
          </a:p>
          <a:p>
            <a:pPr algn="ctr" defTabSz="825500">
              <a:defRPr sz="4000" b="1"/>
            </a:pPr>
            <a:r>
              <a:t>History</a:t>
            </a:r>
          </a:p>
          <a:p>
            <a:pPr algn="ctr" defTabSz="825500">
              <a:defRPr sz="4000" b="1"/>
            </a:pPr>
            <a:r>
              <a:t>Not True</a:t>
            </a:r>
          </a:p>
        </p:txBody>
      </p:sp>
      <p:sp>
        <p:nvSpPr>
          <p:cNvPr id="1633" name="No Global…"/>
          <p:cNvSpPr txBox="1"/>
          <p:nvPr/>
        </p:nvSpPr>
        <p:spPr>
          <a:xfrm>
            <a:off x="16923469" y="8034953"/>
            <a:ext cx="2654301"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4000" b="1"/>
            </a:pPr>
            <a:r>
              <a:t>No Global</a:t>
            </a:r>
          </a:p>
          <a:p>
            <a:pPr algn="ctr" defTabSz="825500">
              <a:defRPr sz="4000" b="1"/>
            </a:pPr>
            <a:r>
              <a:t>Flood</a:t>
            </a:r>
          </a:p>
        </p:txBody>
      </p:sp>
      <p:sp>
        <p:nvSpPr>
          <p:cNvPr id="1634" name="Age Dating…"/>
          <p:cNvSpPr txBox="1"/>
          <p:nvPr/>
        </p:nvSpPr>
        <p:spPr>
          <a:xfrm>
            <a:off x="14438752" y="9237840"/>
            <a:ext cx="2936579"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4000" b="1"/>
            </a:pPr>
            <a:r>
              <a:t>Age Dating</a:t>
            </a:r>
          </a:p>
          <a:p>
            <a:pPr algn="ctr" defTabSz="825500">
              <a:defRPr sz="4000" b="1"/>
            </a:pPr>
            <a:r>
              <a:t>Methods</a:t>
            </a:r>
          </a:p>
        </p:txBody>
      </p:sp>
      <p:sp>
        <p:nvSpPr>
          <p:cNvPr id="1635" name="The World"/>
          <p:cNvSpPr txBox="1"/>
          <p:nvPr/>
        </p:nvSpPr>
        <p:spPr>
          <a:xfrm>
            <a:off x="8318520" y="1847764"/>
            <a:ext cx="2588569"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4000" b="1"/>
            </a:pPr>
            <a:endParaRPr/>
          </a:p>
          <a:p>
            <a:pPr algn="ctr" defTabSz="825500">
              <a:defRPr sz="4000" b="1">
                <a:solidFill>
                  <a:srgbClr val="FFFFFF"/>
                </a:solidFill>
              </a:defRPr>
            </a:pPr>
            <a:r>
              <a:t>The World</a:t>
            </a:r>
          </a:p>
        </p:txBody>
      </p:sp>
    </p:spTree>
  </p:cSld>
  <p:clrMapOvr>
    <a:masterClrMapping/>
  </p:clrMapOvr>
  <p:transition xmlns:p14="http://schemas.microsoft.com/office/powerpoint/2010/mai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7" name="2.jpg" descr="2.jpg"/>
          <p:cNvPicPr>
            <a:picLocks noChangeAspect="1"/>
          </p:cNvPicPr>
          <p:nvPr/>
        </p:nvPicPr>
        <p:blipFill>
          <a:blip r:embed="rId2">
            <a:extLst/>
          </a:blip>
          <a:stretch>
            <a:fillRect/>
          </a:stretch>
        </p:blipFill>
        <p:spPr>
          <a:xfrm>
            <a:off x="4229100" y="882650"/>
            <a:ext cx="15913100" cy="11934825"/>
          </a:xfrm>
          <a:prstGeom prst="rect">
            <a:avLst/>
          </a:prstGeom>
          <a:ln w="12700">
            <a:miter lim="400000"/>
          </a:ln>
        </p:spPr>
      </p:pic>
    </p:spTree>
  </p:cSld>
  <p:clrMapOvr>
    <a:masterClrMapping/>
  </p:clrMapOvr>
  <p:transition xmlns:p14="http://schemas.microsoft.com/office/powerpoint/2010/mai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 name="Jurassic Park.jpg" descr="Jurassic Park.jpg"/>
          <p:cNvPicPr>
            <a:picLocks noChangeAspect="1"/>
          </p:cNvPicPr>
          <p:nvPr/>
        </p:nvPicPr>
        <p:blipFill>
          <a:blip r:embed="rId3">
            <a:extLst/>
          </a:blip>
          <a:stretch>
            <a:fillRect/>
          </a:stretch>
        </p:blipFill>
        <p:spPr>
          <a:xfrm>
            <a:off x="4229100" y="889000"/>
            <a:ext cx="15913100" cy="11934825"/>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3" name="137-3796_IMG.jpg" descr="137-3796_IMG.jpg"/>
          <p:cNvPicPr>
            <a:picLocks noChangeAspect="1"/>
          </p:cNvPicPr>
          <p:nvPr/>
        </p:nvPicPr>
        <p:blipFill>
          <a:blip r:embed="rId2">
            <a:extLst/>
          </a:blip>
          <a:stretch>
            <a:fillRect/>
          </a:stretch>
        </p:blipFill>
        <p:spPr>
          <a:xfrm>
            <a:off x="4229100" y="889000"/>
            <a:ext cx="15913100" cy="11934826"/>
          </a:xfrm>
          <a:prstGeom prst="rect">
            <a:avLst/>
          </a:prstGeom>
          <a:ln w="25400">
            <a:solidFill>
              <a:srgbClr val="FFFFFF"/>
            </a:solidFill>
            <a:miter lim="400000"/>
          </a:ln>
        </p:spPr>
      </p:pic>
      <p:sp>
        <p:nvSpPr>
          <p:cNvPr id="1644" name="Natural History Museum, London"/>
          <p:cNvSpPr txBox="1"/>
          <p:nvPr/>
        </p:nvSpPr>
        <p:spPr>
          <a:xfrm>
            <a:off x="4229100" y="11839575"/>
            <a:ext cx="15913100" cy="96436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algn="ctr" defTabSz="914400">
              <a:spcBef>
                <a:spcPts val="1400"/>
              </a:spcBef>
              <a:buClr>
                <a:srgbClr val="FFFB00"/>
              </a:buClr>
              <a:buFont typeface="Arial"/>
              <a:defRPr sz="5600" b="1">
                <a:solidFill>
                  <a:srgbClr val="FFFB00"/>
                </a:solidFill>
                <a:uFill>
                  <a:solidFill>
                    <a:srgbClr val="FFFB00"/>
                  </a:solidFill>
                </a:uFill>
                <a:latin typeface="Arial"/>
                <a:ea typeface="Arial"/>
                <a:cs typeface="Arial"/>
                <a:sym typeface="Arial"/>
              </a:defRPr>
            </a:lvl1pPr>
          </a:lstStyle>
          <a:p>
            <a:r>
              <a:t>Natural History Museum, London</a:t>
            </a:r>
          </a:p>
        </p:txBody>
      </p:sp>
    </p:spTree>
  </p:cSld>
  <p:clrMapOvr>
    <a:masterClrMapping/>
  </p:clrMapOvr>
  <p:transition xmlns:p14="http://schemas.microsoft.com/office/powerpoint/2010/mai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6" name="PPointWAR102-3.jpg" descr="PPointWAR102-3.jpg"/>
          <p:cNvPicPr>
            <a:picLocks noChangeAspect="1"/>
          </p:cNvPicPr>
          <p:nvPr/>
        </p:nvPicPr>
        <p:blipFill>
          <a:blip r:embed="rId2">
            <a:extLst/>
          </a:blip>
          <a:stretch>
            <a:fillRect/>
          </a:stretch>
        </p:blipFill>
        <p:spPr>
          <a:xfrm>
            <a:off x="4229100" y="889000"/>
            <a:ext cx="15913100" cy="11934825"/>
          </a:xfrm>
          <a:prstGeom prst="rect">
            <a:avLst/>
          </a:prstGeom>
          <a:ln w="25400">
            <a:solidFill>
              <a:srgbClr val="FFFFFF"/>
            </a:solidFill>
            <a:miter lim="400000"/>
          </a:ln>
        </p:spPr>
      </p:pic>
      <p:sp>
        <p:nvSpPr>
          <p:cNvPr id="1647" name="Rectangle"/>
          <p:cNvSpPr/>
          <p:nvPr/>
        </p:nvSpPr>
        <p:spPr>
          <a:xfrm>
            <a:off x="5437485" y="2794000"/>
            <a:ext cx="3858915" cy="2971800"/>
          </a:xfrm>
          <a:prstGeom prst="rect">
            <a:avLst/>
          </a:prstGeom>
          <a:solidFill>
            <a:srgbClr val="FFFFFF"/>
          </a:solidFill>
          <a:ln w="12700">
            <a:miter lim="400000"/>
          </a:ln>
        </p:spPr>
        <p:txBody>
          <a:bodyPr lIns="50800" tIns="50800" rIns="50800" bIns="50800" anchor="ctr"/>
          <a:lstStyle/>
          <a:p>
            <a:pPr algn="ctr" defTabSz="825500">
              <a:defRPr sz="3600">
                <a:solidFill>
                  <a:srgbClr val="FFFFFF"/>
                </a:solidFill>
                <a:latin typeface="Helvetica Light"/>
                <a:ea typeface="Helvetica Light"/>
                <a:cs typeface="Helvetica Light"/>
                <a:sym typeface="Helvetica Light"/>
              </a:defRPr>
            </a:pPr>
            <a:endParaRPr/>
          </a:p>
        </p:txBody>
      </p:sp>
      <p:sp>
        <p:nvSpPr>
          <p:cNvPr id="1648" name="I’d like to…"/>
          <p:cNvSpPr txBox="1"/>
          <p:nvPr/>
        </p:nvSpPr>
        <p:spPr>
          <a:xfrm>
            <a:off x="5169790" y="2504892"/>
            <a:ext cx="6946010" cy="246631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ctr" defTabSz="825500">
              <a:lnSpc>
                <a:spcPct val="80000"/>
              </a:lnSpc>
              <a:defRPr sz="6400">
                <a:latin typeface="Chalkboard"/>
                <a:ea typeface="Chalkboard"/>
                <a:cs typeface="Chalkboard"/>
                <a:sym typeface="Chalkboard"/>
              </a:defRPr>
            </a:pPr>
            <a:r>
              <a:rPr dirty="0">
                <a:latin typeface="Arial" charset="0"/>
                <a:ea typeface="Arial" charset="0"/>
                <a:cs typeface="Arial" charset="0"/>
              </a:rPr>
              <a:t>I’d like to</a:t>
            </a:r>
            <a:r>
              <a:rPr lang="en-US" dirty="0">
                <a:latin typeface="Arial" charset="0"/>
                <a:ea typeface="Arial" charset="0"/>
                <a:cs typeface="Arial" charset="0"/>
              </a:rPr>
              <a:t> </a:t>
            </a:r>
            <a:r>
              <a:rPr dirty="0">
                <a:latin typeface="Arial" charset="0"/>
                <a:ea typeface="Arial" charset="0"/>
                <a:cs typeface="Arial" charset="0"/>
              </a:rPr>
              <a:t>see what the church</a:t>
            </a:r>
          </a:p>
          <a:p>
            <a:pPr algn="ctr" defTabSz="825500">
              <a:lnSpc>
                <a:spcPct val="80000"/>
              </a:lnSpc>
              <a:defRPr sz="6400">
                <a:latin typeface="Chalkboard"/>
                <a:ea typeface="Chalkboard"/>
                <a:cs typeface="Chalkboard"/>
                <a:sym typeface="Chalkboard"/>
              </a:defRPr>
            </a:pPr>
            <a:r>
              <a:rPr dirty="0">
                <a:latin typeface="Arial" charset="0"/>
                <a:ea typeface="Arial" charset="0"/>
                <a:cs typeface="Arial" charset="0"/>
              </a:rPr>
              <a:t>can do about this!</a:t>
            </a:r>
          </a:p>
        </p:txBody>
      </p:sp>
    </p:spTree>
  </p:cSld>
  <p:clrMapOvr>
    <a:masterClrMapping/>
  </p:clrMapOvr>
  <p:transition xmlns:p14="http://schemas.microsoft.com/office/powerpoint/2010/mai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2" name="pic.png"/>
          <p:cNvGrpSpPr/>
          <p:nvPr/>
        </p:nvGrpSpPr>
        <p:grpSpPr>
          <a:xfrm>
            <a:off x="4238054" y="921121"/>
            <a:ext cx="15907942" cy="11873708"/>
            <a:chOff x="0" y="0"/>
            <a:chExt cx="15907940" cy="11873706"/>
          </a:xfrm>
        </p:grpSpPr>
        <p:pic>
          <p:nvPicPr>
            <p:cNvPr id="1651" name="pic.png" descr="pic.png"/>
            <p:cNvPicPr>
              <a:picLocks noChangeAspect="1"/>
            </p:cNvPicPr>
            <p:nvPr/>
          </p:nvPicPr>
          <p:blipFill>
            <a:blip r:embed="rId2">
              <a:extLst/>
            </a:blip>
            <a:srcRect l="17432" t="6808" r="17432" b="6808"/>
            <a:stretch>
              <a:fillRect/>
            </a:stretch>
          </p:blipFill>
          <p:spPr>
            <a:xfrm>
              <a:off x="12700" y="12700"/>
              <a:ext cx="15882492" cy="11848356"/>
            </a:xfrm>
            <a:prstGeom prst="rect">
              <a:avLst/>
            </a:prstGeom>
            <a:ln>
              <a:noFill/>
            </a:ln>
            <a:effectLst/>
          </p:spPr>
        </p:pic>
        <p:pic>
          <p:nvPicPr>
            <p:cNvPr id="1650" name="pic.png" descr="pic.png"/>
            <p:cNvPicPr>
              <a:picLocks/>
            </p:cNvPicPr>
            <p:nvPr/>
          </p:nvPicPr>
          <p:blipFill>
            <a:blip r:embed="rId3">
              <a:extLst/>
            </a:blip>
            <a:stretch>
              <a:fillRect/>
            </a:stretch>
          </p:blipFill>
          <p:spPr>
            <a:xfrm>
              <a:off x="0" y="0"/>
              <a:ext cx="15907941" cy="11873707"/>
            </a:xfrm>
            <a:prstGeom prst="rect">
              <a:avLst/>
            </a:prstGeom>
            <a:effectLst/>
          </p:spPr>
        </p:pic>
      </p:grpSp>
      <p:sp>
        <p:nvSpPr>
          <p:cNvPr id="1653" name="Trust in Jesus"/>
          <p:cNvSpPr txBox="1"/>
          <p:nvPr/>
        </p:nvSpPr>
        <p:spPr>
          <a:xfrm>
            <a:off x="6424815" y="2996873"/>
            <a:ext cx="5374869" cy="11182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6200">
                <a:latin typeface="Chalkboard"/>
                <a:ea typeface="Chalkboard"/>
                <a:cs typeface="Chalkboard"/>
                <a:sym typeface="Chalkboard"/>
              </a:defRPr>
            </a:lvl1pPr>
          </a:lstStyle>
          <a:p>
            <a:r>
              <a:rPr sz="6600">
                <a:latin typeface="Arial" charset="0"/>
                <a:ea typeface="Arial" charset="0"/>
                <a:cs typeface="Arial" charset="0"/>
              </a:rPr>
              <a:t>Trust in Jesus</a:t>
            </a:r>
          </a:p>
        </p:txBody>
      </p:sp>
      <p:sp>
        <p:nvSpPr>
          <p:cNvPr id="1654" name="The Church"/>
          <p:cNvSpPr txBox="1"/>
          <p:nvPr/>
        </p:nvSpPr>
        <p:spPr>
          <a:xfrm>
            <a:off x="13772418" y="3213099"/>
            <a:ext cx="279546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3800" b="1">
                <a:solidFill>
                  <a:srgbClr val="FFFFFF"/>
                </a:solidFill>
              </a:defRPr>
            </a:lvl1pPr>
          </a:lstStyle>
          <a:p>
            <a:r>
              <a:t>The Church</a:t>
            </a:r>
          </a:p>
        </p:txBody>
      </p:sp>
    </p:spTree>
  </p:cSld>
  <p:clrMapOvr>
    <a:masterClrMapping/>
  </p:clrMapOvr>
  <p:transition xmlns:p14="http://schemas.microsoft.com/office/powerpoint/2010/mai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grpSp>
        <p:nvGrpSpPr>
          <p:cNvPr id="1659" name="2008-08-18, Walkaround publicity shots 021.jpg"/>
          <p:cNvGrpSpPr/>
          <p:nvPr/>
        </p:nvGrpSpPr>
        <p:grpSpPr>
          <a:xfrm>
            <a:off x="2527300" y="673100"/>
            <a:ext cx="19685000" cy="11455400"/>
            <a:chOff x="0" y="0"/>
            <a:chExt cx="19685000" cy="11455400"/>
          </a:xfrm>
        </p:grpSpPr>
        <p:pic>
          <p:nvPicPr>
            <p:cNvPr id="1658" name="2008-08-18, Walkaround publicity shots 021.jpg" descr="2008-08-18, Walkaround publicity shots 021.jpg"/>
            <p:cNvPicPr>
              <a:picLocks noChangeAspect="1"/>
            </p:cNvPicPr>
            <p:nvPr/>
          </p:nvPicPr>
          <p:blipFill>
            <a:blip r:embed="rId2">
              <a:extLst/>
            </a:blip>
            <a:srcRect l="391" t="7770" r="652" b="8194"/>
            <a:stretch>
              <a:fillRect/>
            </a:stretch>
          </p:blipFill>
          <p:spPr>
            <a:xfrm>
              <a:off x="215900" y="139700"/>
              <a:ext cx="19253200" cy="10896600"/>
            </a:xfrm>
            <a:prstGeom prst="rect">
              <a:avLst/>
            </a:prstGeom>
            <a:ln>
              <a:noFill/>
            </a:ln>
            <a:effectLst/>
          </p:spPr>
        </p:pic>
        <p:pic>
          <p:nvPicPr>
            <p:cNvPr id="1657" name="2008-08-18, Walkaround publicity shots 021.jpg" descr="2008-08-18, Walkaround publicity shots 021.jpg"/>
            <p:cNvPicPr>
              <a:picLocks/>
            </p:cNvPicPr>
            <p:nvPr/>
          </p:nvPicPr>
          <p:blipFill>
            <a:blip r:embed="rId3">
              <a:extLst/>
            </a:blip>
            <a:stretch>
              <a:fillRect/>
            </a:stretch>
          </p:blipFill>
          <p:spPr>
            <a:xfrm>
              <a:off x="0" y="0"/>
              <a:ext cx="19685000" cy="11455400"/>
            </a:xfrm>
            <a:prstGeom prst="rect">
              <a:avLst/>
            </a:prstGeom>
            <a:effectLst/>
          </p:spPr>
        </p:pic>
      </p:grpSp>
      <p:sp>
        <p:nvSpPr>
          <p:cNvPr id="1660" name="Slide Number"/>
          <p:cNvSpPr txBox="1">
            <a:spLocks noGrp="1"/>
          </p:cNvSpPr>
          <p:nvPr>
            <p:ph type="sldNum" sz="quarter" idx="2"/>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126</a:t>
            </a:fld>
            <a:endParaRPr/>
          </a:p>
        </p:txBody>
      </p:sp>
      <p:sp>
        <p:nvSpPr>
          <p:cNvPr id="1661" name="Creation Museum, Cincinnati, OH"/>
          <p:cNvSpPr txBox="1"/>
          <p:nvPr/>
        </p:nvSpPr>
        <p:spPr>
          <a:xfrm>
            <a:off x="6743644" y="12090400"/>
            <a:ext cx="10897109" cy="1168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ctr" defTabSz="914400">
              <a:buClr>
                <a:srgbClr val="000000"/>
              </a:buClr>
              <a:defRPr sz="7200" spc="431">
                <a:solidFill>
                  <a:srgbClr val="FFFFFF"/>
                </a:solidFill>
                <a:uFill>
                  <a:solidFill>
                    <a:srgbClr val="FFFFFF"/>
                  </a:solidFill>
                </a:uFill>
                <a:latin typeface="Quaver Sans"/>
                <a:ea typeface="Quaver Sans"/>
                <a:cs typeface="Quaver Sans"/>
                <a:sym typeface="Quaver Sans"/>
              </a:defRPr>
            </a:lvl1pPr>
          </a:lstStyle>
          <a:p>
            <a:r>
              <a:t>Creation Museum, Cincinnati, OH</a:t>
            </a:r>
          </a:p>
        </p:txBody>
      </p:sp>
    </p:spTree>
  </p:cSld>
  <p:clrMapOvr>
    <a:masterClrMapping/>
  </p:clrMapOvr>
  <p:transition xmlns:p14="http://schemas.microsoft.com/office/powerpoint/2010/mai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3" name="Slide Number"/>
          <p:cNvSpPr txBox="1">
            <a:spLocks noGrp="1"/>
          </p:cNvSpPr>
          <p:nvPr>
            <p:ph type="sldNum" sz="quarter" idx="2"/>
          </p:nvPr>
        </p:nvSpPr>
        <p:spPr>
          <a:xfrm>
            <a:off x="19966199" y="12490450"/>
            <a:ext cx="707605" cy="496367"/>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127</a:t>
            </a:fld>
            <a:endParaRPr/>
          </a:p>
        </p:txBody>
      </p:sp>
      <p:grpSp>
        <p:nvGrpSpPr>
          <p:cNvPr id="1666" name="T-rex.jpg"/>
          <p:cNvGrpSpPr/>
          <p:nvPr/>
        </p:nvGrpSpPr>
        <p:grpSpPr>
          <a:xfrm>
            <a:off x="5219700" y="749300"/>
            <a:ext cx="7814734" cy="11709400"/>
            <a:chOff x="0" y="0"/>
            <a:chExt cx="7814733" cy="11709400"/>
          </a:xfrm>
        </p:grpSpPr>
        <p:pic>
          <p:nvPicPr>
            <p:cNvPr id="1665" name="T-rex.jpg" descr="T-rex.jpg"/>
            <p:cNvPicPr>
              <a:picLocks noChangeAspect="1"/>
            </p:cNvPicPr>
            <p:nvPr/>
          </p:nvPicPr>
          <p:blipFill>
            <a:blip r:embed="rId2">
              <a:extLst/>
            </a:blip>
            <a:stretch>
              <a:fillRect/>
            </a:stretch>
          </p:blipFill>
          <p:spPr>
            <a:xfrm>
              <a:off x="12700" y="12700"/>
              <a:ext cx="7789334" cy="11684000"/>
            </a:xfrm>
            <a:prstGeom prst="rect">
              <a:avLst/>
            </a:prstGeom>
            <a:ln>
              <a:noFill/>
            </a:ln>
            <a:effectLst/>
          </p:spPr>
        </p:pic>
        <p:pic>
          <p:nvPicPr>
            <p:cNvPr id="1664" name="T-rex.jpg" descr="T-rex.jpg"/>
            <p:cNvPicPr>
              <a:picLocks/>
            </p:cNvPicPr>
            <p:nvPr/>
          </p:nvPicPr>
          <p:blipFill>
            <a:blip r:embed="rId3">
              <a:extLst/>
            </a:blip>
            <a:stretch>
              <a:fillRect/>
            </a:stretch>
          </p:blipFill>
          <p:spPr>
            <a:xfrm>
              <a:off x="0" y="0"/>
              <a:ext cx="7814734" cy="11709400"/>
            </a:xfrm>
            <a:prstGeom prst="rect">
              <a:avLst/>
            </a:prstGeom>
            <a:effectLst/>
          </p:spPr>
        </p:pic>
      </p:grpSp>
      <p:sp>
        <p:nvSpPr>
          <p:cNvPr id="1667" name="Dinosaur Den"/>
          <p:cNvSpPr txBox="1">
            <a:spLocks noGrp="1"/>
          </p:cNvSpPr>
          <p:nvPr>
            <p:ph type="title"/>
          </p:nvPr>
        </p:nvSpPr>
        <p:spPr>
          <a:xfrm>
            <a:off x="13420725" y="10855325"/>
            <a:ext cx="8229600" cy="1295400"/>
          </a:xfrm>
          <a:prstGeom prst="rect">
            <a:avLst/>
          </a:prstGeom>
        </p:spPr>
        <p:txBody>
          <a:bodyPr anchor="t"/>
          <a:lstStyle>
            <a:lvl1pPr marL="40639" marR="40639" algn="l" defTabSz="914400">
              <a:defRPr sz="7200" b="1">
                <a:solidFill>
                  <a:srgbClr val="CBCBCB"/>
                </a:solidFill>
                <a:uFill>
                  <a:solidFill>
                    <a:srgbClr val="CBCBCB"/>
                  </a:solidFill>
                </a:uFill>
              </a:defRPr>
            </a:lvl1pPr>
          </a:lstStyle>
          <a:p>
            <a:r>
              <a:t>Dinosaur Den</a:t>
            </a:r>
          </a:p>
        </p:txBody>
      </p:sp>
    </p:spTree>
  </p:cSld>
  <p:clrMapOvr>
    <a:masterClrMapping/>
  </p:clrMapOvr>
  <p:transition xmlns:p14="http://schemas.microsoft.com/office/powerpoint/2010/mai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1" name="_MG_0852.jpg"/>
          <p:cNvGrpSpPr/>
          <p:nvPr/>
        </p:nvGrpSpPr>
        <p:grpSpPr>
          <a:xfrm>
            <a:off x="3472060" y="1424868"/>
            <a:ext cx="17439880" cy="10024269"/>
            <a:chOff x="0" y="0"/>
            <a:chExt cx="17439878" cy="10024268"/>
          </a:xfrm>
        </p:grpSpPr>
        <p:pic>
          <p:nvPicPr>
            <p:cNvPr id="1670" name="_MG_0852.jpg" descr="_MG_0852.jpg"/>
            <p:cNvPicPr>
              <a:picLocks/>
            </p:cNvPicPr>
            <p:nvPr/>
          </p:nvPicPr>
          <p:blipFill>
            <a:blip r:embed="rId2">
              <a:extLst/>
            </a:blip>
            <a:srcRect t="10278"/>
            <a:stretch>
              <a:fillRect/>
            </a:stretch>
          </p:blipFill>
          <p:spPr>
            <a:xfrm>
              <a:off x="12700" y="12700"/>
              <a:ext cx="17414454" cy="9998782"/>
            </a:xfrm>
            <a:prstGeom prst="rect">
              <a:avLst/>
            </a:prstGeom>
            <a:ln>
              <a:noFill/>
            </a:ln>
            <a:effectLst/>
          </p:spPr>
        </p:pic>
        <p:pic>
          <p:nvPicPr>
            <p:cNvPr id="1669" name="_MG_0852.jpg" descr="_MG_0852.jpg"/>
            <p:cNvPicPr>
              <a:picLocks/>
            </p:cNvPicPr>
            <p:nvPr/>
          </p:nvPicPr>
          <p:blipFill>
            <a:blip r:embed="rId3">
              <a:extLst/>
            </a:blip>
            <a:stretch>
              <a:fillRect/>
            </a:stretch>
          </p:blipFill>
          <p:spPr>
            <a:xfrm>
              <a:off x="0" y="0"/>
              <a:ext cx="17439879" cy="10024269"/>
            </a:xfrm>
            <a:prstGeom prst="rect">
              <a:avLst/>
            </a:prstGeom>
            <a:effectLst/>
          </p:spPr>
        </p:pic>
      </p:grpSp>
      <p:sp>
        <p:nvSpPr>
          <p:cNvPr id="1672" name="Palm Plaza"/>
          <p:cNvSpPr txBox="1">
            <a:spLocks noGrp="1"/>
          </p:cNvSpPr>
          <p:nvPr>
            <p:ph type="title"/>
          </p:nvPr>
        </p:nvSpPr>
        <p:spPr>
          <a:xfrm>
            <a:off x="6800254" y="11525250"/>
            <a:ext cx="10783492" cy="1676400"/>
          </a:xfrm>
          <a:prstGeom prst="rect">
            <a:avLst/>
          </a:prstGeom>
        </p:spPr>
        <p:txBody>
          <a:bodyPr anchor="t"/>
          <a:lstStyle>
            <a:lvl1pPr>
              <a:defRPr sz="7200" b="1">
                <a:solidFill>
                  <a:srgbClr val="CBCBCB"/>
                </a:solidFill>
                <a:uFill>
                  <a:solidFill>
                    <a:srgbClr val="CBCBCB"/>
                  </a:solidFill>
                </a:uFill>
              </a:defRPr>
            </a:lvl1pPr>
          </a:lstStyle>
          <a:p>
            <a:r>
              <a:t>Palm Plaza</a:t>
            </a:r>
          </a:p>
        </p:txBody>
      </p:sp>
    </p:spTree>
  </p:cSld>
  <p:clrMapOvr>
    <a:masterClrMapping/>
  </p:clrMapOvr>
  <p:transition xmlns:p14="http://schemas.microsoft.com/office/powerpoint/2010/mai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6" name="exhibit-photo.tiff"/>
          <p:cNvGrpSpPr/>
          <p:nvPr/>
        </p:nvGrpSpPr>
        <p:grpSpPr>
          <a:xfrm>
            <a:off x="7454900" y="1805384"/>
            <a:ext cx="14300200" cy="10105232"/>
            <a:chOff x="0" y="0"/>
            <a:chExt cx="14300200" cy="10105231"/>
          </a:xfrm>
        </p:grpSpPr>
        <p:pic>
          <p:nvPicPr>
            <p:cNvPr id="1675" name="exhibit-photo.tiff" descr="exhibit-photo.tiff"/>
            <p:cNvPicPr>
              <a:picLocks noChangeAspect="1"/>
            </p:cNvPicPr>
            <p:nvPr/>
          </p:nvPicPr>
          <p:blipFill>
            <a:blip r:embed="rId3">
              <a:extLst/>
            </a:blip>
            <a:srcRect t="5851"/>
            <a:stretch>
              <a:fillRect/>
            </a:stretch>
          </p:blipFill>
          <p:spPr>
            <a:xfrm>
              <a:off x="12700" y="12700"/>
              <a:ext cx="14274800" cy="10079682"/>
            </a:xfrm>
            <a:prstGeom prst="rect">
              <a:avLst/>
            </a:prstGeom>
            <a:ln>
              <a:noFill/>
            </a:ln>
            <a:effectLst/>
          </p:spPr>
        </p:pic>
        <p:pic>
          <p:nvPicPr>
            <p:cNvPr id="1674" name="exhibit-photo.tiff" descr="exhibit-photo.tiff"/>
            <p:cNvPicPr>
              <a:picLocks/>
            </p:cNvPicPr>
            <p:nvPr/>
          </p:nvPicPr>
          <p:blipFill>
            <a:blip r:embed="rId4">
              <a:extLst/>
            </a:blip>
            <a:stretch>
              <a:fillRect/>
            </a:stretch>
          </p:blipFill>
          <p:spPr>
            <a:xfrm>
              <a:off x="0" y="0"/>
              <a:ext cx="14300200" cy="10105232"/>
            </a:xfrm>
            <a:prstGeom prst="rect">
              <a:avLst/>
            </a:prstGeom>
            <a:effectLst/>
          </p:spPr>
        </p:pic>
      </p:grpSp>
      <p:sp>
        <p:nvSpPr>
          <p:cNvPr id="1677" name="Ebenezer the Allosaur"/>
          <p:cNvSpPr txBox="1"/>
          <p:nvPr/>
        </p:nvSpPr>
        <p:spPr>
          <a:xfrm>
            <a:off x="2808684" y="2279650"/>
            <a:ext cx="4343401" cy="3873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8600">
                <a:solidFill>
                  <a:srgbClr val="FFFFFF"/>
                </a:solidFill>
                <a:latin typeface="Gill Sans"/>
                <a:ea typeface="Gill Sans"/>
                <a:cs typeface="Gill Sans"/>
                <a:sym typeface="Gill Sans"/>
              </a:defRPr>
            </a:lvl1pPr>
          </a:lstStyle>
          <a:p>
            <a:r>
              <a:t>Ebenezer the Allosaur</a:t>
            </a:r>
          </a:p>
        </p:txBody>
      </p:sp>
    </p:spTree>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64" name="Living relations.jpg" descr="Living relations.jpg"/>
          <p:cNvPicPr>
            <a:picLocks noChangeAspect="1"/>
          </p:cNvPicPr>
          <p:nvPr/>
        </p:nvPicPr>
        <p:blipFill>
          <a:blip r:embed="rId2">
            <a:extLst/>
          </a:blip>
          <a:srcRect/>
          <a:stretch>
            <a:fillRect/>
          </a:stretch>
        </p:blipFill>
        <p:spPr>
          <a:xfrm>
            <a:off x="2184400" y="447840"/>
            <a:ext cx="20002500" cy="12812777"/>
          </a:xfrm>
          <a:prstGeom prst="rect">
            <a:avLst/>
          </a:prstGeom>
          <a:ln w="25400">
            <a:solidFill>
              <a:srgbClr val="FFFFFF"/>
            </a:solidFill>
            <a:miter lim="400000"/>
          </a:ln>
        </p:spPr>
      </p:pic>
      <p:sp>
        <p:nvSpPr>
          <p:cNvPr id="965" name="Triangle"/>
          <p:cNvSpPr/>
          <p:nvPr/>
        </p:nvSpPr>
        <p:spPr>
          <a:xfrm rot="16200000">
            <a:off x="5001005" y="-5953506"/>
            <a:ext cx="23012401" cy="162758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66" name="Rectangle"/>
          <p:cNvSpPr/>
          <p:nvPr/>
        </p:nvSpPr>
        <p:spPr>
          <a:xfrm>
            <a:off x="11988800" y="5842000"/>
            <a:ext cx="3517900" cy="22860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xit" presetSubtype="8" fill="hold" grpId="1" nodeType="clickEffect">
                                  <p:stCondLst>
                                    <p:cond delay="0"/>
                                  </p:stCondLst>
                                  <p:iterate>
                                    <p:tmAbs val="0"/>
                                  </p:iterate>
                                  <p:childTnLst>
                                    <p:animEffect transition="out" filter="wipe(left)">
                                      <p:cBhvr>
                                        <p:cTn id="6" dur="700" fill="hold"/>
                                        <p:tgtEl>
                                          <p:spTgt spid="965"/>
                                        </p:tgtEl>
                                      </p:cBhvr>
                                    </p:animEffect>
                                    <p:set>
                                      <p:cBhvr>
                                        <p:cTn id="7" fill="hold">
                                          <p:stCondLst>
                                            <p:cond delay="699"/>
                                          </p:stCondLst>
                                        </p:cTn>
                                        <p:tgtEl>
                                          <p:spTgt spid="9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 grpId="1" animBg="1" advAuto="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1" name="163 Missionary Liz.jpg" descr="163 Missionary Liz.jpg"/>
          <p:cNvPicPr>
            <a:picLocks noChangeAspect="1"/>
          </p:cNvPicPr>
          <p:nvPr/>
        </p:nvPicPr>
        <p:blipFill>
          <a:blip r:embed="rId2">
            <a:extLst/>
          </a:blip>
          <a:stretch>
            <a:fillRect/>
          </a:stretch>
        </p:blipFill>
        <p:spPr>
          <a:xfrm>
            <a:off x="7513034" y="802866"/>
            <a:ext cx="9357933" cy="12110268"/>
          </a:xfrm>
          <a:prstGeom prst="rect">
            <a:avLst/>
          </a:prstGeom>
          <a:ln w="12700">
            <a:miter lim="400000"/>
          </a:ln>
        </p:spPr>
      </p:pic>
      <p:sp>
        <p:nvSpPr>
          <p:cNvPr id="1682" name="Rectangle"/>
          <p:cNvSpPr/>
          <p:nvPr/>
        </p:nvSpPr>
        <p:spPr>
          <a:xfrm>
            <a:off x="8069540" y="11276390"/>
            <a:ext cx="8082039" cy="1115182"/>
          </a:xfrm>
          <a:prstGeom prst="rect">
            <a:avLst/>
          </a:prstGeom>
          <a:solidFill>
            <a:srgbClr val="FFFFFF"/>
          </a:solidFill>
          <a:ln w="12700">
            <a:miter lim="400000"/>
          </a:ln>
        </p:spPr>
        <p:txBody>
          <a:bodyPr lIns="50800" tIns="50800" rIns="50800" bIns="50800" anchor="ctr"/>
          <a:lstStyle/>
          <a:p>
            <a:pPr algn="ctr" defTabSz="825500">
              <a:defRPr sz="3600">
                <a:solidFill>
                  <a:srgbClr val="FFFFFF"/>
                </a:solidFill>
                <a:latin typeface="Helvetica Light"/>
                <a:ea typeface="Helvetica Light"/>
                <a:cs typeface="Helvetica Light"/>
                <a:sym typeface="Helvetica Light"/>
              </a:defRPr>
            </a:pPr>
            <a:endParaRPr/>
          </a:p>
        </p:txBody>
      </p:sp>
      <p:sp>
        <p:nvSpPr>
          <p:cNvPr id="1683" name="Missionary Lizards!"/>
          <p:cNvSpPr/>
          <p:nvPr/>
        </p:nvSpPr>
        <p:spPr>
          <a:xfrm>
            <a:off x="8442116" y="11198980"/>
            <a:ext cx="7499769" cy="1270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defRPr sz="6000" b="1"/>
            </a:lvl1pPr>
          </a:lstStyle>
          <a:p>
            <a:r>
              <a:t>Missionary Lizards!</a:t>
            </a:r>
          </a:p>
        </p:txBody>
      </p:sp>
      <p:sp>
        <p:nvSpPr>
          <p:cNvPr id="1684" name="Rectangle"/>
          <p:cNvSpPr/>
          <p:nvPr/>
        </p:nvSpPr>
        <p:spPr>
          <a:xfrm>
            <a:off x="8784496" y="1209133"/>
            <a:ext cx="6652126" cy="1270001"/>
          </a:xfrm>
          <a:prstGeom prst="rect">
            <a:avLst/>
          </a:prstGeom>
          <a:blipFill>
            <a:blip r:embed="rId3"/>
          </a:blip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85" name="DINOSAURS"/>
          <p:cNvSpPr txBox="1"/>
          <p:nvPr/>
        </p:nvSpPr>
        <p:spPr>
          <a:xfrm>
            <a:off x="9102774" y="1151983"/>
            <a:ext cx="6178452" cy="1384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7200">
                <a:latin typeface="Arial Black"/>
                <a:ea typeface="Arial Black"/>
                <a:cs typeface="Arial Black"/>
                <a:sym typeface="Arial Black"/>
              </a:defRPr>
            </a:lvl1pPr>
          </a:lstStyle>
          <a:p>
            <a:r>
              <a:t>DINOSAURS</a:t>
            </a:r>
          </a:p>
        </p:txBody>
      </p:sp>
    </p:spTree>
  </p:cSld>
  <p:clrMapOvr>
    <a:masterClrMapping/>
  </p:clrMapOvr>
  <p:transition xmlns:p14="http://schemas.microsoft.com/office/powerpoint/2010/mai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7" name="164 Gospel message.jpg" descr="164 Gospel message.jpg"/>
          <p:cNvPicPr>
            <a:picLocks noChangeAspect="1"/>
          </p:cNvPicPr>
          <p:nvPr/>
        </p:nvPicPr>
        <p:blipFill>
          <a:blip r:embed="rId2">
            <a:extLst/>
          </a:blip>
          <a:stretch>
            <a:fillRect/>
          </a:stretch>
        </p:blipFill>
        <p:spPr>
          <a:xfrm>
            <a:off x="7667702" y="637091"/>
            <a:ext cx="9048595" cy="12441818"/>
          </a:xfrm>
          <a:prstGeom prst="rect">
            <a:avLst/>
          </a:prstGeom>
          <a:ln w="12700">
            <a:miter lim="400000"/>
          </a:ln>
        </p:spPr>
      </p:pic>
      <p:pic>
        <p:nvPicPr>
          <p:cNvPr id="1688" name="pic2.png" descr="pic2.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689" name="GOSPEL MESSAGE"/>
          <p:cNvSpPr txBox="1"/>
          <p:nvPr/>
        </p:nvSpPr>
        <p:spPr>
          <a:xfrm>
            <a:off x="9380723" y="2121807"/>
            <a:ext cx="5622554"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4600" b="1">
                <a:solidFill>
                  <a:srgbClr val="FFFFFF"/>
                </a:solidFill>
              </a:defRPr>
            </a:lvl1pPr>
          </a:lstStyle>
          <a:p>
            <a:r>
              <a:t>GOSPEL MESSAGE</a:t>
            </a:r>
          </a:p>
        </p:txBody>
      </p:sp>
      <p:sp>
        <p:nvSpPr>
          <p:cNvPr id="1690" name="DEATH…"/>
          <p:cNvSpPr txBox="1"/>
          <p:nvPr/>
        </p:nvSpPr>
        <p:spPr>
          <a:xfrm>
            <a:off x="8730173" y="7768368"/>
            <a:ext cx="6923653" cy="441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12100">
                <a:latin typeface="Arial Black"/>
                <a:ea typeface="Arial Black"/>
                <a:cs typeface="Arial Black"/>
                <a:sym typeface="Arial Black"/>
              </a:defRPr>
            </a:pPr>
            <a:r>
              <a:t>DEATH </a:t>
            </a:r>
          </a:p>
          <a:p>
            <a:pPr algn="ctr" defTabSz="825500">
              <a:defRPr sz="12100">
                <a:latin typeface="Arial Black"/>
                <a:ea typeface="Arial Black"/>
                <a:cs typeface="Arial Black"/>
                <a:sym typeface="Arial Black"/>
              </a:defRPr>
            </a:pPr>
            <a:r>
              <a:t>SIN</a:t>
            </a:r>
          </a:p>
        </p:txBody>
      </p:sp>
    </p:spTree>
  </p:cSld>
  <p:clrMapOvr>
    <a:masterClrMapping/>
  </p:clrMapOvr>
  <p:transition xmlns:p14="http://schemas.microsoft.com/office/powerpoint/2010/mai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2" name="Dinos fit Bible 00617.jpg" descr="Dinos fit Bible 00617.jpg"/>
          <p:cNvPicPr>
            <a:picLocks noChangeAspect="1"/>
          </p:cNvPicPr>
          <p:nvPr/>
        </p:nvPicPr>
        <p:blipFill>
          <a:blip r:embed="rId2">
            <a:extLst/>
          </a:blip>
          <a:stretch>
            <a:fillRect/>
          </a:stretch>
        </p:blipFill>
        <p:spPr>
          <a:xfrm>
            <a:off x="3790950" y="557212"/>
            <a:ext cx="16802100" cy="12601576"/>
          </a:xfrm>
          <a:prstGeom prst="rect">
            <a:avLst/>
          </a:prstGeom>
          <a:ln w="25400">
            <a:solidFill>
              <a:srgbClr val="FFFFFF"/>
            </a:solidFill>
            <a:miter lim="400000"/>
          </a:ln>
        </p:spPr>
      </p:pic>
      <p:sp>
        <p:nvSpPr>
          <p:cNvPr id="1693" name="Use the Bible to explain dinosaurs!"/>
          <p:cNvSpPr txBox="1"/>
          <p:nvPr/>
        </p:nvSpPr>
        <p:spPr>
          <a:xfrm>
            <a:off x="7026295" y="1181616"/>
            <a:ext cx="4838701" cy="4165243"/>
          </a:xfrm>
          <a:prstGeom prst="rect">
            <a:avLst/>
          </a:prstGeom>
          <a:ln w="12700">
            <a:miter lim="400000"/>
          </a:ln>
          <a:effectLst>
            <a:outerShdw blurRad="63500" dist="38100" dir="27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100"/>
              </a:spcBef>
              <a:buClr>
                <a:srgbClr val="FFFFFF"/>
              </a:buClr>
              <a:buFont typeface="Helvetica"/>
              <a:defRPr sz="6600" b="1">
                <a:solidFill>
                  <a:srgbClr val="FFFFFF"/>
                </a:solidFill>
                <a:uFill>
                  <a:solidFill>
                    <a:srgbClr val="FFFFFF"/>
                  </a:solidFill>
                </a:uFill>
                <a:latin typeface="Arial"/>
                <a:ea typeface="Arial"/>
                <a:cs typeface="Arial"/>
                <a:sym typeface="Arial"/>
              </a:defRPr>
            </a:lvl1pPr>
          </a:lstStyle>
          <a:p>
            <a:pPr algn="ctr"/>
            <a:r>
              <a:rPr b="0" dirty="0">
                <a:latin typeface="DejaVu Sans Condensed" panose="020B0606030804020204" pitchFamily="34" charset="2"/>
                <a:ea typeface="DejaVu Sans Condensed" panose="020B0606030804020204" pitchFamily="34" charset="2"/>
                <a:cs typeface="DejaVu Sans Condensed" panose="020B0606030804020204" pitchFamily="34" charset="2"/>
              </a:rPr>
              <a:t>Use the Bible to explain dinosaurs!</a:t>
            </a:r>
          </a:p>
        </p:txBody>
      </p:sp>
      <p:sp>
        <p:nvSpPr>
          <p:cNvPr id="2" name="Rectangle 1">
            <a:extLst>
              <a:ext uri="{FF2B5EF4-FFF2-40B4-BE49-F238E27FC236}">
                <a16:creationId xmlns:a16="http://schemas.microsoft.com/office/drawing/2014/main" xmlns="" id="{7A828922-30E1-AE48-AFCA-83A2152FEF83}"/>
              </a:ext>
            </a:extLst>
          </p:cNvPr>
          <p:cNvSpPr/>
          <p:nvPr/>
        </p:nvSpPr>
        <p:spPr>
          <a:xfrm>
            <a:off x="3790950" y="7863840"/>
            <a:ext cx="12229338" cy="5303520"/>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1694" name="Rectangle"/>
          <p:cNvSpPr/>
          <p:nvPr/>
        </p:nvSpPr>
        <p:spPr>
          <a:xfrm>
            <a:off x="4142427" y="7764270"/>
            <a:ext cx="11877861" cy="5384802"/>
          </a:xfrm>
          <a:prstGeom prst="rect">
            <a:avLst/>
          </a:prstGeom>
          <a:noFill/>
          <a:ln w="9525" cap="flat">
            <a:noFill/>
            <a:prstDash val="solid"/>
            <a:round/>
          </a:ln>
          <a:effectLst/>
        </p:spPr>
        <p:txBody>
          <a:bodyPr wrap="square" lIns="50800" tIns="50800" rIns="50800" bIns="50800" numCol="1" anchor="ctr">
            <a:noAutofit/>
          </a:bodyPr>
          <a:lstStyle/>
          <a:p>
            <a:pPr marR="40639" defTabSz="914400">
              <a:defRPr sz="2400">
                <a:uFill>
                  <a:solidFill>
                    <a:srgbClr val="000000"/>
                  </a:solidFill>
                </a:uFill>
                <a:latin typeface="Arial"/>
                <a:ea typeface="Arial"/>
                <a:cs typeface="Arial"/>
                <a:sym typeface="Arial"/>
              </a:defRPr>
            </a:pPr>
            <a:r>
              <a:rPr lang="en-US" sz="6000" dirty="0">
                <a:latin typeface="DejaVu Sans Condensed" panose="020B0606030804020204" pitchFamily="34" charset="2"/>
                <a:ea typeface="DejaVu Sans Condensed" panose="020B0606030804020204" pitchFamily="34" charset="2"/>
                <a:cs typeface="DejaVu Sans Condensed" panose="020B0606030804020204" pitchFamily="34" charset="2"/>
              </a:rPr>
              <a:t>Dinosaurs &amp; man on Day 6</a:t>
            </a:r>
          </a:p>
          <a:p>
            <a:pPr marR="40639" defTabSz="914400">
              <a:defRPr sz="2400">
                <a:uFill>
                  <a:solidFill>
                    <a:srgbClr val="000000"/>
                  </a:solidFill>
                </a:uFill>
                <a:latin typeface="Arial"/>
                <a:ea typeface="Arial"/>
                <a:cs typeface="Arial"/>
                <a:sym typeface="Arial"/>
              </a:defRPr>
            </a:pPr>
            <a:r>
              <a:rPr lang="en-US" sz="6000" dirty="0">
                <a:latin typeface="DejaVu Sans Condensed" panose="020B0606030804020204" pitchFamily="34" charset="2"/>
                <a:ea typeface="DejaVu Sans Condensed" panose="020B0606030804020204" pitchFamily="34" charset="2"/>
                <a:cs typeface="DejaVu Sans Condensed" panose="020B0606030804020204" pitchFamily="34" charset="2"/>
              </a:rPr>
              <a:t>Thousands of years ago</a:t>
            </a:r>
          </a:p>
          <a:p>
            <a:pPr marR="40639" defTabSz="914400">
              <a:defRPr sz="2400">
                <a:uFill>
                  <a:solidFill>
                    <a:srgbClr val="000000"/>
                  </a:solidFill>
                </a:uFill>
                <a:latin typeface="Arial"/>
                <a:ea typeface="Arial"/>
                <a:cs typeface="Arial"/>
                <a:sym typeface="Arial"/>
              </a:defRPr>
            </a:pPr>
            <a:r>
              <a:rPr lang="en-US" sz="6000" dirty="0">
                <a:latin typeface="DejaVu Sans Condensed" panose="020B0606030804020204" pitchFamily="34" charset="2"/>
                <a:ea typeface="DejaVu Sans Condensed" panose="020B0606030804020204" pitchFamily="34" charset="2"/>
                <a:cs typeface="DejaVu Sans Condensed" panose="020B0606030804020204" pitchFamily="34" charset="2"/>
              </a:rPr>
              <a:t>All originally vegetarian</a:t>
            </a:r>
          </a:p>
          <a:p>
            <a:pPr marR="40639" defTabSz="914400">
              <a:defRPr sz="2400">
                <a:uFill>
                  <a:solidFill>
                    <a:srgbClr val="000000"/>
                  </a:solidFill>
                </a:uFill>
                <a:latin typeface="Arial"/>
                <a:ea typeface="Arial"/>
                <a:cs typeface="Arial"/>
                <a:sym typeface="Arial"/>
              </a:defRPr>
            </a:pPr>
            <a:r>
              <a:rPr lang="en-US" sz="6000" dirty="0">
                <a:latin typeface="DejaVu Sans Condensed" panose="020B0606030804020204" pitchFamily="34" charset="2"/>
                <a:ea typeface="DejaVu Sans Condensed" panose="020B0606030804020204" pitchFamily="34" charset="2"/>
                <a:cs typeface="DejaVu Sans Condensed" panose="020B0606030804020204" pitchFamily="34" charset="2"/>
              </a:rPr>
              <a:t>No death before the Fall</a:t>
            </a:r>
          </a:p>
          <a:p>
            <a:pPr marR="40639" defTabSz="914400">
              <a:defRPr sz="2400">
                <a:uFill>
                  <a:solidFill>
                    <a:srgbClr val="000000"/>
                  </a:solidFill>
                </a:uFill>
                <a:latin typeface="Arial"/>
                <a:ea typeface="Arial"/>
                <a:cs typeface="Arial"/>
                <a:sym typeface="Arial"/>
              </a:defRPr>
            </a:pPr>
            <a:r>
              <a:rPr lang="en-US" sz="6000" dirty="0">
                <a:latin typeface="DejaVu Sans Condensed" panose="020B0606030804020204" pitchFamily="34" charset="2"/>
                <a:ea typeface="DejaVu Sans Condensed" panose="020B0606030804020204" pitchFamily="34" charset="2"/>
                <a:cs typeface="DejaVu Sans Condensed" panose="020B0606030804020204" pitchFamily="34" charset="2"/>
              </a:rPr>
              <a:t>Fossils mainly from Noah’s Flood</a:t>
            </a:r>
            <a:endParaRPr sz="6000" dirty="0">
              <a:latin typeface="DejaVu Sans Condensed" panose="020B0606030804020204" pitchFamily="34" charset="2"/>
              <a:ea typeface="DejaVu Sans Condensed" panose="020B0606030804020204" pitchFamily="34" charset="2"/>
              <a:cs typeface="DejaVu Sans Condensed" panose="020B0606030804020204" pitchFamily="34" charset="2"/>
            </a:endParaRPr>
          </a:p>
        </p:txBody>
      </p:sp>
    </p:spTree>
  </p:cSld>
  <p:clrMapOvr>
    <a:masterClrMapping/>
  </p:clrMapOvr>
  <p:transition xmlns:p14="http://schemas.microsoft.com/office/powerpoint/2010/mai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0" name="pic.png"/>
          <p:cNvGrpSpPr/>
          <p:nvPr/>
        </p:nvGrpSpPr>
        <p:grpSpPr>
          <a:xfrm>
            <a:off x="4198052" y="860242"/>
            <a:ext cx="15987714" cy="11995547"/>
            <a:chOff x="0" y="0"/>
            <a:chExt cx="15987712" cy="11995546"/>
          </a:xfrm>
        </p:grpSpPr>
        <p:pic>
          <p:nvPicPr>
            <p:cNvPr id="1699" name="pic.png" descr="pic.png"/>
            <p:cNvPicPr>
              <a:picLocks noChangeAspect="1"/>
            </p:cNvPicPr>
            <p:nvPr/>
          </p:nvPicPr>
          <p:blipFill>
            <a:blip r:embed="rId2">
              <a:extLst/>
            </a:blip>
            <a:srcRect l="17268" t="6364" r="17268" b="6364"/>
            <a:stretch>
              <a:fillRect/>
            </a:stretch>
          </p:blipFill>
          <p:spPr>
            <a:xfrm>
              <a:off x="12700" y="12700"/>
              <a:ext cx="15962496" cy="11970116"/>
            </a:xfrm>
            <a:prstGeom prst="rect">
              <a:avLst/>
            </a:prstGeom>
            <a:ln>
              <a:noFill/>
            </a:ln>
            <a:effectLst/>
          </p:spPr>
        </p:pic>
        <p:pic>
          <p:nvPicPr>
            <p:cNvPr id="1698" name="pic.png" descr="pic.png"/>
            <p:cNvPicPr>
              <a:picLocks/>
            </p:cNvPicPr>
            <p:nvPr/>
          </p:nvPicPr>
          <p:blipFill>
            <a:blip r:embed="rId3">
              <a:extLst/>
            </a:blip>
            <a:stretch>
              <a:fillRect/>
            </a:stretch>
          </p:blipFill>
          <p:spPr>
            <a:xfrm>
              <a:off x="0" y="0"/>
              <a:ext cx="15987713" cy="11995547"/>
            </a:xfrm>
            <a:prstGeom prst="rect">
              <a:avLst/>
            </a:prstGeom>
            <a:effectLst/>
          </p:spPr>
        </p:pic>
      </p:grpSp>
      <p:sp>
        <p:nvSpPr>
          <p:cNvPr id="1701" name="Our thinking in…"/>
          <p:cNvSpPr txBox="1"/>
          <p:nvPr/>
        </p:nvSpPr>
        <p:spPr>
          <a:xfrm>
            <a:off x="4949023" y="8754965"/>
            <a:ext cx="8833939" cy="29820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9000" b="1">
                <a:solidFill>
                  <a:srgbClr val="FFFFFF"/>
                </a:solidFill>
                <a:latin typeface="Chalkboard"/>
                <a:ea typeface="Chalkboard"/>
                <a:cs typeface="Chalkboard"/>
                <a:sym typeface="Chalkboard"/>
              </a:defRPr>
            </a:pPr>
            <a:r>
              <a:t>Our thinking in</a:t>
            </a:r>
          </a:p>
          <a:p>
            <a:pPr algn="ctr" defTabSz="825500">
              <a:defRPr sz="9000" b="1">
                <a:solidFill>
                  <a:srgbClr val="FFFFFF"/>
                </a:solidFill>
                <a:latin typeface="Chalkboard"/>
                <a:ea typeface="Chalkboard"/>
                <a:cs typeface="Chalkboard"/>
                <a:sym typeface="Chalkboard"/>
              </a:defRPr>
            </a:pPr>
            <a:r>
              <a:t>every area!</a:t>
            </a:r>
          </a:p>
        </p:txBody>
      </p:sp>
    </p:spTree>
  </p:cSld>
  <p:clrMapOvr>
    <a:masterClrMapping/>
  </p:clrMapOvr>
  <p:transition xmlns:p14="http://schemas.microsoft.com/office/powerpoint/2010/mai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 name="Line"/>
          <p:cNvSpPr/>
          <p:nvPr/>
        </p:nvSpPr>
        <p:spPr>
          <a:xfrm>
            <a:off x="-50800" y="12700"/>
            <a:ext cx="24409400" cy="0"/>
          </a:xfrm>
          <a:prstGeom prst="line">
            <a:avLst/>
          </a:prstGeom>
          <a:ln w="63500">
            <a:solidFill>
              <a:srgbClr val="7A7A7A"/>
            </a:solidFill>
            <a:miter lim="400000"/>
          </a:ln>
        </p:spPr>
        <p:txBody>
          <a:bodyPr lIns="50800" tIns="50800" rIns="50800" bIns="50800" anchor="ctr"/>
          <a:lstStyle/>
          <a:p>
            <a:endParaRPr/>
          </a:p>
        </p:txBody>
      </p:sp>
      <p:sp>
        <p:nvSpPr>
          <p:cNvPr id="1704" name="Line"/>
          <p:cNvSpPr/>
          <p:nvPr/>
        </p:nvSpPr>
        <p:spPr>
          <a:xfrm>
            <a:off x="-12700" y="13690600"/>
            <a:ext cx="24409400" cy="0"/>
          </a:xfrm>
          <a:prstGeom prst="line">
            <a:avLst/>
          </a:prstGeom>
          <a:ln w="63500">
            <a:solidFill>
              <a:srgbClr val="7A7A7A"/>
            </a:solidFill>
            <a:miter lim="400000"/>
          </a:ln>
        </p:spPr>
        <p:txBody>
          <a:bodyPr lIns="50800" tIns="50800" rIns="50800" bIns="50800" anchor="ctr"/>
          <a:lstStyle/>
          <a:p>
            <a:endParaRPr/>
          </a:p>
        </p:txBody>
      </p:sp>
      <p:pic>
        <p:nvPicPr>
          <p:cNvPr id="1705" name="1400_Website_MobileFriendly_Slide.jpg" descr="1400_Website_MobileFriendly_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7" name="Answers Book 1, 2, 3 &amp; 4"/>
          <p:cNvSpPr txBox="1">
            <a:spLocks noGrp="1"/>
          </p:cNvSpPr>
          <p:nvPr>
            <p:ph type="title"/>
          </p:nvPr>
        </p:nvSpPr>
        <p:spPr>
          <a:xfrm>
            <a:off x="2247900" y="863600"/>
            <a:ext cx="20637500" cy="1828800"/>
          </a:xfrm>
          <a:prstGeom prst="rect">
            <a:avLst/>
          </a:prstGeom>
        </p:spPr>
        <p:txBody>
          <a:bodyPr anchor="t"/>
          <a:lstStyle/>
          <a:p>
            <a:r>
              <a:t>Answers Book 1, 2, 3 &amp; 4</a:t>
            </a:r>
          </a:p>
        </p:txBody>
      </p:sp>
      <p:sp>
        <p:nvSpPr>
          <p:cNvPr id="1708" name="Rounded Rectangle"/>
          <p:cNvSpPr/>
          <p:nvPr/>
        </p:nvSpPr>
        <p:spPr>
          <a:xfrm>
            <a:off x="3644900" y="1701800"/>
            <a:ext cx="11430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09" name="Rounded Rectangle"/>
          <p:cNvSpPr/>
          <p:nvPr/>
        </p:nvSpPr>
        <p:spPr>
          <a:xfrm>
            <a:off x="3746500" y="1892300"/>
            <a:ext cx="9652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10" name="Rounded Rectangle"/>
          <p:cNvSpPr/>
          <p:nvPr/>
        </p:nvSpPr>
        <p:spPr>
          <a:xfrm>
            <a:off x="3848100" y="2082800"/>
            <a:ext cx="7620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711" name="10-2-267_NewAnswersBook1_MultiFnt.png" descr="10-2-267_NewAnswersBook1_MultiFnt.png"/>
          <p:cNvPicPr>
            <a:picLocks noChangeAspect="1"/>
          </p:cNvPicPr>
          <p:nvPr/>
        </p:nvPicPr>
        <p:blipFill>
          <a:blip r:embed="rId3">
            <a:extLst/>
          </a:blip>
          <a:stretch>
            <a:fillRect/>
          </a:stretch>
        </p:blipFill>
        <p:spPr>
          <a:xfrm>
            <a:off x="-1244600" y="2279650"/>
            <a:ext cx="9512300" cy="9512300"/>
          </a:xfrm>
          <a:prstGeom prst="rect">
            <a:avLst/>
          </a:prstGeom>
          <a:ln w="12700">
            <a:miter lim="400000"/>
          </a:ln>
        </p:spPr>
      </p:pic>
      <p:pic>
        <p:nvPicPr>
          <p:cNvPr id="1712" name="10-2-321_NewAnswersBook2_MultiFnt.png" descr="10-2-321_NewAnswersBook2_MultiFnt.png"/>
          <p:cNvPicPr>
            <a:picLocks noChangeAspect="1"/>
          </p:cNvPicPr>
          <p:nvPr/>
        </p:nvPicPr>
        <p:blipFill>
          <a:blip r:embed="rId4">
            <a:extLst/>
          </a:blip>
          <a:stretch>
            <a:fillRect/>
          </a:stretch>
        </p:blipFill>
        <p:spPr>
          <a:xfrm>
            <a:off x="4038600" y="2279650"/>
            <a:ext cx="9512300" cy="9512300"/>
          </a:xfrm>
          <a:prstGeom prst="rect">
            <a:avLst/>
          </a:prstGeom>
          <a:ln w="12700">
            <a:miter lim="400000"/>
          </a:ln>
        </p:spPr>
      </p:pic>
      <p:pic>
        <p:nvPicPr>
          <p:cNvPr id="1713" name="10-2-378_NewAnswers3_MultiFnt.png" descr="10-2-378_NewAnswers3_MultiFnt.png"/>
          <p:cNvPicPr>
            <a:picLocks noChangeAspect="1"/>
          </p:cNvPicPr>
          <p:nvPr/>
        </p:nvPicPr>
        <p:blipFill>
          <a:blip r:embed="rId5">
            <a:extLst/>
          </a:blip>
          <a:stretch>
            <a:fillRect/>
          </a:stretch>
        </p:blipFill>
        <p:spPr>
          <a:xfrm>
            <a:off x="9271000" y="2279650"/>
            <a:ext cx="9512300" cy="9512300"/>
          </a:xfrm>
          <a:prstGeom prst="rect">
            <a:avLst/>
          </a:prstGeom>
          <a:ln w="12700">
            <a:miter lim="400000"/>
          </a:ln>
        </p:spPr>
      </p:pic>
      <p:sp>
        <p:nvSpPr>
          <p:cNvPr id="1714" name="90-7-538_NewAnswersBookSet"/>
          <p:cNvSpPr txBox="1"/>
          <p:nvPr/>
        </p:nvSpPr>
        <p:spPr>
          <a:xfrm>
            <a:off x="3048347" y="13589000"/>
            <a:ext cx="17297401"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600">
                <a:latin typeface="Gill Sans"/>
                <a:ea typeface="Gill Sans"/>
                <a:cs typeface="Gill Sans"/>
                <a:sym typeface="Gill Sans"/>
              </a:defRPr>
            </a:lvl1pPr>
          </a:lstStyle>
          <a:p>
            <a:r>
              <a:t>90-7-538_NewAnswersBookSet</a:t>
            </a:r>
          </a:p>
        </p:txBody>
      </p:sp>
      <p:pic>
        <p:nvPicPr>
          <p:cNvPr id="1715" name="NewAnswersBook4_FRNT.png" descr="NewAnswersBook4_FRNT.png"/>
          <p:cNvPicPr>
            <a:picLocks noChangeAspect="1"/>
          </p:cNvPicPr>
          <p:nvPr/>
        </p:nvPicPr>
        <p:blipFill>
          <a:blip r:embed="rId6">
            <a:extLst/>
          </a:blip>
          <a:stretch>
            <a:fillRect/>
          </a:stretch>
        </p:blipFill>
        <p:spPr>
          <a:xfrm>
            <a:off x="14547850" y="2273300"/>
            <a:ext cx="9512300" cy="9512300"/>
          </a:xfrm>
          <a:prstGeom prst="rect">
            <a:avLst/>
          </a:prstGeom>
          <a:ln w="12700">
            <a:miter lim="400000"/>
          </a:ln>
        </p:spPr>
      </p:pic>
      <p:sp>
        <p:nvSpPr>
          <p:cNvPr id="1716" name="whole books—FREE online"/>
          <p:cNvSpPr/>
          <p:nvPr/>
        </p:nvSpPr>
        <p:spPr>
          <a:xfrm>
            <a:off x="1333059" y="5911850"/>
            <a:ext cx="16237512" cy="1371600"/>
          </a:xfrm>
          <a:prstGeom prst="rect">
            <a:avLst/>
          </a:prstGeom>
          <a:blipFill>
            <a:blip r:embed="rId7"/>
          </a:blip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defRPr sz="8600">
                <a:effectLst>
                  <a:outerShdw blurRad="38100" dist="12700" dir="5400000" rotWithShape="0">
                    <a:srgbClr val="000000">
                      <a:alpha val="50000"/>
                    </a:srgbClr>
                  </a:outerShdw>
                </a:effectLst>
                <a:latin typeface="DejaVu Sans"/>
                <a:ea typeface="DejaVu Sans"/>
                <a:cs typeface="DejaVu Sans"/>
                <a:sym typeface="DejaVu Sans"/>
              </a:defRPr>
            </a:lvl1pPr>
          </a:lstStyle>
          <a:p>
            <a:r>
              <a:t>whole books—FREE online</a:t>
            </a:r>
          </a:p>
        </p:txBody>
      </p:sp>
      <p:sp>
        <p:nvSpPr>
          <p:cNvPr id="1717" name="www.AnswersInGenesis.org…"/>
          <p:cNvSpPr txBox="1"/>
          <p:nvPr/>
        </p:nvSpPr>
        <p:spPr>
          <a:xfrm>
            <a:off x="6023483" y="10744195"/>
            <a:ext cx="12311634" cy="212852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algn="ctr" defTabSz="914400">
              <a:lnSpc>
                <a:spcPct val="9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pPr>
            <a:r>
              <a:t>www.AnswersInGenesis.org </a:t>
            </a:r>
          </a:p>
          <a:p>
            <a:pPr marL="40639" marR="40639" algn="ctr" defTabSz="914400">
              <a:lnSpc>
                <a:spcPct val="9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pPr>
            <a:r>
              <a:t>Answers/Online Books.</a:t>
            </a:r>
          </a:p>
        </p:txBody>
      </p:sp>
    </p:spTree>
  </p:cSld>
  <p:clrMapOvr>
    <a:masterClrMapping/>
  </p:clrMapOvr>
  <p:transition xmlns:p14="http://schemas.microsoft.com/office/powerpoint/2010/mai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1"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endParaRPr/>
          </a:p>
        </p:txBody>
      </p:sp>
      <p:sp>
        <p:nvSpPr>
          <p:cNvPr id="1722" name="The New Answers Book 1"/>
          <p:cNvSpPr txBox="1"/>
          <p:nvPr/>
        </p:nvSpPr>
        <p:spPr>
          <a:xfrm>
            <a:off x="2389263" y="965200"/>
            <a:ext cx="20789901" cy="1790700"/>
          </a:xfrm>
          <a:prstGeom prst="rect">
            <a:avLst/>
          </a:prstGeom>
          <a:extLst>
            <a:ext uri="{C572A759-6A51-4108-AA02-DFA0A04FC94B}">
              <ma14:wrappingTextBoxFlag xmlns:ma14="http://schemas.microsoft.com/office/mac/drawingml/2011/main" val="1"/>
            </a:ext>
          </a:extLst>
        </p:spPr>
        <p:txBody>
          <a:bodyPr lIns="0" tIns="0" rIns="0" bIns="0" anchor="b">
            <a:spAutoFit/>
          </a:bodyPr>
          <a:lstStyle>
            <a:lvl1pPr algn="ctr" defTabSz="914400">
              <a:buClr>
                <a:srgbClr val="444444"/>
              </a:buClr>
              <a:buFont typeface="Calibri"/>
              <a:defRPr sz="11600" b="1">
                <a:solidFill>
                  <a:srgbClr val="444444"/>
                </a:solidFill>
                <a:uFill>
                  <a:solidFill>
                    <a:srgbClr val="444444"/>
                  </a:solidFill>
                </a:uFill>
                <a:latin typeface="Calibri"/>
                <a:ea typeface="Calibri"/>
                <a:cs typeface="Calibri"/>
                <a:sym typeface="Calibri"/>
              </a:defRPr>
            </a:lvl1pPr>
          </a:lstStyle>
          <a:p>
            <a:pPr>
              <a:defRPr sz="6400" b="0">
                <a:solidFill>
                  <a:srgbClr val="000000"/>
                </a:solidFill>
                <a:uFill>
                  <a:solidFill>
                    <a:srgbClr val="000000"/>
                  </a:solidFill>
                </a:uFill>
                <a:latin typeface="Gill Sans"/>
                <a:ea typeface="Gill Sans"/>
                <a:cs typeface="Gill Sans"/>
                <a:sym typeface="Gill Sans"/>
              </a:defRPr>
            </a:pPr>
            <a:r>
              <a:rPr sz="11600" b="1">
                <a:solidFill>
                  <a:srgbClr val="444444"/>
                </a:solidFill>
                <a:uFill>
                  <a:solidFill>
                    <a:srgbClr val="444444"/>
                  </a:solidFill>
                </a:uFill>
                <a:latin typeface="Calibri"/>
                <a:ea typeface="Calibri"/>
                <a:cs typeface="Calibri"/>
                <a:sym typeface="Calibri"/>
              </a:rPr>
              <a:t>The New Answers Book 1</a:t>
            </a:r>
          </a:p>
        </p:txBody>
      </p:sp>
      <p:grpSp>
        <p:nvGrpSpPr>
          <p:cNvPr id="1726" name="Group"/>
          <p:cNvGrpSpPr/>
          <p:nvPr/>
        </p:nvGrpSpPr>
        <p:grpSpPr>
          <a:xfrm>
            <a:off x="3839847" y="1612900"/>
            <a:ext cx="977901" cy="495300"/>
            <a:chOff x="0" y="0"/>
            <a:chExt cx="977900" cy="495300"/>
          </a:xfrm>
        </p:grpSpPr>
        <p:sp>
          <p:nvSpPr>
            <p:cNvPr id="1723" name="Rounded Rectangle"/>
            <p:cNvSpPr/>
            <p:nvPr/>
          </p:nvSpPr>
          <p:spPr>
            <a:xfrm>
              <a:off x="0" y="0"/>
              <a:ext cx="9779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24" name="Rounded Rectangle"/>
            <p:cNvSpPr/>
            <p:nvPr/>
          </p:nvSpPr>
          <p:spPr>
            <a:xfrm>
              <a:off x="76200" y="190500"/>
              <a:ext cx="9017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25" name="Rounded Rectangle"/>
            <p:cNvSpPr/>
            <p:nvPr/>
          </p:nvSpPr>
          <p:spPr>
            <a:xfrm>
              <a:off x="215900" y="381000"/>
              <a:ext cx="7620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pic>
        <p:nvPicPr>
          <p:cNvPr id="1727" name="10-2-267_NewAnswersBook1_MultiRt.png" descr="10-2-267_NewAnswersBook1_MultiRt.png"/>
          <p:cNvPicPr>
            <a:picLocks noChangeAspect="1"/>
          </p:cNvPicPr>
          <p:nvPr/>
        </p:nvPicPr>
        <p:blipFill>
          <a:blip r:embed="rId2">
            <a:extLst/>
          </a:blip>
          <a:stretch>
            <a:fillRect/>
          </a:stretch>
        </p:blipFill>
        <p:spPr>
          <a:xfrm>
            <a:off x="-1219200" y="1905000"/>
            <a:ext cx="12166600" cy="12166600"/>
          </a:xfrm>
          <a:prstGeom prst="rect">
            <a:avLst/>
          </a:prstGeom>
          <a:ln w="12700">
            <a:miter lim="400000"/>
          </a:ln>
        </p:spPr>
      </p:pic>
      <p:sp>
        <p:nvSpPr>
          <p:cNvPr id="1728" name="gap theory?"/>
          <p:cNvSpPr txBox="1"/>
          <p:nvPr/>
        </p:nvSpPr>
        <p:spPr>
          <a:xfrm>
            <a:off x="8813800" y="3797300"/>
            <a:ext cx="7045312" cy="1168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t>gap theory?</a:t>
            </a:r>
          </a:p>
        </p:txBody>
      </p:sp>
      <p:sp>
        <p:nvSpPr>
          <p:cNvPr id="1729" name="day-age theory?"/>
          <p:cNvSpPr txBox="1"/>
          <p:nvPr/>
        </p:nvSpPr>
        <p:spPr>
          <a:xfrm>
            <a:off x="8813800" y="4939096"/>
            <a:ext cx="7158985" cy="1168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t>day-age theory?</a:t>
            </a:r>
          </a:p>
        </p:txBody>
      </p:sp>
      <p:sp>
        <p:nvSpPr>
          <p:cNvPr id="1730" name="races?"/>
          <p:cNvSpPr txBox="1"/>
          <p:nvPr/>
        </p:nvSpPr>
        <p:spPr>
          <a:xfrm>
            <a:off x="16404479" y="3797300"/>
            <a:ext cx="7158986" cy="1168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t>races?</a:t>
            </a:r>
          </a:p>
        </p:txBody>
      </p:sp>
      <p:sp>
        <p:nvSpPr>
          <p:cNvPr id="1731" name="carbon-dating?"/>
          <p:cNvSpPr txBox="1"/>
          <p:nvPr/>
        </p:nvSpPr>
        <p:spPr>
          <a:xfrm>
            <a:off x="16404479" y="6007100"/>
            <a:ext cx="7158986" cy="1168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t>carbon-dating?</a:t>
            </a:r>
          </a:p>
        </p:txBody>
      </p:sp>
      <p:sp>
        <p:nvSpPr>
          <p:cNvPr id="1732" name="distant starlight?"/>
          <p:cNvSpPr txBox="1"/>
          <p:nvPr/>
        </p:nvSpPr>
        <p:spPr>
          <a:xfrm>
            <a:off x="8813800" y="7097962"/>
            <a:ext cx="7158985" cy="1168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t>distant starlight?</a:t>
            </a:r>
          </a:p>
        </p:txBody>
      </p:sp>
      <p:sp>
        <p:nvSpPr>
          <p:cNvPr id="1733" name="dinosaurs?"/>
          <p:cNvSpPr txBox="1"/>
          <p:nvPr/>
        </p:nvSpPr>
        <p:spPr>
          <a:xfrm>
            <a:off x="16461316" y="7097962"/>
            <a:ext cx="7045312" cy="1168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t>dinosaurs?</a:t>
            </a:r>
          </a:p>
        </p:txBody>
      </p:sp>
      <p:sp>
        <p:nvSpPr>
          <p:cNvPr id="1734" name="Cain’s wife?"/>
          <p:cNvSpPr txBox="1"/>
          <p:nvPr/>
        </p:nvSpPr>
        <p:spPr>
          <a:xfrm>
            <a:off x="8813800" y="6007100"/>
            <a:ext cx="7045312" cy="1168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t>Cain’s wife?</a:t>
            </a:r>
          </a:p>
        </p:txBody>
      </p:sp>
      <p:sp>
        <p:nvSpPr>
          <p:cNvPr id="1735" name="global Flood?"/>
          <p:cNvSpPr txBox="1"/>
          <p:nvPr/>
        </p:nvSpPr>
        <p:spPr>
          <a:xfrm>
            <a:off x="16461316" y="4939096"/>
            <a:ext cx="7045312" cy="1168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t>global Flood?</a:t>
            </a:r>
          </a:p>
        </p:txBody>
      </p:sp>
    </p:spTree>
  </p:cSld>
  <p:clrMapOvr>
    <a:masterClrMapping/>
  </p:clrMapOvr>
  <p:transition xmlns:p14="http://schemas.microsoft.com/office/powerpoint/2010/mai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7" name="Rounded Rectangle"/>
          <p:cNvSpPr/>
          <p:nvPr/>
        </p:nvSpPr>
        <p:spPr>
          <a:xfrm>
            <a:off x="787400" y="876300"/>
            <a:ext cx="226314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38" name="Answers for Kids Vol. 1, 2, 3, 4, 5 &amp; 6"/>
          <p:cNvSpPr txBox="1">
            <a:spLocks noGrp="1"/>
          </p:cNvSpPr>
          <p:nvPr>
            <p:ph type="title"/>
          </p:nvPr>
        </p:nvSpPr>
        <p:spPr>
          <a:xfrm>
            <a:off x="1562100" y="876300"/>
            <a:ext cx="22174200" cy="1828800"/>
          </a:xfrm>
          <a:prstGeom prst="rect">
            <a:avLst/>
          </a:prstGeom>
        </p:spPr>
        <p:txBody>
          <a:bodyPr anchor="t"/>
          <a:lstStyle/>
          <a:p>
            <a:pPr>
              <a:defRPr sz="11200"/>
            </a:pPr>
            <a:r>
              <a:t>Answers for Kids Vol. 1</a:t>
            </a:r>
            <a:r>
              <a:rPr spc="-1008"/>
              <a:t>,</a:t>
            </a:r>
            <a:r>
              <a:t> 2</a:t>
            </a:r>
            <a:r>
              <a:rPr spc="-1008"/>
              <a:t>,</a:t>
            </a:r>
            <a:r>
              <a:t> 3</a:t>
            </a:r>
            <a:r>
              <a:rPr spc="-1008"/>
              <a:t>,</a:t>
            </a:r>
            <a:r>
              <a:t> 4</a:t>
            </a:r>
            <a:r>
              <a:rPr spc="-1008"/>
              <a:t>,</a:t>
            </a:r>
            <a:r>
              <a:t> </a:t>
            </a:r>
            <a:r>
              <a:rPr spc="-1008"/>
              <a:t>5</a:t>
            </a:r>
            <a:r>
              <a:t> </a:t>
            </a:r>
            <a:r>
              <a:rPr spc="-1568"/>
              <a:t>&amp;</a:t>
            </a:r>
            <a:r>
              <a:t> 6</a:t>
            </a:r>
          </a:p>
        </p:txBody>
      </p:sp>
      <p:sp>
        <p:nvSpPr>
          <p:cNvPr id="1739" name="Rounded Rectangle"/>
          <p:cNvSpPr/>
          <p:nvPr/>
        </p:nvSpPr>
        <p:spPr>
          <a:xfrm>
            <a:off x="1104900" y="1676400"/>
            <a:ext cx="11430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40" name="Rounded Rectangle"/>
          <p:cNvSpPr/>
          <p:nvPr/>
        </p:nvSpPr>
        <p:spPr>
          <a:xfrm>
            <a:off x="1206500" y="1866900"/>
            <a:ext cx="9652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41" name="Rounded Rectangle"/>
          <p:cNvSpPr/>
          <p:nvPr/>
        </p:nvSpPr>
        <p:spPr>
          <a:xfrm>
            <a:off x="1308100" y="2057400"/>
            <a:ext cx="7620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742" name="10-1-347_AnswersBookForKidsVol1.png" descr="10-1-347_AnswersBookForKidsVol1.png"/>
          <p:cNvPicPr>
            <a:picLocks noChangeAspect="1"/>
          </p:cNvPicPr>
          <p:nvPr/>
        </p:nvPicPr>
        <p:blipFill>
          <a:blip r:embed="rId2">
            <a:extLst/>
          </a:blip>
          <a:stretch>
            <a:fillRect/>
          </a:stretch>
        </p:blipFill>
        <p:spPr>
          <a:xfrm>
            <a:off x="1677415" y="2658315"/>
            <a:ext cx="6425337" cy="6425336"/>
          </a:xfrm>
          <a:prstGeom prst="rect">
            <a:avLst/>
          </a:prstGeom>
          <a:ln w="12700">
            <a:miter lim="400000"/>
          </a:ln>
        </p:spPr>
      </p:pic>
      <p:pic>
        <p:nvPicPr>
          <p:cNvPr id="1743" name="10-1-348_AnswersBookforKidsVol2_MultiFnt.png" descr="10-1-348_AnswersBookforKidsVol2_MultiFnt.png"/>
          <p:cNvPicPr>
            <a:picLocks noChangeAspect="1"/>
          </p:cNvPicPr>
          <p:nvPr/>
        </p:nvPicPr>
        <p:blipFill>
          <a:blip r:embed="rId3">
            <a:extLst/>
          </a:blip>
          <a:stretch>
            <a:fillRect/>
          </a:stretch>
        </p:blipFill>
        <p:spPr>
          <a:xfrm>
            <a:off x="6262533" y="2658315"/>
            <a:ext cx="6425337" cy="6425336"/>
          </a:xfrm>
          <a:prstGeom prst="rect">
            <a:avLst/>
          </a:prstGeom>
          <a:ln w="12700">
            <a:miter lim="400000"/>
          </a:ln>
        </p:spPr>
      </p:pic>
      <p:pic>
        <p:nvPicPr>
          <p:cNvPr id="1744" name="10-1-403_AnswersBookforKidsVol3_MultiFnt.png" descr="10-1-403_AnswersBookforKidsVol3_MultiFnt.png"/>
          <p:cNvPicPr>
            <a:picLocks noChangeAspect="1"/>
          </p:cNvPicPr>
          <p:nvPr/>
        </p:nvPicPr>
        <p:blipFill>
          <a:blip r:embed="rId4">
            <a:extLst/>
          </a:blip>
          <a:stretch>
            <a:fillRect/>
          </a:stretch>
        </p:blipFill>
        <p:spPr>
          <a:xfrm>
            <a:off x="10857932" y="2658315"/>
            <a:ext cx="6425337" cy="6425336"/>
          </a:xfrm>
          <a:prstGeom prst="rect">
            <a:avLst/>
          </a:prstGeom>
          <a:ln w="12700">
            <a:miter lim="400000"/>
          </a:ln>
        </p:spPr>
      </p:pic>
      <p:pic>
        <p:nvPicPr>
          <p:cNvPr id="1745" name="10-1-404_AnswersBookforKidsVol4_MutliFnt.png" descr="10-1-404_AnswersBookforKidsVol4_MutliFnt.png"/>
          <p:cNvPicPr>
            <a:picLocks noChangeAspect="1"/>
          </p:cNvPicPr>
          <p:nvPr/>
        </p:nvPicPr>
        <p:blipFill>
          <a:blip r:embed="rId5">
            <a:extLst/>
          </a:blip>
          <a:stretch>
            <a:fillRect/>
          </a:stretch>
        </p:blipFill>
        <p:spPr>
          <a:xfrm>
            <a:off x="15443051" y="2658315"/>
            <a:ext cx="6425336" cy="6425336"/>
          </a:xfrm>
          <a:prstGeom prst="rect">
            <a:avLst/>
          </a:prstGeom>
          <a:ln w="12700">
            <a:miter lim="400000"/>
          </a:ln>
        </p:spPr>
      </p:pic>
      <p:pic>
        <p:nvPicPr>
          <p:cNvPr id="1746" name="10-1-567_AnswersBookForKids_Vol6_FRNT.png" descr="10-1-567_AnswersBookForKids_Vol6_FRNT.png"/>
          <p:cNvPicPr>
            <a:picLocks noChangeAspect="1"/>
          </p:cNvPicPr>
          <p:nvPr/>
        </p:nvPicPr>
        <p:blipFill>
          <a:blip r:embed="rId6">
            <a:extLst/>
          </a:blip>
          <a:stretch>
            <a:fillRect/>
          </a:stretch>
        </p:blipFill>
        <p:spPr>
          <a:xfrm>
            <a:off x="6204978" y="7239653"/>
            <a:ext cx="6553202" cy="6553201"/>
          </a:xfrm>
          <a:prstGeom prst="rect">
            <a:avLst/>
          </a:prstGeom>
          <a:ln w="12700">
            <a:miter lim="400000"/>
          </a:ln>
        </p:spPr>
      </p:pic>
      <p:pic>
        <p:nvPicPr>
          <p:cNvPr id="1747" name="10-1-566_AnswersBookForKids_Vol5_FRNT.png" descr="10-1-566_AnswersBookForKids_Vol5_FRNT.png"/>
          <p:cNvPicPr>
            <a:picLocks noChangeAspect="1"/>
          </p:cNvPicPr>
          <p:nvPr/>
        </p:nvPicPr>
        <p:blipFill>
          <a:blip r:embed="rId7">
            <a:extLst/>
          </a:blip>
          <a:stretch>
            <a:fillRect/>
          </a:stretch>
        </p:blipFill>
        <p:spPr>
          <a:xfrm>
            <a:off x="10726547" y="7229372"/>
            <a:ext cx="6654802" cy="6654801"/>
          </a:xfrm>
          <a:prstGeom prst="rect">
            <a:avLst/>
          </a:prstGeom>
          <a:ln w="12700">
            <a:miter lim="400000"/>
          </a:ln>
        </p:spPr>
      </p:pic>
    </p:spTree>
  </p:cSld>
  <p:clrMapOvr>
    <a:masterClrMapping/>
  </p:clrMapOvr>
  <p:transition xmlns:p14="http://schemas.microsoft.com/office/powerpoint/2010/mai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9"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750" name="2008-08-18, Walkaround publicity shots 021.jpg" descr="2008-08-18, Walkaround publicity shots 021.jpg"/>
          <p:cNvPicPr>
            <a:picLocks noChangeAspect="1"/>
          </p:cNvPicPr>
          <p:nvPr/>
        </p:nvPicPr>
        <p:blipFill>
          <a:blip r:embed="rId2">
            <a:extLst/>
          </a:blip>
          <a:srcRect l="391" t="7770" r="652" b="8194"/>
          <a:stretch>
            <a:fillRect/>
          </a:stretch>
        </p:blipFill>
        <p:spPr>
          <a:xfrm>
            <a:off x="2743200" y="812800"/>
            <a:ext cx="19253200" cy="10896600"/>
          </a:xfrm>
          <a:prstGeom prst="rect">
            <a:avLst/>
          </a:prstGeom>
          <a:ln w="63500">
            <a:solidFill>
              <a:srgbClr val="FFFFFF"/>
            </a:solidFill>
            <a:miter lim="400000"/>
          </a:ln>
        </p:spPr>
      </p:pic>
      <p:sp>
        <p:nvSpPr>
          <p:cNvPr id="1751" name="Slide Number"/>
          <p:cNvSpPr txBox="1">
            <a:spLocks noGrp="1"/>
          </p:cNvSpPr>
          <p:nvPr>
            <p:ph type="sldNum" sz="quarter" idx="2"/>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138</a:t>
            </a:fld>
            <a:endParaRPr/>
          </a:p>
        </p:txBody>
      </p:sp>
      <p:sp>
        <p:nvSpPr>
          <p:cNvPr id="1752" name="Creation Museum, Cincinnati, OH"/>
          <p:cNvSpPr txBox="1"/>
          <p:nvPr/>
        </p:nvSpPr>
        <p:spPr>
          <a:xfrm>
            <a:off x="5561584" y="11648838"/>
            <a:ext cx="13298933" cy="14224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ctr" defTabSz="914400">
              <a:buClr>
                <a:srgbClr val="000000"/>
              </a:buClr>
              <a:defRPr sz="8800" spc="528">
                <a:solidFill>
                  <a:srgbClr val="FFFFFF"/>
                </a:solidFill>
                <a:uFill>
                  <a:solidFill>
                    <a:srgbClr val="FFFFFF"/>
                  </a:solidFill>
                </a:uFill>
                <a:latin typeface="Quaver Sans"/>
                <a:ea typeface="Quaver Sans"/>
                <a:cs typeface="Quaver Sans"/>
                <a:sym typeface="Quaver Sans"/>
              </a:defRPr>
            </a:lvl1pPr>
          </a:lstStyle>
          <a:p>
            <a:r>
              <a:t>Creation Museum, Cincinnati, OH</a:t>
            </a:r>
          </a:p>
        </p:txBody>
      </p:sp>
    </p:spTree>
  </p:cSld>
  <p:clrMapOvr>
    <a:masterClrMapping/>
  </p:clrMapOvr>
  <p:transition xmlns:p14="http://schemas.microsoft.com/office/powerpoint/2010/mai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6" name="160830_ArkEncounter_Front-2B.jpg"/>
          <p:cNvGrpSpPr/>
          <p:nvPr/>
        </p:nvGrpSpPr>
        <p:grpSpPr>
          <a:xfrm>
            <a:off x="1486979" y="761935"/>
            <a:ext cx="21410042" cy="12446130"/>
            <a:chOff x="0" y="0"/>
            <a:chExt cx="21410040" cy="12446128"/>
          </a:xfrm>
        </p:grpSpPr>
        <p:pic>
          <p:nvPicPr>
            <p:cNvPr id="1755" name="160830_ArkEncounter_Front-2B.jpg" descr="160830_ArkEncounter_Front-2B.jpg"/>
            <p:cNvPicPr>
              <a:picLocks noChangeAspect="1"/>
            </p:cNvPicPr>
            <p:nvPr/>
          </p:nvPicPr>
          <p:blipFill>
            <a:blip r:embed="rId2">
              <a:extLst/>
            </a:blip>
            <a:stretch>
              <a:fillRect/>
            </a:stretch>
          </p:blipFill>
          <p:spPr>
            <a:xfrm>
              <a:off x="215900" y="139700"/>
              <a:ext cx="20978241" cy="11887329"/>
            </a:xfrm>
            <a:prstGeom prst="rect">
              <a:avLst/>
            </a:prstGeom>
            <a:ln>
              <a:noFill/>
            </a:ln>
            <a:effectLst/>
          </p:spPr>
        </p:pic>
        <p:pic>
          <p:nvPicPr>
            <p:cNvPr id="1754" name="160830_ArkEncounter_Front-2B.jpg" descr="160830_ArkEncounter_Front-2B.jpg"/>
            <p:cNvPicPr>
              <a:picLocks/>
            </p:cNvPicPr>
            <p:nvPr/>
          </p:nvPicPr>
          <p:blipFill>
            <a:blip r:embed="rId3">
              <a:extLst/>
            </a:blip>
            <a:stretch>
              <a:fillRect/>
            </a:stretch>
          </p:blipFill>
          <p:spPr>
            <a:xfrm>
              <a:off x="0" y="0"/>
              <a:ext cx="21410041" cy="12446129"/>
            </a:xfrm>
            <a:prstGeom prst="rect">
              <a:avLst/>
            </a:prstGeom>
            <a:effectLst/>
          </p:spPr>
        </p:pic>
      </p:grpSp>
      <p:sp>
        <p:nvSpPr>
          <p:cNvPr id="1757" name="Ark Encounter, Williamstown, KY"/>
          <p:cNvSpPr txBox="1"/>
          <p:nvPr/>
        </p:nvSpPr>
        <p:spPr>
          <a:xfrm>
            <a:off x="5454773" y="1219098"/>
            <a:ext cx="13474453"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ejaVu Sans Condensed"/>
                <a:ea typeface="DejaVu Sans Condensed"/>
                <a:cs typeface="DejaVu Sans Condensed"/>
                <a:sym typeface="DejaVu Sans Condensed"/>
              </a:defRPr>
            </a:lvl1pPr>
          </a:lstStyle>
          <a:p>
            <a:r>
              <a:t>Ark Encounter, Williamstown, KY</a:t>
            </a:r>
          </a:p>
        </p:txBody>
      </p:sp>
    </p:spTree>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70" name="Dinosaurs--Encyclopedia of.jpg"/>
          <p:cNvGrpSpPr/>
          <p:nvPr/>
        </p:nvGrpSpPr>
        <p:grpSpPr>
          <a:xfrm>
            <a:off x="16446500" y="766762"/>
            <a:ext cx="6083511" cy="8166101"/>
            <a:chOff x="0" y="0"/>
            <a:chExt cx="6083510" cy="8166100"/>
          </a:xfrm>
        </p:grpSpPr>
        <p:pic>
          <p:nvPicPr>
            <p:cNvPr id="969" name="Dinosaurs--Encyclopedia of.jpg" descr="Dinosaurs--Encyclopedia of.jpg"/>
            <p:cNvPicPr>
              <a:picLocks noChangeAspect="1"/>
            </p:cNvPicPr>
            <p:nvPr/>
          </p:nvPicPr>
          <p:blipFill>
            <a:blip r:embed="rId3">
              <a:extLst/>
            </a:blip>
            <a:stretch>
              <a:fillRect/>
            </a:stretch>
          </p:blipFill>
          <p:spPr>
            <a:xfrm>
              <a:off x="317500" y="304800"/>
              <a:ext cx="5461211" cy="7543800"/>
            </a:xfrm>
            <a:prstGeom prst="rect">
              <a:avLst/>
            </a:prstGeom>
            <a:ln>
              <a:noFill/>
            </a:ln>
            <a:effectLst/>
          </p:spPr>
        </p:pic>
        <p:pic>
          <p:nvPicPr>
            <p:cNvPr id="968" name="Dinosaurs--Encyclopedia of.jpg" descr="Dinosaurs--Encyclopedia of.jpg"/>
            <p:cNvPicPr>
              <a:picLocks/>
            </p:cNvPicPr>
            <p:nvPr/>
          </p:nvPicPr>
          <p:blipFill>
            <a:blip r:embed="rId4">
              <a:extLst/>
            </a:blip>
            <a:stretch>
              <a:fillRect/>
            </a:stretch>
          </p:blipFill>
          <p:spPr>
            <a:xfrm>
              <a:off x="0" y="0"/>
              <a:ext cx="6083511" cy="8166100"/>
            </a:xfrm>
            <a:prstGeom prst="rect">
              <a:avLst/>
            </a:prstGeom>
            <a:effectLst/>
          </p:spPr>
        </p:pic>
      </p:grpSp>
      <p:sp>
        <p:nvSpPr>
          <p:cNvPr id="971" name="“Evolving reptiles”"/>
          <p:cNvSpPr txBox="1"/>
          <p:nvPr/>
        </p:nvSpPr>
        <p:spPr>
          <a:xfrm>
            <a:off x="3440112" y="711200"/>
            <a:ext cx="10363201" cy="137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FB00"/>
              </a:buClr>
              <a:buFont typeface="Arial"/>
              <a:defRPr sz="8600">
                <a:solidFill>
                  <a:srgbClr val="FFFB00"/>
                </a:solidFill>
                <a:uFill>
                  <a:solidFill>
                    <a:srgbClr val="FFFB00"/>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FFB00"/>
                </a:solidFill>
                <a:uFill>
                  <a:solidFill>
                    <a:srgbClr val="FFFB00"/>
                  </a:solidFill>
                </a:uFill>
              </a:rPr>
              <a:t>“Evolving reptiles”</a:t>
            </a:r>
          </a:p>
        </p:txBody>
      </p:sp>
      <p:sp>
        <p:nvSpPr>
          <p:cNvPr id="972" name="“Small lizard-like reptiles evolved from amphibians at least 340 million years ago.”"/>
          <p:cNvSpPr txBox="1"/>
          <p:nvPr/>
        </p:nvSpPr>
        <p:spPr>
          <a:xfrm>
            <a:off x="2031999" y="2490787"/>
            <a:ext cx="13868401" cy="308864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90000"/>
              </a:lnSpc>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FFFFF"/>
                </a:solidFill>
                <a:uFill>
                  <a:solidFill>
                    <a:srgbClr val="FFFFFF"/>
                  </a:solidFill>
                </a:uFill>
              </a:rPr>
              <a:t>“Small lizard-like reptiles evolved from amphibians at least 340 million years ago.”</a:t>
            </a:r>
          </a:p>
        </p:txBody>
      </p:sp>
      <p:sp>
        <p:nvSpPr>
          <p:cNvPr id="973" name="“From such pioneers evolved several reptile groups identified by differences in the skull behind the eyes.”"/>
          <p:cNvSpPr txBox="1"/>
          <p:nvPr/>
        </p:nvSpPr>
        <p:spPr>
          <a:xfrm>
            <a:off x="1917700" y="5940425"/>
            <a:ext cx="14287500" cy="404876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90000"/>
              </a:lnSpc>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FFFFF"/>
                </a:solidFill>
                <a:uFill>
                  <a:solidFill>
                    <a:srgbClr val="FFFFFF"/>
                  </a:solidFill>
                </a:uFill>
              </a:rPr>
              <a:t>“From such pioneers evolved several reptile groups identified by differences in the skull behind the eyes.”</a:t>
            </a:r>
          </a:p>
        </p:txBody>
      </p:sp>
      <p:sp>
        <p:nvSpPr>
          <p:cNvPr id="974" name="David Lambert, The Encyclopedia of  Dinosaurs (London: Bloomsbury Books, 1994), p. 16, published in association with the British Museum of Natural History."/>
          <p:cNvSpPr txBox="1"/>
          <p:nvPr/>
        </p:nvSpPr>
        <p:spPr>
          <a:xfrm>
            <a:off x="1981200" y="11341100"/>
            <a:ext cx="20256500" cy="12700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FFFFFF"/>
              </a:buClr>
              <a:buFont typeface="Arial"/>
              <a:defRPr sz="40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David Lambert,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The Encyclopedia of  Dinosaurs </a:t>
            </a:r>
            <a:r>
              <a:rPr>
                <a:solidFill>
                  <a:srgbClr val="FFFFFF"/>
                </a:solidFill>
                <a:uFill>
                  <a:solidFill>
                    <a:srgbClr val="FFFFFF"/>
                  </a:solidFill>
                </a:uFill>
              </a:rPr>
              <a:t>(London: Bloomsbury Books, 1994), p. 16, </a:t>
            </a:r>
            <a:r>
              <a:rPr>
                <a:solidFill>
                  <a:srgbClr val="FFFB00"/>
                </a:solidFill>
                <a:uFill>
                  <a:solidFill>
                    <a:srgbClr val="FFFB00"/>
                  </a:solidFill>
                </a:uFill>
              </a:rPr>
              <a:t>published in association with the British Museum of Natural History</a:t>
            </a:r>
            <a:r>
              <a:rPr>
                <a:solidFill>
                  <a:srgbClr val="FFFFFF"/>
                </a:solidFill>
                <a:uFill>
                  <a:solidFill>
                    <a:srgbClr val="FFFFFF"/>
                  </a:solidFill>
                </a:uFill>
              </a:rPr>
              <a: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971"/>
                                        </p:tgtEl>
                                        <p:attrNameLst>
                                          <p:attrName>style.visibility</p:attrName>
                                        </p:attrNameLst>
                                      </p:cBhvr>
                                      <p:to>
                                        <p:strVal val="visible"/>
                                      </p:to>
                                    </p:set>
                                    <p:animEffect transition="in" filter="wipe(left)">
                                      <p:cBhvr>
                                        <p:cTn id="7" dur="500"/>
                                        <p:tgtEl>
                                          <p:spTgt spid="97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972"/>
                                        </p:tgtEl>
                                        <p:attrNameLst>
                                          <p:attrName>style.visibility</p:attrName>
                                        </p:attrNameLst>
                                      </p:cBhvr>
                                      <p:to>
                                        <p:strVal val="visible"/>
                                      </p:to>
                                    </p:set>
                                    <p:anim calcmode="lin" valueType="num">
                                      <p:cBhvr>
                                        <p:cTn id="12" dur="500" fill="hold"/>
                                        <p:tgtEl>
                                          <p:spTgt spid="972"/>
                                        </p:tgtEl>
                                        <p:attrNameLst>
                                          <p:attrName>ppt_w</p:attrName>
                                        </p:attrNameLst>
                                      </p:cBhvr>
                                      <p:tavLst>
                                        <p:tav tm="0">
                                          <p:val>
                                            <p:fltVal val="0"/>
                                          </p:val>
                                        </p:tav>
                                        <p:tav tm="100000">
                                          <p:val>
                                            <p:strVal val="#ppt_w"/>
                                          </p:val>
                                        </p:tav>
                                      </p:tavLst>
                                    </p:anim>
                                    <p:anim calcmode="lin" valueType="num">
                                      <p:cBhvr>
                                        <p:cTn id="13" dur="500" fill="hold"/>
                                        <p:tgtEl>
                                          <p:spTgt spid="97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3" nodeType="clickEffect">
                                  <p:stCondLst>
                                    <p:cond delay="0"/>
                                  </p:stCondLst>
                                  <p:iterate>
                                    <p:tmAbs val="0"/>
                                  </p:iterate>
                                  <p:childTnLst>
                                    <p:set>
                                      <p:cBhvr>
                                        <p:cTn id="17" fill="hold"/>
                                        <p:tgtEl>
                                          <p:spTgt spid="973"/>
                                        </p:tgtEl>
                                        <p:attrNameLst>
                                          <p:attrName>style.visibility</p:attrName>
                                        </p:attrNameLst>
                                      </p:cBhvr>
                                      <p:to>
                                        <p:strVal val="visible"/>
                                      </p:to>
                                    </p:set>
                                    <p:anim calcmode="lin" valueType="num">
                                      <p:cBhvr>
                                        <p:cTn id="18" dur="500" fill="hold"/>
                                        <p:tgtEl>
                                          <p:spTgt spid="973"/>
                                        </p:tgtEl>
                                        <p:attrNameLst>
                                          <p:attrName>ppt_w</p:attrName>
                                        </p:attrNameLst>
                                      </p:cBhvr>
                                      <p:tavLst>
                                        <p:tav tm="0">
                                          <p:val>
                                            <p:fltVal val="0"/>
                                          </p:val>
                                        </p:tav>
                                        <p:tav tm="100000">
                                          <p:val>
                                            <p:strVal val="#ppt_w"/>
                                          </p:val>
                                        </p:tav>
                                      </p:tavLst>
                                    </p:anim>
                                    <p:anim calcmode="lin" valueType="num">
                                      <p:cBhvr>
                                        <p:cTn id="19" dur="500" fill="hold"/>
                                        <p:tgtEl>
                                          <p:spTgt spid="9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 grpId="1" animBg="1" advAuto="0"/>
      <p:bldP spid="972" grpId="2" animBg="1" advAuto="0"/>
      <p:bldP spid="973" grpId="3" animBg="1" advAuto="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0" y="2835284"/>
            <a:ext cx="7143664" cy="5044301"/>
          </a:xfrm>
        </p:spPr>
        <p:txBody>
          <a:bodyPr/>
          <a:lstStyle/>
          <a:p>
            <a:pPr algn="r"/>
            <a:r>
              <a:rPr lang="en-US" dirty="0" smtClean="0"/>
              <a:t>Black</a:t>
            </a:r>
            <a:endParaRPr lang="en-US" dirty="0"/>
          </a:p>
        </p:txBody>
      </p:sp>
    </p:spTree>
    <p:extLst>
      <p:ext uri="{BB962C8B-B14F-4D97-AF65-F5344CB8AC3E}">
        <p14:creationId xmlns:p14="http://schemas.microsoft.com/office/powerpoint/2010/main" val="39904057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12344400"/>
            <a:ext cx="24384000" cy="1371600"/>
          </a:xfrm>
        </p:spPr>
        <p:txBody>
          <a:bodyPr/>
          <a:lstStyle/>
          <a:p>
            <a:pPr eaLnBrk="1" hangingPunct="1">
              <a:defRPr/>
            </a:pPr>
            <a:r>
              <a:rPr lang="en-US" sz="8500" b="1" dirty="0">
                <a:solidFill>
                  <a:srgbClr val="FFFFFF"/>
                </a:solidFill>
                <a:latin typeface="Arial" charset="0"/>
                <a:ea typeface="ＭＳ Ｐゴシック" charset="0"/>
              </a:rPr>
              <a:t>Creation link </a:t>
            </a:r>
            <a:r>
              <a:rPr lang="en-US" sz="8500" b="1" dirty="0">
                <a:solidFill>
                  <a:srgbClr val="FFFFFF"/>
                </a:solidFill>
                <a:latin typeface="Arial" charset="0"/>
                <a:ea typeface="ＭＳ Ｐゴシック" charset="0"/>
              </a:rPr>
              <a:t>at </a:t>
            </a:r>
            <a:r>
              <a:rPr lang="en-US" sz="8500" b="1" dirty="0" err="1">
                <a:solidFill>
                  <a:srgbClr val="FFFFFF"/>
                </a:solidFill>
                <a:latin typeface="Arial" charset="0"/>
                <a:ea typeface="ＭＳ Ｐゴシック" charset="0"/>
              </a:rPr>
              <a:t>BibleStudyDownloads.org</a:t>
            </a:r>
            <a:endParaRPr lang="en-US" sz="29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143088"/>
            <a:ext cx="2438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243823" tIns="121912" rIns="243823" bIns="121912"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2438216" eaLnBrk="1" fontAlgn="base" hangingPunct="1">
              <a:spcBef>
                <a:spcPct val="0"/>
              </a:spcBef>
              <a:spcAft>
                <a:spcPct val="0"/>
              </a:spcAft>
            </a:pPr>
            <a:r>
              <a:rPr lang="en-US" sz="9600" b="1" kern="1200">
                <a:solidFill>
                  <a:srgbClr val="FFFFFF"/>
                </a:solidFill>
                <a:latin typeface="Arial" charset="0"/>
                <a:cs typeface="Arial" charset="0"/>
              </a:rPr>
              <a:t>Get this presentation for free!</a:t>
            </a:r>
            <a:endParaRPr lang="en-US" sz="3200" b="1" kern="12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117791" y="1273963"/>
            <a:ext cx="24619592" cy="11300091"/>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262" y="4444680"/>
            <a:ext cx="16408565" cy="6967189"/>
          </a:xfrm>
          <a:prstGeom prst="rect">
            <a:avLst/>
          </a:prstGeom>
        </p:spPr>
      </p:pic>
    </p:spTree>
    <p:extLst>
      <p:ext uri="{BB962C8B-B14F-4D97-AF65-F5344CB8AC3E}">
        <p14:creationId xmlns:p14="http://schemas.microsoft.com/office/powerpoint/2010/main" val="25523280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 name="“The demise of T. rex and most other dinosaurs some 65 million years ago may grab all the headlines.  But paleontologists are equally concerned with puzzling out how these mighty beasts got their start.  Who were their ancestors?”"/>
          <p:cNvSpPr txBox="1"/>
          <p:nvPr/>
        </p:nvSpPr>
        <p:spPr>
          <a:xfrm>
            <a:off x="2286000" y="1803400"/>
            <a:ext cx="19812000" cy="6502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“The demise of T. rex and most other dinosaurs some 65 million years ago may grab all the headlines.  But paleontologists are equally concerned with puzzling out how these mighty beasts got their start.  Who were their ancestors?”</a:t>
            </a:r>
          </a:p>
        </p:txBody>
      </p:sp>
      <p:sp>
        <p:nvSpPr>
          <p:cNvPr id="979" name="Michael Balter, “Pint-Sized Predator Rattles the Dinosaur Family Tree,” Science, Vol 331: 6014 (14 Jan. 2011), p. 134."/>
          <p:cNvSpPr txBox="1"/>
          <p:nvPr/>
        </p:nvSpPr>
        <p:spPr>
          <a:xfrm>
            <a:off x="2419350" y="10139362"/>
            <a:ext cx="19812000" cy="157992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FFFFFF"/>
              </a:buClr>
              <a:buFont typeface="Arial"/>
              <a:defRPr sz="4800">
                <a:uFill>
                  <a:solidFill>
                    <a:srgbClr val="000000"/>
                  </a:solidFill>
                </a:uFill>
                <a:latin typeface="DejaVu Sans Condensed"/>
                <a:ea typeface="DejaVu Sans Condensed"/>
                <a:cs typeface="DejaVu Sans Condensed"/>
                <a:sym typeface="DejaVu Sans Condensed"/>
              </a:defRPr>
            </a:pPr>
            <a:r>
              <a:rPr dirty="0">
                <a:solidFill>
                  <a:srgbClr val="FFFFFF"/>
                </a:solidFill>
                <a:effectLst>
                  <a:outerShdw blurRad="12700" dist="25400" dir="2700000" rotWithShape="0">
                    <a:srgbClr val="929292"/>
                  </a:outerShdw>
                </a:effectLst>
                <a:uFill>
                  <a:solidFill>
                    <a:srgbClr val="FFFFFF"/>
                  </a:solidFill>
                </a:uFill>
              </a:rPr>
              <a:t>Michael Balter, “Pint-Sized Predator Rattles the Dinosaur Family Tree,” </a:t>
            </a:r>
            <a:r>
              <a:rPr i="1" dirty="0">
                <a:solidFill>
                  <a:srgbClr val="FFFFFF"/>
                </a:solidFill>
                <a:effectLst>
                  <a:outerShdw blurRad="12700" dist="25400" dir="2700000" rotWithShape="0">
                    <a:srgbClr val="929292"/>
                  </a:outerShdw>
                </a:effectLst>
                <a:uFill>
                  <a:solidFill>
                    <a:srgbClr val="FFFFFF"/>
                  </a:solidFill>
                </a:uFill>
              </a:rPr>
              <a:t>Science</a:t>
            </a:r>
            <a:r>
              <a:rPr dirty="0">
                <a:solidFill>
                  <a:srgbClr val="FFFFFF"/>
                </a:solidFill>
                <a:effectLst>
                  <a:outerShdw blurRad="12700" dist="25400" dir="2700000" rotWithShape="0">
                    <a:srgbClr val="929292"/>
                  </a:outerShdw>
                </a:effectLst>
                <a:uFill>
                  <a:solidFill>
                    <a:srgbClr val="FFFFFF"/>
                  </a:solidFill>
                </a:uFill>
              </a:rPr>
              <a:t>, Vol 331: 6014 (14 Jan. 2011), p. 134.</a:t>
            </a:r>
            <a:r>
              <a:rPr dirty="0">
                <a:solidFill>
                  <a:srgbClr val="FFFFFF"/>
                </a:solidFill>
                <a:uFill>
                  <a:solidFill>
                    <a:srgbClr val="FFFFFF"/>
                  </a:solidFill>
                </a:uFill>
              </a:rPr>
              <a:t> </a:t>
            </a:r>
          </a:p>
        </p:txBody>
      </p:sp>
    </p:spTree>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 name="Living relations.jpg" descr="Living relations.jpg"/>
          <p:cNvPicPr>
            <a:picLocks noChangeAspect="1"/>
          </p:cNvPicPr>
          <p:nvPr/>
        </p:nvPicPr>
        <p:blipFill>
          <a:blip r:embed="rId2">
            <a:extLst/>
          </a:blip>
          <a:srcRect/>
          <a:stretch>
            <a:fillRect/>
          </a:stretch>
        </p:blipFill>
        <p:spPr>
          <a:xfrm>
            <a:off x="2184400" y="447840"/>
            <a:ext cx="20002500" cy="12812777"/>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 name="Oard MoR 3.jpg" descr="Oard MoR 3.jpg"/>
          <p:cNvPicPr>
            <a:picLocks noChangeAspect="1"/>
          </p:cNvPicPr>
          <p:nvPr/>
        </p:nvPicPr>
        <p:blipFill>
          <a:blip r:embed="rId2">
            <a:extLst/>
          </a:blip>
          <a:srcRect r="4521"/>
          <a:stretch>
            <a:fillRect/>
          </a:stretch>
        </p:blipFill>
        <p:spPr>
          <a:xfrm>
            <a:off x="4805362" y="770764"/>
            <a:ext cx="14773352" cy="11602305"/>
          </a:xfrm>
          <a:prstGeom prst="rect">
            <a:avLst/>
          </a:prstGeom>
          <a:ln w="25400">
            <a:solidFill>
              <a:srgbClr val="FFFFFF"/>
            </a:solidFill>
            <a:miter lim="400000"/>
          </a:ln>
        </p:spPr>
      </p:pic>
      <p:sp>
        <p:nvSpPr>
          <p:cNvPr id="984" name="Museum of the Rockies, Bozeman, Montana"/>
          <p:cNvSpPr txBox="1"/>
          <p:nvPr/>
        </p:nvSpPr>
        <p:spPr>
          <a:xfrm>
            <a:off x="3251200" y="12358687"/>
            <a:ext cx="17881600" cy="92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lnSpc>
                <a:spcPct val="90000"/>
              </a:lnSpc>
              <a:buClr>
                <a:srgbClr val="FFFFFF"/>
              </a:buClr>
              <a:buFont typeface="Arial"/>
              <a:defRPr sz="5600">
                <a:solidFill>
                  <a:srgbClr val="FFFFFF"/>
                </a:solidFill>
                <a:uFill>
                  <a:solidFill>
                    <a:srgbClr val="FFFFFF"/>
                  </a:solidFill>
                </a:uFill>
                <a:latin typeface="DejaVu Sans Condensed"/>
                <a:ea typeface="DejaVu Sans Condensed"/>
                <a:cs typeface="DejaVu Sans Condensed"/>
                <a:sym typeface="DejaVu Sans Condensed"/>
              </a:defRPr>
            </a:lvl1pPr>
          </a:lstStyle>
          <a:p>
            <a:r>
              <a:t>Museum of the Rockies, Bozeman, Montana</a:t>
            </a:r>
          </a:p>
        </p:txBody>
      </p:sp>
      <p:sp>
        <p:nvSpPr>
          <p:cNvPr id="985" name="Arrow"/>
          <p:cNvSpPr/>
          <p:nvPr/>
        </p:nvSpPr>
        <p:spPr>
          <a:xfrm rot="5399998">
            <a:off x="11004550" y="1271448"/>
            <a:ext cx="1790700" cy="1270001"/>
          </a:xfrm>
          <a:prstGeom prst="rightArrow">
            <a:avLst>
              <a:gd name="adj1" fmla="val 32000"/>
              <a:gd name="adj2" fmla="val 44000"/>
            </a:avLst>
          </a:prstGeom>
          <a:solidFill>
            <a:srgbClr val="FFFB00"/>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86" name="“Birds are living dinosaurs!”"/>
          <p:cNvSpPr txBox="1"/>
          <p:nvPr/>
        </p:nvSpPr>
        <p:spPr>
          <a:xfrm>
            <a:off x="12841977" y="928752"/>
            <a:ext cx="7924801" cy="19596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90000"/>
              </a:lnSpc>
              <a:spcBef>
                <a:spcPts val="1800"/>
              </a:spcBef>
              <a:buClr>
                <a:srgbClr val="FFFB00"/>
              </a:buClr>
              <a:buFont typeface="Arial"/>
              <a:defRPr sz="6600">
                <a:solidFill>
                  <a:srgbClr val="FFFB00"/>
                </a:solidFill>
                <a:uFill>
                  <a:solidFill>
                    <a:srgbClr val="FFFB00"/>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FFB00"/>
                </a:solidFill>
                <a:uFill>
                  <a:solidFill>
                    <a:srgbClr val="FFFB00"/>
                  </a:solidFill>
                </a:uFill>
              </a:rPr>
              <a:t>“Birds are living dinosaurs!”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985"/>
                                        </p:tgtEl>
                                        <p:attrNameLst>
                                          <p:attrName>style.visibility</p:attrName>
                                        </p:attrNameLst>
                                      </p:cBhvr>
                                      <p:to>
                                        <p:strVal val="visible"/>
                                      </p:to>
                                    </p:set>
                                    <p:animEffect transition="in" filter="wipe(up)">
                                      <p:cBhvr>
                                        <p:cTn id="7" dur="250"/>
                                        <p:tgtEl>
                                          <p:spTgt spid="985"/>
                                        </p:tgtEl>
                                      </p:cBhvr>
                                    </p:animEffect>
                                  </p:childTnLst>
                                </p:cTn>
                              </p:par>
                            </p:childTnLst>
                          </p:cTn>
                        </p:par>
                        <p:par>
                          <p:cTn id="8" fill="hold">
                            <p:stCondLst>
                              <p:cond delay="250"/>
                            </p:stCondLst>
                            <p:childTnLst>
                              <p:par>
                                <p:cTn id="9" presetID="22" presetClass="entr" presetSubtype="8" fill="hold" grpId="2" nodeType="afterEffect">
                                  <p:stCondLst>
                                    <p:cond delay="0"/>
                                  </p:stCondLst>
                                  <p:iterate>
                                    <p:tmAbs val="0"/>
                                  </p:iterate>
                                  <p:childTnLst>
                                    <p:set>
                                      <p:cBhvr>
                                        <p:cTn id="10" fill="hold"/>
                                        <p:tgtEl>
                                          <p:spTgt spid="986"/>
                                        </p:tgtEl>
                                        <p:attrNameLst>
                                          <p:attrName>style.visibility</p:attrName>
                                        </p:attrNameLst>
                                      </p:cBhvr>
                                      <p:to>
                                        <p:strVal val="visible"/>
                                      </p:to>
                                    </p:set>
                                    <p:animEffect transition="in" filter="wipe(left)">
                                      <p:cBhvr>
                                        <p:cTn id="11" dur="500"/>
                                        <p:tgtEl>
                                          <p:spTgt spid="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 grpId="1" animBg="1" advAuto="0"/>
      <p:bldP spid="986"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8" name="Birds vs reptiles.jpg" descr="Birds vs reptiles.jpg"/>
          <p:cNvPicPr>
            <a:picLocks noChangeAspect="1"/>
          </p:cNvPicPr>
          <p:nvPr/>
        </p:nvPicPr>
        <p:blipFill>
          <a:blip r:embed="rId3">
            <a:extLst/>
          </a:blip>
          <a:srcRect l="4067" b="12326"/>
          <a:stretch>
            <a:fillRect/>
          </a:stretch>
        </p:blipFill>
        <p:spPr>
          <a:xfrm>
            <a:off x="3330575" y="393700"/>
            <a:ext cx="10147300" cy="12911078"/>
          </a:xfrm>
          <a:prstGeom prst="rect">
            <a:avLst/>
          </a:prstGeom>
          <a:ln w="12700">
            <a:miter lim="400000"/>
          </a:ln>
        </p:spPr>
      </p:pic>
      <p:sp>
        <p:nvSpPr>
          <p:cNvPr id="989" name="Richard Lewontin, “Adaptation,” Scientific American (Sept. 1978), p. 214."/>
          <p:cNvSpPr txBox="1"/>
          <p:nvPr/>
        </p:nvSpPr>
        <p:spPr>
          <a:xfrm>
            <a:off x="13912850" y="10855325"/>
            <a:ext cx="9220200" cy="209296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0000"/>
              </a:lnSpc>
              <a:spcBef>
                <a:spcPts val="1300"/>
              </a:spcBef>
              <a:buClr>
                <a:srgbClr val="FFFFFF"/>
              </a:buClr>
              <a:buFont typeface="Arial"/>
              <a:defRPr sz="48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Richard Lewontin, “Adaptation,”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Scientific American</a:t>
            </a:r>
            <a:r>
              <a:rPr>
                <a:solidFill>
                  <a:srgbClr val="FFFFFF"/>
                </a:solidFill>
                <a:uFill>
                  <a:solidFill>
                    <a:srgbClr val="FFFFFF"/>
                  </a:solidFill>
                </a:uFill>
              </a:rPr>
              <a:t> (Sept. 1978), p. 214.</a:t>
            </a:r>
          </a:p>
        </p:txBody>
      </p:sp>
      <p:sp>
        <p:nvSpPr>
          <p:cNvPr id="990" name="“Evolution of birds from reptiles can be considered a process of adaptation by which birds ‘solved’ the ‘problem’ of flight.”"/>
          <p:cNvSpPr txBox="1"/>
          <p:nvPr/>
        </p:nvSpPr>
        <p:spPr>
          <a:xfrm>
            <a:off x="13823950" y="1609725"/>
            <a:ext cx="8935764" cy="692912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90000"/>
              </a:lnSpc>
              <a:spcBef>
                <a:spcPts val="17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FFFFF"/>
                </a:solidFill>
                <a:uFill>
                  <a:solidFill>
                    <a:srgbClr val="FFFFFF"/>
                  </a:solidFill>
                </a:uFill>
              </a:rPr>
              <a:t>“Evolution of birds from reptiles can be considered a process of adaptation by which birds ‘solved’ the ‘problem’ of flight.”</a:t>
            </a:r>
          </a:p>
        </p:txBody>
      </p:sp>
      <p:sp>
        <p:nvSpPr>
          <p:cNvPr id="991" name="Arrow"/>
          <p:cNvSpPr/>
          <p:nvPr/>
        </p:nvSpPr>
        <p:spPr>
          <a:xfrm>
            <a:off x="839787" y="4318000"/>
            <a:ext cx="3911601" cy="1574800"/>
          </a:xfrm>
          <a:prstGeom prst="rightArrow">
            <a:avLst>
              <a:gd name="adj1" fmla="val 51859"/>
              <a:gd name="adj2" fmla="val 62910"/>
            </a:avLst>
          </a:prstGeom>
          <a:solidFill>
            <a:srgbClr val="FFFB00"/>
          </a:solidFill>
          <a:ln w="127000">
            <a:solidFill>
              <a:srgbClr val="FF4C00"/>
            </a:solidFill>
            <a:miter lim="400000"/>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
        <p:nvSpPr>
          <p:cNvPr id="992" name="Arrow"/>
          <p:cNvSpPr/>
          <p:nvPr/>
        </p:nvSpPr>
        <p:spPr>
          <a:xfrm>
            <a:off x="838200" y="6553200"/>
            <a:ext cx="3911600" cy="1574800"/>
          </a:xfrm>
          <a:prstGeom prst="rightArrow">
            <a:avLst>
              <a:gd name="adj1" fmla="val 51859"/>
              <a:gd name="adj2" fmla="val 62910"/>
            </a:avLst>
          </a:prstGeom>
          <a:solidFill>
            <a:srgbClr val="FFFB00"/>
          </a:solidFill>
          <a:ln w="127000">
            <a:solidFill>
              <a:srgbClr val="FF4C00"/>
            </a:solidFill>
            <a:miter lim="400000"/>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
        <p:nvSpPr>
          <p:cNvPr id="993" name="Arrow"/>
          <p:cNvSpPr/>
          <p:nvPr/>
        </p:nvSpPr>
        <p:spPr>
          <a:xfrm>
            <a:off x="838200" y="9537700"/>
            <a:ext cx="3911600" cy="1574800"/>
          </a:xfrm>
          <a:prstGeom prst="rightArrow">
            <a:avLst>
              <a:gd name="adj1" fmla="val 51859"/>
              <a:gd name="adj2" fmla="val 62910"/>
            </a:avLst>
          </a:prstGeom>
          <a:solidFill>
            <a:srgbClr val="FFFB00"/>
          </a:solidFill>
          <a:ln w="127000">
            <a:solidFill>
              <a:srgbClr val="FF4C00"/>
            </a:solidFill>
            <a:miter lim="400000"/>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
        <p:nvSpPr>
          <p:cNvPr id="994" name="Arrow"/>
          <p:cNvSpPr/>
          <p:nvPr/>
        </p:nvSpPr>
        <p:spPr>
          <a:xfrm>
            <a:off x="838200" y="11899900"/>
            <a:ext cx="3911600" cy="1574800"/>
          </a:xfrm>
          <a:prstGeom prst="rightArrow">
            <a:avLst>
              <a:gd name="adj1" fmla="val 51859"/>
              <a:gd name="adj2" fmla="val 62910"/>
            </a:avLst>
          </a:prstGeom>
          <a:solidFill>
            <a:srgbClr val="FFFB00"/>
          </a:solidFill>
          <a:ln w="127000">
            <a:solidFill>
              <a:srgbClr val="FF4C00"/>
            </a:solidFill>
            <a:miter lim="400000"/>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990"/>
                                        </p:tgtEl>
                                        <p:attrNameLst>
                                          <p:attrName>style.visibility</p:attrName>
                                        </p:attrNameLst>
                                      </p:cBhvr>
                                      <p:to>
                                        <p:strVal val="visible"/>
                                      </p:to>
                                    </p:set>
                                    <p:animEffect transition="in" filter="wipe(up)">
                                      <p:cBhvr>
                                        <p:cTn id="7" dur="500"/>
                                        <p:tgtEl>
                                          <p:spTgt spid="9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991"/>
                                        </p:tgtEl>
                                        <p:attrNameLst>
                                          <p:attrName>style.visibility</p:attrName>
                                        </p:attrNameLst>
                                      </p:cBhvr>
                                      <p:to>
                                        <p:strVal val="visible"/>
                                      </p:to>
                                    </p:set>
                                    <p:animEffect transition="in" filter="wipe(left)">
                                      <p:cBhvr>
                                        <p:cTn id="12" dur="250"/>
                                        <p:tgtEl>
                                          <p:spTgt spid="99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992"/>
                                        </p:tgtEl>
                                        <p:attrNameLst>
                                          <p:attrName>style.visibility</p:attrName>
                                        </p:attrNameLst>
                                      </p:cBhvr>
                                      <p:to>
                                        <p:strVal val="visible"/>
                                      </p:to>
                                    </p:set>
                                    <p:animEffect transition="in" filter="wipe(left)">
                                      <p:cBhvr>
                                        <p:cTn id="17" dur="250"/>
                                        <p:tgtEl>
                                          <p:spTgt spid="99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iterate>
                                    <p:tmAbs val="0"/>
                                  </p:iterate>
                                  <p:childTnLst>
                                    <p:set>
                                      <p:cBhvr>
                                        <p:cTn id="21" fill="hold"/>
                                        <p:tgtEl>
                                          <p:spTgt spid="993"/>
                                        </p:tgtEl>
                                        <p:attrNameLst>
                                          <p:attrName>style.visibility</p:attrName>
                                        </p:attrNameLst>
                                      </p:cBhvr>
                                      <p:to>
                                        <p:strVal val="visible"/>
                                      </p:to>
                                    </p:set>
                                    <p:animEffect transition="in" filter="wipe(left)">
                                      <p:cBhvr>
                                        <p:cTn id="22" dur="250"/>
                                        <p:tgtEl>
                                          <p:spTgt spid="99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5" nodeType="clickEffect">
                                  <p:stCondLst>
                                    <p:cond delay="0"/>
                                  </p:stCondLst>
                                  <p:iterate>
                                    <p:tmAbs val="0"/>
                                  </p:iterate>
                                  <p:childTnLst>
                                    <p:set>
                                      <p:cBhvr>
                                        <p:cTn id="26" fill="hold"/>
                                        <p:tgtEl>
                                          <p:spTgt spid="994"/>
                                        </p:tgtEl>
                                        <p:attrNameLst>
                                          <p:attrName>style.visibility</p:attrName>
                                        </p:attrNameLst>
                                      </p:cBhvr>
                                      <p:to>
                                        <p:strVal val="visible"/>
                                      </p:to>
                                    </p:set>
                                    <p:animEffect transition="in" filter="wipe(left)">
                                      <p:cBhvr>
                                        <p:cTn id="27" dur="250"/>
                                        <p:tgtEl>
                                          <p:spTgt spid="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 grpId="1" animBg="1" advAuto="0"/>
      <p:bldP spid="991" grpId="2" animBg="1" advAuto="0"/>
      <p:bldP spid="992" grpId="3" animBg="1" advAuto="0"/>
      <p:bldP spid="993" grpId="4" animBg="1" advAuto="0"/>
      <p:bldP spid="994" grpId="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8" name="Scalsem1.jpg" descr="Scalsem1.jpg"/>
          <p:cNvPicPr>
            <a:picLocks/>
          </p:cNvPicPr>
          <p:nvPr/>
        </p:nvPicPr>
        <p:blipFill>
          <a:blip r:embed="rId2">
            <a:extLst/>
          </a:blip>
          <a:stretch>
            <a:fillRect/>
          </a:stretch>
        </p:blipFill>
        <p:spPr>
          <a:xfrm>
            <a:off x="2882900" y="654050"/>
            <a:ext cx="18618200" cy="12407900"/>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1600_AiGLogo_Slide_NavyWhite.png" descr="1600_AiGLogo_Slide_NavyWhite.png"/>
          <p:cNvPicPr>
            <a:picLocks noChangeAspect="1"/>
          </p:cNvPicPr>
          <p:nvPr/>
        </p:nvPicPr>
        <p:blipFill>
          <a:blip r:embed="rId2">
            <a:extLst/>
          </a:blip>
          <a:stretch>
            <a:fillRect/>
          </a:stretch>
        </p:blipFill>
        <p:spPr>
          <a:xfrm>
            <a:off x="-58229" y="-39652"/>
            <a:ext cx="24500458" cy="13795304"/>
          </a:xfrm>
          <a:prstGeom prst="rect">
            <a:avLst/>
          </a:prstGeom>
          <a:ln w="12700">
            <a:miter lim="400000"/>
          </a:ln>
        </p:spPr>
      </p:pic>
    </p:spTree>
    <p:extLst>
      <p:ext uri="{BB962C8B-B14F-4D97-AF65-F5344CB8AC3E}">
        <p14:creationId xmlns:p14="http://schemas.microsoft.com/office/powerpoint/2010/main" val="855091667"/>
      </p:ext>
    </p:extLst>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 name="Fethsem6.jpg" descr="Fethsem6.jpg"/>
          <p:cNvPicPr>
            <a:picLocks noChangeAspect="1"/>
          </p:cNvPicPr>
          <p:nvPr/>
        </p:nvPicPr>
        <p:blipFill>
          <a:blip r:embed="rId2">
            <a:extLst/>
          </a:blip>
          <a:stretch>
            <a:fillRect/>
          </a:stretch>
        </p:blipFill>
        <p:spPr>
          <a:xfrm>
            <a:off x="2880840" y="654987"/>
            <a:ext cx="18622320" cy="12406026"/>
          </a:xfrm>
          <a:prstGeom prst="rect">
            <a:avLst/>
          </a:prstGeom>
          <a:ln w="76200">
            <a:solidFill>
              <a:srgbClr val="000000"/>
            </a:solidFill>
            <a:miter lim="400000"/>
          </a:ln>
        </p:spPr>
      </p:pic>
    </p:spTree>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2" name="Fethsem4.jpg" descr="Fethsem4.jpg"/>
          <p:cNvPicPr>
            <a:picLocks/>
          </p:cNvPicPr>
          <p:nvPr/>
        </p:nvPicPr>
        <p:blipFill>
          <a:blip r:embed="rId3">
            <a:extLst/>
          </a:blip>
          <a:stretch>
            <a:fillRect/>
          </a:stretch>
        </p:blipFill>
        <p:spPr>
          <a:xfrm>
            <a:off x="2882900" y="654050"/>
            <a:ext cx="18618200" cy="12407900"/>
          </a:xfrm>
          <a:prstGeom prst="rect">
            <a:avLst/>
          </a:prstGeom>
          <a:ln w="38100">
            <a:solidFill>
              <a:srgbClr val="000000"/>
            </a:solidFill>
            <a:miter lim="400000"/>
          </a:ln>
        </p:spPr>
      </p:pic>
      <p:sp>
        <p:nvSpPr>
          <p:cNvPr id="1003" name="Oval"/>
          <p:cNvSpPr/>
          <p:nvPr/>
        </p:nvSpPr>
        <p:spPr>
          <a:xfrm rot="660000">
            <a:off x="10508111" y="2990989"/>
            <a:ext cx="1957615" cy="5270501"/>
          </a:xfrm>
          <a:prstGeom prst="ellipse">
            <a:avLst/>
          </a:prstGeom>
          <a:ln w="254000">
            <a:solidFill>
              <a:srgbClr val="FF4C00"/>
            </a:solidFill>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
        <p:nvSpPr>
          <p:cNvPr id="1004" name="Line"/>
          <p:cNvSpPr/>
          <p:nvPr/>
        </p:nvSpPr>
        <p:spPr>
          <a:xfrm flipH="1">
            <a:off x="8973641" y="3022600"/>
            <a:ext cx="2875459" cy="351534"/>
          </a:xfrm>
          <a:prstGeom prst="line">
            <a:avLst/>
          </a:prstGeom>
          <a:ln w="254000">
            <a:solidFill>
              <a:srgbClr val="FF4C00"/>
            </a:solidFill>
            <a:tailEnd type="triangle"/>
          </a:ln>
        </p:spPr>
        <p:txBody>
          <a:bodyPr lIns="50800" tIns="50800" rIns="50800" bIns="50800" anchor="ctr"/>
          <a:lstStyle/>
          <a:p>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003"/>
                                        </p:tgtEl>
                                        <p:attrNameLst>
                                          <p:attrName>style.visibility</p:attrName>
                                        </p:attrNameLst>
                                      </p:cBhvr>
                                      <p:to>
                                        <p:strVal val="visible"/>
                                      </p:to>
                                    </p:set>
                                    <p:anim calcmode="lin" valueType="num">
                                      <p:cBhvr>
                                        <p:cTn id="7" dur="500" fill="hold"/>
                                        <p:tgtEl>
                                          <p:spTgt spid="1003"/>
                                        </p:tgtEl>
                                        <p:attrNameLst>
                                          <p:attrName>ppt_w</p:attrName>
                                        </p:attrNameLst>
                                      </p:cBhvr>
                                      <p:tavLst>
                                        <p:tav tm="0">
                                          <p:val>
                                            <p:fltVal val="0"/>
                                          </p:val>
                                        </p:tav>
                                        <p:tav tm="100000">
                                          <p:val>
                                            <p:strVal val="#ppt_w"/>
                                          </p:val>
                                        </p:tav>
                                      </p:tavLst>
                                    </p:anim>
                                    <p:anim calcmode="lin" valueType="num">
                                      <p:cBhvr>
                                        <p:cTn id="8" dur="500" fill="hold"/>
                                        <p:tgtEl>
                                          <p:spTgt spid="100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2" nodeType="clickEffect">
                                  <p:stCondLst>
                                    <p:cond delay="0"/>
                                  </p:stCondLst>
                                  <p:iterate>
                                    <p:tmAbs val="0"/>
                                  </p:iterate>
                                  <p:childTnLst>
                                    <p:set>
                                      <p:cBhvr>
                                        <p:cTn id="12" fill="hold"/>
                                        <p:tgtEl>
                                          <p:spTgt spid="1004"/>
                                        </p:tgtEl>
                                        <p:attrNameLst>
                                          <p:attrName>style.visibility</p:attrName>
                                        </p:attrNameLst>
                                      </p:cBhvr>
                                      <p:to>
                                        <p:strVal val="visible"/>
                                      </p:to>
                                    </p:set>
                                    <p:animEffect transition="in" filter="wipe(right)">
                                      <p:cBhvr>
                                        <p:cTn id="13" dur="500"/>
                                        <p:tgtEl>
                                          <p:spTgt spid="1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 grpId="1" animBg="1" advAuto="0"/>
      <p:bldP spid="1004"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8" name="lung--bird.jpg" descr="lung--bird.jpg"/>
          <p:cNvPicPr>
            <a:picLocks/>
          </p:cNvPicPr>
          <p:nvPr/>
        </p:nvPicPr>
        <p:blipFill>
          <a:blip r:embed="rId3">
            <a:extLst/>
          </a:blip>
          <a:stretch>
            <a:fillRect/>
          </a:stretch>
        </p:blipFill>
        <p:spPr>
          <a:xfrm>
            <a:off x="635000" y="696912"/>
            <a:ext cx="13525500" cy="5765801"/>
          </a:xfrm>
          <a:prstGeom prst="rect">
            <a:avLst/>
          </a:prstGeom>
          <a:ln w="12700">
            <a:miter lim="400000"/>
          </a:ln>
        </p:spPr>
      </p:pic>
      <p:pic>
        <p:nvPicPr>
          <p:cNvPr id="1009" name="lungs--reptile.jpg" descr="lungs--reptile.jpg"/>
          <p:cNvPicPr>
            <a:picLocks/>
          </p:cNvPicPr>
          <p:nvPr/>
        </p:nvPicPr>
        <p:blipFill>
          <a:blip r:embed="rId4">
            <a:extLst/>
          </a:blip>
          <a:stretch>
            <a:fillRect/>
          </a:stretch>
        </p:blipFill>
        <p:spPr>
          <a:xfrm>
            <a:off x="10160000" y="7302500"/>
            <a:ext cx="13525500" cy="5765801"/>
          </a:xfrm>
          <a:prstGeom prst="rect">
            <a:avLst/>
          </a:prstGeom>
          <a:ln w="12700">
            <a:miter lim="400000"/>
          </a:ln>
        </p:spPr>
      </p:pic>
      <p:sp>
        <p:nvSpPr>
          <p:cNvPr id="1010" name="Bird lung"/>
          <p:cNvSpPr txBox="1"/>
          <p:nvPr/>
        </p:nvSpPr>
        <p:spPr>
          <a:xfrm>
            <a:off x="14224000" y="2679700"/>
            <a:ext cx="5646814" cy="137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500"/>
              </a:spcBef>
              <a:buClr>
                <a:srgbClr val="FFFB00"/>
              </a:buClr>
              <a:buFont typeface="Arial"/>
              <a:defRPr sz="8600">
                <a:solidFill>
                  <a:srgbClr val="FFFB00"/>
                </a:solidFill>
                <a:uFill>
                  <a:solidFill>
                    <a:srgbClr val="FFFB00"/>
                  </a:solidFill>
                </a:uFill>
                <a:latin typeface="DejaVu Sans Condensed"/>
                <a:ea typeface="DejaVu Sans Condensed"/>
                <a:cs typeface="DejaVu Sans Condensed"/>
                <a:sym typeface="DejaVu Sans Condensed"/>
              </a:defRPr>
            </a:lvl1pPr>
          </a:lstStyle>
          <a:p>
            <a:r>
              <a:t>Bird lung</a:t>
            </a:r>
          </a:p>
        </p:txBody>
      </p:sp>
      <p:sp>
        <p:nvSpPr>
          <p:cNvPr id="1011" name="Reptile lung"/>
          <p:cNvSpPr txBox="1"/>
          <p:nvPr/>
        </p:nvSpPr>
        <p:spPr>
          <a:xfrm>
            <a:off x="3428104" y="9217025"/>
            <a:ext cx="6223896" cy="137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500"/>
              </a:spcBef>
              <a:buClr>
                <a:srgbClr val="FFFB00"/>
              </a:buClr>
              <a:buFont typeface="Arial"/>
              <a:defRPr sz="8600">
                <a:solidFill>
                  <a:srgbClr val="FFFB00"/>
                </a:solidFill>
                <a:uFill>
                  <a:solidFill>
                    <a:srgbClr val="FFFB00"/>
                  </a:solidFill>
                </a:uFill>
                <a:latin typeface="DejaVu Sans Condensed"/>
                <a:ea typeface="DejaVu Sans Condensed"/>
                <a:cs typeface="DejaVu Sans Condensed"/>
                <a:sym typeface="DejaVu Sans Condensed"/>
              </a:defRPr>
            </a:lvl1pPr>
          </a:lstStyle>
          <a:p>
            <a:r>
              <a:t>Reptile lung</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08"/>
                                        </p:tgtEl>
                                        <p:attrNameLst>
                                          <p:attrName>style.visibility</p:attrName>
                                        </p:attrNameLst>
                                      </p:cBhvr>
                                      <p:to>
                                        <p:strVal val="visible"/>
                                      </p:to>
                                    </p:set>
                                    <p:animEffect transition="in" filter="dissolve">
                                      <p:cBhvr>
                                        <p:cTn id="7" dur="500"/>
                                        <p:tgtEl>
                                          <p:spTgt spid="1008"/>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010"/>
                                        </p:tgtEl>
                                        <p:attrNameLst>
                                          <p:attrName>style.visibility</p:attrName>
                                        </p:attrNameLst>
                                      </p:cBhvr>
                                      <p:to>
                                        <p:strVal val="visible"/>
                                      </p:to>
                                    </p:set>
                                    <p:animEffect transition="in" filter="dissolve">
                                      <p:cBhvr>
                                        <p:cTn id="11" dur="500"/>
                                        <p:tgtEl>
                                          <p:spTgt spid="1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 grpId="1" animBg="1" advAuto="0"/>
      <p:bldP spid="1010" grpId="2"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Researchers at Oregon State University have made a fundamental new discovery about how birds breathe and have a lung capacity that allows for flight – and the finding means it's unlikely that birds descended from any known theropod dinosaurs.”"/>
          <p:cNvSpPr txBox="1"/>
          <p:nvPr/>
        </p:nvSpPr>
        <p:spPr>
          <a:xfrm>
            <a:off x="2019300" y="1651000"/>
            <a:ext cx="20332700" cy="6502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“Researchers at Oregon State University have made a fundamental new discovery about how birds breathe and have a lung capacity that allows for flight – and the finding means it's </a:t>
            </a:r>
            <a:r>
              <a:rPr>
                <a:solidFill>
                  <a:srgbClr val="FFFB00"/>
                </a:solidFill>
                <a:uFill>
                  <a:solidFill>
                    <a:srgbClr val="FFFB00"/>
                  </a:solidFill>
                </a:uFill>
              </a:rPr>
              <a:t>unlikely</a:t>
            </a:r>
            <a:r>
              <a:rPr>
                <a:solidFill>
                  <a:srgbClr val="FFFFFF"/>
                </a:solidFill>
                <a:uFill>
                  <a:solidFill>
                    <a:srgbClr val="FFFFFF"/>
                  </a:solidFill>
                </a:uFill>
              </a:rPr>
              <a:t> that birds descended from any known theropod dinosaurs.”</a:t>
            </a:r>
          </a:p>
        </p:txBody>
      </p:sp>
      <p:sp>
        <p:nvSpPr>
          <p:cNvPr id="1016" name="“Discovery Raises New Doubts About Dinosaur-Bird Links,” www.sciencedaily.com, 2009 June 9."/>
          <p:cNvSpPr txBox="1"/>
          <p:nvPr/>
        </p:nvSpPr>
        <p:spPr>
          <a:xfrm>
            <a:off x="2132012" y="10852150"/>
            <a:ext cx="20104101" cy="152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FFFFFF"/>
              </a:buClr>
              <a:buFont typeface="Arial"/>
              <a:defRPr sz="4800">
                <a:uFill>
                  <a:solidFill>
                    <a:srgbClr val="000000"/>
                  </a:solidFill>
                </a:uFill>
                <a:latin typeface="DejaVu Sans Condensed"/>
                <a:ea typeface="DejaVu Sans Condensed"/>
                <a:cs typeface="DejaVu Sans Condensed"/>
                <a:sym typeface="DejaVu Sans Condensed"/>
              </a:defRPr>
            </a:pPr>
            <a:r>
              <a:rPr dirty="0">
                <a:solidFill>
                  <a:srgbClr val="FFFFFF"/>
                </a:solidFill>
                <a:effectLst>
                  <a:outerShdw blurRad="12700" dist="25400" dir="2700000" rotWithShape="0">
                    <a:srgbClr val="929292"/>
                  </a:outerShdw>
                </a:effectLst>
                <a:uFill>
                  <a:solidFill>
                    <a:srgbClr val="FFFFFF"/>
                  </a:solidFill>
                </a:uFill>
              </a:rPr>
              <a:t>“Discovery Raises New Doubts About Dinosaur-Bird Links,” www.sciencedaily.com, 2009 June 9.</a:t>
            </a:r>
            <a:r>
              <a:rPr dirty="0">
                <a:solidFill>
                  <a:srgbClr val="FFFFFF"/>
                </a:solidFill>
                <a:uFill>
                  <a:solidFill>
                    <a:srgbClr val="FFFFFF"/>
                  </a:solidFill>
                </a:uFill>
              </a:rPr>
              <a:t> </a:t>
            </a:r>
          </a:p>
        </p:txBody>
      </p:sp>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0" name="Reptile chases fly.jpg" descr="Reptile chases fly.jpg"/>
          <p:cNvPicPr>
            <a:picLocks noChangeAspect="1"/>
          </p:cNvPicPr>
          <p:nvPr/>
        </p:nvPicPr>
        <p:blipFill>
          <a:blip r:embed="rId3">
            <a:extLst/>
          </a:blip>
          <a:stretch>
            <a:fillRect/>
          </a:stretch>
        </p:blipFill>
        <p:spPr>
          <a:xfrm>
            <a:off x="1879600" y="774700"/>
            <a:ext cx="14330689" cy="12166600"/>
          </a:xfrm>
          <a:prstGeom prst="rect">
            <a:avLst/>
          </a:prstGeom>
          <a:ln w="12700">
            <a:miter lim="400000"/>
          </a:ln>
        </p:spPr>
      </p:pic>
      <p:sp>
        <p:nvSpPr>
          <p:cNvPr id="1021" name="Ground to Air theory"/>
          <p:cNvSpPr txBox="1"/>
          <p:nvPr/>
        </p:nvSpPr>
        <p:spPr>
          <a:xfrm>
            <a:off x="15748000" y="2146300"/>
            <a:ext cx="7581900" cy="236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3100"/>
              </a:spcBef>
              <a:buClr>
                <a:srgbClr val="FFFB00"/>
              </a:buClr>
              <a:buFont typeface="Arial"/>
              <a:defRPr sz="7600">
                <a:solidFill>
                  <a:srgbClr val="FFFB00"/>
                </a:solidFill>
                <a:uFill>
                  <a:solidFill>
                    <a:srgbClr val="FFFB00"/>
                  </a:solidFill>
                </a:uFill>
                <a:latin typeface="DejaVu Sans Condensed"/>
                <a:ea typeface="DejaVu Sans Condensed"/>
                <a:cs typeface="DejaVu Sans Condensed"/>
                <a:sym typeface="DejaVu Sans Condensed"/>
              </a:defRPr>
            </a:lvl1pPr>
          </a:lstStyle>
          <a:p>
            <a:r>
              <a:t>Ground to Air theory</a:t>
            </a:r>
          </a:p>
        </p:txBody>
      </p:sp>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reptile flies from tree3.jpg" descr="reptile flies from tree3.jpg"/>
          <p:cNvPicPr>
            <a:picLocks noChangeAspect="1"/>
          </p:cNvPicPr>
          <p:nvPr/>
        </p:nvPicPr>
        <p:blipFill>
          <a:blip r:embed="rId3">
            <a:extLst/>
          </a:blip>
          <a:srcRect b="3947"/>
          <a:stretch>
            <a:fillRect/>
          </a:stretch>
        </p:blipFill>
        <p:spPr>
          <a:xfrm>
            <a:off x="9471025" y="609600"/>
            <a:ext cx="12361276" cy="12496800"/>
          </a:xfrm>
          <a:prstGeom prst="rect">
            <a:avLst/>
          </a:prstGeom>
          <a:ln w="12700">
            <a:miter lim="400000"/>
          </a:ln>
        </p:spPr>
      </p:pic>
      <p:sp>
        <p:nvSpPr>
          <p:cNvPr id="1026" name="Air to Ground theory"/>
          <p:cNvSpPr txBox="1"/>
          <p:nvPr/>
        </p:nvSpPr>
        <p:spPr>
          <a:xfrm>
            <a:off x="1905000" y="1981200"/>
            <a:ext cx="7302500" cy="236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700"/>
              </a:spcBef>
              <a:buClr>
                <a:srgbClr val="FFFB00"/>
              </a:buClr>
              <a:buFont typeface="Arial"/>
              <a:defRPr sz="7600">
                <a:solidFill>
                  <a:srgbClr val="FFFB00"/>
                </a:solidFill>
                <a:uFill>
                  <a:solidFill>
                    <a:srgbClr val="FFFB00"/>
                  </a:solidFill>
                </a:uFill>
                <a:latin typeface="DejaVu Sans Condensed"/>
                <a:ea typeface="DejaVu Sans Condensed"/>
                <a:cs typeface="DejaVu Sans Condensed"/>
                <a:sym typeface="DejaVu Sans Condensed"/>
              </a:defRPr>
            </a:lvl1pPr>
          </a:lstStyle>
          <a:p>
            <a:r>
              <a:t>Air to Ground theory</a:t>
            </a:r>
          </a:p>
        </p:txBody>
      </p:sp>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OHJ-98-14-00117.jpg" descr="OHJ-98-14-00117.jpg"/>
          <p:cNvPicPr>
            <a:picLocks noChangeAspect="1"/>
          </p:cNvPicPr>
          <p:nvPr/>
        </p:nvPicPr>
        <p:blipFill>
          <a:blip r:embed="rId3">
            <a:extLst/>
          </a:blip>
          <a:stretch>
            <a:fillRect/>
          </a:stretch>
        </p:blipFill>
        <p:spPr>
          <a:xfrm>
            <a:off x="7344258" y="483062"/>
            <a:ext cx="9695483" cy="12749876"/>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Tricerakeete.jpg" descr="Tricerakeete.jpg"/>
          <p:cNvPicPr>
            <a:picLocks noChangeAspect="1"/>
          </p:cNvPicPr>
          <p:nvPr/>
        </p:nvPicPr>
        <p:blipFill>
          <a:blip r:embed="rId2">
            <a:extLst/>
          </a:blip>
          <a:stretch>
            <a:fillRect/>
          </a:stretch>
        </p:blipFill>
        <p:spPr>
          <a:xfrm>
            <a:off x="14439900" y="660400"/>
            <a:ext cx="8775700" cy="12393164"/>
          </a:xfrm>
          <a:prstGeom prst="rect">
            <a:avLst/>
          </a:prstGeom>
          <a:ln w="25400">
            <a:solidFill>
              <a:srgbClr val="FFFFFF"/>
            </a:solidFill>
            <a:miter lim="400000"/>
          </a:ln>
        </p:spPr>
      </p:pic>
      <p:grpSp>
        <p:nvGrpSpPr>
          <p:cNvPr id="1037" name="Group"/>
          <p:cNvGrpSpPr/>
          <p:nvPr/>
        </p:nvGrpSpPr>
        <p:grpSpPr>
          <a:xfrm>
            <a:off x="15405100" y="11676577"/>
            <a:ext cx="6858003" cy="1582224"/>
            <a:chOff x="0" y="0"/>
            <a:chExt cx="6858002" cy="1582223"/>
          </a:xfrm>
        </p:grpSpPr>
        <p:sp>
          <p:nvSpPr>
            <p:cNvPr id="1035" name="Rectangle"/>
            <p:cNvSpPr/>
            <p:nvPr/>
          </p:nvSpPr>
          <p:spPr>
            <a:xfrm>
              <a:off x="0" y="311118"/>
              <a:ext cx="6858003" cy="1043610"/>
            </a:xfrm>
            <a:prstGeom prst="rect">
              <a:avLst/>
            </a:prstGeom>
            <a:solidFill>
              <a:srgbClr val="407700"/>
            </a:solidFill>
            <a:ln w="28575" cap="flat">
              <a:solidFill>
                <a:srgbClr val="000000"/>
              </a:solidFill>
              <a:prstDash val="solid"/>
              <a:miter lim="400000"/>
            </a:ln>
            <a:effectLst/>
          </p:spPr>
          <p:txBody>
            <a:bodyPr wrap="square" lIns="50800" tIns="50800" rIns="50800" bIns="50800" numCol="1" anchor="ctr">
              <a:noAutofit/>
            </a:bodyPr>
            <a:lstStyle/>
            <a:p>
              <a:pPr marL="40639" marR="40639" defTabSz="914400">
                <a:defRPr sz="2400">
                  <a:solidFill>
                    <a:srgbClr val="FFFFFF"/>
                  </a:solidFill>
                  <a:uFill>
                    <a:solidFill>
                      <a:srgbClr val="FFFFFF"/>
                    </a:solidFill>
                  </a:uFill>
                  <a:latin typeface="Arial"/>
                  <a:ea typeface="Arial"/>
                  <a:cs typeface="Arial"/>
                  <a:sym typeface="Arial"/>
                </a:defRPr>
              </a:pPr>
              <a:endParaRPr/>
            </a:p>
          </p:txBody>
        </p:sp>
        <p:sp>
          <p:nvSpPr>
            <p:cNvPr id="1036" name="Tricerakeet"/>
            <p:cNvSpPr txBox="1"/>
            <p:nvPr/>
          </p:nvSpPr>
          <p:spPr>
            <a:xfrm>
              <a:off x="229175" y="0"/>
              <a:ext cx="6400801" cy="15822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buClr>
                  <a:srgbClr val="FFFFFF"/>
                </a:buClr>
                <a:buFont typeface="Helvetica"/>
                <a:defRPr sz="7200">
                  <a:solidFill>
                    <a:srgbClr val="FFFFFF"/>
                  </a:solidFill>
                  <a:effectLst>
                    <a:outerShdw blurRad="12700" dist="25400" dir="2700000" rotWithShape="0">
                      <a:srgbClr val="000000"/>
                    </a:outerShdw>
                  </a:effectLst>
                  <a:uFill>
                    <a:solidFill>
                      <a:srgbClr val="FFFFFF"/>
                    </a:solidFill>
                  </a:uFill>
                  <a:latin typeface="Arial"/>
                  <a:ea typeface="Arial"/>
                  <a:cs typeface="Arial"/>
                  <a:sym typeface="Arial"/>
                </a:defRPr>
              </a:lvl1pPr>
            </a:lstStyle>
            <a:p>
              <a:r>
                <a:t>Tricerakeet</a:t>
              </a:r>
            </a:p>
          </p:txBody>
        </p:sp>
      </p:grpSp>
      <p:sp>
        <p:nvSpPr>
          <p:cNvPr id="1038" name="“Keep Warm” Theory"/>
          <p:cNvSpPr txBox="1">
            <a:spLocks noGrp="1"/>
          </p:cNvSpPr>
          <p:nvPr>
            <p:ph type="ctrTitle"/>
          </p:nvPr>
        </p:nvSpPr>
        <p:spPr>
          <a:xfrm>
            <a:off x="1600200" y="914400"/>
            <a:ext cx="11518900" cy="1981200"/>
          </a:xfrm>
          <a:prstGeom prst="rect">
            <a:avLst/>
          </a:prstGeom>
          <a:effectLst/>
        </p:spPr>
        <p:txBody>
          <a:bodyPr lIns="50800" tIns="50800" rIns="50800" bIns="50800" anchor="ctr"/>
          <a:lstStyle>
            <a:lvl1pPr marL="40639" marR="40639" algn="ctr" defTabSz="914400">
              <a:lnSpc>
                <a:spcPct val="90000"/>
              </a:lnSpc>
              <a:defRPr sz="7200">
                <a:solidFill>
                  <a:srgbClr val="FFFB00"/>
                </a:solidFill>
                <a:effectLst>
                  <a:outerShdw blurRad="12700" dist="25400" dir="2700000" rotWithShape="0">
                    <a:srgbClr val="000000"/>
                  </a:outerShdw>
                </a:effectLst>
                <a:uFill>
                  <a:solidFill>
                    <a:srgbClr val="FFFB00"/>
                  </a:solidFill>
                </a:uFill>
                <a:latin typeface="DejaVu Sans Condensed"/>
                <a:ea typeface="DejaVu Sans Condensed"/>
                <a:cs typeface="DejaVu Sans Condensed"/>
                <a:sym typeface="DejaVu Sans Condensed"/>
              </a:defRPr>
            </a:lvl1pPr>
          </a:lstStyle>
          <a:p>
            <a:pPr>
              <a:defRPr>
                <a:effectLst/>
              </a:defRPr>
            </a:pPr>
            <a:r>
              <a:rPr>
                <a:effectLst>
                  <a:outerShdw blurRad="12700" dist="25400" dir="2700000" rotWithShape="0">
                    <a:srgbClr val="000000"/>
                  </a:outerShdw>
                </a:effectLst>
              </a:rPr>
              <a:t>“Keep Warm” Theory</a:t>
            </a:r>
          </a:p>
        </p:txBody>
      </p:sp>
      <p:sp>
        <p:nvSpPr>
          <p:cNvPr id="1039" name="“Indeed, the simplest and most profound objection to all thermoregulatory theories is: why feathers?  Feathers are extremely complex both structurally and embryologically.”…"/>
          <p:cNvSpPr txBox="1"/>
          <p:nvPr/>
        </p:nvSpPr>
        <p:spPr>
          <a:xfrm>
            <a:off x="1567897" y="3111500"/>
            <a:ext cx="11583506" cy="8381782"/>
          </a:xfrm>
          <a:prstGeom prst="rect">
            <a:avLst/>
          </a:prstGeom>
          <a:solidFill>
            <a:srgbClr val="FFFDA9"/>
          </a:solidFill>
          <a:ln w="381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00000"/>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pPr>
            <a:r>
              <a:rPr sz="6600" dirty="0">
                <a:solidFill>
                  <a:srgbClr val="000000"/>
                </a:solidFill>
                <a:uFill>
                  <a:solidFill>
                    <a:srgbClr val="000000"/>
                  </a:solidFill>
                </a:uFill>
              </a:rPr>
              <a:t>“Indeed, the simplest and most profound objection to all thermoregulatory theories is: why feathers?  Feathers are extremely complex both structurally and embryologically.”</a:t>
            </a:r>
          </a:p>
          <a:p>
            <a:pPr marL="40639" marR="40639" defTabSz="914400">
              <a:buClr>
                <a:srgbClr val="000000"/>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pPr>
            <a:endParaRPr sz="2800" dirty="0">
              <a:solidFill>
                <a:srgbClr val="000000"/>
              </a:solidFill>
              <a:uFill>
                <a:solidFill>
                  <a:srgbClr val="000000"/>
                </a:solidFill>
              </a:uFill>
            </a:endParaRPr>
          </a:p>
          <a:p>
            <a:pPr marL="40639" marR="40639" defTabSz="914400">
              <a:buClr>
                <a:srgbClr val="000000"/>
              </a:buClr>
              <a:buFont typeface="Arial Narrow"/>
              <a:defRPr sz="4800">
                <a:solidFill>
                  <a:srgbClr val="FFFFFF"/>
                </a:solidFill>
                <a:uFill>
                  <a:solidFill>
                    <a:srgbClr val="FFFFFF"/>
                  </a:solidFill>
                </a:uFill>
                <a:latin typeface="DejaVu Sans Condensed"/>
                <a:ea typeface="DejaVu Sans Condensed"/>
                <a:cs typeface="DejaVu Sans Condensed"/>
                <a:sym typeface="DejaVu Sans Condensed"/>
              </a:defRPr>
            </a:pPr>
            <a:r>
              <a:rPr dirty="0">
                <a:solidFill>
                  <a:srgbClr val="000000"/>
                </a:solidFill>
                <a:uFill>
                  <a:solidFill>
                    <a:srgbClr val="000000"/>
                  </a:solidFill>
                </a:uFill>
              </a:rPr>
              <a:t>(Alan Feduccia,</a:t>
            </a:r>
            <a:r>
              <a:rPr lang="en-US" dirty="0">
                <a:solidFill>
                  <a:srgbClr val="000000"/>
                </a:solidFill>
                <a:uFill>
                  <a:solidFill>
                    <a:srgbClr val="000000"/>
                  </a:solidFill>
                </a:uFill>
              </a:rPr>
              <a:t> </a:t>
            </a:r>
            <a:r>
              <a:rPr i="1" dirty="0">
                <a:solidFill>
                  <a:srgbClr val="000000"/>
                </a:solidFill>
                <a:uFill>
                  <a:solidFill>
                    <a:srgbClr val="000000"/>
                  </a:solidFill>
                </a:uFill>
              </a:rPr>
              <a:t>The Age of Birds</a:t>
            </a:r>
            <a:r>
              <a:rPr dirty="0">
                <a:solidFill>
                  <a:srgbClr val="000000"/>
                </a:solidFill>
                <a:uFill>
                  <a:solidFill>
                    <a:srgbClr val="000000"/>
                  </a:solidFill>
                </a:uFill>
              </a:rPr>
              <a:t>, p. 55)</a:t>
            </a:r>
          </a:p>
        </p:txBody>
      </p:sp>
      <p:grpSp>
        <p:nvGrpSpPr>
          <p:cNvPr id="1042" name="Group"/>
          <p:cNvGrpSpPr/>
          <p:nvPr/>
        </p:nvGrpSpPr>
        <p:grpSpPr>
          <a:xfrm>
            <a:off x="14643100" y="5715000"/>
            <a:ext cx="3271531" cy="2336807"/>
            <a:chOff x="0" y="0"/>
            <a:chExt cx="3271530" cy="2336806"/>
          </a:xfrm>
        </p:grpSpPr>
        <p:sp>
          <p:nvSpPr>
            <p:cNvPr id="1040" name="Oval"/>
            <p:cNvSpPr/>
            <p:nvPr/>
          </p:nvSpPr>
          <p:spPr>
            <a:xfrm>
              <a:off x="0" y="0"/>
              <a:ext cx="3271531" cy="2336807"/>
            </a:xfrm>
            <a:prstGeom prst="ellipse">
              <a:avLst/>
            </a:prstGeom>
            <a:solidFill>
              <a:srgbClr val="FFFFFF"/>
            </a:solidFill>
            <a:ln w="9525" cap="flat">
              <a:noFill/>
              <a:round/>
            </a:ln>
            <a:effectLst/>
          </p:spPr>
          <p:txBody>
            <a:bodyPr wrap="square" lIns="50800" tIns="50800" rIns="50800" bIns="50800" numCol="1" anchor="ctr">
              <a:noAutofit/>
            </a:bodyPr>
            <a:lstStyle/>
            <a:p>
              <a:pPr marL="40639" marR="40639" defTabSz="914400">
                <a:defRPr sz="2400">
                  <a:solidFill>
                    <a:srgbClr val="FFFFFF"/>
                  </a:solidFill>
                  <a:uFill>
                    <a:solidFill>
                      <a:srgbClr val="FFFFFF"/>
                    </a:solidFill>
                  </a:uFill>
                  <a:latin typeface="Arial"/>
                  <a:ea typeface="Arial"/>
                  <a:cs typeface="Arial"/>
                  <a:sym typeface="Arial"/>
                </a:defRPr>
              </a:pPr>
              <a:endParaRPr/>
            </a:p>
          </p:txBody>
        </p:sp>
        <p:sp>
          <p:nvSpPr>
            <p:cNvPr id="1041" name="Brrrrr!"/>
            <p:cNvSpPr txBox="1"/>
            <p:nvPr/>
          </p:nvSpPr>
          <p:spPr>
            <a:xfrm>
              <a:off x="283718" y="597181"/>
              <a:ext cx="2704093" cy="11424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marL="39949" marR="39949" algn="ctr" defTabSz="914400">
                <a:buClr>
                  <a:srgbClr val="FF2600"/>
                </a:buClr>
                <a:buFont typeface="Helvetica"/>
                <a:defRPr sz="6800">
                  <a:solidFill>
                    <a:srgbClr val="FF2600"/>
                  </a:solidFill>
                  <a:effectLst>
                    <a:outerShdw blurRad="12700" dist="25400" dir="2700000" rotWithShape="0">
                      <a:srgbClr val="CBCBCB"/>
                    </a:outerShdw>
                  </a:effectLst>
                  <a:uFill>
                    <a:solidFill>
                      <a:srgbClr val="FF2600"/>
                    </a:solidFill>
                  </a:uFill>
                  <a:latin typeface="Arial"/>
                  <a:ea typeface="Arial"/>
                  <a:cs typeface="Arial"/>
                  <a:sym typeface="Arial"/>
                </a:defRPr>
              </a:lvl1pPr>
            </a:lstStyle>
            <a:p>
              <a:r>
                <a:t>Brrrrr!</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34"/>
                                        </p:tgtEl>
                                        <p:attrNameLst>
                                          <p:attrName>style.visibility</p:attrName>
                                        </p:attrNameLst>
                                      </p:cBhvr>
                                      <p:to>
                                        <p:strVal val="visible"/>
                                      </p:to>
                                    </p:set>
                                    <p:animEffect transition="in" filter="dissolve">
                                      <p:cBhvr>
                                        <p:cTn id="7" dur="500"/>
                                        <p:tgtEl>
                                          <p:spTgt spid="1034"/>
                                        </p:tgtEl>
                                      </p:cBhvr>
                                    </p:animEffect>
                                  </p:childTnLst>
                                </p:cTn>
                              </p:par>
                            </p:childTnLst>
                          </p:cTn>
                        </p:par>
                        <p:par>
                          <p:cTn id="8" fill="hold">
                            <p:stCondLst>
                              <p:cond delay="500"/>
                            </p:stCondLst>
                            <p:childTnLst>
                              <p:par>
                                <p:cTn id="9" presetID="1" presetClass="entr" presetSubtype="0" fill="hold" grpId="2" nodeType="afterEffect">
                                  <p:stCondLst>
                                    <p:cond delay="0"/>
                                  </p:stCondLst>
                                  <p:iterate>
                                    <p:tmAbs val="0"/>
                                  </p:iterate>
                                  <p:childTnLst>
                                    <p:set>
                                      <p:cBhvr>
                                        <p:cTn id="10" fill="hold"/>
                                        <p:tgtEl>
                                          <p:spTgt spid="10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3" nodeType="clickEffect">
                                  <p:stCondLst>
                                    <p:cond delay="0"/>
                                  </p:stCondLst>
                                  <p:iterate>
                                    <p:tmAbs val="0"/>
                                  </p:iterate>
                                  <p:childTnLst>
                                    <p:set>
                                      <p:cBhvr>
                                        <p:cTn id="14" fill="hold"/>
                                        <p:tgtEl>
                                          <p:spTgt spid="1037"/>
                                        </p:tgtEl>
                                        <p:attrNameLst>
                                          <p:attrName>style.visibility</p:attrName>
                                        </p:attrNameLst>
                                      </p:cBhvr>
                                      <p:to>
                                        <p:strVal val="visible"/>
                                      </p:to>
                                    </p:set>
                                    <p:anim calcmode="lin" valueType="num">
                                      <p:cBhvr>
                                        <p:cTn id="15" dur="500" fill="hold"/>
                                        <p:tgtEl>
                                          <p:spTgt spid="1037"/>
                                        </p:tgtEl>
                                        <p:attrNameLst>
                                          <p:attrName>ppt_x</p:attrName>
                                        </p:attrNameLst>
                                      </p:cBhvr>
                                      <p:tavLst>
                                        <p:tav tm="0">
                                          <p:val>
                                            <p:strVal val="0-#ppt_w/2"/>
                                          </p:val>
                                        </p:tav>
                                        <p:tav tm="100000">
                                          <p:val>
                                            <p:strVal val="#ppt_x"/>
                                          </p:val>
                                        </p:tav>
                                      </p:tavLst>
                                    </p:anim>
                                    <p:anim calcmode="lin" valueType="num">
                                      <p:cBhvr>
                                        <p:cTn id="16" dur="500" fill="hold"/>
                                        <p:tgtEl>
                                          <p:spTgt spid="103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4" nodeType="clickEffect">
                                  <p:stCondLst>
                                    <p:cond delay="0"/>
                                  </p:stCondLst>
                                  <p:iterate>
                                    <p:tmAbs val="0"/>
                                  </p:iterate>
                                  <p:childTnLst>
                                    <p:set>
                                      <p:cBhvr>
                                        <p:cTn id="20" fill="hold"/>
                                        <p:tgtEl>
                                          <p:spTgt spid="1039"/>
                                        </p:tgtEl>
                                        <p:attrNameLst>
                                          <p:attrName>style.visibility</p:attrName>
                                        </p:attrNameLst>
                                      </p:cBhvr>
                                      <p:to>
                                        <p:strVal val="visible"/>
                                      </p:to>
                                    </p:set>
                                    <p:animEffect transition="in" filter="wipe(up)">
                                      <p:cBhvr>
                                        <p:cTn id="21"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1" animBg="1" advAuto="0"/>
      <p:bldP spid="1037" grpId="3" animBg="1" advAuto="0"/>
      <p:bldP spid="1039" grpId="4" animBg="1" advAuto="0"/>
      <p:bldP spid="1042" grpId="2"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 name="feathered Trex.jpg" descr="feathered Trex.jpg"/>
          <p:cNvPicPr>
            <a:picLocks noChangeAspect="1"/>
          </p:cNvPicPr>
          <p:nvPr/>
        </p:nvPicPr>
        <p:blipFill>
          <a:blip r:embed="rId2">
            <a:extLst/>
          </a:blip>
          <a:stretch>
            <a:fillRect/>
          </a:stretch>
        </p:blipFill>
        <p:spPr>
          <a:xfrm>
            <a:off x="1778000" y="927100"/>
            <a:ext cx="9385300" cy="11867364"/>
          </a:xfrm>
          <a:prstGeom prst="rect">
            <a:avLst/>
          </a:prstGeom>
          <a:ln w="25400">
            <a:solidFill>
              <a:srgbClr val="FFFFFF"/>
            </a:solidFill>
            <a:miter lim="400000"/>
          </a:ln>
        </p:spPr>
      </p:pic>
      <p:sp>
        <p:nvSpPr>
          <p:cNvPr id="1045" name="Christopher P. Sloan, “Feathers for T-Rex?,” National Geographic, 196:5 (Nov. 1999), pp. 98-107."/>
          <p:cNvSpPr txBox="1"/>
          <p:nvPr/>
        </p:nvSpPr>
        <p:spPr>
          <a:xfrm>
            <a:off x="11772900" y="10502900"/>
            <a:ext cx="10807700" cy="223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400"/>
              </a:spcBef>
              <a:buClr>
                <a:srgbClr val="FFFFFF"/>
              </a:buClr>
              <a:buFont typeface="Arial"/>
              <a:defRPr sz="48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Christopher P. Sloan, “Feathers for T-Rex?,”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National Geographic</a:t>
            </a:r>
            <a:r>
              <a:rPr>
                <a:solidFill>
                  <a:srgbClr val="FFFFFF"/>
                </a:solidFill>
                <a:uFill>
                  <a:solidFill>
                    <a:srgbClr val="FFFFFF"/>
                  </a:solidFill>
                </a:uFill>
              </a:rPr>
              <a:t>, 196:5 (Nov. 1999), pp. 98-107.</a:t>
            </a:r>
          </a:p>
        </p:txBody>
      </p:sp>
      <p:sp>
        <p:nvSpPr>
          <p:cNvPr id="1046" name="Feathers for T. Rex?"/>
          <p:cNvSpPr txBox="1"/>
          <p:nvPr/>
        </p:nvSpPr>
        <p:spPr>
          <a:xfrm>
            <a:off x="11760200" y="3149990"/>
            <a:ext cx="10261600"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FB00"/>
              </a:buClr>
              <a:buFont typeface="Arial"/>
              <a:defRPr sz="8600">
                <a:solidFill>
                  <a:srgbClr val="FFFB00"/>
                </a:solidFill>
                <a:uFill>
                  <a:solidFill>
                    <a:srgbClr val="FFFB00"/>
                  </a:solidFill>
                </a:uFill>
                <a:latin typeface="DejaVu Sans Condensed"/>
                <a:ea typeface="DejaVu Sans Condensed"/>
                <a:cs typeface="DejaVu Sans Condensed"/>
                <a:sym typeface="DejaVu Sans Condensed"/>
              </a:defRPr>
            </a:lvl1pPr>
          </a:lstStyle>
          <a:p>
            <a:r>
              <a:t>Feathers for T. Rex?</a:t>
            </a:r>
          </a:p>
        </p:txBody>
      </p:sp>
      <p:sp>
        <p:nvSpPr>
          <p:cNvPr id="1047" name="“New bird-like fossils are missing links in dinosaur evolution.”"/>
          <p:cNvSpPr txBox="1"/>
          <p:nvPr/>
        </p:nvSpPr>
        <p:spPr>
          <a:xfrm>
            <a:off x="11760200" y="5637212"/>
            <a:ext cx="10261600"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800"/>
              </a:spcBef>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“New bird-like fossils </a:t>
            </a:r>
            <a:r>
              <a:rPr>
                <a:solidFill>
                  <a:srgbClr val="FFFB00"/>
                </a:solidFill>
                <a:uFill>
                  <a:solidFill>
                    <a:srgbClr val="FFFB00"/>
                  </a:solidFill>
                </a:uFill>
              </a:rPr>
              <a:t>are</a:t>
            </a:r>
            <a:r>
              <a:rPr>
                <a:solidFill>
                  <a:srgbClr val="FFFFFF"/>
                </a:solidFill>
                <a:uFill>
                  <a:solidFill>
                    <a:srgbClr val="FFFFFF"/>
                  </a:solidFill>
                </a:uFill>
              </a:rPr>
              <a:t> missing links in dinosaur evolution.”</a:t>
            </a:r>
          </a:p>
        </p:txBody>
      </p:sp>
      <p:sp>
        <p:nvSpPr>
          <p:cNvPr id="1048" name="1999"/>
          <p:cNvSpPr txBox="1"/>
          <p:nvPr/>
        </p:nvSpPr>
        <p:spPr>
          <a:xfrm>
            <a:off x="19113500" y="711200"/>
            <a:ext cx="3060700" cy="1323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500"/>
              </a:spcBef>
              <a:buClr>
                <a:srgbClr val="FFFB00"/>
              </a:buClr>
              <a:buFont typeface="Arial"/>
              <a:defRPr sz="8600" b="1">
                <a:solidFill>
                  <a:srgbClr val="FFFB00"/>
                </a:solidFill>
                <a:uFill>
                  <a:solidFill>
                    <a:srgbClr val="FFFB00"/>
                  </a:solidFill>
                </a:uFill>
                <a:latin typeface="Arial"/>
                <a:ea typeface="Arial"/>
                <a:cs typeface="Arial"/>
                <a:sym typeface="Arial"/>
              </a:defRPr>
            </a:lvl1pPr>
          </a:lstStyle>
          <a:p>
            <a:r>
              <a:t>1999</a:t>
            </a:r>
          </a:p>
        </p:txBody>
      </p:sp>
    </p:spTree>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feath pred Nat Geo2.jpg" descr="feath pred Nat Geo2.jpg"/>
          <p:cNvPicPr>
            <a:picLocks noChangeAspect="1"/>
          </p:cNvPicPr>
          <p:nvPr/>
        </p:nvPicPr>
        <p:blipFill>
          <a:blip r:embed="rId3">
            <a:extLst/>
          </a:blip>
          <a:stretch>
            <a:fillRect/>
          </a:stretch>
        </p:blipFill>
        <p:spPr>
          <a:xfrm>
            <a:off x="736600" y="177800"/>
            <a:ext cx="17544658" cy="13347700"/>
          </a:xfrm>
          <a:prstGeom prst="rect">
            <a:avLst/>
          </a:prstGeom>
          <a:ln w="12700">
            <a:miter lim="400000"/>
          </a:ln>
        </p:spPr>
      </p:pic>
      <p:pic>
        <p:nvPicPr>
          <p:cNvPr id="1051" name="Velociraptor.jpg" descr="Velociraptor.jpg"/>
          <p:cNvPicPr>
            <a:picLocks noChangeAspect="1"/>
          </p:cNvPicPr>
          <p:nvPr/>
        </p:nvPicPr>
        <p:blipFill>
          <a:blip r:embed="rId4">
            <a:extLst/>
          </a:blip>
          <a:stretch>
            <a:fillRect/>
          </a:stretch>
        </p:blipFill>
        <p:spPr>
          <a:xfrm>
            <a:off x="16459200" y="5994400"/>
            <a:ext cx="7086600" cy="6987388"/>
          </a:xfrm>
          <a:prstGeom prst="rect">
            <a:avLst/>
          </a:prstGeom>
          <a:ln w="12700">
            <a:miter lim="400000"/>
          </a:ln>
        </p:spPr>
      </p:pic>
      <p:sp>
        <p:nvSpPr>
          <p:cNvPr id="1052" name="Fraud!"/>
          <p:cNvSpPr txBox="1"/>
          <p:nvPr/>
        </p:nvSpPr>
        <p:spPr>
          <a:xfrm rot="20459705">
            <a:off x="2207782" y="2567117"/>
            <a:ext cx="15087601" cy="6197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just">
            <a:spAutoFit/>
          </a:bodyPr>
          <a:lstStyle>
            <a:lvl1pPr marL="40639" marR="40639" algn="ctr" defTabSz="914400">
              <a:defRPr sz="40000">
                <a:solidFill>
                  <a:srgbClr val="FF2600"/>
                </a:solidFill>
                <a:uFill>
                  <a:solidFill>
                    <a:srgbClr val="FF2600"/>
                  </a:solidFill>
                </a:uFill>
                <a:latin typeface="Impact"/>
                <a:ea typeface="Impact"/>
                <a:cs typeface="Impact"/>
                <a:sym typeface="Impact"/>
              </a:defRPr>
            </a:lvl1pPr>
          </a:lstStyle>
          <a:p>
            <a:r>
              <a:t>Fraud!</a:t>
            </a:r>
          </a:p>
        </p:txBody>
      </p:sp>
      <p:grpSp>
        <p:nvGrpSpPr>
          <p:cNvPr id="1055" name="Group"/>
          <p:cNvGrpSpPr/>
          <p:nvPr/>
        </p:nvGrpSpPr>
        <p:grpSpPr>
          <a:xfrm>
            <a:off x="889374" y="9584694"/>
            <a:ext cx="11513430" cy="3961868"/>
            <a:chOff x="0" y="0"/>
            <a:chExt cx="11513429" cy="3961866"/>
          </a:xfrm>
        </p:grpSpPr>
        <p:sp>
          <p:nvSpPr>
            <p:cNvPr id="1053" name="Rectangle"/>
            <p:cNvSpPr/>
            <p:nvPr/>
          </p:nvSpPr>
          <p:spPr>
            <a:xfrm>
              <a:off x="0" y="0"/>
              <a:ext cx="11513430" cy="3961867"/>
            </a:xfrm>
            <a:prstGeom prst="rect">
              <a:avLst/>
            </a:prstGeom>
            <a:blipFill rotWithShape="1">
              <a:blip r:embed="rId5"/>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54" name="We can now say that…"/>
            <p:cNvSpPr txBox="1"/>
            <p:nvPr/>
          </p:nvSpPr>
          <p:spPr>
            <a:xfrm>
              <a:off x="364665" y="237089"/>
              <a:ext cx="10784099" cy="34876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defRPr sz="5600" b="1">
                  <a:solidFill>
                    <a:srgbClr val="EBAD58"/>
                  </a:solidFill>
                  <a:latin typeface="Times New Roman"/>
                  <a:ea typeface="Times New Roman"/>
                  <a:cs typeface="Times New Roman"/>
                  <a:sym typeface="Times New Roman"/>
                </a:defRPr>
              </a:pPr>
              <a:r>
                <a:t>We can now say that</a:t>
              </a:r>
            </a:p>
            <a:p>
              <a:pPr>
                <a:defRPr sz="6700" b="1">
                  <a:solidFill>
                    <a:srgbClr val="FFFFFF"/>
                  </a:solidFill>
                  <a:latin typeface="Times New Roman"/>
                  <a:ea typeface="Times New Roman"/>
                  <a:cs typeface="Times New Roman"/>
                  <a:sym typeface="Times New Roman"/>
                </a:defRPr>
              </a:pPr>
              <a:r>
                <a:t>BIRDS ARE THEROPODS</a:t>
              </a:r>
            </a:p>
            <a:p>
              <a:pPr>
                <a:defRPr sz="5600" b="1">
                  <a:solidFill>
                    <a:srgbClr val="EBAD58"/>
                  </a:solidFill>
                  <a:latin typeface="Times New Roman"/>
                  <a:ea typeface="Times New Roman"/>
                  <a:cs typeface="Times New Roman"/>
                  <a:sym typeface="Times New Roman"/>
                </a:defRPr>
              </a:pPr>
              <a:r>
                <a:t>just as confidently as we say that</a:t>
              </a:r>
            </a:p>
            <a:p>
              <a:pPr>
                <a:defRPr sz="5600" b="1">
                  <a:solidFill>
                    <a:srgbClr val="EBAD58"/>
                  </a:solidFill>
                  <a:latin typeface="Times New Roman"/>
                  <a:ea typeface="Times New Roman"/>
                  <a:cs typeface="Times New Roman"/>
                  <a:sym typeface="Times New Roman"/>
                </a:defRPr>
              </a:pPr>
              <a:r>
                <a:t>humans are mammals.</a:t>
              </a:r>
            </a:p>
          </p:txBody>
        </p:sp>
      </p:grpSp>
      <p:sp>
        <p:nvSpPr>
          <p:cNvPr id="1056" name="Oval"/>
          <p:cNvSpPr/>
          <p:nvPr/>
        </p:nvSpPr>
        <p:spPr>
          <a:xfrm>
            <a:off x="3054313" y="11635880"/>
            <a:ext cx="4148505" cy="1189707"/>
          </a:xfrm>
          <a:prstGeom prst="ellipse">
            <a:avLst/>
          </a:prstGeom>
          <a:ln w="127000">
            <a:solidFill>
              <a:srgbClr val="FF2600"/>
            </a:solidFill>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051"/>
                                        </p:tgtEl>
                                        <p:attrNameLst>
                                          <p:attrName>style.visibility</p:attrName>
                                        </p:attrNameLst>
                                      </p:cBhvr>
                                      <p:to>
                                        <p:strVal val="visible"/>
                                      </p:to>
                                    </p:set>
                                    <p:anim calcmode="lin" valueType="num">
                                      <p:cBhvr>
                                        <p:cTn id="7" dur="500" fill="hold"/>
                                        <p:tgtEl>
                                          <p:spTgt spid="1051"/>
                                        </p:tgtEl>
                                        <p:attrNameLst>
                                          <p:attrName>ppt_w</p:attrName>
                                        </p:attrNameLst>
                                      </p:cBhvr>
                                      <p:tavLst>
                                        <p:tav tm="0">
                                          <p:val>
                                            <p:fltVal val="0"/>
                                          </p:val>
                                        </p:tav>
                                        <p:tav tm="100000">
                                          <p:val>
                                            <p:strVal val="#ppt_w"/>
                                          </p:val>
                                        </p:tav>
                                      </p:tavLst>
                                    </p:anim>
                                    <p:anim calcmode="lin" valueType="num">
                                      <p:cBhvr>
                                        <p:cTn id="8" dur="500" fill="hold"/>
                                        <p:tgtEl>
                                          <p:spTgt spid="105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056"/>
                                        </p:tgtEl>
                                        <p:attrNameLst>
                                          <p:attrName>style.visibility</p:attrName>
                                        </p:attrNameLst>
                                      </p:cBhvr>
                                      <p:to>
                                        <p:strVal val="visible"/>
                                      </p:to>
                                    </p:set>
                                    <p:anim calcmode="lin" valueType="num">
                                      <p:cBhvr>
                                        <p:cTn id="13" dur="500" fill="hold"/>
                                        <p:tgtEl>
                                          <p:spTgt spid="1056"/>
                                        </p:tgtEl>
                                        <p:attrNameLst>
                                          <p:attrName>ppt_w</p:attrName>
                                        </p:attrNameLst>
                                      </p:cBhvr>
                                      <p:tavLst>
                                        <p:tav tm="0">
                                          <p:val>
                                            <p:fltVal val="0"/>
                                          </p:val>
                                        </p:tav>
                                        <p:tav tm="100000">
                                          <p:val>
                                            <p:strVal val="#ppt_w"/>
                                          </p:val>
                                        </p:tav>
                                      </p:tavLst>
                                    </p:anim>
                                    <p:anim calcmode="lin" valueType="num">
                                      <p:cBhvr>
                                        <p:cTn id="14" dur="500" fill="hold"/>
                                        <p:tgtEl>
                                          <p:spTgt spid="105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grpId="3" nodeType="clickEffect">
                                  <p:stCondLst>
                                    <p:cond delay="0"/>
                                  </p:stCondLst>
                                  <p:iterate>
                                    <p:tmAbs val="0"/>
                                  </p:iterate>
                                  <p:childTnLst>
                                    <p:anim calcmode="lin" valueType="num">
                                      <p:cBhvr>
                                        <p:cTn id="18" dur="500" fill="hold"/>
                                        <p:tgtEl>
                                          <p:spTgt spid="1051"/>
                                        </p:tgtEl>
                                        <p:attrNameLst>
                                          <p:attrName>ppt_w</p:attrName>
                                        </p:attrNameLst>
                                      </p:cBhvr>
                                      <p:tavLst>
                                        <p:tav tm="0">
                                          <p:val>
                                            <p:strVal val="ppt_w"/>
                                          </p:val>
                                        </p:tav>
                                        <p:tav tm="100000">
                                          <p:val>
                                            <p:fltVal val="0"/>
                                          </p:val>
                                        </p:tav>
                                      </p:tavLst>
                                    </p:anim>
                                    <p:anim calcmode="lin" valueType="num">
                                      <p:cBhvr>
                                        <p:cTn id="19" dur="500" fill="hold"/>
                                        <p:tgtEl>
                                          <p:spTgt spid="1051"/>
                                        </p:tgtEl>
                                        <p:attrNameLst>
                                          <p:attrName>ppt_h</p:attrName>
                                        </p:attrNameLst>
                                      </p:cBhvr>
                                      <p:tavLst>
                                        <p:tav tm="0">
                                          <p:val>
                                            <p:strVal val="ppt_h"/>
                                          </p:val>
                                        </p:tav>
                                        <p:tav tm="100000">
                                          <p:val>
                                            <p:fltVal val="0"/>
                                          </p:val>
                                        </p:tav>
                                      </p:tavLst>
                                    </p:anim>
                                    <p:set>
                                      <p:cBhvr>
                                        <p:cTn id="20" fill="hold">
                                          <p:stCondLst>
                                            <p:cond delay="499"/>
                                          </p:stCondLst>
                                        </p:cTn>
                                        <p:tgtEl>
                                          <p:spTgt spid="1051"/>
                                        </p:tgtEl>
                                        <p:attrNameLst>
                                          <p:attrName>style.visibility</p:attrName>
                                        </p:attrNameLst>
                                      </p:cBhvr>
                                      <p:to>
                                        <p:strVal val="hidden"/>
                                      </p:to>
                                    </p:set>
                                  </p:childTnLst>
                                </p:cTn>
                              </p:par>
                            </p:childTnLst>
                          </p:cTn>
                        </p:par>
                        <p:par>
                          <p:cTn id="21" fill="hold">
                            <p:stCondLst>
                              <p:cond delay="500"/>
                            </p:stCondLst>
                            <p:childTnLst>
                              <p:par>
                                <p:cTn id="22" presetID="23" presetClass="entr" presetSubtype="16" fill="hold" grpId="4" nodeType="afterEffect">
                                  <p:stCondLst>
                                    <p:cond delay="0"/>
                                  </p:stCondLst>
                                  <p:iterate>
                                    <p:tmAbs val="0"/>
                                  </p:iterate>
                                  <p:childTnLst>
                                    <p:set>
                                      <p:cBhvr>
                                        <p:cTn id="23" fill="hold"/>
                                        <p:tgtEl>
                                          <p:spTgt spid="1052"/>
                                        </p:tgtEl>
                                        <p:attrNameLst>
                                          <p:attrName>style.visibility</p:attrName>
                                        </p:attrNameLst>
                                      </p:cBhvr>
                                      <p:to>
                                        <p:strVal val="visible"/>
                                      </p:to>
                                    </p:set>
                                    <p:anim calcmode="lin" valueType="num">
                                      <p:cBhvr>
                                        <p:cTn id="24" dur="500" fill="hold"/>
                                        <p:tgtEl>
                                          <p:spTgt spid="1052"/>
                                        </p:tgtEl>
                                        <p:attrNameLst>
                                          <p:attrName>ppt_w</p:attrName>
                                        </p:attrNameLst>
                                      </p:cBhvr>
                                      <p:tavLst>
                                        <p:tav tm="0">
                                          <p:val>
                                            <p:fltVal val="0"/>
                                          </p:val>
                                        </p:tav>
                                        <p:tav tm="100000">
                                          <p:val>
                                            <p:strVal val="#ppt_w"/>
                                          </p:val>
                                        </p:tav>
                                      </p:tavLst>
                                    </p:anim>
                                    <p:anim calcmode="lin" valueType="num">
                                      <p:cBhvr>
                                        <p:cTn id="25" dur="500" fill="hold"/>
                                        <p:tgtEl>
                                          <p:spTgt spid="10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1" animBg="1" advAuto="0"/>
      <p:bldP spid="1051" grpId="3" animBg="1" advAuto="0"/>
      <p:bldP spid="1052" grpId="4" animBg="1" advAuto="0"/>
      <p:bldP spid="1056"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 name="image.png" descr="image.png"/>
          <p:cNvPicPr>
            <a:picLocks noChangeAspect="1"/>
          </p:cNvPicPr>
          <p:nvPr/>
        </p:nvPicPr>
        <p:blipFill>
          <a:blip r:embed="rId2">
            <a:extLst/>
          </a:blip>
          <a:stretch>
            <a:fillRect/>
          </a:stretch>
        </p:blipFill>
        <p:spPr>
          <a:xfrm>
            <a:off x="3579493" y="398619"/>
            <a:ext cx="17225014" cy="12918762"/>
          </a:xfrm>
          <a:prstGeom prst="rect">
            <a:avLst/>
          </a:prstGeom>
          <a:ln w="38100">
            <a:solidFill>
              <a:srgbClr val="000000"/>
            </a:solidFill>
            <a:miter lim="400000"/>
          </a:ln>
        </p:spPr>
      </p:pic>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 name="Discover (Feb 2003):"/>
          <p:cNvSpPr txBox="1"/>
          <p:nvPr/>
        </p:nvSpPr>
        <p:spPr>
          <a:xfrm>
            <a:off x="2413000" y="1096962"/>
            <a:ext cx="9207500" cy="11049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0000"/>
              </a:lnSpc>
              <a:buClr>
                <a:srgbClr val="73FA41"/>
              </a:buClr>
              <a:buFont typeface="Arial"/>
              <a:defRPr sz="6800">
                <a:uFill>
                  <a:solidFill>
                    <a:srgbClr val="000000"/>
                  </a:solidFill>
                </a:uFill>
                <a:latin typeface="DejaVu Sans Condensed"/>
                <a:ea typeface="DejaVu Sans Condensed"/>
                <a:cs typeface="DejaVu Sans Condensed"/>
                <a:sym typeface="DejaVu Sans Condensed"/>
              </a:defRPr>
            </a:pPr>
            <a:r>
              <a:rPr>
                <a:solidFill>
                  <a:srgbClr val="73FA41"/>
                </a:solidFill>
                <a:uFill>
                  <a:solidFill>
                    <a:srgbClr val="73FA41"/>
                  </a:solidFill>
                </a:uFill>
              </a:rPr>
              <a:t>Discover (Feb 2003):</a:t>
            </a:r>
            <a:r>
              <a:rPr>
                <a:solidFill>
                  <a:srgbClr val="FFFFFF"/>
                </a:solidFill>
                <a:uFill>
                  <a:solidFill>
                    <a:srgbClr val="FFFFFF"/>
                  </a:solidFill>
                </a:uFill>
              </a:rPr>
              <a:t> </a:t>
            </a:r>
          </a:p>
        </p:txBody>
      </p:sp>
      <p:sp>
        <p:nvSpPr>
          <p:cNvPr id="1061" name="What about all the other evidence for feathered dinosaurs?"/>
          <p:cNvSpPr txBox="1"/>
          <p:nvPr/>
        </p:nvSpPr>
        <p:spPr>
          <a:xfrm>
            <a:off x="2413000" y="2019300"/>
            <a:ext cx="19532600" cy="200787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90000"/>
              </a:lnSpc>
              <a:buClr>
                <a:srgbClr val="FFFFFF"/>
              </a:buClr>
              <a:buFont typeface="Arial"/>
              <a:defRPr sz="6800">
                <a:solidFill>
                  <a:srgbClr val="FFFFFF"/>
                </a:solidFill>
                <a:uFill>
                  <a:solidFill>
                    <a:srgbClr val="FFFFFF"/>
                  </a:solidFill>
                </a:uFill>
                <a:latin typeface="DejaVu Sans Condensed"/>
                <a:ea typeface="DejaVu Sans Condensed"/>
                <a:cs typeface="DejaVu Sans Condensed"/>
                <a:sym typeface="DejaVu Sans Condensed"/>
              </a:defRPr>
            </a:lvl1pPr>
          </a:lstStyle>
          <a:p>
            <a:r>
              <a:t>What about all the other evidence for feathered dinosaurs?</a:t>
            </a:r>
          </a:p>
        </p:txBody>
      </p:sp>
      <p:sp>
        <p:nvSpPr>
          <p:cNvPr id="1062" name="Alan Feduccia:"/>
          <p:cNvSpPr txBox="1"/>
          <p:nvPr/>
        </p:nvSpPr>
        <p:spPr>
          <a:xfrm>
            <a:off x="2413000" y="4013200"/>
            <a:ext cx="6908800" cy="11049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90000"/>
              </a:lnSpc>
              <a:spcBef>
                <a:spcPts val="2100"/>
              </a:spcBef>
              <a:buClr>
                <a:srgbClr val="73FA41"/>
              </a:buClr>
              <a:buFont typeface="Arial"/>
              <a:defRPr sz="6800">
                <a:solidFill>
                  <a:srgbClr val="73FA41"/>
                </a:solidFill>
                <a:uFill>
                  <a:solidFill>
                    <a:srgbClr val="73FA41"/>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73FA41"/>
                </a:solidFill>
                <a:uFill>
                  <a:solidFill>
                    <a:srgbClr val="73FA41"/>
                  </a:solidFill>
                </a:uFill>
              </a:rPr>
              <a:t>Alan Feduccia:</a:t>
            </a:r>
          </a:p>
        </p:txBody>
      </p:sp>
      <p:sp>
        <p:nvSpPr>
          <p:cNvPr id="1063" name="When we see actual feathers preserved on specimens, we need to carefully determine if we are looking at secondarily flightless birds that have retained feathers and only superficially resemble dinosaurs, or if the specimens are in fact related to dinosaurs. That’s a difficult issue to deal with right now, given the existence of fake fossils."/>
          <p:cNvSpPr txBox="1"/>
          <p:nvPr/>
        </p:nvSpPr>
        <p:spPr>
          <a:xfrm>
            <a:off x="2413000" y="4927600"/>
            <a:ext cx="19532600" cy="603504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0000"/>
              </a:lnSpc>
              <a:buClr>
                <a:srgbClr val="FFFFFF"/>
              </a:buClr>
              <a:buFont typeface="Arial"/>
              <a:defRPr sz="63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When we see actual feathers preserved on specimens, </a:t>
            </a:r>
            <a:r>
              <a:rPr>
                <a:solidFill>
                  <a:srgbClr val="FFFB00"/>
                </a:solidFill>
                <a:uFill>
                  <a:solidFill>
                    <a:srgbClr val="FFFB00"/>
                  </a:solidFill>
                </a:uFill>
              </a:rPr>
              <a:t>we need to carefully determine</a:t>
            </a:r>
            <a:r>
              <a:rPr>
                <a:solidFill>
                  <a:srgbClr val="FFFFFF"/>
                </a:solidFill>
                <a:uFill>
                  <a:solidFill>
                    <a:srgbClr val="FFFFFF"/>
                  </a:solidFill>
                </a:uFill>
              </a:rPr>
              <a:t> if we are looking at secondarily flightless birds that have retained feathers and only superficially resemble dinosaurs, or if the specimens are in fact related to dinosaurs. </a:t>
            </a:r>
            <a:r>
              <a:rPr>
                <a:solidFill>
                  <a:srgbClr val="FFFB00"/>
                </a:solidFill>
                <a:uFill>
                  <a:solidFill>
                    <a:srgbClr val="FFFB00"/>
                  </a:solidFill>
                </a:uFill>
              </a:rPr>
              <a:t>That’s a difficult issue to deal with right now</a:t>
            </a:r>
            <a:r>
              <a:rPr>
                <a:solidFill>
                  <a:srgbClr val="FFFFFF"/>
                </a:solidFill>
                <a:uFill>
                  <a:solidFill>
                    <a:srgbClr val="FFFFFF"/>
                  </a:solidFill>
                </a:uFill>
              </a:rPr>
              <a:t>, given the existence of fake fossils. </a:t>
            </a:r>
          </a:p>
        </p:txBody>
      </p:sp>
      <p:sp>
        <p:nvSpPr>
          <p:cNvPr id="1064" name="Kathy A. Svitil, “Discover Dialogue: Ornithologist and Evolutionary Biologist Alan Feduccia Plucking Apart the Dino-Birds,” Discover, Vol. 24:2 (Feb. 2003), www.discover.com."/>
          <p:cNvSpPr txBox="1"/>
          <p:nvPr/>
        </p:nvSpPr>
        <p:spPr>
          <a:xfrm>
            <a:off x="2413000" y="11204741"/>
            <a:ext cx="19532600" cy="17645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700"/>
              </a:spcBef>
              <a:buClr>
                <a:srgbClr val="FFFFFF"/>
              </a:buClr>
              <a:buFont typeface="Arial"/>
              <a:defRPr sz="4000">
                <a:solidFill>
                  <a:srgbClr val="FFFFFF"/>
                </a:solidFill>
                <a:latin typeface="DejaVu Sans Condensed"/>
                <a:ea typeface="DejaVu Sans Condensed"/>
                <a:cs typeface="DejaVu Sans Condensed"/>
                <a:sym typeface="DejaVu Sans Condensed"/>
              </a:defRPr>
            </a:pPr>
            <a:r>
              <a:rPr sz="3600" dirty="0">
                <a:uFill>
                  <a:solidFill>
                    <a:srgbClr val="FFFFFF"/>
                  </a:solidFill>
                </a:uFill>
                <a:latin typeface="DejaVu Sans Book" charset="0"/>
                <a:ea typeface="DejaVu Sans Book" charset="0"/>
                <a:cs typeface="DejaVu Sans Book" charset="0"/>
              </a:rPr>
              <a:t>Kathy A. Svitil, “Discover Dialogue: Ornithologist and Evolutionary Biologist Alan Feduccia Plucking Apart the Dino-Birds,” </a:t>
            </a:r>
            <a:r>
              <a:rPr sz="3600" i="1" dirty="0">
                <a:uFill>
                  <a:solidFill>
                    <a:srgbClr val="FFFFFF"/>
                  </a:solidFill>
                </a:uFill>
                <a:latin typeface="DejaVu Sans Book" charset="0"/>
                <a:ea typeface="DejaVu Sans Book" charset="0"/>
                <a:cs typeface="DejaVu Sans Book" charset="0"/>
                <a:sym typeface="DejaVu Sans Condensed Oblique"/>
              </a:rPr>
              <a:t>Discover</a:t>
            </a:r>
            <a:r>
              <a:rPr sz="3600" dirty="0">
                <a:uFill>
                  <a:solidFill>
                    <a:srgbClr val="FFFFFF"/>
                  </a:solidFill>
                </a:uFill>
                <a:latin typeface="DejaVu Sans Book" charset="0"/>
                <a:ea typeface="DejaVu Sans Book" charset="0"/>
                <a:cs typeface="DejaVu Sans Book" charset="0"/>
              </a:rPr>
              <a:t>, Vol. 24:2 (Feb. 2003), www.discover.com.</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061"/>
                                        </p:tgtEl>
                                        <p:attrNameLst>
                                          <p:attrName>style.visibility</p:attrName>
                                        </p:attrNameLst>
                                      </p:cBhvr>
                                      <p:to>
                                        <p:strVal val="visible"/>
                                      </p:to>
                                    </p:set>
                                    <p:animEffect transition="in" filter="wipe(left)">
                                      <p:cBhvr>
                                        <p:cTn id="7" dur="500"/>
                                        <p:tgtEl>
                                          <p:spTgt spid="10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063"/>
                                        </p:tgtEl>
                                        <p:attrNameLst>
                                          <p:attrName>style.visibility</p:attrName>
                                        </p:attrNameLst>
                                      </p:cBhvr>
                                      <p:to>
                                        <p:strVal val="visible"/>
                                      </p:to>
                                    </p:set>
                                    <p:animEffect transition="in" filter="wipe(left)">
                                      <p:cBhvr>
                                        <p:cTn id="12" dur="500"/>
                                        <p:tgtEl>
                                          <p:spTgt spid="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 grpId="1" animBg="1" advAuto="0"/>
      <p:bldP spid="1063" grpId="2"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Discover:  So far, only one feathered dinosaur, Archaeoraptor, has been publicly acknowledged as a forgery. You think there are others?"/>
          <p:cNvSpPr txBox="1"/>
          <p:nvPr/>
        </p:nvSpPr>
        <p:spPr>
          <a:xfrm>
            <a:off x="2425700" y="1135062"/>
            <a:ext cx="19519900" cy="283972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0000"/>
              </a:lnSpc>
              <a:buClr>
                <a:srgbClr val="73FA41"/>
              </a:buClr>
              <a:buFont typeface="Arial"/>
              <a:defRPr sz="6600">
                <a:uFill>
                  <a:solidFill>
                    <a:srgbClr val="000000"/>
                  </a:solidFill>
                </a:uFill>
                <a:latin typeface="DejaVu Sans Condensed"/>
                <a:ea typeface="DejaVu Sans Condensed"/>
                <a:cs typeface="DejaVu Sans Condensed"/>
                <a:sym typeface="DejaVu Sans Condensed"/>
              </a:defRPr>
            </a:pPr>
            <a:r>
              <a:rPr>
                <a:solidFill>
                  <a:srgbClr val="73FA41"/>
                </a:solidFill>
                <a:uFill>
                  <a:solidFill>
                    <a:srgbClr val="73FA41"/>
                  </a:solidFill>
                </a:uFill>
              </a:rPr>
              <a:t>Discover:  </a:t>
            </a:r>
            <a:r>
              <a:rPr>
                <a:solidFill>
                  <a:srgbClr val="FFFFFF"/>
                </a:solidFill>
                <a:uFill>
                  <a:solidFill>
                    <a:srgbClr val="FFFFFF"/>
                  </a:solidFill>
                </a:uFill>
              </a:rPr>
              <a:t>So far, only one feathered dinosaur, Archaeoraptor, has been publicly acknowledged as a forgery. You think there are others?</a:t>
            </a:r>
          </a:p>
        </p:txBody>
      </p:sp>
      <p:sp>
        <p:nvSpPr>
          <p:cNvPr id="1069" name="Feduccia:  Archaeoraptor is just the tip of the iceberg. There are scores of fake fossils out there, and they have cast a dark shadow over the whole field. When you go to these fossil shows, it’s difficult to tell which ones are faked and which ones are not. I have heard that there is a fake-fossil factory in northeastern China, in Liaoning Province, near the deposits where many of these recent alleged feathered dinosaurs were found."/>
          <p:cNvSpPr txBox="1"/>
          <p:nvPr/>
        </p:nvSpPr>
        <p:spPr>
          <a:xfrm>
            <a:off x="2425700" y="4410075"/>
            <a:ext cx="19519900" cy="812038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0000"/>
              </a:lnSpc>
              <a:buClr>
                <a:srgbClr val="73FA41"/>
              </a:buClr>
              <a:buFont typeface="Arial"/>
              <a:defRPr sz="6600">
                <a:uFill>
                  <a:solidFill>
                    <a:srgbClr val="000000"/>
                  </a:solidFill>
                </a:uFill>
                <a:latin typeface="DejaVu Sans Condensed"/>
                <a:ea typeface="DejaVu Sans Condensed"/>
                <a:cs typeface="DejaVu Sans Condensed"/>
                <a:sym typeface="DejaVu Sans Condensed"/>
              </a:defRPr>
            </a:pPr>
            <a:r>
              <a:rPr>
                <a:solidFill>
                  <a:srgbClr val="73FA41"/>
                </a:solidFill>
                <a:uFill>
                  <a:solidFill>
                    <a:srgbClr val="73FA41"/>
                  </a:solidFill>
                </a:uFill>
              </a:rPr>
              <a:t>Feduccia:</a:t>
            </a:r>
            <a:r>
              <a:rPr>
                <a:solidFill>
                  <a:srgbClr val="FFFFFF"/>
                </a:solidFill>
                <a:uFill>
                  <a:solidFill>
                    <a:srgbClr val="FFFFFF"/>
                  </a:solidFill>
                </a:uFill>
              </a:rPr>
              <a:t>  </a:t>
            </a:r>
            <a:r>
              <a:rPr>
                <a:solidFill>
                  <a:srgbClr val="FFFB00"/>
                </a:solidFill>
                <a:uFill>
                  <a:solidFill>
                    <a:srgbClr val="FFFB00"/>
                  </a:solidFill>
                </a:uFill>
              </a:rPr>
              <a:t>Archaeoraptor is just the tip of the iceberg. There are scores of fake fossils out there</a:t>
            </a:r>
            <a:r>
              <a:rPr>
                <a:solidFill>
                  <a:srgbClr val="FFFFFF"/>
                </a:solidFill>
                <a:uFill>
                  <a:solidFill>
                    <a:srgbClr val="FFFFFF"/>
                  </a:solidFill>
                </a:uFill>
              </a:rPr>
              <a:t>, and they have cast a dark shadow over the whole field. When you go to these fossil shows, it’s </a:t>
            </a:r>
            <a:r>
              <a:rPr>
                <a:solidFill>
                  <a:srgbClr val="FFFB00"/>
                </a:solidFill>
                <a:uFill>
                  <a:solidFill>
                    <a:srgbClr val="FFFB00"/>
                  </a:solidFill>
                </a:uFill>
              </a:rPr>
              <a:t>difficult to tell which ones are faked and which ones are not</a:t>
            </a:r>
            <a:r>
              <a:rPr>
                <a:solidFill>
                  <a:srgbClr val="FFFFFF"/>
                </a:solidFill>
                <a:uFill>
                  <a:solidFill>
                    <a:srgbClr val="FFFFFF"/>
                  </a:solidFill>
                </a:uFill>
              </a:rPr>
              <a:t>. I have heard that there is a fake-fossil factory in northeastern China, in Liaoning Province, near the deposits where many of these recent alleged feathered dinosaurs were found.</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069"/>
                                        </p:tgtEl>
                                        <p:attrNameLst>
                                          <p:attrName>style.visibility</p:attrName>
                                        </p:attrNameLst>
                                      </p:cBhvr>
                                      <p:to>
                                        <p:strVal val="visible"/>
                                      </p:to>
                                    </p:set>
                                    <p:animEffect transition="in" filter="wipe(up)">
                                      <p:cBhvr>
                                        <p:cTn id="7" dur="500"/>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9"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 name="“Almost every one [of the Chinese bird fossils] that I’ve seen on the commercial market has some reconstruction to make it look prettier. ... Adhesives and fake rock have become very easy [for Chinese peasants] to make and very difficult to spot. ... You can’t spot it [fake fossil] without a microscope, or ultraviolet or X-rays.”"/>
          <p:cNvSpPr txBox="1"/>
          <p:nvPr/>
        </p:nvSpPr>
        <p:spPr>
          <a:xfrm>
            <a:off x="2451100" y="1390650"/>
            <a:ext cx="19494500" cy="76073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0000"/>
              </a:lnSpc>
              <a:buClr>
                <a:srgbClr val="FFFFFF"/>
              </a:buClr>
              <a:buFont typeface="Arial"/>
              <a:defRPr sz="7100">
                <a:solidFill>
                  <a:srgbClr val="FFFFFF"/>
                </a:solidFill>
                <a:uFill>
                  <a:solidFill>
                    <a:srgbClr val="FFFFFF"/>
                  </a:solidFill>
                </a:uFill>
                <a:latin typeface="DejaVu Sans Condensed"/>
                <a:ea typeface="DejaVu Sans Condensed"/>
                <a:cs typeface="DejaVu Sans Condensed"/>
                <a:sym typeface="DejaVu Sans Condensed"/>
              </a:defRPr>
            </a:pPr>
            <a:r>
              <a:t>“Almost every one [of the Chinese bird fossils] that I’ve seen on the commercial market has some reconstruction to make it look prettier. ... Adhesives and fake rock have become very easy [for Chinese peasants] to make and very difficult to spot. ... You can’t spot it [fake fossil] without a microscope, or ultraviolet or X-rays.”</a:t>
            </a:r>
          </a:p>
        </p:txBody>
      </p:sp>
      <p:sp>
        <p:nvSpPr>
          <p:cNvPr id="1074" name="Kraig Derstler (paleontologist, University of New Orleans) quoted in Jeff Hecht, “F is for fake,” New Scientist, 19 Feb 2000, p. 12."/>
          <p:cNvSpPr txBox="1"/>
          <p:nvPr/>
        </p:nvSpPr>
        <p:spPr>
          <a:xfrm>
            <a:off x="2451100" y="10985500"/>
            <a:ext cx="19494500" cy="137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700"/>
              </a:spcBef>
              <a:buClr>
                <a:srgbClr val="FFFFFF"/>
              </a:buClr>
              <a:buFont typeface="Arial"/>
              <a:defRPr sz="4300">
                <a:solidFill>
                  <a:srgbClr val="FFFFFF"/>
                </a:solidFill>
                <a:latin typeface="DejaVu Sans Condensed"/>
                <a:ea typeface="DejaVu Sans Condensed"/>
                <a:cs typeface="DejaVu Sans Condensed"/>
                <a:sym typeface="DejaVu Sans Condensed"/>
              </a:defRPr>
            </a:pPr>
            <a:r>
              <a:rPr>
                <a:uFill>
                  <a:solidFill>
                    <a:srgbClr val="FFFFFF"/>
                  </a:solidFill>
                </a:uFill>
              </a:rPr>
              <a:t>Kraig Derstler (paleontologist, University of New Orleans) quoted in Jeff Hecht, “F is for fake,” </a:t>
            </a:r>
            <a:r>
              <a:rPr>
                <a:uFill>
                  <a:solidFill>
                    <a:srgbClr val="FFFFFF"/>
                  </a:solidFill>
                </a:uFill>
                <a:latin typeface="DejaVu Sans Condensed Oblique"/>
                <a:ea typeface="DejaVu Sans Condensed Oblique"/>
                <a:cs typeface="DejaVu Sans Condensed Oblique"/>
                <a:sym typeface="DejaVu Sans Condensed Oblique"/>
              </a:rPr>
              <a:t>New Scientist</a:t>
            </a:r>
            <a:r>
              <a:rPr>
                <a:uFill>
                  <a:solidFill>
                    <a:srgbClr val="FFFFFF"/>
                  </a:solidFill>
                </a:uFill>
              </a:rPr>
              <a:t>, 19 Feb 2000, p. 12.</a:t>
            </a:r>
          </a:p>
        </p:txBody>
      </p:sp>
    </p:spTree>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 name="Feduccia continues:"/>
          <p:cNvSpPr txBox="1"/>
          <p:nvPr/>
        </p:nvSpPr>
        <p:spPr>
          <a:xfrm>
            <a:off x="2413000" y="1335087"/>
            <a:ext cx="10502900" cy="1168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600"/>
              </a:spcBef>
              <a:buClr>
                <a:srgbClr val="73FA41"/>
              </a:buClr>
              <a:buFont typeface="Arial"/>
              <a:defRPr sz="7200">
                <a:solidFill>
                  <a:srgbClr val="73FA41"/>
                </a:solidFill>
                <a:uFill>
                  <a:solidFill>
                    <a:srgbClr val="73FA41"/>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73FA41"/>
                </a:solidFill>
                <a:uFill>
                  <a:solidFill>
                    <a:srgbClr val="73FA41"/>
                  </a:solidFill>
                </a:uFill>
              </a:rPr>
              <a:t>Feduccia continues:</a:t>
            </a:r>
          </a:p>
        </p:txBody>
      </p:sp>
      <p:sp>
        <p:nvSpPr>
          <p:cNvPr id="1077" name="“Journals like Nature don’t require specimens to be authenticated, and the specimens immediately end up back in China, so nobody can examine them. They may be miraculous discoveries, they may be missing links as they are claimed, but there is no way to authenticate any of this stuff.”"/>
          <p:cNvSpPr txBox="1"/>
          <p:nvPr/>
        </p:nvSpPr>
        <p:spPr>
          <a:xfrm>
            <a:off x="2413000" y="2444750"/>
            <a:ext cx="20104100" cy="692912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0000"/>
              </a:lnSpc>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a:t>
            </a:r>
            <a:r>
              <a:rPr>
                <a:solidFill>
                  <a:srgbClr val="FFFB00"/>
                </a:solidFill>
                <a:uFill>
                  <a:solidFill>
                    <a:srgbClr val="FFFB00"/>
                  </a:solidFill>
                </a:uFill>
              </a:rPr>
              <a:t>Journals like Nature don’t require specimens to be authenticated</a:t>
            </a:r>
            <a:r>
              <a:rPr>
                <a:solidFill>
                  <a:srgbClr val="FFFFFF"/>
                </a:solidFill>
                <a:uFill>
                  <a:solidFill>
                    <a:srgbClr val="FFFFFF"/>
                  </a:solidFill>
                </a:uFill>
              </a:rPr>
              <a:t>, and the specimens immediately end up back in China, so </a:t>
            </a:r>
            <a:r>
              <a:rPr>
                <a:solidFill>
                  <a:srgbClr val="FFFB00"/>
                </a:solidFill>
                <a:uFill>
                  <a:solidFill>
                    <a:srgbClr val="FFFB00"/>
                  </a:solidFill>
                </a:uFill>
              </a:rPr>
              <a:t>nobody can examine them</a:t>
            </a:r>
            <a:r>
              <a:rPr>
                <a:solidFill>
                  <a:srgbClr val="FFFFFF"/>
                </a:solidFill>
                <a:uFill>
                  <a:solidFill>
                    <a:srgbClr val="FFFFFF"/>
                  </a:solidFill>
                </a:uFill>
              </a:rPr>
              <a:t>. They may be miraculous discoveries, they may be missing links as they are claimed, but </a:t>
            </a:r>
            <a:r>
              <a:rPr>
                <a:solidFill>
                  <a:srgbClr val="FFFB00"/>
                </a:solidFill>
                <a:uFill>
                  <a:solidFill>
                    <a:srgbClr val="FFFB00"/>
                  </a:solidFill>
                </a:uFill>
              </a:rPr>
              <a:t>there is no way to authenticate any of this stuff</a:t>
            </a:r>
            <a:r>
              <a:rPr>
                <a:solidFill>
                  <a:srgbClr val="FFFFFF"/>
                </a:solidFill>
                <a:uFill>
                  <a:solidFill>
                    <a:srgbClr val="FFFFFF"/>
                  </a:solidFill>
                </a:uFill>
              </a:rPr>
              <a:t>.”</a:t>
            </a:r>
          </a:p>
        </p:txBody>
      </p:sp>
      <p:sp>
        <p:nvSpPr>
          <p:cNvPr id="1078" name="Kathy A. Svitil, “Discover Dialogue: Ornithologist and Evolutionary Biologist Alan Feduccia Plucking Apart the Dino-Birds,” Discover, Vol. 24:2 (Feb. 2003), www.discover.com."/>
          <p:cNvSpPr txBox="1"/>
          <p:nvPr/>
        </p:nvSpPr>
        <p:spPr>
          <a:xfrm>
            <a:off x="2413000" y="11036300"/>
            <a:ext cx="19532600" cy="17645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700"/>
              </a:spcBef>
              <a:buClr>
                <a:srgbClr val="FFFFFF"/>
              </a:buClr>
              <a:buFont typeface="Arial"/>
              <a:defRPr sz="4000">
                <a:solidFill>
                  <a:srgbClr val="FFFFFF"/>
                </a:solidFill>
                <a:latin typeface="DejaVu Sans Condensed"/>
                <a:ea typeface="DejaVu Sans Condensed"/>
                <a:cs typeface="DejaVu Sans Condensed"/>
                <a:sym typeface="DejaVu Sans Condensed"/>
              </a:defRPr>
            </a:pPr>
            <a:r>
              <a:rPr sz="3600" dirty="0">
                <a:uFill>
                  <a:solidFill>
                    <a:srgbClr val="FFFFFF"/>
                  </a:solidFill>
                </a:uFill>
                <a:latin typeface="DejaVu Sans Book" charset="0"/>
                <a:ea typeface="DejaVu Sans Book" charset="0"/>
                <a:cs typeface="DejaVu Sans Book" charset="0"/>
              </a:rPr>
              <a:t>Kathy A. Svitil, “Discover Dialogue: Ornithologist and Evolutionary Biologist Alan Feduccia Plucking Apart the Dino-Birds,” </a:t>
            </a:r>
            <a:r>
              <a:rPr sz="3600" i="1" dirty="0">
                <a:uFill>
                  <a:solidFill>
                    <a:srgbClr val="FFFFFF"/>
                  </a:solidFill>
                </a:uFill>
                <a:latin typeface="DejaVu Sans Book" charset="0"/>
                <a:ea typeface="DejaVu Sans Book" charset="0"/>
                <a:cs typeface="DejaVu Sans Book" charset="0"/>
                <a:sym typeface="DejaVu Sans Condensed Oblique"/>
              </a:rPr>
              <a:t>Discover</a:t>
            </a:r>
            <a:r>
              <a:rPr sz="3600" dirty="0">
                <a:uFill>
                  <a:solidFill>
                    <a:srgbClr val="FFFFFF"/>
                  </a:solidFill>
                </a:uFill>
                <a:latin typeface="DejaVu Sans Book" charset="0"/>
                <a:ea typeface="DejaVu Sans Book" charset="0"/>
                <a:cs typeface="DejaVu Sans Book" charset="0"/>
              </a:rPr>
              <a:t>, Vol. 24:2 (Feb. 2003), www.discover.com.</a:t>
            </a:r>
          </a:p>
        </p:txBody>
      </p:sp>
    </p:spTree>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Feduccia said the publication and promotion of feathered dinosaurs by the popular press and by prestigious journals and magazines, including National Geographic, Nature and Science, have made it difficult for opposing views to get a proper hearing.  He said:"/>
          <p:cNvSpPr txBox="1"/>
          <p:nvPr/>
        </p:nvSpPr>
        <p:spPr>
          <a:xfrm>
            <a:off x="2413000" y="1157287"/>
            <a:ext cx="19646900" cy="6121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600"/>
              </a:spcBef>
              <a:buClr>
                <a:srgbClr val="73FA41"/>
              </a:buClr>
              <a:buFont typeface="Arial"/>
              <a:defRPr sz="6800">
                <a:solidFill>
                  <a:srgbClr val="FFFFFF"/>
                </a:solidFill>
                <a:uFill>
                  <a:solidFill>
                    <a:srgbClr val="FFFFFF"/>
                  </a:solidFill>
                </a:uFill>
                <a:latin typeface="DejaVu Sans Condensed"/>
                <a:ea typeface="DejaVu Sans Condensed"/>
                <a:cs typeface="DejaVu Sans Condensed"/>
                <a:sym typeface="DejaVu Sans Condensed"/>
              </a:defRPr>
            </a:pPr>
            <a:r>
              <a:t>Feduccia said the publication and promotion of feathered dinosaurs by the popular press and by prestigious journals and magazines, including </a:t>
            </a:r>
            <a:r>
              <a:rPr>
                <a:latin typeface="DejaVu Sans Condensed Oblique"/>
                <a:ea typeface="DejaVu Sans Condensed Oblique"/>
                <a:cs typeface="DejaVu Sans Condensed Oblique"/>
                <a:sym typeface="DejaVu Sans Condensed Oblique"/>
              </a:rPr>
              <a:t>National Geographic</a:t>
            </a:r>
            <a:r>
              <a:t>, </a:t>
            </a:r>
            <a:r>
              <a:rPr>
                <a:latin typeface="DejaVu Sans Condensed Oblique"/>
                <a:ea typeface="DejaVu Sans Condensed Oblique"/>
                <a:cs typeface="DejaVu Sans Condensed Oblique"/>
                <a:sym typeface="DejaVu Sans Condensed Oblique"/>
              </a:rPr>
              <a:t>Nature</a:t>
            </a:r>
            <a:r>
              <a:t> and </a:t>
            </a:r>
            <a:r>
              <a:rPr>
                <a:latin typeface="DejaVu Sans Condensed Oblique"/>
                <a:ea typeface="DejaVu Sans Condensed Oblique"/>
                <a:cs typeface="DejaVu Sans Condensed Oblique"/>
                <a:sym typeface="DejaVu Sans Condensed Oblique"/>
              </a:rPr>
              <a:t>Science</a:t>
            </a:r>
            <a:r>
              <a:t>, have made it </a:t>
            </a:r>
            <a:r>
              <a:rPr>
                <a:solidFill>
                  <a:srgbClr val="FFFB00"/>
                </a:solidFill>
                <a:uFill>
                  <a:solidFill>
                    <a:srgbClr val="FFFB00"/>
                  </a:solidFill>
                </a:uFill>
              </a:rPr>
              <a:t>difficult for opposing views to get a proper hearing</a:t>
            </a:r>
            <a:r>
              <a:t>.  He said:</a:t>
            </a:r>
          </a:p>
        </p:txBody>
      </p:sp>
      <p:sp>
        <p:nvSpPr>
          <p:cNvPr id="1083" name="“With the advent of ‘feathered dinosaurs,’ we are truly witnessing the beginnings of the meltdown of the field of paleontology.”"/>
          <p:cNvSpPr txBox="1"/>
          <p:nvPr/>
        </p:nvSpPr>
        <p:spPr>
          <a:xfrm>
            <a:off x="3246521" y="7423150"/>
            <a:ext cx="18798918" cy="308864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0000"/>
              </a:lnSpc>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pPr>
            <a:r>
              <a:t>“With the advent of ‘feathered dinosaurs,’ we are truly witnessing the beginnings of the </a:t>
            </a:r>
            <a:r>
              <a:rPr>
                <a:solidFill>
                  <a:srgbClr val="FFFB00"/>
                </a:solidFill>
                <a:uFill>
                  <a:solidFill>
                    <a:srgbClr val="FFFB00"/>
                  </a:solidFill>
                </a:uFill>
              </a:rPr>
              <a:t>meltdown</a:t>
            </a:r>
            <a:r>
              <a:t> of the field of paleontology.”</a:t>
            </a:r>
          </a:p>
        </p:txBody>
      </p:sp>
      <p:sp>
        <p:nvSpPr>
          <p:cNvPr id="1084" name="D. Williamson, “Latest study: scientists say no evidence exists that theropod dinosaurs evolved into birds,” DUNC News Services, www.unc.edu, 10 Oct. 2005."/>
          <p:cNvSpPr txBox="1"/>
          <p:nvPr/>
        </p:nvSpPr>
        <p:spPr>
          <a:xfrm>
            <a:off x="2413000" y="11531600"/>
            <a:ext cx="19646900" cy="121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700"/>
              </a:spcBef>
              <a:buClr>
                <a:srgbClr val="FFFFFF"/>
              </a:buClr>
              <a:buFont typeface="Arial"/>
              <a:defRPr sz="3800">
                <a:solidFill>
                  <a:srgbClr val="FFFFFF"/>
                </a:solidFill>
                <a:latin typeface="DejaVu Sans Condensed"/>
                <a:ea typeface="DejaVu Sans Condensed"/>
                <a:cs typeface="DejaVu Sans Condensed"/>
                <a:sym typeface="DejaVu Sans Condensed"/>
              </a:defRPr>
            </a:pPr>
            <a:r>
              <a:rPr dirty="0">
                <a:uFill>
                  <a:solidFill>
                    <a:srgbClr val="FFFFFF"/>
                  </a:solidFill>
                </a:uFill>
              </a:rPr>
              <a:t>D. Williamson, “Latest study: scientists say no evidence exists that theropod dinosaurs evolved into birds,” DUNC News Services, www.unc.edu, 10 Oct. 2005.</a:t>
            </a:r>
          </a:p>
        </p:txBody>
      </p:sp>
      <p:sp>
        <p:nvSpPr>
          <p:cNvPr id="1085" name="2005"/>
          <p:cNvSpPr txBox="1"/>
          <p:nvPr/>
        </p:nvSpPr>
        <p:spPr>
          <a:xfrm>
            <a:off x="19461038" y="10363200"/>
            <a:ext cx="2148484" cy="111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b="1">
                <a:solidFill>
                  <a:srgbClr val="FFFB00"/>
                </a:solidFill>
                <a:latin typeface="Arial"/>
                <a:ea typeface="Arial"/>
                <a:cs typeface="Arial"/>
                <a:sym typeface="Arial"/>
              </a:defRPr>
            </a:lvl1pPr>
          </a:lstStyle>
          <a:p>
            <a:r>
              <a:t>2005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83"/>
                                        </p:tgtEl>
                                        <p:attrNameLst>
                                          <p:attrName>style.visibility</p:attrName>
                                        </p:attrNameLst>
                                      </p:cBhvr>
                                      <p:to>
                                        <p:strVal val="visible"/>
                                      </p:to>
                                    </p:set>
                                    <p:animEffect transition="in" filter="dissolve">
                                      <p:cBhvr>
                                        <p:cTn id="7" dur="499"/>
                                        <p:tgtEl>
                                          <p:spTgt spid="1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9" name="Dino-bird Anchiornis huxleyi 2009.jpg" descr="Dino-bird Anchiornis huxleyi 2009.jpg"/>
          <p:cNvPicPr>
            <a:picLocks noChangeAspect="1"/>
          </p:cNvPicPr>
          <p:nvPr/>
        </p:nvPicPr>
        <p:blipFill>
          <a:blip r:embed="rId3">
            <a:extLst/>
          </a:blip>
          <a:stretch>
            <a:fillRect/>
          </a:stretch>
        </p:blipFill>
        <p:spPr>
          <a:xfrm>
            <a:off x="10025530" y="2262883"/>
            <a:ext cx="13307545" cy="8039101"/>
          </a:xfrm>
          <a:prstGeom prst="rect">
            <a:avLst/>
          </a:prstGeom>
          <a:ln w="12700">
            <a:miter lim="400000"/>
          </a:ln>
        </p:spPr>
      </p:pic>
      <p:sp>
        <p:nvSpPr>
          <p:cNvPr id="1090" name="Anchiornis huxleyi"/>
          <p:cNvSpPr txBox="1"/>
          <p:nvPr/>
        </p:nvSpPr>
        <p:spPr>
          <a:xfrm>
            <a:off x="11214100" y="10490200"/>
            <a:ext cx="10655300"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1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r>
              <a:t>Anchiornis huxleyi</a:t>
            </a:r>
          </a:p>
        </p:txBody>
      </p:sp>
      <p:sp>
        <p:nvSpPr>
          <p:cNvPr id="1091" name="“Feathered fossils prove birds evolved from dinosaurs, say Chinese scientists.”"/>
          <p:cNvSpPr txBox="1"/>
          <p:nvPr/>
        </p:nvSpPr>
        <p:spPr>
          <a:xfrm>
            <a:off x="685800" y="3035300"/>
            <a:ext cx="9055100" cy="436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r" defTabSz="914400">
              <a:spcBef>
                <a:spcPts val="1600"/>
              </a:spcBef>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“Feathered fossils </a:t>
            </a:r>
            <a:r>
              <a:rPr>
                <a:solidFill>
                  <a:srgbClr val="FFFB00"/>
                </a:solidFill>
                <a:uFill>
                  <a:solidFill>
                    <a:srgbClr val="FFFB00"/>
                  </a:solidFill>
                </a:uFill>
              </a:rPr>
              <a:t>prove</a:t>
            </a:r>
            <a:r>
              <a:rPr>
                <a:solidFill>
                  <a:srgbClr val="FFFFFF"/>
                </a:solidFill>
                <a:uFill>
                  <a:solidFill>
                    <a:srgbClr val="FFFFFF"/>
                  </a:solidFill>
                </a:uFill>
              </a:rPr>
              <a:t> birds evolved from dinosaurs, say Chinese scientists.”</a:t>
            </a:r>
          </a:p>
        </p:txBody>
      </p:sp>
      <p:sp>
        <p:nvSpPr>
          <p:cNvPr id="1092" name="London, Daily Mail, Sept 2009"/>
          <p:cNvSpPr txBox="1"/>
          <p:nvPr/>
        </p:nvSpPr>
        <p:spPr>
          <a:xfrm>
            <a:off x="2578100" y="7531100"/>
            <a:ext cx="7137400" cy="198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r" defTabSz="914400">
              <a:spcBef>
                <a:spcPts val="1600"/>
              </a:spcBef>
              <a:buClr>
                <a:srgbClr val="FFFFFF"/>
              </a:buClr>
              <a:buFont typeface="Arial"/>
              <a:defRPr sz="64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London,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Daily Mail</a:t>
            </a:r>
            <a:r>
              <a:rPr>
                <a:solidFill>
                  <a:srgbClr val="FFFFFF"/>
                </a:solidFill>
                <a:uFill>
                  <a:solidFill>
                    <a:srgbClr val="FFFFFF"/>
                  </a:solidFill>
                </a:uFill>
              </a:rPr>
              <a:t>, </a:t>
            </a:r>
            <a:r>
              <a:rPr>
                <a:solidFill>
                  <a:srgbClr val="FFFB00"/>
                </a:solidFill>
                <a:uFill>
                  <a:solidFill>
                    <a:srgbClr val="FFFB00"/>
                  </a:solidFill>
                </a:uFill>
              </a:rPr>
              <a:t>Sept 2009</a:t>
            </a:r>
          </a:p>
        </p:txBody>
      </p:sp>
    </p:spTree>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 name="“The problem of faked fossils in China is serious and growing. Rather than being excavated by palaeontologists on fossil digs, most of the region’s fossils are pulled from the ground by desperately poor farmers and then sold on to dealers and museums.”"/>
          <p:cNvSpPr txBox="1"/>
          <p:nvPr/>
        </p:nvSpPr>
        <p:spPr>
          <a:xfrm>
            <a:off x="2463800" y="1365250"/>
            <a:ext cx="19494500" cy="6756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pPr>
            <a:r>
              <a:t>“The problem of faked fossils in China is </a:t>
            </a:r>
            <a:r>
              <a:rPr>
                <a:solidFill>
                  <a:srgbClr val="FFFB00"/>
                </a:solidFill>
                <a:uFill>
                  <a:solidFill>
                    <a:srgbClr val="FFFB00"/>
                  </a:solidFill>
                </a:uFill>
              </a:rPr>
              <a:t>serious</a:t>
            </a:r>
            <a:r>
              <a:t> and </a:t>
            </a:r>
            <a:r>
              <a:rPr>
                <a:solidFill>
                  <a:srgbClr val="FFFB00"/>
                </a:solidFill>
                <a:uFill>
                  <a:solidFill>
                    <a:srgbClr val="FFFB00"/>
                  </a:solidFill>
                </a:uFill>
              </a:rPr>
              <a:t>growing</a:t>
            </a:r>
            <a:r>
              <a:t>. Rather than being excavated by palaeontologists on fossil digs, most of the region’s fossils are pulled from the ground by desperately poor farmers and then sold on to dealers and museums.”</a:t>
            </a:r>
          </a:p>
        </p:txBody>
      </p:sp>
      <p:sp>
        <p:nvSpPr>
          <p:cNvPr id="1097" name="John Pickrell, “The great dinosaur fossil hoax,” cosmosmagazine.com, 27 July 2015."/>
          <p:cNvSpPr txBox="1"/>
          <p:nvPr/>
        </p:nvSpPr>
        <p:spPr>
          <a:xfrm>
            <a:off x="2444750" y="11316785"/>
            <a:ext cx="19494500"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700"/>
              </a:spcBef>
              <a:buClr>
                <a:srgbClr val="FFFFFF"/>
              </a:buClr>
              <a:buFont typeface="Arial"/>
              <a:defRPr sz="4400">
                <a:solidFill>
                  <a:srgbClr val="FFFFFF"/>
                </a:solidFill>
                <a:latin typeface="DejaVu Sans Condensed"/>
                <a:ea typeface="DejaVu Sans Condensed"/>
                <a:cs typeface="DejaVu Sans Condensed"/>
                <a:sym typeface="DejaVu Sans Condensed"/>
              </a:defRPr>
            </a:pPr>
            <a:r>
              <a:rPr>
                <a:uFill>
                  <a:solidFill>
                    <a:srgbClr val="FFFFFF"/>
                  </a:solidFill>
                </a:uFill>
              </a:rPr>
              <a:t>John Pickrell, “</a:t>
            </a:r>
            <a:r>
              <a:t>The great dinosaur fossil hoax,” cosmosmagazine.com, 27 July 2015</a:t>
            </a:r>
            <a:r>
              <a:rPr>
                <a:uFill>
                  <a:solidFill>
                    <a:srgbClr val="FFFFFF"/>
                  </a:solidFill>
                </a:uFill>
              </a:rPr>
              <a:t>.</a:t>
            </a:r>
          </a:p>
        </p:txBody>
      </p:sp>
    </p:spTree>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 name="Develop feathers…"/>
          <p:cNvSpPr txBox="1"/>
          <p:nvPr/>
        </p:nvSpPr>
        <p:spPr>
          <a:xfrm>
            <a:off x="2273300" y="2365375"/>
            <a:ext cx="19824700" cy="10097770"/>
          </a:xfrm>
          <a:prstGeom prst="rect">
            <a:avLst/>
          </a:prstGeom>
          <a:ln w="12700">
            <a:miter lim="400000"/>
          </a:ln>
          <a:effectLst/>
          <a:extLst>
            <a:ext uri="{C572A759-6A51-4108-AA02-DFA0A04FC94B}">
              <ma14:wrappingTextBoxFlag xmlns:ma14="http://schemas.microsoft.com/office/mac/drawingml/2011/main" val="1"/>
            </a:ext>
          </a:extLst>
        </p:spPr>
        <p:txBody>
          <a:bodyPr lIns="50800" tIns="50800" rIns="50800" bIns="50800">
            <a:spAutoFit/>
          </a:bodyPr>
          <a:lstStyle/>
          <a:p>
            <a:pPr marR="40639" defTabSz="914400">
              <a:lnSpc>
                <a:spcPct val="90000"/>
              </a:lnSpc>
              <a:spcBef>
                <a:spcPts val="900"/>
              </a:spcBef>
              <a:buSzPct val="125000"/>
              <a:buChar char="•"/>
              <a:defRPr sz="6600">
                <a:solidFill>
                  <a:srgbClr val="FFFFFF"/>
                </a:solidFill>
                <a:effectLst>
                  <a:outerShdw blurRad="12700" dist="25400" dir="2700000" rotWithShape="0">
                    <a:srgbClr val="000000"/>
                  </a:outerShdw>
                </a:effectLst>
                <a:uFill>
                  <a:solidFill>
                    <a:srgbClr val="FFFFFF"/>
                  </a:solidFill>
                </a:uFill>
                <a:latin typeface="DejaVu Sans Condensed"/>
                <a:ea typeface="DejaVu Sans Condensed"/>
                <a:cs typeface="DejaVu Sans Condensed"/>
                <a:sym typeface="DejaVu Sans Condensed"/>
              </a:defRPr>
            </a:pPr>
            <a:r>
              <a:rPr dirty="0"/>
              <a:t> Develop feathers</a:t>
            </a:r>
          </a:p>
          <a:p>
            <a:pPr marR="40639" defTabSz="914400">
              <a:lnSpc>
                <a:spcPct val="90000"/>
              </a:lnSpc>
              <a:spcBef>
                <a:spcPts val="900"/>
              </a:spcBef>
              <a:buSzPct val="125000"/>
              <a:buChar char="•"/>
              <a:defRPr sz="6600">
                <a:solidFill>
                  <a:srgbClr val="FFFFFF"/>
                </a:solidFill>
                <a:effectLst>
                  <a:outerShdw blurRad="12700" dist="25400" dir="2700000" rotWithShape="0">
                    <a:srgbClr val="000000"/>
                  </a:outerShdw>
                </a:effectLst>
                <a:uFill>
                  <a:solidFill>
                    <a:srgbClr val="FFFFFF"/>
                  </a:solidFill>
                </a:uFill>
                <a:latin typeface="DejaVu Sans Condensed"/>
                <a:ea typeface="DejaVu Sans Condensed"/>
                <a:cs typeface="DejaVu Sans Condensed"/>
                <a:sym typeface="DejaVu Sans Condensed"/>
              </a:defRPr>
            </a:pPr>
            <a:r>
              <a:rPr dirty="0"/>
              <a:t> Change the respiratory system</a:t>
            </a:r>
          </a:p>
          <a:p>
            <a:pPr marR="40639" defTabSz="914400">
              <a:lnSpc>
                <a:spcPct val="90000"/>
              </a:lnSpc>
              <a:spcBef>
                <a:spcPts val="900"/>
              </a:spcBef>
              <a:buSzPct val="125000"/>
              <a:buChar char="•"/>
              <a:defRPr sz="6600">
                <a:solidFill>
                  <a:srgbClr val="FFFFFF"/>
                </a:solidFill>
                <a:effectLst>
                  <a:outerShdw blurRad="12700" dist="25400" dir="2700000" rotWithShape="0">
                    <a:srgbClr val="000000"/>
                  </a:outerShdw>
                </a:effectLst>
                <a:uFill>
                  <a:solidFill>
                    <a:srgbClr val="FFFFFF"/>
                  </a:solidFill>
                </a:uFill>
                <a:latin typeface="DejaVu Sans Condensed"/>
                <a:ea typeface="DejaVu Sans Condensed"/>
                <a:cs typeface="DejaVu Sans Condensed"/>
                <a:sym typeface="DejaVu Sans Condensed"/>
              </a:defRPr>
            </a:pPr>
            <a:r>
              <a:rPr dirty="0"/>
              <a:t> Change the skeletal system – hollow bones</a:t>
            </a:r>
          </a:p>
          <a:p>
            <a:pPr marR="40639" defTabSz="914400">
              <a:lnSpc>
                <a:spcPct val="90000"/>
              </a:lnSpc>
              <a:spcBef>
                <a:spcPts val="900"/>
              </a:spcBef>
              <a:buSzPct val="125000"/>
              <a:buChar char="•"/>
              <a:defRPr sz="6600">
                <a:solidFill>
                  <a:srgbClr val="FFFFFF"/>
                </a:solidFill>
                <a:effectLst>
                  <a:outerShdw blurRad="12700" dist="25400" dir="2700000" rotWithShape="0">
                    <a:srgbClr val="000000"/>
                  </a:outerShdw>
                </a:effectLst>
                <a:uFill>
                  <a:solidFill>
                    <a:srgbClr val="FFFFFF"/>
                  </a:solidFill>
                </a:uFill>
                <a:latin typeface="DejaVu Sans Condensed"/>
                <a:ea typeface="DejaVu Sans Condensed"/>
                <a:cs typeface="DejaVu Sans Condensed"/>
                <a:sym typeface="DejaVu Sans Condensed"/>
              </a:defRPr>
            </a:pPr>
            <a:r>
              <a:rPr dirty="0"/>
              <a:t> Change the digestive system</a:t>
            </a:r>
          </a:p>
          <a:p>
            <a:pPr marR="40639" defTabSz="914400">
              <a:lnSpc>
                <a:spcPct val="90000"/>
              </a:lnSpc>
              <a:spcBef>
                <a:spcPts val="900"/>
              </a:spcBef>
              <a:buSzPct val="125000"/>
              <a:buChar char="•"/>
              <a:defRPr sz="6600">
                <a:solidFill>
                  <a:srgbClr val="FFFFFF"/>
                </a:solidFill>
                <a:effectLst>
                  <a:outerShdw blurRad="12700" dist="25400" dir="2700000" rotWithShape="0">
                    <a:srgbClr val="000000"/>
                  </a:outerShdw>
                </a:effectLst>
                <a:uFill>
                  <a:solidFill>
                    <a:srgbClr val="FFFFFF"/>
                  </a:solidFill>
                </a:uFill>
                <a:latin typeface="DejaVu Sans Condensed"/>
                <a:ea typeface="DejaVu Sans Condensed"/>
                <a:cs typeface="DejaVu Sans Condensed"/>
                <a:sym typeface="DejaVu Sans Condensed"/>
              </a:defRPr>
            </a:pPr>
            <a:r>
              <a:rPr dirty="0"/>
              <a:t> Change the nervous system</a:t>
            </a:r>
          </a:p>
          <a:p>
            <a:pPr marR="40639" defTabSz="914400">
              <a:lnSpc>
                <a:spcPct val="90000"/>
              </a:lnSpc>
              <a:spcBef>
                <a:spcPts val="900"/>
              </a:spcBef>
              <a:buSzPct val="125000"/>
              <a:buChar char="•"/>
              <a:defRPr sz="6600">
                <a:solidFill>
                  <a:srgbClr val="FFFFFF"/>
                </a:solidFill>
                <a:effectLst>
                  <a:outerShdw blurRad="12700" dist="25400" dir="2700000" rotWithShape="0">
                    <a:srgbClr val="000000"/>
                  </a:outerShdw>
                </a:effectLst>
                <a:uFill>
                  <a:solidFill>
                    <a:srgbClr val="FFFFFF"/>
                  </a:solidFill>
                </a:uFill>
                <a:latin typeface="DejaVu Sans Condensed"/>
                <a:ea typeface="DejaVu Sans Condensed"/>
                <a:cs typeface="DejaVu Sans Condensed"/>
                <a:sym typeface="DejaVu Sans Condensed"/>
              </a:defRPr>
            </a:pPr>
            <a:r>
              <a:rPr dirty="0"/>
              <a:t> Construct bills &amp; beaks</a:t>
            </a:r>
          </a:p>
          <a:p>
            <a:pPr marR="40639" defTabSz="914400">
              <a:lnSpc>
                <a:spcPct val="90000"/>
              </a:lnSpc>
              <a:spcBef>
                <a:spcPts val="900"/>
              </a:spcBef>
              <a:buSzPct val="125000"/>
              <a:buChar char="•"/>
              <a:defRPr sz="6600">
                <a:solidFill>
                  <a:srgbClr val="FFFFFF"/>
                </a:solidFill>
                <a:effectLst>
                  <a:outerShdw blurRad="12700" dist="25400" dir="2700000" rotWithShape="0">
                    <a:srgbClr val="000000"/>
                  </a:outerShdw>
                </a:effectLst>
                <a:uFill>
                  <a:solidFill>
                    <a:srgbClr val="FFFFFF"/>
                  </a:solidFill>
                </a:uFill>
                <a:latin typeface="DejaVu Sans Condensed"/>
                <a:ea typeface="DejaVu Sans Condensed"/>
                <a:cs typeface="DejaVu Sans Condensed"/>
                <a:sym typeface="DejaVu Sans Condensed"/>
              </a:defRPr>
            </a:pPr>
            <a:r>
              <a:rPr dirty="0"/>
              <a:t> Master the art of nest building</a:t>
            </a:r>
          </a:p>
          <a:p>
            <a:pPr marR="40639" defTabSz="914400">
              <a:lnSpc>
                <a:spcPct val="90000"/>
              </a:lnSpc>
              <a:spcBef>
                <a:spcPts val="900"/>
              </a:spcBef>
              <a:buSzPct val="125000"/>
              <a:buChar char="•"/>
              <a:defRPr sz="6600">
                <a:solidFill>
                  <a:srgbClr val="FFFFFF"/>
                </a:solidFill>
                <a:effectLst>
                  <a:outerShdw blurRad="12700" dist="25400" dir="2700000" rotWithShape="0">
                    <a:srgbClr val="000000"/>
                  </a:outerShdw>
                </a:effectLst>
                <a:uFill>
                  <a:solidFill>
                    <a:srgbClr val="FFFFFF"/>
                  </a:solidFill>
                </a:uFill>
                <a:latin typeface="DejaVu Sans Condensed"/>
                <a:ea typeface="DejaVu Sans Condensed"/>
                <a:cs typeface="DejaVu Sans Condensed"/>
                <a:sym typeface="DejaVu Sans Condensed"/>
              </a:defRPr>
            </a:pPr>
            <a:r>
              <a:rPr dirty="0"/>
              <a:t> Learn to fly and navigate</a:t>
            </a:r>
          </a:p>
          <a:p>
            <a:pPr marR="40639" defTabSz="914400">
              <a:lnSpc>
                <a:spcPct val="90000"/>
              </a:lnSpc>
              <a:spcBef>
                <a:spcPts val="900"/>
              </a:spcBef>
              <a:buSzPct val="125000"/>
              <a:buChar char="•"/>
              <a:defRPr sz="6600">
                <a:solidFill>
                  <a:srgbClr val="FFFFFF"/>
                </a:solidFill>
                <a:effectLst>
                  <a:outerShdw blurRad="12700" dist="25400" dir="2700000" rotWithShape="0">
                    <a:srgbClr val="000000"/>
                  </a:outerShdw>
                </a:effectLst>
                <a:uFill>
                  <a:solidFill>
                    <a:srgbClr val="FFFFFF"/>
                  </a:solidFill>
                </a:uFill>
                <a:latin typeface="DejaVu Sans Condensed"/>
                <a:ea typeface="DejaVu Sans Condensed"/>
                <a:cs typeface="DejaVu Sans Condensed"/>
                <a:sym typeface="DejaVu Sans Condensed"/>
              </a:defRPr>
            </a:pPr>
            <a:r>
              <a:rPr dirty="0"/>
              <a:t> Develop sound-producing organ &amp; learn songs</a:t>
            </a:r>
          </a:p>
          <a:p>
            <a:pPr marR="40639" defTabSz="914400">
              <a:lnSpc>
                <a:spcPct val="90000"/>
              </a:lnSpc>
              <a:spcBef>
                <a:spcPts val="900"/>
              </a:spcBef>
              <a:buSzPct val="125000"/>
              <a:buChar char="•"/>
              <a:defRPr sz="6600">
                <a:solidFill>
                  <a:srgbClr val="FFFFFF"/>
                </a:solidFill>
                <a:effectLst>
                  <a:outerShdw blurRad="12700" dist="25400" dir="2700000" rotWithShape="0">
                    <a:srgbClr val="000000"/>
                  </a:outerShdw>
                </a:effectLst>
                <a:uFill>
                  <a:solidFill>
                    <a:srgbClr val="FFFFFF"/>
                  </a:solidFill>
                </a:uFill>
                <a:latin typeface="DejaVu Sans Condensed"/>
                <a:ea typeface="DejaVu Sans Condensed"/>
                <a:cs typeface="DejaVu Sans Condensed"/>
                <a:sym typeface="DejaVu Sans Condensed"/>
              </a:defRPr>
            </a:pPr>
            <a:r>
              <a:rPr dirty="0"/>
              <a:t> Shrink the dinosaur &amp; shrink the first bird</a:t>
            </a:r>
          </a:p>
        </p:txBody>
      </p:sp>
      <p:sp>
        <p:nvSpPr>
          <p:cNvPr id="1102" name="Changing Reptiles to Birds?"/>
          <p:cNvSpPr txBox="1"/>
          <p:nvPr/>
        </p:nvSpPr>
        <p:spPr>
          <a:xfrm>
            <a:off x="3289300" y="749300"/>
            <a:ext cx="17805400" cy="1371600"/>
          </a:xfrm>
          <a:prstGeom prst="rect">
            <a:avLst/>
          </a:prstGeom>
          <a:ln w="12700">
            <a:miter lim="400000"/>
          </a:ln>
          <a:effectLst>
            <a:outerShdw blurRad="63500" dist="38100" dir="2700000" rotWithShape="0">
              <a:srgbClr val="929292">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200"/>
              </a:spcBef>
              <a:buClr>
                <a:srgbClr val="00F900"/>
              </a:buClr>
              <a:buFont typeface="Arial"/>
              <a:defRPr sz="8600">
                <a:solidFill>
                  <a:srgbClr val="00F900"/>
                </a:solidFill>
                <a:uFill>
                  <a:solidFill>
                    <a:srgbClr val="00F900"/>
                  </a:solidFill>
                </a:uFill>
                <a:latin typeface="DejaVu Sans Condensed"/>
                <a:ea typeface="DejaVu Sans Condensed"/>
                <a:cs typeface="DejaVu Sans Condensed"/>
                <a:sym typeface="DejaVu Sans Condensed"/>
              </a:defRPr>
            </a:lvl1pPr>
          </a:lstStyle>
          <a:p>
            <a:r>
              <a:t>Changing Reptiles to Birds?</a:t>
            </a:r>
          </a:p>
        </p:txBody>
      </p:sp>
    </p:spTree>
  </p:cSld>
  <p:clrMapOvr>
    <a:masterClrMapping/>
  </p:clrMapOvr>
  <p:transition xmlns:p14="http://schemas.microsoft.com/office/powerpoint/2010/main" spd="med"/>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04" name="Dino to bird evolution--ScienceMag 2014.jpg" descr="Dino to bird evolution--ScienceMag 2014.jpg"/>
          <p:cNvPicPr>
            <a:picLocks noChangeAspect="1"/>
          </p:cNvPicPr>
          <p:nvPr/>
        </p:nvPicPr>
        <p:blipFill>
          <a:blip r:embed="rId3">
            <a:extLst/>
          </a:blip>
          <a:srcRect b="12195"/>
          <a:stretch>
            <a:fillRect/>
          </a:stretch>
        </p:blipFill>
        <p:spPr>
          <a:xfrm>
            <a:off x="2667000" y="1371600"/>
            <a:ext cx="19050000" cy="8920967"/>
          </a:xfrm>
          <a:prstGeom prst="rect">
            <a:avLst/>
          </a:prstGeom>
          <a:ln w="12700">
            <a:miter lim="400000"/>
          </a:ln>
        </p:spPr>
      </p:pic>
      <p:sp>
        <p:nvSpPr>
          <p:cNvPr id="1105" name="Steady shrinkage over 50 million years!"/>
          <p:cNvSpPr txBox="1"/>
          <p:nvPr/>
        </p:nvSpPr>
        <p:spPr>
          <a:xfrm>
            <a:off x="3926284" y="2540000"/>
            <a:ext cx="16530192"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latin typeface="DejaVu Sans Condensed"/>
                <a:ea typeface="DejaVu Sans Condensed"/>
                <a:cs typeface="DejaVu Sans Condensed"/>
                <a:sym typeface="DejaVu Sans Condensed"/>
              </a:defRPr>
            </a:lvl1pPr>
          </a:lstStyle>
          <a:p>
            <a:r>
              <a:t>Steady shrinkage over 50 million years!</a:t>
            </a:r>
          </a:p>
        </p:txBody>
      </p:sp>
      <p:sp>
        <p:nvSpPr>
          <p:cNvPr id="1106" name="Michael S. Y. Lee, Andrea Cau, Darren Naish, and Gareth J. Dyke, “Sustained miniaturization and anatomical innovation in the dinosaurian ancestors of birds,” Science, Vol 345:6196 (1 Aug. 2014), pp. 562-566."/>
          <p:cNvSpPr txBox="1"/>
          <p:nvPr/>
        </p:nvSpPr>
        <p:spPr>
          <a:xfrm>
            <a:off x="2575379" y="10716009"/>
            <a:ext cx="19997749" cy="185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defRPr sz="4000">
                <a:solidFill>
                  <a:srgbClr val="FFFFFF"/>
                </a:solidFill>
                <a:latin typeface="DejaVu Sans Condensed"/>
                <a:ea typeface="DejaVu Sans Condensed"/>
                <a:cs typeface="DejaVu Sans Condensed"/>
                <a:sym typeface="DejaVu Sans Condensed"/>
              </a:defRPr>
            </a:pPr>
            <a:r>
              <a:t>Michael S. Y. Lee, Andrea Cau, Darren Naish, and Gareth J. Dyke, “Sustained miniaturization and anatomical innovation in the dinosaurian ancestors of birds,” </a:t>
            </a:r>
            <a:r>
              <a:rPr>
                <a:latin typeface="DejaVu Sans Condensed Oblique"/>
                <a:ea typeface="DejaVu Sans Condensed Oblique"/>
                <a:cs typeface="DejaVu Sans Condensed Oblique"/>
                <a:sym typeface="DejaVu Sans Condensed Oblique"/>
              </a:rPr>
              <a:t>Science</a:t>
            </a:r>
            <a:r>
              <a:t>, Vol 345:6196 (1 Aug. 2014), pp. 562-566.</a:t>
            </a:r>
          </a:p>
        </p:txBody>
      </p:sp>
    </p:spTree>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0" name="Dino to Bird Impossible 03052.jpg" descr="Dino to Bird Impossible 03052.jpg"/>
          <p:cNvPicPr>
            <a:picLocks noChangeAspect="1"/>
          </p:cNvPicPr>
          <p:nvPr/>
        </p:nvPicPr>
        <p:blipFill>
          <a:blip r:embed="rId2">
            <a:extLst/>
          </a:blip>
          <a:stretch>
            <a:fillRect/>
          </a:stretch>
        </p:blipFill>
        <p:spPr>
          <a:xfrm>
            <a:off x="3981487" y="700115"/>
            <a:ext cx="16421026" cy="12315770"/>
          </a:xfrm>
          <a:prstGeom prst="rect">
            <a:avLst/>
          </a:prstGeom>
          <a:ln w="25400">
            <a:solidFill>
              <a:srgbClr val="FFFFFF"/>
            </a:solidFill>
            <a:miter lim="400000"/>
          </a:ln>
        </p:spPr>
      </p:pic>
      <p:sp>
        <p:nvSpPr>
          <p:cNvPr id="1111" name="IMPOSSIBLE!"/>
          <p:cNvSpPr/>
          <p:nvPr/>
        </p:nvSpPr>
        <p:spPr>
          <a:xfrm rot="21060000">
            <a:off x="6611170" y="4727758"/>
            <a:ext cx="11161661" cy="2045624"/>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10100">
                <a:effectLst>
                  <a:outerShdw blurRad="38100" dist="12700" dir="5400000" rotWithShape="0">
                    <a:srgbClr val="000000">
                      <a:alpha val="50000"/>
                    </a:srgbClr>
                  </a:outerShdw>
                </a:effectLst>
                <a:latin typeface="Cooper Black"/>
                <a:ea typeface="Cooper Black"/>
                <a:cs typeface="Cooper Black"/>
                <a:sym typeface="Cooper Black"/>
              </a:defRPr>
            </a:lvl1pPr>
          </a:lstStyle>
          <a:p>
            <a:r>
              <a:t>IMPOSSIBLE!</a:t>
            </a:r>
          </a:p>
        </p:txBody>
      </p:sp>
    </p:spTree>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 name="2.jpg" descr="2.jpg"/>
          <p:cNvPicPr>
            <a:picLocks noChangeAspect="1"/>
          </p:cNvPicPr>
          <p:nvPr/>
        </p:nvPicPr>
        <p:blipFill>
          <a:blip r:embed="rId2">
            <a:extLst/>
          </a:blip>
          <a:stretch>
            <a:fillRect/>
          </a:stretch>
        </p:blipFill>
        <p:spPr>
          <a:xfrm>
            <a:off x="3581400" y="400050"/>
            <a:ext cx="17221200" cy="12915900"/>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3" name="Dino Family Tree 01419.jpg" descr="Dino Family Tree 01419.jpg"/>
          <p:cNvPicPr>
            <a:picLocks noChangeAspect="1"/>
          </p:cNvPicPr>
          <p:nvPr/>
        </p:nvPicPr>
        <p:blipFill>
          <a:blip r:embed="rId3">
            <a:extLst/>
          </a:blip>
          <a:stretch>
            <a:fillRect/>
          </a:stretch>
        </p:blipFill>
        <p:spPr>
          <a:xfrm>
            <a:off x="3581400" y="254000"/>
            <a:ext cx="17204267" cy="12903200"/>
          </a:xfrm>
          <a:prstGeom prst="rect">
            <a:avLst/>
          </a:prstGeom>
          <a:ln w="25400">
            <a:solidFill>
              <a:srgbClr val="FFFFFF"/>
            </a:solidFill>
            <a:miter lim="400000"/>
          </a:ln>
        </p:spPr>
      </p:pic>
      <p:sp>
        <p:nvSpPr>
          <p:cNvPr id="1114" name="“[Yellow] lines indicate solid fossil evidence”"/>
          <p:cNvSpPr txBox="1"/>
          <p:nvPr/>
        </p:nvSpPr>
        <p:spPr>
          <a:xfrm>
            <a:off x="11747500" y="11220450"/>
            <a:ext cx="8813800" cy="1729334"/>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1600"/>
              </a:spcBef>
              <a:buClr>
                <a:srgbClr val="000000"/>
              </a:buClr>
              <a:buFont typeface="Arial"/>
              <a:defRPr sz="5600" b="1">
                <a:uFill>
                  <a:solidFill>
                    <a:srgbClr val="000000"/>
                  </a:solidFill>
                </a:uFill>
                <a:latin typeface="Arial"/>
                <a:ea typeface="Arial"/>
                <a:cs typeface="Arial"/>
                <a:sym typeface="Arial"/>
              </a:defRPr>
            </a:lvl1pPr>
          </a:lstStyle>
          <a:p>
            <a:r>
              <a:t>“[Yellow] lines indicate solid fossil evidence”</a:t>
            </a:r>
          </a:p>
        </p:txBody>
      </p:sp>
      <p:pic>
        <p:nvPicPr>
          <p:cNvPr id="1115" name="Gray Tree.png" descr="Gray Tree.png"/>
          <p:cNvPicPr>
            <a:picLocks noChangeAspect="1"/>
          </p:cNvPicPr>
          <p:nvPr/>
        </p:nvPicPr>
        <p:blipFill>
          <a:blip r:embed="rId4">
            <a:extLst/>
          </a:blip>
          <a:stretch>
            <a:fillRect/>
          </a:stretch>
        </p:blipFill>
        <p:spPr>
          <a:xfrm>
            <a:off x="7939087" y="3609009"/>
            <a:ext cx="11963401" cy="9297368"/>
          </a:xfrm>
          <a:prstGeom prst="rect">
            <a:avLst/>
          </a:prstGeom>
          <a:ln w="12700">
            <a:miter lim="400000"/>
          </a:ln>
        </p:spPr>
      </p:pic>
      <p:pic>
        <p:nvPicPr>
          <p:cNvPr id="1116" name="Yellow Tree.png" descr="Yellow Tree.png"/>
          <p:cNvPicPr>
            <a:picLocks noChangeAspect="1"/>
          </p:cNvPicPr>
          <p:nvPr/>
        </p:nvPicPr>
        <p:blipFill>
          <a:blip r:embed="rId5">
            <a:extLst/>
          </a:blip>
          <a:stretch>
            <a:fillRect/>
          </a:stretch>
        </p:blipFill>
        <p:spPr>
          <a:xfrm>
            <a:off x="7827962" y="2028650"/>
            <a:ext cx="12052300" cy="1004905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114"/>
                                        </p:tgtEl>
                                        <p:attrNameLst>
                                          <p:attrName>style.visibility</p:attrName>
                                        </p:attrNameLst>
                                      </p:cBhvr>
                                      <p:to>
                                        <p:strVal val="visible"/>
                                      </p:to>
                                    </p:set>
                                    <p:anim calcmode="lin" valueType="num">
                                      <p:cBhvr>
                                        <p:cTn id="7" dur="500" fill="hold"/>
                                        <p:tgtEl>
                                          <p:spTgt spid="1114"/>
                                        </p:tgtEl>
                                        <p:attrNameLst>
                                          <p:attrName>ppt_w</p:attrName>
                                        </p:attrNameLst>
                                      </p:cBhvr>
                                      <p:tavLst>
                                        <p:tav tm="0">
                                          <p:val>
                                            <p:fltVal val="0"/>
                                          </p:val>
                                        </p:tav>
                                        <p:tav tm="100000">
                                          <p:val>
                                            <p:strVal val="#ppt_w"/>
                                          </p:val>
                                        </p:tav>
                                      </p:tavLst>
                                    </p:anim>
                                    <p:anim calcmode="lin" valueType="num">
                                      <p:cBhvr>
                                        <p:cTn id="8" dur="500" fill="hold"/>
                                        <p:tgtEl>
                                          <p:spTgt spid="11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6" fill="hold" grpId="2" nodeType="clickEffect">
                                  <p:stCondLst>
                                    <p:cond delay="0"/>
                                  </p:stCondLst>
                                  <p:iterate>
                                    <p:tmAbs val="0"/>
                                  </p:iterate>
                                  <p:childTnLst>
                                    <p:anim calcmode="lin" valueType="num">
                                      <p:cBhvr>
                                        <p:cTn id="12" dur="500" fill="hold"/>
                                        <p:tgtEl>
                                          <p:spTgt spid="1115"/>
                                        </p:tgtEl>
                                        <p:attrNameLst>
                                          <p:attrName>ppt_x</p:attrName>
                                        </p:attrNameLst>
                                      </p:cBhvr>
                                      <p:tavLst>
                                        <p:tav tm="0">
                                          <p:val>
                                            <p:strVal val="ppt_x"/>
                                          </p:val>
                                        </p:tav>
                                        <p:tav tm="100000">
                                          <p:val>
                                            <p:strVal val="1+ppt_w/2"/>
                                          </p:val>
                                        </p:tav>
                                      </p:tavLst>
                                    </p:anim>
                                    <p:anim calcmode="lin" valueType="num">
                                      <p:cBhvr>
                                        <p:cTn id="13" dur="500" fill="hold"/>
                                        <p:tgtEl>
                                          <p:spTgt spid="1115"/>
                                        </p:tgtEl>
                                        <p:attrNameLst>
                                          <p:attrName>ppt_y</p:attrName>
                                        </p:attrNameLst>
                                      </p:cBhvr>
                                      <p:tavLst>
                                        <p:tav tm="0">
                                          <p:val>
                                            <p:strVal val="ppt_y"/>
                                          </p:val>
                                        </p:tav>
                                        <p:tav tm="100000">
                                          <p:val>
                                            <p:strVal val="1+ppt_h/2"/>
                                          </p:val>
                                        </p:tav>
                                      </p:tavLst>
                                    </p:anim>
                                    <p:set>
                                      <p:cBhvr>
                                        <p:cTn id="14" fill="hold">
                                          <p:stCondLst>
                                            <p:cond delay="499"/>
                                          </p:stCondLst>
                                        </p:cTn>
                                        <p:tgtEl>
                                          <p:spTgt spid="1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 grpId="1" animBg="1" advAuto="0"/>
      <p:bldP spid="1115" grpId="2"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 name="“The truth, Makovicky said, is scientists don't really know what happened [to the dinosaurs]. Each hypothesis on its own ‘doesn't fit the pattern very well. Was extinction gradual or sudden? The lack of data doesn't allow us to answer the question’.”"/>
          <p:cNvSpPr txBox="1"/>
          <p:nvPr/>
        </p:nvSpPr>
        <p:spPr>
          <a:xfrm>
            <a:off x="2413000" y="1409700"/>
            <a:ext cx="20116800" cy="8153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900"/>
              </a:spcBef>
              <a:buClr>
                <a:srgbClr val="FFFFFF"/>
              </a:buClr>
              <a:buFont typeface="Arial"/>
              <a:defRPr sz="74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“The truth, Makovicky said, is scientists </a:t>
            </a:r>
            <a:r>
              <a:rPr>
                <a:solidFill>
                  <a:srgbClr val="FFFB00"/>
                </a:solidFill>
                <a:uFill>
                  <a:solidFill>
                    <a:srgbClr val="FFFB00"/>
                  </a:solidFill>
                </a:uFill>
              </a:rPr>
              <a:t>don't really know</a:t>
            </a:r>
            <a:r>
              <a:rPr>
                <a:solidFill>
                  <a:srgbClr val="FFFFFF"/>
                </a:solidFill>
                <a:uFill>
                  <a:solidFill>
                    <a:srgbClr val="FFFFFF"/>
                  </a:solidFill>
                </a:uFill>
              </a:rPr>
              <a:t> what happened [to the dinosaurs]. Each hypothesis on its own ‘doesn't fit the pattern very well. Was extinction gradual or sudden? The </a:t>
            </a:r>
            <a:r>
              <a:rPr>
                <a:solidFill>
                  <a:srgbClr val="FFFB00"/>
                </a:solidFill>
                <a:uFill>
                  <a:solidFill>
                    <a:srgbClr val="FFFB00"/>
                  </a:solidFill>
                </a:uFill>
              </a:rPr>
              <a:t>lack of data</a:t>
            </a:r>
            <a:r>
              <a:rPr>
                <a:solidFill>
                  <a:srgbClr val="FFFFFF"/>
                </a:solidFill>
                <a:uFill>
                  <a:solidFill>
                    <a:srgbClr val="FFFFFF"/>
                  </a:solidFill>
                </a:uFill>
              </a:rPr>
              <a:t> doesn't allow us to answer the question’.”</a:t>
            </a:r>
          </a:p>
        </p:txBody>
      </p:sp>
      <p:sp>
        <p:nvSpPr>
          <p:cNvPr id="1121" name="Michelle S. Keller, “Imagining life of dinosaurs Field Museum show aims to transport,” Chicago Tribune, 28 Mar 2007, Metro section, p. 1."/>
          <p:cNvSpPr txBox="1"/>
          <p:nvPr/>
        </p:nvSpPr>
        <p:spPr>
          <a:xfrm>
            <a:off x="2486025" y="10682287"/>
            <a:ext cx="19392900" cy="20447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0000"/>
              </a:lnSpc>
              <a:spcBef>
                <a:spcPts val="1400"/>
              </a:spcBef>
              <a:buClr>
                <a:srgbClr val="FFFFFF"/>
              </a:buClr>
              <a:buFont typeface="Arial"/>
              <a:defRPr sz="46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Michelle S. Keller, “Imagining life of dinosaurs Field Museum show aims to transport,”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Chicago Tribune</a:t>
            </a:r>
            <a:r>
              <a:rPr>
                <a:solidFill>
                  <a:srgbClr val="FFFFFF"/>
                </a:solidFill>
                <a:uFill>
                  <a:solidFill>
                    <a:srgbClr val="FFFFFF"/>
                  </a:solidFill>
                </a:uFill>
              </a:rPr>
              <a:t>, 28 Mar 2007, Metro section, p. 1.</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120"/>
                                        </p:tgtEl>
                                        <p:attrNameLst>
                                          <p:attrName>style.visibility</p:attrName>
                                        </p:attrNameLst>
                                      </p:cBhvr>
                                      <p:to>
                                        <p:strVal val="visible"/>
                                      </p:to>
                                    </p:set>
                                    <p:animEffect transition="in" filter="dissolve">
                                      <p:cBhvr>
                                        <p:cTn id="7" dur="500"/>
                                        <p:tgtEl>
                                          <p:spTgt spid="1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0" grpId="1"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 name="Dinos fit Bible 00617.jpg" descr="Dinos fit Bible 00617.jpg"/>
          <p:cNvPicPr>
            <a:picLocks noChangeAspect="1"/>
          </p:cNvPicPr>
          <p:nvPr/>
        </p:nvPicPr>
        <p:blipFill>
          <a:blip r:embed="rId2">
            <a:extLst/>
          </a:blip>
          <a:stretch>
            <a:fillRect/>
          </a:stretch>
        </p:blipFill>
        <p:spPr>
          <a:xfrm>
            <a:off x="4052765" y="753574"/>
            <a:ext cx="16278470" cy="12208852"/>
          </a:xfrm>
          <a:prstGeom prst="rect">
            <a:avLst/>
          </a:prstGeom>
          <a:ln w="25400">
            <a:solidFill>
              <a:srgbClr val="FFFFFF"/>
            </a:solidFill>
            <a:miter lim="400000"/>
          </a:ln>
        </p:spPr>
      </p:pic>
      <p:sp>
        <p:nvSpPr>
          <p:cNvPr id="1126" name="Use the Bible to explain dinosaurs!"/>
          <p:cNvSpPr txBox="1"/>
          <p:nvPr/>
        </p:nvSpPr>
        <p:spPr>
          <a:xfrm>
            <a:off x="7295457" y="1450730"/>
            <a:ext cx="4838701" cy="4013201"/>
          </a:xfrm>
          <a:prstGeom prst="rect">
            <a:avLst/>
          </a:prstGeom>
          <a:ln w="12700">
            <a:miter lim="400000"/>
          </a:ln>
          <a:effectLst>
            <a:outerShdw blurRad="63500" dist="38100" dir="27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100"/>
              </a:spcBef>
              <a:buClr>
                <a:srgbClr val="FFFFFF"/>
              </a:buClr>
              <a:buFont typeface="Helvetica"/>
              <a:defRPr sz="6600">
                <a:solidFill>
                  <a:srgbClr val="FFFFFF"/>
                </a:solidFill>
                <a:uFill>
                  <a:solidFill>
                    <a:srgbClr val="FFFFFF"/>
                  </a:solidFill>
                </a:uFill>
                <a:latin typeface="DejaVu Sans Condensed"/>
                <a:ea typeface="DejaVu Sans Condensed"/>
                <a:cs typeface="DejaVu Sans Condensed"/>
                <a:sym typeface="DejaVu Sans Condensed"/>
              </a:defRPr>
            </a:lvl1pPr>
          </a:lstStyle>
          <a:p>
            <a:r>
              <a:t>Use the Bible to explain dinosaurs!</a:t>
            </a:r>
          </a:p>
        </p:txBody>
      </p:sp>
    </p:spTree>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 name="00825 Title.png" descr="00825 Title.png"/>
          <p:cNvPicPr>
            <a:picLocks noChangeAspect="1"/>
          </p:cNvPicPr>
          <p:nvPr/>
        </p:nvPicPr>
        <p:blipFill>
          <a:blip r:embed="rId2">
            <a:extLst/>
          </a:blip>
          <a:stretch>
            <a:fillRect/>
          </a:stretch>
        </p:blipFill>
        <p:spPr>
          <a:xfrm>
            <a:off x="6604000" y="735500"/>
            <a:ext cx="11176000" cy="2376001"/>
          </a:xfrm>
          <a:prstGeom prst="rect">
            <a:avLst/>
          </a:prstGeom>
          <a:ln w="12700">
            <a:miter lim="400000"/>
          </a:ln>
        </p:spPr>
      </p:pic>
      <p:grpSp>
        <p:nvGrpSpPr>
          <p:cNvPr id="1132" name="Group"/>
          <p:cNvGrpSpPr/>
          <p:nvPr/>
        </p:nvGrpSpPr>
        <p:grpSpPr>
          <a:xfrm>
            <a:off x="3142656" y="3587750"/>
            <a:ext cx="5532552" cy="4142732"/>
            <a:chOff x="0" y="0"/>
            <a:chExt cx="5532550" cy="4142731"/>
          </a:xfrm>
        </p:grpSpPr>
        <p:pic>
          <p:nvPicPr>
            <p:cNvPr id="1129" name="pasted-image.pdf" descr="pasted-image.pdf"/>
            <p:cNvPicPr>
              <a:picLocks noChangeAspect="1"/>
            </p:cNvPicPr>
            <p:nvPr/>
          </p:nvPicPr>
          <p:blipFill>
            <a:blip r:embed="rId3">
              <a:extLst/>
            </a:blip>
            <a:stretch>
              <a:fillRect/>
            </a:stretch>
          </p:blipFill>
          <p:spPr>
            <a:xfrm>
              <a:off x="0" y="0"/>
              <a:ext cx="5532551" cy="4142732"/>
            </a:xfrm>
            <a:prstGeom prst="rect">
              <a:avLst/>
            </a:prstGeom>
            <a:ln w="12700" cap="flat">
              <a:noFill/>
              <a:miter lim="400000"/>
            </a:ln>
            <a:effectLst/>
          </p:spPr>
        </p:pic>
        <p:sp>
          <p:nvSpPr>
            <p:cNvPr id="1130" name="EARTH, SPACE, TIME, LIGHT"/>
            <p:cNvSpPr txBox="1"/>
            <p:nvPr/>
          </p:nvSpPr>
          <p:spPr>
            <a:xfrm>
              <a:off x="39137" y="3539480"/>
              <a:ext cx="5428395"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3000" b="1">
                  <a:solidFill>
                    <a:srgbClr val="FFFFFF"/>
                  </a:solidFill>
                  <a:latin typeface="DejaVu Sans Condensed"/>
                  <a:ea typeface="DejaVu Sans Condensed"/>
                  <a:cs typeface="DejaVu Sans Condensed"/>
                  <a:sym typeface="DejaVu Sans Condensed"/>
                </a:defRPr>
              </a:lvl1pPr>
            </a:lstStyle>
            <a:p>
              <a:r>
                <a:t>EARTH, SPACE, TIME, LIGHT</a:t>
              </a:r>
            </a:p>
          </p:txBody>
        </p:sp>
        <p:sp>
          <p:nvSpPr>
            <p:cNvPr id="1131" name="DAY"/>
            <p:cNvSpPr txBox="1"/>
            <p:nvPr/>
          </p:nvSpPr>
          <p:spPr>
            <a:xfrm>
              <a:off x="136992" y="0"/>
              <a:ext cx="1307518" cy="800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4700" b="1">
                  <a:latin typeface="DejaVu Sans Condensed"/>
                  <a:ea typeface="DejaVu Sans Condensed"/>
                  <a:cs typeface="DejaVu Sans Condensed"/>
                  <a:sym typeface="DejaVu Sans Condensed"/>
                </a:defRPr>
              </a:lvl1pPr>
            </a:lstStyle>
            <a:p>
              <a:r>
                <a:t>DAY</a:t>
              </a:r>
            </a:p>
          </p:txBody>
        </p:sp>
      </p:grpSp>
      <p:grpSp>
        <p:nvGrpSpPr>
          <p:cNvPr id="1136" name="Group"/>
          <p:cNvGrpSpPr/>
          <p:nvPr/>
        </p:nvGrpSpPr>
        <p:grpSpPr>
          <a:xfrm>
            <a:off x="9439088" y="3587750"/>
            <a:ext cx="5505824" cy="4142732"/>
            <a:chOff x="0" y="0"/>
            <a:chExt cx="5505823" cy="4142731"/>
          </a:xfrm>
        </p:grpSpPr>
        <p:pic>
          <p:nvPicPr>
            <p:cNvPr id="1133" name="pasted-image.pdf" descr="pasted-image.pdf"/>
            <p:cNvPicPr>
              <a:picLocks noChangeAspect="1"/>
            </p:cNvPicPr>
            <p:nvPr/>
          </p:nvPicPr>
          <p:blipFill>
            <a:blip r:embed="rId4">
              <a:extLst/>
            </a:blip>
            <a:stretch>
              <a:fillRect/>
            </a:stretch>
          </p:blipFill>
          <p:spPr>
            <a:xfrm>
              <a:off x="0" y="0"/>
              <a:ext cx="5505824" cy="4142732"/>
            </a:xfrm>
            <a:prstGeom prst="rect">
              <a:avLst/>
            </a:prstGeom>
            <a:ln w="12700" cap="flat">
              <a:noFill/>
              <a:miter lim="400000"/>
            </a:ln>
            <a:effectLst/>
          </p:spPr>
        </p:pic>
        <p:sp>
          <p:nvSpPr>
            <p:cNvPr id="1134" name="EXPANSE"/>
            <p:cNvSpPr txBox="1"/>
            <p:nvPr/>
          </p:nvSpPr>
          <p:spPr>
            <a:xfrm>
              <a:off x="1821768" y="3539480"/>
              <a:ext cx="1862287"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3000" b="1">
                  <a:solidFill>
                    <a:srgbClr val="FFFFFF"/>
                  </a:solidFill>
                  <a:latin typeface="DejaVu Sans Condensed"/>
                  <a:ea typeface="DejaVu Sans Condensed"/>
                  <a:cs typeface="DejaVu Sans Condensed"/>
                  <a:sym typeface="DejaVu Sans Condensed"/>
                </a:defRPr>
              </a:lvl1pPr>
            </a:lstStyle>
            <a:p>
              <a:r>
                <a:t>EXPANSE</a:t>
              </a:r>
            </a:p>
          </p:txBody>
        </p:sp>
        <p:sp>
          <p:nvSpPr>
            <p:cNvPr id="1135" name="DAY"/>
            <p:cNvSpPr txBox="1"/>
            <p:nvPr/>
          </p:nvSpPr>
          <p:spPr>
            <a:xfrm>
              <a:off x="185066" y="0"/>
              <a:ext cx="1307519" cy="800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4700" b="1">
                  <a:solidFill>
                    <a:srgbClr val="FFFFFF"/>
                  </a:solidFill>
                  <a:latin typeface="DejaVu Sans Condensed"/>
                  <a:ea typeface="DejaVu Sans Condensed"/>
                  <a:cs typeface="DejaVu Sans Condensed"/>
                  <a:sym typeface="DejaVu Sans Condensed"/>
                </a:defRPr>
              </a:lvl1pPr>
            </a:lstStyle>
            <a:p>
              <a:r>
                <a:t>DAY</a:t>
              </a:r>
            </a:p>
          </p:txBody>
        </p:sp>
      </p:grpSp>
      <p:grpSp>
        <p:nvGrpSpPr>
          <p:cNvPr id="1140" name="Group"/>
          <p:cNvGrpSpPr/>
          <p:nvPr/>
        </p:nvGrpSpPr>
        <p:grpSpPr>
          <a:xfrm>
            <a:off x="3156020" y="8206730"/>
            <a:ext cx="5505824" cy="4142733"/>
            <a:chOff x="0" y="0"/>
            <a:chExt cx="5505823" cy="4142731"/>
          </a:xfrm>
        </p:grpSpPr>
        <p:pic>
          <p:nvPicPr>
            <p:cNvPr id="1137" name="pasted-image.pdf" descr="pasted-image.pdf"/>
            <p:cNvPicPr>
              <a:picLocks noChangeAspect="1"/>
            </p:cNvPicPr>
            <p:nvPr/>
          </p:nvPicPr>
          <p:blipFill>
            <a:blip r:embed="rId5">
              <a:extLst/>
            </a:blip>
            <a:stretch>
              <a:fillRect/>
            </a:stretch>
          </p:blipFill>
          <p:spPr>
            <a:xfrm>
              <a:off x="0" y="0"/>
              <a:ext cx="5505824" cy="4142732"/>
            </a:xfrm>
            <a:prstGeom prst="rect">
              <a:avLst/>
            </a:prstGeom>
            <a:ln w="12700" cap="flat">
              <a:noFill/>
              <a:miter lim="400000"/>
            </a:ln>
            <a:effectLst/>
          </p:spPr>
        </p:pic>
        <p:sp>
          <p:nvSpPr>
            <p:cNvPr id="1138" name="SUN, MOON &amp; STARS"/>
            <p:cNvSpPr txBox="1"/>
            <p:nvPr/>
          </p:nvSpPr>
          <p:spPr>
            <a:xfrm>
              <a:off x="651639" y="3558531"/>
              <a:ext cx="4151264"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825500">
                <a:defRPr sz="3000" b="1">
                  <a:solidFill>
                    <a:srgbClr val="FFFFFF"/>
                  </a:solidFill>
                  <a:latin typeface="DejaVu Sans Condensed"/>
                  <a:ea typeface="DejaVu Sans Condensed"/>
                  <a:cs typeface="DejaVu Sans Condensed"/>
                  <a:sym typeface="DejaVu Sans Condensed"/>
                </a:defRPr>
              </a:pPr>
              <a:r>
                <a:t>SUN, </a:t>
              </a:r>
              <a:r>
                <a:rPr>
                  <a:solidFill>
                    <a:srgbClr val="000000"/>
                  </a:solidFill>
                </a:rPr>
                <a:t>MOON &amp;</a:t>
              </a:r>
              <a:r>
                <a:t> STARS</a:t>
              </a:r>
            </a:p>
          </p:txBody>
        </p:sp>
        <p:sp>
          <p:nvSpPr>
            <p:cNvPr id="1139" name="DAY"/>
            <p:cNvSpPr txBox="1"/>
            <p:nvPr/>
          </p:nvSpPr>
          <p:spPr>
            <a:xfrm>
              <a:off x="123628" y="0"/>
              <a:ext cx="1307518" cy="800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4700" b="1">
                  <a:solidFill>
                    <a:srgbClr val="FFFFFF"/>
                  </a:solidFill>
                  <a:latin typeface="DejaVu Sans Condensed"/>
                  <a:ea typeface="DejaVu Sans Condensed"/>
                  <a:cs typeface="DejaVu Sans Condensed"/>
                  <a:sym typeface="DejaVu Sans Condensed"/>
                </a:defRPr>
              </a:lvl1pPr>
            </a:lstStyle>
            <a:p>
              <a:r>
                <a:t>DAY</a:t>
              </a:r>
            </a:p>
          </p:txBody>
        </p:sp>
      </p:grpSp>
      <p:grpSp>
        <p:nvGrpSpPr>
          <p:cNvPr id="1144" name="Group"/>
          <p:cNvGrpSpPr/>
          <p:nvPr/>
        </p:nvGrpSpPr>
        <p:grpSpPr>
          <a:xfrm>
            <a:off x="15708793" y="3587750"/>
            <a:ext cx="5505824" cy="4142732"/>
            <a:chOff x="0" y="0"/>
            <a:chExt cx="5505823" cy="4142731"/>
          </a:xfrm>
        </p:grpSpPr>
        <p:pic>
          <p:nvPicPr>
            <p:cNvPr id="1141" name="pasted-image.pdf" descr="pasted-image.pdf"/>
            <p:cNvPicPr>
              <a:picLocks noChangeAspect="1"/>
            </p:cNvPicPr>
            <p:nvPr/>
          </p:nvPicPr>
          <p:blipFill>
            <a:blip r:embed="rId6">
              <a:extLst/>
            </a:blip>
            <a:srcRect/>
            <a:stretch>
              <a:fillRect/>
            </a:stretch>
          </p:blipFill>
          <p:spPr>
            <a:xfrm>
              <a:off x="0" y="0"/>
              <a:ext cx="5505824" cy="4142732"/>
            </a:xfrm>
            <a:prstGeom prst="rect">
              <a:avLst/>
            </a:prstGeom>
            <a:ln w="12700" cap="flat">
              <a:noFill/>
              <a:miter lim="400000"/>
            </a:ln>
            <a:effectLst/>
          </p:spPr>
        </p:pic>
        <p:sp>
          <p:nvSpPr>
            <p:cNvPr id="1142" name="DRY LAND &amp; PLANTS"/>
            <p:cNvSpPr txBox="1"/>
            <p:nvPr/>
          </p:nvSpPr>
          <p:spPr>
            <a:xfrm>
              <a:off x="700639" y="3539480"/>
              <a:ext cx="4104569"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3000" b="1">
                  <a:solidFill>
                    <a:srgbClr val="FFFFFF"/>
                  </a:solidFill>
                  <a:latin typeface="DejaVu Sans Condensed"/>
                  <a:ea typeface="DejaVu Sans Condensed"/>
                  <a:cs typeface="DejaVu Sans Condensed"/>
                  <a:sym typeface="DejaVu Sans Condensed"/>
                </a:defRPr>
              </a:lvl1pPr>
            </a:lstStyle>
            <a:p>
              <a:r>
                <a:t>DRY LAND &amp; PLANTS</a:t>
              </a:r>
            </a:p>
          </p:txBody>
        </p:sp>
        <p:sp>
          <p:nvSpPr>
            <p:cNvPr id="1143" name="DAY"/>
            <p:cNvSpPr txBox="1"/>
            <p:nvPr/>
          </p:nvSpPr>
          <p:spPr>
            <a:xfrm>
              <a:off x="141219" y="0"/>
              <a:ext cx="1307518" cy="800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4700" b="1">
                  <a:latin typeface="DejaVu Sans Condensed"/>
                  <a:ea typeface="DejaVu Sans Condensed"/>
                  <a:cs typeface="DejaVu Sans Condensed"/>
                  <a:sym typeface="DejaVu Sans Condensed"/>
                </a:defRPr>
              </a:lvl1pPr>
            </a:lstStyle>
            <a:p>
              <a:r>
                <a:t>DAY</a:t>
              </a:r>
            </a:p>
          </p:txBody>
        </p:sp>
      </p:grpSp>
      <p:grpSp>
        <p:nvGrpSpPr>
          <p:cNvPr id="1148" name="Group"/>
          <p:cNvGrpSpPr/>
          <p:nvPr/>
        </p:nvGrpSpPr>
        <p:grpSpPr>
          <a:xfrm>
            <a:off x="9461910" y="8206730"/>
            <a:ext cx="5460180" cy="4125561"/>
            <a:chOff x="0" y="0"/>
            <a:chExt cx="5460179" cy="4125559"/>
          </a:xfrm>
        </p:grpSpPr>
        <p:pic>
          <p:nvPicPr>
            <p:cNvPr id="1145" name="pasted-image.pdf" descr="pasted-image.pdf"/>
            <p:cNvPicPr>
              <a:picLocks noChangeAspect="1"/>
            </p:cNvPicPr>
            <p:nvPr/>
          </p:nvPicPr>
          <p:blipFill>
            <a:blip r:embed="rId7">
              <a:extLst/>
            </a:blip>
            <a:stretch>
              <a:fillRect/>
            </a:stretch>
          </p:blipFill>
          <p:spPr>
            <a:xfrm>
              <a:off x="0" y="17171"/>
              <a:ext cx="5460180" cy="4108389"/>
            </a:xfrm>
            <a:prstGeom prst="rect">
              <a:avLst/>
            </a:prstGeom>
            <a:ln w="12700" cap="flat">
              <a:noFill/>
              <a:miter lim="400000"/>
            </a:ln>
            <a:effectLst/>
          </p:spPr>
        </p:pic>
        <p:sp>
          <p:nvSpPr>
            <p:cNvPr id="1146" name="SEA CREATURES &amp; BIRDS"/>
            <p:cNvSpPr txBox="1"/>
            <p:nvPr/>
          </p:nvSpPr>
          <p:spPr>
            <a:xfrm>
              <a:off x="258017" y="3558531"/>
              <a:ext cx="4944146"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3000" b="1">
                  <a:solidFill>
                    <a:srgbClr val="FFFFFF"/>
                  </a:solidFill>
                  <a:latin typeface="DejaVu Sans Condensed"/>
                  <a:ea typeface="DejaVu Sans Condensed"/>
                  <a:cs typeface="DejaVu Sans Condensed"/>
                  <a:sym typeface="DejaVu Sans Condensed"/>
                </a:defRPr>
              </a:lvl1pPr>
            </a:lstStyle>
            <a:p>
              <a:r>
                <a:t>SEA CREATURES &amp; BIRDS</a:t>
              </a:r>
            </a:p>
          </p:txBody>
        </p:sp>
        <p:sp>
          <p:nvSpPr>
            <p:cNvPr id="1147" name="DAY"/>
            <p:cNvSpPr txBox="1"/>
            <p:nvPr/>
          </p:nvSpPr>
          <p:spPr>
            <a:xfrm>
              <a:off x="162245" y="0"/>
              <a:ext cx="1307518" cy="800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4700" b="1">
                  <a:solidFill>
                    <a:srgbClr val="FFFFFF"/>
                  </a:solidFill>
                  <a:latin typeface="DejaVu Sans Condensed"/>
                  <a:ea typeface="DejaVu Sans Condensed"/>
                  <a:cs typeface="DejaVu Sans Condensed"/>
                  <a:sym typeface="DejaVu Sans Condensed"/>
                </a:defRPr>
              </a:lvl1pPr>
            </a:lstStyle>
            <a:p>
              <a:r>
                <a:t>DAY</a:t>
              </a:r>
            </a:p>
          </p:txBody>
        </p:sp>
      </p:grpSp>
      <p:grpSp>
        <p:nvGrpSpPr>
          <p:cNvPr id="1152" name="Group"/>
          <p:cNvGrpSpPr/>
          <p:nvPr/>
        </p:nvGrpSpPr>
        <p:grpSpPr>
          <a:xfrm>
            <a:off x="15722156" y="8206730"/>
            <a:ext cx="5460181" cy="4125561"/>
            <a:chOff x="0" y="0"/>
            <a:chExt cx="5460179" cy="4125559"/>
          </a:xfrm>
        </p:grpSpPr>
        <p:pic>
          <p:nvPicPr>
            <p:cNvPr id="1149" name="pasted-image.pdf" descr="pasted-image.pdf"/>
            <p:cNvPicPr>
              <a:picLocks noChangeAspect="1"/>
            </p:cNvPicPr>
            <p:nvPr/>
          </p:nvPicPr>
          <p:blipFill>
            <a:blip r:embed="rId8">
              <a:extLst/>
            </a:blip>
            <a:stretch>
              <a:fillRect/>
            </a:stretch>
          </p:blipFill>
          <p:spPr>
            <a:xfrm>
              <a:off x="0" y="17171"/>
              <a:ext cx="5460180" cy="4108389"/>
            </a:xfrm>
            <a:prstGeom prst="rect">
              <a:avLst/>
            </a:prstGeom>
            <a:ln w="12700" cap="flat">
              <a:noFill/>
              <a:miter lim="400000"/>
            </a:ln>
            <a:effectLst/>
          </p:spPr>
        </p:pic>
        <p:sp>
          <p:nvSpPr>
            <p:cNvPr id="1150" name="LAND ANIMALS &amp; MAN"/>
            <p:cNvSpPr txBox="1"/>
            <p:nvPr/>
          </p:nvSpPr>
          <p:spPr>
            <a:xfrm>
              <a:off x="504124" y="3558531"/>
              <a:ext cx="4470872"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3000" b="1">
                  <a:solidFill>
                    <a:srgbClr val="FFFFFF"/>
                  </a:solidFill>
                  <a:latin typeface="DejaVu Sans Condensed"/>
                  <a:ea typeface="DejaVu Sans Condensed"/>
                  <a:cs typeface="DejaVu Sans Condensed"/>
                  <a:sym typeface="DejaVu Sans Condensed"/>
                </a:defRPr>
              </a:lvl1pPr>
            </a:lstStyle>
            <a:p>
              <a:r>
                <a:t>LAND ANIMALS &amp; MAN</a:t>
              </a:r>
            </a:p>
          </p:txBody>
        </p:sp>
        <p:sp>
          <p:nvSpPr>
            <p:cNvPr id="1151" name="DAY"/>
            <p:cNvSpPr txBox="1"/>
            <p:nvPr/>
          </p:nvSpPr>
          <p:spPr>
            <a:xfrm>
              <a:off x="178655" y="0"/>
              <a:ext cx="1307518" cy="800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4700" b="1">
                  <a:solidFill>
                    <a:srgbClr val="FFFFFF"/>
                  </a:solidFill>
                  <a:latin typeface="DejaVu Sans Condensed"/>
                  <a:ea typeface="DejaVu Sans Condensed"/>
                  <a:cs typeface="DejaVu Sans Condensed"/>
                  <a:sym typeface="DejaVu Sans Condensed"/>
                </a:defRPr>
              </a:lvl1pPr>
            </a:lstStyle>
            <a:p>
              <a:r>
                <a:t>DAY</a:t>
              </a:r>
            </a:p>
          </p:txBody>
        </p:sp>
      </p:grpSp>
      <p:sp>
        <p:nvSpPr>
          <p:cNvPr id="1153" name="Arrow"/>
          <p:cNvSpPr/>
          <p:nvPr/>
        </p:nvSpPr>
        <p:spPr>
          <a:xfrm rot="9480000">
            <a:off x="13368391" y="11633911"/>
            <a:ext cx="2603501" cy="1692276"/>
          </a:xfrm>
          <a:prstGeom prst="leftArrow">
            <a:avLst>
              <a:gd name="adj1" fmla="val 49677"/>
              <a:gd name="adj2" fmla="val 49015"/>
            </a:avLst>
          </a:prstGeom>
          <a:solidFill>
            <a:srgbClr val="FF4C00"/>
          </a:solidFill>
          <a:ln w="76200">
            <a:solidFill>
              <a:srgbClr val="FFFB00"/>
            </a:solidFill>
            <a:miter lim="400000"/>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153"/>
                                        </p:tgtEl>
                                        <p:attrNameLst>
                                          <p:attrName>style.visibility</p:attrName>
                                        </p:attrNameLst>
                                      </p:cBhvr>
                                      <p:to>
                                        <p:strVal val="visible"/>
                                      </p:to>
                                    </p:set>
                                    <p:anim calcmode="lin" valueType="num">
                                      <p:cBhvr>
                                        <p:cTn id="7" dur="500" fill="hold"/>
                                        <p:tgtEl>
                                          <p:spTgt spid="1153"/>
                                        </p:tgtEl>
                                        <p:attrNameLst>
                                          <p:attrName>ppt_w</p:attrName>
                                        </p:attrNameLst>
                                      </p:cBhvr>
                                      <p:tavLst>
                                        <p:tav tm="0">
                                          <p:val>
                                            <p:fltVal val="0"/>
                                          </p:val>
                                        </p:tav>
                                        <p:tav tm="100000">
                                          <p:val>
                                            <p:strVal val="#ppt_w"/>
                                          </p:val>
                                        </p:tav>
                                      </p:tavLst>
                                    </p:anim>
                                    <p:anim calcmode="lin" valueType="num">
                                      <p:cBhvr>
                                        <p:cTn id="8" dur="500" fill="hold"/>
                                        <p:tgtEl>
                                          <p:spTgt spid="11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3"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5" name="022 A&amp;E in eden w anim(w-o).jpg" descr="022 A&amp;E in eden w anim(w-o).jpg"/>
          <p:cNvPicPr>
            <a:picLocks noChangeAspect="1"/>
          </p:cNvPicPr>
          <p:nvPr/>
        </p:nvPicPr>
        <p:blipFill>
          <a:blip r:embed="rId3">
            <a:extLst/>
          </a:blip>
          <a:stretch>
            <a:fillRect/>
          </a:stretch>
        </p:blipFill>
        <p:spPr>
          <a:xfrm>
            <a:off x="2886908" y="789997"/>
            <a:ext cx="18610184" cy="12136006"/>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9" name="back.png" descr="back.png"/>
          <p:cNvPicPr>
            <a:picLocks noChangeAspect="1"/>
          </p:cNvPicPr>
          <p:nvPr/>
        </p:nvPicPr>
        <p:blipFill>
          <a:blip r:embed="rId2">
            <a:extLst/>
          </a:blip>
          <a:stretch>
            <a:fillRect/>
          </a:stretch>
        </p:blipFill>
        <p:spPr>
          <a:xfrm>
            <a:off x="-103571" y="-2495429"/>
            <a:ext cx="25431430" cy="17024347"/>
          </a:xfrm>
          <a:prstGeom prst="rect">
            <a:avLst/>
          </a:prstGeom>
          <a:ln w="12700">
            <a:miter lim="400000"/>
          </a:ln>
        </p:spPr>
      </p:pic>
      <p:pic>
        <p:nvPicPr>
          <p:cNvPr id="1160" name="dino'.png" descr="dino'.png"/>
          <p:cNvPicPr>
            <a:picLocks noChangeAspect="1"/>
          </p:cNvPicPr>
          <p:nvPr/>
        </p:nvPicPr>
        <p:blipFill>
          <a:blip r:embed="rId3">
            <a:extLst/>
          </a:blip>
          <a:stretch>
            <a:fillRect/>
          </a:stretch>
        </p:blipFill>
        <p:spPr>
          <a:xfrm>
            <a:off x="-3279162" y="-721382"/>
            <a:ext cx="25858683" cy="14543755"/>
          </a:xfrm>
          <a:prstGeom prst="rect">
            <a:avLst/>
          </a:prstGeom>
          <a:ln w="12700">
            <a:miter lim="400000"/>
          </a:ln>
        </p:spPr>
      </p:pic>
      <p:sp>
        <p:nvSpPr>
          <p:cNvPr id="1161" name="Tyrannosaurus Rex…"/>
          <p:cNvSpPr txBox="1"/>
          <p:nvPr/>
        </p:nvSpPr>
        <p:spPr>
          <a:xfrm>
            <a:off x="10065703" y="430629"/>
            <a:ext cx="12230771" cy="238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10000" b="1">
                <a:solidFill>
                  <a:srgbClr val="0065C1"/>
                </a:solidFill>
              </a:defRPr>
            </a:pPr>
            <a:r>
              <a:t>Tyrannosaurus Rex</a:t>
            </a:r>
          </a:p>
          <a:p>
            <a:pPr algn="ctr" defTabSz="825500">
              <a:defRPr sz="5000" b="1"/>
            </a:pPr>
            <a:r>
              <a:t>It had teeth up to 6 inches long!</a:t>
            </a:r>
          </a:p>
        </p:txBody>
      </p:sp>
    </p:spTree>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3" name="076 Trex w feet.jpg" descr="076 Trex w feet.jpg"/>
          <p:cNvPicPr>
            <a:picLocks noChangeAspect="1"/>
          </p:cNvPicPr>
          <p:nvPr/>
        </p:nvPicPr>
        <p:blipFill>
          <a:blip r:embed="rId3">
            <a:extLst/>
          </a:blip>
          <a:srcRect l="3787" t="3535" r="3787" b="3535"/>
          <a:stretch>
            <a:fillRect/>
          </a:stretch>
        </p:blipFill>
        <p:spPr>
          <a:xfrm>
            <a:off x="3810595" y="573484"/>
            <a:ext cx="16762731" cy="12569139"/>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 name="back.png" descr="back.png"/>
          <p:cNvPicPr>
            <a:picLocks noChangeAspect="1"/>
          </p:cNvPicPr>
          <p:nvPr/>
        </p:nvPicPr>
        <p:blipFill>
          <a:blip r:embed="rId3">
            <a:extLst/>
          </a:blip>
          <a:stretch>
            <a:fillRect/>
          </a:stretch>
        </p:blipFill>
        <p:spPr>
          <a:xfrm>
            <a:off x="-103571" y="-2495429"/>
            <a:ext cx="25431430" cy="17024347"/>
          </a:xfrm>
          <a:prstGeom prst="rect">
            <a:avLst/>
          </a:prstGeom>
          <a:ln w="12700">
            <a:miter lim="400000"/>
          </a:ln>
        </p:spPr>
      </p:pic>
      <p:pic>
        <p:nvPicPr>
          <p:cNvPr id="1168" name="dino'.png" descr="dino'.png"/>
          <p:cNvPicPr>
            <a:picLocks noChangeAspect="1"/>
          </p:cNvPicPr>
          <p:nvPr/>
        </p:nvPicPr>
        <p:blipFill>
          <a:blip r:embed="rId4">
            <a:extLst/>
          </a:blip>
          <a:stretch>
            <a:fillRect/>
          </a:stretch>
        </p:blipFill>
        <p:spPr>
          <a:xfrm>
            <a:off x="-3279162" y="-721382"/>
            <a:ext cx="25858683" cy="14543755"/>
          </a:xfrm>
          <a:prstGeom prst="rect">
            <a:avLst/>
          </a:prstGeom>
          <a:ln w="12700">
            <a:miter lim="400000"/>
          </a:ln>
        </p:spPr>
      </p:pic>
      <p:sp>
        <p:nvSpPr>
          <p:cNvPr id="1169" name="Tyrannosaurus Rex…"/>
          <p:cNvSpPr txBox="1"/>
          <p:nvPr/>
        </p:nvSpPr>
        <p:spPr>
          <a:xfrm>
            <a:off x="10065703" y="430629"/>
            <a:ext cx="12230771" cy="238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10000" b="1">
                <a:solidFill>
                  <a:srgbClr val="0065C1"/>
                </a:solidFill>
              </a:defRPr>
            </a:pPr>
            <a:r>
              <a:t>Tyrannosaurus Rex</a:t>
            </a:r>
          </a:p>
          <a:p>
            <a:pPr algn="ctr" defTabSz="825500">
              <a:defRPr sz="5000" b="1"/>
            </a:pPr>
            <a:r>
              <a:t>It had teeth up to 6 inches long!</a:t>
            </a:r>
          </a:p>
        </p:txBody>
      </p:sp>
      <p:sp>
        <p:nvSpPr>
          <p:cNvPr id="1170" name="Rectangle"/>
          <p:cNvSpPr/>
          <p:nvPr/>
        </p:nvSpPr>
        <p:spPr>
          <a:xfrm>
            <a:off x="13124803" y="3269803"/>
            <a:ext cx="9495246" cy="9758069"/>
          </a:xfrm>
          <a:prstGeom prst="rect">
            <a:avLst/>
          </a:prstGeom>
          <a:blipFill>
            <a:blip r:embed="rId5"/>
          </a:blipFill>
          <a:ln w="12700">
            <a:miter lim="400000"/>
          </a:ln>
        </p:spPr>
        <p:txBody>
          <a:bodyPr lIns="50800" tIns="50800" rIns="50800" bIns="50800" anchor="ctr"/>
          <a:lstStyle/>
          <a:p>
            <a:pPr algn="ctr" defTabSz="825500">
              <a:defRPr sz="3600">
                <a:solidFill>
                  <a:srgbClr val="FFFFFF"/>
                </a:solidFill>
                <a:latin typeface="Helvetica Light"/>
                <a:ea typeface="Helvetica Light"/>
                <a:cs typeface="Helvetica Light"/>
                <a:sym typeface="Helvetica Light"/>
              </a:defRPr>
            </a:pPr>
            <a:endParaRPr/>
          </a:p>
        </p:txBody>
      </p:sp>
      <p:sp>
        <p:nvSpPr>
          <p:cNvPr id="1171" name="How would this dinosaur originally…"/>
          <p:cNvSpPr txBox="1"/>
          <p:nvPr/>
        </p:nvSpPr>
        <p:spPr>
          <a:xfrm>
            <a:off x="13414582" y="3814320"/>
            <a:ext cx="8915687" cy="2910841"/>
          </a:xfrm>
          <a:prstGeom prst="rect">
            <a:avLst/>
          </a:prstGeom>
          <a:ln w="12700">
            <a:miter lim="400000"/>
          </a:ln>
          <a:effectLst>
            <a:outerShdw blurRad="63500" dist="38100" dir="2700000" rotWithShape="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825500">
              <a:lnSpc>
                <a:spcPct val="90000"/>
              </a:lnSpc>
              <a:defRPr sz="6600" b="1">
                <a:solidFill>
                  <a:srgbClr val="308B16"/>
                </a:solidFill>
              </a:defRPr>
            </a:pPr>
            <a:r>
              <a:t>How would this dinosaur originally</a:t>
            </a:r>
          </a:p>
          <a:p>
            <a:pPr algn="ctr" defTabSz="825500">
              <a:lnSpc>
                <a:spcPct val="90000"/>
              </a:lnSpc>
              <a:defRPr sz="6600" b="1">
                <a:solidFill>
                  <a:srgbClr val="308B16"/>
                </a:solidFill>
              </a:defRPr>
            </a:pPr>
            <a:r>
              <a:t>have been described?</a:t>
            </a:r>
          </a:p>
        </p:txBody>
      </p:sp>
      <p:sp>
        <p:nvSpPr>
          <p:cNvPr id="1172" name="b. Meat-eater"/>
          <p:cNvSpPr txBox="1"/>
          <p:nvPr/>
        </p:nvSpPr>
        <p:spPr>
          <a:xfrm>
            <a:off x="13630287" y="8253612"/>
            <a:ext cx="8009436" cy="1104901"/>
          </a:xfrm>
          <a:prstGeom prst="rect">
            <a:avLst/>
          </a:prstGeom>
          <a:ln w="12700">
            <a:miter lim="400000"/>
          </a:ln>
          <a:effectLst>
            <a:outerShdw blurRad="63500" dist="38100" dir="2700000" rotWithShape="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6600" b="1">
                <a:solidFill>
                  <a:srgbClr val="308B16"/>
                </a:solidFill>
              </a:defRPr>
            </a:lvl1pPr>
          </a:lstStyle>
          <a:p>
            <a:r>
              <a:t>b. Meat-eater</a:t>
            </a:r>
          </a:p>
        </p:txBody>
      </p:sp>
      <p:sp>
        <p:nvSpPr>
          <p:cNvPr id="1173" name="a. Plant-eater"/>
          <p:cNvSpPr txBox="1"/>
          <p:nvPr/>
        </p:nvSpPr>
        <p:spPr>
          <a:xfrm>
            <a:off x="13630287" y="7207852"/>
            <a:ext cx="8009436" cy="1104901"/>
          </a:xfrm>
          <a:prstGeom prst="rect">
            <a:avLst/>
          </a:prstGeom>
          <a:ln w="12700">
            <a:miter lim="400000"/>
          </a:ln>
          <a:effectLst>
            <a:outerShdw blurRad="63500" dist="38100" dir="2700000" rotWithShape="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6600" b="1">
                <a:solidFill>
                  <a:srgbClr val="308B16"/>
                </a:solidFill>
              </a:defRPr>
            </a:lvl1pPr>
          </a:lstStyle>
          <a:p>
            <a:r>
              <a:t>a. Plant-eater</a:t>
            </a:r>
          </a:p>
        </p:txBody>
      </p:sp>
      <p:sp>
        <p:nvSpPr>
          <p:cNvPr id="1174" name="d. Plant- &amp; meat-eater"/>
          <p:cNvSpPr txBox="1"/>
          <p:nvPr/>
        </p:nvSpPr>
        <p:spPr>
          <a:xfrm>
            <a:off x="13649579" y="10483953"/>
            <a:ext cx="7970852" cy="1930785"/>
          </a:xfrm>
          <a:prstGeom prst="rect">
            <a:avLst/>
          </a:prstGeom>
          <a:ln w="12700">
            <a:miter lim="400000"/>
          </a:ln>
          <a:effectLst>
            <a:outerShdw blurRad="63500" dist="38100" dir="2700000" rotWithShape="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90000"/>
              </a:lnSpc>
              <a:defRPr sz="6600" b="1">
                <a:solidFill>
                  <a:srgbClr val="308B16"/>
                </a:solidFill>
              </a:defRPr>
            </a:lvl1pPr>
          </a:lstStyle>
          <a:p>
            <a:r>
              <a:rPr dirty="0"/>
              <a:t>d. Plant-</a:t>
            </a:r>
            <a:r>
              <a:rPr lang="en-US" dirty="0"/>
              <a:t>eater</a:t>
            </a:r>
            <a:r>
              <a:rPr dirty="0"/>
              <a:t> &amp; meat-eater</a:t>
            </a:r>
          </a:p>
        </p:txBody>
      </p:sp>
      <p:sp>
        <p:nvSpPr>
          <p:cNvPr id="1175" name="c. Scavenger"/>
          <p:cNvSpPr txBox="1"/>
          <p:nvPr/>
        </p:nvSpPr>
        <p:spPr>
          <a:xfrm>
            <a:off x="13649579" y="9279463"/>
            <a:ext cx="7970851" cy="1104901"/>
          </a:xfrm>
          <a:prstGeom prst="rect">
            <a:avLst/>
          </a:prstGeom>
          <a:ln w="12700">
            <a:miter lim="400000"/>
          </a:ln>
          <a:effectLst>
            <a:outerShdw blurRad="63500" dist="38100" dir="2700000" rotWithShape="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6600" b="1">
                <a:solidFill>
                  <a:srgbClr val="308B16"/>
                </a:solidFill>
              </a:defRPr>
            </a:lvl1pPr>
          </a:lstStyle>
          <a:p>
            <a:r>
              <a:rPr dirty="0"/>
              <a:t>c. Scavenger</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73"/>
                                        </p:tgtEl>
                                        <p:attrNameLst>
                                          <p:attrName>style.visibility</p:attrName>
                                        </p:attrNameLst>
                                      </p:cBhvr>
                                      <p:to>
                                        <p:strVal val="visible"/>
                                      </p:to>
                                    </p:set>
                                    <p:animEffect transition="in" filter="wipe(left)">
                                      <p:cBhvr>
                                        <p:cTn id="7" dur="499"/>
                                        <p:tgtEl>
                                          <p:spTgt spid="11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172"/>
                                        </p:tgtEl>
                                        <p:attrNameLst>
                                          <p:attrName>style.visibility</p:attrName>
                                        </p:attrNameLst>
                                      </p:cBhvr>
                                      <p:to>
                                        <p:strVal val="visible"/>
                                      </p:to>
                                    </p:set>
                                    <p:animEffect transition="in" filter="wipe(left)">
                                      <p:cBhvr>
                                        <p:cTn id="12" dur="499"/>
                                        <p:tgtEl>
                                          <p:spTgt spid="117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1175"/>
                                        </p:tgtEl>
                                        <p:attrNameLst>
                                          <p:attrName>style.visibility</p:attrName>
                                        </p:attrNameLst>
                                      </p:cBhvr>
                                      <p:to>
                                        <p:strVal val="visible"/>
                                      </p:to>
                                    </p:set>
                                    <p:animEffect transition="in" filter="wipe(left)">
                                      <p:cBhvr>
                                        <p:cTn id="17" dur="499"/>
                                        <p:tgtEl>
                                          <p:spTgt spid="117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iterate>
                                    <p:tmAbs val="0"/>
                                  </p:iterate>
                                  <p:childTnLst>
                                    <p:set>
                                      <p:cBhvr>
                                        <p:cTn id="21" fill="hold"/>
                                        <p:tgtEl>
                                          <p:spTgt spid="1174"/>
                                        </p:tgtEl>
                                        <p:attrNameLst>
                                          <p:attrName>style.visibility</p:attrName>
                                        </p:attrNameLst>
                                      </p:cBhvr>
                                      <p:to>
                                        <p:strVal val="visible"/>
                                      </p:to>
                                    </p:set>
                                    <p:animEffect transition="in" filter="wipe(left)">
                                      <p:cBhvr>
                                        <p:cTn id="22" dur="499"/>
                                        <p:tgtEl>
                                          <p:spTgt spid="117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5" nodeType="clickEffect">
                                  <p:stCondLst>
                                    <p:cond delay="0"/>
                                  </p:stCondLst>
                                  <p:iterate>
                                    <p:tmAbs val="0"/>
                                  </p:iterate>
                                  <p:childTnLst>
                                    <p:set>
                                      <p:cBhvr>
                                        <p:cTn id="26" fill="hold">
                                          <p:stCondLst>
                                            <p:cond delay="0"/>
                                          </p:stCondLst>
                                        </p:cTn>
                                        <p:tgtEl>
                                          <p:spTgt spid="1172"/>
                                        </p:tgtEl>
                                        <p:attrNameLst>
                                          <p:attrName>style.visibility</p:attrName>
                                        </p:attrNameLst>
                                      </p:cBhvr>
                                      <p:to>
                                        <p:strVal val="hidden"/>
                                      </p:to>
                                    </p:set>
                                  </p:childTnLst>
                                </p:cTn>
                              </p:par>
                            </p:childTnLst>
                          </p:cTn>
                        </p:par>
                        <p:par>
                          <p:cTn id="27" fill="hold">
                            <p:stCondLst>
                              <p:cond delay="0"/>
                            </p:stCondLst>
                            <p:childTnLst>
                              <p:par>
                                <p:cTn id="28" presetID="1" presetClass="exit" presetSubtype="0" fill="hold" grpId="6" nodeType="afterEffect">
                                  <p:stCondLst>
                                    <p:cond delay="0"/>
                                  </p:stCondLst>
                                  <p:iterate>
                                    <p:tmAbs val="0"/>
                                  </p:iterate>
                                  <p:childTnLst>
                                    <p:set>
                                      <p:cBhvr>
                                        <p:cTn id="29" fill="hold">
                                          <p:stCondLst>
                                            <p:cond delay="0"/>
                                          </p:stCondLst>
                                        </p:cTn>
                                        <p:tgtEl>
                                          <p:spTgt spid="1175"/>
                                        </p:tgtEl>
                                        <p:attrNameLst>
                                          <p:attrName>style.visibility</p:attrName>
                                        </p:attrNameLst>
                                      </p:cBhvr>
                                      <p:to>
                                        <p:strVal val="hidden"/>
                                      </p:to>
                                    </p:set>
                                  </p:childTnLst>
                                </p:cTn>
                              </p:par>
                            </p:childTnLst>
                          </p:cTn>
                        </p:par>
                        <p:par>
                          <p:cTn id="30" fill="hold">
                            <p:stCondLst>
                              <p:cond delay="0"/>
                            </p:stCondLst>
                            <p:childTnLst>
                              <p:par>
                                <p:cTn id="31" presetID="1" presetClass="exit" presetSubtype="0" fill="hold" grpId="7" nodeType="afterEffect">
                                  <p:stCondLst>
                                    <p:cond delay="0"/>
                                  </p:stCondLst>
                                  <p:iterate>
                                    <p:tmAbs val="0"/>
                                  </p:iterate>
                                  <p:childTnLst>
                                    <p:set>
                                      <p:cBhvr>
                                        <p:cTn id="32" fill="hold">
                                          <p:stCondLst>
                                            <p:cond delay="0"/>
                                          </p:stCondLst>
                                        </p:cTn>
                                        <p:tgtEl>
                                          <p:spTgt spid="11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2" grpId="2" animBg="1" advAuto="0"/>
      <p:bldP spid="1172" grpId="5" animBg="1" advAuto="0"/>
      <p:bldP spid="1173" grpId="1" animBg="1" advAuto="0"/>
      <p:bldP spid="1174" grpId="4" animBg="1" advAuto="0"/>
      <p:bldP spid="1174" grpId="7" animBg="1" advAuto="0"/>
      <p:bldP spid="1175" grpId="3" animBg="1" advAuto="0"/>
      <p:bldP spid="1175" grpId="6"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 name="29.  Then God said, &quot;Behold, I have given you every plant yielding seed that is on the surface of all the earth, and every tree which has fruit yielding seed; it shall be food for you;…"/>
          <p:cNvSpPr txBox="1"/>
          <p:nvPr/>
        </p:nvSpPr>
        <p:spPr>
          <a:xfrm>
            <a:off x="2438400" y="2730500"/>
            <a:ext cx="19507200" cy="95758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FFFFFF"/>
              </a:buClr>
              <a:buFont typeface="Arial"/>
              <a:defRPr sz="7100">
                <a:uFill>
                  <a:solidFill>
                    <a:srgbClr val="000000"/>
                  </a:solidFill>
                </a:uFill>
                <a:latin typeface="DejaVu Sans Condensed"/>
                <a:ea typeface="DejaVu Sans Condensed"/>
                <a:cs typeface="DejaVu Sans Condensed"/>
                <a:sym typeface="DejaVu Sans Condensed"/>
              </a:defRPr>
            </a:pPr>
            <a:r>
              <a:rPr sz="4800">
                <a:solidFill>
                  <a:srgbClr val="FFFFFF"/>
                </a:solidFill>
                <a:uFill>
                  <a:solidFill>
                    <a:srgbClr val="FFFFFF"/>
                  </a:solidFill>
                </a:uFill>
              </a:rPr>
              <a:t>29.</a:t>
            </a:r>
            <a:r>
              <a:rPr>
                <a:solidFill>
                  <a:srgbClr val="FFFFFF"/>
                </a:solidFill>
                <a:uFill>
                  <a:solidFill>
                    <a:srgbClr val="FFFFFF"/>
                  </a:solidFill>
                </a:uFill>
              </a:rPr>
              <a:t>  Then God said, "Behold, </a:t>
            </a:r>
            <a:r>
              <a:rPr>
                <a:solidFill>
                  <a:srgbClr val="FFFB00"/>
                </a:solidFill>
                <a:uFill>
                  <a:solidFill>
                    <a:srgbClr val="FFFB00"/>
                  </a:solidFill>
                </a:uFill>
              </a:rPr>
              <a:t>I have given you</a:t>
            </a:r>
            <a:r>
              <a:rPr>
                <a:solidFill>
                  <a:srgbClr val="FFFFFF"/>
                </a:solidFill>
                <a:uFill>
                  <a:solidFill>
                    <a:srgbClr val="FFFFFF"/>
                  </a:solidFill>
                </a:uFill>
              </a:rPr>
              <a:t> every plant yielding seed that is on the surface of all the earth, and every tree which has fruit yielding seed; it shall be food for you;</a:t>
            </a:r>
          </a:p>
          <a:p>
            <a:pPr marL="40639" marR="40639" defTabSz="914400">
              <a:buClr>
                <a:srgbClr val="FFFFFF"/>
              </a:buClr>
              <a:buFont typeface="Arial"/>
              <a:defRPr sz="7100">
                <a:uFill>
                  <a:solidFill>
                    <a:srgbClr val="000000"/>
                  </a:solidFill>
                </a:uFill>
                <a:latin typeface="DejaVu Sans Condensed"/>
                <a:ea typeface="DejaVu Sans Condensed"/>
                <a:cs typeface="DejaVu Sans Condensed"/>
                <a:sym typeface="DejaVu Sans Condensed"/>
              </a:defRPr>
            </a:pPr>
            <a:r>
              <a:rPr sz="4800">
                <a:solidFill>
                  <a:srgbClr val="FFFFFF"/>
                </a:solidFill>
                <a:uFill>
                  <a:solidFill>
                    <a:srgbClr val="FFFFFF"/>
                  </a:solidFill>
                </a:uFill>
              </a:rPr>
              <a:t>30.</a:t>
            </a:r>
            <a:r>
              <a:rPr>
                <a:solidFill>
                  <a:srgbClr val="FFFFFF"/>
                </a:solidFill>
                <a:uFill>
                  <a:solidFill>
                    <a:srgbClr val="FFFFFF"/>
                  </a:solidFill>
                </a:uFill>
              </a:rPr>
              <a:t>  </a:t>
            </a:r>
            <a:r>
              <a:rPr>
                <a:solidFill>
                  <a:srgbClr val="FFFB00"/>
                </a:solidFill>
                <a:uFill>
                  <a:solidFill>
                    <a:srgbClr val="FFFB00"/>
                  </a:solidFill>
                </a:uFill>
              </a:rPr>
              <a:t>and to every beast</a:t>
            </a:r>
            <a:r>
              <a:rPr>
                <a:solidFill>
                  <a:srgbClr val="FFFFFF"/>
                </a:solidFill>
                <a:uFill>
                  <a:solidFill>
                    <a:srgbClr val="FFFFFF"/>
                  </a:solidFill>
                </a:uFill>
              </a:rPr>
              <a:t> of the earth </a:t>
            </a:r>
            <a:r>
              <a:rPr>
                <a:solidFill>
                  <a:srgbClr val="FFFB00"/>
                </a:solidFill>
                <a:uFill>
                  <a:solidFill>
                    <a:srgbClr val="FFFB00"/>
                  </a:solidFill>
                </a:uFill>
              </a:rPr>
              <a:t>and to every bird</a:t>
            </a:r>
            <a:r>
              <a:rPr>
                <a:solidFill>
                  <a:srgbClr val="FFFFFF"/>
                </a:solidFill>
                <a:uFill>
                  <a:solidFill>
                    <a:srgbClr val="FFFFFF"/>
                  </a:solidFill>
                </a:uFill>
              </a:rPr>
              <a:t> of the sky </a:t>
            </a:r>
            <a:r>
              <a:rPr>
                <a:solidFill>
                  <a:srgbClr val="FFFB00"/>
                </a:solidFill>
                <a:uFill>
                  <a:solidFill>
                    <a:srgbClr val="FFFB00"/>
                  </a:solidFill>
                </a:uFill>
              </a:rPr>
              <a:t>and to every thing that moves</a:t>
            </a:r>
            <a:r>
              <a:rPr>
                <a:solidFill>
                  <a:srgbClr val="FFFFFF"/>
                </a:solidFill>
                <a:uFill>
                  <a:solidFill>
                    <a:srgbClr val="FFFFFF"/>
                  </a:solidFill>
                </a:uFill>
              </a:rPr>
              <a:t> on the earth which has life, I have given </a:t>
            </a:r>
            <a:r>
              <a:rPr>
                <a:solidFill>
                  <a:srgbClr val="FFFB00"/>
                </a:solidFill>
                <a:uFill>
                  <a:solidFill>
                    <a:srgbClr val="FFFB00"/>
                  </a:solidFill>
                </a:uFill>
              </a:rPr>
              <a:t>every green plant for food</a:t>
            </a:r>
            <a:r>
              <a:rPr>
                <a:solidFill>
                  <a:srgbClr val="FFFFFF"/>
                </a:solidFill>
                <a:uFill>
                  <a:solidFill>
                    <a:srgbClr val="FFFFFF"/>
                  </a:solidFill>
                </a:uFill>
              </a:rPr>
              <a:t>"; and it was so.</a:t>
            </a:r>
          </a:p>
        </p:txBody>
      </p:sp>
      <p:sp>
        <p:nvSpPr>
          <p:cNvPr id="1180" name="Genesis 1:29-30"/>
          <p:cNvSpPr txBox="1"/>
          <p:nvPr/>
        </p:nvSpPr>
        <p:spPr>
          <a:xfrm>
            <a:off x="5930900" y="914400"/>
            <a:ext cx="12509500" cy="17272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10000">
                <a:solidFill>
                  <a:srgbClr val="00F900"/>
                </a:solidFill>
                <a:uFill>
                  <a:solidFill>
                    <a:srgbClr val="00F900"/>
                  </a:solidFill>
                </a:uFill>
                <a:latin typeface="DejaVu Sans Condensed"/>
                <a:ea typeface="DejaVu Sans Condensed"/>
                <a:cs typeface="DejaVu Sans Condensed"/>
                <a:sym typeface="DejaVu Sans Condensed"/>
              </a:defRPr>
            </a:lvl1pPr>
          </a:lstStyle>
          <a:p>
            <a:r>
              <a:t>Genesis 1:29-30</a:t>
            </a:r>
          </a:p>
        </p:txBody>
      </p:sp>
    </p:spTree>
  </p:cSld>
  <p:clrMapOvr>
    <a:masterClrMapping/>
  </p:clrMapOvr>
  <p:transition xmlns:p14="http://schemas.microsoft.com/office/powerpoint/2010/mai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4" name="fruitveg.png" descr="fruitveg.png"/>
          <p:cNvPicPr>
            <a:picLocks noChangeAspect="1"/>
          </p:cNvPicPr>
          <p:nvPr/>
        </p:nvPicPr>
        <p:blipFill>
          <a:blip r:embed="rId2">
            <a:extLst/>
          </a:blip>
          <a:stretch>
            <a:fillRect/>
          </a:stretch>
        </p:blipFill>
        <p:spPr>
          <a:xfrm>
            <a:off x="3675158" y="470368"/>
            <a:ext cx="17033684" cy="12775264"/>
          </a:xfrm>
          <a:prstGeom prst="rect">
            <a:avLst/>
          </a:prstGeom>
          <a:ln w="12700">
            <a:miter lim="400000"/>
          </a:ln>
        </p:spPr>
      </p:pic>
      <p:sp>
        <p:nvSpPr>
          <p:cNvPr id="1185" name="“It shall be food for you.”"/>
          <p:cNvSpPr txBox="1"/>
          <p:nvPr/>
        </p:nvSpPr>
        <p:spPr>
          <a:xfrm>
            <a:off x="3658976" y="10845800"/>
            <a:ext cx="17853652" cy="1676400"/>
          </a:xfrm>
          <a:prstGeom prst="rect">
            <a:avLst/>
          </a:prstGeom>
          <a:ln w="12700">
            <a:miter lim="400000"/>
          </a:ln>
          <a:effectLst>
            <a:outerShdw blurRad="38100" dist="63500" dir="2700000" rotWithShape="0">
              <a:srgbClr val="000000"/>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10700" b="1" i="1">
                <a:solidFill>
                  <a:srgbClr val="FFFB00"/>
                </a:solidFill>
                <a:latin typeface="DejaVu Sans Condensed"/>
                <a:ea typeface="DejaVu Sans Condensed"/>
                <a:cs typeface="DejaVu Sans Condensed"/>
                <a:sym typeface="DejaVu Sans Condensed"/>
              </a:defRPr>
            </a:lvl1pPr>
          </a:lstStyle>
          <a:p>
            <a:r>
              <a:t>“It shall be food for you.”</a:t>
            </a:r>
          </a:p>
        </p:txBody>
      </p:sp>
      <p:sp>
        <p:nvSpPr>
          <p:cNvPr id="1186" name="Genesis 1:29-30"/>
          <p:cNvSpPr txBox="1"/>
          <p:nvPr/>
        </p:nvSpPr>
        <p:spPr>
          <a:xfrm>
            <a:off x="16073226" y="12372975"/>
            <a:ext cx="4866737" cy="850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5100">
                <a:solidFill>
                  <a:srgbClr val="FFFFFF"/>
                </a:solidFill>
                <a:latin typeface="DejaVu Sans Condensed"/>
                <a:ea typeface="DejaVu Sans Condensed"/>
                <a:cs typeface="DejaVu Sans Condensed"/>
                <a:sym typeface="DejaVu Sans Condensed"/>
              </a:defRPr>
            </a:lvl1pPr>
          </a:lstStyle>
          <a:p>
            <a:r>
              <a:t>Genesis 1:29-30</a:t>
            </a:r>
          </a:p>
        </p:txBody>
      </p:sp>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 name="4.jpg" descr="4.jpg"/>
          <p:cNvPicPr>
            <a:picLocks noChangeAspect="1"/>
          </p:cNvPicPr>
          <p:nvPr/>
        </p:nvPicPr>
        <p:blipFill>
          <a:blip r:embed="rId2">
            <a:extLst/>
          </a:blip>
          <a:stretch>
            <a:fillRect/>
          </a:stretch>
        </p:blipFill>
        <p:spPr>
          <a:xfrm>
            <a:off x="3581400" y="400050"/>
            <a:ext cx="17221200" cy="12915901"/>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8" name="083 Trex w melon.jpg" descr="083 Trex w melon.jpg"/>
          <p:cNvPicPr>
            <a:picLocks noChangeAspect="1"/>
          </p:cNvPicPr>
          <p:nvPr/>
        </p:nvPicPr>
        <p:blipFill>
          <a:blip r:embed="rId2">
            <a:extLst/>
          </a:blip>
          <a:srcRect t="3775" b="5624"/>
          <a:stretch>
            <a:fillRect/>
          </a:stretch>
        </p:blipFill>
        <p:spPr>
          <a:xfrm>
            <a:off x="3903860" y="643334"/>
            <a:ext cx="16576278" cy="12429331"/>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0" name="Alligator eating leaves.jpg" descr="Alligator eating leaves.jpg"/>
          <p:cNvPicPr>
            <a:picLocks noChangeAspect="1"/>
          </p:cNvPicPr>
          <p:nvPr/>
        </p:nvPicPr>
        <p:blipFill>
          <a:blip r:embed="rId3">
            <a:extLst/>
          </a:blip>
          <a:stretch>
            <a:fillRect/>
          </a:stretch>
        </p:blipFill>
        <p:spPr>
          <a:xfrm>
            <a:off x="13741400" y="5793806"/>
            <a:ext cx="8762308" cy="6823981"/>
          </a:xfrm>
          <a:prstGeom prst="rect">
            <a:avLst/>
          </a:prstGeom>
          <a:ln w="25400">
            <a:solidFill>
              <a:srgbClr val="FFFFFF"/>
            </a:solidFill>
            <a:miter lim="400000"/>
          </a:ln>
        </p:spPr>
      </p:pic>
      <p:pic>
        <p:nvPicPr>
          <p:cNvPr id="1191" name="Alligator eating watermelon.jpg" descr="Alligator eating watermelon.jpg"/>
          <p:cNvPicPr>
            <a:picLocks noChangeAspect="1"/>
          </p:cNvPicPr>
          <p:nvPr/>
        </p:nvPicPr>
        <p:blipFill>
          <a:blip r:embed="rId4">
            <a:extLst/>
          </a:blip>
          <a:stretch>
            <a:fillRect/>
          </a:stretch>
        </p:blipFill>
        <p:spPr>
          <a:xfrm>
            <a:off x="1689100" y="1600201"/>
            <a:ext cx="11234616" cy="5842000"/>
          </a:xfrm>
          <a:prstGeom prst="rect">
            <a:avLst/>
          </a:prstGeom>
          <a:ln w="25400">
            <a:solidFill>
              <a:srgbClr val="FFFFFF"/>
            </a:solidFill>
            <a:miter lim="400000"/>
          </a:ln>
        </p:spPr>
      </p:pic>
      <p:sp>
        <p:nvSpPr>
          <p:cNvPr id="1192" name="Alligators eating watermelon and leaves"/>
          <p:cNvSpPr txBox="1"/>
          <p:nvPr/>
        </p:nvSpPr>
        <p:spPr>
          <a:xfrm>
            <a:off x="13766179" y="1447800"/>
            <a:ext cx="7412877"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7200">
                <a:solidFill>
                  <a:srgbClr val="FFFFFF"/>
                </a:solidFill>
                <a:latin typeface="DejaVu Sans Condensed"/>
                <a:ea typeface="DejaVu Sans Condensed"/>
                <a:cs typeface="DejaVu Sans Condensed"/>
                <a:sym typeface="DejaVu Sans Condensed"/>
              </a:defRPr>
            </a:lvl1pPr>
          </a:lstStyle>
          <a:p>
            <a:r>
              <a:t>Alligators eating watermelon and leaves</a:t>
            </a:r>
          </a:p>
        </p:txBody>
      </p:sp>
      <p:sp>
        <p:nvSpPr>
          <p:cNvPr id="1193" name="Research:       nearly 3/4 of crocodilian species eat fruit frequently and intentionally. (Journal of Zoology 2013)"/>
          <p:cNvSpPr txBox="1"/>
          <p:nvPr/>
        </p:nvSpPr>
        <p:spPr>
          <a:xfrm>
            <a:off x="1545604" y="8083212"/>
            <a:ext cx="12195796" cy="453457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825500">
              <a:defRPr sz="7200">
                <a:solidFill>
                  <a:srgbClr val="FFFFFF"/>
                </a:solidFill>
                <a:latin typeface="DejaVu Sans Condensed"/>
                <a:ea typeface="DejaVu Sans Condensed"/>
                <a:cs typeface="DejaVu Sans Condensed"/>
                <a:sym typeface="DejaVu Sans Condensed"/>
              </a:defRPr>
            </a:pPr>
            <a:r>
              <a:rPr dirty="0"/>
              <a:t>Research: </a:t>
            </a:r>
            <a:r>
              <a:rPr lang="en-US" dirty="0"/>
              <a:t> </a:t>
            </a:r>
            <a:r>
              <a:rPr dirty="0"/>
              <a:t>nearly 3/4 of crocodilian species eat fruit frequently and intentionally. (</a:t>
            </a:r>
            <a:r>
              <a:rPr dirty="0">
                <a:latin typeface="DejaVu Sans Condensed Oblique"/>
                <a:ea typeface="DejaVu Sans Condensed Oblique"/>
                <a:cs typeface="DejaVu Sans Condensed Oblique"/>
                <a:sym typeface="DejaVu Sans Condensed Oblique"/>
              </a:rPr>
              <a:t>Journal of Zoology</a:t>
            </a:r>
            <a:r>
              <a:rPr dirty="0"/>
              <a:t> 2013)</a:t>
            </a:r>
          </a:p>
        </p:txBody>
      </p:sp>
    </p:spTree>
  </p:cSld>
  <p:clrMapOvr>
    <a:masterClrMapping/>
  </p:clrMapOvr>
  <p:transition xmlns:p14="http://schemas.microsoft.com/office/powerpoint/2010/mai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7" name="Bat teeth-CM.jpg" descr="Bat teeth-CM.jpg"/>
          <p:cNvPicPr>
            <a:picLocks noChangeAspect="1"/>
          </p:cNvPicPr>
          <p:nvPr/>
        </p:nvPicPr>
        <p:blipFill>
          <a:blip r:embed="rId3">
            <a:extLst/>
          </a:blip>
          <a:srcRect l="2098" t="11941" b="10527"/>
          <a:stretch>
            <a:fillRect/>
          </a:stretch>
        </p:blipFill>
        <p:spPr>
          <a:xfrm>
            <a:off x="2781300" y="2778125"/>
            <a:ext cx="18823608" cy="9448800"/>
          </a:xfrm>
          <a:prstGeom prst="rect">
            <a:avLst/>
          </a:prstGeom>
          <a:ln w="12700">
            <a:miter lim="400000"/>
          </a:ln>
        </p:spPr>
      </p:pic>
      <p:sp>
        <p:nvSpPr>
          <p:cNvPr id="1198" name="Which bats eat small mammals?"/>
          <p:cNvSpPr txBox="1"/>
          <p:nvPr/>
        </p:nvSpPr>
        <p:spPr>
          <a:xfrm>
            <a:off x="1562100" y="1149350"/>
            <a:ext cx="21259800" cy="128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100"/>
              </a:spcBef>
              <a:buClr>
                <a:srgbClr val="FFFFFF"/>
              </a:buClr>
              <a:buFont typeface="Arial"/>
              <a:defRPr sz="8000">
                <a:solidFill>
                  <a:srgbClr val="FFFFFF"/>
                </a:solidFill>
                <a:uFill>
                  <a:solidFill>
                    <a:srgbClr val="FFFFFF"/>
                  </a:solidFill>
                </a:uFill>
                <a:latin typeface="DejaVu Sans Condensed"/>
                <a:ea typeface="DejaVu Sans Condensed"/>
                <a:cs typeface="DejaVu Sans Condensed"/>
                <a:sym typeface="DejaVu Sans Condensed"/>
              </a:defRPr>
            </a:lvl1pPr>
          </a:lstStyle>
          <a:p>
            <a:r>
              <a:t>Which bats eat small mammals?</a:t>
            </a:r>
          </a:p>
        </p:txBody>
      </p:sp>
      <p:sp>
        <p:nvSpPr>
          <p:cNvPr id="1199" name="Oval"/>
          <p:cNvSpPr/>
          <p:nvPr/>
        </p:nvSpPr>
        <p:spPr>
          <a:xfrm>
            <a:off x="14274800" y="4049712"/>
            <a:ext cx="2260600" cy="4144434"/>
          </a:xfrm>
          <a:prstGeom prst="ellipse">
            <a:avLst/>
          </a:prstGeom>
          <a:ln w="190500">
            <a:solidFill>
              <a:srgbClr val="FF4C00"/>
            </a:solidFill>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
        <p:nvSpPr>
          <p:cNvPr id="1200" name="Blood…"/>
          <p:cNvSpPr/>
          <p:nvPr/>
        </p:nvSpPr>
        <p:spPr>
          <a:xfrm>
            <a:off x="2776638" y="5718963"/>
            <a:ext cx="6426002" cy="4176396"/>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lstStyle/>
          <a:p>
            <a:pPr defTabSz="584200">
              <a:lnSpc>
                <a:spcPct val="90000"/>
              </a:lnSpc>
              <a:defRPr sz="5000" b="1">
                <a:solidFill>
                  <a:srgbClr val="FFFFFF"/>
                </a:solidFill>
                <a:effectLst>
                  <a:outerShdw blurRad="38100" dist="12700" dir="5400000" rotWithShape="0">
                    <a:srgbClr val="000000">
                      <a:alpha val="50000"/>
                    </a:srgbClr>
                  </a:outerShdw>
                </a:effectLst>
                <a:latin typeface="Arial"/>
                <a:ea typeface="Arial"/>
                <a:cs typeface="Arial"/>
                <a:sym typeface="Arial"/>
              </a:defRPr>
            </a:pPr>
            <a:r>
              <a:t>  Blood</a:t>
            </a:r>
          </a:p>
          <a:p>
            <a:pPr defTabSz="584200">
              <a:lnSpc>
                <a:spcPct val="90000"/>
              </a:lnSpc>
              <a:defRPr sz="5000" b="1">
                <a:solidFill>
                  <a:srgbClr val="FFFFFF"/>
                </a:solidFill>
                <a:effectLst>
                  <a:outerShdw blurRad="38100" dist="12700" dir="5400000" rotWithShape="0">
                    <a:srgbClr val="000000">
                      <a:alpha val="50000"/>
                    </a:srgbClr>
                  </a:outerShdw>
                </a:effectLst>
                <a:latin typeface="Arial"/>
                <a:ea typeface="Arial"/>
                <a:cs typeface="Arial"/>
                <a:sym typeface="Arial"/>
              </a:defRPr>
            </a:pPr>
            <a:r>
              <a:t>  Fish</a:t>
            </a:r>
          </a:p>
          <a:p>
            <a:pPr defTabSz="584200">
              <a:lnSpc>
                <a:spcPct val="90000"/>
              </a:lnSpc>
              <a:defRPr sz="5000" b="1">
                <a:solidFill>
                  <a:srgbClr val="FFFFFF"/>
                </a:solidFill>
                <a:effectLst>
                  <a:outerShdw blurRad="38100" dist="12700" dir="5400000" rotWithShape="0">
                    <a:srgbClr val="000000">
                      <a:alpha val="50000"/>
                    </a:srgbClr>
                  </a:outerShdw>
                </a:effectLst>
                <a:latin typeface="Arial"/>
                <a:ea typeface="Arial"/>
                <a:cs typeface="Arial"/>
                <a:sym typeface="Arial"/>
              </a:defRPr>
            </a:pPr>
            <a:r>
              <a:t>  Fruit</a:t>
            </a:r>
          </a:p>
          <a:p>
            <a:pPr defTabSz="584200">
              <a:lnSpc>
                <a:spcPct val="90000"/>
              </a:lnSpc>
              <a:defRPr sz="5000" b="1">
                <a:solidFill>
                  <a:srgbClr val="FFFFFF"/>
                </a:solidFill>
                <a:effectLst>
                  <a:outerShdw blurRad="38100" dist="12700" dir="5400000" rotWithShape="0">
                    <a:srgbClr val="000000">
                      <a:alpha val="50000"/>
                    </a:srgbClr>
                  </a:outerShdw>
                </a:effectLst>
                <a:latin typeface="Arial"/>
                <a:ea typeface="Arial"/>
                <a:cs typeface="Arial"/>
                <a:sym typeface="Arial"/>
              </a:defRPr>
            </a:pPr>
            <a:r>
              <a:t>  Insects</a:t>
            </a:r>
          </a:p>
          <a:p>
            <a:pPr defTabSz="584200">
              <a:lnSpc>
                <a:spcPct val="90000"/>
              </a:lnSpc>
              <a:defRPr sz="5000" b="1">
                <a:solidFill>
                  <a:srgbClr val="FFFFFF"/>
                </a:solidFill>
                <a:effectLst>
                  <a:outerShdw blurRad="38100" dist="12700" dir="5400000" rotWithShape="0">
                    <a:srgbClr val="000000">
                      <a:alpha val="50000"/>
                    </a:srgbClr>
                  </a:outerShdw>
                </a:effectLst>
                <a:latin typeface="Arial"/>
                <a:ea typeface="Arial"/>
                <a:cs typeface="Arial"/>
                <a:sym typeface="Arial"/>
              </a:defRPr>
            </a:pPr>
            <a:r>
              <a:t>  Nectar &amp; pollen</a:t>
            </a:r>
          </a:p>
          <a:p>
            <a:pPr defTabSz="584200">
              <a:lnSpc>
                <a:spcPct val="90000"/>
              </a:lnSpc>
              <a:defRPr sz="5000" b="1">
                <a:solidFill>
                  <a:srgbClr val="FFFFFF"/>
                </a:solidFill>
                <a:effectLst>
                  <a:outerShdw blurRad="38100" dist="12700" dir="5400000" rotWithShape="0">
                    <a:srgbClr val="000000">
                      <a:alpha val="50000"/>
                    </a:srgbClr>
                  </a:outerShdw>
                </a:effectLst>
                <a:latin typeface="Arial"/>
                <a:ea typeface="Arial"/>
                <a:cs typeface="Arial"/>
                <a:sym typeface="Arial"/>
              </a:defRPr>
            </a:pPr>
            <a:r>
              <a:t>  Small mammals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9" fill="hold" grpId="1" nodeType="clickEffect">
                                  <p:stCondLst>
                                    <p:cond delay="0"/>
                                  </p:stCondLst>
                                  <p:iterate>
                                    <p:tmAbs val="0"/>
                                  </p:iterate>
                                  <p:childTnLst>
                                    <p:set>
                                      <p:cBhvr>
                                        <p:cTn id="6" fill="hold"/>
                                        <p:tgtEl>
                                          <p:spTgt spid="1199"/>
                                        </p:tgtEl>
                                        <p:attrNameLst>
                                          <p:attrName>style.visibility</p:attrName>
                                        </p:attrNameLst>
                                      </p:cBhvr>
                                      <p:to>
                                        <p:strVal val="visible"/>
                                      </p:to>
                                    </p:set>
                                    <p:anim calcmode="lin" valueType="num">
                                      <p:cBhvr>
                                        <p:cTn id="7" dur="500" fill="hold"/>
                                        <p:tgtEl>
                                          <p:spTgt spid="1199"/>
                                        </p:tgtEl>
                                        <p:attrNameLst>
                                          <p:attrName>ppt_x</p:attrName>
                                        </p:attrNameLst>
                                      </p:cBhvr>
                                      <p:tavLst>
                                        <p:tav tm="0">
                                          <p:val>
                                            <p:strVal val="0-#ppt_w/2"/>
                                          </p:val>
                                        </p:tav>
                                        <p:tav tm="100000">
                                          <p:val>
                                            <p:strVal val="#ppt_x"/>
                                          </p:val>
                                        </p:tav>
                                      </p:tavLst>
                                    </p:anim>
                                    <p:anim calcmode="lin" valueType="num">
                                      <p:cBhvr>
                                        <p:cTn id="8" dur="500" fill="hold"/>
                                        <p:tgtEl>
                                          <p:spTgt spid="119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 grpId="1"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4" name="Wolf skull.jpg" descr="Wolf skull.jpg"/>
          <p:cNvPicPr>
            <a:picLocks noChangeAspect="1"/>
          </p:cNvPicPr>
          <p:nvPr/>
        </p:nvPicPr>
        <p:blipFill>
          <a:blip r:embed="rId3">
            <a:extLst/>
          </a:blip>
          <a:stretch>
            <a:fillRect/>
          </a:stretch>
        </p:blipFill>
        <p:spPr>
          <a:xfrm>
            <a:off x="12331700" y="6717957"/>
            <a:ext cx="9906000" cy="5983225"/>
          </a:xfrm>
          <a:prstGeom prst="rect">
            <a:avLst/>
          </a:prstGeom>
          <a:ln w="25400">
            <a:solidFill>
              <a:srgbClr val="FFFFFF"/>
            </a:solidFill>
            <a:miter lim="400000"/>
          </a:ln>
        </p:spPr>
      </p:pic>
      <p:sp>
        <p:nvSpPr>
          <p:cNvPr id="1205" name="Wolf skull…"/>
          <p:cNvSpPr txBox="1"/>
          <p:nvPr/>
        </p:nvSpPr>
        <p:spPr>
          <a:xfrm>
            <a:off x="5175955" y="8458619"/>
            <a:ext cx="6527801" cy="25019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r" defTabSz="914400">
              <a:spcBef>
                <a:spcPts val="21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pPr>
            <a:r>
              <a:t>Wolf skull</a:t>
            </a:r>
          </a:p>
          <a:p>
            <a:pPr marL="40639" marR="40639" algn="r" defTabSz="914400">
              <a:spcBef>
                <a:spcPts val="21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pPr>
            <a:r>
              <a:t>It eats meat.</a:t>
            </a:r>
          </a:p>
        </p:txBody>
      </p:sp>
      <p:pic>
        <p:nvPicPr>
          <p:cNvPr id="1206" name="bat_skull.jpg" descr="bat_skull.jpg"/>
          <p:cNvPicPr>
            <a:picLocks noChangeAspect="1"/>
          </p:cNvPicPr>
          <p:nvPr/>
        </p:nvPicPr>
        <p:blipFill>
          <a:blip r:embed="rId4">
            <a:extLst/>
          </a:blip>
          <a:stretch>
            <a:fillRect/>
          </a:stretch>
        </p:blipFill>
        <p:spPr>
          <a:xfrm>
            <a:off x="2057400" y="1016000"/>
            <a:ext cx="9906000" cy="5183091"/>
          </a:xfrm>
          <a:prstGeom prst="rect">
            <a:avLst/>
          </a:prstGeom>
          <a:ln w="25400">
            <a:solidFill>
              <a:srgbClr val="FFFFFF"/>
            </a:solidFill>
            <a:miter lim="400000"/>
          </a:ln>
        </p:spPr>
      </p:pic>
      <p:sp>
        <p:nvSpPr>
          <p:cNvPr id="1207" name="Bat skull…"/>
          <p:cNvSpPr txBox="1"/>
          <p:nvPr/>
        </p:nvSpPr>
        <p:spPr>
          <a:xfrm>
            <a:off x="12623800" y="2387600"/>
            <a:ext cx="5156200" cy="25019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2100"/>
              </a:spcBef>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pPr>
            <a:r>
              <a:t>Bat skull</a:t>
            </a:r>
          </a:p>
          <a:p>
            <a:pPr marL="40639" marR="40639" defTabSz="914400">
              <a:spcBef>
                <a:spcPts val="2100"/>
              </a:spcBef>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pPr>
            <a:r>
              <a:t>It eats fruit.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207"/>
                                        </p:tgtEl>
                                        <p:attrNameLst>
                                          <p:attrName>style.visibility</p:attrName>
                                        </p:attrNameLst>
                                      </p:cBhvr>
                                      <p:to>
                                        <p:strVal val="visible"/>
                                      </p:to>
                                    </p:set>
                                    <p:anim calcmode="lin" valueType="num">
                                      <p:cBhvr>
                                        <p:cTn id="7" dur="500" fill="hold"/>
                                        <p:tgtEl>
                                          <p:spTgt spid="1207"/>
                                        </p:tgtEl>
                                        <p:attrNameLst>
                                          <p:attrName>ppt_w</p:attrName>
                                        </p:attrNameLst>
                                      </p:cBhvr>
                                      <p:tavLst>
                                        <p:tav tm="0">
                                          <p:val>
                                            <p:fltVal val="0"/>
                                          </p:val>
                                        </p:tav>
                                        <p:tav tm="100000">
                                          <p:val>
                                            <p:strVal val="#ppt_w"/>
                                          </p:val>
                                        </p:tav>
                                      </p:tavLst>
                                    </p:anim>
                                    <p:anim calcmode="lin" valueType="num">
                                      <p:cBhvr>
                                        <p:cTn id="8" dur="500" fill="hold"/>
                                        <p:tgtEl>
                                          <p:spTgt spid="120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205"/>
                                        </p:tgtEl>
                                        <p:attrNameLst>
                                          <p:attrName>style.visibility</p:attrName>
                                        </p:attrNameLst>
                                      </p:cBhvr>
                                      <p:to>
                                        <p:strVal val="visible"/>
                                      </p:to>
                                    </p:set>
                                    <p:anim calcmode="lin" valueType="num">
                                      <p:cBhvr>
                                        <p:cTn id="13" dur="500" fill="hold"/>
                                        <p:tgtEl>
                                          <p:spTgt spid="1205"/>
                                        </p:tgtEl>
                                        <p:attrNameLst>
                                          <p:attrName>ppt_w</p:attrName>
                                        </p:attrNameLst>
                                      </p:cBhvr>
                                      <p:tavLst>
                                        <p:tav tm="0">
                                          <p:val>
                                            <p:fltVal val="0"/>
                                          </p:val>
                                        </p:tav>
                                        <p:tav tm="100000">
                                          <p:val>
                                            <p:strVal val="#ppt_w"/>
                                          </p:val>
                                        </p:tav>
                                      </p:tavLst>
                                    </p:anim>
                                    <p:anim calcmode="lin" valueType="num">
                                      <p:cBhvr>
                                        <p:cTn id="14" dur="500" fill="hold"/>
                                        <p:tgtEl>
                                          <p:spTgt spid="12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5" grpId="2" animBg="1" advAuto="0"/>
      <p:bldP spid="1207" grpId="1"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1" name="Squirrel feet.jpg" descr="Squirrel feet.jpg"/>
          <p:cNvPicPr>
            <a:picLocks noChangeAspect="1"/>
          </p:cNvPicPr>
          <p:nvPr/>
        </p:nvPicPr>
        <p:blipFill>
          <a:blip r:embed="rId3">
            <a:extLst/>
          </a:blip>
          <a:stretch>
            <a:fillRect/>
          </a:stretch>
        </p:blipFill>
        <p:spPr>
          <a:xfrm>
            <a:off x="14211300" y="2108200"/>
            <a:ext cx="8216900" cy="8216900"/>
          </a:xfrm>
          <a:prstGeom prst="rect">
            <a:avLst/>
          </a:prstGeom>
          <a:ln w="12700">
            <a:miter lim="400000"/>
          </a:ln>
        </p:spPr>
      </p:pic>
      <p:sp>
        <p:nvSpPr>
          <p:cNvPr id="1212" name="Squirrel skull"/>
          <p:cNvSpPr txBox="1"/>
          <p:nvPr/>
        </p:nvSpPr>
        <p:spPr>
          <a:xfrm>
            <a:off x="4698006" y="7981950"/>
            <a:ext cx="5907436"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ejaVu Sans Condensed"/>
                <a:ea typeface="DejaVu Sans Condensed"/>
                <a:cs typeface="DejaVu Sans Condensed"/>
                <a:sym typeface="DejaVu Sans Condensed"/>
              </a:defRPr>
            </a:lvl1pPr>
          </a:lstStyle>
          <a:p>
            <a:r>
              <a:t>Squirrel skull</a:t>
            </a:r>
          </a:p>
        </p:txBody>
      </p:sp>
      <p:sp>
        <p:nvSpPr>
          <p:cNvPr id="1213" name="Squirrel feet"/>
          <p:cNvSpPr txBox="1"/>
          <p:nvPr/>
        </p:nvSpPr>
        <p:spPr>
          <a:xfrm>
            <a:off x="15594855" y="10391226"/>
            <a:ext cx="5449790"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ejaVu Sans Condensed"/>
                <a:ea typeface="DejaVu Sans Condensed"/>
                <a:cs typeface="DejaVu Sans Condensed"/>
                <a:sym typeface="DejaVu Sans Condensed"/>
              </a:defRPr>
            </a:lvl1pPr>
          </a:lstStyle>
          <a:p>
            <a:r>
              <a:t>Squirrel feet</a:t>
            </a:r>
          </a:p>
        </p:txBody>
      </p:sp>
      <p:sp>
        <p:nvSpPr>
          <p:cNvPr id="1214" name="Squirrels are largely vegetarian!"/>
          <p:cNvSpPr txBox="1"/>
          <p:nvPr/>
        </p:nvSpPr>
        <p:spPr>
          <a:xfrm>
            <a:off x="1263191" y="9857826"/>
            <a:ext cx="12269119"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7200">
                <a:solidFill>
                  <a:srgbClr val="FFFB00"/>
                </a:solidFill>
                <a:latin typeface="DejaVu Sans Condensed"/>
                <a:ea typeface="DejaVu Sans Condensed"/>
                <a:cs typeface="DejaVu Sans Condensed"/>
                <a:sym typeface="DejaVu Sans Condensed"/>
              </a:defRPr>
            </a:lvl1pPr>
          </a:lstStyle>
          <a:p>
            <a:r>
              <a:t>Squirrels are largely vegetarian!</a:t>
            </a:r>
          </a:p>
        </p:txBody>
      </p:sp>
      <p:pic>
        <p:nvPicPr>
          <p:cNvPr id="1215" name="Western gray squirrel head Smithsonian.jpg" descr="Western gray squirrel head Smithsonian.jpg"/>
          <p:cNvPicPr>
            <a:picLocks noChangeAspect="1"/>
          </p:cNvPicPr>
          <p:nvPr/>
        </p:nvPicPr>
        <p:blipFill>
          <a:blip r:embed="rId4">
            <a:extLst/>
          </a:blip>
          <a:stretch>
            <a:fillRect/>
          </a:stretch>
        </p:blipFill>
        <p:spPr>
          <a:xfrm>
            <a:off x="2046349" y="2127212"/>
            <a:ext cx="11210749" cy="5813575"/>
          </a:xfrm>
          <a:prstGeom prst="rect">
            <a:avLst/>
          </a:prstGeom>
          <a:ln w="25400">
            <a:solidFill>
              <a:srgbClr val="FFFFFF"/>
            </a:solidFill>
            <a:miter lim="400000"/>
          </a:ln>
          <a:effectLst>
            <a:outerShdw blurRad="190500" dist="8455" dir="5400000" rotWithShape="0">
              <a:srgbClr val="000000"/>
            </a:outerShdw>
          </a:effectLst>
        </p:spPr>
      </p:pic>
    </p:spTree>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Although all bears have teeth designed for eating meat, their diet consists mainly of plants.”"/>
          <p:cNvSpPr txBox="1"/>
          <p:nvPr/>
        </p:nvSpPr>
        <p:spPr>
          <a:xfrm>
            <a:off x="3175000" y="1676400"/>
            <a:ext cx="10464800" cy="500888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lnSpc>
                <a:spcPct val="90000"/>
              </a:lnSpc>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“Although all bears have teeth designed for eating meat, their diet consists mainly of plants.” </a:t>
            </a:r>
          </a:p>
        </p:txBody>
      </p:sp>
      <p:sp>
        <p:nvSpPr>
          <p:cNvPr id="1220" name="Bear exhibit, Taronga Zoo…"/>
          <p:cNvSpPr txBox="1"/>
          <p:nvPr/>
        </p:nvSpPr>
        <p:spPr>
          <a:xfrm>
            <a:off x="4066883" y="8803293"/>
            <a:ext cx="8681034" cy="25781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buClr>
                <a:srgbClr val="FFFFFF"/>
              </a:buClr>
              <a:buFont typeface="Arial"/>
              <a:defRPr sz="56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Bear exhibit, Taronga Zoo</a:t>
            </a:r>
          </a:p>
          <a:p>
            <a:pPr marL="40639" marR="40639" algn="ctr" defTabSz="914400">
              <a:buClr>
                <a:srgbClr val="FFFFFF"/>
              </a:buClr>
              <a:buFont typeface="Arial"/>
              <a:defRPr sz="56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Sydney, Australia, </a:t>
            </a:r>
          </a:p>
          <a:p>
            <a:pPr marL="40639" marR="40639" algn="ctr" defTabSz="914400">
              <a:buClr>
                <a:srgbClr val="FFFFFF"/>
              </a:buClr>
              <a:buFont typeface="Arial"/>
              <a:defRPr sz="56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July 1999. </a:t>
            </a:r>
          </a:p>
        </p:txBody>
      </p:sp>
      <p:pic>
        <p:nvPicPr>
          <p:cNvPr id="1221" name="Panda bear eating.jpg" descr="Panda bear eating.jpg"/>
          <p:cNvPicPr>
            <a:picLocks noChangeAspect="1"/>
          </p:cNvPicPr>
          <p:nvPr/>
        </p:nvPicPr>
        <p:blipFill>
          <a:blip r:embed="rId3">
            <a:extLst/>
          </a:blip>
          <a:stretch>
            <a:fillRect/>
          </a:stretch>
        </p:blipFill>
        <p:spPr>
          <a:xfrm>
            <a:off x="14328775" y="1790700"/>
            <a:ext cx="6362701" cy="9553604"/>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221"/>
                                        </p:tgtEl>
                                        <p:attrNameLst>
                                          <p:attrName>style.visibility</p:attrName>
                                        </p:attrNameLst>
                                      </p:cBhvr>
                                      <p:to>
                                        <p:strVal val="visible"/>
                                      </p:to>
                                    </p:set>
                                    <p:anim calcmode="lin" valueType="num">
                                      <p:cBhvr>
                                        <p:cTn id="7" dur="500" fill="hold"/>
                                        <p:tgtEl>
                                          <p:spTgt spid="1221"/>
                                        </p:tgtEl>
                                        <p:attrNameLst>
                                          <p:attrName>ppt_w</p:attrName>
                                        </p:attrNameLst>
                                      </p:cBhvr>
                                      <p:tavLst>
                                        <p:tav tm="0">
                                          <p:val>
                                            <p:fltVal val="0"/>
                                          </p:val>
                                        </p:tav>
                                        <p:tav tm="100000">
                                          <p:val>
                                            <p:strVal val="#ppt_w"/>
                                          </p:val>
                                        </p:tav>
                                      </p:tavLst>
                                    </p:anim>
                                    <p:anim calcmode="lin" valueType="num">
                                      <p:cBhvr>
                                        <p:cTn id="8" dur="500" fill="hold"/>
                                        <p:tgtEl>
                                          <p:spTgt spid="12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1" grpId="1" animBg="1" advAuto="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5" name="The Lioness That Refused To Eat Meat"/>
          <p:cNvSpPr txBox="1">
            <a:spLocks noGrp="1"/>
          </p:cNvSpPr>
          <p:nvPr>
            <p:ph type="ctrTitle"/>
          </p:nvPr>
        </p:nvSpPr>
        <p:spPr>
          <a:prstGeom prst="rect">
            <a:avLst/>
          </a:prstGeom>
        </p:spPr>
        <p:txBody>
          <a:bodyPr/>
          <a:lstStyle>
            <a:lvl1pPr algn="ctr">
              <a:defRPr sz="8800">
                <a:latin typeface="DejaVu Sans Condensed"/>
                <a:ea typeface="DejaVu Sans Condensed"/>
                <a:cs typeface="DejaVu Sans Condensed"/>
                <a:sym typeface="DejaVu Sans Condensed"/>
              </a:defRPr>
            </a:lvl1pPr>
          </a:lstStyle>
          <a:p>
            <a:r>
              <a:t>The Lioness That Refused To Eat Meat</a:t>
            </a:r>
          </a:p>
        </p:txBody>
      </p:sp>
      <p:pic>
        <p:nvPicPr>
          <p:cNvPr id="1226" name="Little Tyke--vegetarian lioness 1.jpg" descr="Little Tyke--vegetarian lioness 1.jpg"/>
          <p:cNvPicPr>
            <a:picLocks noChangeAspect="1"/>
          </p:cNvPicPr>
          <p:nvPr/>
        </p:nvPicPr>
        <p:blipFill>
          <a:blip r:embed="rId3">
            <a:extLst/>
          </a:blip>
          <a:stretch>
            <a:fillRect/>
          </a:stretch>
        </p:blipFill>
        <p:spPr>
          <a:xfrm>
            <a:off x="2425700" y="3492500"/>
            <a:ext cx="7374264" cy="4432300"/>
          </a:xfrm>
          <a:prstGeom prst="rect">
            <a:avLst/>
          </a:prstGeom>
          <a:ln w="25400">
            <a:solidFill>
              <a:srgbClr val="FFFFFF"/>
            </a:solidFill>
            <a:miter lim="400000"/>
          </a:ln>
        </p:spPr>
      </p:pic>
      <p:pic>
        <p:nvPicPr>
          <p:cNvPr id="1227" name="Little Tyke--vegetarian lioness 2.jpg" descr="Little Tyke--vegetarian lioness 2.jpg"/>
          <p:cNvPicPr>
            <a:picLocks noChangeAspect="1"/>
          </p:cNvPicPr>
          <p:nvPr/>
        </p:nvPicPr>
        <p:blipFill>
          <a:blip r:embed="rId4">
            <a:extLst/>
          </a:blip>
          <a:stretch>
            <a:fillRect/>
          </a:stretch>
        </p:blipFill>
        <p:spPr>
          <a:xfrm>
            <a:off x="16079310" y="3454400"/>
            <a:ext cx="5867401" cy="4930116"/>
          </a:xfrm>
          <a:prstGeom prst="rect">
            <a:avLst/>
          </a:prstGeom>
          <a:ln w="25400">
            <a:solidFill>
              <a:srgbClr val="FFFFFF"/>
            </a:solidFill>
            <a:miter lim="400000"/>
          </a:ln>
        </p:spPr>
      </p:pic>
      <p:sp>
        <p:nvSpPr>
          <p:cNvPr id="1228" name="“Little Tyke” with her best friend “Becky”"/>
          <p:cNvSpPr txBox="1"/>
          <p:nvPr/>
        </p:nvSpPr>
        <p:spPr>
          <a:xfrm>
            <a:off x="16107916" y="8369300"/>
            <a:ext cx="5816601" cy="259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lnSpc>
                <a:spcPct val="90000"/>
              </a:lnSpc>
              <a:defRPr sz="6000">
                <a:solidFill>
                  <a:srgbClr val="FFFFFF"/>
                </a:solidFill>
                <a:latin typeface="DejaVu Sans Condensed"/>
                <a:ea typeface="DejaVu Sans Condensed"/>
                <a:cs typeface="DejaVu Sans Condensed"/>
                <a:sym typeface="DejaVu Sans Condensed"/>
              </a:defRPr>
            </a:lvl1pPr>
          </a:lstStyle>
          <a:p>
            <a:r>
              <a:t>“Little Tyke” with her best friend “Becky”</a:t>
            </a:r>
          </a:p>
        </p:txBody>
      </p:sp>
      <p:sp>
        <p:nvSpPr>
          <p:cNvPr id="1229" name="“Little Tyke” refusing meat"/>
          <p:cNvSpPr txBox="1"/>
          <p:nvPr/>
        </p:nvSpPr>
        <p:spPr>
          <a:xfrm>
            <a:off x="3147169" y="7918449"/>
            <a:ext cx="5930901"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lnSpc>
                <a:spcPct val="90000"/>
              </a:lnSpc>
              <a:defRPr sz="6000">
                <a:solidFill>
                  <a:srgbClr val="FFFFFF"/>
                </a:solidFill>
                <a:latin typeface="DejaVu Sans Condensed"/>
                <a:ea typeface="DejaVu Sans Condensed"/>
                <a:cs typeface="DejaVu Sans Condensed"/>
                <a:sym typeface="DejaVu Sans Condensed"/>
              </a:defRPr>
            </a:lvl1pPr>
          </a:lstStyle>
          <a:p>
            <a:r>
              <a:t>“Little Tyke” refusing meat</a:t>
            </a:r>
          </a:p>
        </p:txBody>
      </p:sp>
      <p:pic>
        <p:nvPicPr>
          <p:cNvPr id="1230" name="droppedImage.pdf" descr="droppedImage.pdf"/>
          <p:cNvPicPr>
            <a:picLocks noChangeAspect="1"/>
          </p:cNvPicPr>
          <p:nvPr/>
        </p:nvPicPr>
        <p:blipFill>
          <a:blip r:embed="rId5">
            <a:extLst/>
          </a:blip>
          <a:stretch>
            <a:fillRect/>
          </a:stretch>
        </p:blipFill>
        <p:spPr>
          <a:xfrm>
            <a:off x="9906000" y="6743700"/>
            <a:ext cx="6057900" cy="5143500"/>
          </a:xfrm>
          <a:prstGeom prst="rect">
            <a:avLst/>
          </a:prstGeom>
          <a:ln w="25400">
            <a:solidFill>
              <a:srgbClr val="FFFFFF"/>
            </a:solidFill>
            <a:miter lim="400000"/>
          </a:ln>
        </p:spPr>
      </p:pic>
      <p:sp>
        <p:nvSpPr>
          <p:cNvPr id="1231" name="Little Tyke drinking milk"/>
          <p:cNvSpPr txBox="1"/>
          <p:nvPr/>
        </p:nvSpPr>
        <p:spPr>
          <a:xfrm>
            <a:off x="10147300" y="4819649"/>
            <a:ext cx="5588000"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lnSpc>
                <a:spcPct val="90000"/>
              </a:lnSpc>
              <a:defRPr sz="6000">
                <a:solidFill>
                  <a:srgbClr val="FFFFFF"/>
                </a:solidFill>
                <a:latin typeface="DejaVu Sans Condensed"/>
                <a:ea typeface="DejaVu Sans Condensed"/>
                <a:cs typeface="DejaVu Sans Condensed"/>
                <a:sym typeface="DejaVu Sans Condensed"/>
              </a:defRPr>
            </a:lvl1pPr>
          </a:lstStyle>
          <a:p>
            <a:r>
              <a:t>Little Tyke drinking milk</a:t>
            </a:r>
          </a:p>
        </p:txBody>
      </p:sp>
    </p:spTree>
  </p:cSld>
  <p:clrMapOvr>
    <a:masterClrMapping/>
  </p:clrMapOvr>
  <p:transition xmlns:p14="http://schemas.microsoft.com/office/powerpoint/2010/mai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5" name="088 A&amp;E w birds in grdn.jpg" descr="088 A&amp;E w birds in grdn.jpg"/>
          <p:cNvPicPr>
            <a:picLocks noChangeAspect="1"/>
          </p:cNvPicPr>
          <p:nvPr/>
        </p:nvPicPr>
        <p:blipFill>
          <a:blip r:embed="rId2">
            <a:extLst/>
          </a:blip>
          <a:stretch>
            <a:fillRect/>
          </a:stretch>
        </p:blipFill>
        <p:spPr>
          <a:xfrm>
            <a:off x="3022600" y="524060"/>
            <a:ext cx="18338800" cy="12667880"/>
          </a:xfrm>
          <a:prstGeom prst="rect">
            <a:avLst/>
          </a:prstGeom>
          <a:ln w="12700">
            <a:miter lim="400000"/>
          </a:ln>
        </p:spPr>
      </p:pic>
    </p:spTree>
  </p:cSld>
  <p:clrMapOvr>
    <a:masterClrMapping/>
  </p:clrMapOvr>
  <p:transition xmlns:p14="http://schemas.microsoft.com/office/powerpoint/2010/mai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 name="Rectangle"/>
          <p:cNvSpPr/>
          <p:nvPr/>
        </p:nvSpPr>
        <p:spPr>
          <a:xfrm>
            <a:off x="-33338" y="-32147"/>
            <a:ext cx="24450676" cy="13780294"/>
          </a:xfrm>
          <a:prstGeom prst="rect">
            <a:avLst/>
          </a:prstGeom>
          <a:solidFill>
            <a:srgbClr val="000000"/>
          </a:solidFill>
          <a:ln w="12700">
            <a:miter lim="400000"/>
          </a:ln>
        </p:spPr>
        <p:txBody>
          <a:bodyPr lIns="0" tIns="0" rIns="0" bIns="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pic>
        <p:nvPicPr>
          <p:cNvPr id="1254" name="bk.jpg" descr="bk.jpg"/>
          <p:cNvPicPr>
            <a:picLocks noChangeAspect="1"/>
          </p:cNvPicPr>
          <p:nvPr/>
        </p:nvPicPr>
        <p:blipFill>
          <a:blip r:embed="rId2">
            <a:extLst/>
          </a:blip>
          <a:stretch>
            <a:fillRect/>
          </a:stretch>
        </p:blipFill>
        <p:spPr>
          <a:xfrm>
            <a:off x="3181346" y="96662"/>
            <a:ext cx="18021308" cy="13522676"/>
          </a:xfrm>
          <a:prstGeom prst="rect">
            <a:avLst/>
          </a:prstGeom>
          <a:ln w="25400">
            <a:solidFill>
              <a:srgbClr val="FFFFFF"/>
            </a:solidFill>
            <a:miter lim="400000"/>
          </a:ln>
        </p:spPr>
      </p:pic>
      <p:sp>
        <p:nvSpPr>
          <p:cNvPr id="1255" name="Quote Bubble"/>
          <p:cNvSpPr/>
          <p:nvPr/>
        </p:nvSpPr>
        <p:spPr>
          <a:xfrm flipH="1">
            <a:off x="15727680" y="279584"/>
            <a:ext cx="4302335" cy="3915485"/>
          </a:xfrm>
          <a:prstGeom prst="wedgeEllipseCallout">
            <a:avLst>
              <a:gd name="adj1" fmla="val -49733"/>
              <a:gd name="adj2" fmla="val 54146"/>
            </a:avLst>
          </a:prstGeom>
          <a:solidFill>
            <a:srgbClr val="FFFFFF"/>
          </a:solidFill>
          <a:ln w="12700">
            <a:miter lim="400000"/>
          </a:ln>
        </p:spPr>
        <p:txBody>
          <a:bodyPr lIns="50800" tIns="50800" rIns="50800" bIns="50800" anchor="ctr"/>
          <a:lstStyle/>
          <a:p>
            <a:pPr algn="ctr" defTabSz="8255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56" name="Why don’t…"/>
          <p:cNvSpPr txBox="1"/>
          <p:nvPr/>
        </p:nvSpPr>
        <p:spPr>
          <a:xfrm>
            <a:off x="15947136" y="568307"/>
            <a:ext cx="3986784" cy="350044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ctr" defTabSz="825500">
              <a:lnSpc>
                <a:spcPct val="80000"/>
              </a:lnSpc>
              <a:defRPr sz="3900" b="1">
                <a:latin typeface="Chalkboard"/>
                <a:ea typeface="Chalkboard"/>
                <a:cs typeface="Chalkboard"/>
                <a:sym typeface="Chalkboard"/>
              </a:defRPr>
            </a:pPr>
            <a:r>
              <a:rPr sz="4600" dirty="0"/>
              <a:t>Why </a:t>
            </a:r>
            <a:endParaRPr lang="en-US" sz="4600" dirty="0"/>
          </a:p>
          <a:p>
            <a:pPr algn="ctr" defTabSz="825500">
              <a:lnSpc>
                <a:spcPct val="80000"/>
              </a:lnSpc>
              <a:defRPr sz="3900" b="1">
                <a:latin typeface="Chalkboard"/>
                <a:ea typeface="Chalkboard"/>
                <a:cs typeface="Chalkboard"/>
                <a:sym typeface="Chalkboard"/>
              </a:defRPr>
            </a:pPr>
            <a:r>
              <a:rPr sz="4600" dirty="0"/>
              <a:t>don’t</a:t>
            </a:r>
            <a:r>
              <a:rPr lang="en-US" sz="4600" dirty="0"/>
              <a:t> </a:t>
            </a:r>
            <a:r>
              <a:rPr sz="4600" dirty="0"/>
              <a:t>I find</a:t>
            </a:r>
          </a:p>
          <a:p>
            <a:pPr algn="ctr" defTabSz="825500">
              <a:lnSpc>
                <a:spcPct val="80000"/>
              </a:lnSpc>
              <a:defRPr sz="3900" b="1">
                <a:latin typeface="Chalkboard"/>
                <a:ea typeface="Chalkboard"/>
                <a:cs typeface="Chalkboard"/>
                <a:sym typeface="Chalkboard"/>
              </a:defRPr>
            </a:pPr>
            <a:r>
              <a:rPr sz="4600" dirty="0"/>
              <a:t>the word</a:t>
            </a:r>
          </a:p>
          <a:p>
            <a:pPr algn="ctr" defTabSz="825500">
              <a:lnSpc>
                <a:spcPct val="80000"/>
              </a:lnSpc>
              <a:defRPr sz="3900" b="1">
                <a:latin typeface="Chalkboard"/>
                <a:ea typeface="Chalkboard"/>
                <a:cs typeface="Chalkboard"/>
                <a:sym typeface="Chalkboard"/>
              </a:defRPr>
            </a:pPr>
            <a:r>
              <a:rPr sz="4600" dirty="0"/>
              <a:t>“Dinosaur”</a:t>
            </a:r>
          </a:p>
          <a:p>
            <a:pPr algn="ctr" defTabSz="825500">
              <a:lnSpc>
                <a:spcPct val="80000"/>
              </a:lnSpc>
              <a:defRPr sz="3900" b="1">
                <a:latin typeface="Chalkboard"/>
                <a:ea typeface="Chalkboard"/>
                <a:cs typeface="Chalkboard"/>
                <a:sym typeface="Chalkboard"/>
              </a:defRPr>
            </a:pPr>
            <a:r>
              <a:rPr sz="4600" dirty="0"/>
              <a:t>in the</a:t>
            </a:r>
          </a:p>
          <a:p>
            <a:pPr algn="ctr" defTabSz="825500">
              <a:lnSpc>
                <a:spcPct val="80000"/>
              </a:lnSpc>
              <a:defRPr sz="3900" b="1">
                <a:latin typeface="Chalkboard"/>
                <a:ea typeface="Chalkboard"/>
                <a:cs typeface="Chalkboard"/>
                <a:sym typeface="Chalkboard"/>
              </a:defRPr>
            </a:pPr>
            <a:r>
              <a:rPr sz="4600" dirty="0"/>
              <a:t>Bible?</a:t>
            </a:r>
          </a:p>
        </p:txBody>
      </p:sp>
    </p:spTree>
    <p:extLst>
      <p:ext uri="{BB962C8B-B14F-4D97-AF65-F5344CB8AC3E}">
        <p14:creationId xmlns:p14="http://schemas.microsoft.com/office/powerpoint/2010/main" val="988417624"/>
      </p:ext>
    </p:extLst>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 name="Rectangle"/>
          <p:cNvSpPr/>
          <p:nvPr/>
        </p:nvSpPr>
        <p:spPr>
          <a:xfrm>
            <a:off x="-33338" y="-32147"/>
            <a:ext cx="24450676" cy="13780294"/>
          </a:xfrm>
          <a:prstGeom prst="rect">
            <a:avLst/>
          </a:prstGeom>
          <a:solidFill>
            <a:srgbClr val="000000"/>
          </a:solidFill>
          <a:ln w="12700">
            <a:miter lim="400000"/>
          </a:ln>
        </p:spPr>
        <p:txBody>
          <a:bodyPr lIns="0" tIns="0" rIns="0" bIns="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pic>
        <p:nvPicPr>
          <p:cNvPr id="1259" name="eyes_left.png" descr="eyes_left.png"/>
          <p:cNvPicPr>
            <a:picLocks noChangeAspect="1"/>
          </p:cNvPicPr>
          <p:nvPr/>
        </p:nvPicPr>
        <p:blipFill>
          <a:blip r:embed="rId2">
            <a:extLst/>
          </a:blip>
          <a:stretch>
            <a:fillRect/>
          </a:stretch>
        </p:blipFill>
        <p:spPr>
          <a:xfrm>
            <a:off x="3181350" y="101600"/>
            <a:ext cx="18021300" cy="13512800"/>
          </a:xfrm>
          <a:prstGeom prst="rect">
            <a:avLst/>
          </a:prstGeom>
          <a:ln w="12700">
            <a:miter lim="400000"/>
          </a:ln>
          <a:effectLst>
            <a:outerShdw blurRad="190500" dist="8455" dir="5400000" rotWithShape="0">
              <a:srgbClr val="000000"/>
            </a:outerShdw>
          </a:effectLst>
        </p:spPr>
      </p:pic>
      <p:pic>
        <p:nvPicPr>
          <p:cNvPr id="1260" name="bible.png" descr="bible.png"/>
          <p:cNvPicPr>
            <a:picLocks noChangeAspect="1"/>
          </p:cNvPicPr>
          <p:nvPr/>
        </p:nvPicPr>
        <p:blipFill>
          <a:blip r:embed="rId3">
            <a:extLst/>
          </a:blip>
          <a:stretch>
            <a:fillRect/>
          </a:stretch>
        </p:blipFill>
        <p:spPr>
          <a:xfrm>
            <a:off x="3212284" y="4670939"/>
            <a:ext cx="5765801" cy="7112001"/>
          </a:xfrm>
          <a:prstGeom prst="rect">
            <a:avLst/>
          </a:prstGeom>
          <a:ln w="12700">
            <a:miter lim="400000"/>
          </a:ln>
        </p:spPr>
      </p:pic>
      <p:sp>
        <p:nvSpPr>
          <p:cNvPr id="1261" name="KJV Bible…"/>
          <p:cNvSpPr txBox="1"/>
          <p:nvPr/>
        </p:nvSpPr>
        <p:spPr>
          <a:xfrm>
            <a:off x="3511184" y="503924"/>
            <a:ext cx="5139234" cy="4024115"/>
          </a:xfrm>
          <a:prstGeom prst="rect">
            <a:avLst/>
          </a:prstGeom>
          <a:ln w="12700">
            <a:miter lim="400000"/>
          </a:ln>
          <a:effectLst>
            <a:outerShdw dist="50800" dir="2700000" rotWithShape="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8000" b="1">
                <a:solidFill>
                  <a:srgbClr val="FFFFFF"/>
                </a:solidFill>
                <a:latin typeface="Arial"/>
                <a:ea typeface="Arial"/>
                <a:cs typeface="Arial"/>
                <a:sym typeface="Arial"/>
              </a:defRPr>
            </a:pPr>
            <a:r>
              <a:rPr dirty="0"/>
              <a:t>KJV Bible</a:t>
            </a:r>
          </a:p>
          <a:p>
            <a:pPr algn="ctr" defTabSz="825500">
              <a:defRPr sz="4800" b="1">
                <a:solidFill>
                  <a:srgbClr val="FFFFFF"/>
                </a:solidFill>
                <a:latin typeface="Arial"/>
                <a:ea typeface="Arial"/>
                <a:cs typeface="Arial"/>
                <a:sym typeface="Arial"/>
              </a:defRPr>
            </a:pPr>
            <a:r>
              <a:rPr dirty="0"/>
              <a:t>translated</a:t>
            </a:r>
          </a:p>
          <a:p>
            <a:pPr algn="ctr" defTabSz="825500">
              <a:defRPr sz="4800" b="1">
                <a:solidFill>
                  <a:srgbClr val="FFFFFF"/>
                </a:solidFill>
                <a:latin typeface="Arial"/>
                <a:ea typeface="Arial"/>
                <a:cs typeface="Arial"/>
                <a:sym typeface="Arial"/>
              </a:defRPr>
            </a:pPr>
            <a:r>
              <a:rPr dirty="0"/>
              <a:t>into English</a:t>
            </a:r>
          </a:p>
          <a:p>
            <a:pPr algn="ctr" defTabSz="825500">
              <a:defRPr sz="9600" b="1">
                <a:solidFill>
                  <a:srgbClr val="FFFFFF"/>
                </a:solidFill>
                <a:latin typeface="Arial"/>
                <a:ea typeface="Arial"/>
                <a:cs typeface="Arial"/>
                <a:sym typeface="Arial"/>
              </a:defRPr>
            </a:pPr>
            <a:r>
              <a:rPr dirty="0"/>
              <a:t>1611</a:t>
            </a:r>
          </a:p>
        </p:txBody>
      </p:sp>
    </p:spTree>
    <p:extLst>
      <p:ext uri="{BB962C8B-B14F-4D97-AF65-F5344CB8AC3E}">
        <p14:creationId xmlns:p14="http://schemas.microsoft.com/office/powerpoint/2010/main" val="1548997023"/>
      </p:ext>
    </p:extLst>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8" name="DinoBooksSmall.jpg" descr="DinoBooksSmall.jpg"/>
          <p:cNvPicPr>
            <a:picLocks noChangeAspect="1"/>
          </p:cNvPicPr>
          <p:nvPr/>
        </p:nvPicPr>
        <p:blipFill>
          <a:blip r:embed="rId2">
            <a:extLst/>
          </a:blip>
          <a:stretch>
            <a:fillRect/>
          </a:stretch>
        </p:blipFill>
        <p:spPr>
          <a:xfrm>
            <a:off x="3581400" y="400050"/>
            <a:ext cx="17221200" cy="12915900"/>
          </a:xfrm>
          <a:prstGeom prst="rect">
            <a:avLst/>
          </a:prstGeom>
          <a:ln w="25400">
            <a:solidFill>
              <a:srgbClr val="FFFFFF"/>
            </a:solidFill>
            <a:miter lim="400000"/>
          </a:ln>
        </p:spPr>
      </p:pic>
      <p:grpSp>
        <p:nvGrpSpPr>
          <p:cNvPr id="931" name="Group"/>
          <p:cNvGrpSpPr/>
          <p:nvPr/>
        </p:nvGrpSpPr>
        <p:grpSpPr>
          <a:xfrm>
            <a:off x="16160877" y="8721158"/>
            <a:ext cx="4649825" cy="4580038"/>
            <a:chOff x="0" y="0"/>
            <a:chExt cx="4649823" cy="4580036"/>
          </a:xfrm>
        </p:grpSpPr>
        <p:sp>
          <p:nvSpPr>
            <p:cNvPr id="929" name="Rectangle"/>
            <p:cNvSpPr/>
            <p:nvPr/>
          </p:nvSpPr>
          <p:spPr>
            <a:xfrm>
              <a:off x="0" y="0"/>
              <a:ext cx="4649824" cy="4580037"/>
            </a:xfrm>
            <a:prstGeom prst="rect">
              <a:avLst/>
            </a:prstGeom>
            <a:blipFill rotWithShape="1">
              <a:blip r:embed="rId3"/>
              <a:srcRect/>
              <a:tile tx="0" ty="0" sx="100000" sy="100000" flip="none" algn="tl"/>
            </a:blipFill>
            <a:ln w="25400" cap="flat">
              <a:solidFill>
                <a:srgbClr val="FFFFFF"/>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30" name="And this is only…"/>
            <p:cNvSpPr txBox="1"/>
            <p:nvPr/>
          </p:nvSpPr>
          <p:spPr>
            <a:xfrm>
              <a:off x="214325" y="208694"/>
              <a:ext cx="4221174" cy="41626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a:defRPr sz="6300" b="1">
                  <a:solidFill>
                    <a:srgbClr val="FFFFFF"/>
                  </a:solidFill>
                  <a:latin typeface="Arial"/>
                  <a:ea typeface="Arial"/>
                  <a:cs typeface="Arial"/>
                  <a:sym typeface="Arial"/>
                </a:defRPr>
              </a:pPr>
              <a:r>
                <a:rPr dirty="0"/>
                <a:t>And this is only</a:t>
              </a:r>
            </a:p>
            <a:p>
              <a:pPr algn="ctr">
                <a:defRPr sz="6300" b="1">
                  <a:solidFill>
                    <a:srgbClr val="FFFFFF"/>
                  </a:solidFill>
                  <a:latin typeface="Arial"/>
                  <a:ea typeface="Arial"/>
                  <a:cs typeface="Arial"/>
                  <a:sym typeface="Arial"/>
                </a:defRPr>
              </a:pPr>
              <a:r>
                <a:rPr dirty="0"/>
                <a:t>some of the books.</a:t>
              </a:r>
            </a:p>
          </p:txBody>
        </p:sp>
      </p:grpSp>
    </p:spTree>
  </p:cSld>
  <p:clrMapOvr>
    <a:masterClrMapping/>
  </p:clrMapOvr>
  <p:transition xmlns:p14="http://schemas.microsoft.com/office/powerpoint/2010/mai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ectangle"/>
          <p:cNvSpPr/>
          <p:nvPr/>
        </p:nvSpPr>
        <p:spPr>
          <a:xfrm>
            <a:off x="-33338" y="-32147"/>
            <a:ext cx="24450676" cy="13780294"/>
          </a:xfrm>
          <a:prstGeom prst="rect">
            <a:avLst/>
          </a:prstGeom>
          <a:solidFill>
            <a:srgbClr val="000000"/>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149" name="eyesmiddle.png" descr="eyesmiddle.png"/>
          <p:cNvPicPr>
            <a:picLocks noChangeAspect="1"/>
          </p:cNvPicPr>
          <p:nvPr/>
        </p:nvPicPr>
        <p:blipFill>
          <a:blip r:embed="rId2">
            <a:extLst/>
          </a:blip>
          <a:stretch>
            <a:fillRect/>
          </a:stretch>
        </p:blipFill>
        <p:spPr>
          <a:xfrm>
            <a:off x="3181350" y="101600"/>
            <a:ext cx="18021300" cy="13512800"/>
          </a:xfrm>
          <a:prstGeom prst="rect">
            <a:avLst/>
          </a:prstGeom>
          <a:ln w="12700">
            <a:miter lim="400000"/>
          </a:ln>
          <a:effectLst>
            <a:outerShdw blurRad="190500" dist="8455" dir="5400000" rotWithShape="0">
              <a:srgbClr val="000000"/>
            </a:outerShdw>
          </a:effectLst>
        </p:spPr>
      </p:pic>
      <p:pic>
        <p:nvPicPr>
          <p:cNvPr id="150" name="bible.png" descr="bible.png"/>
          <p:cNvPicPr>
            <a:picLocks noChangeAspect="1"/>
          </p:cNvPicPr>
          <p:nvPr/>
        </p:nvPicPr>
        <p:blipFill>
          <a:blip r:embed="rId3">
            <a:extLst/>
          </a:blip>
          <a:stretch>
            <a:fillRect/>
          </a:stretch>
        </p:blipFill>
        <p:spPr>
          <a:xfrm>
            <a:off x="3212284" y="4670939"/>
            <a:ext cx="5765801" cy="7112001"/>
          </a:xfrm>
          <a:prstGeom prst="rect">
            <a:avLst/>
          </a:prstGeom>
          <a:ln w="12700">
            <a:miter lim="400000"/>
          </a:ln>
        </p:spPr>
      </p:pic>
      <p:pic>
        <p:nvPicPr>
          <p:cNvPr id="151" name="dinosaur.png" descr="dinosaur.png"/>
          <p:cNvPicPr>
            <a:picLocks noChangeAspect="1"/>
          </p:cNvPicPr>
          <p:nvPr/>
        </p:nvPicPr>
        <p:blipFill>
          <a:blip r:embed="rId4">
            <a:extLst/>
          </a:blip>
          <a:stretch>
            <a:fillRect/>
          </a:stretch>
        </p:blipFill>
        <p:spPr>
          <a:xfrm>
            <a:off x="-323132" y="-149138"/>
            <a:ext cx="24384001" cy="13716001"/>
          </a:xfrm>
          <a:prstGeom prst="rect">
            <a:avLst/>
          </a:prstGeom>
          <a:ln w="12700">
            <a:miter lim="400000"/>
          </a:ln>
        </p:spPr>
      </p:pic>
      <p:sp>
        <p:nvSpPr>
          <p:cNvPr id="152" name="“Dinosaur”…"/>
          <p:cNvSpPr txBox="1"/>
          <p:nvPr/>
        </p:nvSpPr>
        <p:spPr>
          <a:xfrm>
            <a:off x="9560934" y="505186"/>
            <a:ext cx="5815906" cy="3325615"/>
          </a:xfrm>
          <a:prstGeom prst="rect">
            <a:avLst/>
          </a:prstGeom>
          <a:ln w="12700">
            <a:miter lim="400000"/>
          </a:ln>
          <a:effectLst>
            <a:outerShdw dist="50800" dir="2700000" rotWithShape="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8000">
                <a:latin typeface="Arial"/>
                <a:ea typeface="Arial"/>
                <a:cs typeface="Arial"/>
                <a:sym typeface="Arial"/>
              </a:defRPr>
            </a:pPr>
            <a:r>
              <a:rPr kumimoji="0" sz="8000" b="1" i="0" u="none" strike="noStrike" kern="0" cap="none" spc="0" normalizeH="0" baseline="0" noProof="0" dirty="0">
                <a:ln>
                  <a:noFill/>
                </a:ln>
                <a:solidFill>
                  <a:srgbClr val="FFFFFF"/>
                </a:solidFill>
                <a:effectLst/>
                <a:uLnTx/>
                <a:uFillTx/>
                <a:latin typeface="Arial"/>
                <a:cs typeface="Arial"/>
                <a:sym typeface="Arial"/>
              </a:rPr>
              <a:t>“Dinosaur”</a:t>
            </a:r>
          </a:p>
          <a:p>
            <a:pPr marL="0" marR="0" lvl="0" indent="0" algn="ctr" defTabSz="825500" rtl="0" eaLnBrk="1" fontAlgn="auto" latinLnBrk="0" hangingPunct="0">
              <a:lnSpc>
                <a:spcPct val="100000"/>
              </a:lnSpc>
              <a:spcBef>
                <a:spcPts val="0"/>
              </a:spcBef>
              <a:spcAft>
                <a:spcPts val="0"/>
              </a:spcAft>
              <a:buClrTx/>
              <a:buSzTx/>
              <a:buFontTx/>
              <a:buNone/>
              <a:tabLst/>
              <a:defRPr sz="4800">
                <a:latin typeface="Arial"/>
                <a:ea typeface="Arial"/>
                <a:cs typeface="Arial"/>
                <a:sym typeface="Arial"/>
              </a:defRPr>
            </a:pPr>
            <a:r>
              <a:rPr kumimoji="0" sz="4800" b="1" i="0" u="none" strike="noStrike" kern="0" cap="none" spc="0" normalizeH="0" baseline="0" noProof="0" dirty="0">
                <a:ln>
                  <a:noFill/>
                </a:ln>
                <a:solidFill>
                  <a:srgbClr val="FFFFFF"/>
                </a:solidFill>
                <a:effectLst/>
                <a:uLnTx/>
                <a:uFillTx/>
                <a:latin typeface="Arial"/>
                <a:cs typeface="Arial"/>
                <a:sym typeface="Arial"/>
              </a:rPr>
              <a:t>invented in</a:t>
            </a:r>
          </a:p>
          <a:p>
            <a:pPr marL="0" marR="0" lvl="0" indent="0" algn="ctr" defTabSz="825500" rtl="0" eaLnBrk="1" fontAlgn="auto" latinLnBrk="0" hangingPunct="0">
              <a:lnSpc>
                <a:spcPct val="100000"/>
              </a:lnSpc>
              <a:spcBef>
                <a:spcPts val="0"/>
              </a:spcBef>
              <a:spcAft>
                <a:spcPts val="0"/>
              </a:spcAft>
              <a:buClrTx/>
              <a:buSzTx/>
              <a:buFontTx/>
              <a:buNone/>
              <a:tabLst/>
              <a:defRPr sz="9600">
                <a:latin typeface="Arial"/>
                <a:ea typeface="Arial"/>
                <a:cs typeface="Arial"/>
                <a:sym typeface="Arial"/>
              </a:defRPr>
            </a:pPr>
            <a:r>
              <a:rPr kumimoji="0" sz="9600" b="1" i="0" u="none" strike="noStrike" kern="0" cap="none" spc="0" normalizeH="0" baseline="0" noProof="0" dirty="0">
                <a:ln>
                  <a:noFill/>
                </a:ln>
                <a:solidFill>
                  <a:srgbClr val="FFFFFF"/>
                </a:solidFill>
                <a:effectLst/>
                <a:uLnTx/>
                <a:uFillTx/>
                <a:latin typeface="Arial"/>
                <a:cs typeface="Arial"/>
                <a:sym typeface="Arial"/>
              </a:rPr>
              <a:t>1841</a:t>
            </a:r>
          </a:p>
        </p:txBody>
      </p:sp>
      <p:sp>
        <p:nvSpPr>
          <p:cNvPr id="7" name="KJV Bible…">
            <a:extLst>
              <a:ext uri="{FF2B5EF4-FFF2-40B4-BE49-F238E27FC236}">
                <a16:creationId xmlns:a16="http://schemas.microsoft.com/office/drawing/2014/main" xmlns="" id="{AA8DEE21-6A60-F240-8342-7E4B0D4B707B}"/>
              </a:ext>
            </a:extLst>
          </p:cNvPr>
          <p:cNvSpPr txBox="1"/>
          <p:nvPr/>
        </p:nvSpPr>
        <p:spPr>
          <a:xfrm>
            <a:off x="3511184" y="503924"/>
            <a:ext cx="5139234" cy="4024115"/>
          </a:xfrm>
          <a:prstGeom prst="rect">
            <a:avLst/>
          </a:prstGeom>
          <a:ln w="12700">
            <a:miter lim="400000"/>
          </a:ln>
          <a:effectLst>
            <a:outerShdw dist="50800" dir="2700000" rotWithShape="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8000" b="1">
                <a:solidFill>
                  <a:srgbClr val="FFFFFF"/>
                </a:solidFill>
                <a:latin typeface="Arial"/>
                <a:ea typeface="Arial"/>
                <a:cs typeface="Arial"/>
                <a:sym typeface="Arial"/>
              </a:defRPr>
            </a:pPr>
            <a:r>
              <a:rPr dirty="0"/>
              <a:t>KJV Bible</a:t>
            </a:r>
          </a:p>
          <a:p>
            <a:pPr algn="ctr" defTabSz="825500">
              <a:defRPr sz="4800" b="1">
                <a:solidFill>
                  <a:srgbClr val="FFFFFF"/>
                </a:solidFill>
                <a:latin typeface="Arial"/>
                <a:ea typeface="Arial"/>
                <a:cs typeface="Arial"/>
                <a:sym typeface="Arial"/>
              </a:defRPr>
            </a:pPr>
            <a:r>
              <a:rPr dirty="0"/>
              <a:t>translated</a:t>
            </a:r>
          </a:p>
          <a:p>
            <a:pPr algn="ctr" defTabSz="825500">
              <a:defRPr sz="4800" b="1">
                <a:solidFill>
                  <a:srgbClr val="FFFFFF"/>
                </a:solidFill>
                <a:latin typeface="Arial"/>
                <a:ea typeface="Arial"/>
                <a:cs typeface="Arial"/>
                <a:sym typeface="Arial"/>
              </a:defRPr>
            </a:pPr>
            <a:r>
              <a:rPr dirty="0"/>
              <a:t>into English</a:t>
            </a:r>
          </a:p>
          <a:p>
            <a:pPr algn="ctr" defTabSz="825500">
              <a:defRPr sz="9600" b="1">
                <a:solidFill>
                  <a:srgbClr val="FFFFFF"/>
                </a:solidFill>
                <a:latin typeface="Arial"/>
                <a:ea typeface="Arial"/>
                <a:cs typeface="Arial"/>
                <a:sym typeface="Arial"/>
              </a:defRPr>
            </a:pPr>
            <a:r>
              <a:rPr dirty="0"/>
              <a:t>1611</a:t>
            </a:r>
          </a:p>
        </p:txBody>
      </p:sp>
    </p:spTree>
    <p:extLst>
      <p:ext uri="{BB962C8B-B14F-4D97-AF65-F5344CB8AC3E}">
        <p14:creationId xmlns:p14="http://schemas.microsoft.com/office/powerpoint/2010/main" val="3391435232"/>
      </p:ext>
    </p:extLst>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ectangle"/>
          <p:cNvSpPr/>
          <p:nvPr/>
        </p:nvSpPr>
        <p:spPr>
          <a:xfrm>
            <a:off x="-33338" y="-32147"/>
            <a:ext cx="24450676" cy="13780294"/>
          </a:xfrm>
          <a:prstGeom prst="rect">
            <a:avLst/>
          </a:prstGeom>
          <a:solidFill>
            <a:srgbClr val="000000"/>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155" name="eyes_down.png" descr="eyes_down.png"/>
          <p:cNvPicPr>
            <a:picLocks noChangeAspect="1"/>
          </p:cNvPicPr>
          <p:nvPr/>
        </p:nvPicPr>
        <p:blipFill>
          <a:blip r:embed="rId2">
            <a:extLst/>
          </a:blip>
          <a:stretch>
            <a:fillRect/>
          </a:stretch>
        </p:blipFill>
        <p:spPr>
          <a:xfrm>
            <a:off x="3181350" y="101600"/>
            <a:ext cx="18021300" cy="13512800"/>
          </a:xfrm>
          <a:prstGeom prst="rect">
            <a:avLst/>
          </a:prstGeom>
          <a:ln w="12700">
            <a:miter lim="400000"/>
          </a:ln>
          <a:effectLst>
            <a:outerShdw blurRad="190500" dist="8455" dir="5400000" rotWithShape="0">
              <a:srgbClr val="000000"/>
            </a:outerShdw>
          </a:effectLst>
        </p:spPr>
      </p:pic>
      <p:pic>
        <p:nvPicPr>
          <p:cNvPr id="156" name="bible.png" descr="bible.png"/>
          <p:cNvPicPr>
            <a:picLocks noChangeAspect="1"/>
          </p:cNvPicPr>
          <p:nvPr/>
        </p:nvPicPr>
        <p:blipFill>
          <a:blip r:embed="rId3">
            <a:extLst/>
          </a:blip>
          <a:stretch>
            <a:fillRect/>
          </a:stretch>
        </p:blipFill>
        <p:spPr>
          <a:xfrm>
            <a:off x="3212284" y="4670939"/>
            <a:ext cx="5765801" cy="7112001"/>
          </a:xfrm>
          <a:prstGeom prst="rect">
            <a:avLst/>
          </a:prstGeom>
          <a:ln w="12700">
            <a:miter lim="400000"/>
          </a:ln>
        </p:spPr>
      </p:pic>
      <p:pic>
        <p:nvPicPr>
          <p:cNvPr id="157" name="dinosaur.png" descr="dinosaur.png"/>
          <p:cNvPicPr>
            <a:picLocks noChangeAspect="1"/>
          </p:cNvPicPr>
          <p:nvPr/>
        </p:nvPicPr>
        <p:blipFill>
          <a:blip r:embed="rId4">
            <a:extLst/>
          </a:blip>
          <a:stretch>
            <a:fillRect/>
          </a:stretch>
        </p:blipFill>
        <p:spPr>
          <a:xfrm>
            <a:off x="-183432" y="-149138"/>
            <a:ext cx="24384001" cy="13716001"/>
          </a:xfrm>
          <a:prstGeom prst="rect">
            <a:avLst/>
          </a:prstGeom>
          <a:ln w="12700">
            <a:miter lim="400000"/>
          </a:ln>
        </p:spPr>
      </p:pic>
      <p:sp>
        <p:nvSpPr>
          <p:cNvPr id="158" name="“Dinosaur”…"/>
          <p:cNvSpPr txBox="1"/>
          <p:nvPr/>
        </p:nvSpPr>
        <p:spPr>
          <a:xfrm>
            <a:off x="9700634" y="505186"/>
            <a:ext cx="5815906" cy="3325615"/>
          </a:xfrm>
          <a:prstGeom prst="rect">
            <a:avLst/>
          </a:prstGeom>
          <a:ln w="12700">
            <a:miter lim="400000"/>
          </a:ln>
          <a:effectLst>
            <a:outerShdw dist="50800" dir="2700000" rotWithShape="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8000">
                <a:latin typeface="Arial"/>
                <a:ea typeface="Arial"/>
                <a:cs typeface="Arial"/>
                <a:sym typeface="Arial"/>
              </a:defRPr>
            </a:pPr>
            <a:r>
              <a:rPr kumimoji="0" sz="8000" b="1" i="0" u="none" strike="noStrike" kern="0" cap="none" spc="0" normalizeH="0" baseline="0" noProof="0" dirty="0">
                <a:ln>
                  <a:noFill/>
                </a:ln>
                <a:solidFill>
                  <a:srgbClr val="FFFFFF"/>
                </a:solidFill>
                <a:effectLst/>
                <a:uLnTx/>
                <a:uFillTx/>
                <a:latin typeface="Arial"/>
                <a:cs typeface="Arial"/>
                <a:sym typeface="Arial"/>
              </a:rPr>
              <a:t>“Dinosaur”</a:t>
            </a:r>
          </a:p>
          <a:p>
            <a:pPr marL="0" marR="0" lvl="0" indent="0" algn="ctr" defTabSz="825500" rtl="0" eaLnBrk="1" fontAlgn="auto" latinLnBrk="0" hangingPunct="0">
              <a:lnSpc>
                <a:spcPct val="100000"/>
              </a:lnSpc>
              <a:spcBef>
                <a:spcPts val="0"/>
              </a:spcBef>
              <a:spcAft>
                <a:spcPts val="0"/>
              </a:spcAft>
              <a:buClrTx/>
              <a:buSzTx/>
              <a:buFontTx/>
              <a:buNone/>
              <a:tabLst/>
              <a:defRPr sz="4800">
                <a:latin typeface="Arial"/>
                <a:ea typeface="Arial"/>
                <a:cs typeface="Arial"/>
                <a:sym typeface="Arial"/>
              </a:defRPr>
            </a:pPr>
            <a:r>
              <a:rPr kumimoji="0" sz="4800" b="1" i="0" u="none" strike="noStrike" kern="0" cap="none" spc="0" normalizeH="0" baseline="0" noProof="0" dirty="0">
                <a:ln>
                  <a:noFill/>
                </a:ln>
                <a:solidFill>
                  <a:srgbClr val="FFFFFF"/>
                </a:solidFill>
                <a:effectLst/>
                <a:uLnTx/>
                <a:uFillTx/>
                <a:latin typeface="Arial"/>
                <a:cs typeface="Arial"/>
                <a:sym typeface="Arial"/>
              </a:rPr>
              <a:t>invented in</a:t>
            </a:r>
          </a:p>
          <a:p>
            <a:pPr marL="0" marR="0" lvl="0" indent="0" algn="ctr" defTabSz="825500" rtl="0" eaLnBrk="1" fontAlgn="auto" latinLnBrk="0" hangingPunct="0">
              <a:lnSpc>
                <a:spcPct val="100000"/>
              </a:lnSpc>
              <a:spcBef>
                <a:spcPts val="0"/>
              </a:spcBef>
              <a:spcAft>
                <a:spcPts val="0"/>
              </a:spcAft>
              <a:buClrTx/>
              <a:buSzTx/>
              <a:buFontTx/>
              <a:buNone/>
              <a:tabLst/>
              <a:defRPr sz="9600">
                <a:latin typeface="Arial"/>
                <a:ea typeface="Arial"/>
                <a:cs typeface="Arial"/>
                <a:sym typeface="Arial"/>
              </a:defRPr>
            </a:pPr>
            <a:r>
              <a:rPr kumimoji="0" sz="9600" b="1" i="0" u="none" strike="noStrike" kern="0" cap="none" spc="0" normalizeH="0" baseline="0" noProof="0" dirty="0">
                <a:ln>
                  <a:noFill/>
                </a:ln>
                <a:solidFill>
                  <a:srgbClr val="FFFFFF"/>
                </a:solidFill>
                <a:effectLst/>
                <a:uLnTx/>
                <a:uFillTx/>
                <a:latin typeface="Arial"/>
                <a:cs typeface="Arial"/>
                <a:sym typeface="Arial"/>
              </a:rPr>
              <a:t>1841</a:t>
            </a:r>
          </a:p>
        </p:txBody>
      </p:sp>
      <p:pic>
        <p:nvPicPr>
          <p:cNvPr id="159" name="arrow.png" descr="arrow.png"/>
          <p:cNvPicPr>
            <a:picLocks/>
          </p:cNvPicPr>
          <p:nvPr/>
        </p:nvPicPr>
        <p:blipFill>
          <a:blip r:embed="rId5">
            <a:extLst/>
          </a:blip>
          <a:stretch>
            <a:fillRect/>
          </a:stretch>
        </p:blipFill>
        <p:spPr>
          <a:xfrm>
            <a:off x="4787671" y="9663221"/>
            <a:ext cx="8071697" cy="1546220"/>
          </a:xfrm>
          <a:prstGeom prst="rect">
            <a:avLst/>
          </a:prstGeom>
          <a:ln w="12700">
            <a:miter lim="400000"/>
          </a:ln>
        </p:spPr>
      </p:pic>
      <p:sp>
        <p:nvSpPr>
          <p:cNvPr id="160" name="230 YEARS"/>
          <p:cNvSpPr txBox="1"/>
          <p:nvPr/>
        </p:nvSpPr>
        <p:spPr>
          <a:xfrm>
            <a:off x="7128515" y="10046251"/>
            <a:ext cx="3390009" cy="780158"/>
          </a:xfrm>
          <a:prstGeom prst="rect">
            <a:avLst/>
          </a:prstGeom>
          <a:ln w="12700">
            <a:miter lim="400000"/>
          </a:ln>
          <a:effectLst>
            <a:outerShdw dist="50800" dir="2700000" rotWithShape="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a:ea typeface="Arial"/>
                <a:cs typeface="Arial"/>
                <a:sym typeface="Aria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4800" b="1" i="0" u="none" strike="noStrike" kern="0" cap="none" spc="0" normalizeH="0" baseline="0" noProof="0" dirty="0">
                <a:ln>
                  <a:noFill/>
                </a:ln>
                <a:solidFill>
                  <a:srgbClr val="FFFFFF"/>
                </a:solidFill>
                <a:effectLst/>
                <a:uLnTx/>
                <a:uFillTx/>
                <a:latin typeface="Arial"/>
                <a:cs typeface="Arial"/>
                <a:sym typeface="Arial"/>
              </a:rPr>
              <a:t>230 YEARS</a:t>
            </a:r>
          </a:p>
        </p:txBody>
      </p:sp>
      <p:sp>
        <p:nvSpPr>
          <p:cNvPr id="9" name="KJV Bible…">
            <a:extLst>
              <a:ext uri="{FF2B5EF4-FFF2-40B4-BE49-F238E27FC236}">
                <a16:creationId xmlns:a16="http://schemas.microsoft.com/office/drawing/2014/main" xmlns="" id="{0BFF5F3D-EA81-1942-8962-5EF43A600D10}"/>
              </a:ext>
            </a:extLst>
          </p:cNvPr>
          <p:cNvSpPr txBox="1"/>
          <p:nvPr/>
        </p:nvSpPr>
        <p:spPr>
          <a:xfrm>
            <a:off x="3511184" y="503924"/>
            <a:ext cx="5139234" cy="4024115"/>
          </a:xfrm>
          <a:prstGeom prst="rect">
            <a:avLst/>
          </a:prstGeom>
          <a:ln w="12700">
            <a:miter lim="400000"/>
          </a:ln>
          <a:effectLst>
            <a:outerShdw dist="50800" dir="2700000" rotWithShape="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8000" b="1">
                <a:solidFill>
                  <a:srgbClr val="FFFFFF"/>
                </a:solidFill>
                <a:latin typeface="Arial"/>
                <a:ea typeface="Arial"/>
                <a:cs typeface="Arial"/>
                <a:sym typeface="Arial"/>
              </a:defRPr>
            </a:pPr>
            <a:r>
              <a:rPr dirty="0"/>
              <a:t>KJV Bible</a:t>
            </a:r>
          </a:p>
          <a:p>
            <a:pPr algn="ctr" defTabSz="825500">
              <a:defRPr sz="4800" b="1">
                <a:solidFill>
                  <a:srgbClr val="FFFFFF"/>
                </a:solidFill>
                <a:latin typeface="Arial"/>
                <a:ea typeface="Arial"/>
                <a:cs typeface="Arial"/>
                <a:sym typeface="Arial"/>
              </a:defRPr>
            </a:pPr>
            <a:r>
              <a:rPr dirty="0"/>
              <a:t>translated</a:t>
            </a:r>
          </a:p>
          <a:p>
            <a:pPr algn="ctr" defTabSz="825500">
              <a:defRPr sz="4800" b="1">
                <a:solidFill>
                  <a:srgbClr val="FFFFFF"/>
                </a:solidFill>
                <a:latin typeface="Arial"/>
                <a:ea typeface="Arial"/>
                <a:cs typeface="Arial"/>
                <a:sym typeface="Arial"/>
              </a:defRPr>
            </a:pPr>
            <a:r>
              <a:rPr dirty="0"/>
              <a:t>into English</a:t>
            </a:r>
          </a:p>
          <a:p>
            <a:pPr algn="ctr" defTabSz="825500">
              <a:defRPr sz="9600" b="1">
                <a:solidFill>
                  <a:srgbClr val="FFFFFF"/>
                </a:solidFill>
                <a:latin typeface="Arial"/>
                <a:ea typeface="Arial"/>
                <a:cs typeface="Arial"/>
                <a:sym typeface="Arial"/>
              </a:defRPr>
            </a:pPr>
            <a:r>
              <a:rPr dirty="0"/>
              <a:t>1611</a:t>
            </a:r>
          </a:p>
        </p:txBody>
      </p:sp>
    </p:spTree>
    <p:extLst>
      <p:ext uri="{BB962C8B-B14F-4D97-AF65-F5344CB8AC3E}">
        <p14:creationId xmlns:p14="http://schemas.microsoft.com/office/powerpoint/2010/main" val="3947940676"/>
      </p:ext>
    </p:extLst>
  </p:cSld>
  <p:clrMapOvr>
    <a:masterClrMapping/>
  </p:clrMapOvr>
  <p:transition xmlns:p14="http://schemas.microsoft.com/office/powerpoint/2010/mai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5" name="Dragon in Hebrew.jpg" descr="Dragon in Hebrew.jpg"/>
          <p:cNvPicPr>
            <a:picLocks noChangeAspect="1"/>
          </p:cNvPicPr>
          <p:nvPr/>
        </p:nvPicPr>
        <p:blipFill>
          <a:blip r:embed="rId3">
            <a:extLst/>
          </a:blip>
          <a:stretch>
            <a:fillRect/>
          </a:stretch>
        </p:blipFill>
        <p:spPr>
          <a:xfrm>
            <a:off x="3596134" y="417246"/>
            <a:ext cx="17191732" cy="12881508"/>
          </a:xfrm>
          <a:prstGeom prst="rect">
            <a:avLst/>
          </a:prstGeom>
          <a:ln w="12700">
            <a:miter lim="400000"/>
          </a:ln>
        </p:spPr>
      </p:pic>
      <p:sp>
        <p:nvSpPr>
          <p:cNvPr id="1266" name="“Tannin”"/>
          <p:cNvSpPr txBox="1"/>
          <p:nvPr/>
        </p:nvSpPr>
        <p:spPr>
          <a:xfrm>
            <a:off x="15580253" y="1769004"/>
            <a:ext cx="4076701"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lnSpc>
                <a:spcPct val="90000"/>
              </a:lnSpc>
              <a:spcBef>
                <a:spcPts val="2200"/>
              </a:spcBef>
              <a:buClr>
                <a:srgbClr val="000000"/>
              </a:buClr>
              <a:buFont typeface="Arial"/>
              <a:defRPr sz="7200">
                <a:uFill>
                  <a:solidFill>
                    <a:srgbClr val="000000"/>
                  </a:solidFill>
                </a:uFill>
                <a:latin typeface="Arial"/>
                <a:ea typeface="Arial"/>
                <a:cs typeface="Arial"/>
                <a:sym typeface="Arial"/>
              </a:defRPr>
            </a:pPr>
            <a:r>
              <a:rPr b="1"/>
              <a:t>“</a:t>
            </a:r>
            <a:r>
              <a:rPr b="1">
                <a:latin typeface="Comic Sans MS"/>
                <a:ea typeface="Comic Sans MS"/>
                <a:cs typeface="Comic Sans MS"/>
                <a:sym typeface="Comic Sans MS"/>
              </a:rPr>
              <a:t>Tannin</a:t>
            </a:r>
            <a:r>
              <a:rPr b="1"/>
              <a:t>”</a:t>
            </a:r>
          </a:p>
        </p:txBody>
      </p:sp>
      <p:sp>
        <p:nvSpPr>
          <p:cNvPr id="1267" name="Hebrew for Dragon?"/>
          <p:cNvSpPr txBox="1"/>
          <p:nvPr/>
        </p:nvSpPr>
        <p:spPr>
          <a:xfrm>
            <a:off x="3920066" y="853369"/>
            <a:ext cx="5003801" cy="205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lnSpc>
                <a:spcPct val="90000"/>
              </a:lnSpc>
              <a:buClr>
                <a:srgbClr val="000000"/>
              </a:buClr>
              <a:buFont typeface="Arial"/>
              <a:defRPr sz="7200">
                <a:uFill>
                  <a:solidFill>
                    <a:srgbClr val="000000"/>
                  </a:solidFill>
                </a:uFill>
                <a:latin typeface="Arial"/>
                <a:ea typeface="Arial"/>
                <a:cs typeface="Arial"/>
                <a:sym typeface="Arial"/>
              </a:defRPr>
            </a:pPr>
            <a:r>
              <a:rPr b="1"/>
              <a:t>Hebrew for </a:t>
            </a:r>
            <a:r>
              <a:rPr b="1" i="1"/>
              <a:t>Dragon</a:t>
            </a:r>
            <a:r>
              <a:rPr b="1"/>
              <a:t>?</a:t>
            </a:r>
          </a:p>
        </p:txBody>
      </p:sp>
    </p:spTree>
  </p:cSld>
  <p:clrMapOvr>
    <a:masterClrMapping/>
  </p:clrMapOvr>
  <p:transition xmlns:p14="http://schemas.microsoft.com/office/powerpoint/2010/main" spd="med"/>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71" name="Isaiah 27:1"/>
          <p:cNvSpPr txBox="1"/>
          <p:nvPr/>
        </p:nvSpPr>
        <p:spPr>
          <a:xfrm>
            <a:off x="5930900" y="1143000"/>
            <a:ext cx="12509500" cy="1803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11500">
                <a:solidFill>
                  <a:srgbClr val="00F900"/>
                </a:solidFill>
                <a:uFill>
                  <a:solidFill>
                    <a:srgbClr val="00F900"/>
                  </a:solidFill>
                </a:uFill>
                <a:latin typeface="DejaVu Sans Condensed"/>
                <a:ea typeface="DejaVu Sans Condensed"/>
                <a:cs typeface="DejaVu Sans Condensed"/>
                <a:sym typeface="DejaVu Sans Condensed"/>
              </a:defRPr>
            </a:lvl1pPr>
          </a:lstStyle>
          <a:p>
            <a:r>
              <a:t>Isaiah 27:1</a:t>
            </a:r>
          </a:p>
        </p:txBody>
      </p:sp>
      <p:sp>
        <p:nvSpPr>
          <p:cNvPr id="1272" name="In that day the LORD will punish Leviathan, the fleeing serpent, with His fierce and great and mighty sword, even Leviathan, the twisted serpent; And He will kill the dragon who lives in the sea."/>
          <p:cNvSpPr txBox="1"/>
          <p:nvPr/>
        </p:nvSpPr>
        <p:spPr>
          <a:xfrm>
            <a:off x="2552700" y="3975100"/>
            <a:ext cx="19380200" cy="500888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0000"/>
              </a:lnSpc>
              <a:spcBef>
                <a:spcPts val="1800"/>
              </a:spcBef>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In that day the LORD will punish </a:t>
            </a:r>
            <a:r>
              <a:rPr>
                <a:solidFill>
                  <a:srgbClr val="FFFB00"/>
                </a:solidFill>
                <a:uFill>
                  <a:solidFill>
                    <a:srgbClr val="FFFB00"/>
                  </a:solidFill>
                </a:uFill>
              </a:rPr>
              <a:t>Leviathan, the fleeing serpent</a:t>
            </a:r>
            <a:r>
              <a:rPr>
                <a:solidFill>
                  <a:srgbClr val="FFFFFF"/>
                </a:solidFill>
                <a:uFill>
                  <a:solidFill>
                    <a:srgbClr val="FFFFFF"/>
                  </a:solidFill>
                </a:uFill>
              </a:rPr>
              <a:t>, with His fierce and great and mighty sword, even Leviathan, the </a:t>
            </a:r>
            <a:r>
              <a:rPr>
                <a:solidFill>
                  <a:srgbClr val="FFFB00"/>
                </a:solidFill>
                <a:uFill>
                  <a:solidFill>
                    <a:srgbClr val="FFFB00"/>
                  </a:solidFill>
                </a:uFill>
              </a:rPr>
              <a:t>twisted serpent</a:t>
            </a:r>
            <a:r>
              <a:rPr>
                <a:solidFill>
                  <a:srgbClr val="FFFFFF"/>
                </a:solidFill>
                <a:uFill>
                  <a:solidFill>
                    <a:srgbClr val="FFFFFF"/>
                  </a:solidFill>
                </a:uFill>
              </a:rPr>
              <a:t>; And He will kill the </a:t>
            </a:r>
            <a:r>
              <a:rPr>
                <a:solidFill>
                  <a:srgbClr val="FFFB00"/>
                </a:solidFill>
                <a:uFill>
                  <a:solidFill>
                    <a:srgbClr val="FFFB00"/>
                  </a:solidFill>
                </a:uFill>
              </a:rPr>
              <a:t>dragon who lives in the sea</a:t>
            </a:r>
            <a:r>
              <a:rPr>
                <a:solidFill>
                  <a:srgbClr val="FFFFFF"/>
                </a:solidFill>
                <a:uFill>
                  <a:solidFill>
                    <a:srgbClr val="FFFFFF"/>
                  </a:solidFill>
                </a:uFill>
              </a:rPr>
              <a:t>.</a:t>
            </a:r>
          </a:p>
        </p:txBody>
      </p:sp>
    </p:spTree>
  </p:cSld>
  <p:clrMapOvr>
    <a:masterClrMapping/>
  </p:clrMapOvr>
  <p:transition xmlns:p14="http://schemas.microsoft.com/office/powerpoint/2010/main" spd="med"/>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76" name="1-09 Plesiosaur 00350.jpg" descr="1-09 Plesiosaur 00350.jpg"/>
          <p:cNvPicPr>
            <a:picLocks noChangeAspect="1"/>
          </p:cNvPicPr>
          <p:nvPr/>
        </p:nvPicPr>
        <p:blipFill>
          <a:blip r:embed="rId3">
            <a:extLst/>
          </a:blip>
          <a:stretch>
            <a:fillRect/>
          </a:stretch>
        </p:blipFill>
        <p:spPr>
          <a:xfrm>
            <a:off x="3607367" y="419525"/>
            <a:ext cx="17169266" cy="12876950"/>
          </a:xfrm>
          <a:prstGeom prst="rect">
            <a:avLst/>
          </a:prstGeom>
          <a:ln w="25400">
            <a:solidFill>
              <a:srgbClr val="FFFFFF"/>
            </a:solidFill>
            <a:miter lim="400000"/>
          </a:ln>
        </p:spPr>
      </p:pic>
      <p:pic>
        <p:nvPicPr>
          <p:cNvPr id="1277" name="1-09 Plesiosaur 00350.png" descr="1-09 Plesiosaur 00350.png"/>
          <p:cNvPicPr>
            <a:picLocks noChangeAspect="1"/>
          </p:cNvPicPr>
          <p:nvPr/>
        </p:nvPicPr>
        <p:blipFill>
          <a:blip r:embed="rId4">
            <a:extLst/>
          </a:blip>
          <a:stretch>
            <a:fillRect/>
          </a:stretch>
        </p:blipFill>
        <p:spPr>
          <a:xfrm>
            <a:off x="6862762" y="11071225"/>
            <a:ext cx="10661699" cy="1612900"/>
          </a:xfrm>
          <a:prstGeom prst="rect">
            <a:avLst/>
          </a:prstGeom>
          <a:ln w="12700">
            <a:miter lim="400000"/>
          </a:ln>
        </p:spPr>
      </p:pic>
    </p:spTree>
  </p:cSld>
  <p:clrMapOvr>
    <a:masterClrMapping/>
  </p:clrMapOvr>
  <p:transition xmlns:p14="http://schemas.microsoft.com/office/powerpoint/2010/mai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 name="The oracle concerning the beasts of the Negev. Through a land of distress and anguish, from where come lioness and lion, viper and flying serpent, they carry their riches on the backs of young donkeys and their treasures on camels’ humps, to a people who cannot profit them;"/>
          <p:cNvSpPr txBox="1"/>
          <p:nvPr/>
        </p:nvSpPr>
        <p:spPr>
          <a:xfrm>
            <a:off x="2438400" y="3289300"/>
            <a:ext cx="19545300" cy="692912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0000"/>
              </a:lnSpc>
              <a:spcBef>
                <a:spcPts val="1800"/>
              </a:spcBef>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The oracle concerning the </a:t>
            </a:r>
            <a:r>
              <a:rPr>
                <a:solidFill>
                  <a:srgbClr val="00F900"/>
                </a:solidFill>
                <a:uFill>
                  <a:solidFill>
                    <a:srgbClr val="00F900"/>
                  </a:solidFill>
                </a:uFill>
              </a:rPr>
              <a:t>beasts</a:t>
            </a:r>
            <a:r>
              <a:rPr>
                <a:solidFill>
                  <a:srgbClr val="FFFFFF"/>
                </a:solidFill>
                <a:uFill>
                  <a:solidFill>
                    <a:srgbClr val="FFFFFF"/>
                  </a:solidFill>
                </a:uFill>
              </a:rPr>
              <a:t> of the Negev. Through a land of distress and anguish, from where come </a:t>
            </a:r>
            <a:r>
              <a:rPr>
                <a:solidFill>
                  <a:srgbClr val="00F900"/>
                </a:solidFill>
                <a:uFill>
                  <a:solidFill>
                    <a:srgbClr val="00F900"/>
                  </a:solidFill>
                </a:uFill>
              </a:rPr>
              <a:t>lioness</a:t>
            </a:r>
            <a:r>
              <a:rPr>
                <a:solidFill>
                  <a:srgbClr val="FFFFFF"/>
                </a:solidFill>
                <a:uFill>
                  <a:solidFill>
                    <a:srgbClr val="FFFFFF"/>
                  </a:solidFill>
                </a:uFill>
              </a:rPr>
              <a:t> and </a:t>
            </a:r>
            <a:r>
              <a:rPr>
                <a:solidFill>
                  <a:srgbClr val="00F900"/>
                </a:solidFill>
                <a:uFill>
                  <a:solidFill>
                    <a:srgbClr val="00F900"/>
                  </a:solidFill>
                </a:uFill>
              </a:rPr>
              <a:t>lion</a:t>
            </a:r>
            <a:r>
              <a:rPr>
                <a:solidFill>
                  <a:srgbClr val="FFFFFF"/>
                </a:solidFill>
                <a:uFill>
                  <a:solidFill>
                    <a:srgbClr val="FFFFFF"/>
                  </a:solidFill>
                </a:uFill>
              </a:rPr>
              <a:t>, </a:t>
            </a:r>
            <a:r>
              <a:rPr>
                <a:solidFill>
                  <a:srgbClr val="00F900"/>
                </a:solidFill>
                <a:uFill>
                  <a:solidFill>
                    <a:srgbClr val="00F900"/>
                  </a:solidFill>
                </a:uFill>
              </a:rPr>
              <a:t>viper</a:t>
            </a:r>
            <a:r>
              <a:rPr>
                <a:solidFill>
                  <a:srgbClr val="FFFFFF"/>
                </a:solidFill>
                <a:uFill>
                  <a:solidFill>
                    <a:srgbClr val="FFFFFF"/>
                  </a:solidFill>
                </a:uFill>
              </a:rPr>
              <a:t> and </a:t>
            </a:r>
            <a:r>
              <a:rPr>
                <a:solidFill>
                  <a:srgbClr val="FFFB00"/>
                </a:solidFill>
                <a:uFill>
                  <a:solidFill>
                    <a:srgbClr val="FFFB00"/>
                  </a:solidFill>
                </a:uFill>
              </a:rPr>
              <a:t>flying serpent</a:t>
            </a:r>
            <a:r>
              <a:rPr>
                <a:solidFill>
                  <a:srgbClr val="FFFFFF"/>
                </a:solidFill>
                <a:uFill>
                  <a:solidFill>
                    <a:srgbClr val="FFFFFF"/>
                  </a:solidFill>
                </a:uFill>
              </a:rPr>
              <a:t>, they carry their riches on the backs of young </a:t>
            </a:r>
            <a:r>
              <a:rPr>
                <a:solidFill>
                  <a:srgbClr val="00F900"/>
                </a:solidFill>
                <a:uFill>
                  <a:solidFill>
                    <a:srgbClr val="00F900"/>
                  </a:solidFill>
                </a:uFill>
              </a:rPr>
              <a:t>donkeys</a:t>
            </a:r>
            <a:r>
              <a:rPr>
                <a:solidFill>
                  <a:srgbClr val="FFFFFF"/>
                </a:solidFill>
                <a:uFill>
                  <a:solidFill>
                    <a:srgbClr val="FFFFFF"/>
                  </a:solidFill>
                </a:uFill>
              </a:rPr>
              <a:t> and their treasures on </a:t>
            </a:r>
            <a:r>
              <a:rPr>
                <a:solidFill>
                  <a:srgbClr val="00F900"/>
                </a:solidFill>
                <a:uFill>
                  <a:solidFill>
                    <a:srgbClr val="00F900"/>
                  </a:solidFill>
                </a:uFill>
              </a:rPr>
              <a:t>camels</a:t>
            </a:r>
            <a:r>
              <a:rPr>
                <a:solidFill>
                  <a:srgbClr val="FFFFFF"/>
                </a:solidFill>
                <a:uFill>
                  <a:solidFill>
                    <a:srgbClr val="FFFFFF"/>
                  </a:solidFill>
                </a:uFill>
              </a:rPr>
              <a:t>’ humps, to a </a:t>
            </a:r>
            <a:r>
              <a:rPr>
                <a:solidFill>
                  <a:srgbClr val="00F900"/>
                </a:solidFill>
                <a:uFill>
                  <a:solidFill>
                    <a:srgbClr val="00F900"/>
                  </a:solidFill>
                </a:uFill>
              </a:rPr>
              <a:t>people</a:t>
            </a:r>
            <a:r>
              <a:rPr>
                <a:solidFill>
                  <a:srgbClr val="FFFFFF"/>
                </a:solidFill>
                <a:uFill>
                  <a:solidFill>
                    <a:srgbClr val="FFFFFF"/>
                  </a:solidFill>
                </a:uFill>
              </a:rPr>
              <a:t> who cannot profit them;</a:t>
            </a:r>
          </a:p>
        </p:txBody>
      </p:sp>
      <p:sp>
        <p:nvSpPr>
          <p:cNvPr id="1282" name="Isaiah 30:6"/>
          <p:cNvSpPr txBox="1"/>
          <p:nvPr/>
        </p:nvSpPr>
        <p:spPr>
          <a:xfrm>
            <a:off x="5930900" y="1143000"/>
            <a:ext cx="12509500" cy="1803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11500">
                <a:solidFill>
                  <a:srgbClr val="00F900"/>
                </a:solidFill>
                <a:uFill>
                  <a:solidFill>
                    <a:srgbClr val="00F900"/>
                  </a:solidFill>
                </a:uFill>
                <a:latin typeface="DejaVu Sans Condensed"/>
                <a:ea typeface="DejaVu Sans Condensed"/>
                <a:cs typeface="DejaVu Sans Condensed"/>
                <a:sym typeface="DejaVu Sans Condensed"/>
              </a:defRPr>
            </a:lvl1pPr>
          </a:lstStyle>
          <a:p>
            <a:r>
              <a:t>Isaiah 30:6</a:t>
            </a:r>
          </a:p>
        </p:txBody>
      </p:sp>
    </p:spTree>
  </p:cSld>
  <p:clrMapOvr>
    <a:masterClrMapping/>
  </p:clrMapOvr>
  <p:transition xmlns:p14="http://schemas.microsoft.com/office/powerpoint/2010/main" spd="med"/>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86" name="1-10 Two Pteranodons 02236.jpg" descr="1-10 Two Pteranodons 02236.jpg"/>
          <p:cNvPicPr>
            <a:picLocks noChangeAspect="1"/>
          </p:cNvPicPr>
          <p:nvPr/>
        </p:nvPicPr>
        <p:blipFill>
          <a:blip r:embed="rId3">
            <a:extLst/>
          </a:blip>
          <a:stretch>
            <a:fillRect/>
          </a:stretch>
        </p:blipFill>
        <p:spPr>
          <a:xfrm>
            <a:off x="3606800" y="419100"/>
            <a:ext cx="17170400" cy="12877800"/>
          </a:xfrm>
          <a:prstGeom prst="rect">
            <a:avLst/>
          </a:prstGeom>
          <a:ln w="25400">
            <a:solidFill>
              <a:srgbClr val="FFFFFF"/>
            </a:solidFill>
            <a:miter lim="400000"/>
          </a:ln>
        </p:spPr>
      </p:pic>
      <p:pic>
        <p:nvPicPr>
          <p:cNvPr id="1287" name="1-10 Two Pteranodons 02236.png" descr="1-10 Two Pteranodons 02236.png"/>
          <p:cNvPicPr>
            <a:picLocks noChangeAspect="1"/>
          </p:cNvPicPr>
          <p:nvPr/>
        </p:nvPicPr>
        <p:blipFill>
          <a:blip r:embed="rId4">
            <a:extLst/>
          </a:blip>
          <a:stretch>
            <a:fillRect/>
          </a:stretch>
        </p:blipFill>
        <p:spPr>
          <a:xfrm>
            <a:off x="6858000" y="11734800"/>
            <a:ext cx="10668000" cy="1436235"/>
          </a:xfrm>
          <a:prstGeom prst="rect">
            <a:avLst/>
          </a:prstGeom>
          <a:ln w="12700">
            <a:miter lim="400000"/>
          </a:ln>
          <a:effectLst>
            <a:outerShdw blurRad="63500" dist="38100" dir="2700000" rotWithShape="0">
              <a:srgbClr val="000000">
                <a:alpha val="74996"/>
              </a:srgbClr>
            </a:outerShdw>
          </a:effectLst>
        </p:spPr>
      </p:pic>
    </p:spTree>
  </p:cSld>
  <p:clrMapOvr>
    <a:masterClrMapping/>
  </p:clrMapOvr>
  <p:transition xmlns:p14="http://schemas.microsoft.com/office/powerpoint/2010/mai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 name="15.  Look at the behemoth, which I made along with you and which feeds on grass like an ox.…"/>
          <p:cNvSpPr txBox="1"/>
          <p:nvPr/>
        </p:nvSpPr>
        <p:spPr>
          <a:xfrm>
            <a:off x="2444750" y="3637333"/>
            <a:ext cx="19494500" cy="581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7200">
                <a:solidFill>
                  <a:srgbClr val="FFFFFF"/>
                </a:solidFill>
                <a:latin typeface="DejaVu Sans Condensed"/>
                <a:ea typeface="DejaVu Sans Condensed"/>
                <a:cs typeface="DejaVu Sans Condensed"/>
                <a:sym typeface="DejaVu Sans Condensed"/>
              </a:defRPr>
            </a:pPr>
            <a:r>
              <a:rPr sz="4800"/>
              <a:t>15.</a:t>
            </a:r>
            <a:r>
              <a:t>  </a:t>
            </a:r>
            <a:r>
              <a:rPr sz="7800"/>
              <a:t>Look at the </a:t>
            </a:r>
            <a:r>
              <a:rPr sz="7800">
                <a:solidFill>
                  <a:srgbClr val="FFFB00"/>
                </a:solidFill>
              </a:rPr>
              <a:t>behemoth</a:t>
            </a:r>
            <a:r>
              <a:rPr sz="7800"/>
              <a:t>, which I made along with you and which </a:t>
            </a:r>
            <a:r>
              <a:rPr sz="7800">
                <a:solidFill>
                  <a:srgbClr val="FFFB00"/>
                </a:solidFill>
              </a:rPr>
              <a:t>feeds on grass</a:t>
            </a:r>
            <a:r>
              <a:rPr sz="7800"/>
              <a:t> like an ox.</a:t>
            </a:r>
          </a:p>
          <a:p>
            <a:pPr defTabSz="825500">
              <a:defRPr sz="7200">
                <a:solidFill>
                  <a:srgbClr val="FFFFFF"/>
                </a:solidFill>
                <a:latin typeface="DejaVu Sans Condensed"/>
                <a:ea typeface="DejaVu Sans Condensed"/>
                <a:cs typeface="DejaVu Sans Condensed"/>
                <a:sym typeface="DejaVu Sans Condensed"/>
              </a:defRPr>
            </a:pPr>
            <a:r>
              <a:rPr sz="4800"/>
              <a:t>16.</a:t>
            </a:r>
            <a:r>
              <a:t>  </a:t>
            </a:r>
            <a:r>
              <a:rPr sz="7800"/>
              <a:t>What strength he has in </a:t>
            </a:r>
            <a:r>
              <a:rPr sz="7800">
                <a:solidFill>
                  <a:srgbClr val="FFFB00"/>
                </a:solidFill>
              </a:rPr>
              <a:t>his loins</a:t>
            </a:r>
            <a:r>
              <a:rPr sz="7800"/>
              <a:t>, what power in the </a:t>
            </a:r>
            <a:r>
              <a:rPr sz="7800">
                <a:solidFill>
                  <a:srgbClr val="FFFB00"/>
                </a:solidFill>
              </a:rPr>
              <a:t>muscles of his belly</a:t>
            </a:r>
            <a:r>
              <a:rPr sz="7800"/>
              <a:t>! </a:t>
            </a:r>
          </a:p>
        </p:txBody>
      </p:sp>
      <p:sp>
        <p:nvSpPr>
          <p:cNvPr id="1292" name="Job 40:15-16"/>
          <p:cNvSpPr txBox="1"/>
          <p:nvPr/>
        </p:nvSpPr>
        <p:spPr>
          <a:xfrm>
            <a:off x="5930900" y="1371600"/>
            <a:ext cx="12509500" cy="17272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10000">
                <a:solidFill>
                  <a:srgbClr val="00F900"/>
                </a:solidFill>
                <a:uFill>
                  <a:solidFill>
                    <a:srgbClr val="00F900"/>
                  </a:solidFill>
                </a:uFill>
                <a:latin typeface="DejaVu Sans Condensed"/>
                <a:ea typeface="DejaVu Sans Condensed"/>
                <a:cs typeface="DejaVu Sans Condensed"/>
                <a:sym typeface="DejaVu Sans Condensed"/>
              </a:defRPr>
            </a:lvl1pPr>
          </a:lstStyle>
          <a:p>
            <a:r>
              <a:t>Job 40:15-16</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91"/>
                                        </p:tgtEl>
                                        <p:attrNameLst>
                                          <p:attrName>style.visibility</p:attrName>
                                        </p:attrNameLst>
                                      </p:cBhvr>
                                      <p:to>
                                        <p:strVal val="visible"/>
                                      </p:to>
                                    </p:set>
                                    <p:animEffect transition="in" filter="dissolve">
                                      <p:cBhvr>
                                        <p:cTn id="7" dur="500"/>
                                        <p:tgtEl>
                                          <p:spTgt spid="1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1" grpId="1"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 name="18.  His bones are tubes of bronze, his limbs like rods of iron.…"/>
          <p:cNvSpPr txBox="1"/>
          <p:nvPr/>
        </p:nvSpPr>
        <p:spPr>
          <a:xfrm>
            <a:off x="2917119" y="3695700"/>
            <a:ext cx="18034001" cy="46736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sz="4800">
                <a:solidFill>
                  <a:srgbClr val="FFFFFF"/>
                </a:solidFill>
                <a:uFill>
                  <a:solidFill>
                    <a:srgbClr val="FFFFFF"/>
                  </a:solidFill>
                </a:uFill>
              </a:rPr>
              <a:t>18.</a:t>
            </a:r>
            <a:r>
              <a:rPr>
                <a:solidFill>
                  <a:srgbClr val="FFFFFF"/>
                </a:solidFill>
                <a:uFill>
                  <a:solidFill>
                    <a:srgbClr val="FFFFFF"/>
                  </a:solidFill>
                </a:uFill>
              </a:rPr>
              <a:t>  </a:t>
            </a:r>
            <a:r>
              <a:rPr sz="7800">
                <a:solidFill>
                  <a:srgbClr val="FFFFFF"/>
                </a:solidFill>
                <a:uFill>
                  <a:solidFill>
                    <a:srgbClr val="FFFFFF"/>
                  </a:solidFill>
                </a:uFill>
              </a:rPr>
              <a:t>His </a:t>
            </a:r>
            <a:r>
              <a:rPr sz="7800">
                <a:solidFill>
                  <a:srgbClr val="FFFB00"/>
                </a:solidFill>
                <a:uFill>
                  <a:solidFill>
                    <a:srgbClr val="FFFB00"/>
                  </a:solidFill>
                </a:uFill>
              </a:rPr>
              <a:t>bones</a:t>
            </a:r>
            <a:r>
              <a:rPr sz="7800">
                <a:solidFill>
                  <a:srgbClr val="FFFFFF"/>
                </a:solidFill>
                <a:uFill>
                  <a:solidFill>
                    <a:srgbClr val="FFFFFF"/>
                  </a:solidFill>
                </a:uFill>
              </a:rPr>
              <a:t> are tubes of </a:t>
            </a:r>
            <a:r>
              <a:rPr sz="7800">
                <a:solidFill>
                  <a:srgbClr val="FFFB00"/>
                </a:solidFill>
                <a:uFill>
                  <a:solidFill>
                    <a:srgbClr val="FFFB00"/>
                  </a:solidFill>
                </a:uFill>
              </a:rPr>
              <a:t>bronze</a:t>
            </a:r>
            <a:r>
              <a:rPr sz="7800">
                <a:solidFill>
                  <a:srgbClr val="FFFFFF"/>
                </a:solidFill>
                <a:uFill>
                  <a:solidFill>
                    <a:srgbClr val="FFFFFF"/>
                  </a:solidFill>
                </a:uFill>
              </a:rPr>
              <a:t>, his </a:t>
            </a:r>
            <a:r>
              <a:rPr sz="7800">
                <a:solidFill>
                  <a:srgbClr val="FFFB00"/>
                </a:solidFill>
                <a:uFill>
                  <a:solidFill>
                    <a:srgbClr val="FFFB00"/>
                  </a:solidFill>
                </a:uFill>
              </a:rPr>
              <a:t>limbs</a:t>
            </a:r>
            <a:r>
              <a:rPr sz="7800">
                <a:solidFill>
                  <a:srgbClr val="FFFFFF"/>
                </a:solidFill>
                <a:uFill>
                  <a:solidFill>
                    <a:srgbClr val="FFFFFF"/>
                  </a:solidFill>
                </a:uFill>
              </a:rPr>
              <a:t> like rods of </a:t>
            </a:r>
            <a:r>
              <a:rPr sz="7800">
                <a:solidFill>
                  <a:srgbClr val="FFFB00"/>
                </a:solidFill>
                <a:uFill>
                  <a:solidFill>
                    <a:srgbClr val="FFFB00"/>
                  </a:solidFill>
                </a:uFill>
              </a:rPr>
              <a:t>iron</a:t>
            </a:r>
            <a:r>
              <a:rPr sz="7800">
                <a:solidFill>
                  <a:srgbClr val="FFFFFF"/>
                </a:solidFill>
                <a:uFill>
                  <a:solidFill>
                    <a:srgbClr val="FFFFFF"/>
                  </a:solidFill>
                </a:uFill>
              </a:rPr>
              <a:t>.</a:t>
            </a:r>
            <a:endParaRPr sz="7800"/>
          </a:p>
          <a:p>
            <a:pPr marL="40639" marR="40639" defTabSz="914400">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sz="4800">
                <a:solidFill>
                  <a:srgbClr val="FFFFFF"/>
                </a:solidFill>
                <a:uFill>
                  <a:solidFill>
                    <a:srgbClr val="FFFFFF"/>
                  </a:solidFill>
                </a:uFill>
              </a:rPr>
              <a:t>19.</a:t>
            </a:r>
            <a:r>
              <a:rPr>
                <a:solidFill>
                  <a:srgbClr val="FFFFFF"/>
                </a:solidFill>
                <a:uFill>
                  <a:solidFill>
                    <a:srgbClr val="FFFFFF"/>
                  </a:solidFill>
                </a:uFill>
              </a:rPr>
              <a:t>  </a:t>
            </a:r>
            <a:r>
              <a:rPr sz="7800">
                <a:solidFill>
                  <a:srgbClr val="FFFFFF"/>
                </a:solidFill>
                <a:uFill>
                  <a:solidFill>
                    <a:srgbClr val="FFFFFF"/>
                  </a:solidFill>
                </a:uFill>
              </a:rPr>
              <a:t>He ranks </a:t>
            </a:r>
            <a:r>
              <a:rPr sz="7800">
                <a:solidFill>
                  <a:srgbClr val="FFFB00"/>
                </a:solidFill>
                <a:uFill>
                  <a:solidFill>
                    <a:srgbClr val="FFFB00"/>
                  </a:solidFill>
                </a:uFill>
              </a:rPr>
              <a:t>first</a:t>
            </a:r>
            <a:r>
              <a:rPr sz="7800">
                <a:solidFill>
                  <a:srgbClr val="FFFFFF"/>
                </a:solidFill>
                <a:uFill>
                  <a:solidFill>
                    <a:srgbClr val="FFFFFF"/>
                  </a:solidFill>
                </a:uFill>
              </a:rPr>
              <a:t> among the works of God, …</a:t>
            </a:r>
          </a:p>
        </p:txBody>
      </p:sp>
      <p:sp>
        <p:nvSpPr>
          <p:cNvPr id="1297" name="Job 40:18-19"/>
          <p:cNvSpPr txBox="1"/>
          <p:nvPr/>
        </p:nvSpPr>
        <p:spPr>
          <a:xfrm>
            <a:off x="5930900" y="1371600"/>
            <a:ext cx="12509500" cy="17272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10000">
                <a:solidFill>
                  <a:srgbClr val="00F900"/>
                </a:solidFill>
                <a:uFill>
                  <a:solidFill>
                    <a:srgbClr val="00F900"/>
                  </a:solidFill>
                </a:uFill>
                <a:latin typeface="DejaVu Sans Condensed"/>
                <a:ea typeface="DejaVu Sans Condensed"/>
                <a:cs typeface="DejaVu Sans Condensed"/>
                <a:sym typeface="DejaVu Sans Condensed"/>
              </a:defRPr>
            </a:lvl1pPr>
          </a:lstStyle>
          <a:p>
            <a:r>
              <a:t>Job 40:18-19</a:t>
            </a:r>
          </a:p>
        </p:txBody>
      </p:sp>
    </p:spTree>
  </p:cSld>
  <p:clrMapOvr>
    <a:masterClrMapping/>
  </p:clrMapOvr>
  <p:transition xmlns:p14="http://schemas.microsoft.com/office/powerpoint/2010/mai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 name="Job 40:17"/>
          <p:cNvSpPr txBox="1"/>
          <p:nvPr/>
        </p:nvSpPr>
        <p:spPr>
          <a:xfrm>
            <a:off x="5930900" y="1371600"/>
            <a:ext cx="12509500" cy="17272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10000">
                <a:solidFill>
                  <a:srgbClr val="00F900"/>
                </a:solidFill>
                <a:uFill>
                  <a:solidFill>
                    <a:srgbClr val="00F900"/>
                  </a:solidFill>
                </a:uFill>
                <a:latin typeface="DejaVu Sans Condensed"/>
                <a:ea typeface="DejaVu Sans Condensed"/>
                <a:cs typeface="DejaVu Sans Condensed"/>
                <a:sym typeface="DejaVu Sans Condensed"/>
              </a:defRPr>
            </a:lvl1pPr>
          </a:lstStyle>
          <a:p>
            <a:r>
              <a:t>Job 40:17</a:t>
            </a:r>
          </a:p>
        </p:txBody>
      </p:sp>
      <p:sp>
        <p:nvSpPr>
          <p:cNvPr id="1302" name="His tail sways like a cedar …"/>
          <p:cNvSpPr txBox="1"/>
          <p:nvPr/>
        </p:nvSpPr>
        <p:spPr>
          <a:xfrm>
            <a:off x="4483100" y="4013200"/>
            <a:ext cx="15417800" cy="33528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lnSpc>
                <a:spcPct val="85000"/>
              </a:lnSpc>
              <a:spcBef>
                <a:spcPts val="3100"/>
              </a:spcBef>
              <a:buClr>
                <a:srgbClr val="FFFFFF"/>
              </a:buClr>
              <a:buFont typeface="Arial"/>
              <a:defRPr sz="92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His tail sways like a </a:t>
            </a:r>
            <a:r>
              <a:rPr>
                <a:solidFill>
                  <a:srgbClr val="FFFB00"/>
                </a:solidFill>
                <a:uFill>
                  <a:solidFill>
                    <a:srgbClr val="FFFB00"/>
                  </a:solidFill>
                </a:uFill>
              </a:rPr>
              <a:t>cedar …</a:t>
            </a:r>
          </a:p>
        </p:txBody>
      </p:sp>
      <p:sp>
        <p:nvSpPr>
          <p:cNvPr id="1303" name="“Possibly the hippopotamus or the elephant.”…"/>
          <p:cNvSpPr txBox="1"/>
          <p:nvPr/>
        </p:nvSpPr>
        <p:spPr>
          <a:xfrm>
            <a:off x="4292600" y="8026400"/>
            <a:ext cx="15798800" cy="35687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buClr>
                <a:srgbClr val="FFFB00"/>
              </a:buClr>
              <a:buFont typeface="Arial"/>
              <a:defRPr sz="7500">
                <a:uFill>
                  <a:solidFill>
                    <a:srgbClr val="000000"/>
                  </a:solidFill>
                </a:uFill>
                <a:latin typeface="DejaVu Sans Condensed"/>
                <a:ea typeface="DejaVu Sans Condensed"/>
                <a:cs typeface="DejaVu Sans Condensed"/>
                <a:sym typeface="DejaVu Sans Condensed"/>
              </a:defRPr>
            </a:pPr>
            <a:r>
              <a:rPr>
                <a:solidFill>
                  <a:srgbClr val="FFFB00"/>
                </a:solidFill>
                <a:uFill>
                  <a:solidFill>
                    <a:srgbClr val="FFFB00"/>
                  </a:solidFill>
                </a:uFill>
              </a:rPr>
              <a:t>“Possibly the hippopotamus or the elephant.” </a:t>
            </a:r>
          </a:p>
          <a:p>
            <a:pPr marL="40639" marR="40639" algn="ctr" defTabSz="914400">
              <a:buClr>
                <a:srgbClr val="FFFB00"/>
              </a:buClr>
              <a:buFont typeface="Arial"/>
              <a:defRPr sz="7500">
                <a:uFill>
                  <a:solidFill>
                    <a:srgbClr val="000000"/>
                  </a:solidFill>
                </a:uFill>
                <a:latin typeface="DejaVu Sans Condensed"/>
                <a:ea typeface="DejaVu Sans Condensed"/>
                <a:cs typeface="DejaVu Sans Condensed"/>
                <a:sym typeface="DejaVu Sans Condensed"/>
              </a:defRPr>
            </a:pPr>
            <a:r>
              <a:rPr>
                <a:solidFill>
                  <a:srgbClr val="FFFB00"/>
                </a:solidFill>
                <a:uFill>
                  <a:solidFill>
                    <a:srgbClr val="FFFB00"/>
                  </a:solidFill>
                </a:uFill>
              </a:rPr>
              <a:t>(The NIV Study Bible)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3" name="Nat Geo Cover July 1998.jpg" descr="Nat Geo Cover July 1998.jpg"/>
          <p:cNvPicPr>
            <a:picLocks noChangeAspect="1"/>
          </p:cNvPicPr>
          <p:nvPr/>
        </p:nvPicPr>
        <p:blipFill>
          <a:blip r:embed="rId2">
            <a:extLst/>
          </a:blip>
          <a:stretch>
            <a:fillRect/>
          </a:stretch>
        </p:blipFill>
        <p:spPr>
          <a:xfrm>
            <a:off x="3557488" y="992836"/>
            <a:ext cx="8110422" cy="11730328"/>
          </a:xfrm>
          <a:prstGeom prst="rect">
            <a:avLst/>
          </a:prstGeom>
          <a:ln w="12700">
            <a:miter lim="400000"/>
          </a:ln>
        </p:spPr>
      </p:pic>
      <p:sp>
        <p:nvSpPr>
          <p:cNvPr id="934" name="July 1998"/>
          <p:cNvSpPr txBox="1"/>
          <p:nvPr/>
        </p:nvSpPr>
        <p:spPr>
          <a:xfrm>
            <a:off x="12586335" y="11258550"/>
            <a:ext cx="4461000" cy="1231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600">
                <a:solidFill>
                  <a:srgbClr val="FFFFFF"/>
                </a:solidFill>
                <a:latin typeface="DejaVu Sans Condensed"/>
                <a:ea typeface="DejaVu Sans Condensed"/>
                <a:cs typeface="DejaVu Sans Condensed"/>
                <a:sym typeface="DejaVu Sans Condensed"/>
              </a:defRPr>
            </a:lvl1pPr>
          </a:lstStyle>
          <a:p>
            <a:r>
              <a:t>July 1998</a:t>
            </a:r>
          </a:p>
        </p:txBody>
      </p:sp>
      <p:sp>
        <p:nvSpPr>
          <p:cNvPr id="935" name="DINOSAURS TAKE WING…"/>
          <p:cNvSpPr txBox="1"/>
          <p:nvPr/>
        </p:nvSpPr>
        <p:spPr>
          <a:xfrm>
            <a:off x="12105810" y="3396983"/>
            <a:ext cx="10196365" cy="223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7200">
                <a:solidFill>
                  <a:srgbClr val="FFFFFF"/>
                </a:solidFill>
                <a:latin typeface="DejaVu Sans Condensed"/>
                <a:ea typeface="DejaVu Sans Condensed"/>
                <a:cs typeface="DejaVu Sans Condensed"/>
                <a:sym typeface="DejaVu Sans Condensed"/>
              </a:defRPr>
            </a:pPr>
            <a:r>
              <a:t>DINOSAURS TAKE WING</a:t>
            </a:r>
          </a:p>
          <a:p>
            <a:pPr>
              <a:defRPr sz="7200">
                <a:solidFill>
                  <a:srgbClr val="FFFFFF"/>
                </a:solidFill>
                <a:latin typeface="DejaVu Sans Condensed"/>
                <a:ea typeface="DejaVu Sans Condensed"/>
                <a:cs typeface="DejaVu Sans Condensed"/>
                <a:sym typeface="DejaVu Sans Condensed"/>
              </a:defRPr>
            </a:pPr>
            <a:r>
              <a:t>The Origin of Birds</a:t>
            </a:r>
          </a:p>
        </p:txBody>
      </p:sp>
      <p:sp>
        <p:nvSpPr>
          <p:cNvPr id="936" name="Line"/>
          <p:cNvSpPr/>
          <p:nvPr/>
        </p:nvSpPr>
        <p:spPr>
          <a:xfrm flipH="1">
            <a:off x="10603707" y="5734820"/>
            <a:ext cx="3129647" cy="3737059"/>
          </a:xfrm>
          <a:prstGeom prst="line">
            <a:avLst/>
          </a:prstGeom>
          <a:ln w="127000">
            <a:solidFill>
              <a:srgbClr val="FFFFFF"/>
            </a:solidFill>
            <a:miter lim="400000"/>
            <a:tailEnd type="triangle"/>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7" name="lebanon cedar.png" descr="lebanon cedar.png"/>
          <p:cNvPicPr>
            <a:picLocks noChangeAspect="1"/>
          </p:cNvPicPr>
          <p:nvPr/>
        </p:nvPicPr>
        <p:blipFill>
          <a:blip r:embed="rId2">
            <a:extLst/>
          </a:blip>
          <a:stretch>
            <a:fillRect/>
          </a:stretch>
        </p:blipFill>
        <p:spPr>
          <a:xfrm>
            <a:off x="5183609" y="1026225"/>
            <a:ext cx="14704591" cy="11007437"/>
          </a:xfrm>
          <a:prstGeom prst="rect">
            <a:avLst/>
          </a:prstGeom>
          <a:ln w="38100">
            <a:solidFill>
              <a:schemeClr val="bg1"/>
            </a:solidFill>
            <a:miter lim="400000"/>
          </a:ln>
          <a:effectLst/>
        </p:spPr>
      </p:pic>
      <p:sp>
        <p:nvSpPr>
          <p:cNvPr id="1308" name="Cedrus libani"/>
          <p:cNvSpPr txBox="1"/>
          <p:nvPr/>
        </p:nvSpPr>
        <p:spPr>
          <a:xfrm>
            <a:off x="8452810" y="11947937"/>
            <a:ext cx="8635040" cy="111825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defTabSz="914400">
              <a:buClr>
                <a:srgbClr val="000000"/>
              </a:buClr>
              <a:buFont typeface="Arial"/>
              <a:defRPr sz="7200" b="1" i="1">
                <a:uFill>
                  <a:solidFill>
                    <a:srgbClr val="000000"/>
                  </a:solidFill>
                </a:uFill>
                <a:latin typeface="Arial"/>
                <a:ea typeface="Arial"/>
                <a:cs typeface="Arial"/>
                <a:sym typeface="Arial"/>
              </a:defRPr>
            </a:lvl1pPr>
          </a:lstStyle>
          <a:p>
            <a:pPr algn="ctr"/>
            <a:r>
              <a:rPr sz="6600" b="0">
                <a:solidFill>
                  <a:schemeClr val="bg1"/>
                </a:solidFill>
                <a:latin typeface="DejaVu Sans Book" charset="0"/>
                <a:ea typeface="DejaVu Sans Book" charset="0"/>
                <a:cs typeface="DejaVu Sans Book" charset="0"/>
              </a:rPr>
              <a:t>Cedrus libani</a:t>
            </a:r>
          </a:p>
        </p:txBody>
      </p:sp>
      <p:sp>
        <p:nvSpPr>
          <p:cNvPr id="2" name="TextBox 1"/>
          <p:cNvSpPr txBox="1"/>
          <p:nvPr/>
        </p:nvSpPr>
        <p:spPr>
          <a:xfrm>
            <a:off x="11601450" y="-4286250"/>
            <a:ext cx="102657" cy="287258"/>
          </a:xfrm>
          <a:prstGeom prst="rect">
            <a:avLst/>
          </a:prstGeom>
          <a:no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Helvetica"/>
              <a:ea typeface="Helvetica"/>
              <a:cs typeface="Helvetica"/>
              <a:sym typeface="Helvetica"/>
            </a:endParaRPr>
          </a:p>
        </p:txBody>
      </p:sp>
    </p:spTree>
  </p:cSld>
  <p:clrMapOvr>
    <a:masterClrMapping/>
  </p:clrMapOvr>
  <p:transition xmlns:p14="http://schemas.microsoft.com/office/powerpoint/2010/mai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 name="Behemoth Tail 00067.png" descr="Behemoth Tail 00067.png"/>
          <p:cNvPicPr>
            <a:picLocks noChangeAspect="1"/>
          </p:cNvPicPr>
          <p:nvPr/>
        </p:nvPicPr>
        <p:blipFill>
          <a:blip r:embed="rId2">
            <a:extLst/>
          </a:blip>
          <a:stretch>
            <a:fillRect/>
          </a:stretch>
        </p:blipFill>
        <p:spPr>
          <a:xfrm>
            <a:off x="9688512" y="3851275"/>
            <a:ext cx="9613901" cy="9578877"/>
          </a:xfrm>
          <a:prstGeom prst="rect">
            <a:avLst/>
          </a:prstGeom>
          <a:ln w="12700">
            <a:miter lim="400000"/>
          </a:ln>
        </p:spPr>
      </p:pic>
      <p:pic>
        <p:nvPicPr>
          <p:cNvPr id="1311" name="Behemoth Tail-Elephant 00010.png" descr="Behemoth Tail-Elephant 00010.png"/>
          <p:cNvPicPr>
            <a:picLocks noChangeAspect="1"/>
          </p:cNvPicPr>
          <p:nvPr/>
        </p:nvPicPr>
        <p:blipFill>
          <a:blip r:embed="rId3">
            <a:extLst/>
          </a:blip>
          <a:stretch>
            <a:fillRect/>
          </a:stretch>
        </p:blipFill>
        <p:spPr>
          <a:xfrm>
            <a:off x="10307798" y="2587625"/>
            <a:ext cx="4714222" cy="4749800"/>
          </a:xfrm>
          <a:prstGeom prst="rect">
            <a:avLst/>
          </a:prstGeom>
          <a:ln w="12700">
            <a:miter lim="400000"/>
          </a:ln>
        </p:spPr>
      </p:pic>
      <p:pic>
        <p:nvPicPr>
          <p:cNvPr id="1312" name="Behemoth Tail-Hippo 00011.png" descr="Behemoth Tail-Hippo 00011.png"/>
          <p:cNvPicPr>
            <a:picLocks noChangeAspect="1"/>
          </p:cNvPicPr>
          <p:nvPr/>
        </p:nvPicPr>
        <p:blipFill>
          <a:blip r:embed="rId4">
            <a:extLst/>
          </a:blip>
          <a:stretch>
            <a:fillRect/>
          </a:stretch>
        </p:blipFill>
        <p:spPr>
          <a:xfrm>
            <a:off x="10447111" y="2921000"/>
            <a:ext cx="4588070" cy="4241800"/>
          </a:xfrm>
          <a:prstGeom prst="rect">
            <a:avLst/>
          </a:prstGeom>
          <a:ln w="12700">
            <a:miter lim="400000"/>
          </a:ln>
        </p:spPr>
      </p:pic>
      <p:pic>
        <p:nvPicPr>
          <p:cNvPr id="1313" name="Behemoth Tail-Dinosaur 00017.png" descr="Behemoth Tail-Dinosaur 00017.png"/>
          <p:cNvPicPr>
            <a:picLocks noChangeAspect="1"/>
          </p:cNvPicPr>
          <p:nvPr/>
        </p:nvPicPr>
        <p:blipFill>
          <a:blip r:embed="rId5">
            <a:extLst/>
          </a:blip>
          <a:stretch>
            <a:fillRect/>
          </a:stretch>
        </p:blipFill>
        <p:spPr>
          <a:xfrm>
            <a:off x="10249098" y="395287"/>
            <a:ext cx="4789941" cy="72898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311"/>
                                        </p:tgtEl>
                                        <p:attrNameLst>
                                          <p:attrName>style.visibility</p:attrName>
                                        </p:attrNameLst>
                                      </p:cBhvr>
                                      <p:to>
                                        <p:strVal val="visible"/>
                                      </p:to>
                                    </p:set>
                                    <p:anim calcmode="lin" valueType="num">
                                      <p:cBhvr>
                                        <p:cTn id="7" dur="500" fill="hold"/>
                                        <p:tgtEl>
                                          <p:spTgt spid="1311"/>
                                        </p:tgtEl>
                                        <p:attrNameLst>
                                          <p:attrName>ppt_x</p:attrName>
                                        </p:attrNameLst>
                                      </p:cBhvr>
                                      <p:tavLst>
                                        <p:tav tm="0">
                                          <p:val>
                                            <p:strVal val="0-#ppt_w/2"/>
                                          </p:val>
                                        </p:tav>
                                        <p:tav tm="100000">
                                          <p:val>
                                            <p:strVal val="#ppt_x"/>
                                          </p:val>
                                        </p:tav>
                                      </p:tavLst>
                                    </p:anim>
                                    <p:anim calcmode="lin" valueType="num">
                                      <p:cBhvr>
                                        <p:cTn id="8" dur="500" fill="hold"/>
                                        <p:tgtEl>
                                          <p:spTgt spid="13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fill="hold" grpId="2" nodeType="clickEffect">
                                  <p:stCondLst>
                                    <p:cond delay="0"/>
                                  </p:stCondLst>
                                  <p:iterate>
                                    <p:tmAbs val="0"/>
                                  </p:iterate>
                                  <p:childTnLst>
                                    <p:animEffect transition="out" filter="dissolve">
                                      <p:cBhvr>
                                        <p:cTn id="12" dur="500" fill="hold"/>
                                        <p:tgtEl>
                                          <p:spTgt spid="1311"/>
                                        </p:tgtEl>
                                      </p:cBhvr>
                                    </p:animEffect>
                                    <p:set>
                                      <p:cBhvr>
                                        <p:cTn id="13" fill="hold">
                                          <p:stCondLst>
                                            <p:cond delay="499"/>
                                          </p:stCondLst>
                                        </p:cTn>
                                        <p:tgtEl>
                                          <p:spTgt spid="1311"/>
                                        </p:tgtEl>
                                        <p:attrNameLst>
                                          <p:attrName>style.visibility</p:attrName>
                                        </p:attrNameLst>
                                      </p:cBhvr>
                                      <p:to>
                                        <p:strVal val="hidden"/>
                                      </p:to>
                                    </p:set>
                                  </p:childTnLst>
                                </p:cTn>
                              </p:par>
                            </p:childTnLst>
                          </p:cTn>
                        </p:par>
                        <p:par>
                          <p:cTn id="14" fill="hold">
                            <p:stCondLst>
                              <p:cond delay="500"/>
                            </p:stCondLst>
                            <p:childTnLst>
                              <p:par>
                                <p:cTn id="15" presetID="2" presetClass="entr" presetSubtype="8" fill="hold" grpId="3" nodeType="afterEffect">
                                  <p:stCondLst>
                                    <p:cond delay="0"/>
                                  </p:stCondLst>
                                  <p:iterate>
                                    <p:tmAbs val="0"/>
                                  </p:iterate>
                                  <p:childTnLst>
                                    <p:set>
                                      <p:cBhvr>
                                        <p:cTn id="16" fill="hold"/>
                                        <p:tgtEl>
                                          <p:spTgt spid="1312"/>
                                        </p:tgtEl>
                                        <p:attrNameLst>
                                          <p:attrName>style.visibility</p:attrName>
                                        </p:attrNameLst>
                                      </p:cBhvr>
                                      <p:to>
                                        <p:strVal val="visible"/>
                                      </p:to>
                                    </p:set>
                                    <p:anim calcmode="lin" valueType="num">
                                      <p:cBhvr>
                                        <p:cTn id="17" dur="500" fill="hold"/>
                                        <p:tgtEl>
                                          <p:spTgt spid="1312"/>
                                        </p:tgtEl>
                                        <p:attrNameLst>
                                          <p:attrName>ppt_x</p:attrName>
                                        </p:attrNameLst>
                                      </p:cBhvr>
                                      <p:tavLst>
                                        <p:tav tm="0">
                                          <p:val>
                                            <p:strVal val="0-#ppt_w/2"/>
                                          </p:val>
                                        </p:tav>
                                        <p:tav tm="100000">
                                          <p:val>
                                            <p:strVal val="#ppt_x"/>
                                          </p:val>
                                        </p:tav>
                                      </p:tavLst>
                                    </p:anim>
                                    <p:anim calcmode="lin" valueType="num">
                                      <p:cBhvr>
                                        <p:cTn id="18" dur="500" fill="hold"/>
                                        <p:tgtEl>
                                          <p:spTgt spid="13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xit" fill="hold" grpId="4" nodeType="clickEffect">
                                  <p:stCondLst>
                                    <p:cond delay="0"/>
                                  </p:stCondLst>
                                  <p:iterate>
                                    <p:tmAbs val="0"/>
                                  </p:iterate>
                                  <p:childTnLst>
                                    <p:animEffect transition="out" filter="dissolve">
                                      <p:cBhvr>
                                        <p:cTn id="22" dur="500" fill="hold"/>
                                        <p:tgtEl>
                                          <p:spTgt spid="1312"/>
                                        </p:tgtEl>
                                      </p:cBhvr>
                                    </p:animEffect>
                                    <p:set>
                                      <p:cBhvr>
                                        <p:cTn id="23" fill="hold">
                                          <p:stCondLst>
                                            <p:cond delay="499"/>
                                          </p:stCondLst>
                                        </p:cTn>
                                        <p:tgtEl>
                                          <p:spTgt spid="1312"/>
                                        </p:tgtEl>
                                        <p:attrNameLst>
                                          <p:attrName>style.visibility</p:attrName>
                                        </p:attrNameLst>
                                      </p:cBhvr>
                                      <p:to>
                                        <p:strVal val="hidden"/>
                                      </p:to>
                                    </p:set>
                                  </p:childTnLst>
                                </p:cTn>
                              </p:par>
                            </p:childTnLst>
                          </p:cTn>
                        </p:par>
                        <p:par>
                          <p:cTn id="24" fill="hold">
                            <p:stCondLst>
                              <p:cond delay="500"/>
                            </p:stCondLst>
                            <p:childTnLst>
                              <p:par>
                                <p:cTn id="25" presetID="2" presetClass="entr" presetSubtype="8" fill="hold" grpId="5" nodeType="afterEffect">
                                  <p:stCondLst>
                                    <p:cond delay="0"/>
                                  </p:stCondLst>
                                  <p:iterate>
                                    <p:tmAbs val="0"/>
                                  </p:iterate>
                                  <p:childTnLst>
                                    <p:set>
                                      <p:cBhvr>
                                        <p:cTn id="26" fill="hold"/>
                                        <p:tgtEl>
                                          <p:spTgt spid="1313"/>
                                        </p:tgtEl>
                                        <p:attrNameLst>
                                          <p:attrName>style.visibility</p:attrName>
                                        </p:attrNameLst>
                                      </p:cBhvr>
                                      <p:to>
                                        <p:strVal val="visible"/>
                                      </p:to>
                                    </p:set>
                                    <p:anim calcmode="lin" valueType="num">
                                      <p:cBhvr>
                                        <p:cTn id="27" dur="500" fill="hold"/>
                                        <p:tgtEl>
                                          <p:spTgt spid="1313"/>
                                        </p:tgtEl>
                                        <p:attrNameLst>
                                          <p:attrName>ppt_x</p:attrName>
                                        </p:attrNameLst>
                                      </p:cBhvr>
                                      <p:tavLst>
                                        <p:tav tm="0">
                                          <p:val>
                                            <p:strVal val="0-#ppt_w/2"/>
                                          </p:val>
                                        </p:tav>
                                        <p:tav tm="100000">
                                          <p:val>
                                            <p:strVal val="#ppt_x"/>
                                          </p:val>
                                        </p:tav>
                                      </p:tavLst>
                                    </p:anim>
                                    <p:anim calcmode="lin" valueType="num">
                                      <p:cBhvr>
                                        <p:cTn id="28" dur="500" fill="hold"/>
                                        <p:tgtEl>
                                          <p:spTgt spid="13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 grpId="1" animBg="1" advAuto="0"/>
      <p:bldP spid="1311" grpId="2" animBg="1" advAuto="0"/>
      <p:bldP spid="1312" grpId="3" animBg="1" advAuto="0"/>
      <p:bldP spid="1312" grpId="4" animBg="1" advAuto="0"/>
      <p:bldP spid="1313" grpId="5"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5" name="elephant tails.jpg" descr="elephant tails.jpg"/>
          <p:cNvPicPr>
            <a:picLocks noChangeAspect="1"/>
          </p:cNvPicPr>
          <p:nvPr/>
        </p:nvPicPr>
        <p:blipFill>
          <a:blip r:embed="rId2">
            <a:extLst/>
          </a:blip>
          <a:stretch>
            <a:fillRect/>
          </a:stretch>
        </p:blipFill>
        <p:spPr>
          <a:xfrm>
            <a:off x="3570123" y="738862"/>
            <a:ext cx="17243754" cy="12238276"/>
          </a:xfrm>
          <a:prstGeom prst="rect">
            <a:avLst/>
          </a:prstGeom>
          <a:ln w="25400">
            <a:solidFill>
              <a:srgbClr val="FFFFFF"/>
            </a:solidFill>
          </a:ln>
        </p:spPr>
      </p:pic>
      <p:sp>
        <p:nvSpPr>
          <p:cNvPr id="1316" name="Oval"/>
          <p:cNvSpPr/>
          <p:nvPr/>
        </p:nvSpPr>
        <p:spPr>
          <a:xfrm rot="7306050">
            <a:off x="9897511" y="1151915"/>
            <a:ext cx="4579198" cy="9474201"/>
          </a:xfrm>
          <a:prstGeom prst="ellipse">
            <a:avLst/>
          </a:prstGeom>
          <a:ln w="254000">
            <a:solidFill>
              <a:srgbClr val="FF2600"/>
            </a:solidFill>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316"/>
                                        </p:tgtEl>
                                        <p:attrNameLst>
                                          <p:attrName>style.visibility</p:attrName>
                                        </p:attrNameLst>
                                      </p:cBhvr>
                                      <p:to>
                                        <p:strVal val="visible"/>
                                      </p:to>
                                    </p:set>
                                    <p:anim calcmode="lin" valueType="num">
                                      <p:cBhvr>
                                        <p:cTn id="7" dur="250" fill="hold"/>
                                        <p:tgtEl>
                                          <p:spTgt spid="1316"/>
                                        </p:tgtEl>
                                        <p:attrNameLst>
                                          <p:attrName>ppt_w</p:attrName>
                                        </p:attrNameLst>
                                      </p:cBhvr>
                                      <p:tavLst>
                                        <p:tav tm="0">
                                          <p:val>
                                            <p:fltVal val="0"/>
                                          </p:val>
                                        </p:tav>
                                        <p:tav tm="100000">
                                          <p:val>
                                            <p:strVal val="#ppt_w"/>
                                          </p:val>
                                        </p:tav>
                                      </p:tavLst>
                                    </p:anim>
                                    <p:anim calcmode="lin" valueType="num">
                                      <p:cBhvr>
                                        <p:cTn id="8" dur="250" fill="hold"/>
                                        <p:tgtEl>
                                          <p:spTgt spid="13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6" grpId="1"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2" name="hippo tail OH.jpg" descr="hippo tail OH.jpg"/>
          <p:cNvPicPr>
            <a:picLocks noChangeAspect="1"/>
          </p:cNvPicPr>
          <p:nvPr/>
        </p:nvPicPr>
        <p:blipFill>
          <a:blip r:embed="rId2">
            <a:extLst/>
          </a:blip>
          <a:stretch>
            <a:fillRect/>
          </a:stretch>
        </p:blipFill>
        <p:spPr>
          <a:xfrm>
            <a:off x="8682929" y="703630"/>
            <a:ext cx="7018142" cy="12308740"/>
          </a:xfrm>
          <a:prstGeom prst="rect">
            <a:avLst/>
          </a:prstGeom>
          <a:ln w="25400">
            <a:solidFill>
              <a:srgbClr val="FFFFFF"/>
            </a:solidFill>
          </a:ln>
        </p:spPr>
      </p:pic>
      <p:sp>
        <p:nvSpPr>
          <p:cNvPr id="1323" name="Oval"/>
          <p:cNvSpPr/>
          <p:nvPr/>
        </p:nvSpPr>
        <p:spPr>
          <a:xfrm>
            <a:off x="8330789" y="1649829"/>
            <a:ext cx="2670630" cy="4673601"/>
          </a:xfrm>
          <a:prstGeom prst="ellipse">
            <a:avLst/>
          </a:prstGeom>
          <a:ln w="254000">
            <a:solidFill>
              <a:srgbClr val="FF2600"/>
            </a:solidFill>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323"/>
                                        </p:tgtEl>
                                        <p:attrNameLst>
                                          <p:attrName>style.visibility</p:attrName>
                                        </p:attrNameLst>
                                      </p:cBhvr>
                                      <p:to>
                                        <p:strVal val="visible"/>
                                      </p:to>
                                    </p:set>
                                    <p:anim calcmode="lin" valueType="num">
                                      <p:cBhvr>
                                        <p:cTn id="7" dur="250" fill="hold"/>
                                        <p:tgtEl>
                                          <p:spTgt spid="1323"/>
                                        </p:tgtEl>
                                        <p:attrNameLst>
                                          <p:attrName>ppt_w</p:attrName>
                                        </p:attrNameLst>
                                      </p:cBhvr>
                                      <p:tavLst>
                                        <p:tav tm="0">
                                          <p:val>
                                            <p:fltVal val="0"/>
                                          </p:val>
                                        </p:tav>
                                        <p:tav tm="100000">
                                          <p:val>
                                            <p:strVal val="#ppt_w"/>
                                          </p:val>
                                        </p:tav>
                                      </p:tavLst>
                                    </p:anim>
                                    <p:anim calcmode="lin" valueType="num">
                                      <p:cBhvr>
                                        <p:cTn id="8" dur="250" fill="hold"/>
                                        <p:tgtEl>
                                          <p:spTgt spid="13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3" grpId="1"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9" name="Brachiosaur.jpg" descr="Brachiosaur.jpg"/>
          <p:cNvPicPr>
            <a:picLocks noChangeAspect="1"/>
          </p:cNvPicPr>
          <p:nvPr/>
        </p:nvPicPr>
        <p:blipFill>
          <a:blip r:embed="rId3">
            <a:extLst/>
          </a:blip>
          <a:stretch>
            <a:fillRect/>
          </a:stretch>
        </p:blipFill>
        <p:spPr>
          <a:xfrm>
            <a:off x="4318255" y="952692"/>
            <a:ext cx="15747490" cy="11810616"/>
          </a:xfrm>
          <a:prstGeom prst="rect">
            <a:avLst/>
          </a:prstGeom>
          <a:ln w="25400">
            <a:solidFill>
              <a:srgbClr val="FFFFFF"/>
            </a:solidFill>
          </a:ln>
          <a:effectLst>
            <a:outerShdw blurRad="190500" dist="8455" dir="5400000" rotWithShape="0">
              <a:srgbClr val="000000"/>
            </a:outerShdw>
          </a:effectLst>
        </p:spPr>
      </p:pic>
    </p:spTree>
  </p:cSld>
  <p:clrMapOvr>
    <a:masterClrMapping/>
  </p:clrMapOvr>
  <p:transition xmlns:p14="http://schemas.microsoft.com/office/powerpoint/2010/mai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3" name="pic.png" descr="pic.png"/>
          <p:cNvPicPr>
            <a:picLocks noChangeAspect="1"/>
          </p:cNvPicPr>
          <p:nvPr/>
        </p:nvPicPr>
        <p:blipFill>
          <a:blip r:embed="rId2">
            <a:extLst/>
          </a:blip>
          <a:srcRect l="12952" r="12952"/>
          <a:stretch>
            <a:fillRect/>
          </a:stretch>
        </p:blipFill>
        <p:spPr>
          <a:xfrm>
            <a:off x="3858418" y="531415"/>
            <a:ext cx="16666995" cy="12653065"/>
          </a:xfrm>
          <a:prstGeom prst="rect">
            <a:avLst/>
          </a:prstGeom>
          <a:ln w="25400">
            <a:solidFill>
              <a:srgbClr val="FFFFFF"/>
            </a:solidFill>
          </a:ln>
        </p:spPr>
      </p:pic>
      <p:sp>
        <p:nvSpPr>
          <p:cNvPr id="1334" name="What…"/>
          <p:cNvSpPr txBox="1"/>
          <p:nvPr/>
        </p:nvSpPr>
        <p:spPr>
          <a:xfrm>
            <a:off x="7242333" y="3038457"/>
            <a:ext cx="9899335" cy="47434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lnSpc>
                <a:spcPct val="80000"/>
              </a:lnSpc>
              <a:defRPr sz="16000">
                <a:latin typeface="Chalkboard"/>
                <a:ea typeface="Chalkboard"/>
                <a:cs typeface="Chalkboard"/>
                <a:sym typeface="Chalkboard"/>
              </a:defRPr>
            </a:pPr>
            <a:r>
              <a:t>What</a:t>
            </a:r>
          </a:p>
          <a:p>
            <a:pPr algn="ctr" defTabSz="825500">
              <a:lnSpc>
                <a:spcPct val="80000"/>
              </a:lnSpc>
              <a:defRPr sz="16000">
                <a:latin typeface="Chalkboard"/>
                <a:ea typeface="Chalkboard"/>
                <a:cs typeface="Chalkboard"/>
                <a:sym typeface="Chalkboard"/>
              </a:defRPr>
            </a:pPr>
            <a:r>
              <a:t>Happened?</a:t>
            </a:r>
          </a:p>
        </p:txBody>
      </p:sp>
    </p:spTree>
  </p:cSld>
  <p:clrMapOvr>
    <a:masterClrMapping/>
  </p:clrMapOvr>
  <p:transition xmlns:p14="http://schemas.microsoft.com/office/powerpoint/2010/mai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6" name="image.jpg" descr="image.jpg"/>
          <p:cNvPicPr>
            <a:picLocks/>
          </p:cNvPicPr>
          <p:nvPr/>
        </p:nvPicPr>
        <p:blipFill>
          <a:blip r:embed="rId2">
            <a:extLst/>
          </a:blip>
          <a:stretch>
            <a:fillRect/>
          </a:stretch>
        </p:blipFill>
        <p:spPr>
          <a:xfrm>
            <a:off x="0" y="0"/>
            <a:ext cx="24384000" cy="13716000"/>
          </a:xfrm>
          <a:prstGeom prst="rect">
            <a:avLst/>
          </a:prstGeom>
          <a:ln w="12700">
            <a:miter lim="400000"/>
          </a:ln>
        </p:spPr>
      </p:pic>
      <p:sp>
        <p:nvSpPr>
          <p:cNvPr id="1337" name="DEATH"/>
          <p:cNvSpPr txBox="1"/>
          <p:nvPr/>
        </p:nvSpPr>
        <p:spPr>
          <a:xfrm rot="20760000">
            <a:off x="6984826" y="2677744"/>
            <a:ext cx="7251701" cy="1917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914400">
              <a:buClr>
                <a:srgbClr val="FFFFFF"/>
              </a:buClr>
              <a:buFont typeface="Gill Sans"/>
              <a:defRPr sz="13000" b="1">
                <a:solidFill>
                  <a:srgbClr val="FFFFFF"/>
                </a:solidFill>
                <a:uFill>
                  <a:solidFill>
                    <a:srgbClr val="FFFFFF"/>
                  </a:solidFill>
                </a:uFill>
                <a:latin typeface="Gill Sans"/>
                <a:ea typeface="Gill Sans"/>
                <a:cs typeface="Gill Sans"/>
                <a:sym typeface="Gill Sans"/>
              </a:defRPr>
            </a:lvl1pPr>
          </a:lstStyle>
          <a:p>
            <a:r>
              <a:t>DEATH</a:t>
            </a:r>
          </a:p>
        </p:txBody>
      </p:sp>
      <p:sp>
        <p:nvSpPr>
          <p:cNvPr id="1338" name="Suffering Disease Bloodshed"/>
          <p:cNvSpPr txBox="1"/>
          <p:nvPr/>
        </p:nvSpPr>
        <p:spPr>
          <a:xfrm rot="20760000">
            <a:off x="1063033" y="3912117"/>
            <a:ext cx="20662901" cy="10541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914400">
              <a:buClr>
                <a:srgbClr val="FFFFFF"/>
              </a:buClr>
              <a:buFont typeface="Gill Sans"/>
              <a:defRPr sz="7200" b="1">
                <a:solidFill>
                  <a:srgbClr val="FFFFFF"/>
                </a:solidFill>
                <a:uFill>
                  <a:solidFill>
                    <a:srgbClr val="FFFFFF"/>
                  </a:solidFill>
                </a:uFill>
                <a:latin typeface="Gill Sans"/>
                <a:ea typeface="Gill Sans"/>
                <a:cs typeface="Gill Sans"/>
                <a:sym typeface="Gill Sans"/>
              </a:defRPr>
            </a:lvl1pPr>
          </a:lstStyle>
          <a:p>
            <a:r>
              <a:t>Suffering Disease Bloodshed</a:t>
            </a:r>
          </a:p>
        </p:txBody>
      </p:sp>
      <p:sp>
        <p:nvSpPr>
          <p:cNvPr id="1339" name="SIN"/>
          <p:cNvSpPr txBox="1"/>
          <p:nvPr/>
        </p:nvSpPr>
        <p:spPr>
          <a:xfrm rot="1620000">
            <a:off x="7432192" y="8806473"/>
            <a:ext cx="8766586" cy="2768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FEFCF2"/>
              </a:buClr>
              <a:buFont typeface="Gill Sans"/>
              <a:defRPr sz="18900" b="1">
                <a:solidFill>
                  <a:srgbClr val="FEFCF2"/>
                </a:solidFill>
                <a:uFill>
                  <a:solidFill>
                    <a:srgbClr val="FEFCF2"/>
                  </a:solidFill>
                </a:uFill>
                <a:latin typeface="Gill Sans"/>
                <a:ea typeface="Gill Sans"/>
                <a:cs typeface="Gill Sans"/>
                <a:sym typeface="Gill Sans"/>
              </a:defRPr>
            </a:lvl1pPr>
          </a:lstStyle>
          <a:p>
            <a:r>
              <a:t>SIN</a:t>
            </a:r>
          </a:p>
        </p:txBody>
      </p:sp>
      <p:sp>
        <p:nvSpPr>
          <p:cNvPr id="1340" name="DEATH"/>
          <p:cNvSpPr txBox="1"/>
          <p:nvPr/>
        </p:nvSpPr>
        <p:spPr>
          <a:xfrm>
            <a:off x="16426234" y="8707589"/>
            <a:ext cx="2810967" cy="84393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FFFFFF"/>
              </a:buClr>
              <a:buFont typeface="Gill Sans"/>
              <a:defRPr sz="6000" b="1">
                <a:uFill>
                  <a:solidFill>
                    <a:srgbClr val="FFFFFF"/>
                  </a:solidFill>
                </a:uFill>
                <a:latin typeface="Times New Roman"/>
                <a:ea typeface="Times New Roman"/>
                <a:cs typeface="Times New Roman"/>
                <a:sym typeface="Times New Roman"/>
              </a:defRPr>
            </a:lvl1pPr>
          </a:lstStyle>
          <a:p>
            <a:r>
              <a:t>DEATH</a:t>
            </a:r>
          </a:p>
        </p:txBody>
      </p:sp>
      <p:sp>
        <p:nvSpPr>
          <p:cNvPr id="1341" name="Rectangle"/>
          <p:cNvSpPr/>
          <p:nvPr/>
        </p:nvSpPr>
        <p:spPr>
          <a:xfrm>
            <a:off x="-279400" y="-271937"/>
            <a:ext cx="24942800" cy="7305183"/>
          </a:xfrm>
          <a:prstGeom prst="rect">
            <a:avLst/>
          </a:prstGeom>
          <a:solidFill>
            <a:srgbClr val="000000"/>
          </a:solidFill>
        </p:spPr>
        <p:txBody>
          <a:bodyPr lIns="38100" tIns="38100" rIns="38100" bIns="38100" anchor="ctr"/>
          <a:lstStyle/>
          <a:p>
            <a:pPr algn="ctr" defTabSz="914400">
              <a:defRPr sz="1800">
                <a:solidFill>
                  <a:srgbClr val="FFFFFF"/>
                </a:solidFill>
                <a:uFill>
                  <a:solidFill>
                    <a:srgbClr val="FFFFFF"/>
                  </a:solidFill>
                </a:uFill>
                <a:latin typeface="Arial"/>
                <a:ea typeface="Arial"/>
                <a:cs typeface="Arial"/>
                <a:sym typeface="Arial"/>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xit" presetSubtype="8" fill="hold" grpId="1" nodeType="clickEffect">
                                  <p:stCondLst>
                                    <p:cond delay="0"/>
                                  </p:stCondLst>
                                  <p:iterate>
                                    <p:tmAbs val="0"/>
                                  </p:iterate>
                                  <p:childTnLst>
                                    <p:animEffect transition="out" filter="wipe(left)">
                                      <p:cBhvr>
                                        <p:cTn id="6" dur="500" fill="hold"/>
                                        <p:tgtEl>
                                          <p:spTgt spid="1341"/>
                                        </p:tgtEl>
                                      </p:cBhvr>
                                    </p:animEffect>
                                    <p:set>
                                      <p:cBhvr>
                                        <p:cTn id="7" fill="hold">
                                          <p:stCondLst>
                                            <p:cond delay="499"/>
                                          </p:stCondLst>
                                        </p:cTn>
                                        <p:tgtEl>
                                          <p:spTgt spid="13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 grpId="1"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 name="Genesis 3:14"/>
          <p:cNvSpPr txBox="1"/>
          <p:nvPr/>
        </p:nvSpPr>
        <p:spPr>
          <a:xfrm>
            <a:off x="5937250" y="1172280"/>
            <a:ext cx="12509500" cy="17272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9900">
                <a:solidFill>
                  <a:srgbClr val="00F900"/>
                </a:solidFill>
                <a:uFill>
                  <a:solidFill>
                    <a:srgbClr val="00F900"/>
                  </a:solidFill>
                </a:uFill>
                <a:latin typeface="DejaVu Sans Condensed"/>
                <a:ea typeface="DejaVu Sans Condensed"/>
                <a:cs typeface="DejaVu Sans Condensed"/>
                <a:sym typeface="DejaVu Sans Condensed"/>
              </a:defRPr>
            </a:lvl1pPr>
          </a:lstStyle>
          <a:p>
            <a:r>
              <a:t>Genesis 3:14</a:t>
            </a:r>
          </a:p>
        </p:txBody>
      </p:sp>
      <p:sp>
        <p:nvSpPr>
          <p:cNvPr id="1344" name="The LORD God said to the serpent, “Because you have done this, cursed are you more than all cattle, and more than every beast of the field; on your belly you will go, and dust you will eat all the days of your life;”"/>
          <p:cNvSpPr txBox="1"/>
          <p:nvPr/>
        </p:nvSpPr>
        <p:spPr>
          <a:xfrm>
            <a:off x="2367148" y="3222546"/>
            <a:ext cx="19649706" cy="500888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0000"/>
              </a:lnSpc>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The LORD God said to the serpent, “Because you have done this, </a:t>
            </a:r>
            <a:r>
              <a:rPr>
                <a:solidFill>
                  <a:srgbClr val="FFFB00"/>
                </a:solidFill>
                <a:uFill>
                  <a:solidFill>
                    <a:srgbClr val="FFFB00"/>
                  </a:solidFill>
                </a:uFill>
              </a:rPr>
              <a:t>cursed are you more than all cattle, and more than every beast of the field</a:t>
            </a:r>
            <a:r>
              <a:rPr>
                <a:solidFill>
                  <a:srgbClr val="FFFFFF"/>
                </a:solidFill>
                <a:uFill>
                  <a:solidFill>
                    <a:srgbClr val="FFFFFF"/>
                  </a:solidFill>
                </a:uFill>
              </a:rPr>
              <a:t>; on your belly you will go, and dust you will eat all the days of your life;”</a:t>
            </a:r>
          </a:p>
        </p:txBody>
      </p:sp>
    </p:spTree>
  </p:cSld>
  <p:clrMapOvr>
    <a:masterClrMapping/>
  </p:clrMapOvr>
  <p:transition xmlns:p14="http://schemas.microsoft.com/office/powerpoint/2010/mai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8" name="Paper_Red_GeneralBG.jpg" descr="Paper_Red_GeneralBG.jpg"/>
          <p:cNvPicPr>
            <a:picLocks/>
          </p:cNvPicPr>
          <p:nvPr/>
        </p:nvPicPr>
        <p:blipFill>
          <a:blip r:embed="rId3">
            <a:extLst/>
          </a:blip>
          <a:stretch>
            <a:fillRect/>
          </a:stretch>
        </p:blipFill>
        <p:spPr>
          <a:xfrm>
            <a:off x="0" y="0"/>
            <a:ext cx="24384000" cy="13716000"/>
          </a:xfrm>
          <a:prstGeom prst="rect">
            <a:avLst/>
          </a:prstGeom>
          <a:ln w="12700">
            <a:miter lim="400000"/>
          </a:ln>
        </p:spPr>
      </p:pic>
      <p:pic>
        <p:nvPicPr>
          <p:cNvPr id="1349" name="Sin_Romans822_NoText.jpg" descr="Sin_Romans822_NoText.jpg"/>
          <p:cNvPicPr>
            <a:picLocks/>
          </p:cNvPicPr>
          <p:nvPr/>
        </p:nvPicPr>
        <p:blipFill>
          <a:blip r:embed="rId4">
            <a:extLst/>
          </a:blip>
          <a:stretch>
            <a:fillRect/>
          </a:stretch>
        </p:blipFill>
        <p:spPr>
          <a:xfrm>
            <a:off x="0" y="0"/>
            <a:ext cx="24384000" cy="13716000"/>
          </a:xfrm>
          <a:prstGeom prst="rect">
            <a:avLst/>
          </a:prstGeom>
          <a:ln w="12700">
            <a:miter lim="400000"/>
          </a:ln>
        </p:spPr>
      </p:pic>
      <p:sp>
        <p:nvSpPr>
          <p:cNvPr id="1350" name="Circle"/>
          <p:cNvSpPr/>
          <p:nvPr/>
        </p:nvSpPr>
        <p:spPr>
          <a:xfrm>
            <a:off x="6178550" y="273050"/>
            <a:ext cx="12052300" cy="12052300"/>
          </a:xfrm>
          <a:prstGeom prst="ellipse">
            <a:avLst/>
          </a:prstGeom>
          <a:solidFill>
            <a:srgbClr val="000000">
              <a:alpha val="60000"/>
            </a:srgbClr>
          </a:solidFill>
          <a:ln w="25400">
            <a:solidFill>
              <a:srgbClr val="000000">
                <a:alpha val="60000"/>
              </a:srgbClr>
            </a:solidFill>
          </a:ln>
        </p:spPr>
        <p:txBody>
          <a:bodyPr lIns="50800" tIns="50800" rIns="50800" bIns="50800" anchor="ctr"/>
          <a:lstStyle/>
          <a:p>
            <a:pPr marL="40639" marR="40639" algn="ctr" defTabSz="914400">
              <a:defRPr sz="5600">
                <a:uFill>
                  <a:solidFill>
                    <a:srgbClr val="000000"/>
                  </a:solidFill>
                </a:uFill>
                <a:latin typeface="Gill Sans"/>
                <a:ea typeface="Gill Sans"/>
                <a:cs typeface="Gill Sans"/>
                <a:sym typeface="Gill Sans"/>
              </a:defRPr>
            </a:pPr>
            <a:endParaRPr/>
          </a:p>
        </p:txBody>
      </p:sp>
      <p:sp>
        <p:nvSpPr>
          <p:cNvPr id="1351" name="SIN"/>
          <p:cNvSpPr txBox="1"/>
          <p:nvPr/>
        </p:nvSpPr>
        <p:spPr>
          <a:xfrm>
            <a:off x="6697662" y="4013200"/>
            <a:ext cx="11049001" cy="4813301"/>
          </a:xfrm>
          <a:prstGeom prst="rect">
            <a:avLst/>
          </a:prstGeom>
          <a:ln w="12700">
            <a:miter lim="400000"/>
          </a:ln>
          <a:effectLst>
            <a:outerShdw blurRad="63500" dist="12700" dir="5400000" rotWithShape="0">
              <a:srgbClr val="000000">
                <a:alpha val="72999"/>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914400">
              <a:buClr>
                <a:srgbClr val="FECB3E"/>
              </a:buClr>
              <a:buFont typeface="DejaVu Sans"/>
              <a:defRPr sz="32500" b="1">
                <a:solidFill>
                  <a:srgbClr val="FECB3E"/>
                </a:solidFill>
                <a:effectLst>
                  <a:outerShdw blurRad="12700" dist="215900" dir="2700000" rotWithShape="0">
                    <a:srgbClr val="000000"/>
                  </a:outerShdw>
                </a:effectLst>
                <a:uFill>
                  <a:solidFill>
                    <a:srgbClr val="FECB3E"/>
                  </a:solidFill>
                </a:uFill>
                <a:latin typeface="DejaVu Sans"/>
                <a:ea typeface="DejaVu Sans"/>
                <a:cs typeface="DejaVu Sans"/>
                <a:sym typeface="DejaVu Sans"/>
              </a:defRPr>
            </a:lvl1pPr>
          </a:lstStyle>
          <a:p>
            <a:r>
              <a:t>SIN</a:t>
            </a:r>
          </a:p>
        </p:txBody>
      </p:sp>
      <p:sp>
        <p:nvSpPr>
          <p:cNvPr id="1352" name="For we know that the whole creation groans and suffers"/>
          <p:cNvSpPr txBox="1">
            <a:spLocks noGrp="1"/>
          </p:cNvSpPr>
          <p:nvPr>
            <p:ph type="title" idx="4294967295"/>
          </p:nvPr>
        </p:nvSpPr>
        <p:spPr>
          <a:xfrm>
            <a:off x="673100" y="1816100"/>
            <a:ext cx="5803900" cy="10071100"/>
          </a:xfrm>
          <a:prstGeom prst="rect">
            <a:avLst/>
          </a:prstGeom>
        </p:spPr>
        <p:txBody>
          <a:bodyPr lIns="50800" tIns="50800" rIns="50800" bIns="50800" anchor="ctr"/>
          <a:lstStyle>
            <a:lvl1pPr>
              <a:lnSpc>
                <a:spcPct val="130000"/>
              </a:lnSpc>
              <a:defRPr sz="7200">
                <a:solidFill>
                  <a:srgbClr val="FFFFFF"/>
                </a:solidFill>
                <a:latin typeface="DejaVu Sans"/>
                <a:ea typeface="DejaVu Sans"/>
                <a:cs typeface="DejaVu Sans"/>
                <a:sym typeface="DejaVu Sans"/>
              </a:defRPr>
            </a:lvl1pPr>
          </a:lstStyle>
          <a:p>
            <a:r>
              <a:t>For we know that the whole creation groans and suffers</a:t>
            </a:r>
          </a:p>
        </p:txBody>
      </p:sp>
      <p:sp>
        <p:nvSpPr>
          <p:cNvPr id="1353" name="the pains of childbirth  together until now.…"/>
          <p:cNvSpPr txBox="1"/>
          <p:nvPr/>
        </p:nvSpPr>
        <p:spPr>
          <a:xfrm>
            <a:off x="17703800" y="1816100"/>
            <a:ext cx="6184900" cy="10071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r" defTabSz="825500">
              <a:lnSpc>
                <a:spcPct val="130000"/>
              </a:lnSpc>
              <a:defRPr sz="7200">
                <a:solidFill>
                  <a:srgbClr val="FFFFFF"/>
                </a:solidFill>
                <a:latin typeface="DejaVu Sans"/>
                <a:ea typeface="DejaVu Sans"/>
                <a:cs typeface="DejaVu Sans"/>
                <a:sym typeface="DejaVu Sans"/>
              </a:defRPr>
            </a:pPr>
            <a:r>
              <a:t>the pains of childbirth  together until now.</a:t>
            </a:r>
          </a:p>
          <a:p>
            <a:pPr algn="r" defTabSz="825500">
              <a:lnSpc>
                <a:spcPct val="130000"/>
              </a:lnSpc>
              <a:defRPr sz="6400" b="1">
                <a:solidFill>
                  <a:srgbClr val="FFFFFF"/>
                </a:solidFill>
                <a:latin typeface="DejaVu Sans"/>
                <a:ea typeface="DejaVu Sans"/>
                <a:cs typeface="DejaVu Sans"/>
                <a:sym typeface="DejaVu Sans"/>
              </a:defRPr>
            </a:pPr>
            <a:r>
              <a:t>Romans 8:22</a:t>
            </a:r>
          </a:p>
        </p:txBody>
      </p:sp>
    </p:spTree>
  </p:cSld>
  <p:clrMapOvr>
    <a:masterClrMapping/>
  </p:clrMapOvr>
  <p:transition xmlns:p14="http://schemas.microsoft.com/office/powerpoint/2010/mai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7" name="image.png" descr="image.png"/>
          <p:cNvPicPr>
            <a:picLocks noChangeAspect="1"/>
          </p:cNvPicPr>
          <p:nvPr/>
        </p:nvPicPr>
        <p:blipFill>
          <a:blip r:embed="rId3">
            <a:extLst/>
          </a:blip>
          <a:stretch>
            <a:fillRect/>
          </a:stretch>
        </p:blipFill>
        <p:spPr>
          <a:xfrm>
            <a:off x="3862337" y="610753"/>
            <a:ext cx="16659326" cy="12494494"/>
          </a:xfrm>
          <a:prstGeom prst="rect">
            <a:avLst/>
          </a:prstGeom>
          <a:ln w="38100">
            <a:solidFill>
              <a:srgbClr val="000000"/>
            </a:solidFill>
            <a:miter lim="400000"/>
          </a:ln>
        </p:spPr>
      </p:pic>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8" name="feathered Trex.jpg" descr="feathered Trex.jpg"/>
          <p:cNvPicPr>
            <a:picLocks noChangeAspect="1"/>
          </p:cNvPicPr>
          <p:nvPr/>
        </p:nvPicPr>
        <p:blipFill>
          <a:blip r:embed="rId2">
            <a:extLst/>
          </a:blip>
          <a:stretch>
            <a:fillRect/>
          </a:stretch>
        </p:blipFill>
        <p:spPr>
          <a:xfrm>
            <a:off x="2706452" y="952988"/>
            <a:ext cx="9339953" cy="11810024"/>
          </a:xfrm>
          <a:prstGeom prst="rect">
            <a:avLst/>
          </a:prstGeom>
          <a:ln w="25400">
            <a:solidFill>
              <a:srgbClr val="FFFFFF"/>
            </a:solidFill>
            <a:miter lim="400000"/>
          </a:ln>
        </p:spPr>
      </p:pic>
      <p:sp>
        <p:nvSpPr>
          <p:cNvPr id="939" name="“Feathers for T. Rex?”"/>
          <p:cNvSpPr txBox="1"/>
          <p:nvPr/>
        </p:nvSpPr>
        <p:spPr>
          <a:xfrm>
            <a:off x="12341805" y="3006959"/>
            <a:ext cx="10593144"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8400">
                <a:solidFill>
                  <a:srgbClr val="FFFB00"/>
                </a:solidFill>
                <a:latin typeface="DejaVu Sans Condensed"/>
                <a:ea typeface="DejaVu Sans Condensed"/>
                <a:cs typeface="DejaVu Sans Condensed"/>
                <a:sym typeface="DejaVu Sans Condensed"/>
              </a:defRPr>
            </a:lvl1pPr>
          </a:lstStyle>
          <a:p>
            <a:r>
              <a:t>“Feathers for T. Rex?”</a:t>
            </a:r>
          </a:p>
        </p:txBody>
      </p:sp>
      <p:sp>
        <p:nvSpPr>
          <p:cNvPr id="940" name="National Geographic…"/>
          <p:cNvSpPr txBox="1"/>
          <p:nvPr/>
        </p:nvSpPr>
        <p:spPr>
          <a:xfrm>
            <a:off x="12573000" y="8693150"/>
            <a:ext cx="9936579"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7200">
                <a:solidFill>
                  <a:srgbClr val="FFFFFF"/>
                </a:solidFill>
                <a:latin typeface="DejaVu Sans Condensed Oblique"/>
                <a:ea typeface="DejaVu Sans Condensed Oblique"/>
                <a:cs typeface="DejaVu Sans Condensed Oblique"/>
                <a:sym typeface="DejaVu Sans Condensed Oblique"/>
              </a:defRPr>
            </a:pPr>
            <a:r>
              <a:t>National Geographic</a:t>
            </a:r>
          </a:p>
          <a:p>
            <a:pPr defTabSz="825500">
              <a:defRPr sz="7200">
                <a:solidFill>
                  <a:srgbClr val="FFFB00"/>
                </a:solidFill>
                <a:latin typeface="DejaVu Sans Condensed"/>
                <a:ea typeface="DejaVu Sans Condensed"/>
                <a:cs typeface="DejaVu Sans Condensed"/>
                <a:sym typeface="DejaVu Sans Condensed"/>
              </a:defRPr>
            </a:pPr>
            <a:r>
              <a:t>Nov. 1999</a:t>
            </a:r>
          </a:p>
        </p:txBody>
      </p:sp>
    </p:spTree>
  </p:cSld>
  <p:clrMapOvr>
    <a:masterClrMapping/>
  </p:clrMapOvr>
  <p:transition xmlns:p14="http://schemas.microsoft.com/office/powerpoint/2010/mai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 name="TREX 150.jpg" descr="TREX 150.jpg"/>
          <p:cNvPicPr>
            <a:picLocks noChangeAspect="1"/>
          </p:cNvPicPr>
          <p:nvPr/>
        </p:nvPicPr>
        <p:blipFill>
          <a:blip r:embed="rId3">
            <a:extLst/>
          </a:blip>
          <a:stretch>
            <a:fillRect/>
          </a:stretch>
        </p:blipFill>
        <p:spPr>
          <a:xfrm>
            <a:off x="13231" y="0"/>
            <a:ext cx="24357539" cy="13716000"/>
          </a:xfrm>
          <a:prstGeom prst="rect">
            <a:avLst/>
          </a:prstGeom>
          <a:ln w="12700">
            <a:miter lim="400000"/>
          </a:ln>
        </p:spPr>
      </p:pic>
      <p:sp>
        <p:nvSpPr>
          <p:cNvPr id="1362" name="Cancer"/>
          <p:cNvSpPr txBox="1"/>
          <p:nvPr/>
        </p:nvSpPr>
        <p:spPr>
          <a:xfrm>
            <a:off x="3691470" y="7319010"/>
            <a:ext cx="3132660" cy="110998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800" b="1">
                <a:solidFill>
                  <a:srgbClr val="FFFFFF"/>
                </a:solidFill>
                <a:latin typeface="Myriad Pro"/>
                <a:ea typeface="Myriad Pro"/>
                <a:cs typeface="Myriad Pro"/>
                <a:sym typeface="Myriad Pro"/>
              </a:defRPr>
            </a:lvl1pPr>
          </a:lstStyle>
          <a:p>
            <a:r>
              <a:t>Cancer</a:t>
            </a:r>
          </a:p>
        </p:txBody>
      </p:sp>
      <p:sp>
        <p:nvSpPr>
          <p:cNvPr id="1363" name="Brain Tumors"/>
          <p:cNvSpPr txBox="1"/>
          <p:nvPr/>
        </p:nvSpPr>
        <p:spPr>
          <a:xfrm>
            <a:off x="9896754" y="1400810"/>
            <a:ext cx="5911292" cy="110998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800" b="1">
                <a:solidFill>
                  <a:srgbClr val="FFFFFF"/>
                </a:solidFill>
                <a:latin typeface="Myriad Pro"/>
                <a:ea typeface="Myriad Pro"/>
                <a:cs typeface="Myriad Pro"/>
                <a:sym typeface="Myriad Pro"/>
              </a:defRPr>
            </a:lvl1pPr>
          </a:lstStyle>
          <a:p>
            <a:r>
              <a:t>Brain Tumors</a:t>
            </a:r>
          </a:p>
        </p:txBody>
      </p:sp>
      <p:sp>
        <p:nvSpPr>
          <p:cNvPr id="1364" name="Arthritis"/>
          <p:cNvSpPr txBox="1"/>
          <p:nvPr/>
        </p:nvSpPr>
        <p:spPr>
          <a:xfrm>
            <a:off x="6145695" y="9249410"/>
            <a:ext cx="3812210" cy="110998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800" b="1">
                <a:solidFill>
                  <a:srgbClr val="FFFFFF"/>
                </a:solidFill>
                <a:latin typeface="Myriad Pro"/>
                <a:ea typeface="Myriad Pro"/>
                <a:cs typeface="Myriad Pro"/>
                <a:sym typeface="Myriad Pro"/>
              </a:defRPr>
            </a:lvl1pPr>
          </a:lstStyle>
          <a:p>
            <a:r>
              <a:t>Arthritis</a:t>
            </a:r>
          </a:p>
        </p:txBody>
      </p:sp>
      <p:sp>
        <p:nvSpPr>
          <p:cNvPr id="1365" name="Broken…"/>
          <p:cNvSpPr txBox="1"/>
          <p:nvPr/>
        </p:nvSpPr>
        <p:spPr>
          <a:xfrm>
            <a:off x="17921465" y="6867017"/>
            <a:ext cx="3679470" cy="20139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lnSpc>
                <a:spcPct val="70000"/>
              </a:lnSpc>
              <a:defRPr sz="7800" b="1">
                <a:solidFill>
                  <a:srgbClr val="FFFFFF"/>
                </a:solidFill>
                <a:latin typeface="Myriad Pro"/>
                <a:ea typeface="Myriad Pro"/>
                <a:cs typeface="Myriad Pro"/>
                <a:sym typeface="Myriad Pro"/>
              </a:defRPr>
            </a:pPr>
            <a:r>
              <a:t>Broken </a:t>
            </a:r>
          </a:p>
          <a:p>
            <a:pPr algn="ctr" defTabSz="825500">
              <a:lnSpc>
                <a:spcPct val="70000"/>
              </a:lnSpc>
              <a:defRPr sz="7800" b="1">
                <a:solidFill>
                  <a:srgbClr val="FFFFFF"/>
                </a:solidFill>
                <a:latin typeface="Myriad Pro"/>
                <a:ea typeface="Myriad Pro"/>
                <a:cs typeface="Myriad Pro"/>
                <a:sym typeface="Myriad Pro"/>
              </a:defRPr>
            </a:pPr>
            <a:r>
              <a:t>Bones</a:t>
            </a:r>
          </a:p>
        </p:txBody>
      </p:sp>
    </p:spTree>
  </p:cSld>
  <p:clrMapOvr>
    <a:masterClrMapping/>
  </p:clrMapOvr>
  <p:transition xmlns:p14="http://schemas.microsoft.com/office/powerpoint/2010/mai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9" name="Pre flood violence .jpg" descr="Pre flood violence .jpg"/>
          <p:cNvPicPr>
            <a:picLocks/>
          </p:cNvPicPr>
          <p:nvPr/>
        </p:nvPicPr>
        <p:blipFill>
          <a:blip r:embed="rId3">
            <a:extLst/>
          </a:blip>
          <a:stretch>
            <a:fillRect/>
          </a:stretch>
        </p:blipFill>
        <p:spPr>
          <a:xfrm>
            <a:off x="1185491" y="1208605"/>
            <a:ext cx="22013018" cy="11298790"/>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3" name="123 animals into ark.jpg" descr="123 animals into ark.jpg"/>
          <p:cNvPicPr>
            <a:picLocks noChangeAspect="1"/>
          </p:cNvPicPr>
          <p:nvPr/>
        </p:nvPicPr>
        <p:blipFill>
          <a:blip r:embed="rId3">
            <a:extLst/>
          </a:blip>
          <a:stretch>
            <a:fillRect/>
          </a:stretch>
        </p:blipFill>
        <p:spPr>
          <a:xfrm>
            <a:off x="2274658" y="439274"/>
            <a:ext cx="19834684" cy="12837452"/>
          </a:xfrm>
          <a:prstGeom prst="rect">
            <a:avLst/>
          </a:prstGeom>
          <a:ln w="12700">
            <a:miter lim="400000"/>
          </a:ln>
        </p:spPr>
      </p:pic>
      <p:sp>
        <p:nvSpPr>
          <p:cNvPr id="1374" name="Two of every kind of land animal &amp; bird"/>
          <p:cNvSpPr txBox="1"/>
          <p:nvPr/>
        </p:nvSpPr>
        <p:spPr>
          <a:xfrm>
            <a:off x="4064000" y="1524000"/>
            <a:ext cx="6706613" cy="330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2200"/>
              </a:spcBef>
              <a:buClr>
                <a:srgbClr val="000000"/>
              </a:buClr>
              <a:buFont typeface="Arial"/>
              <a:defRPr sz="7200" b="1">
                <a:uFill>
                  <a:solidFill>
                    <a:srgbClr val="000000"/>
                  </a:solidFill>
                </a:uFill>
                <a:latin typeface="DejaVu Sans Condensed"/>
                <a:ea typeface="DejaVu Sans Condensed"/>
                <a:cs typeface="DejaVu Sans Condensed"/>
                <a:sym typeface="DejaVu Sans Condensed"/>
              </a:defRPr>
            </a:pPr>
            <a:r>
              <a:t>Two of every </a:t>
            </a:r>
            <a:r>
              <a:rPr i="1" u="sng"/>
              <a:t>kind</a:t>
            </a:r>
            <a:r>
              <a:t> of land animal &amp; bird</a:t>
            </a:r>
          </a:p>
        </p:txBody>
      </p:sp>
    </p:spTree>
  </p:cSld>
  <p:clrMapOvr>
    <a:masterClrMapping/>
  </p:clrMapOvr>
  <p:transition xmlns:p14="http://schemas.microsoft.com/office/powerpoint/2010/mai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8" name="D-Noah pushes dino in.jpg" descr="D-Noah pushes dino in.jpg"/>
          <p:cNvPicPr>
            <a:picLocks noChangeAspect="1"/>
          </p:cNvPicPr>
          <p:nvPr/>
        </p:nvPicPr>
        <p:blipFill>
          <a:blip r:embed="rId2">
            <a:extLst/>
          </a:blip>
          <a:stretch>
            <a:fillRect/>
          </a:stretch>
        </p:blipFill>
        <p:spPr>
          <a:xfrm>
            <a:off x="2751797" y="543828"/>
            <a:ext cx="18880406" cy="12628344"/>
          </a:xfrm>
          <a:prstGeom prst="rect">
            <a:avLst/>
          </a:prstGeom>
          <a:ln w="25400">
            <a:solidFill>
              <a:srgbClr val="FFFFFF"/>
            </a:solidFill>
          </a:ln>
        </p:spPr>
      </p:pic>
    </p:spTree>
  </p:cSld>
  <p:clrMapOvr>
    <a:masterClrMapping/>
  </p:clrMapOvr>
  <p:transition xmlns:p14="http://schemas.microsoft.com/office/powerpoint/2010/mai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 name="Ark_Terry.jpg" descr="Ark_Terry.jpg"/>
          <p:cNvPicPr>
            <a:picLocks noChangeAspect="1"/>
          </p:cNvPicPr>
          <p:nvPr/>
        </p:nvPicPr>
        <p:blipFill>
          <a:blip r:embed="rId3">
            <a:extLst/>
          </a:blip>
          <a:stretch>
            <a:fillRect/>
          </a:stretch>
        </p:blipFill>
        <p:spPr>
          <a:xfrm>
            <a:off x="3006685" y="1415808"/>
            <a:ext cx="18370630" cy="10884384"/>
          </a:xfrm>
          <a:prstGeom prst="rect">
            <a:avLst/>
          </a:prstGeom>
          <a:ln w="25400">
            <a:solidFill>
              <a:srgbClr val="FFFFFF"/>
            </a:solidFill>
          </a:ln>
        </p:spPr>
      </p:pic>
      <p:sp>
        <p:nvSpPr>
          <p:cNvPr id="1383" name="510 ft."/>
          <p:cNvSpPr txBox="1"/>
          <p:nvPr/>
        </p:nvSpPr>
        <p:spPr>
          <a:xfrm rot="20846761">
            <a:off x="10113218" y="7072464"/>
            <a:ext cx="1796679"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5000" b="1">
                <a:latin typeface="Calibri"/>
                <a:ea typeface="Calibri"/>
                <a:cs typeface="Calibri"/>
                <a:sym typeface="Calibri"/>
              </a:defRPr>
            </a:lvl1pPr>
          </a:lstStyle>
          <a:p>
            <a:r>
              <a:t>510 ft.</a:t>
            </a:r>
          </a:p>
        </p:txBody>
      </p:sp>
      <p:sp>
        <p:nvSpPr>
          <p:cNvPr id="1384" name="85 ft."/>
          <p:cNvSpPr txBox="1"/>
          <p:nvPr/>
        </p:nvSpPr>
        <p:spPr>
          <a:xfrm rot="3389398">
            <a:off x="3500843" y="7171725"/>
            <a:ext cx="1474838"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5000" b="1">
                <a:latin typeface="Calibri"/>
                <a:ea typeface="Calibri"/>
                <a:cs typeface="Calibri"/>
                <a:sym typeface="Calibri"/>
              </a:defRPr>
            </a:lvl1pPr>
          </a:lstStyle>
          <a:p>
            <a:r>
              <a:t>85 ft.</a:t>
            </a:r>
          </a:p>
        </p:txBody>
      </p:sp>
      <p:sp>
        <p:nvSpPr>
          <p:cNvPr id="1385" name="51 ft."/>
          <p:cNvSpPr txBox="1"/>
          <p:nvPr/>
        </p:nvSpPr>
        <p:spPr>
          <a:xfrm rot="5352422">
            <a:off x="20468449" y="3877060"/>
            <a:ext cx="930623"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b="1">
                <a:latin typeface="Calibri"/>
                <a:ea typeface="Calibri"/>
                <a:cs typeface="Calibri"/>
                <a:sym typeface="Calibri"/>
              </a:defRPr>
            </a:lvl1pPr>
          </a:lstStyle>
          <a:p>
            <a:r>
              <a:t>51 ft.</a:t>
            </a:r>
          </a:p>
        </p:txBody>
      </p:sp>
      <p:sp>
        <p:nvSpPr>
          <p:cNvPr id="1386" name="Sky light"/>
          <p:cNvSpPr txBox="1"/>
          <p:nvPr/>
        </p:nvSpPr>
        <p:spPr>
          <a:xfrm rot="21010373">
            <a:off x="6512721" y="4292413"/>
            <a:ext cx="1444639"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b="1">
                <a:latin typeface="Calibri"/>
                <a:ea typeface="Calibri"/>
                <a:cs typeface="Calibri"/>
                <a:sym typeface="Calibri"/>
              </a:defRPr>
            </a:lvl1pPr>
          </a:lstStyle>
          <a:p>
            <a:r>
              <a:t>Sky light</a:t>
            </a:r>
          </a:p>
        </p:txBody>
      </p:sp>
      <p:sp>
        <p:nvSpPr>
          <p:cNvPr id="1387" name="Deck 1"/>
          <p:cNvSpPr txBox="1"/>
          <p:nvPr/>
        </p:nvSpPr>
        <p:spPr>
          <a:xfrm rot="21010373">
            <a:off x="6514752" y="5928564"/>
            <a:ext cx="1167818"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b="1">
                <a:latin typeface="Calibri"/>
                <a:ea typeface="Calibri"/>
                <a:cs typeface="Calibri"/>
                <a:sym typeface="Calibri"/>
              </a:defRPr>
            </a:lvl1pPr>
          </a:lstStyle>
          <a:p>
            <a:r>
              <a:t>Deck 1</a:t>
            </a:r>
          </a:p>
        </p:txBody>
      </p:sp>
      <p:sp>
        <p:nvSpPr>
          <p:cNvPr id="1388" name="Deck 2"/>
          <p:cNvSpPr txBox="1"/>
          <p:nvPr/>
        </p:nvSpPr>
        <p:spPr>
          <a:xfrm rot="21010373">
            <a:off x="7478025" y="6154892"/>
            <a:ext cx="1343405"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500" b="1">
                <a:latin typeface="Calibri"/>
                <a:ea typeface="Calibri"/>
                <a:cs typeface="Calibri"/>
                <a:sym typeface="Calibri"/>
              </a:defRPr>
            </a:lvl1pPr>
          </a:lstStyle>
          <a:p>
            <a:r>
              <a:t>Deck 2</a:t>
            </a:r>
          </a:p>
        </p:txBody>
      </p:sp>
      <p:sp>
        <p:nvSpPr>
          <p:cNvPr id="1389" name="Deck 3"/>
          <p:cNvSpPr txBox="1"/>
          <p:nvPr/>
        </p:nvSpPr>
        <p:spPr>
          <a:xfrm rot="20963910">
            <a:off x="8472160" y="6699250"/>
            <a:ext cx="1518991"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4000" b="1">
                <a:latin typeface="Calibri"/>
                <a:ea typeface="Calibri"/>
                <a:cs typeface="Calibri"/>
                <a:sym typeface="Calibri"/>
              </a:defRPr>
            </a:lvl1pPr>
          </a:lstStyle>
          <a:p>
            <a:r>
              <a:t>Deck 3</a:t>
            </a:r>
          </a:p>
        </p:txBody>
      </p:sp>
      <p:sp>
        <p:nvSpPr>
          <p:cNvPr id="1390" name="Ramps"/>
          <p:cNvSpPr txBox="1"/>
          <p:nvPr/>
        </p:nvSpPr>
        <p:spPr>
          <a:xfrm>
            <a:off x="15806962" y="8347247"/>
            <a:ext cx="1892797"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5000" b="1">
                <a:latin typeface="Calibri"/>
                <a:ea typeface="Calibri"/>
                <a:cs typeface="Calibri"/>
                <a:sym typeface="Calibri"/>
              </a:defRPr>
            </a:lvl1pPr>
          </a:lstStyle>
          <a:p>
            <a:r>
              <a:t>Ramps</a:t>
            </a:r>
          </a:p>
        </p:txBody>
      </p:sp>
      <p:sp>
        <p:nvSpPr>
          <p:cNvPr id="1391" name="People and dinosaurs are shown to scale."/>
          <p:cNvSpPr txBox="1"/>
          <p:nvPr/>
        </p:nvSpPr>
        <p:spPr>
          <a:xfrm>
            <a:off x="7421495" y="9650724"/>
            <a:ext cx="9541010" cy="2113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ct val="80000"/>
              </a:lnSpc>
              <a:defRPr sz="7200" b="1">
                <a:latin typeface="Calibri"/>
                <a:ea typeface="Calibri"/>
                <a:cs typeface="Calibri"/>
                <a:sym typeface="Calibri"/>
              </a:defRPr>
            </a:lvl1pPr>
          </a:lstStyle>
          <a:p>
            <a:r>
              <a:t>People and dinosaurs are shown to scale.</a:t>
            </a:r>
          </a:p>
        </p:txBody>
      </p:sp>
      <p:sp>
        <p:nvSpPr>
          <p:cNvPr id="1392" name="Line"/>
          <p:cNvSpPr/>
          <p:nvPr/>
        </p:nvSpPr>
        <p:spPr>
          <a:xfrm flipV="1">
            <a:off x="4214907" y="8496497"/>
            <a:ext cx="1384995" cy="3633689"/>
          </a:xfrm>
          <a:prstGeom prst="line">
            <a:avLst/>
          </a:prstGeom>
          <a:ln w="381000">
            <a:solidFill>
              <a:srgbClr val="FF4C00"/>
            </a:solidFill>
            <a:tailEnd type="triangle"/>
          </a:ln>
        </p:spPr>
        <p:txBody>
          <a:bodyPr lIns="50800" tIns="50800" rIns="50800" bIns="50800" anchor="ctr"/>
          <a:lstStyle/>
          <a:p>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1392"/>
                                        </p:tgtEl>
                                        <p:attrNameLst>
                                          <p:attrName>style.visibility</p:attrName>
                                        </p:attrNameLst>
                                      </p:cBhvr>
                                      <p:to>
                                        <p:strVal val="visible"/>
                                      </p:to>
                                    </p:set>
                                    <p:animEffect transition="in" filter="wipe(down)">
                                      <p:cBhvr>
                                        <p:cTn id="7" dur="500"/>
                                        <p:tgtEl>
                                          <p:spTgt spid="1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 grpId="1"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8" name="FootballField_Ark.jpg"/>
          <p:cNvGrpSpPr/>
          <p:nvPr/>
        </p:nvGrpSpPr>
        <p:grpSpPr>
          <a:xfrm>
            <a:off x="1693048" y="1657325"/>
            <a:ext cx="20997904" cy="7018312"/>
            <a:chOff x="0" y="0"/>
            <a:chExt cx="20997902" cy="7018311"/>
          </a:xfrm>
        </p:grpSpPr>
        <p:pic>
          <p:nvPicPr>
            <p:cNvPr id="1397" name="FootballField_Ark.jpg" descr="FootballField_Ark.jpg"/>
            <p:cNvPicPr>
              <a:picLocks noChangeAspect="1"/>
            </p:cNvPicPr>
            <p:nvPr/>
          </p:nvPicPr>
          <p:blipFill>
            <a:blip r:embed="rId3">
              <a:extLst/>
            </a:blip>
            <a:stretch>
              <a:fillRect/>
            </a:stretch>
          </p:blipFill>
          <p:spPr>
            <a:xfrm>
              <a:off x="215900" y="139700"/>
              <a:ext cx="20566103" cy="6459511"/>
            </a:xfrm>
            <a:prstGeom prst="rect">
              <a:avLst/>
            </a:prstGeom>
            <a:ln>
              <a:noFill/>
            </a:ln>
            <a:effectLst/>
          </p:spPr>
        </p:pic>
        <p:pic>
          <p:nvPicPr>
            <p:cNvPr id="1396" name="FootballField_Ark.jpg" descr="FootballField_Ark.jpg"/>
            <p:cNvPicPr>
              <a:picLocks/>
            </p:cNvPicPr>
            <p:nvPr/>
          </p:nvPicPr>
          <p:blipFill>
            <a:blip r:embed="rId4">
              <a:extLst/>
            </a:blip>
            <a:stretch>
              <a:fillRect/>
            </a:stretch>
          </p:blipFill>
          <p:spPr>
            <a:xfrm>
              <a:off x="0" y="-1"/>
              <a:ext cx="20997903" cy="7018312"/>
            </a:xfrm>
            <a:prstGeom prst="rect">
              <a:avLst/>
            </a:prstGeom>
            <a:effectLst/>
          </p:spPr>
        </p:pic>
      </p:grpSp>
      <p:sp>
        <p:nvSpPr>
          <p:cNvPr id="1399" name="Ark Encounter"/>
          <p:cNvSpPr txBox="1">
            <a:spLocks noGrp="1"/>
          </p:cNvSpPr>
          <p:nvPr>
            <p:ph type="title"/>
          </p:nvPr>
        </p:nvSpPr>
        <p:spPr>
          <a:prstGeom prst="rect">
            <a:avLst/>
          </a:prstGeom>
        </p:spPr>
        <p:txBody>
          <a:bodyPr/>
          <a:lstStyle/>
          <a:p>
            <a:r>
              <a:t>Ark</a:t>
            </a:r>
            <a:r>
              <a:rPr sz="7200"/>
              <a:t> </a:t>
            </a:r>
            <a:r>
              <a:t>Encounter</a:t>
            </a:r>
          </a:p>
        </p:txBody>
      </p:sp>
      <p:sp>
        <p:nvSpPr>
          <p:cNvPr id="1400" name="Williamstown, KY"/>
          <p:cNvSpPr txBox="1">
            <a:spLocks noGrp="1"/>
          </p:cNvSpPr>
          <p:nvPr>
            <p:ph type="body" sz="quarter" idx="1"/>
          </p:nvPr>
        </p:nvSpPr>
        <p:spPr>
          <a:prstGeom prst="rect">
            <a:avLst/>
          </a:prstGeom>
        </p:spPr>
        <p:txBody>
          <a:bodyPr/>
          <a:lstStyle/>
          <a:p>
            <a:r>
              <a:t>Williamstown,</a:t>
            </a:r>
            <a:r>
              <a:rPr sz="5500"/>
              <a:t> </a:t>
            </a:r>
            <a:r>
              <a:t>KY</a:t>
            </a:r>
          </a:p>
        </p:txBody>
      </p:sp>
    </p:spTree>
  </p:cSld>
  <p:clrMapOvr>
    <a:masterClrMapping/>
  </p:clrMapOvr>
  <p:transition xmlns:p14="http://schemas.microsoft.com/office/powerpoint/2010/mai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4" name="image.png" descr="image.png"/>
          <p:cNvPicPr>
            <a:picLocks noChangeAspect="1"/>
          </p:cNvPicPr>
          <p:nvPr/>
        </p:nvPicPr>
        <p:blipFill>
          <a:blip r:embed="rId3">
            <a:extLst/>
          </a:blip>
          <a:stretch>
            <a:fillRect/>
          </a:stretch>
        </p:blipFill>
        <p:spPr>
          <a:xfrm>
            <a:off x="3936441" y="666330"/>
            <a:ext cx="16511118" cy="12383340"/>
          </a:xfrm>
          <a:prstGeom prst="rect">
            <a:avLst/>
          </a:prstGeom>
          <a:ln w="38100">
            <a:solidFill>
              <a:srgbClr val="000000"/>
            </a:solidFill>
            <a:miter lim="400000"/>
          </a:ln>
        </p:spPr>
      </p:pic>
    </p:spTree>
  </p:cSld>
  <p:clrMapOvr>
    <a:masterClrMapping/>
  </p:clrMapOvr>
  <p:transition xmlns:p14="http://schemas.microsoft.com/office/powerpoint/2010/mai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 name="crocodile in egg.jpg" descr="crocodile in egg.jpg"/>
          <p:cNvPicPr>
            <a:picLocks noChangeAspect="1"/>
          </p:cNvPicPr>
          <p:nvPr/>
        </p:nvPicPr>
        <p:blipFill>
          <a:blip r:embed="rId3">
            <a:extLst/>
          </a:blip>
          <a:stretch>
            <a:fillRect/>
          </a:stretch>
        </p:blipFill>
        <p:spPr>
          <a:xfrm>
            <a:off x="2961199" y="2100132"/>
            <a:ext cx="6905470" cy="9515736"/>
          </a:xfrm>
          <a:prstGeom prst="rect">
            <a:avLst/>
          </a:prstGeom>
          <a:ln w="25400">
            <a:solidFill>
              <a:srgbClr val="FFFFFF"/>
            </a:solidFill>
            <a:miter lim="400000"/>
          </a:ln>
        </p:spPr>
      </p:pic>
      <p:pic>
        <p:nvPicPr>
          <p:cNvPr id="1409" name="Alligator.jpg" descr="Alligator.jpg"/>
          <p:cNvPicPr>
            <a:picLocks noChangeAspect="1"/>
          </p:cNvPicPr>
          <p:nvPr/>
        </p:nvPicPr>
        <p:blipFill>
          <a:blip r:embed="rId4">
            <a:extLst/>
          </a:blip>
          <a:stretch>
            <a:fillRect/>
          </a:stretch>
        </p:blipFill>
        <p:spPr>
          <a:xfrm>
            <a:off x="11322464" y="2925826"/>
            <a:ext cx="10485798" cy="7864348"/>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409"/>
                                        </p:tgtEl>
                                        <p:attrNameLst>
                                          <p:attrName>style.visibility</p:attrName>
                                        </p:attrNameLst>
                                      </p:cBhvr>
                                      <p:to>
                                        <p:strVal val="visible"/>
                                      </p:to>
                                    </p:set>
                                    <p:anim calcmode="lin" valueType="num">
                                      <p:cBhvr>
                                        <p:cTn id="7" dur="500" fill="hold"/>
                                        <p:tgtEl>
                                          <p:spTgt spid="1409"/>
                                        </p:tgtEl>
                                        <p:attrNameLst>
                                          <p:attrName>ppt_w</p:attrName>
                                        </p:attrNameLst>
                                      </p:cBhvr>
                                      <p:tavLst>
                                        <p:tav tm="0">
                                          <p:val>
                                            <p:fltVal val="0"/>
                                          </p:val>
                                        </p:tav>
                                        <p:tav tm="100000">
                                          <p:val>
                                            <p:strVal val="#ppt_w"/>
                                          </p:val>
                                        </p:tav>
                                      </p:tavLst>
                                    </p:anim>
                                    <p:anim calcmode="lin" valueType="num">
                                      <p:cBhvr>
                                        <p:cTn id="8" dur="500" fill="hold"/>
                                        <p:tgtEl>
                                          <p:spTgt spid="14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9" grpId="1"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 name="image.png" descr="image.png"/>
          <p:cNvPicPr>
            <a:picLocks noChangeAspect="1"/>
          </p:cNvPicPr>
          <p:nvPr/>
        </p:nvPicPr>
        <p:blipFill>
          <a:blip r:embed="rId3">
            <a:extLst/>
          </a:blip>
          <a:stretch>
            <a:fillRect/>
          </a:stretch>
        </p:blipFill>
        <p:spPr>
          <a:xfrm>
            <a:off x="3581400" y="457200"/>
            <a:ext cx="17221200" cy="12801600"/>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7" name="dinosaur growth rates graph simple version.jpg" descr="dinosaur growth rates graph simple version.jpg"/>
          <p:cNvPicPr>
            <a:picLocks noChangeAspect="1"/>
          </p:cNvPicPr>
          <p:nvPr/>
        </p:nvPicPr>
        <p:blipFill>
          <a:blip r:embed="rId3">
            <a:extLst/>
          </a:blip>
          <a:srcRect b="9933"/>
          <a:stretch>
            <a:fillRect/>
          </a:stretch>
        </p:blipFill>
        <p:spPr>
          <a:xfrm>
            <a:off x="3524250" y="188912"/>
            <a:ext cx="17322800" cy="11704927"/>
          </a:xfrm>
          <a:prstGeom prst="rect">
            <a:avLst/>
          </a:prstGeom>
          <a:ln w="12700">
            <a:miter lim="400000"/>
          </a:ln>
        </p:spPr>
      </p:pic>
      <p:sp>
        <p:nvSpPr>
          <p:cNvPr id="1418" name="Based on Gregory M. Erickson et al, “Dinosaurian growth patterns and rapid avian growth rates,” Nature 412:6845 (26 July 2001), p. 431, fig. 2."/>
          <p:cNvSpPr txBox="1"/>
          <p:nvPr/>
        </p:nvSpPr>
        <p:spPr>
          <a:xfrm>
            <a:off x="2908300" y="12052300"/>
            <a:ext cx="18567400" cy="1346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000"/>
              </a:spcBef>
              <a:buClr>
                <a:srgbClr val="000000"/>
              </a:buClr>
              <a:buFont typeface="Arial"/>
              <a:defRPr sz="4200">
                <a:solidFill>
                  <a:srgbClr val="FFFFFF"/>
                </a:solidFill>
                <a:uFill>
                  <a:solidFill>
                    <a:srgbClr val="FFFFFF"/>
                  </a:solidFill>
                </a:uFill>
                <a:latin typeface="DejaVu Sans Condensed"/>
                <a:ea typeface="DejaVu Sans Condensed"/>
                <a:cs typeface="DejaVu Sans Condensed"/>
                <a:sym typeface="DejaVu Sans Condensed"/>
              </a:defRPr>
            </a:pPr>
            <a:r>
              <a:t>Based on Gregory M. Erickson et al, “Dinosaurian growth patterns and rapid avian growth rates,” </a:t>
            </a:r>
            <a:r>
              <a:rPr>
                <a:latin typeface="DejaVu Sans Condensed Oblique"/>
                <a:ea typeface="DejaVu Sans Condensed Oblique"/>
                <a:cs typeface="DejaVu Sans Condensed Oblique"/>
                <a:sym typeface="DejaVu Sans Condensed Oblique"/>
              </a:rPr>
              <a:t>Nature</a:t>
            </a:r>
            <a:r>
              <a:t> 412:6845 (26 July 2001), p. 431, fig. 2.</a:t>
            </a:r>
          </a:p>
        </p:txBody>
      </p:sp>
      <p:sp>
        <p:nvSpPr>
          <p:cNvPr id="1419" name="Apatosaurus excelsus Growth"/>
          <p:cNvSpPr/>
          <p:nvPr/>
        </p:nvSpPr>
        <p:spPr>
          <a:xfrm>
            <a:off x="6681955" y="352443"/>
            <a:ext cx="11509205" cy="2235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584200">
              <a:defRPr sz="7200">
                <a:effectLst>
                  <a:outerShdw blurRad="38100" dist="12700" dir="5400000" rotWithShape="0">
                    <a:srgbClr val="000000">
                      <a:alpha val="50000"/>
                    </a:srgbClr>
                  </a:outerShdw>
                </a:effectLst>
                <a:latin typeface="DejaVu Sans Condensed"/>
                <a:ea typeface="DejaVu Sans Condensed"/>
                <a:cs typeface="DejaVu Sans Condensed"/>
                <a:sym typeface="DejaVu Sans Condensed"/>
              </a:defRPr>
            </a:pPr>
            <a:r>
              <a:rPr>
                <a:latin typeface="DejaVu Sans Condensed Oblique"/>
                <a:ea typeface="DejaVu Sans Condensed Oblique"/>
                <a:cs typeface="DejaVu Sans Condensed Oblique"/>
                <a:sym typeface="DejaVu Sans Condensed Oblique"/>
              </a:rPr>
              <a:t>Apatosaurus excelsus</a:t>
            </a:r>
            <a:r>
              <a:t> Growth</a:t>
            </a:r>
          </a:p>
        </p:txBody>
      </p:sp>
      <p:sp>
        <p:nvSpPr>
          <p:cNvPr id="1420" name="Age (years)"/>
          <p:cNvSpPr/>
          <p:nvPr/>
        </p:nvSpPr>
        <p:spPr>
          <a:xfrm>
            <a:off x="9926132" y="11055890"/>
            <a:ext cx="5020852" cy="838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defRPr sz="5000">
                <a:effectLst>
                  <a:outerShdw blurRad="38100" dist="12700" dir="5400000" rotWithShape="0">
                    <a:srgbClr val="000000">
                      <a:alpha val="50000"/>
                    </a:srgbClr>
                  </a:outerShdw>
                </a:effectLst>
                <a:latin typeface="DejaVu Sans Condensed"/>
                <a:ea typeface="DejaVu Sans Condensed"/>
                <a:cs typeface="DejaVu Sans Condensed"/>
                <a:sym typeface="DejaVu Sans Condensed"/>
              </a:defRPr>
            </a:lvl1pPr>
          </a:lstStyle>
          <a:p>
            <a:r>
              <a:t>Age (years)</a:t>
            </a:r>
          </a:p>
        </p:txBody>
      </p:sp>
      <p:sp>
        <p:nvSpPr>
          <p:cNvPr id="1421" name="disembark"/>
          <p:cNvSpPr/>
          <p:nvPr/>
        </p:nvSpPr>
        <p:spPr>
          <a:xfrm>
            <a:off x="10772750" y="9188442"/>
            <a:ext cx="5020853" cy="838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defRPr sz="5000">
                <a:solidFill>
                  <a:srgbClr val="FF2600"/>
                </a:solidFill>
                <a:effectLst>
                  <a:outerShdw blurRad="38100" dist="12700" dir="5400000" rotWithShape="0">
                    <a:srgbClr val="000000">
                      <a:alpha val="50000"/>
                    </a:srgbClr>
                  </a:outerShdw>
                </a:effectLst>
                <a:latin typeface="DejaVu Sans Condensed"/>
                <a:ea typeface="DejaVu Sans Condensed"/>
                <a:cs typeface="DejaVu Sans Condensed"/>
                <a:sym typeface="DejaVu Sans Condensed"/>
              </a:defRPr>
            </a:lvl1pPr>
          </a:lstStyle>
          <a:p>
            <a:r>
              <a:t> disembark</a:t>
            </a:r>
          </a:p>
        </p:txBody>
      </p:sp>
      <p:sp>
        <p:nvSpPr>
          <p:cNvPr id="1422" name="take on board…"/>
          <p:cNvSpPr/>
          <p:nvPr/>
        </p:nvSpPr>
        <p:spPr>
          <a:xfrm>
            <a:off x="6410080" y="6757628"/>
            <a:ext cx="3953209" cy="2311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584200">
              <a:defRPr sz="5000">
                <a:solidFill>
                  <a:srgbClr val="FF2600"/>
                </a:solidFill>
                <a:effectLst>
                  <a:outerShdw blurRad="38100" dist="12700" dir="5400000" rotWithShape="0">
                    <a:srgbClr val="000000">
                      <a:alpha val="50000"/>
                    </a:srgbClr>
                  </a:outerShdw>
                </a:effectLst>
                <a:latin typeface="DejaVu Sans Condensed"/>
                <a:ea typeface="DejaVu Sans Condensed"/>
                <a:cs typeface="DejaVu Sans Condensed"/>
                <a:sym typeface="DejaVu Sans Condensed"/>
              </a:defRPr>
            </a:pPr>
            <a:r>
              <a:t> take on board</a:t>
            </a:r>
          </a:p>
          <a:p>
            <a:pPr algn="ctr" defTabSz="584200">
              <a:defRPr sz="5000">
                <a:solidFill>
                  <a:srgbClr val="FF2600"/>
                </a:solidFill>
                <a:effectLst>
                  <a:outerShdw blurRad="38100" dist="12700" dir="5400000" rotWithShape="0">
                    <a:srgbClr val="000000">
                      <a:alpha val="50000"/>
                    </a:srgbClr>
                  </a:outerShdw>
                </a:effectLst>
                <a:latin typeface="DejaVu Sans Condensed"/>
                <a:ea typeface="DejaVu Sans Condensed"/>
                <a:cs typeface="DejaVu Sans Condensed"/>
                <a:sym typeface="DejaVu Sans Condensed"/>
              </a:defRPr>
            </a:pPr>
            <a:r>
              <a:t>the Ark</a:t>
            </a:r>
          </a:p>
        </p:txBody>
      </p:sp>
      <p:sp>
        <p:nvSpPr>
          <p:cNvPr id="1423" name="Tonnes"/>
          <p:cNvSpPr/>
          <p:nvPr/>
        </p:nvSpPr>
        <p:spPr>
          <a:xfrm rot="16200000">
            <a:off x="2098744" y="5482629"/>
            <a:ext cx="5020853" cy="838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defRPr sz="5000">
                <a:effectLst>
                  <a:outerShdw blurRad="38100" dist="12700" dir="5400000" rotWithShape="0">
                    <a:srgbClr val="000000">
                      <a:alpha val="50000"/>
                    </a:srgbClr>
                  </a:outerShdw>
                </a:effectLst>
                <a:latin typeface="DejaVu Sans Condensed"/>
                <a:ea typeface="DejaVu Sans Condensed"/>
                <a:cs typeface="DejaVu Sans Condensed"/>
                <a:sym typeface="DejaVu Sans Condensed"/>
              </a:defRPr>
            </a:lvl1pPr>
          </a:lstStyle>
          <a:p>
            <a:r>
              <a:t>Tonnes</a:t>
            </a:r>
          </a:p>
        </p:txBody>
      </p:sp>
      <p:sp>
        <p:nvSpPr>
          <p:cNvPr id="1424" name="Line"/>
          <p:cNvSpPr/>
          <p:nvPr/>
        </p:nvSpPr>
        <p:spPr>
          <a:xfrm flipH="1">
            <a:off x="9960253" y="9672339"/>
            <a:ext cx="973912" cy="1"/>
          </a:xfrm>
          <a:prstGeom prst="line">
            <a:avLst/>
          </a:prstGeom>
          <a:ln w="114300">
            <a:solidFill>
              <a:srgbClr val="FF2600"/>
            </a:solidFill>
            <a:miter lim="400000"/>
            <a:tailEnd type="triangle"/>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25" name="Line"/>
          <p:cNvSpPr/>
          <p:nvPr/>
        </p:nvSpPr>
        <p:spPr>
          <a:xfrm>
            <a:off x="8745763" y="9050058"/>
            <a:ext cx="335557" cy="818036"/>
          </a:xfrm>
          <a:prstGeom prst="line">
            <a:avLst/>
          </a:prstGeom>
          <a:ln w="114300">
            <a:solidFill>
              <a:srgbClr val="FF2600"/>
            </a:solidFill>
            <a:miter lim="400000"/>
            <a:tailEnd type="triangle"/>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 name="Fit Dino-How 00265.jpg" descr="Fit Dino-How 00265.jpg"/>
          <p:cNvPicPr>
            <a:picLocks noChangeAspect="1"/>
          </p:cNvPicPr>
          <p:nvPr/>
        </p:nvPicPr>
        <p:blipFill>
          <a:blip r:embed="rId2">
            <a:extLst/>
          </a:blip>
          <a:stretch>
            <a:fillRect/>
          </a:stretch>
        </p:blipFill>
        <p:spPr>
          <a:xfrm>
            <a:off x="4051300" y="758825"/>
            <a:ext cx="16281400" cy="12198350"/>
          </a:xfrm>
          <a:prstGeom prst="rect">
            <a:avLst/>
          </a:prstGeom>
          <a:ln w="25400">
            <a:solidFill>
              <a:srgbClr val="FFFFFF"/>
            </a:solidFill>
            <a:miter lim="400000"/>
          </a:ln>
        </p:spPr>
      </p:pic>
      <p:sp>
        <p:nvSpPr>
          <p:cNvPr id="943" name="Rectangle"/>
          <p:cNvSpPr/>
          <p:nvPr/>
        </p:nvSpPr>
        <p:spPr>
          <a:xfrm>
            <a:off x="4051300" y="755649"/>
            <a:ext cx="16281400" cy="12204701"/>
          </a:xfrm>
          <a:prstGeom prst="rect">
            <a:avLst/>
          </a:prstGeom>
          <a:solidFill>
            <a:srgbClr val="FFFFFF">
              <a:alpha val="70195"/>
            </a:srgbClr>
          </a:solidFill>
          <a:ln w="12700">
            <a:miter lim="400000"/>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
        <p:nvSpPr>
          <p:cNvPr id="944" name="How do you fit dinosaurs into the Bible?"/>
          <p:cNvSpPr txBox="1"/>
          <p:nvPr/>
        </p:nvSpPr>
        <p:spPr>
          <a:xfrm>
            <a:off x="6986432" y="1219199"/>
            <a:ext cx="4843898" cy="381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6200">
                <a:solidFill>
                  <a:srgbClr val="FFFFFF"/>
                </a:solidFill>
                <a:latin typeface="DejaVu Sans Condensed"/>
                <a:ea typeface="DejaVu Sans Condensed"/>
                <a:cs typeface="DejaVu Sans Condensed"/>
                <a:sym typeface="DejaVu Sans Condensed"/>
              </a:defRPr>
            </a:lvl1pPr>
          </a:lstStyle>
          <a:p>
            <a:r>
              <a:t>How do you fit dinosaurs into the Bible?</a:t>
            </a:r>
          </a:p>
        </p:txBody>
      </p:sp>
      <p:sp>
        <p:nvSpPr>
          <p:cNvPr id="945" name="YOU DON’T!"/>
          <p:cNvSpPr txBox="1"/>
          <p:nvPr/>
        </p:nvSpPr>
        <p:spPr>
          <a:xfrm>
            <a:off x="4292600" y="2019300"/>
            <a:ext cx="15798800" cy="9677400"/>
          </a:xfrm>
          <a:prstGeom prst="rect">
            <a:avLst/>
          </a:prstGeom>
          <a:ln w="12700">
            <a:miter lim="400000"/>
          </a:ln>
          <a:effectLst>
            <a:outerShdw blurRad="63500" dist="76200" dir="2700000" rotWithShape="0">
              <a:srgbClr val="000000">
                <a:alpha val="74996"/>
              </a:srgbClr>
            </a:outerShdw>
          </a:effectLst>
          <a:extLst>
            <a:ext uri="{C572A759-6A51-4108-AA02-DFA0A04FC94B}">
              <ma14:wrappingTextBoxFlag xmlns:ma14="http://schemas.microsoft.com/office/mac/drawingml/2011/main" val="1"/>
            </a:ext>
          </a:extLst>
        </p:spPr>
        <p:txBody>
          <a:bodyPr lIns="0" tIns="0" rIns="0" bIns="0" anchor="ctr">
            <a:spAutoFit/>
          </a:bodyPr>
          <a:lstStyle/>
          <a:p>
            <a:pPr algn="ctr" defTabSz="642937">
              <a:lnSpc>
                <a:spcPct val="80000"/>
              </a:lnSpc>
              <a:buClr>
                <a:srgbClr val="FFD000"/>
              </a:buClr>
              <a:buFont typeface="Arial Black"/>
              <a:defRPr sz="30000">
                <a:uFill>
                  <a:solidFill>
                    <a:srgbClr val="000000"/>
                  </a:solidFill>
                </a:uFill>
                <a:latin typeface="Arial"/>
                <a:ea typeface="Arial"/>
                <a:cs typeface="Arial"/>
                <a:sym typeface="Arial"/>
              </a:defRPr>
            </a:pPr>
            <a:r>
              <a:rPr>
                <a:solidFill>
                  <a:srgbClr val="FFD000"/>
                </a:solidFill>
                <a:uFill>
                  <a:solidFill>
                    <a:srgbClr val="FFD000"/>
                  </a:solidFill>
                </a:uFill>
                <a:latin typeface="Arial Black"/>
                <a:ea typeface="Arial Black"/>
                <a:cs typeface="Arial Black"/>
                <a:sym typeface="Arial Black"/>
              </a:rPr>
              <a:t>YOU DON</a:t>
            </a:r>
            <a:r>
              <a:rPr>
                <a:solidFill>
                  <a:srgbClr val="FFD000"/>
                </a:solidFill>
                <a:uFill>
                  <a:solidFill>
                    <a:srgbClr val="FFD000"/>
                  </a:solidFill>
                </a:uFill>
              </a:rPr>
              <a:t>’</a:t>
            </a:r>
            <a:r>
              <a:rPr>
                <a:solidFill>
                  <a:srgbClr val="FFD000"/>
                </a:solidFill>
                <a:uFill>
                  <a:solidFill>
                    <a:srgbClr val="FFD000"/>
                  </a:solidFill>
                </a:uFill>
                <a:latin typeface="Arial Black"/>
                <a:ea typeface="Arial Black"/>
                <a:cs typeface="Arial Black"/>
                <a:sym typeface="Arial Black"/>
              </a:rPr>
              <a:t>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43"/>
                                        </p:tgtEl>
                                        <p:attrNameLst>
                                          <p:attrName>style.visibility</p:attrName>
                                        </p:attrNameLst>
                                      </p:cBhvr>
                                      <p:to>
                                        <p:strVal val="visible"/>
                                      </p:to>
                                    </p:set>
                                    <p:animEffect transition="in" filter="dissolve">
                                      <p:cBhvr>
                                        <p:cTn id="7" dur="500"/>
                                        <p:tgtEl>
                                          <p:spTgt spid="943"/>
                                        </p:tgtEl>
                                      </p:cBhvr>
                                    </p:animEffect>
                                  </p:childTnLst>
                                </p:cTn>
                              </p:par>
                            </p:childTnLst>
                          </p:cTn>
                        </p:par>
                        <p:par>
                          <p:cTn id="8" fill="hold">
                            <p:stCondLst>
                              <p:cond delay="500"/>
                            </p:stCondLst>
                            <p:childTnLst>
                              <p:par>
                                <p:cTn id="9" presetID="23" presetClass="entr" presetSubtype="16" fill="hold" grpId="2" nodeType="afterEffect">
                                  <p:stCondLst>
                                    <p:cond delay="0"/>
                                  </p:stCondLst>
                                  <p:iterate>
                                    <p:tmAbs val="0"/>
                                  </p:iterate>
                                  <p:childTnLst>
                                    <p:set>
                                      <p:cBhvr>
                                        <p:cTn id="10" fill="hold"/>
                                        <p:tgtEl>
                                          <p:spTgt spid="945"/>
                                        </p:tgtEl>
                                        <p:attrNameLst>
                                          <p:attrName>style.visibility</p:attrName>
                                        </p:attrNameLst>
                                      </p:cBhvr>
                                      <p:to>
                                        <p:strVal val="visible"/>
                                      </p:to>
                                    </p:set>
                                    <p:anim calcmode="lin" valueType="num">
                                      <p:cBhvr>
                                        <p:cTn id="11" dur="500" fill="hold"/>
                                        <p:tgtEl>
                                          <p:spTgt spid="945"/>
                                        </p:tgtEl>
                                        <p:attrNameLst>
                                          <p:attrName>ppt_w</p:attrName>
                                        </p:attrNameLst>
                                      </p:cBhvr>
                                      <p:tavLst>
                                        <p:tav tm="0">
                                          <p:val>
                                            <p:fltVal val="0"/>
                                          </p:val>
                                        </p:tav>
                                        <p:tav tm="100000">
                                          <p:val>
                                            <p:strVal val="#ppt_w"/>
                                          </p:val>
                                        </p:tav>
                                      </p:tavLst>
                                    </p:anim>
                                    <p:anim calcmode="lin" valueType="num">
                                      <p:cBhvr>
                                        <p:cTn id="12" dur="500" fill="hold"/>
                                        <p:tgtEl>
                                          <p:spTgt spid="9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 grpId="1" animBg="1" advAuto="0"/>
      <p:bldP spid="945" grpId="2"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9" name="image.png" descr="image.png"/>
          <p:cNvPicPr>
            <a:picLocks noChangeAspect="1"/>
          </p:cNvPicPr>
          <p:nvPr/>
        </p:nvPicPr>
        <p:blipFill>
          <a:blip r:embed="rId3">
            <a:extLst/>
          </a:blip>
          <a:stretch>
            <a:fillRect/>
          </a:stretch>
        </p:blipFill>
        <p:spPr>
          <a:xfrm>
            <a:off x="5811948" y="3188326"/>
            <a:ext cx="12744229" cy="9558172"/>
          </a:xfrm>
          <a:prstGeom prst="rect">
            <a:avLst/>
          </a:prstGeom>
          <a:ln w="38100">
            <a:solidFill>
              <a:srgbClr val="000000"/>
            </a:solidFill>
            <a:miter lim="400000"/>
          </a:ln>
        </p:spPr>
      </p:pic>
      <p:sp>
        <p:nvSpPr>
          <p:cNvPr id="1430" name="550 genera and over 1000 species"/>
          <p:cNvSpPr txBox="1"/>
          <p:nvPr/>
        </p:nvSpPr>
        <p:spPr>
          <a:xfrm>
            <a:off x="4736028" y="1933575"/>
            <a:ext cx="14896069" cy="1168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t>550 genera and over 1000 species</a:t>
            </a:r>
          </a:p>
        </p:txBody>
      </p:sp>
      <p:sp>
        <p:nvSpPr>
          <p:cNvPr id="1431" name="Evolutionists say:"/>
          <p:cNvSpPr txBox="1"/>
          <p:nvPr/>
        </p:nvSpPr>
        <p:spPr>
          <a:xfrm>
            <a:off x="6083300" y="622300"/>
            <a:ext cx="12204700" cy="137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200"/>
              </a:spcBef>
              <a:buClr>
                <a:srgbClr val="FFFFFF"/>
              </a:buClr>
              <a:buFont typeface="Arial"/>
              <a:defRPr sz="8600">
                <a:solidFill>
                  <a:srgbClr val="FFFFFF"/>
                </a:solidFill>
                <a:uFill>
                  <a:solidFill>
                    <a:srgbClr val="FFFFFF"/>
                  </a:solidFill>
                </a:uFill>
                <a:latin typeface="DejaVu Sans Condensed"/>
                <a:ea typeface="DejaVu Sans Condensed"/>
                <a:cs typeface="DejaVu Sans Condensed"/>
                <a:sym typeface="DejaVu Sans Condensed"/>
              </a:defRPr>
            </a:lvl1pPr>
          </a:lstStyle>
          <a:p>
            <a:r>
              <a:t>Evolutionists say:</a:t>
            </a:r>
          </a:p>
        </p:txBody>
      </p:sp>
    </p:spTree>
  </p:cSld>
  <p:clrMapOvr>
    <a:masterClrMapping/>
  </p:clrMapOvr>
  <p:transition xmlns:p14="http://schemas.microsoft.com/office/powerpoint/2010/mai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 name="FH000007.jpg" descr="FH000007.jpg"/>
          <p:cNvPicPr>
            <a:picLocks noChangeAspect="1"/>
          </p:cNvPicPr>
          <p:nvPr/>
        </p:nvPicPr>
        <p:blipFill>
          <a:blip r:embed="rId3">
            <a:extLst/>
          </a:blip>
          <a:stretch>
            <a:fillRect/>
          </a:stretch>
        </p:blipFill>
        <p:spPr>
          <a:xfrm>
            <a:off x="9296400" y="413808"/>
            <a:ext cx="12357101" cy="5148792"/>
          </a:xfrm>
          <a:prstGeom prst="rect">
            <a:avLst/>
          </a:prstGeom>
          <a:ln w="25400">
            <a:solidFill>
              <a:srgbClr val="FFFFFF"/>
            </a:solidFill>
            <a:miter lim="400000"/>
          </a:ln>
        </p:spPr>
      </p:pic>
      <p:pic>
        <p:nvPicPr>
          <p:cNvPr id="1436" name="FH000006.jpg" descr="FH000006.jpg"/>
          <p:cNvPicPr>
            <a:picLocks noChangeAspect="1"/>
          </p:cNvPicPr>
          <p:nvPr/>
        </p:nvPicPr>
        <p:blipFill>
          <a:blip r:embed="rId4">
            <a:extLst/>
          </a:blip>
          <a:srcRect l="10937" t="7812" r="8594" b="19531"/>
          <a:stretch>
            <a:fillRect/>
          </a:stretch>
        </p:blipFill>
        <p:spPr>
          <a:xfrm>
            <a:off x="9296400" y="5842000"/>
            <a:ext cx="12362223" cy="7442200"/>
          </a:xfrm>
          <a:prstGeom prst="rect">
            <a:avLst/>
          </a:prstGeom>
          <a:ln w="25400">
            <a:solidFill>
              <a:srgbClr val="FFFFFF"/>
            </a:solidFill>
            <a:miter lim="400000"/>
          </a:ln>
        </p:spPr>
      </p:pic>
      <p:sp>
        <p:nvSpPr>
          <p:cNvPr id="1437" name="Apatosaurus excelsus"/>
          <p:cNvSpPr txBox="1"/>
          <p:nvPr/>
        </p:nvSpPr>
        <p:spPr>
          <a:xfrm>
            <a:off x="2438400" y="1428750"/>
            <a:ext cx="7327900" cy="223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FFFB00"/>
              </a:buClr>
              <a:buFont typeface="Arial"/>
              <a:defRPr sz="7200">
                <a:solidFill>
                  <a:srgbClr val="FFFFFF"/>
                </a:solidFill>
                <a:uFill>
                  <a:solidFill>
                    <a:srgbClr val="FFFB00"/>
                  </a:solidFill>
                </a:uFill>
                <a:latin typeface="DejaVu Sans Condensed Oblique"/>
                <a:ea typeface="DejaVu Sans Condensed Oblique"/>
                <a:cs typeface="DejaVu Sans Condensed Oblique"/>
                <a:sym typeface="DejaVu Sans Condensed Oblique"/>
              </a:defRPr>
            </a:lvl1pPr>
          </a:lstStyle>
          <a:p>
            <a:r>
              <a:t>Apatosaurus excelsus</a:t>
            </a:r>
          </a:p>
        </p:txBody>
      </p:sp>
      <p:sp>
        <p:nvSpPr>
          <p:cNvPr id="1438" name="Diplodocus carnegii"/>
          <p:cNvSpPr txBox="1"/>
          <p:nvPr/>
        </p:nvSpPr>
        <p:spPr>
          <a:xfrm>
            <a:off x="2476500" y="8307387"/>
            <a:ext cx="5473700"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FFFB00"/>
              </a:buClr>
              <a:buFont typeface="Arial"/>
              <a:defRPr sz="7200">
                <a:solidFill>
                  <a:srgbClr val="FFFFFF"/>
                </a:solidFill>
                <a:uFill>
                  <a:solidFill>
                    <a:srgbClr val="FFFB00"/>
                  </a:solidFill>
                </a:uFill>
                <a:latin typeface="DejaVu Sans Condensed Oblique"/>
                <a:ea typeface="DejaVu Sans Condensed Oblique"/>
                <a:cs typeface="DejaVu Sans Condensed Oblique"/>
                <a:sym typeface="DejaVu Sans Condensed Oblique"/>
              </a:defRPr>
            </a:lvl1pPr>
          </a:lstStyle>
          <a:p>
            <a:r>
              <a:t>Diplodocus carnegii</a:t>
            </a:r>
          </a:p>
        </p:txBody>
      </p:sp>
    </p:spTree>
  </p:cSld>
  <p:clrMapOvr>
    <a:masterClrMapping/>
  </p:clrMapOvr>
  <p:transition xmlns:p14="http://schemas.microsoft.com/office/powerpoint/2010/mai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2" name="Dog skull Boxer.jpg" descr="Dog skull Boxer.jpg"/>
          <p:cNvPicPr>
            <a:picLocks noChangeAspect="1"/>
          </p:cNvPicPr>
          <p:nvPr/>
        </p:nvPicPr>
        <p:blipFill>
          <a:blip r:embed="rId3">
            <a:extLst/>
          </a:blip>
          <a:stretch>
            <a:fillRect/>
          </a:stretch>
        </p:blipFill>
        <p:spPr>
          <a:xfrm>
            <a:off x="15976600" y="1562100"/>
            <a:ext cx="7162801" cy="4827675"/>
          </a:xfrm>
          <a:prstGeom prst="rect">
            <a:avLst/>
          </a:prstGeom>
          <a:ln w="25400">
            <a:solidFill>
              <a:srgbClr val="FFFFFF"/>
            </a:solidFill>
            <a:miter lim="400000"/>
          </a:ln>
        </p:spPr>
      </p:pic>
      <p:pic>
        <p:nvPicPr>
          <p:cNvPr id="1443" name="Dog skull--pit bull.jpg" descr="Dog skull--pit bull.jpg"/>
          <p:cNvPicPr>
            <a:picLocks noChangeAspect="1"/>
          </p:cNvPicPr>
          <p:nvPr/>
        </p:nvPicPr>
        <p:blipFill>
          <a:blip r:embed="rId4">
            <a:extLst/>
          </a:blip>
          <a:stretch>
            <a:fillRect/>
          </a:stretch>
        </p:blipFill>
        <p:spPr>
          <a:xfrm>
            <a:off x="1246413" y="1562100"/>
            <a:ext cx="6894287" cy="4826000"/>
          </a:xfrm>
          <a:prstGeom prst="rect">
            <a:avLst/>
          </a:prstGeom>
          <a:ln w="25400">
            <a:solidFill>
              <a:srgbClr val="FFFFFF"/>
            </a:solidFill>
            <a:miter lim="400000"/>
          </a:ln>
        </p:spPr>
      </p:pic>
      <p:pic>
        <p:nvPicPr>
          <p:cNvPr id="1444" name="Dog skull--German Shepherd.jpg" descr="Dog skull--German Shepherd.jpg"/>
          <p:cNvPicPr>
            <a:picLocks noChangeAspect="1"/>
          </p:cNvPicPr>
          <p:nvPr/>
        </p:nvPicPr>
        <p:blipFill>
          <a:blip r:embed="rId5">
            <a:extLst/>
          </a:blip>
          <a:stretch>
            <a:fillRect/>
          </a:stretch>
        </p:blipFill>
        <p:spPr>
          <a:xfrm>
            <a:off x="8839200" y="1562100"/>
            <a:ext cx="6426200" cy="4819650"/>
          </a:xfrm>
          <a:prstGeom prst="rect">
            <a:avLst/>
          </a:prstGeom>
          <a:ln w="25400">
            <a:solidFill>
              <a:srgbClr val="FFFFFF"/>
            </a:solidFill>
            <a:miter lim="400000"/>
          </a:ln>
        </p:spPr>
      </p:pic>
      <p:sp>
        <p:nvSpPr>
          <p:cNvPr id="1445" name="German Shepherd"/>
          <p:cNvSpPr txBox="1"/>
          <p:nvPr/>
        </p:nvSpPr>
        <p:spPr>
          <a:xfrm>
            <a:off x="8928100" y="6313487"/>
            <a:ext cx="6235700" cy="205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1600"/>
              </a:spcBef>
              <a:buClr>
                <a:srgbClr val="FFFFFF"/>
              </a:buClr>
              <a:buFont typeface="Arial"/>
              <a:defRPr sz="6600">
                <a:solidFill>
                  <a:srgbClr val="FFFFFF"/>
                </a:solidFill>
                <a:uFill>
                  <a:solidFill>
                    <a:srgbClr val="FFFFFF"/>
                  </a:solidFill>
                </a:uFill>
                <a:latin typeface="DejaVu Sans Condensed"/>
                <a:ea typeface="DejaVu Sans Condensed"/>
                <a:cs typeface="DejaVu Sans Condensed"/>
                <a:sym typeface="DejaVu Sans Condensed"/>
              </a:defRPr>
            </a:lvl1pPr>
          </a:lstStyle>
          <a:p>
            <a:r>
              <a:t>German Shepherd</a:t>
            </a:r>
          </a:p>
        </p:txBody>
      </p:sp>
      <p:sp>
        <p:nvSpPr>
          <p:cNvPr id="1446" name="Boxer"/>
          <p:cNvSpPr txBox="1"/>
          <p:nvPr/>
        </p:nvSpPr>
        <p:spPr>
          <a:xfrm>
            <a:off x="18135600" y="6718300"/>
            <a:ext cx="2832100" cy="1079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1600"/>
              </a:spcBef>
              <a:buClr>
                <a:srgbClr val="FFFFFF"/>
              </a:buClr>
              <a:buFont typeface="Arial"/>
              <a:defRPr sz="6600">
                <a:solidFill>
                  <a:srgbClr val="FFFFFF"/>
                </a:solidFill>
                <a:uFill>
                  <a:solidFill>
                    <a:srgbClr val="FFFFFF"/>
                  </a:solidFill>
                </a:uFill>
                <a:latin typeface="DejaVu Sans Condensed"/>
                <a:ea typeface="DejaVu Sans Condensed"/>
                <a:cs typeface="DejaVu Sans Condensed"/>
                <a:sym typeface="DejaVu Sans Condensed"/>
              </a:defRPr>
            </a:lvl1pPr>
          </a:lstStyle>
          <a:p>
            <a:r>
              <a:t>Boxer</a:t>
            </a:r>
          </a:p>
        </p:txBody>
      </p:sp>
      <p:sp>
        <p:nvSpPr>
          <p:cNvPr id="1447" name="Pit Bull"/>
          <p:cNvSpPr txBox="1"/>
          <p:nvPr/>
        </p:nvSpPr>
        <p:spPr>
          <a:xfrm>
            <a:off x="2908300" y="6718300"/>
            <a:ext cx="3581400" cy="1079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1600"/>
              </a:spcBef>
              <a:buClr>
                <a:srgbClr val="FFFFFF"/>
              </a:buClr>
              <a:buFont typeface="Arial"/>
              <a:defRPr sz="6600">
                <a:solidFill>
                  <a:srgbClr val="FFFFFF"/>
                </a:solidFill>
                <a:uFill>
                  <a:solidFill>
                    <a:srgbClr val="FFFFFF"/>
                  </a:solidFill>
                </a:uFill>
                <a:latin typeface="DejaVu Sans Condensed"/>
                <a:ea typeface="DejaVu Sans Condensed"/>
                <a:cs typeface="DejaVu Sans Condensed"/>
                <a:sym typeface="DejaVu Sans Condensed"/>
              </a:defRPr>
            </a:lvl1pPr>
          </a:lstStyle>
          <a:p>
            <a:r>
              <a:t>Pit Bull</a:t>
            </a:r>
          </a:p>
        </p:txBody>
      </p:sp>
      <p:sp>
        <p:nvSpPr>
          <p:cNvPr id="1448" name="All the same species: Canis familiaris…"/>
          <p:cNvSpPr txBox="1"/>
          <p:nvPr/>
        </p:nvSpPr>
        <p:spPr>
          <a:xfrm>
            <a:off x="6438900" y="8805862"/>
            <a:ext cx="11493500" cy="364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buClr>
                <a:srgbClr val="FFFB00"/>
              </a:buClr>
              <a:buFont typeface="Arial"/>
              <a:defRPr sz="8000">
                <a:uFill>
                  <a:solidFill>
                    <a:srgbClr val="000000"/>
                  </a:solidFill>
                </a:uFill>
                <a:latin typeface="DejaVu Sans Condensed"/>
                <a:ea typeface="DejaVu Sans Condensed"/>
                <a:cs typeface="DejaVu Sans Condensed"/>
                <a:sym typeface="DejaVu Sans Condensed"/>
              </a:defRPr>
            </a:pPr>
            <a:r>
              <a:rPr>
                <a:solidFill>
                  <a:srgbClr val="FFFB00"/>
                </a:solidFill>
                <a:uFill>
                  <a:solidFill>
                    <a:srgbClr val="FFFB00"/>
                  </a:solidFill>
                </a:uFill>
              </a:rPr>
              <a:t>All the same species:</a:t>
            </a:r>
            <a:r>
              <a:rPr>
                <a:solidFill>
                  <a:srgbClr val="FFFFFF"/>
                </a:solidFill>
                <a:uFill>
                  <a:solidFill>
                    <a:srgbClr val="FFFFFF"/>
                  </a:solidFill>
                </a:uFill>
              </a:rPr>
              <a:t>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Canis familiaris</a:t>
            </a:r>
            <a:r>
              <a:rPr>
                <a:solidFill>
                  <a:srgbClr val="FFFFFF"/>
                </a:solidFill>
                <a:uFill>
                  <a:solidFill>
                    <a:srgbClr val="FFFFFF"/>
                  </a:solidFill>
                </a:uFill>
              </a:rPr>
              <a:t> </a:t>
            </a:r>
          </a:p>
          <a:p>
            <a:pPr marL="40639" marR="40639" algn="ctr" defTabSz="914400">
              <a:buClr>
                <a:srgbClr val="FFFFFF"/>
              </a:buClr>
              <a:buFont typeface="Arial"/>
              <a:defRPr sz="8000">
                <a:solidFill>
                  <a:srgbClr val="FFFFFF"/>
                </a:solidFill>
                <a:uFill>
                  <a:solidFill>
                    <a:srgbClr val="FFFFFF"/>
                  </a:solidFill>
                </a:uFill>
                <a:latin typeface="DejaVu Sans Condensed"/>
                <a:ea typeface="DejaVu Sans Condensed"/>
                <a:cs typeface="DejaVu Sans Condensed"/>
                <a:sym typeface="DejaVu Sans Condensed"/>
              </a:defRPr>
            </a:pPr>
            <a:r>
              <a:t>(the domestic dog)</a:t>
            </a:r>
          </a:p>
        </p:txBody>
      </p:sp>
    </p:spTree>
  </p:cSld>
  <p:clrMapOvr>
    <a:masterClrMapping/>
  </p:clrMapOvr>
  <p:transition xmlns:p14="http://schemas.microsoft.com/office/powerpoint/2010/mai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2" name="110 Ceratopsia chart 2001.jpg" descr="110 Ceratopsia chart 2001.jpg"/>
          <p:cNvPicPr>
            <a:picLocks noChangeAspect="1"/>
          </p:cNvPicPr>
          <p:nvPr/>
        </p:nvPicPr>
        <p:blipFill>
          <a:blip r:embed="rId3">
            <a:extLst/>
          </a:blip>
          <a:stretch>
            <a:fillRect/>
          </a:stretch>
        </p:blipFill>
        <p:spPr>
          <a:xfrm>
            <a:off x="3581400" y="457200"/>
            <a:ext cx="17221200" cy="12801600"/>
          </a:xfrm>
          <a:prstGeom prst="rect">
            <a:avLst/>
          </a:prstGeom>
          <a:ln w="12700">
            <a:miter lim="400000"/>
          </a:ln>
        </p:spPr>
      </p:pic>
      <p:sp>
        <p:nvSpPr>
          <p:cNvPr id="1453" name="Ceratopsia"/>
          <p:cNvSpPr/>
          <p:nvPr/>
        </p:nvSpPr>
        <p:spPr>
          <a:xfrm>
            <a:off x="8734322" y="468729"/>
            <a:ext cx="6915356" cy="1472243"/>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8700" b="1">
                <a:solidFill>
                  <a:srgbClr val="FFFFFF"/>
                </a:solidFill>
                <a:effectLst>
                  <a:outerShdw blurRad="38100" dist="12700" dir="5400000" rotWithShape="0">
                    <a:srgbClr val="000000">
                      <a:alpha val="50000"/>
                    </a:srgbClr>
                  </a:outerShdw>
                </a:effectLst>
                <a:latin typeface="Arial"/>
                <a:ea typeface="Arial"/>
                <a:cs typeface="Arial"/>
                <a:sym typeface="Arial"/>
              </a:defRPr>
            </a:lvl1pPr>
          </a:lstStyle>
          <a:p>
            <a:r>
              <a:t>Ceratopsia</a:t>
            </a:r>
          </a:p>
        </p:txBody>
      </p:sp>
    </p:spTree>
  </p:cSld>
  <p:clrMapOvr>
    <a:masterClrMapping/>
  </p:clrMapOvr>
  <p:transition xmlns:p14="http://schemas.microsoft.com/office/powerpoint/2010/mai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7" name="Dog Variations 03045.jpg" descr="Dog Variations 03045.jpg"/>
          <p:cNvPicPr>
            <a:picLocks/>
          </p:cNvPicPr>
          <p:nvPr/>
        </p:nvPicPr>
        <p:blipFill>
          <a:blip r:embed="rId3">
            <a:extLst/>
          </a:blip>
          <a:stretch>
            <a:fillRect/>
          </a:stretch>
        </p:blipFill>
        <p:spPr>
          <a:xfrm>
            <a:off x="3457445" y="457200"/>
            <a:ext cx="17221201" cy="12801600"/>
          </a:xfrm>
          <a:prstGeom prst="rect">
            <a:avLst/>
          </a:prstGeom>
          <a:ln w="12700">
            <a:miter lim="400000"/>
          </a:ln>
        </p:spPr>
      </p:pic>
      <p:sp>
        <p:nvSpPr>
          <p:cNvPr id="1458" name="Rectangle"/>
          <p:cNvSpPr/>
          <p:nvPr/>
        </p:nvSpPr>
        <p:spPr>
          <a:xfrm>
            <a:off x="3834938" y="676083"/>
            <a:ext cx="16466215" cy="2223907"/>
          </a:xfrm>
          <a:prstGeom prst="rect">
            <a:avLst/>
          </a:prstGeom>
          <a:blipFill>
            <a:blip r:embed="rId4"/>
          </a:blip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59" name="DOG VARIATIONS"/>
          <p:cNvSpPr txBox="1"/>
          <p:nvPr/>
        </p:nvSpPr>
        <p:spPr>
          <a:xfrm>
            <a:off x="7125791" y="990662"/>
            <a:ext cx="10132418" cy="13968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ctr" defTabSz="825500">
              <a:defRPr sz="9200" b="1">
                <a:latin typeface="Arial"/>
                <a:ea typeface="Arial"/>
                <a:cs typeface="Arial"/>
                <a:sym typeface="Arial"/>
              </a:defRPr>
            </a:lvl1pPr>
          </a:lstStyle>
          <a:p>
            <a:r>
              <a:t>DOG VARIATIONS</a:t>
            </a:r>
          </a:p>
        </p:txBody>
      </p:sp>
    </p:spTree>
  </p:cSld>
  <p:clrMapOvr>
    <a:masterClrMapping/>
  </p:clrMapOvr>
  <p:transition xmlns:p14="http://schemas.microsoft.com/office/powerpoint/2010/mai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3" name="KNwide Slides to layer for translation 2017 Feb 3.045.jpg" descr="KNwide Slides to layer for translation 2017 Feb 3.045.jpg"/>
          <p:cNvPicPr>
            <a:picLocks noChangeAspect="1"/>
          </p:cNvPicPr>
          <p:nvPr/>
        </p:nvPicPr>
        <p:blipFill>
          <a:blip r:embed="rId2">
            <a:extLst/>
          </a:blip>
          <a:srcRect l="12589" r="12589"/>
          <a:stretch>
            <a:fillRect/>
          </a:stretch>
        </p:blipFill>
        <p:spPr>
          <a:xfrm>
            <a:off x="3635176" y="425053"/>
            <a:ext cx="17113716" cy="12865889"/>
          </a:xfrm>
          <a:prstGeom prst="rect">
            <a:avLst/>
          </a:prstGeom>
          <a:ln w="12700">
            <a:miter lim="400000"/>
          </a:ln>
        </p:spPr>
      </p:pic>
      <p:sp>
        <p:nvSpPr>
          <p:cNvPr id="1464" name="Only 50-80…"/>
          <p:cNvSpPr txBox="1"/>
          <p:nvPr/>
        </p:nvSpPr>
        <p:spPr>
          <a:xfrm>
            <a:off x="8534895" y="3963058"/>
            <a:ext cx="6958609" cy="4252715"/>
          </a:xfrm>
          <a:prstGeom prst="rect">
            <a:avLst/>
          </a:prstGeom>
          <a:ln w="12700">
            <a:miter lim="400000"/>
          </a:ln>
          <a:effectLst>
            <a:outerShdw blurRad="63500" dist="50800" dir="5400000" rotWithShape="0">
              <a:srgbClr val="000000">
                <a:alpha val="70033"/>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9600" b="1">
                <a:solidFill>
                  <a:srgbClr val="FFFB01"/>
                </a:solidFill>
                <a:latin typeface="Arial"/>
                <a:ea typeface="Arial"/>
                <a:cs typeface="Arial"/>
                <a:sym typeface="Arial"/>
              </a:defRPr>
            </a:pPr>
            <a:r>
              <a:t>Only 50-80 </a:t>
            </a:r>
          </a:p>
          <a:p>
            <a:pPr algn="ctr" defTabSz="825500">
              <a:defRPr sz="9600" b="1">
                <a:solidFill>
                  <a:srgbClr val="FFFB01"/>
                </a:solidFill>
                <a:latin typeface="Arial"/>
                <a:ea typeface="Arial"/>
                <a:cs typeface="Arial"/>
                <a:sym typeface="Arial"/>
              </a:defRPr>
            </a:pPr>
            <a:r>
              <a:t>Dinosaur</a:t>
            </a:r>
          </a:p>
          <a:p>
            <a:pPr algn="ctr" defTabSz="825500">
              <a:defRPr sz="9600" b="1" i="1">
                <a:solidFill>
                  <a:srgbClr val="FFFB01"/>
                </a:solidFill>
                <a:latin typeface="Arial"/>
                <a:ea typeface="Arial"/>
                <a:cs typeface="Arial"/>
                <a:sym typeface="Arial"/>
              </a:defRPr>
            </a:pPr>
            <a:r>
              <a:t>Kinds</a:t>
            </a:r>
          </a:p>
        </p:txBody>
      </p:sp>
    </p:spTree>
  </p:cSld>
  <p:clrMapOvr>
    <a:masterClrMapping/>
  </p:clrMapOvr>
  <p:transition xmlns:p14="http://schemas.microsoft.com/office/powerpoint/2010/mai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8" name="119 GDM flood.jpg"/>
          <p:cNvGrpSpPr/>
          <p:nvPr/>
        </p:nvGrpSpPr>
        <p:grpSpPr>
          <a:xfrm>
            <a:off x="2292350" y="914400"/>
            <a:ext cx="19799300" cy="11887200"/>
            <a:chOff x="0" y="0"/>
            <a:chExt cx="19799300" cy="11887200"/>
          </a:xfrm>
        </p:grpSpPr>
        <p:pic>
          <p:nvPicPr>
            <p:cNvPr id="1467" name="119 GDM flood.jpg" descr="119 GDM flood.jpg"/>
            <p:cNvPicPr>
              <a:picLocks/>
            </p:cNvPicPr>
            <p:nvPr/>
          </p:nvPicPr>
          <p:blipFill>
            <a:blip r:embed="rId3">
              <a:extLst/>
            </a:blip>
            <a:srcRect t="7778" b="12202"/>
            <a:stretch>
              <a:fillRect/>
            </a:stretch>
          </p:blipFill>
          <p:spPr>
            <a:xfrm>
              <a:off x="12700" y="12700"/>
              <a:ext cx="19773900" cy="11861800"/>
            </a:xfrm>
            <a:prstGeom prst="rect">
              <a:avLst/>
            </a:prstGeom>
            <a:ln>
              <a:noFill/>
            </a:ln>
            <a:effectLst/>
          </p:spPr>
        </p:pic>
        <p:pic>
          <p:nvPicPr>
            <p:cNvPr id="1466" name="119 GDM flood.jpg" descr="119 GDM flood.jpg"/>
            <p:cNvPicPr>
              <a:picLocks/>
            </p:cNvPicPr>
            <p:nvPr/>
          </p:nvPicPr>
          <p:blipFill>
            <a:blip r:embed="rId4">
              <a:extLst/>
            </a:blip>
            <a:stretch>
              <a:fillRect/>
            </a:stretch>
          </p:blipFill>
          <p:spPr>
            <a:xfrm>
              <a:off x="0" y="0"/>
              <a:ext cx="19799300" cy="11887200"/>
            </a:xfrm>
            <a:prstGeom prst="rect">
              <a:avLst/>
            </a:prstGeom>
            <a:effectLst/>
          </p:spPr>
        </p:pic>
      </p:grpSp>
    </p:spTree>
  </p:cSld>
  <p:clrMapOvr>
    <a:masterClrMapping/>
  </p:clrMapOvr>
  <p:transition xmlns:p14="http://schemas.microsoft.com/office/powerpoint/2010/mai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2" name="pasted-image.pdf" descr="pasted-image.pdf"/>
          <p:cNvPicPr>
            <a:picLocks noChangeAspect="1"/>
          </p:cNvPicPr>
          <p:nvPr/>
        </p:nvPicPr>
        <p:blipFill>
          <a:blip r:embed="rId2">
            <a:extLst/>
          </a:blip>
          <a:stretch>
            <a:fillRect/>
          </a:stretch>
        </p:blipFill>
        <p:spPr>
          <a:xfrm>
            <a:off x="1780064" y="214097"/>
            <a:ext cx="20823872" cy="13287806"/>
          </a:xfrm>
          <a:prstGeom prst="rect">
            <a:avLst/>
          </a:prstGeom>
          <a:ln w="25400">
            <a:solidFill>
              <a:srgbClr val="FFFFFF"/>
            </a:solidFill>
            <a:miter lim="400000"/>
          </a:ln>
        </p:spPr>
      </p:pic>
      <p:sp>
        <p:nvSpPr>
          <p:cNvPr id="1473" name="Billions of dead things…"/>
          <p:cNvSpPr txBox="1"/>
          <p:nvPr/>
        </p:nvSpPr>
        <p:spPr>
          <a:xfrm>
            <a:off x="4102100" y="2250439"/>
            <a:ext cx="16179801" cy="9215121"/>
          </a:xfrm>
          <a:prstGeom prst="rect">
            <a:avLst/>
          </a:prstGeom>
          <a:ln w="12700">
            <a:miter lim="400000"/>
          </a:ln>
          <a:effectLst>
            <a:outerShdw blurRad="38100" dist="89915" dir="2700000" rotWithShape="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lnSpc>
                <a:spcPct val="140000"/>
              </a:lnSpc>
              <a:defRPr sz="11500" b="1">
                <a:solidFill>
                  <a:srgbClr val="FFFFFF"/>
                </a:solidFill>
              </a:defRPr>
            </a:pPr>
            <a:r>
              <a:t>Billions of dead things</a:t>
            </a:r>
          </a:p>
          <a:p>
            <a:pPr algn="ctr" defTabSz="825500">
              <a:lnSpc>
                <a:spcPct val="140000"/>
              </a:lnSpc>
              <a:defRPr sz="11500" b="1">
                <a:solidFill>
                  <a:srgbClr val="FFFFFF"/>
                </a:solidFill>
              </a:defRPr>
            </a:pPr>
            <a:r>
              <a:t>buried in rock layers</a:t>
            </a:r>
          </a:p>
          <a:p>
            <a:pPr algn="ctr" defTabSz="825500">
              <a:lnSpc>
                <a:spcPct val="140000"/>
              </a:lnSpc>
              <a:defRPr sz="11500" b="1">
                <a:solidFill>
                  <a:srgbClr val="FFFFFF"/>
                </a:solidFill>
              </a:defRPr>
            </a:pPr>
            <a:r>
              <a:t>laid down by water</a:t>
            </a:r>
          </a:p>
          <a:p>
            <a:pPr algn="ctr" defTabSz="825500">
              <a:lnSpc>
                <a:spcPct val="140000"/>
              </a:lnSpc>
              <a:defRPr sz="11500" b="1">
                <a:solidFill>
                  <a:srgbClr val="FFFFFF"/>
                </a:solidFill>
              </a:defRPr>
            </a:pPr>
            <a:r>
              <a:t>all over the earth</a:t>
            </a:r>
          </a:p>
        </p:txBody>
      </p:sp>
    </p:spTree>
  </p:cSld>
  <p:clrMapOvr>
    <a:masterClrMapping/>
  </p:clrMapOvr>
  <p:transition xmlns:p14="http://schemas.microsoft.com/office/powerpoint/2010/mai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5" name="Dino fossil &amp; man--DNat Mon.jpg" descr="Dino fossil &amp; man--DNat Mon.jpg"/>
          <p:cNvPicPr>
            <a:picLocks noChangeAspect="1"/>
          </p:cNvPicPr>
          <p:nvPr/>
        </p:nvPicPr>
        <p:blipFill>
          <a:blip r:embed="rId3">
            <a:extLst/>
          </a:blip>
          <a:stretch>
            <a:fillRect/>
          </a:stretch>
        </p:blipFill>
        <p:spPr>
          <a:xfrm>
            <a:off x="2172423" y="492295"/>
            <a:ext cx="20039154" cy="12731410"/>
          </a:xfrm>
          <a:prstGeom prst="rect">
            <a:avLst/>
          </a:prstGeom>
          <a:ln w="25400">
            <a:solidFill>
              <a:srgbClr val="FFFFFF"/>
            </a:solidFill>
          </a:ln>
        </p:spPr>
      </p:pic>
    </p:spTree>
  </p:cSld>
  <p:clrMapOvr>
    <a:masterClrMapping/>
  </p:clrMapOvr>
  <p:transition xmlns:p14="http://schemas.microsoft.com/office/powerpoint/2010/mai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9" name="focus dino skin.jpg" descr="focus dino skin.jpg"/>
          <p:cNvPicPr>
            <a:picLocks/>
          </p:cNvPicPr>
          <p:nvPr/>
        </p:nvPicPr>
        <p:blipFill>
          <a:blip r:embed="rId3">
            <a:extLst/>
          </a:blip>
          <a:stretch>
            <a:fillRect/>
          </a:stretch>
        </p:blipFill>
        <p:spPr>
          <a:xfrm>
            <a:off x="2417948" y="1199461"/>
            <a:ext cx="19548104" cy="10496892"/>
          </a:xfrm>
          <a:prstGeom prst="rect">
            <a:avLst/>
          </a:prstGeom>
          <a:ln w="25400">
            <a:solidFill>
              <a:srgbClr val="FFFFFF"/>
            </a:solidFill>
          </a:ln>
        </p:spPr>
      </p:pic>
      <p:sp>
        <p:nvSpPr>
          <p:cNvPr id="1480" name="Fossilized Dinosaur Skin"/>
          <p:cNvSpPr txBox="1"/>
          <p:nvPr/>
        </p:nvSpPr>
        <p:spPr>
          <a:xfrm>
            <a:off x="6556375" y="11772900"/>
            <a:ext cx="11264900"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1800"/>
              </a:spcBef>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t>Fossilized Dinosaur Skin</a:t>
            </a:r>
          </a:p>
        </p:txBody>
      </p:sp>
    </p:spTree>
  </p:cSld>
  <p:clrMapOvr>
    <a:masterClrMapping/>
  </p:clrMapOvr>
  <p:transition xmlns:p14="http://schemas.microsoft.com/office/powerpoint/2010/mai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Geared Slab Extrabold"/>
        <a:ea typeface="Geared Slab Extrabold"/>
        <a:cs typeface="Geared Slab Extrabold"/>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Geared Slab Extrabold"/>
        <a:ea typeface="Geared Slab Extrabold"/>
        <a:cs typeface="Geared Slab Extrabold"/>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374</TotalTime>
  <Words>9647</Words>
  <Application>Microsoft Macintosh PowerPoint</Application>
  <PresentationFormat>Custom</PresentationFormat>
  <Paragraphs>639</Paragraphs>
  <Slides>141</Slides>
  <Notes>76</Notes>
  <HiddenSlides>9</HiddenSlides>
  <MMClips>0</MMClips>
  <ScaleCrop>false</ScaleCrop>
  <HeadingPairs>
    <vt:vector size="4" baseType="variant">
      <vt:variant>
        <vt:lpstr>Theme</vt:lpstr>
      </vt:variant>
      <vt:variant>
        <vt:i4>3</vt:i4>
      </vt:variant>
      <vt:variant>
        <vt:lpstr>Slide Titles</vt:lpstr>
      </vt:variant>
      <vt:variant>
        <vt:i4>141</vt:i4>
      </vt:variant>
    </vt:vector>
  </HeadingPairs>
  <TitlesOfParts>
    <vt:vector size="144" baseType="lpstr">
      <vt:lpstr>New_Template8</vt:lpstr>
      <vt:lpstr>Black</vt:lpstr>
      <vt:lpstr>Orbit</vt:lpstr>
      <vt:lpstr>Dinosaurs: Have you or your kids  been brainwashed?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“Keep Warm”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Lioness That Refused To Eat Meat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we know that the whole creation groans and suffers</vt:lpstr>
      <vt:lpstr>PowerPoint Presentation</vt:lpstr>
      <vt:lpstr>PowerPoint Presentation</vt:lpstr>
      <vt:lpstr>PowerPoint Presentation</vt:lpstr>
      <vt:lpstr>PowerPoint Presentation</vt:lpstr>
      <vt:lpstr>PowerPoint Presentation</vt:lpstr>
      <vt:lpstr>PowerPoint Presentation</vt:lpstr>
      <vt:lpstr>Ark Encounter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Possible Causes of Extinction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Dinosaur Den</vt:lpstr>
      <vt:lpstr>Palm Plaza</vt:lpstr>
      <vt:lpstr>PowerPoint Presentation</vt:lpstr>
      <vt:lpstr>PowerPoint Presentation</vt:lpstr>
      <vt:lpstr>PowerPoint Presentation</vt:lpstr>
      <vt:lpstr>PowerPoint Presentation</vt:lpstr>
      <vt:lpstr>PowerPoint Presentation</vt:lpstr>
      <vt:lpstr>PowerPoint Presentation</vt:lpstr>
      <vt:lpstr>Answers Book 1, 2, 3 &amp; 4</vt:lpstr>
      <vt:lpstr>PowerPoint Presentation</vt:lpstr>
      <vt:lpstr>Answers for Kids Vol. 1, 2, 3, 4, 5 &amp; 6</vt:lpstr>
      <vt:lpstr>PowerPoint Presentation</vt:lpstr>
      <vt:lpstr>PowerPoint Presentation</vt:lpstr>
      <vt:lpstr>Black</vt:lpstr>
      <vt:lpstr>Creation link at BibleStudyDownloads.org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Rick Griffith</cp:lastModifiedBy>
  <cp:revision>19</cp:revision>
  <dcterms:modified xsi:type="dcterms:W3CDTF">2018-09-07T09:33:23Z</dcterms:modified>
</cp:coreProperties>
</file>