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1" r:id="rId2"/>
    <p:sldMasterId id="2147483817" r:id="rId3"/>
  </p:sldMasterIdLst>
  <p:notesMasterIdLst>
    <p:notesMasterId r:id="rId108"/>
  </p:notesMasterIdLst>
  <p:sldIdLst>
    <p:sldId id="400" r:id="rId4"/>
    <p:sldId id="363" r:id="rId5"/>
    <p:sldId id="258" r:id="rId6"/>
    <p:sldId id="259" r:id="rId7"/>
    <p:sldId id="364"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51" r:id="rId91"/>
    <p:sldId id="352" r:id="rId92"/>
    <p:sldId id="353" r:id="rId93"/>
    <p:sldId id="354" r:id="rId94"/>
    <p:sldId id="355" r:id="rId95"/>
    <p:sldId id="398" r:id="rId96"/>
    <p:sldId id="399" r:id="rId97"/>
    <p:sldId id="358" r:id="rId98"/>
    <p:sldId id="360" r:id="rId99"/>
    <p:sldId id="361" r:id="rId100"/>
    <p:sldId id="362" r:id="rId101"/>
    <p:sldId id="348" r:id="rId102"/>
    <p:sldId id="349" r:id="rId103"/>
    <p:sldId id="350" r:id="rId104"/>
    <p:sldId id="359" r:id="rId105"/>
    <p:sldId id="401" r:id="rId106"/>
    <p:sldId id="402" r:id="rId10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BBFC77FB-9ED0-4EC9-95AA-A1379042E648}"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CBB8FF1-D9AA-43F3-AF6F-95CC898621D3}"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D6A54A91-7C1E-43E1-BBE2-56A0F3C86217}"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EFAD535C-13BB-4B2B-9C38-A9221E4CAFDF}"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B393CE3-BFF6-4773-A19A-032CE7AFC24D}"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EE266B44-A6F8-4AB1-846B-1979562810F7}"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EE0A779-765E-4826-8253-9277ECEAE652}"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A4FB2CBF-34BD-4C40-9123-6F052474809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286"/>
    <p:restoredTop sz="94621"/>
  </p:normalViewPr>
  <p:slideViewPr>
    <p:cSldViewPr snapToGrid="0" snapToObjects="1">
      <p:cViewPr varScale="1">
        <p:scale>
          <a:sx n="58" d="100"/>
          <a:sy n="58" d="100"/>
        </p:scale>
        <p:origin x="-800" y="-120"/>
      </p:cViewPr>
      <p:guideLst>
        <p:guide orient="horz" pos="4320"/>
        <p:guide pos="7680"/>
      </p:guideLst>
    </p:cSldViewPr>
  </p:slideViewPr>
  <p:outlineViewPr>
    <p:cViewPr>
      <p:scale>
        <a:sx n="33" d="100"/>
        <a:sy n="33" d="100"/>
      </p:scale>
      <p:origin x="0" y="-4688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notesMaster" Target="notesMasters/notesMaster1.xml"/><Relationship Id="rId109" Type="http://schemas.openxmlformats.org/officeDocument/2006/relationships/printerSettings" Target="printerSettings/printerSettings1.bin"/><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10" Type="http://schemas.openxmlformats.org/officeDocument/2006/relationships/presProps" Target="presProps.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1" name="Shape 891"/>
          <p:cNvSpPr>
            <a:spLocks noGrp="1" noRot="1" noChangeAspect="1"/>
          </p:cNvSpPr>
          <p:nvPr>
            <p:ph type="sldImg"/>
          </p:nvPr>
        </p:nvSpPr>
        <p:spPr>
          <a:xfrm>
            <a:off x="1143000" y="685800"/>
            <a:ext cx="4572000" cy="3429000"/>
          </a:xfrm>
          <a:prstGeom prst="rect">
            <a:avLst/>
          </a:prstGeom>
        </p:spPr>
        <p:txBody>
          <a:bodyPr/>
          <a:lstStyle/>
          <a:p>
            <a:endParaRPr/>
          </a:p>
        </p:txBody>
      </p:sp>
      <p:sp>
        <p:nvSpPr>
          <p:cNvPr id="892" name="Shape 8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1042860"/>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atlantipedia.ie/samples/tag/ignatius-donnelly/"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bc.co.uk/arts/yourpaintings/paintings/professor-john-fleming-17851857-125652" TargetMode="External"/><Relationship Id="rId4" Type="http://schemas.openxmlformats.org/officeDocument/2006/relationships/hyperlink" Target="http://britishbryozoans.myspecies.info/gallery?f%5B0%5D=tid:3356"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www.spurgeon.org/sermons/0041.htm"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www.spurgeon.org/sermons/0041.htm"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 Id="rId3" Type="http://schemas.openxmlformats.org/officeDocument/2006/relationships/hyperlink" Target="http://www.creationdays.dk/C.%20I.%20Scofield/0.php"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www.wts.edu/stayinformed/view.html?id=1225"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public_domain" TargetMode="External"/><Relationship Id="rId4" Type="http://schemas.openxmlformats.org/officeDocument/2006/relationships/hyperlink" Target="http://commons.wikimedia.org/wiki/User:Dcoetzee"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 Id="rId3" Type="http://schemas.openxmlformats.org/officeDocument/2006/relationships/hyperlink" Target="http://library.mcz.harvard.edu/history/images/mayr.jpg"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nssdc.gsfc.nasa.gov/image/planetary/saturn/hst_saturn_nicmos.jpg"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noRot="1" noChangeAspect="1"/>
          </p:cNvSpPr>
          <p:nvPr>
            <p:ph type="sldImg"/>
          </p:nvPr>
        </p:nvSpPr>
        <p:spPr>
          <a:prstGeom prst="rect">
            <a:avLst/>
          </a:prstGeom>
        </p:spPr>
        <p:txBody>
          <a:bodyPr/>
          <a:lstStyle/>
          <a:p>
            <a:endParaRPr/>
          </a:p>
        </p:txBody>
      </p:sp>
      <p:sp>
        <p:nvSpPr>
          <p:cNvPr id="1057" name="Shape 1057"/>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a:spLocks noGrp="1" noRot="1" noChangeAspect="1"/>
          </p:cNvSpPr>
          <p:nvPr>
            <p:ph type="sldImg"/>
          </p:nvPr>
        </p:nvSpPr>
        <p:spPr>
          <a:prstGeom prst="rect">
            <a:avLst/>
          </a:prstGeom>
        </p:spPr>
        <p:txBody>
          <a:bodyPr/>
          <a:lstStyle/>
          <a:p>
            <a:endParaRPr/>
          </a:p>
        </p:txBody>
      </p:sp>
      <p:sp>
        <p:nvSpPr>
          <p:cNvPr id="1065" name="Shape 1065"/>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Werner was very kind and helpful to his students but extremely dogmatic about this speculative theory of the earth.  As such he had an enormous impact on his students, who swallowed his theory or at least his belief in millions of years for the age of the earth.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noRot="1" noChangeAspect="1"/>
          </p:cNvSpPr>
          <p:nvPr>
            <p:ph type="sldImg"/>
          </p:nvPr>
        </p:nvSpPr>
        <p:spPr>
          <a:prstGeom prst="rect">
            <a:avLst/>
          </a:prstGeom>
        </p:spPr>
        <p:txBody>
          <a:bodyPr/>
          <a:lstStyle/>
          <a:p>
            <a:endParaRPr/>
          </a:p>
        </p:txBody>
      </p:sp>
      <p:sp>
        <p:nvSpPr>
          <p:cNvPr id="1073" name="Shape 1073"/>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pPr>
            <a:r>
              <a:rPr sz="1200" b="1">
                <a:uFill>
                  <a:solidFill>
                    <a:srgbClr val="000000"/>
                  </a:solidFill>
                </a:uFill>
                <a:latin typeface="Arial"/>
                <a:ea typeface="Arial"/>
                <a:cs typeface="Arial"/>
                <a:sym typeface="Arial"/>
              </a:rPr>
              <a:t>Hutton’s theory written in incomprehensible English was “translated” by John Playfair (mathematician at Univ. of Edinburgh) in </a:t>
            </a:r>
            <a:r>
              <a:rPr sz="1200" b="1" i="1">
                <a:uFill>
                  <a:solidFill>
                    <a:srgbClr val="000000"/>
                  </a:solidFill>
                </a:uFill>
                <a:latin typeface="Arial"/>
                <a:ea typeface="Arial"/>
                <a:cs typeface="Arial"/>
                <a:sym typeface="Arial"/>
              </a:rPr>
              <a:t>Illustrations of the Huttonian Theory of the Earth</a:t>
            </a:r>
            <a:r>
              <a:rPr sz="1200" b="1">
                <a:uFill>
                  <a:solidFill>
                    <a:srgbClr val="000000"/>
                  </a:solidFill>
                </a:uFill>
                <a:latin typeface="Arial"/>
                <a:ea typeface="Arial"/>
                <a:cs typeface="Arial"/>
                <a:sym typeface="Arial"/>
              </a:rPr>
              <a:t> (Edinburgh, 1802)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He believed in multiple local or regional catastrophes.  All the animals were not killed in these events and creatures migrated in after the events to repopulate the flooded areas.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Shape 1088"/>
          <p:cNvSpPr>
            <a:spLocks noGrp="1" noRot="1" noChangeAspect="1"/>
          </p:cNvSpPr>
          <p:nvPr>
            <p:ph type="sldImg"/>
          </p:nvPr>
        </p:nvSpPr>
        <p:spPr>
          <a:prstGeom prst="rect">
            <a:avLst/>
          </a:prstGeom>
        </p:spPr>
        <p:txBody>
          <a:bodyPr/>
          <a:lstStyle/>
          <a:p>
            <a:endParaRPr/>
          </a:p>
        </p:txBody>
      </p:sp>
      <p:sp>
        <p:nvSpPr>
          <p:cNvPr id="1089" name="Shape 1089"/>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solidFill>
                  <a:srgbClr val="232323"/>
                </a:solidFill>
              </a:defRPr>
            </a:pPr>
            <a:r>
              <a:rPr sz="1200">
                <a:uFill>
                  <a:solidFill>
                    <a:srgbClr val="232323"/>
                  </a:solidFill>
                </a:uFill>
                <a:latin typeface="Arial"/>
                <a:ea typeface="Arial"/>
                <a:cs typeface="Arial"/>
                <a:sym typeface="Arial"/>
              </a:rPr>
              <a:t>Source: </a:t>
            </a:r>
            <a:r>
              <a:rPr sz="1200" i="1">
                <a:uFill>
                  <a:solidFill>
                    <a:srgbClr val="232323"/>
                  </a:solidFill>
                </a:uFill>
                <a:latin typeface="Arial"/>
                <a:ea typeface="Arial"/>
                <a:cs typeface="Arial"/>
                <a:sym typeface="Arial"/>
              </a:rPr>
              <a:t>The Age of the Earth</a:t>
            </a:r>
            <a:r>
              <a:rPr sz="1200">
                <a:uFill>
                  <a:solidFill>
                    <a:srgbClr val="232323"/>
                  </a:solidFill>
                </a:uFill>
                <a:latin typeface="Arial"/>
                <a:ea typeface="Arial"/>
                <a:cs typeface="Arial"/>
                <a:sym typeface="Arial"/>
              </a:rPr>
              <a:t> (London: Institute of Geological Sciences), p. 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Shape 1096"/>
          <p:cNvSpPr>
            <a:spLocks noGrp="1" noRot="1" noChangeAspect="1"/>
          </p:cNvSpPr>
          <p:nvPr>
            <p:ph type="sldImg"/>
          </p:nvPr>
        </p:nvSpPr>
        <p:spPr>
          <a:prstGeom prst="rect">
            <a:avLst/>
          </a:prstGeom>
        </p:spPr>
        <p:txBody>
          <a:bodyPr/>
          <a:lstStyle/>
          <a:p>
            <a:endParaRPr/>
          </a:p>
        </p:txBody>
      </p:sp>
      <p:sp>
        <p:nvSpPr>
          <p:cNvPr id="1097" name="Shape 1097"/>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Shape 1145"/>
          <p:cNvSpPr>
            <a:spLocks noGrp="1" noRot="1" noChangeAspect="1"/>
          </p:cNvSpPr>
          <p:nvPr>
            <p:ph type="sldImg"/>
          </p:nvPr>
        </p:nvSpPr>
        <p:spPr>
          <a:prstGeom prst="rect">
            <a:avLst/>
          </a:prstGeom>
        </p:spPr>
        <p:txBody>
          <a:bodyPr/>
          <a:lstStyle/>
          <a:p>
            <a:endParaRPr/>
          </a:p>
        </p:txBody>
      </p:sp>
      <p:sp>
        <p:nvSpPr>
          <p:cNvPr id="1146" name="Shape 1146"/>
          <p:cNvSpPr>
            <a:spLocks noGrp="1"/>
          </p:cNvSpPr>
          <p:nvPr>
            <p:ph type="body" sz="quarter" idx="1"/>
          </p:nvPr>
        </p:nvSpPr>
        <p:spPr>
          <a:prstGeom prst="rect">
            <a:avLst/>
          </a:prstGeom>
        </p:spPr>
        <p:txBody>
          <a:bodyPr/>
          <a:lstStyle/>
          <a:p>
            <a:r>
              <a:t>SB = Supernatural Beginning</a:t>
            </a:r>
          </a:p>
          <a:p>
            <a:r>
              <a:t>C = Catastrophe</a:t>
            </a:r>
          </a:p>
          <a:p>
            <a:r>
              <a:t>P = Present (today, our times)</a:t>
            </a:r>
          </a:p>
          <a:p>
            <a:r>
              <a:t>SCW = Supernatural Creation Week</a:t>
            </a:r>
          </a:p>
          <a:p>
            <a:r>
              <a:t>F = Flood (Noah’s)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Shape 1154"/>
          <p:cNvSpPr>
            <a:spLocks noGrp="1" noRot="1" noChangeAspect="1"/>
          </p:cNvSpPr>
          <p:nvPr>
            <p:ph type="sldImg"/>
          </p:nvPr>
        </p:nvSpPr>
        <p:spPr>
          <a:prstGeom prst="rect">
            <a:avLst/>
          </a:prstGeom>
        </p:spPr>
        <p:txBody>
          <a:bodyPr/>
          <a:lstStyle/>
          <a:p>
            <a:endParaRPr/>
          </a:p>
        </p:txBody>
      </p:sp>
      <p:sp>
        <p:nvSpPr>
          <p:cNvPr id="1155" name="Shape 1155"/>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r>
              <a:t>Gap theory: there is a long period of time between Genesis 1:1 and Genesis 1:2</a:t>
            </a:r>
          </a:p>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endParaRPr/>
          </a:p>
          <a:p>
            <a: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pPr>
            <a:r>
              <a:t>Source: Ian Taylor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p>
            <a:pPr>
              <a:defRPr sz="2700"/>
            </a:pPr>
            <a:r>
              <a:t>Day-age theory: the days of Genesis 1 are figurative of long periods of time (millions of years)</a:t>
            </a:r>
          </a:p>
          <a:p>
            <a:pPr>
              <a:defRPr sz="1500"/>
            </a:pPr>
            <a:endParaRPr/>
          </a:p>
          <a:p>
            <a:pPr>
              <a:defRPr sz="1500"/>
            </a:pPr>
            <a:r>
              <a:t>photo: </a:t>
            </a:r>
            <a:r>
              <a:rPr u="sng">
                <a:hlinkClick r:id="rId3"/>
              </a:rPr>
              <a:t>http://atlantipedia.ie/samples/tag/ignatius-donnelly/</a:t>
            </a:r>
            <a:r>
              <a:t>, accessed 2016 Jan 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Shape 1172"/>
          <p:cNvSpPr>
            <a:spLocks noGrp="1" noRot="1" noChangeAspect="1"/>
          </p:cNvSpPr>
          <p:nvPr>
            <p:ph type="sldImg"/>
          </p:nvPr>
        </p:nvSpPr>
        <p:spPr>
          <a:prstGeom prst="rect">
            <a:avLst/>
          </a:prstGeom>
        </p:spPr>
        <p:txBody>
          <a:bodyPr/>
          <a:lstStyle/>
          <a:p>
            <a:endParaRPr/>
          </a:p>
        </p:txBody>
      </p:sp>
      <p:sp>
        <p:nvSpPr>
          <p:cNvPr id="1173" name="Shape 1173"/>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Shape 960"/>
          <p:cNvSpPr>
            <a:spLocks noGrp="1" noRot="1" noChangeAspect="1"/>
          </p:cNvSpPr>
          <p:nvPr>
            <p:ph type="sldImg"/>
          </p:nvPr>
        </p:nvSpPr>
        <p:spPr>
          <a:prstGeom prst="rect">
            <a:avLst/>
          </a:prstGeom>
        </p:spPr>
        <p:txBody>
          <a:bodyPr/>
          <a:lstStyle/>
          <a:p>
            <a:endParaRPr/>
          </a:p>
        </p:txBody>
      </p:sp>
      <p:sp>
        <p:nvSpPr>
          <p:cNvPr id="961" name="Shape 961"/>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2400">
                <a:uFill>
                  <a:solidFill>
                    <a:srgbClr val="000000"/>
                  </a:solidFill>
                </a:uFill>
                <a:latin typeface="Arial"/>
                <a:ea typeface="Arial"/>
                <a:cs typeface="Arial"/>
                <a:sym typeface="Arial"/>
              </a:defRPr>
            </a:lvl1pPr>
          </a:lstStyle>
          <a:p>
            <a:r>
              <a:t>NASB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Shape 1193"/>
          <p:cNvSpPr>
            <a:spLocks noGrp="1" noRot="1" noChangeAspect="1"/>
          </p:cNvSpPr>
          <p:nvPr>
            <p:ph type="sldImg"/>
          </p:nvPr>
        </p:nvSpPr>
        <p:spPr>
          <a:prstGeom prst="rect">
            <a:avLst/>
          </a:prstGeom>
        </p:spPr>
        <p:txBody>
          <a:bodyPr/>
          <a:lstStyle/>
          <a:p>
            <a:endParaRPr/>
          </a:p>
        </p:txBody>
      </p:sp>
      <p:sp>
        <p:nvSpPr>
          <p:cNvPr id="1194" name="Shape 1194"/>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a:uFill>
                  <a:solidFill>
                    <a:srgbClr val="000000"/>
                  </a:solidFill>
                </a:uFill>
                <a:latin typeface="Arial"/>
                <a:ea typeface="Arial"/>
                <a:cs typeface="Arial"/>
                <a:sym typeface="Arial"/>
              </a:rPr>
              <a:t>Fleming published his idea in a journal article in </a:t>
            </a:r>
            <a:r>
              <a:rPr b="1">
                <a:uFill>
                  <a:solidFill>
                    <a:srgbClr val="000000"/>
                  </a:solidFill>
                </a:uFill>
                <a:latin typeface="Arial"/>
                <a:ea typeface="Arial"/>
                <a:cs typeface="Arial"/>
                <a:sym typeface="Arial"/>
              </a:rPr>
              <a:t>1826</a:t>
            </a:r>
            <a:r>
              <a:rPr>
                <a:uFill>
                  <a:solidFill>
                    <a:srgbClr val="000000"/>
                  </a:solidFill>
                </a:uFill>
                <a:latin typeface="Arial"/>
                <a:ea typeface="Arial"/>
                <a:cs typeface="Arial"/>
                <a:sym typeface="Arial"/>
              </a:rPr>
              <a:t>.  He said the Bible describes a tranquil flood that didn’t displace the plants or </a:t>
            </a:r>
            <a:r>
              <a:rPr b="1">
                <a:uFill>
                  <a:solidFill>
                    <a:srgbClr val="000000"/>
                  </a:solidFill>
                </a:uFill>
                <a:latin typeface="Arial"/>
                <a:ea typeface="Arial"/>
                <a:cs typeface="Arial"/>
                <a:sym typeface="Arial"/>
              </a:rPr>
              <a:t>even the soil</a:t>
            </a:r>
            <a:r>
              <a:rPr>
                <a:uFill>
                  <a:solidFill>
                    <a:srgbClr val="000000"/>
                  </a:solidFill>
                </a:uFill>
                <a:latin typeface="Arial"/>
                <a:ea typeface="Arial"/>
                <a:cs typeface="Arial"/>
                <a:sym typeface="Arial"/>
              </a:rPr>
              <a:t> and therefore would have left no geological evidence.  </a:t>
            </a:r>
            <a:r>
              <a:rPr b="1">
                <a:uFill>
                  <a:solidFill>
                    <a:srgbClr val="000000"/>
                  </a:solidFill>
                </a:uFill>
                <a:latin typeface="Arial"/>
                <a:ea typeface="Arial"/>
                <a:cs typeface="Arial"/>
                <a:sym typeface="Arial"/>
              </a:rPr>
              <a:t>Lyell exploited Flemings argument</a:t>
            </a:r>
            <a:r>
              <a:rPr>
                <a:uFill>
                  <a:solidFill>
                    <a:srgbClr val="000000"/>
                  </a:solidFill>
                </a:uFill>
                <a:latin typeface="Arial"/>
                <a:ea typeface="Arial"/>
                <a:cs typeface="Arial"/>
                <a:sym typeface="Arial"/>
              </a:rPr>
              <a:t> to say the same, especially noting that the dove found an “olive branch” (the Bible says “olive leaf”).</a:t>
            </a:r>
          </a:p>
          <a:p>
            <a:pPr marL="42597" marR="42597" defTabSz="914400">
              <a:spcBef>
                <a:spcPts val="400"/>
              </a:spcBef>
              <a:buClr>
                <a:srgbClr val="000000"/>
              </a:buClr>
              <a:buFont typeface="Arial"/>
              <a:defRPr sz="2200"/>
            </a:pPr>
            <a:endParaRPr sz="120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1200">
                <a:latin typeface="Arial"/>
                <a:ea typeface="Arial"/>
                <a:cs typeface="Arial"/>
                <a:sym typeface="Arial"/>
              </a:defRPr>
            </a:pPr>
            <a:r>
              <a:rPr>
                <a:uFill>
                  <a:solidFill>
                    <a:srgbClr val="000000"/>
                  </a:solidFill>
                </a:uFill>
              </a:rPr>
              <a:t>Photo: </a:t>
            </a:r>
            <a:r>
              <a:rPr u="sng">
                <a:hlinkClick r:id="rId3"/>
              </a:rPr>
              <a:t>http://www.bbc.co.uk/arts/yourpaintings/paintings/professor-john-fleming-17851857-125652</a:t>
            </a:r>
            <a:r>
              <a:rPr>
                <a:uFill>
                  <a:solidFill>
                    <a:srgbClr val="000000"/>
                  </a:solidFill>
                </a:uFill>
              </a:rPr>
              <a:t>, accessed 2016 Jan 9, information about copyright in a link on this page.  I</a:t>
            </a:r>
            <a:r>
              <a:t> </a:t>
            </a:r>
            <a:r>
              <a:rPr>
                <a:uFill>
                  <a:solidFill>
                    <a:srgbClr val="000000"/>
                  </a:solidFill>
                </a:uFill>
              </a:rPr>
              <a:t>have in my picture/creation folder under Fleming, John 1785-1857</a:t>
            </a:r>
          </a:p>
          <a:p>
            <a:pPr marL="42597" marR="42597" defTabSz="914400">
              <a:spcBef>
                <a:spcPts val="400"/>
              </a:spcBef>
              <a:buClr>
                <a:srgbClr val="000000"/>
              </a:buClr>
              <a:buFont typeface="Arial"/>
              <a:defRPr sz="1200">
                <a:latin typeface="Arial"/>
                <a:ea typeface="Arial"/>
                <a:cs typeface="Arial"/>
                <a:sym typeface="Arial"/>
              </a:defRPr>
            </a:pPr>
            <a:endParaRPr>
              <a:uFill>
                <a:solidFill>
                  <a:srgbClr val="000000"/>
                </a:solidFill>
              </a:uFill>
            </a:endParaRPr>
          </a:p>
          <a:p>
            <a:pPr marL="42597" marR="42597" defTabSz="914400">
              <a:spcBef>
                <a:spcPts val="400"/>
              </a:spcBef>
              <a:buClr>
                <a:srgbClr val="000000"/>
              </a:buClr>
              <a:buFont typeface="Arial"/>
              <a:defRPr sz="1200">
                <a:latin typeface="Arial"/>
                <a:ea typeface="Arial"/>
                <a:cs typeface="Arial"/>
                <a:sym typeface="Arial"/>
              </a:defRPr>
            </a:pPr>
            <a:r>
              <a:rPr>
                <a:uFill>
                  <a:solidFill>
                    <a:srgbClr val="000000"/>
                  </a:solidFill>
                </a:uFill>
              </a:rPr>
              <a:t>A copyright free photo is at </a:t>
            </a:r>
            <a:r>
              <a:rPr u="sng">
                <a:hlinkClick r:id="rId4" invalidUrl="http://britishbryozoans.myspecies.info/gallery?f[0]=tid:3356"/>
              </a:rPr>
              <a:t>http://britishbryozoans.myspecies.info/gallery?f%5B0%5D=tid%3A3356</a:t>
            </a:r>
            <a:r>
              <a:rPr>
                <a:uFill>
                  <a:solidFill>
                    <a:srgbClr val="000000"/>
                  </a:solidFill>
                </a:uFill>
              </a:rPr>
              <a:t>, accessed 2016 Jan 9, which I have in my picture/creation folder under Fleming, John 1785-1857 B&amp;W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a:spLocks noGrp="1" noRot="1" noChangeAspect="1"/>
          </p:cNvSpPr>
          <p:nvPr>
            <p:ph type="sldImg"/>
          </p:nvPr>
        </p:nvSpPr>
        <p:spPr>
          <a:prstGeom prst="rect">
            <a:avLst/>
          </a:prstGeom>
        </p:spPr>
        <p:txBody>
          <a:bodyPr/>
          <a:lstStyle/>
          <a:p>
            <a:endParaRPr/>
          </a:p>
        </p:txBody>
      </p:sp>
      <p:sp>
        <p:nvSpPr>
          <p:cNvPr id="1203" name="Shape 1203"/>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r>
              <a:t>Local flood = localized in the Mesopotamian Valley of the Tigris and Euphrates rivers (modern-day Iraq)</a:t>
            </a:r>
          </a:p>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endParaRP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Source: my slide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Shape 1238"/>
          <p:cNvSpPr>
            <a:spLocks noGrp="1" noRot="1" noChangeAspect="1"/>
          </p:cNvSpPr>
          <p:nvPr>
            <p:ph type="sldImg"/>
          </p:nvPr>
        </p:nvSpPr>
        <p:spPr>
          <a:prstGeom prst="rect">
            <a:avLst/>
          </a:prstGeom>
        </p:spPr>
        <p:txBody>
          <a:bodyPr/>
          <a:lstStyle/>
          <a:p>
            <a:endParaRPr/>
          </a:p>
        </p:txBody>
      </p:sp>
      <p:sp>
        <p:nvSpPr>
          <p:cNvPr id="1239" name="Shape 1239"/>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b="1">
                <a:uFill>
                  <a:solidFill>
                    <a:srgbClr val="000000"/>
                  </a:solidFill>
                </a:uFill>
                <a:latin typeface="Arial"/>
                <a:ea typeface="Arial"/>
                <a:cs typeface="Arial"/>
                <a:sym typeface="Arial"/>
              </a:rPr>
              <a:t>Diagrams from Wayne Grudem, </a:t>
            </a:r>
            <a:r>
              <a:rPr sz="1200" b="1" i="1">
                <a:uFill>
                  <a:solidFill>
                    <a:srgbClr val="000000"/>
                  </a:solidFill>
                </a:uFill>
                <a:latin typeface="Arial"/>
                <a:ea typeface="Arial"/>
                <a:cs typeface="Arial"/>
                <a:sym typeface="Arial"/>
              </a:rPr>
              <a:t>Systematic Theology </a:t>
            </a:r>
            <a:r>
              <a:rPr sz="1200" b="1">
                <a:uFill>
                  <a:solidFill>
                    <a:srgbClr val="000000"/>
                  </a:solidFill>
                </a:uFill>
                <a:latin typeface="Arial"/>
                <a:ea typeface="Arial"/>
                <a:cs typeface="Arial"/>
                <a:sym typeface="Arial"/>
              </a:rPr>
              <a:t>(1994), p 268.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Shape 1253"/>
          <p:cNvSpPr>
            <a:spLocks noGrp="1" noRot="1" noChangeAspect="1"/>
          </p:cNvSpPr>
          <p:nvPr>
            <p:ph type="sldImg"/>
          </p:nvPr>
        </p:nvSpPr>
        <p:spPr>
          <a:xfrm>
            <a:off x="381000" y="685800"/>
            <a:ext cx="6096000" cy="3429000"/>
          </a:xfrm>
          <a:prstGeom prst="rect">
            <a:avLst/>
          </a:prstGeom>
        </p:spPr>
        <p:txBody>
          <a:bodyPr/>
          <a:lstStyle/>
          <a:p>
            <a:endParaRPr/>
          </a:p>
        </p:txBody>
      </p:sp>
      <p:sp>
        <p:nvSpPr>
          <p:cNvPr id="1254" name="Shape 1254"/>
          <p:cNvSpPr>
            <a:spLocks noGrp="1"/>
          </p:cNvSpPr>
          <p:nvPr>
            <p:ph type="body" sz="quarter" idx="1"/>
          </p:nvPr>
        </p:nvSpPr>
        <p:spPr>
          <a:prstGeom prst="rect">
            <a:avLst/>
          </a:prstGeom>
        </p:spPr>
        <p:txBody>
          <a:bodyPr/>
          <a:lstStyle>
            <a:lvl1pPr marL="42597" marR="42597" defTabSz="914400">
              <a:spcBef>
                <a:spcPts val="400"/>
              </a:spcBef>
              <a:buFont typeface="Arial"/>
              <a:defRPr sz="1200">
                <a:uFill>
                  <a:solidFill>
                    <a:srgbClr val="000000"/>
                  </a:solidFill>
                </a:uFill>
                <a:latin typeface="Arial"/>
                <a:ea typeface="Arial"/>
                <a:cs typeface="Arial"/>
                <a:sym typeface="Arial"/>
              </a:defRPr>
            </a:lvl1pPr>
          </a:lstStyle>
          <a:p>
            <a:r>
              <a:t>And many Christians who were influenced by these writers became semi-deists in their thinking about the world.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Shape 1262"/>
          <p:cNvSpPr>
            <a:spLocks noGrp="1" noRot="1" noChangeAspect="1"/>
          </p:cNvSpPr>
          <p:nvPr>
            <p:ph type="sldImg"/>
          </p:nvPr>
        </p:nvSpPr>
        <p:spPr>
          <a:xfrm>
            <a:off x="381000" y="685800"/>
            <a:ext cx="6096000" cy="3429000"/>
          </a:xfrm>
          <a:prstGeom prst="rect">
            <a:avLst/>
          </a:prstGeom>
        </p:spPr>
        <p:txBody>
          <a:bodyPr/>
          <a:lstStyle/>
          <a:p>
            <a:endParaRPr/>
          </a:p>
        </p:txBody>
      </p:sp>
      <p:sp>
        <p:nvSpPr>
          <p:cNvPr id="1263" name="Shape 1263"/>
          <p:cNvSpPr>
            <a:spLocks noGrp="1"/>
          </p:cNvSpPr>
          <p:nvPr>
            <p:ph type="body" sz="quarter" idx="1"/>
          </p:nvPr>
        </p:nvSpPr>
        <p:spPr>
          <a:prstGeom prst="rect">
            <a:avLst/>
          </a:prstGeom>
        </p:spPr>
        <p:txBody>
          <a:bodyPr/>
          <a:lstStyle/>
          <a:p>
            <a:pPr>
              <a:defRPr sz="1500">
                <a:latin typeface="Arial"/>
                <a:ea typeface="Arial"/>
                <a:cs typeface="Arial"/>
                <a:sym typeface="Arial"/>
              </a:defRPr>
            </a:pPr>
            <a:r>
              <a:rPr sz="1200">
                <a:uFill>
                  <a:solidFill>
                    <a:srgbClr val="000000"/>
                  </a:solidFill>
                </a:uFill>
              </a:rPr>
              <a:t>Original source of last part of quote is James Hutton, </a:t>
            </a:r>
            <a:r>
              <a:rPr sz="1200" i="1">
                <a:uFill>
                  <a:solidFill>
                    <a:srgbClr val="000000"/>
                  </a:solidFill>
                </a:uFill>
              </a:rPr>
              <a:t>Theory of the Earth</a:t>
            </a:r>
            <a:r>
              <a:rPr sz="1200">
                <a:uFill>
                  <a:solidFill>
                    <a:srgbClr val="000000"/>
                  </a:solidFill>
                </a:uFill>
              </a:rPr>
              <a:t> (Edinburgh: William Creech, 1795), Vol. 2, p 547.  I could not find the first part of the quote in Hutton’s vol. 1 or vol. 2.  I also didn’t find the first part of the quote in Hutton’s 1788 article.</a:t>
            </a:r>
          </a:p>
          <a:p>
            <a:pPr>
              <a:defRPr sz="1500">
                <a:latin typeface="Arial"/>
                <a:ea typeface="Arial"/>
                <a:cs typeface="Arial"/>
                <a:sym typeface="Arial"/>
              </a:defRPr>
            </a:pPr>
            <a:endParaRPr sz="1200">
              <a:uFill>
                <a:solidFill>
                  <a:srgbClr val="000000"/>
                </a:solidFill>
              </a:uFill>
            </a:endParaRPr>
          </a:p>
          <a:p>
            <a:pPr>
              <a:defRPr sz="1500">
                <a:latin typeface="Arial"/>
                <a:ea typeface="Arial"/>
                <a:cs typeface="Arial"/>
                <a:sym typeface="Arial"/>
              </a:defRPr>
            </a:pPr>
            <a:r>
              <a:rPr sz="1200">
                <a:uFill>
                  <a:solidFill>
                    <a:srgbClr val="000000"/>
                  </a:solidFill>
                </a:uFill>
              </a:rPr>
              <a:t>But the statement clearly reflects Hutton’s view.</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 name="Shape 1272"/>
          <p:cNvSpPr>
            <a:spLocks noGrp="1" noRot="1" noChangeAspect="1"/>
          </p:cNvSpPr>
          <p:nvPr>
            <p:ph type="sldImg"/>
          </p:nvPr>
        </p:nvSpPr>
        <p:spPr>
          <a:xfrm>
            <a:off x="381000" y="685800"/>
            <a:ext cx="6096000" cy="3429000"/>
          </a:xfrm>
          <a:prstGeom prst="rect">
            <a:avLst/>
          </a:prstGeom>
        </p:spPr>
        <p:txBody>
          <a:bodyPr/>
          <a:lstStyle/>
          <a:p>
            <a:endParaRPr/>
          </a:p>
        </p:txBody>
      </p:sp>
      <p:sp>
        <p:nvSpPr>
          <p:cNvPr id="1273" name="Shape 1273"/>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a:uFill>
                  <a:solidFill>
                    <a:srgbClr val="000000"/>
                  </a:solidFill>
                </a:uFill>
                <a:latin typeface="Arial"/>
                <a:ea typeface="Arial"/>
                <a:cs typeface="Arial"/>
                <a:sym typeface="Arial"/>
              </a:rPr>
              <a:t>Quoted in Arthur Holmes, </a:t>
            </a:r>
            <a:r>
              <a:rPr sz="1200" i="1">
                <a:uFill>
                  <a:solidFill>
                    <a:srgbClr val="000000"/>
                  </a:solidFill>
                </a:uFill>
                <a:latin typeface="Arial"/>
                <a:ea typeface="Arial"/>
                <a:cs typeface="Arial"/>
                <a:sym typeface="Arial"/>
              </a:rPr>
              <a:t>Principles of Physical Geology</a:t>
            </a:r>
            <a:r>
              <a:rPr sz="1200">
                <a:uFill>
                  <a:solidFill>
                    <a:srgbClr val="000000"/>
                  </a:solidFill>
                </a:uFill>
                <a:latin typeface="Arial"/>
                <a:ea typeface="Arial"/>
                <a:cs typeface="Arial"/>
                <a:sym typeface="Arial"/>
              </a:rPr>
              <a:t>, (UK: Thomas Nelson &amp; Sons Ltd., 1965), pp. 43–44.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 name="Shape 13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39" name="Shape 133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Please note, creationists reason from the present to the past.  But they do so within the presuppositional framework of the eye-witness testimony of the Creator given in Genesis.</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Secular and most Christian geologists, however, reason from the present to the past within the presuppositional framework of uniformitarian naturalism, by which they deny God’s witness concerning supernatural creation Week, the cosmos-altering curse at the Fall of Adam, and the global catastrophic Flood at the time of Noah.</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 name="Shape 1346"/>
          <p:cNvSpPr>
            <a:spLocks noGrp="1" noRot="1" noChangeAspect="1"/>
          </p:cNvSpPr>
          <p:nvPr>
            <p:ph type="sldImg"/>
          </p:nvPr>
        </p:nvSpPr>
        <p:spPr>
          <a:xfrm>
            <a:off x="381000" y="685800"/>
            <a:ext cx="6096000" cy="3429000"/>
          </a:xfrm>
          <a:prstGeom prst="rect">
            <a:avLst/>
          </a:prstGeom>
        </p:spPr>
        <p:txBody>
          <a:bodyPr/>
          <a:lstStyle/>
          <a:p>
            <a:endParaRPr/>
          </a:p>
        </p:txBody>
      </p:sp>
      <p:sp>
        <p:nvSpPr>
          <p:cNvPr id="1347" name="Shape 1347"/>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lvl1pPr>
          </a:lstStyle>
          <a:p>
            <a:r>
              <a:t>Quote from Lyell’s lecture at King’s College London, 4 May 1832</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Shape 1355"/>
          <p:cNvSpPr>
            <a:spLocks noGrp="1" noRot="1" noChangeAspect="1"/>
          </p:cNvSpPr>
          <p:nvPr>
            <p:ph type="sldImg"/>
          </p:nvPr>
        </p:nvSpPr>
        <p:spPr>
          <a:xfrm>
            <a:off x="381000" y="685800"/>
            <a:ext cx="6096000" cy="3429000"/>
          </a:xfrm>
          <a:prstGeom prst="rect">
            <a:avLst/>
          </a:prstGeom>
        </p:spPr>
        <p:txBody>
          <a:bodyPr/>
          <a:lstStyle/>
          <a:p>
            <a:endParaRPr/>
          </a:p>
        </p:txBody>
      </p:sp>
      <p:sp>
        <p:nvSpPr>
          <p:cNvPr id="1356" name="Shape 1356"/>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400">
                <a:uFill>
                  <a:solidFill>
                    <a:srgbClr val="000000"/>
                  </a:solidFill>
                </a:uFill>
                <a:latin typeface="Arial"/>
                <a:ea typeface="Arial"/>
                <a:cs typeface="Arial"/>
                <a:sym typeface="Arial"/>
              </a:defRPr>
            </a:pPr>
            <a:r>
              <a:rPr sz="2800"/>
              <a:t>The quote is from Lyell’s letter on 14 June 1830 to fellow uniformitarian geologist, George Poulett Scrope </a:t>
            </a:r>
            <a:r>
              <a:t>(also a member of Parliament), whom Lyell was encouraging and instructing on how to write his article for the </a:t>
            </a:r>
            <a:r>
              <a:rPr i="1"/>
              <a:t>Quarterly Review</a:t>
            </a:r>
            <a:r>
              <a:t> to accomplish what Lyell prescribed above so that the British church leaders would accept the millions of years and reject Genesis.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noRot="1" noChangeAspect="1"/>
          </p:cNvSpPr>
          <p:nvPr>
            <p:ph type="sldImg"/>
          </p:nvPr>
        </p:nvSpPr>
        <p:spPr>
          <a:prstGeom prst="rect">
            <a:avLst/>
          </a:prstGeom>
        </p:spPr>
        <p:txBody>
          <a:bodyPr/>
          <a:lstStyle/>
          <a:p>
            <a:endParaRPr/>
          </a:p>
        </p:txBody>
      </p:sp>
      <p:sp>
        <p:nvSpPr>
          <p:cNvPr id="982" name="Shape 982"/>
          <p:cNvSpPr>
            <a:spLocks noGrp="1"/>
          </p:cNvSpPr>
          <p:nvPr>
            <p:ph type="body" sz="quarter" idx="1"/>
          </p:nvPr>
        </p:nvSpPr>
        <p:spPr>
          <a:prstGeom prst="rect">
            <a:avLst/>
          </a:prstGeom>
        </p:spPr>
        <p:txBody>
          <a:bodyPr/>
          <a:lstStyle/>
          <a:p>
            <a:pPr>
              <a:defRPr sz="1200"/>
            </a:pPr>
            <a:r>
              <a:t>147703743_Thinkstock2012_GrandCanyon.jpg</a:t>
            </a:r>
          </a:p>
          <a:p>
            <a:pPr>
              <a:defRPr sz="1200"/>
            </a:pPr>
            <a:r>
              <a:t>Downloaded by Brandie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hape 1361"/>
          <p:cNvSpPr>
            <a:spLocks noGrp="1" noRot="1" noChangeAspect="1"/>
          </p:cNvSpPr>
          <p:nvPr>
            <p:ph type="sldImg"/>
          </p:nvPr>
        </p:nvSpPr>
        <p:spPr>
          <a:prstGeom prst="rect">
            <a:avLst/>
          </a:prstGeom>
        </p:spPr>
        <p:txBody>
          <a:bodyPr/>
          <a:lstStyle/>
          <a:p>
            <a:endParaRPr/>
          </a:p>
        </p:txBody>
      </p:sp>
      <p:sp>
        <p:nvSpPr>
          <p:cNvPr id="1362" name="Shape 1362"/>
          <p:cNvSpPr>
            <a:spLocks noGrp="1"/>
          </p:cNvSpPr>
          <p:nvPr>
            <p:ph type="body" sz="quarter" idx="1"/>
          </p:nvPr>
        </p:nvSpPr>
        <p:spPr>
          <a:prstGeom prst="rect">
            <a:avLst/>
          </a:prstGeom>
        </p:spPr>
        <p:txBody>
          <a:bodyPr/>
          <a:lstStyle/>
          <a:p>
            <a:pPr>
              <a:defRPr sz="1800">
                <a:latin typeface="Arial"/>
                <a:ea typeface="Arial"/>
                <a:cs typeface="Arial"/>
                <a:sym typeface="Arial"/>
              </a:defRPr>
            </a:pPr>
            <a:r>
              <a:t>Letter 772, to his good friend Leonard Horner, 29 Aug. </a:t>
            </a:r>
            <a:r>
              <a:rPr b="1"/>
              <a:t>1844</a:t>
            </a:r>
            <a:r>
              <a:t>.  Darwin’s books on geology up to this point included:</a:t>
            </a:r>
          </a:p>
          <a:p>
            <a:pPr>
              <a:defRPr sz="1800">
                <a:latin typeface="Arial"/>
                <a:ea typeface="Arial"/>
                <a:cs typeface="Arial"/>
                <a:sym typeface="Arial"/>
              </a:defRPr>
            </a:pPr>
            <a:r>
              <a:rPr i="1"/>
              <a:t>Letters on Geology</a:t>
            </a:r>
            <a:r>
              <a:t> (1835)</a:t>
            </a:r>
          </a:p>
          <a:p>
            <a:pPr defTabSz="457200">
              <a:defRPr sz="1800">
                <a:latin typeface="Arial"/>
                <a:ea typeface="Arial"/>
                <a:cs typeface="Arial"/>
                <a:sym typeface="Arial"/>
              </a:defRPr>
            </a:pPr>
            <a:r>
              <a:rPr i="1"/>
              <a:t>Journal of researches into the geology &amp; natural history of the various countries visited by H.M.S. Beagle</a:t>
            </a:r>
            <a:r>
              <a:t> (1839)</a:t>
            </a:r>
          </a:p>
          <a:p>
            <a:pPr defTabSz="457200">
              <a:defRPr sz="1800" i="1">
                <a:latin typeface="Arial"/>
                <a:ea typeface="Arial"/>
                <a:cs typeface="Arial"/>
                <a:sym typeface="Arial"/>
              </a:defRPr>
            </a:pPr>
            <a:r>
              <a:t>The structure and distribution of coral reefs</a:t>
            </a:r>
            <a:r>
              <a:rPr i="0"/>
              <a:t> (1842)</a:t>
            </a:r>
          </a:p>
          <a:p>
            <a:pPr>
              <a:defRPr sz="1800">
                <a:latin typeface="Arial"/>
                <a:ea typeface="Arial"/>
                <a:cs typeface="Arial"/>
                <a:sym typeface="Arial"/>
              </a:defRPr>
            </a:pPr>
            <a:r>
              <a:rPr i="1"/>
              <a:t>Geological observations on the volcanic islands visited during the voyage of H.M.S. Beagle</a:t>
            </a:r>
            <a:r>
              <a:t> (1844)</a:t>
            </a:r>
          </a:p>
          <a:p>
            <a:pPr>
              <a:defRPr sz="1800">
                <a:latin typeface="Arial"/>
                <a:ea typeface="Arial"/>
                <a:cs typeface="Arial"/>
                <a:sym typeface="Arial"/>
              </a:defRPr>
            </a:pPr>
            <a:endParaRPr/>
          </a:p>
          <a:p>
            <a:pPr>
              <a:defRPr sz="1400">
                <a:latin typeface="Arial"/>
                <a:ea typeface="Arial"/>
                <a:cs typeface="Arial"/>
                <a:sym typeface="Arial"/>
              </a:defRPr>
            </a:pPr>
            <a:r>
              <a:t>photo: Wikimedia.org.  This work is based on a work in the public domain. It has been digitally enhanced and/or modified. This derivative work has been (or is hereby) released into the public domain by its author, D. Coetzee. This applies worldwide.  In some countries this may not be legally possible; if so, D. Coetzee grants anyone the right to use this work for any purpose, without any conditions, unless such conditions are required by law.</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 name="Shape 1489"/>
          <p:cNvSpPr>
            <a:spLocks noGrp="1" noRot="1" noChangeAspect="1"/>
          </p:cNvSpPr>
          <p:nvPr>
            <p:ph type="sldImg"/>
          </p:nvPr>
        </p:nvSpPr>
        <p:spPr>
          <a:prstGeom prst="rect">
            <a:avLst/>
          </a:prstGeom>
        </p:spPr>
        <p:txBody>
          <a:bodyPr/>
          <a:lstStyle/>
          <a:p>
            <a:endParaRPr/>
          </a:p>
        </p:txBody>
      </p:sp>
      <p:sp>
        <p:nvSpPr>
          <p:cNvPr id="1490" name="Shape 1490"/>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a:uFill>
                  <a:solidFill>
                    <a:srgbClr val="000000"/>
                  </a:solidFill>
                </a:uFill>
                <a:latin typeface="Arial"/>
                <a:ea typeface="Arial"/>
                <a:cs typeface="Arial"/>
                <a:sym typeface="Arial"/>
              </a:rPr>
              <a:t>“Science” (from the Latin, </a:t>
            </a:r>
            <a:r>
              <a:rPr i="1">
                <a:uFill>
                  <a:solidFill>
                    <a:srgbClr val="000000"/>
                  </a:solidFill>
                </a:uFill>
                <a:latin typeface="Arial"/>
                <a:ea typeface="Arial"/>
                <a:cs typeface="Arial"/>
                <a:sym typeface="Arial"/>
              </a:rPr>
              <a:t>scientia</a:t>
            </a:r>
            <a:r>
              <a:rPr>
                <a:uFill>
                  <a:solidFill>
                    <a:srgbClr val="000000"/>
                  </a:solidFill>
                </a:uFill>
                <a:latin typeface="Arial"/>
                <a:ea typeface="Arial"/>
                <a:cs typeface="Arial"/>
                <a:sym typeface="Arial"/>
              </a:rPr>
              <a:t>, meaning knowledge) is the Greek, </a:t>
            </a:r>
            <a:r>
              <a:rPr i="1">
                <a:uFill>
                  <a:solidFill>
                    <a:srgbClr val="000000"/>
                  </a:solidFill>
                </a:uFill>
                <a:latin typeface="Arial"/>
                <a:ea typeface="Arial"/>
                <a:cs typeface="Arial"/>
                <a:sym typeface="Arial"/>
              </a:rPr>
              <a:t>gnosis</a:t>
            </a:r>
            <a:r>
              <a:rPr>
                <a:uFill>
                  <a:solidFill>
                    <a:srgbClr val="000000"/>
                  </a:solidFill>
                </a:uFill>
                <a:latin typeface="Arial"/>
                <a:ea typeface="Arial"/>
                <a:cs typeface="Arial"/>
                <a:sym typeface="Arial"/>
              </a:rPr>
              <a:t>, meaning knowledge.</a:t>
            </a:r>
          </a:p>
          <a:p>
            <a:pPr marL="42597" marR="42597" defTabSz="914400">
              <a:spcBef>
                <a:spcPts val="400"/>
              </a:spcBef>
              <a:buClr>
                <a:srgbClr val="000000"/>
              </a:buClr>
              <a:buFont typeface="Arial"/>
              <a:defRPr sz="3600"/>
            </a:pPr>
            <a:r>
              <a:rPr>
                <a:uFill>
                  <a:solidFill>
                    <a:srgbClr val="000000"/>
                  </a:solidFill>
                </a:uFill>
                <a:latin typeface="Arial"/>
                <a:ea typeface="Arial"/>
                <a:cs typeface="Arial"/>
                <a:sym typeface="Arial"/>
              </a:rPr>
              <a:t>NASB</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 name="Shape 1497"/>
          <p:cNvSpPr>
            <a:spLocks noGrp="1" noRot="1" noChangeAspect="1"/>
          </p:cNvSpPr>
          <p:nvPr>
            <p:ph type="sldImg"/>
          </p:nvPr>
        </p:nvSpPr>
        <p:spPr>
          <a:prstGeom prst="rect">
            <a:avLst/>
          </a:prstGeom>
        </p:spPr>
        <p:txBody>
          <a:bodyPr/>
          <a:lstStyle/>
          <a:p>
            <a:endParaRPr/>
          </a:p>
        </p:txBody>
      </p:sp>
      <p:sp>
        <p:nvSpPr>
          <p:cNvPr id="1498" name="Shape 1498"/>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200"/>
            </a:pPr>
            <a:r>
              <a:rPr sz="1200" i="1">
                <a:uFill>
                  <a:solidFill>
                    <a:srgbClr val="000000"/>
                  </a:solidFill>
                </a:uFill>
                <a:latin typeface="Arial"/>
                <a:ea typeface="Arial"/>
                <a:cs typeface="Arial"/>
                <a:sym typeface="Arial"/>
              </a:rPr>
              <a:t>Charles Haddon Spurgeon</a:t>
            </a:r>
            <a:r>
              <a:rPr sz="1200">
                <a:uFill>
                  <a:solidFill>
                    <a:srgbClr val="000000"/>
                  </a:solidFill>
                </a:uFill>
                <a:latin typeface="Arial"/>
                <a:ea typeface="Arial"/>
                <a:cs typeface="Arial"/>
                <a:sym typeface="Arial"/>
              </a:rPr>
              <a:t> (1834-92) was 21 years old when he preached this sermon.</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This is at the beginning of his point that divine election is eternal.</a:t>
            </a:r>
          </a:p>
          <a:p>
            <a:pPr marL="42597" marR="42597" defTabSz="914400">
              <a:spcBef>
                <a:spcPts val="400"/>
              </a:spcBef>
              <a:buClr>
                <a:srgbClr val="FFFFFF"/>
              </a:buClr>
              <a:buFont typeface="Arial"/>
              <a:defRPr sz="1200" b="1">
                <a:solidFill>
                  <a:srgbClr val="FFFFFF"/>
                </a:solidFill>
                <a:uFill>
                  <a:solidFill>
                    <a:srgbClr val="FFFFFF"/>
                  </a:solidFill>
                </a:uFill>
                <a:latin typeface="Arial"/>
                <a:ea typeface="Arial"/>
                <a:cs typeface="Arial"/>
                <a:sym typeface="Arial"/>
              </a:defRPr>
            </a:pPr>
            <a:r>
              <a:t>Sermon was preached on 2 Sept. 1855.</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u="sng">
                <a:hlinkClick r:id="rId3"/>
              </a:rPr>
              <a:t>http://www.spurgeon.org/sermons/0041.htm</a:t>
            </a:r>
            <a:r>
              <a:t>, p. 10.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 name="Shape 1505"/>
          <p:cNvSpPr>
            <a:spLocks noGrp="1" noRot="1" noChangeAspect="1"/>
          </p:cNvSpPr>
          <p:nvPr>
            <p:ph type="sldImg"/>
          </p:nvPr>
        </p:nvSpPr>
        <p:spPr>
          <a:prstGeom prst="rect">
            <a:avLst/>
          </a:prstGeom>
        </p:spPr>
        <p:txBody>
          <a:bodyPr/>
          <a:lstStyle/>
          <a:p>
            <a:endParaRPr/>
          </a:p>
        </p:txBody>
      </p:sp>
      <p:sp>
        <p:nvSpPr>
          <p:cNvPr id="1506" name="Shape 1506"/>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This is at the beginning of his point that divine election is eternal.</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u="sng">
                <a:hlinkClick r:id="rId3"/>
              </a:rPr>
              <a:t>http://www.spurgeon.org/sermons/0041.htm</a:t>
            </a:r>
            <a:r>
              <a:t>, p. 10.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 name="Shape 1513"/>
          <p:cNvSpPr>
            <a:spLocks noGrp="1" noRot="1" noChangeAspect="1"/>
          </p:cNvSpPr>
          <p:nvPr>
            <p:ph type="sldImg"/>
          </p:nvPr>
        </p:nvSpPr>
        <p:spPr>
          <a:prstGeom prst="rect">
            <a:avLst/>
          </a:prstGeom>
        </p:spPr>
        <p:txBody>
          <a:bodyPr/>
          <a:lstStyle/>
          <a:p>
            <a:endParaRPr/>
          </a:p>
        </p:txBody>
      </p:sp>
      <p:sp>
        <p:nvSpPr>
          <p:cNvPr id="1514" name="Shape 1514"/>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That statement is all Scofield said about the gap (1917 edition).  No argument, nothing.  Just a bald assertion.  The 1967 edition said at v. 1, “Scripture gives no data for determining how long ago the universe was created.”  At v. 2, it gives two weak statements for the gap theory.</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The picture: </a:t>
            </a:r>
            <a:r>
              <a:rPr u="sng">
                <a:hlinkClick r:id="rId3" invalidUrl="http://www.creationdays.dk/C. I. Scofield/0.php"/>
              </a:rPr>
              <a:t>http://www.creationdays.dk/C.%20I.%20Scofield/0.php</a:t>
            </a:r>
            <a:r>
              <a:t> </a:t>
            </a:r>
          </a:p>
          <a:p>
            <a:pPr marL="42597" marR="42597" defTabSz="914400">
              <a:spcBef>
                <a:spcPts val="400"/>
              </a:spcBef>
              <a:buClr>
                <a:srgbClr val="000000"/>
              </a:buClr>
              <a:buFont typeface="Arial"/>
              <a:defRPr sz="2200"/>
            </a:pPr>
            <a:r>
              <a:rPr sz="1200" i="1">
                <a:uFill>
                  <a:solidFill>
                    <a:srgbClr val="000000"/>
                  </a:solidFill>
                </a:uFill>
                <a:latin typeface="Arial"/>
                <a:ea typeface="Arial"/>
                <a:cs typeface="Arial"/>
                <a:sym typeface="Arial"/>
              </a:rPr>
              <a:t>Scofield Reference Bible</a:t>
            </a:r>
            <a:r>
              <a:rPr sz="1200">
                <a:uFill>
                  <a:solidFill>
                    <a:srgbClr val="000000"/>
                  </a:solidFill>
                </a:uFill>
                <a:latin typeface="Arial"/>
                <a:ea typeface="Arial"/>
                <a:cs typeface="Arial"/>
                <a:sym typeface="Arial"/>
              </a:rPr>
              <a:t> (revised in 1967 and still in print) has been used by tens of millions of Christians worldwide, many of whom act as if Scofield’s notes are as inspired as the Biblical text.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 name="Shape 1531"/>
          <p:cNvSpPr>
            <a:spLocks noGrp="1" noRot="1" noChangeAspect="1"/>
          </p:cNvSpPr>
          <p:nvPr>
            <p:ph type="sldImg"/>
          </p:nvPr>
        </p:nvSpPr>
        <p:spPr>
          <a:prstGeom prst="rect">
            <a:avLst/>
          </a:prstGeom>
        </p:spPr>
        <p:txBody>
          <a:bodyPr/>
          <a:lstStyle/>
          <a:p>
            <a:endParaRPr/>
          </a:p>
        </p:txBody>
      </p:sp>
      <p:sp>
        <p:nvSpPr>
          <p:cNvPr id="1532" name="Shape 1532"/>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400">
                <a:latin typeface="Arial"/>
                <a:ea typeface="Arial"/>
                <a:cs typeface="Arial"/>
                <a:sym typeface="Arial"/>
              </a:defRPr>
            </a:pPr>
            <a:r>
              <a:rPr>
                <a:uFill>
                  <a:solidFill>
                    <a:srgbClr val="000000"/>
                  </a:solidFill>
                </a:uFill>
              </a:rPr>
              <a:t>C. Hodge (1797-1878)—initially favored </a:t>
            </a:r>
            <a:r>
              <a:rPr b="1">
                <a:uFill>
                  <a:solidFill>
                    <a:srgbClr val="000000"/>
                  </a:solidFill>
                </a:uFill>
              </a:rPr>
              <a:t>gap theory</a:t>
            </a:r>
            <a:r>
              <a:rPr>
                <a:uFill>
                  <a:solidFill>
                    <a:srgbClr val="000000"/>
                  </a:solidFill>
                </a:uFill>
              </a:rPr>
              <a:t>, then by </a:t>
            </a:r>
            <a:r>
              <a:rPr b="1">
                <a:uFill>
                  <a:solidFill>
                    <a:srgbClr val="000000"/>
                  </a:solidFill>
                </a:uFill>
              </a:rPr>
              <a:t>1860</a:t>
            </a:r>
            <a:r>
              <a:rPr>
                <a:uFill>
                  <a:solidFill>
                    <a:srgbClr val="000000"/>
                  </a:solidFill>
                </a:uFill>
              </a:rPr>
              <a:t> he favored the </a:t>
            </a:r>
            <a:r>
              <a:rPr b="1">
                <a:uFill>
                  <a:solidFill>
                    <a:srgbClr val="000000"/>
                  </a:solidFill>
                </a:uFill>
              </a:rPr>
              <a:t>day-age view</a:t>
            </a:r>
            <a:r>
              <a:rPr>
                <a:uFill>
                  <a:solidFill>
                    <a:srgbClr val="000000"/>
                  </a:solidFill>
                </a:uFill>
              </a:rPr>
              <a:t>.  </a:t>
            </a:r>
          </a:p>
          <a:p>
            <a:pPr marL="271197" marR="42597" indent="-228600" defTabSz="914400">
              <a:spcBef>
                <a:spcPts val="400"/>
              </a:spcBef>
              <a:buClr>
                <a:srgbClr val="000000"/>
              </a:buClr>
              <a:buFont typeface="Arial"/>
              <a:defRPr sz="2400">
                <a:latin typeface="Arial"/>
                <a:ea typeface="Arial"/>
                <a:cs typeface="Arial"/>
                <a:sym typeface="Arial"/>
              </a:defRPr>
            </a:pPr>
            <a:r>
              <a:rPr>
                <a:uFill>
                  <a:solidFill>
                    <a:srgbClr val="000000"/>
                  </a:solidFill>
                </a:uFill>
              </a:rPr>
              <a:t>		He was adamantly opposed to Darwinism, but not to theistic evolution</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	In his 25-page chapter on the doctrine of creation (</a:t>
            </a:r>
            <a:r>
              <a:rPr i="1">
                <a:uFill>
                  <a:solidFill>
                    <a:srgbClr val="000000"/>
                  </a:solidFill>
                </a:uFill>
              </a:rPr>
              <a:t>Systematic Theology</a:t>
            </a:r>
            <a:r>
              <a:rPr>
                <a:uFill>
                  <a:solidFill>
                    <a:srgbClr val="000000"/>
                  </a:solidFill>
                </a:uFill>
              </a:rPr>
              <a:t>, 1871, vol. 1, pp. 550–574), Hodge mentions </a:t>
            </a:r>
            <a:r>
              <a:rPr b="1">
                <a:uFill>
                  <a:solidFill>
                    <a:srgbClr val="000000"/>
                  </a:solidFill>
                </a:uFill>
              </a:rPr>
              <a:t>6 verses</a:t>
            </a:r>
            <a:r>
              <a:rPr>
                <a:uFill>
                  <a:solidFill>
                    <a:srgbClr val="000000"/>
                  </a:solidFill>
                </a:uFill>
              </a:rPr>
              <a:t> from Genesis, but he </a:t>
            </a:r>
            <a:r>
              <a:rPr b="1">
                <a:uFill>
                  <a:solidFill>
                    <a:srgbClr val="000000"/>
                  </a:solidFill>
                </a:uFill>
              </a:rPr>
              <a:t>discusses none of the Biblical verses relevant to determining the length of the Creation days or the age of the earth</a:t>
            </a:r>
            <a:r>
              <a:rPr>
                <a:uFill>
                  <a:solidFill>
                    <a:srgbClr val="000000"/>
                  </a:solidFill>
                </a:uFill>
              </a:rPr>
              <a:t>.   In a couple of sentences he mentions the young-earth view and the gap theory, but gives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A.A. Hodge toyed with belief in evolution, open to gap or day-age but not sure if Gen. 1-11 was history</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B.B. Warfield (1851-1921) open to theistic evolution, and even toyed with the idea that maybe, just maybe, human evolution (under God’s providential control, of course) could be harmonized with the Genesis 2 account of the origin of man</a:t>
            </a:r>
          </a:p>
          <a:p>
            <a:pPr marL="271197" marR="42597" indent="-228600" defTabSz="914400">
              <a:spcBef>
                <a:spcPts val="400"/>
              </a:spcBef>
              <a:buClr>
                <a:srgbClr val="000000"/>
              </a:buClr>
              <a:buFont typeface="Arial"/>
              <a:defRPr sz="1800">
                <a:latin typeface="Arial"/>
                <a:ea typeface="Arial"/>
                <a:cs typeface="Arial"/>
                <a:sym typeface="Arial"/>
              </a:defRPr>
            </a:pPr>
            <a:endParaRPr>
              <a:uFill>
                <a:solidFill>
                  <a:srgbClr val="000000"/>
                </a:solidFill>
              </a:uFill>
            </a:endParaRP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See Joseph Pipa &amp; David Hall, eds., </a:t>
            </a:r>
            <a:r>
              <a:rPr i="1">
                <a:uFill>
                  <a:solidFill>
                    <a:srgbClr val="000000"/>
                  </a:solidFill>
                </a:uFill>
              </a:rPr>
              <a:t>Did God Create in Six Days?</a:t>
            </a:r>
            <a:r>
              <a:rPr>
                <a:uFill>
                  <a:solidFill>
                    <a:srgbClr val="000000"/>
                  </a:solidFill>
                </a:uFill>
              </a:rPr>
              <a:t> (Taylor, SC: Southern Presbyterian Press, 1999), pp. 5-15.  All the contributing authors to this book were Reformed.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Shape 1544"/>
          <p:cNvSpPr>
            <a:spLocks noGrp="1" noRot="1" noChangeAspect="1"/>
          </p:cNvSpPr>
          <p:nvPr>
            <p:ph type="sldImg"/>
          </p:nvPr>
        </p:nvSpPr>
        <p:spPr>
          <a:prstGeom prst="rect">
            <a:avLst/>
          </a:prstGeom>
        </p:spPr>
        <p:txBody>
          <a:bodyPr/>
          <a:lstStyle/>
          <a:p>
            <a:endParaRPr/>
          </a:p>
        </p:txBody>
      </p:sp>
      <p:sp>
        <p:nvSpPr>
          <p:cNvPr id="1545" name="Shape 1545"/>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After Princeton he continued preaching with the National Council of Churches.  He had increasing health problems, esp. chest pains.  A doctor said there was nothing physically wrong with him and suggested that the symptoms were the result of his inner conflict about doubting Scripture even as he preached it to others.</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1957—left the ministry to become a secular journalist and author</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2001—died as an atheist after suffering from Alzheimer’s disease.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 name="Shape 1561"/>
          <p:cNvSpPr>
            <a:spLocks noGrp="1" noRot="1" noChangeAspect="1"/>
          </p:cNvSpPr>
          <p:nvPr>
            <p:ph type="sldImg"/>
          </p:nvPr>
        </p:nvSpPr>
        <p:spPr>
          <a:xfrm>
            <a:off x="381000" y="685800"/>
            <a:ext cx="6096000" cy="3429000"/>
          </a:xfrm>
          <a:prstGeom prst="rect">
            <a:avLst/>
          </a:prstGeom>
        </p:spPr>
        <p:txBody>
          <a:bodyPr/>
          <a:lstStyle/>
          <a:p>
            <a:endParaRPr/>
          </a:p>
        </p:txBody>
      </p:sp>
      <p:sp>
        <p:nvSpPr>
          <p:cNvPr id="1562" name="Shape 1562"/>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C. Hodge (1797-1878)—initially favored gap theory, then by 1860 day-age, but was adamantly opposed to Darwinism, but not theistic evolution</a:t>
            </a:r>
          </a:p>
          <a:p>
            <a:pPr marL="271197" marR="42597" indent="-228600" defTabSz="914400">
              <a:spcBef>
                <a:spcPts val="400"/>
              </a:spcBef>
              <a:buClr>
                <a:srgbClr val="000000"/>
              </a:buClr>
              <a:buFont typeface="Arial"/>
              <a:defRPr sz="2200"/>
            </a:pPr>
            <a:r>
              <a:rPr sz="1200">
                <a:uFill>
                  <a:solidFill>
                    <a:srgbClr val="000000"/>
                  </a:solidFill>
                </a:uFill>
                <a:latin typeface="ＭＳ Ｐゴシック"/>
                <a:ea typeface="ＭＳ Ｐゴシック"/>
                <a:cs typeface="ＭＳ Ｐゴシック"/>
                <a:sym typeface="ＭＳ Ｐゴシック"/>
              </a:rPr>
              <a:t>	</a:t>
            </a:r>
            <a:r>
              <a:rPr sz="1200">
                <a:uFill>
                  <a:solidFill>
                    <a:srgbClr val="000000"/>
                  </a:solidFill>
                </a:uFill>
                <a:latin typeface="Arial"/>
                <a:ea typeface="Arial"/>
                <a:cs typeface="Arial"/>
                <a:sym typeface="Arial"/>
              </a:rPr>
              <a:t>In his 25-page chapter on the doctrine of creation (1871, vol. 1, pp. 550–574), Hodge mentions 6 verses from Genesis, but he discusses none of the Biblical verses relevant to determining the length of the Creation days or the age of the earth.   In a couple of sentences he mentions the young-earth view and the gap theory, but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A.A. Hodge toyed with belief in evolution, open to gap or day-age but not sure if Gen. 1-11 was history</a:t>
            </a:r>
          </a:p>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B.B. Warfield (1851-1921) open to theistic evolution, but not of man, but not sure</a:t>
            </a:r>
          </a:p>
          <a:p>
            <a:pPr marL="271197" marR="42597" indent="-228600" defTabSz="914400">
              <a:spcBef>
                <a:spcPts val="400"/>
              </a:spcBef>
              <a:buClr>
                <a:srgbClr val="000000"/>
              </a:buClr>
              <a:buFont typeface="Arial"/>
              <a:defRPr sz="2200"/>
            </a:pPr>
            <a:endParaRPr sz="1200">
              <a:uFill>
                <a:solidFill>
                  <a:srgbClr val="000000"/>
                </a:solidFill>
              </a:uFill>
              <a:latin typeface="Arial"/>
              <a:ea typeface="Arial"/>
              <a:cs typeface="Arial"/>
              <a:sym typeface="Arial"/>
            </a:endParaRPr>
          </a:p>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Based on Joseph Pipa &amp; David Hall, </a:t>
            </a:r>
            <a:r>
              <a:rPr sz="1200" i="1">
                <a:uFill>
                  <a:solidFill>
                    <a:srgbClr val="000000"/>
                  </a:solidFill>
                </a:uFill>
                <a:latin typeface="Arial"/>
                <a:ea typeface="Arial"/>
                <a:cs typeface="Arial"/>
                <a:sym typeface="Arial"/>
              </a:rPr>
              <a:t>Did God Create in Six Days?</a:t>
            </a:r>
            <a:r>
              <a:rPr sz="1200">
                <a:uFill>
                  <a:solidFill>
                    <a:srgbClr val="000000"/>
                  </a:solidFill>
                </a:uFill>
                <a:latin typeface="Arial"/>
                <a:ea typeface="Arial"/>
                <a:cs typeface="Arial"/>
                <a:sym typeface="Arial"/>
              </a:rPr>
              <a:t> (Taylor, SC: Southern Presbyterian Press, 1999), pp 5-15.</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Shape 1567"/>
          <p:cNvSpPr>
            <a:spLocks noGrp="1" noRot="1" noChangeAspect="1"/>
          </p:cNvSpPr>
          <p:nvPr>
            <p:ph type="sldImg"/>
          </p:nvPr>
        </p:nvSpPr>
        <p:spPr>
          <a:prstGeom prst="rect">
            <a:avLst/>
          </a:prstGeom>
        </p:spPr>
        <p:txBody>
          <a:bodyPr/>
          <a:lstStyle/>
          <a:p>
            <a:endParaRPr/>
          </a:p>
        </p:txBody>
      </p:sp>
      <p:sp>
        <p:nvSpPr>
          <p:cNvPr id="1568" name="Shape 1568"/>
          <p:cNvSpPr>
            <a:spLocks noGrp="1"/>
          </p:cNvSpPr>
          <p:nvPr>
            <p:ph type="body" sz="quarter" idx="1"/>
          </p:nvPr>
        </p:nvSpPr>
        <p:spPr>
          <a:prstGeom prst="rect">
            <a:avLst/>
          </a:prstGeom>
        </p:spPr>
        <p:txBody>
          <a:bodyPr/>
          <a:lstStyle/>
          <a:p>
            <a:r>
              <a:t>Young is Professor Emeritus of Geology at Calvin College in Michigan and son of the famous OT professor, E.J. Young, at Westminster Theological Seminary (1936-68).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 name="Shape 1575"/>
          <p:cNvSpPr>
            <a:spLocks noGrp="1" noRot="1" noChangeAspect="1"/>
          </p:cNvSpPr>
          <p:nvPr>
            <p:ph type="sldImg"/>
          </p:nvPr>
        </p:nvSpPr>
        <p:spPr>
          <a:prstGeom prst="rect">
            <a:avLst/>
          </a:prstGeom>
        </p:spPr>
        <p:txBody>
          <a:bodyPr/>
          <a:lstStyle/>
          <a:p>
            <a:endParaRPr/>
          </a:p>
        </p:txBody>
      </p:sp>
      <p:sp>
        <p:nvSpPr>
          <p:cNvPr id="1576" name="Shape 1576"/>
          <p:cNvSpPr>
            <a:spLocks noGrp="1"/>
          </p:cNvSpPr>
          <p:nvPr>
            <p:ph type="body" sz="quarter" idx="1"/>
          </p:nvPr>
        </p:nvSpPr>
        <p:spPr>
          <a:prstGeom prst="rect">
            <a:avLst/>
          </a:prstGeom>
        </p:spPr>
        <p:txBody>
          <a:bodyPr/>
          <a:lstStyle/>
          <a:p>
            <a:pPr marR="457200" defTabSz="457200">
              <a:defRPr sz="2000">
                <a:latin typeface="Times New Roman"/>
                <a:ea typeface="Times New Roman"/>
                <a:cs typeface="Times New Roman"/>
                <a:sym typeface="Times New Roman"/>
              </a:defRPr>
            </a:pPr>
            <a:r>
              <a:t>OT prof at Covenant Theological Seminary</a:t>
            </a:r>
          </a:p>
          <a:p>
            <a:pPr marR="457200" defTabSz="457200">
              <a:defRPr sz="2000">
                <a:latin typeface="Times New Roman"/>
                <a:ea typeface="Times New Roman"/>
                <a:cs typeface="Times New Roman"/>
                <a:sym typeface="Times New Roman"/>
              </a:defRPr>
            </a:pPr>
            <a:r>
              <a:t>Editor of the OT notes for the ESV Study Bible </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Picture: </a:t>
            </a:r>
            <a:r>
              <a:rPr u="sng">
                <a:hlinkClick r:id="rId3"/>
              </a:rPr>
              <a:t>http://www.wts.edu/stayinformed/view.html?id=1225</a:t>
            </a:r>
            <a:r>
              <a:t>, accessed 2013 Mar 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r>
              <a:t>IMAGE: Wikimedia.org </a:t>
            </a:r>
            <a:r>
              <a:rPr sz="1200">
                <a:latin typeface="Times"/>
                <a:ea typeface="Times"/>
                <a:cs typeface="Times"/>
                <a:sym typeface="Times"/>
              </a:rPr>
              <a:t>This work is based on a work in the </a:t>
            </a:r>
            <a:r>
              <a:rPr sz="1200" u="sng">
                <a:solidFill>
                  <a:srgbClr val="0000EE"/>
                </a:solidFill>
                <a:latin typeface="Times"/>
                <a:ea typeface="Times"/>
                <a:cs typeface="Times"/>
                <a:sym typeface="Times"/>
                <a:hlinkClick r:id="rId3"/>
              </a:rPr>
              <a:t>public domain</a:t>
            </a:r>
            <a:r>
              <a:rPr sz="1200">
                <a:latin typeface="Times"/>
                <a:ea typeface="Times"/>
                <a:cs typeface="Times"/>
                <a:sym typeface="Times"/>
              </a:rPr>
              <a:t>. It has been digitally enhanced and/or modified. This derivative work has been (or is hereby) released into the </a:t>
            </a:r>
            <a:r>
              <a:rPr sz="1200" b="1" u="sng">
                <a:solidFill>
                  <a:srgbClr val="0000EE"/>
                </a:solidFill>
                <a:latin typeface="Times New Roman"/>
                <a:ea typeface="Times New Roman"/>
                <a:cs typeface="Times New Roman"/>
                <a:sym typeface="Times New Roman"/>
                <a:hlinkClick r:id="rId3"/>
              </a:rPr>
              <a:t>public domain</a:t>
            </a:r>
            <a:r>
              <a:rPr sz="1200">
                <a:latin typeface="Times"/>
                <a:ea typeface="Times"/>
                <a:cs typeface="Times"/>
                <a:sym typeface="Times"/>
              </a:rPr>
              <a:t> by its author, </a:t>
            </a:r>
            <a:r>
              <a:rPr sz="1200" b="1" u="sng">
                <a:solidFill>
                  <a:srgbClr val="0000EE"/>
                </a:solidFill>
                <a:latin typeface="Times New Roman"/>
                <a:ea typeface="Times New Roman"/>
                <a:cs typeface="Times New Roman"/>
                <a:sym typeface="Times New Roman"/>
                <a:hlinkClick r:id="rId4"/>
              </a:rPr>
              <a:t>Dcoetzee</a:t>
            </a:r>
            <a:r>
              <a:rPr sz="1200">
                <a:latin typeface="Times"/>
                <a:ea typeface="Times"/>
                <a:cs typeface="Times"/>
                <a:sym typeface="Times"/>
              </a:rPr>
              <a:t>. This applies worldwide.</a:t>
            </a:r>
          </a:p>
          <a:p>
            <a:pPr defTabSz="457200">
              <a:spcBef>
                <a:spcPts val="1200"/>
              </a:spcBef>
              <a:defRPr sz="1200">
                <a:latin typeface="Times"/>
                <a:ea typeface="Times"/>
                <a:cs typeface="Times"/>
                <a:sym typeface="Times"/>
              </a:defRPr>
            </a:pPr>
            <a:r>
              <a:rPr sz="1000"/>
              <a:t>In some countries this may not be legally possible; if so:</a:t>
            </a:r>
            <a:br>
              <a:rPr sz="1000"/>
            </a:br>
            <a:r>
              <a:rPr b="1" u="sng">
                <a:solidFill>
                  <a:srgbClr val="0000EE"/>
                </a:solidFill>
                <a:latin typeface="Times New Roman"/>
                <a:ea typeface="Times New Roman"/>
                <a:cs typeface="Times New Roman"/>
                <a:sym typeface="Times New Roman"/>
                <a:hlinkClick r:id="rId4"/>
              </a:rPr>
              <a:t>Dcoetzee</a:t>
            </a:r>
            <a:r>
              <a:t> grants anyone the right to use this work </a:t>
            </a:r>
            <a:r>
              <a:rPr b="1">
                <a:latin typeface="Times New Roman"/>
                <a:ea typeface="Times New Roman"/>
                <a:cs typeface="Times New Roman"/>
                <a:sym typeface="Times New Roman"/>
              </a:rPr>
              <a:t>for any purpose</a:t>
            </a:r>
            <a:r>
              <a:t>, without any conditions, unless such conditions are required by law.</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 name="Shape 1654"/>
          <p:cNvSpPr>
            <a:spLocks noGrp="1" noRot="1" noChangeAspect="1"/>
          </p:cNvSpPr>
          <p:nvPr>
            <p:ph type="sldImg"/>
          </p:nvPr>
        </p:nvSpPr>
        <p:spPr>
          <a:prstGeom prst="rect">
            <a:avLst/>
          </a:prstGeom>
        </p:spPr>
        <p:txBody>
          <a:bodyPr/>
          <a:lstStyle/>
          <a:p>
            <a:endParaRPr/>
          </a:p>
        </p:txBody>
      </p:sp>
      <p:sp>
        <p:nvSpPr>
          <p:cNvPr id="1655" name="Shape 1655"/>
          <p:cNvSpPr>
            <a:spLocks noGrp="1"/>
          </p:cNvSpPr>
          <p:nvPr>
            <p:ph type="body" sz="quarter" idx="1"/>
          </p:nvPr>
        </p:nvSpPr>
        <p:spPr>
          <a:prstGeom prst="rect">
            <a:avLst/>
          </a:prstGeom>
        </p:spPr>
        <p:txBody>
          <a:bodyPr/>
          <a:lstStyle/>
          <a:p>
            <a:r>
              <a:t>NASB and NKJV</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 name="Shape 1676"/>
          <p:cNvSpPr>
            <a:spLocks noGrp="1" noRot="1" noChangeAspect="1"/>
          </p:cNvSpPr>
          <p:nvPr>
            <p:ph type="sldImg"/>
          </p:nvPr>
        </p:nvSpPr>
        <p:spPr>
          <a:prstGeom prst="rect">
            <a:avLst/>
          </a:prstGeom>
        </p:spPr>
        <p:txBody>
          <a:bodyPr/>
          <a:lstStyle/>
          <a:p>
            <a:endParaRPr/>
          </a:p>
        </p:txBody>
      </p:sp>
      <p:sp>
        <p:nvSpPr>
          <p:cNvPr id="1677" name="Shape 1677"/>
          <p:cNvSpPr>
            <a:spLocks noGrp="1"/>
          </p:cNvSpPr>
          <p:nvPr>
            <p:ph type="body" sz="quarter" idx="1"/>
          </p:nvPr>
        </p:nvSpPr>
        <p:spPr>
          <a:prstGeom prst="rect">
            <a:avLst/>
          </a:prstGeom>
        </p:spPr>
        <p:txBody>
          <a:bodyPr/>
          <a:lstStyle/>
          <a:p>
            <a:r>
              <a:t>The rockets and explosions image and the words on the image can be moved to reveal the individual letters in “GENESIS.”</a:t>
            </a:r>
          </a:p>
          <a:p>
            <a:endParaRPr/>
          </a:p>
          <a:p>
            <a:r>
              <a:t>After clicking on the image, double-click on the words on the image to translate the words.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 name="Shape 1691"/>
          <p:cNvSpPr>
            <a:spLocks noGrp="1" noRot="1" noChangeAspect="1"/>
          </p:cNvSpPr>
          <p:nvPr>
            <p:ph type="sldImg"/>
          </p:nvPr>
        </p:nvSpPr>
        <p:spPr>
          <a:prstGeom prst="rect">
            <a:avLst/>
          </a:prstGeom>
        </p:spPr>
        <p:txBody>
          <a:bodyPr/>
          <a:lstStyle/>
          <a:p>
            <a:endParaRPr/>
          </a:p>
        </p:txBody>
      </p:sp>
      <p:sp>
        <p:nvSpPr>
          <p:cNvPr id="1692" name="Shape 1692"/>
          <p:cNvSpPr>
            <a:spLocks noGrp="1"/>
          </p:cNvSpPr>
          <p:nvPr>
            <p:ph type="body" sz="quarter" idx="1"/>
          </p:nvPr>
        </p:nvSpPr>
        <p:spPr>
          <a:prstGeom prst="rect">
            <a:avLst/>
          </a:prstGeom>
        </p:spPr>
        <p:txBody>
          <a:bodyPr/>
          <a:lstStyle/>
          <a:p>
            <a:r>
              <a:t>Letters are in individual text boxes: G-E-N-E-S-I-S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Shape 1703"/>
          <p:cNvSpPr>
            <a:spLocks noGrp="1" noRot="1" noChangeAspect="1"/>
          </p:cNvSpPr>
          <p:nvPr>
            <p:ph type="sldImg"/>
          </p:nvPr>
        </p:nvSpPr>
        <p:spPr>
          <a:prstGeom prst="rect">
            <a:avLst/>
          </a:prstGeom>
        </p:spPr>
        <p:txBody>
          <a:bodyPr/>
          <a:lstStyle/>
          <a:p>
            <a:endParaRPr/>
          </a:p>
        </p:txBody>
      </p:sp>
      <p:sp>
        <p:nvSpPr>
          <p:cNvPr id="1704" name="Shape 1704"/>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 name="Shape 1735"/>
          <p:cNvSpPr>
            <a:spLocks noGrp="1" noRot="1" noChangeAspect="1"/>
          </p:cNvSpPr>
          <p:nvPr>
            <p:ph type="sldImg"/>
          </p:nvPr>
        </p:nvSpPr>
        <p:spPr>
          <a:prstGeom prst="rect">
            <a:avLst/>
          </a:prstGeom>
        </p:spPr>
        <p:txBody>
          <a:bodyPr/>
          <a:lstStyle/>
          <a:p>
            <a:endParaRPr/>
          </a:p>
        </p:txBody>
      </p:sp>
      <p:sp>
        <p:nvSpPr>
          <p:cNvPr id="1736" name="Shape 1736"/>
          <p:cNvSpPr>
            <a:spLocks noGrp="1"/>
          </p:cNvSpPr>
          <p:nvPr>
            <p:ph type="body" sz="quarter" idx="1"/>
          </p:nvPr>
        </p:nvSpPr>
        <p:spPr>
          <a:prstGeom prst="rect">
            <a:avLst/>
          </a:prstGeom>
        </p:spPr>
        <p:txBody>
          <a:bodyPr/>
          <a:lstStyle/>
          <a:p>
            <a:r>
              <a:t>The rockets and explosions image and the words on the image can be moved to reveal the individual letters in “GENESIS.”</a:t>
            </a:r>
          </a:p>
          <a:p>
            <a:endParaRPr/>
          </a:p>
          <a:p>
            <a:r>
              <a:t>After clicking on the image, double-click on the words on the image to translate the words.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 name="Shape 1786"/>
          <p:cNvSpPr>
            <a:spLocks noGrp="1" noRot="1" noChangeAspect="1"/>
          </p:cNvSpPr>
          <p:nvPr>
            <p:ph type="sldImg"/>
          </p:nvPr>
        </p:nvSpPr>
        <p:spPr>
          <a:prstGeom prst="rect">
            <a:avLst/>
          </a:prstGeom>
        </p:spPr>
        <p:txBody>
          <a:bodyPr/>
          <a:lstStyle/>
          <a:p>
            <a:endParaRPr/>
          </a:p>
        </p:txBody>
      </p:sp>
      <p:sp>
        <p:nvSpPr>
          <p:cNvPr id="1787" name="Shape 1787"/>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8" name="Shape 1838"/>
          <p:cNvSpPr>
            <a:spLocks noGrp="1" noRot="1" noChangeAspect="1"/>
          </p:cNvSpPr>
          <p:nvPr>
            <p:ph type="sldImg"/>
          </p:nvPr>
        </p:nvSpPr>
        <p:spPr>
          <a:prstGeom prst="rect">
            <a:avLst/>
          </a:prstGeom>
        </p:spPr>
        <p:txBody>
          <a:bodyPr/>
          <a:lstStyle/>
          <a:p>
            <a:endParaRPr/>
          </a:p>
        </p:txBody>
      </p:sp>
      <p:sp>
        <p:nvSpPr>
          <p:cNvPr id="1839" name="Shape 183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Denton is medical doctor and PhD molecular biologist.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At the time of his book, he was an agnostic regarding the existence of God.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 name="Shape 1847"/>
          <p:cNvSpPr>
            <a:spLocks noGrp="1" noRot="1" noChangeAspect="1"/>
          </p:cNvSpPr>
          <p:nvPr>
            <p:ph type="sldImg"/>
          </p:nvPr>
        </p:nvSpPr>
        <p:spPr>
          <a:xfrm>
            <a:off x="381000" y="685800"/>
            <a:ext cx="6096000" cy="3429000"/>
          </a:xfrm>
          <a:prstGeom prst="rect">
            <a:avLst/>
          </a:prstGeom>
        </p:spPr>
        <p:txBody>
          <a:bodyPr/>
          <a:lstStyle/>
          <a:p>
            <a:endParaRPr/>
          </a:p>
        </p:txBody>
      </p:sp>
      <p:sp>
        <p:nvSpPr>
          <p:cNvPr id="1848" name="Shape 1848"/>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Mayr (1904-2005, died at age 100), Harvard zoologist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Picture from </a:t>
            </a:r>
            <a:r>
              <a:rPr u="sng">
                <a:hlinkClick r:id="rId3"/>
              </a:rPr>
              <a:t>http://library.mcz.harvard.edu/history/images/mayr.jpg</a:t>
            </a:r>
            <a:r>
              <a:t>, accessed 19 Feb. 2004</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 name="Shape 1859"/>
          <p:cNvSpPr>
            <a:spLocks noGrp="1" noRot="1" noChangeAspect="1"/>
          </p:cNvSpPr>
          <p:nvPr>
            <p:ph type="sldImg"/>
          </p:nvPr>
        </p:nvSpPr>
        <p:spPr>
          <a:prstGeom prst="rect">
            <a:avLst/>
          </a:prstGeom>
        </p:spPr>
        <p:txBody>
          <a:bodyPr/>
          <a:lstStyle/>
          <a:p>
            <a:endParaRPr/>
          </a:p>
        </p:txBody>
      </p:sp>
      <p:sp>
        <p:nvSpPr>
          <p:cNvPr id="1860" name="Shape 1860"/>
          <p:cNvSpPr>
            <a:spLocks noGrp="1"/>
          </p:cNvSpPr>
          <p:nvPr>
            <p:ph type="body" sz="quarter" idx="1"/>
          </p:nvPr>
        </p:nvSpPr>
        <p:spPr>
          <a:prstGeom prst="rect">
            <a:avLst/>
          </a:prstGeom>
        </p:spPr>
        <p:txBody>
          <a:bodyPr/>
          <a:lstStyle/>
          <a:p>
            <a:r>
              <a:t>NASB, except that in Prov. 29:25 is says “exalted” in place of “safe” since the Hebrew word has both connotation.  The person who trusts in the Lord will be exalted or lifted high up out of a snare.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8" name="Shape 21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19" name="Shape 2119"/>
          <p:cNvSpPr>
            <a:spLocks noGrp="1"/>
          </p:cNvSpPr>
          <p:nvPr>
            <p:ph type="body" sz="quarter" idx="1"/>
          </p:nvPr>
        </p:nvSpPr>
        <p:spPr>
          <a:prstGeom prst="rect">
            <a:avLst/>
          </a:prstGeom>
        </p:spPr>
        <p:txBody>
          <a:bodyPr/>
          <a:lstStyle>
            <a:lvl1pPr defTabSz="825500">
              <a:defRPr sz="3000"/>
            </a:lvl1pPr>
          </a:lstStyle>
          <a:p>
            <a:r>
              <a:rPr dirty="0"/>
              <a:t>An</a:t>
            </a:r>
            <a:r>
              <a:rPr lang="de-DE" dirty="0" err="1"/>
              <a:t>tworten</a:t>
            </a:r>
            <a:r>
              <a:rPr lang="de-DE" dirty="0"/>
              <a:t> auf die </a:t>
            </a:r>
            <a:r>
              <a:rPr dirty="0"/>
              <a:t>130 </a:t>
            </a:r>
            <a:r>
              <a:rPr lang="de-DE" dirty="0"/>
              <a:t>häufigsten</a:t>
            </a:r>
            <a:r>
              <a:rPr lang="de-DE" baseline="0" dirty="0"/>
              <a:t> Fragen</a:t>
            </a:r>
            <a:endParaRPr dirty="0"/>
          </a:p>
        </p:txBody>
      </p:sp>
    </p:spTree>
    <p:extLst>
      <p:ext uri="{BB962C8B-B14F-4D97-AF65-F5344CB8AC3E}">
        <p14:creationId xmlns:p14="http://schemas.microsoft.com/office/powerpoint/2010/main" val="131504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Shape 995"/>
          <p:cNvSpPr>
            <a:spLocks noGrp="1" noRot="1" noChangeAspect="1"/>
          </p:cNvSpPr>
          <p:nvPr>
            <p:ph type="sldImg"/>
          </p:nvPr>
        </p:nvSpPr>
        <p:spPr>
          <a:xfrm>
            <a:off x="381000" y="685800"/>
            <a:ext cx="6096000" cy="3429000"/>
          </a:xfrm>
          <a:prstGeom prst="rect">
            <a:avLst/>
          </a:prstGeom>
        </p:spPr>
        <p:txBody>
          <a:bodyPr/>
          <a:lstStyle/>
          <a:p>
            <a:endParaRPr/>
          </a:p>
        </p:txBody>
      </p:sp>
      <p:sp>
        <p:nvSpPr>
          <p:cNvPr id="996" name="Shape 996"/>
          <p:cNvSpPr>
            <a:spLocks noGrp="1"/>
          </p:cNvSpPr>
          <p:nvPr>
            <p:ph type="body" sz="quarter" idx="1"/>
          </p:nvPr>
        </p:nvSpPr>
        <p:spPr>
          <a:prstGeom prst="rect">
            <a:avLst/>
          </a:prstGeom>
        </p:spPr>
        <p:txBody>
          <a:bodyPr/>
          <a:lstStyle>
            <a:lvl1pPr defTabSz="914400">
              <a:buClr>
                <a:srgbClr val="000000"/>
              </a:buClr>
              <a:defRPr sz="1200" u="sng">
                <a:uFill>
                  <a:solidFill>
                    <a:srgbClr val="000000"/>
                  </a:solidFill>
                </a:uFill>
                <a:latin typeface="DejaVu Sans Condensed"/>
                <a:ea typeface="DejaVu Sans Condensed"/>
                <a:cs typeface="DejaVu Sans Condensed"/>
                <a:sym typeface="DejaVu Sans Condensed"/>
                <a:hlinkClick r:id="rId3"/>
              </a:defRPr>
            </a:lvl1pPr>
          </a:lstStyle>
          <a:p>
            <a:pPr>
              <a:defRPr u="none"/>
            </a:pPr>
            <a:r>
              <a:rPr u="sng">
                <a:hlinkClick r:id="rId3"/>
              </a:rPr>
              <a:t>http://nssdc.gsfc.nasa.gov/image/planetary/saturn/hst_saturn_nicmos.jpg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104</a:t>
            </a:fld>
            <a:endParaRPr lang="en-US" sz="1200">
              <a:solidFill>
                <a:srgbClr val="000000"/>
              </a:solidFill>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Creation (</a:t>
            </a:r>
            <a:r>
              <a:rPr lang="en-US" dirty="0" err="1" smtClean="0">
                <a:latin typeface="Arial" charset="0"/>
                <a:ea typeface="ＭＳ Ｐゴシック" charset="0"/>
                <a:cs typeface="ＭＳ Ｐゴシック" charset="0"/>
              </a:rPr>
              <a:t>cr</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pPr marL="42597" marR="42597" defTabSz="914400">
              <a:buClr>
                <a:srgbClr val="000000"/>
              </a:buClr>
              <a:buFont typeface="Arial"/>
              <a:defRPr sz="2200"/>
            </a:pPr>
            <a:r>
              <a:rPr sz="1200">
                <a:uFill>
                  <a:solidFill>
                    <a:srgbClr val="000000"/>
                  </a:solidFill>
                </a:uFill>
                <a:latin typeface="Arial"/>
                <a:ea typeface="Arial"/>
                <a:cs typeface="Arial"/>
                <a:sym typeface="Arial"/>
              </a:rPr>
              <a:t>Mayr (died at 100+, 1904-2005), great evolutionary zoologist at Harvard.  </a:t>
            </a:r>
          </a:p>
          <a:p>
            <a:pPr marL="42597" marR="42597" defTabSz="914400">
              <a:buClr>
                <a:srgbClr val="000000"/>
              </a:buClr>
              <a:buFont typeface="Arial"/>
              <a:defRPr sz="2200"/>
            </a:pPr>
            <a:r>
              <a:rPr sz="1200">
                <a:uFill>
                  <a:solidFill>
                    <a:srgbClr val="000000"/>
                  </a:solidFill>
                </a:uFill>
                <a:latin typeface="Arial"/>
                <a:ea typeface="Arial"/>
                <a:cs typeface="Arial"/>
                <a:sym typeface="Arial"/>
              </a:rPr>
              <a:t>New York Times: “the Charles Darwin of the 20</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 century”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Shape 1033"/>
          <p:cNvSpPr>
            <a:spLocks noGrp="1" noRot="1" noChangeAspect="1"/>
          </p:cNvSpPr>
          <p:nvPr>
            <p:ph type="sldImg"/>
          </p:nvPr>
        </p:nvSpPr>
        <p:spPr>
          <a:prstGeom prst="rect">
            <a:avLst/>
          </a:prstGeom>
        </p:spPr>
        <p:txBody>
          <a:bodyPr/>
          <a:lstStyle/>
          <a:p>
            <a:endParaRPr/>
          </a:p>
        </p:txBody>
      </p:sp>
      <p:sp>
        <p:nvSpPr>
          <p:cNvPr id="1034" name="Shape 1034"/>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a:uFill>
                  <a:solidFill>
                    <a:srgbClr val="000000"/>
                  </a:solidFill>
                </a:uFill>
                <a:latin typeface="Arial"/>
                <a:ea typeface="Arial"/>
                <a:cs typeface="Arial"/>
                <a:sym typeface="Arial"/>
              </a:defRPr>
            </a:lvl1pPr>
          </a:lstStyle>
          <a:p>
            <a:pPr>
              <a:defRPr sz="2200">
                <a:uFillTx/>
                <a:latin typeface="Lucida Grande"/>
                <a:ea typeface="Lucida Grande"/>
                <a:cs typeface="Lucida Grande"/>
                <a:sym typeface="Lucida Grande"/>
              </a:defRPr>
            </a:pPr>
            <a:r>
              <a:rPr sz="1200">
                <a:uFill>
                  <a:solidFill>
                    <a:srgbClr val="000000"/>
                  </a:solidFill>
                </a:uFill>
                <a:latin typeface="Arial"/>
                <a:ea typeface="Arial"/>
                <a:cs typeface="Arial"/>
                <a:sym typeface="Arial"/>
              </a:rPr>
              <a:t>Source: Ian Taylor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noRot="1" noChangeAspect="1"/>
          </p:cNvSpPr>
          <p:nvPr>
            <p:ph type="sldImg"/>
          </p:nvPr>
        </p:nvSpPr>
        <p:spPr>
          <a:prstGeom prst="rect">
            <a:avLst/>
          </a:prstGeom>
        </p:spPr>
        <p:txBody>
          <a:bodyPr/>
          <a:lstStyle/>
          <a:p>
            <a:endParaRPr/>
          </a:p>
        </p:txBody>
      </p:sp>
      <p:sp>
        <p:nvSpPr>
          <p:cNvPr id="1042" name="Shape 1042"/>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The Historical Perspective (Milton Keynes: Open University Press, 1973), p. 51.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Shape 1048"/>
          <p:cNvSpPr>
            <a:spLocks noGrp="1" noRot="1" noChangeAspect="1"/>
          </p:cNvSpPr>
          <p:nvPr>
            <p:ph type="sldImg"/>
          </p:nvPr>
        </p:nvSpPr>
        <p:spPr>
          <a:prstGeom prst="rect">
            <a:avLst/>
          </a:prstGeom>
        </p:spPr>
        <p:txBody>
          <a:bodyPr/>
          <a:lstStyle/>
          <a:p>
            <a:endParaRPr/>
          </a:p>
        </p:txBody>
      </p:sp>
      <p:sp>
        <p:nvSpPr>
          <p:cNvPr id="1049" name="Shape 104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200"/>
            </a:pPr>
            <a:r>
              <a:rPr sz="1200">
                <a:uFill>
                  <a:solidFill>
                    <a:srgbClr val="000000"/>
                  </a:solidFill>
                </a:uFill>
                <a:latin typeface="Arial"/>
                <a:ea typeface="Arial"/>
                <a:cs typeface="Arial"/>
                <a:sym typeface="Arial"/>
              </a:rPr>
              <a:t>Picture from Roy A. Gallant, </a:t>
            </a:r>
            <a:r>
              <a:rPr sz="1200" i="1">
                <a:uFill>
                  <a:solidFill>
                    <a:srgbClr val="000000"/>
                  </a:solidFill>
                </a:uFill>
                <a:latin typeface="Arial"/>
                <a:ea typeface="Arial"/>
                <a:cs typeface="Arial"/>
                <a:sym typeface="Arial"/>
              </a:rPr>
              <a:t>National Geographic Picture Atlas of Our Universe</a:t>
            </a:r>
            <a:r>
              <a:rPr sz="1200">
                <a:uFill>
                  <a:solidFill>
                    <a:srgbClr val="000000"/>
                  </a:solidFill>
                </a:uFill>
                <a:latin typeface="Arial"/>
                <a:ea typeface="Arial"/>
                <a:cs typeface="Arial"/>
                <a:sym typeface="Arial"/>
              </a:rPr>
              <a:t> (Wash. DC: National Geographic Society, 1986), p. 38.  Similar to the diagram in Robert A. Wallace, Jack L. King and Gerald P. Sanders, </a:t>
            </a:r>
            <a:r>
              <a:rPr sz="1200" i="1">
                <a:uFill>
                  <a:solidFill>
                    <a:srgbClr val="000000"/>
                  </a:solidFill>
                </a:uFill>
                <a:latin typeface="Arial"/>
                <a:ea typeface="Arial"/>
                <a:cs typeface="Arial"/>
                <a:sym typeface="Arial"/>
              </a:rPr>
              <a:t>Biology: the Science of Life</a:t>
            </a:r>
            <a:r>
              <a:rPr sz="1200">
                <a:uFill>
                  <a:solidFill>
                    <a:srgbClr val="000000"/>
                  </a:solidFill>
                </a:uFill>
                <a:latin typeface="Arial"/>
                <a:ea typeface="Arial"/>
                <a:cs typeface="Arial"/>
                <a:sym typeface="Arial"/>
              </a:rPr>
              <a:t> (Glenview, IL: Scott, Foresman &amp; Co., 1986), p. 426.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e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e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 Id="rId3" Type="http://schemas.openxmlformats.org/officeDocument/2006/relationships/image" Target="../media/image24.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cripture 1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97"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98"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9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13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2703182"/>
      </p:ext>
    </p:extLst>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1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9487821"/>
      </p:ext>
    </p:extLst>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15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51" name="image5.png" descr="image5.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15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5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31914195"/>
      </p:ext>
    </p:extLst>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16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8186787"/>
      </p:ext>
    </p:extLst>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7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72"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17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74"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87956672"/>
      </p:ext>
    </p:extLst>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8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83"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18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8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859403425"/>
      </p:ext>
    </p:extLst>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defRPr sz="11600">
                <a:latin typeface="Gill Sans"/>
                <a:ea typeface="Gill Sans"/>
                <a:cs typeface="Gill Sans"/>
                <a:sym typeface="Gill Sans"/>
              </a:defRPr>
            </a:lvl1pPr>
          </a:lstStyle>
          <a:p>
            <a:pPr>
              <a:defRPr>
                <a:effectLst/>
              </a:defRPr>
            </a:pPr>
            <a:r>
              <a:t>Title Text</a:t>
            </a:r>
          </a:p>
        </p:txBody>
      </p:sp>
      <p:sp>
        <p:nvSpPr>
          <p:cNvPr id="194"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latin typeface="Gill Sans"/>
                <a:ea typeface="Gill Sans"/>
                <a:cs typeface="Gill Sans"/>
                <a:sym typeface="Gill Sans"/>
              </a:defRPr>
            </a:lvl1pPr>
            <a:lvl2pPr algn="ctr">
              <a:defRPr sz="4800">
                <a:latin typeface="Gill Sans"/>
                <a:ea typeface="Gill Sans"/>
                <a:cs typeface="Gill Sans"/>
                <a:sym typeface="Gill Sans"/>
              </a:defRPr>
            </a:lvl2pPr>
            <a:lvl3pPr algn="ctr">
              <a:defRPr sz="4800">
                <a:latin typeface="Gill Sans"/>
                <a:ea typeface="Gill Sans"/>
                <a:cs typeface="Gill Sans"/>
                <a:sym typeface="Gill Sans"/>
              </a:defRPr>
            </a:lvl3pPr>
            <a:lvl4pPr algn="ctr">
              <a:defRPr sz="4800">
                <a:latin typeface="Gill Sans"/>
                <a:ea typeface="Gill Sans"/>
                <a:cs typeface="Gill Sans"/>
                <a:sym typeface="Gill Sans"/>
              </a:defRPr>
            </a:lvl4pPr>
            <a:lvl5pPr algn="ctr">
              <a:defRPr sz="48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738008128"/>
      </p:ext>
    </p:extLst>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202"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5"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8844677"/>
      </p:ext>
    </p:extLst>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2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3640178"/>
      </p:ext>
    </p:extLst>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333975"/>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07"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08"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09"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23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defRPr sz="11600">
                <a:solidFill>
                  <a:srgbClr val="000000"/>
                </a:solidFill>
                <a:latin typeface="Gill Sans"/>
                <a:ea typeface="Gill Sans"/>
                <a:cs typeface="Gill Sans"/>
                <a:sym typeface="Gill Sans"/>
              </a:defRPr>
            </a:lvl1pPr>
          </a:lstStyle>
          <a:p>
            <a:pPr>
              <a:defRPr>
                <a:effectLst/>
              </a:defRPr>
            </a:pPr>
            <a:r>
              <a:t>Title Text</a:t>
            </a:r>
          </a:p>
        </p:txBody>
      </p:sp>
      <p:sp>
        <p:nvSpPr>
          <p:cNvPr id="23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631076"/>
      </p:ext>
    </p:extLst>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0850500"/>
      </p:ext>
    </p:extLst>
  </p:cSld>
  <p:clrMapOvr>
    <a:masterClrMapping/>
  </p:clrMapOvr>
  <p:transition xmlns:p14="http://schemas.microsoft.com/office/powerpoint/2010/mai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24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2761963"/>
      </p:ext>
    </p:extLst>
  </p:cSld>
  <p:clrMapOvr>
    <a:masterClrMapping/>
  </p:clrMapOvr>
  <p:transition xmlns:p14="http://schemas.microsoft.com/office/powerpoint/2010/mai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2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747330"/>
      </p:ext>
    </p:extLst>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26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6"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defRPr>
            </a:lvl1pPr>
          </a:lstStyle>
          <a:p>
            <a:r>
              <a:t>Title Text</a:t>
            </a:r>
          </a:p>
        </p:txBody>
      </p:sp>
      <p:sp>
        <p:nvSpPr>
          <p:cNvPr id="267"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defRPr sz="8000">
                <a:solidFill>
                  <a:srgbClr val="FEFCDD"/>
                </a:solidFill>
                <a:effectLst>
                  <a:outerShdw blurRad="38100" dist="38100" dir="2700000" rotWithShape="0">
                    <a:srgbClr val="000000">
                      <a:alpha val="43137"/>
                    </a:srgbClr>
                  </a:outerShdw>
                </a:effectLst>
                <a:uFill>
                  <a:solidFill>
                    <a:srgbClr val="FEFCDD"/>
                  </a:solidFill>
                </a:uFill>
              </a:defRPr>
            </a:lvl1pPr>
            <a:lvl2pPr defTabSz="914400">
              <a:defRPr sz="8000">
                <a:solidFill>
                  <a:srgbClr val="FEFCDD"/>
                </a:solidFill>
                <a:effectLst>
                  <a:outerShdw blurRad="38100" dist="38100" dir="2700000" rotWithShape="0">
                    <a:srgbClr val="000000">
                      <a:alpha val="43137"/>
                    </a:srgbClr>
                  </a:outerShdw>
                </a:effectLst>
                <a:uFill>
                  <a:solidFill>
                    <a:srgbClr val="FEFCDD"/>
                  </a:solidFill>
                </a:uFill>
              </a:defRPr>
            </a:lvl2pPr>
            <a:lvl3pPr defTabSz="914400">
              <a:defRPr sz="8000">
                <a:solidFill>
                  <a:srgbClr val="FEFCDD"/>
                </a:solidFill>
                <a:effectLst>
                  <a:outerShdw blurRad="38100" dist="38100" dir="2700000" rotWithShape="0">
                    <a:srgbClr val="000000">
                      <a:alpha val="43137"/>
                    </a:srgbClr>
                  </a:outerShdw>
                </a:effectLst>
                <a:uFill>
                  <a:solidFill>
                    <a:srgbClr val="FEFCDD"/>
                  </a:solidFill>
                </a:uFill>
              </a:defRPr>
            </a:lvl3pPr>
            <a:lvl4pPr defTabSz="914400">
              <a:defRPr sz="8000">
                <a:solidFill>
                  <a:srgbClr val="FEFCDD"/>
                </a:solidFill>
                <a:effectLst>
                  <a:outerShdw blurRad="38100" dist="38100" dir="2700000" rotWithShape="0">
                    <a:srgbClr val="000000">
                      <a:alpha val="43137"/>
                    </a:srgbClr>
                  </a:outerShdw>
                </a:effectLst>
                <a:uFill>
                  <a:solidFill>
                    <a:srgbClr val="FEFCDD"/>
                  </a:solidFill>
                </a:uFill>
              </a:defRPr>
            </a:lvl4pPr>
            <a:lvl5pPr defTabSz="914400">
              <a:defRPr sz="8000">
                <a:solidFill>
                  <a:srgbClr val="FEFCDD"/>
                </a:solidFill>
                <a:effectLst>
                  <a:outerShdw blurRad="38100" dist="38100" dir="2700000" rotWithShape="0">
                    <a:srgbClr val="000000">
                      <a:alpha val="43137"/>
                    </a:srgbClr>
                  </a:outerShdw>
                </a:effectLst>
                <a:uFill>
                  <a:solidFill>
                    <a:srgbClr val="FEFCDD"/>
                  </a:solidFill>
                </a:uFill>
              </a:defRPr>
            </a:lvl5p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373753558"/>
      </p:ext>
    </p:extLst>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Title &amp; Subtitle copy 13">
    <p:spTree>
      <p:nvGrpSpPr>
        <p:cNvPr id="1" name=""/>
        <p:cNvGrpSpPr/>
        <p:nvPr/>
      </p:nvGrpSpPr>
      <p:grpSpPr>
        <a:xfrm>
          <a:off x="0" y="0"/>
          <a:ext cx="0" cy="0"/>
          <a:chOff x="0" y="0"/>
          <a:chExt cx="0" cy="0"/>
        </a:xfrm>
      </p:grpSpPr>
      <p:sp>
        <p:nvSpPr>
          <p:cNvPr id="27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878157"/>
      </p:ext>
    </p:extLst>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amp; Subtitle copy 14">
    <p:spTree>
      <p:nvGrpSpPr>
        <p:cNvPr id="1" name=""/>
        <p:cNvGrpSpPr/>
        <p:nvPr/>
      </p:nvGrpSpPr>
      <p:grpSpPr>
        <a:xfrm>
          <a:off x="0" y="0"/>
          <a:ext cx="0" cy="0"/>
          <a:chOff x="0" y="0"/>
          <a:chExt cx="0" cy="0"/>
        </a:xfrm>
      </p:grpSpPr>
      <p:sp>
        <p:nvSpPr>
          <p:cNvPr id="2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2786455"/>
      </p:ext>
    </p:extLst>
  </p:cSld>
  <p:clrMapOvr>
    <a:masterClrMapping/>
  </p:clrMapOvr>
  <p:transition xmlns:p14="http://schemas.microsoft.com/office/powerpoint/2010/mai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9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8610698"/>
      </p:ext>
    </p:extLst>
  </p:cSld>
  <p:clrMapOvr>
    <a:masterClrMapping/>
  </p:clrMapOvr>
  <p:transition xmlns:p14="http://schemas.microsoft.com/office/powerpoint/2010/mai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304"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305"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06" name="Rounded Rectangle"/>
          <p:cNvSpPr/>
          <p:nvPr/>
        </p:nvSpPr>
        <p:spPr>
          <a:xfrm>
            <a:off x="-1155852" y="2832100"/>
            <a:ext cx="26228915" cy="800100"/>
          </a:xfrm>
          <a:prstGeom prst="roundRect">
            <a:avLst>
              <a:gd name="adj" fmla="val 22222"/>
            </a:avLst>
          </a:prstGeom>
          <a:solidFill>
            <a:srgbClr val="D6D6D6"/>
          </a:solidFill>
        </p:spPr>
        <p:txBody>
          <a:bodyPr lIns="0" tIns="0" rIns="0" bIns="0"/>
          <a:lstStyle/>
          <a:p>
            <a:pPr defTabSz="914400">
              <a:defRPr sz="6400">
                <a:uFill>
                  <a:solidFill>
                    <a:srgbClr val="000000"/>
                  </a:solidFill>
                </a:uFill>
              </a:defRPr>
            </a:pPr>
            <a:endParaRPr/>
          </a:p>
        </p:txBody>
      </p:sp>
      <p:sp>
        <p:nvSpPr>
          <p:cNvPr id="30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0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535915150"/>
      </p:ext>
    </p:extLst>
  </p:cSld>
  <p:clrMapOvr>
    <a:masterClrMapping/>
  </p:clrMapOvr>
  <p:transition xmlns:p14="http://schemas.microsoft.com/office/powerpoint/2010/mai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31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17"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18"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1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17130138"/>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19" name="Rectangle"/>
          <p:cNvSpPr/>
          <p:nvPr/>
        </p:nvSpPr>
        <p:spPr>
          <a:xfrm>
            <a:off x="-177824" y="-165100"/>
            <a:ext cx="24742821" cy="139319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20"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21"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2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2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27" name="Rounded Rectangle"/>
          <p:cNvSpPr/>
          <p:nvPr/>
        </p:nvSpPr>
        <p:spPr>
          <a:xfrm>
            <a:off x="1740127" y="876300"/>
            <a:ext cx="20881518"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28"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33930251"/>
      </p:ext>
    </p:extLst>
  </p:cSld>
  <p:clrMapOvr>
    <a:masterClrMapping/>
  </p:clrMapOvr>
  <p:transition xmlns:p14="http://schemas.microsoft.com/office/powerpoint/2010/mai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solidFill>
          <a:srgbClr val="000000"/>
        </a:solidFill>
        <a:effectLst/>
      </p:bgPr>
    </p:bg>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337"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28884967"/>
      </p:ext>
    </p:extLst>
  </p:cSld>
  <p:clrMapOvr>
    <a:masterClrMapping/>
  </p:clrMapOvr>
  <p:transition xmlns:p14="http://schemas.microsoft.com/office/powerpoint/2010/mai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453260"/>
      </p:ext>
    </p:extLst>
  </p:cSld>
  <p:clrMapOvr>
    <a:masterClrMapping/>
  </p:clrMapOvr>
  <p:transition xmlns:p14="http://schemas.microsoft.com/office/powerpoint/2010/mai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35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352"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35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54"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5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62552320"/>
      </p:ext>
    </p:extLst>
  </p:cSld>
  <p:clrMapOvr>
    <a:masterClrMapping/>
  </p:clrMapOvr>
  <p:transition xmlns:p14="http://schemas.microsoft.com/office/powerpoint/2010/mai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362"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63"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36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4189811"/>
      </p:ext>
    </p:extLst>
  </p:cSld>
  <p:clrMapOvr>
    <a:masterClrMapping/>
  </p:clrMapOvr>
  <p:transition xmlns:p14="http://schemas.microsoft.com/office/powerpoint/2010/mai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76077324"/>
      </p:ext>
    </p:extLst>
  </p:cSld>
  <p:clrMapOvr>
    <a:masterClrMapping/>
  </p:clrMapOvr>
  <p:transition xmlns:p14="http://schemas.microsoft.com/office/powerpoint/2010/mai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amp; Subtitle copy 18">
    <p:spTree>
      <p:nvGrpSpPr>
        <p:cNvPr id="1" name=""/>
        <p:cNvGrpSpPr/>
        <p:nvPr/>
      </p:nvGrpSpPr>
      <p:grpSpPr>
        <a:xfrm>
          <a:off x="0" y="0"/>
          <a:ext cx="0" cy="0"/>
          <a:chOff x="0" y="0"/>
          <a:chExt cx="0" cy="0"/>
        </a:xfrm>
      </p:grpSpPr>
      <p:sp>
        <p:nvSpPr>
          <p:cNvPr id="379"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80"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38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1164118"/>
      </p:ext>
    </p:extLst>
  </p:cSld>
  <p:clrMapOvr>
    <a:masterClrMapping/>
  </p:clrMapOvr>
  <p:transition xmlns:p14="http://schemas.microsoft.com/office/powerpoint/2010/mai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2_Default - Title Only">
    <p:bg>
      <p:bgPr>
        <a:solidFill>
          <a:srgbClr val="000000"/>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Helvetica"/>
                <a:ea typeface="Helvetica"/>
                <a:cs typeface="Helvetica"/>
                <a:sym typeface="Helvetica"/>
              </a:defRPr>
            </a:lvl1pPr>
          </a:lstStyle>
          <a:p>
            <a:pPr>
              <a:defRPr>
                <a:effectLst/>
              </a:defRPr>
            </a:pPr>
            <a:r>
              <a:t>Title Text</a:t>
            </a:r>
          </a:p>
        </p:txBody>
      </p:sp>
      <p:sp>
        <p:nvSpPr>
          <p:cNvPr id="390"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662588869"/>
      </p:ext>
    </p:extLst>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Title &amp; Subtitle copy 19">
    <p:spTree>
      <p:nvGrpSpPr>
        <p:cNvPr id="1" name=""/>
        <p:cNvGrpSpPr/>
        <p:nvPr/>
      </p:nvGrpSpPr>
      <p:grpSpPr>
        <a:xfrm>
          <a:off x="0" y="0"/>
          <a:ext cx="0" cy="0"/>
          <a:chOff x="0" y="0"/>
          <a:chExt cx="0" cy="0"/>
        </a:xfrm>
      </p:grpSpPr>
      <p:sp>
        <p:nvSpPr>
          <p:cNvPr id="3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6982135"/>
      </p:ext>
    </p:extLst>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1139928"/>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131"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32" name="image5.png" descr="image5.png"/>
          <p:cNvPicPr>
            <a:picLocks noChangeAspect="1"/>
          </p:cNvPicPr>
          <p:nvPr/>
        </p:nvPicPr>
        <p:blipFill>
          <a:blip r:embed="rId2">
            <a:extLst/>
          </a:blip>
          <a:stretch>
            <a:fillRect/>
          </a:stretch>
        </p:blipFill>
        <p:spPr>
          <a:xfrm>
            <a:off x="15521499" y="10274300"/>
            <a:ext cx="5601430" cy="2566989"/>
          </a:xfrm>
          <a:prstGeom prst="rect">
            <a:avLst/>
          </a:prstGeom>
        </p:spPr>
      </p:pic>
      <p:sp>
        <p:nvSpPr>
          <p:cNvPr id="13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amp; Subtitle copy 21">
    <p:spTree>
      <p:nvGrpSpPr>
        <p:cNvPr id="1" name=""/>
        <p:cNvGrpSpPr/>
        <p:nvPr/>
      </p:nvGrpSpPr>
      <p:grpSpPr>
        <a:xfrm>
          <a:off x="0" y="0"/>
          <a:ext cx="0" cy="0"/>
          <a:chOff x="0" y="0"/>
          <a:chExt cx="0" cy="0"/>
        </a:xfrm>
      </p:grpSpPr>
      <p:sp>
        <p:nvSpPr>
          <p:cNvPr id="4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5701071"/>
      </p:ext>
    </p:extLst>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42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5207872"/>
      </p:ext>
    </p:extLst>
  </p:cSld>
  <p:clrMapOvr>
    <a:masterClrMapping/>
  </p:clrMapOvr>
  <p:transition xmlns:p14="http://schemas.microsoft.com/office/powerpoint/2010/mai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4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3444951"/>
      </p:ext>
    </p:extLst>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438" name="SS logo.jpg" descr="SS logo.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6509087"/>
      </p:ext>
    </p:extLst>
  </p:cSld>
  <p:clrMapOvr>
    <a:masterClrMapping/>
  </p:clrMapOvr>
  <p:transition xmlns:p14="http://schemas.microsoft.com/office/powerpoint/2010/mai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 &amp; Subtitle copy 22">
    <p:spTree>
      <p:nvGrpSpPr>
        <p:cNvPr id="1" name=""/>
        <p:cNvGrpSpPr/>
        <p:nvPr/>
      </p:nvGrpSpPr>
      <p:grpSpPr>
        <a:xfrm>
          <a:off x="0" y="0"/>
          <a:ext cx="0" cy="0"/>
          <a:chOff x="0" y="0"/>
          <a:chExt cx="0" cy="0"/>
        </a:xfrm>
      </p:grpSpPr>
      <p:sp>
        <p:nvSpPr>
          <p:cNvPr id="44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7"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313625"/>
      </p:ext>
    </p:extLst>
  </p:cSld>
  <p:clrMapOvr>
    <a:masterClrMapping/>
  </p:clrMapOvr>
  <p:transition xmlns:p14="http://schemas.microsoft.com/office/powerpoint/2010/mai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5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7"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458"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1128555"/>
      </p:ext>
    </p:extLst>
  </p:cSld>
  <p:clrMapOvr>
    <a:masterClrMapping/>
  </p:clrMapOvr>
  <p:transition xmlns:p14="http://schemas.microsoft.com/office/powerpoint/2010/mai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46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4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7006525"/>
      </p:ext>
    </p:extLst>
  </p:cSld>
  <p:clrMapOvr>
    <a:masterClrMapping/>
  </p:clrMapOvr>
  <p:transition xmlns:p14="http://schemas.microsoft.com/office/powerpoint/2010/mai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477"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8" name="Rounded Rectangle"/>
          <p:cNvSpPr/>
          <p:nvPr/>
        </p:nvSpPr>
        <p:spPr>
          <a:xfrm>
            <a:off x="-1473200" y="876300"/>
            <a:ext cx="26225500" cy="1816100"/>
          </a:xfrm>
          <a:prstGeom prst="roundRect">
            <a:avLst>
              <a:gd name="adj" fmla="val 9790"/>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9" name="Rounded Rectangle"/>
          <p:cNvSpPr/>
          <p:nvPr/>
        </p:nvSpPr>
        <p:spPr>
          <a:xfrm>
            <a:off x="-1155700" y="2832100"/>
            <a:ext cx="26225500" cy="800100"/>
          </a:xfrm>
          <a:prstGeom prst="roundRect">
            <a:avLst>
              <a:gd name="adj" fmla="val 22222"/>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80"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481"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01142336"/>
      </p:ext>
    </p:extLst>
  </p:cSld>
  <p:clrMapOvr>
    <a:masterClrMapping/>
  </p:clrMapOvr>
  <p:transition xmlns:p14="http://schemas.microsoft.com/office/powerpoint/2010/mai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pPr>
              <a:defRPr>
                <a:effectLst/>
              </a:defRPr>
            </a:pPr>
            <a:r>
              <a:t>Title Text</a:t>
            </a:r>
          </a:p>
        </p:txBody>
      </p:sp>
      <p:sp>
        <p:nvSpPr>
          <p:cNvPr id="489"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0"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48035206"/>
      </p:ext>
    </p:extLst>
  </p:cSld>
  <p:clrMapOvr>
    <a:masterClrMapping/>
  </p:clrMapOvr>
  <p:transition xmlns:p14="http://schemas.microsoft.com/office/powerpoint/2010/mai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Title &amp; Subtitle copy 20">
    <p:spTree>
      <p:nvGrpSpPr>
        <p:cNvPr id="1" name=""/>
        <p:cNvGrpSpPr/>
        <p:nvPr/>
      </p:nvGrpSpPr>
      <p:grpSpPr>
        <a:xfrm>
          <a:off x="0" y="0"/>
          <a:ext cx="0" cy="0"/>
          <a:chOff x="0" y="0"/>
          <a:chExt cx="0" cy="0"/>
        </a:xfrm>
      </p:grpSpPr>
      <p:sp>
        <p:nvSpPr>
          <p:cNvPr id="4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5569680"/>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1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43" name="image5.png" descr="image5.png"/>
          <p:cNvPicPr>
            <a:picLocks noChangeAspect="1"/>
          </p:cNvPicPr>
          <p:nvPr/>
        </p:nvPicPr>
        <p:blipFill>
          <a:blip r:embed="rId2">
            <a:extLst/>
          </a:blip>
          <a:stretch>
            <a:fillRect/>
          </a:stretch>
        </p:blipFill>
        <p:spPr>
          <a:xfrm>
            <a:off x="15521495" y="10274300"/>
            <a:ext cx="5601431" cy="2566989"/>
          </a:xfrm>
          <a:prstGeom prst="rect">
            <a:avLst/>
          </a:prstGeom>
        </p:spPr>
      </p:pic>
      <p:sp>
        <p:nvSpPr>
          <p:cNvPr id="14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Scripture NKJV copy">
    <p:spTree>
      <p:nvGrpSpPr>
        <p:cNvPr id="1" name=""/>
        <p:cNvGrpSpPr/>
        <p:nvPr/>
      </p:nvGrpSpPr>
      <p:grpSpPr>
        <a:xfrm>
          <a:off x="0" y="0"/>
          <a:ext cx="0" cy="0"/>
          <a:chOff x="0" y="0"/>
          <a:chExt cx="0" cy="0"/>
        </a:xfrm>
      </p:grpSpPr>
      <p:pic>
        <p:nvPicPr>
          <p:cNvPr id="50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8" name="Title Text"/>
          <p:cNvSpPr txBox="1">
            <a:spLocks noGrp="1"/>
          </p:cNvSpPr>
          <p:nvPr>
            <p:ph type="title"/>
          </p:nvPr>
        </p:nvSpPr>
        <p:spPr>
          <a:xfrm>
            <a:off x="2362200" y="1168400"/>
            <a:ext cx="19659600" cy="1905000"/>
          </a:xfrm>
          <a:prstGeom prst="rect">
            <a:avLst/>
          </a:prstGeom>
        </p:spPr>
        <p:txBody>
          <a:bodyPr anchor="ctr"/>
          <a:lstStyle>
            <a:lvl1pPr>
              <a:defRPr sz="12500">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509" name="Body Level One…"/>
          <p:cNvSpPr txBox="1">
            <a:spLocks noGrp="1"/>
          </p:cNvSpPr>
          <p:nvPr>
            <p:ph type="body" idx="1"/>
          </p:nvPr>
        </p:nvSpPr>
        <p:spPr>
          <a:xfrm>
            <a:off x="2400300" y="3619500"/>
            <a:ext cx="19570700" cy="8750300"/>
          </a:xfrm>
          <a:prstGeom prst="rect">
            <a:avLst/>
          </a:prstGeom>
        </p:spPr>
        <p:txBody>
          <a:bodyPr/>
          <a:lstStyle>
            <a:lvl1pPr>
              <a:lnSpc>
                <a:spcPct val="90000"/>
              </a:lnSpc>
              <a:defRPr>
                <a:latin typeface="+mj-lt"/>
                <a:ea typeface="+mj-ea"/>
                <a:cs typeface="+mj-cs"/>
                <a:sym typeface="Calibri"/>
              </a:defRPr>
            </a:lvl1pPr>
            <a:lvl2pPr>
              <a:lnSpc>
                <a:spcPct val="90000"/>
              </a:lnSpc>
              <a:defRPr>
                <a:latin typeface="+mj-lt"/>
                <a:ea typeface="+mj-ea"/>
                <a:cs typeface="+mj-cs"/>
                <a:sym typeface="Calibri"/>
              </a:defRPr>
            </a:lvl2pPr>
            <a:lvl3pPr>
              <a:lnSpc>
                <a:spcPct val="90000"/>
              </a:lnSpc>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8100404"/>
      </p:ext>
    </p:extLst>
  </p:cSld>
  <p:clrMapOvr>
    <a:masterClrMapping/>
  </p:clrMapOvr>
  <p:transition xmlns:p14="http://schemas.microsoft.com/office/powerpoint/2010/mai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Blue Rays blank">
    <p:spTree>
      <p:nvGrpSpPr>
        <p:cNvPr id="1" name=""/>
        <p:cNvGrpSpPr/>
        <p:nvPr/>
      </p:nvGrpSpPr>
      <p:grpSpPr>
        <a:xfrm>
          <a:off x="0" y="0"/>
          <a:ext cx="0" cy="0"/>
          <a:chOff x="0" y="0"/>
          <a:chExt cx="0" cy="0"/>
        </a:xfrm>
      </p:grpSpPr>
      <p:pic>
        <p:nvPicPr>
          <p:cNvPr id="517"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4845682"/>
      </p:ext>
    </p:extLst>
  </p:cSld>
  <p:clrMapOvr>
    <a:masterClrMapping/>
  </p:clrMapOvr>
  <p:transition xmlns:p14="http://schemas.microsoft.com/office/powerpoint/2010/mai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525"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26"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lgn="l">
              <a:defRPr sz="7200">
                <a:latin typeface="+mn-lt"/>
                <a:ea typeface="+mn-ea"/>
                <a:cs typeface="+mn-cs"/>
                <a:sym typeface="DejaVu Sans Condensed"/>
              </a:defRPr>
            </a:lvl1pPr>
          </a:lstStyle>
          <a:p>
            <a:pPr>
              <a:defRPr>
                <a:effectLst/>
              </a:defRPr>
            </a:pPr>
            <a:r>
              <a:t>Title Text</a:t>
            </a:r>
          </a:p>
        </p:txBody>
      </p:sp>
      <p:sp>
        <p:nvSpPr>
          <p:cNvPr id="527"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3537361"/>
      </p:ext>
    </p:extLst>
  </p:cSld>
  <p:clrMapOvr>
    <a:masterClrMapping/>
  </p:clrMapOvr>
  <p:transition xmlns:p14="http://schemas.microsoft.com/office/powerpoint/2010/mai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Title &amp; Subtitle copy 24">
    <p:spTree>
      <p:nvGrpSpPr>
        <p:cNvPr id="1" name=""/>
        <p:cNvGrpSpPr/>
        <p:nvPr/>
      </p:nvGrpSpPr>
      <p:grpSpPr>
        <a:xfrm>
          <a:off x="0" y="0"/>
          <a:ext cx="0" cy="0"/>
          <a:chOff x="0" y="0"/>
          <a:chExt cx="0" cy="0"/>
        </a:xfrm>
      </p:grpSpPr>
      <p:sp>
        <p:nvSpPr>
          <p:cNvPr id="53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4808734"/>
      </p:ext>
    </p:extLst>
  </p:cSld>
  <p:clrMapOvr>
    <a:masterClrMapping/>
  </p:clrMapOvr>
  <p:transition xmlns:p14="http://schemas.microsoft.com/office/powerpoint/2010/mai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43"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940075"/>
      </p:ext>
    </p:extLst>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551"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552" name="image2.png" descr="image2.png"/>
          <p:cNvPicPr>
            <a:picLocks noChangeAspect="1"/>
          </p:cNvPicPr>
          <p:nvPr/>
        </p:nvPicPr>
        <p:blipFill>
          <a:blip r:embed="rId2">
            <a:extLst/>
          </a:blip>
          <a:stretch>
            <a:fillRect/>
          </a:stretch>
        </p:blipFill>
        <p:spPr>
          <a:xfrm>
            <a:off x="15519400" y="10274300"/>
            <a:ext cx="5600701" cy="2566989"/>
          </a:xfrm>
          <a:prstGeom prst="rect">
            <a:avLst/>
          </a:prstGeom>
        </p:spPr>
      </p:pic>
      <p:sp>
        <p:nvSpPr>
          <p:cNvPr id="55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5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21966773"/>
      </p:ext>
    </p:extLst>
  </p:cSld>
  <p:clrMapOvr>
    <a:masterClrMapping/>
  </p:clrMapOvr>
  <p:transition xmlns:p14="http://schemas.microsoft.com/office/powerpoint/2010/mai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56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56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6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6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94166860"/>
      </p:ext>
    </p:extLst>
  </p:cSld>
  <p:clrMapOvr>
    <a:masterClrMapping/>
  </p:clrMapOvr>
  <p:transition xmlns:p14="http://schemas.microsoft.com/office/powerpoint/2010/mai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Blank black">
    <p:bg>
      <p:bgPr>
        <a:solidFill>
          <a:srgbClr val="000000"/>
        </a:solidFill>
        <a:effectLst/>
      </p:bgPr>
    </p:bg>
    <p:spTree>
      <p:nvGrpSpPr>
        <p:cNvPr id="1" name=""/>
        <p:cNvGrpSpPr/>
        <p:nvPr/>
      </p:nvGrpSpPr>
      <p:grpSpPr>
        <a:xfrm>
          <a:off x="0" y="0"/>
          <a:ext cx="0" cy="0"/>
          <a:chOff x="0" y="0"/>
          <a:chExt cx="0" cy="0"/>
        </a:xfrm>
      </p:grpSpPr>
      <p:sp>
        <p:nvSpPr>
          <p:cNvPr id="572"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573"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26118233"/>
      </p:ext>
    </p:extLst>
  </p:cSld>
  <p:clrMapOvr>
    <a:masterClrMapping/>
  </p:clrMapOvr>
  <p:transition xmlns:p14="http://schemas.microsoft.com/office/powerpoint/2010/mai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580"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81" name="1504_AnswersMegaConference_Slide.jpg" descr="1504_AnswersMegaConference_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4530074"/>
      </p:ext>
    </p:extLst>
  </p:cSld>
  <p:clrMapOvr>
    <a:masterClrMapping/>
  </p:clrMapOvr>
  <p:transition xmlns:p14="http://schemas.microsoft.com/office/powerpoint/2010/mai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pic>
        <p:nvPicPr>
          <p:cNvPr id="58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6332526"/>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5.png" descr="image5.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5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8"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9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6510840"/>
      </p:ext>
    </p:extLst>
  </p:cSld>
  <p:clrMapOvr>
    <a:masterClrMapping/>
  </p:clrMapOvr>
  <p:transition xmlns:p14="http://schemas.microsoft.com/office/powerpoint/2010/mai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2_Title &amp; Subtitle copy 4">
    <p:spTree>
      <p:nvGrpSpPr>
        <p:cNvPr id="1" name=""/>
        <p:cNvGrpSpPr/>
        <p:nvPr/>
      </p:nvGrpSpPr>
      <p:grpSpPr>
        <a:xfrm>
          <a:off x="0" y="0"/>
          <a:ext cx="0" cy="0"/>
          <a:chOff x="0" y="0"/>
          <a:chExt cx="0" cy="0"/>
        </a:xfrm>
      </p:grpSpPr>
      <p:sp>
        <p:nvSpPr>
          <p:cNvPr id="60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08"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60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578588"/>
      </p:ext>
    </p:extLst>
  </p:cSld>
  <p:clrMapOvr>
    <a:masterClrMapping/>
  </p:clrMapOvr>
  <p:transition xmlns:p14="http://schemas.microsoft.com/office/powerpoint/2010/mai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1_Image">
    <p:spTree>
      <p:nvGrpSpPr>
        <p:cNvPr id="1" name=""/>
        <p:cNvGrpSpPr/>
        <p:nvPr/>
      </p:nvGrpSpPr>
      <p:grpSpPr>
        <a:xfrm>
          <a:off x="0" y="0"/>
          <a:ext cx="0" cy="0"/>
          <a:chOff x="0" y="0"/>
          <a:chExt cx="0" cy="0"/>
        </a:xfrm>
      </p:grpSpPr>
      <p:pic>
        <p:nvPicPr>
          <p:cNvPr id="61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1253572"/>
      </p:ext>
    </p:extLst>
  </p:cSld>
  <p:clrMapOvr>
    <a:masterClrMapping/>
  </p:clrMapOvr>
  <p:transition xmlns:p14="http://schemas.microsoft.com/office/powerpoint/2010/mai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5" name="Title Text"/>
          <p:cNvSpPr txBox="1">
            <a:spLocks noGrp="1"/>
          </p:cNvSpPr>
          <p:nvPr>
            <p:ph type="title"/>
          </p:nvPr>
        </p:nvSpPr>
        <p:spPr>
          <a:xfrm>
            <a:off x="-4763" y="4326681"/>
            <a:ext cx="24409401" cy="4546601"/>
          </a:xfrm>
          <a:prstGeom prst="rect">
            <a:avLst/>
          </a:prstGeom>
          <a:ln w="9525">
            <a:round/>
          </a:ln>
        </p:spPr>
        <p:txBody>
          <a:bodyPr lIns="25400" tIns="25400" rIns="25400" bIns="25400"/>
          <a:lstStyle>
            <a:lvl1pPr defTabSz="2197100">
              <a:defRPr sz="14400" b="1">
                <a:solidFill>
                  <a:srgbClr val="7A4700"/>
                </a:solidFill>
                <a:uFill>
                  <a:solidFill>
                    <a:srgbClr val="7A4700"/>
                  </a:solidFill>
                </a:uFill>
                <a:latin typeface="Arial"/>
                <a:ea typeface="Arial"/>
                <a:cs typeface="Arial"/>
                <a:sym typeface="Arial"/>
              </a:defRPr>
            </a:lvl1pPr>
          </a:lstStyle>
          <a:p>
            <a:pPr>
              <a:defRPr>
                <a:effectLst/>
              </a:defRPr>
            </a:pPr>
            <a:r>
              <a:t>Title Text</a:t>
            </a:r>
          </a:p>
        </p:txBody>
      </p:sp>
      <p:sp>
        <p:nvSpPr>
          <p:cNvPr id="626" name="Slide Number"/>
          <p:cNvSpPr txBox="1">
            <a:spLocks noGrp="1"/>
          </p:cNvSpPr>
          <p:nvPr>
            <p:ph type="sldNum" sz="quarter" idx="2"/>
          </p:nvPr>
        </p:nvSpPr>
        <p:spPr>
          <a:xfrm>
            <a:off x="22694900" y="12937490"/>
            <a:ext cx="469900" cy="508001"/>
          </a:xfrm>
          <a:prstGeom prst="rect">
            <a:avLst/>
          </a:prstGeom>
        </p:spPr>
        <p:txBody>
          <a:bodyPr/>
          <a:lstStyle>
            <a:lvl1pPr algn="r" defTabSz="2197100">
              <a:defRPr sz="28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52118602"/>
      </p:ext>
    </p:extLst>
  </p:cSld>
  <p:clrMapOvr>
    <a:masterClrMapping/>
  </p:clrMapOvr>
  <p:transition xmlns:p14="http://schemas.microsoft.com/office/powerpoint/2010/mai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1_Default - Black">
    <p:spTree>
      <p:nvGrpSpPr>
        <p:cNvPr id="1" name=""/>
        <p:cNvGrpSpPr/>
        <p:nvPr/>
      </p:nvGrpSpPr>
      <p:grpSpPr>
        <a:xfrm>
          <a:off x="0" y="0"/>
          <a:ext cx="0" cy="0"/>
          <a:chOff x="0" y="0"/>
          <a:chExt cx="0" cy="0"/>
        </a:xfrm>
      </p:grpSpPr>
      <p:sp>
        <p:nvSpPr>
          <p:cNvPr id="64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4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00820745"/>
      </p:ext>
    </p:extLst>
  </p:cSld>
  <p:clrMapOvr>
    <a:masterClrMapping/>
  </p:clrMapOvr>
  <p:transition xmlns:p14="http://schemas.microsoft.com/office/powerpoint/2010/mai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2_Default - Title and Content">
    <p:spTree>
      <p:nvGrpSpPr>
        <p:cNvPr id="1" name=""/>
        <p:cNvGrpSpPr/>
        <p:nvPr/>
      </p:nvGrpSpPr>
      <p:grpSpPr>
        <a:xfrm>
          <a:off x="0" y="0"/>
          <a:ext cx="0" cy="0"/>
          <a:chOff x="0" y="0"/>
          <a:chExt cx="0" cy="0"/>
        </a:xfrm>
      </p:grpSpPr>
      <p:sp>
        <p:nvSpPr>
          <p:cNvPr id="65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51"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65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53"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398495550"/>
      </p:ext>
    </p:extLst>
  </p:cSld>
  <p:clrMapOvr>
    <a:masterClrMapping/>
  </p:clrMapOvr>
  <p:transition xmlns:p14="http://schemas.microsoft.com/office/powerpoint/2010/mai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661"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84300"/>
            <a:ext cx="20828000" cy="8826500"/>
          </a:xfrm>
          <a:prstGeom prst="rect">
            <a:avLst/>
          </a:prstGeom>
          <a:effectLst>
            <a:outerShdw blurRad="50800" dist="38100" dir="5400000" rotWithShape="0">
              <a:srgbClr val="000000">
                <a:alpha val="40000"/>
              </a:srgbClr>
            </a:outerShdw>
          </a:effectLst>
        </p:spPr>
        <p:txBody>
          <a:bodyPr/>
          <a:lstStyle>
            <a:lvl1pPr algn="l">
              <a:defRPr sz="7200">
                <a:solidFill>
                  <a:srgbClr val="EBEBEB"/>
                </a:solidFill>
                <a:latin typeface="+mn-lt"/>
                <a:ea typeface="+mn-ea"/>
                <a:cs typeface="+mn-cs"/>
                <a:sym typeface="DejaVu Sans Condensed"/>
              </a:defRPr>
            </a:lvl1pPr>
          </a:lstStyle>
          <a:p>
            <a:pPr>
              <a:defRPr>
                <a:effectLst/>
              </a:defRPr>
            </a:pPr>
            <a:r>
              <a:t>Title Text</a:t>
            </a:r>
          </a:p>
        </p:txBody>
      </p:sp>
      <p:sp>
        <p:nvSpPr>
          <p:cNvPr id="663" name="Body Level One…"/>
          <p:cNvSpPr txBox="1">
            <a:spLocks noGrp="1"/>
          </p:cNvSpPr>
          <p:nvPr>
            <p:ph type="body" sz="quarter" idx="1"/>
          </p:nvPr>
        </p:nvSpPr>
        <p:spPr>
          <a:xfrm>
            <a:off x="1752600" y="101981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9129162"/>
      </p:ext>
    </p:extLst>
  </p:cSld>
  <p:clrMapOvr>
    <a:masterClrMapping/>
  </p:clrMapOvr>
  <p:transition xmlns:p14="http://schemas.microsoft.com/office/powerpoint/2010/mai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1_Blue Rays">
    <p:spTree>
      <p:nvGrpSpPr>
        <p:cNvPr id="1" name=""/>
        <p:cNvGrpSpPr/>
        <p:nvPr/>
      </p:nvGrpSpPr>
      <p:grpSpPr>
        <a:xfrm>
          <a:off x="0" y="0"/>
          <a:ext cx="0" cy="0"/>
          <a:chOff x="0" y="0"/>
          <a:chExt cx="0" cy="0"/>
        </a:xfrm>
      </p:grpSpPr>
      <p:pic>
        <p:nvPicPr>
          <p:cNvPr id="67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72"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673"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7899902"/>
      </p:ext>
    </p:extLst>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Photo Captions TS">
    <p:spTree>
      <p:nvGrpSpPr>
        <p:cNvPr id="1" name=""/>
        <p:cNvGrpSpPr/>
        <p:nvPr/>
      </p:nvGrpSpPr>
      <p:grpSpPr>
        <a:xfrm>
          <a:off x="0" y="0"/>
          <a:ext cx="0" cy="0"/>
          <a:chOff x="0" y="0"/>
          <a:chExt cx="0" cy="0"/>
        </a:xfrm>
      </p:grpSpPr>
      <p:pic>
        <p:nvPicPr>
          <p:cNvPr id="681"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82" name="Line"/>
          <p:cNvSpPr/>
          <p:nvPr/>
        </p:nvSpPr>
        <p:spPr>
          <a:xfrm>
            <a:off x="3810000" y="11430000"/>
            <a:ext cx="16635360" cy="0"/>
          </a:xfrm>
          <a:prstGeom prst="line">
            <a:avLst/>
          </a:prstGeom>
          <a:ln w="25400">
            <a:solidFill>
              <a:srgbClr val="FFFFFF"/>
            </a:solidFill>
            <a:miter lim="400000"/>
          </a:ln>
        </p:spPr>
        <p:txBody>
          <a:bodyPr lIns="50800" tIns="50800" rIns="50800" bIns="50800" anchor="ctr"/>
          <a:lstStyle/>
          <a:p>
            <a:pPr algn="r" defTabSz="2197100">
              <a:spcBef>
                <a:spcPts val="1700"/>
              </a:spcBef>
              <a:defRPr sz="4500" u="sng" spc="0">
                <a:solidFill>
                  <a:srgbClr val="FFFFFF"/>
                </a:solidFill>
                <a:uFill>
                  <a:solidFill>
                    <a:srgbClr val="7A4700"/>
                  </a:solidFill>
                </a:uFill>
                <a:latin typeface="Arial"/>
                <a:ea typeface="Arial"/>
                <a:cs typeface="Arial"/>
                <a:sym typeface="Arial"/>
              </a:defRPr>
            </a:pPr>
            <a:endParaRPr/>
          </a:p>
        </p:txBody>
      </p:sp>
      <p:sp>
        <p:nvSpPr>
          <p:cNvPr id="683" name="Title Text"/>
          <p:cNvSpPr txBox="1">
            <a:spLocks noGrp="1"/>
          </p:cNvSpPr>
          <p:nvPr>
            <p:ph type="title"/>
          </p:nvPr>
        </p:nvSpPr>
        <p:spPr>
          <a:xfrm>
            <a:off x="2336800" y="9855200"/>
            <a:ext cx="19659600" cy="1905000"/>
          </a:xfrm>
          <a:prstGeom prst="rect">
            <a:avLst/>
          </a:prstGeom>
        </p:spPr>
        <p:txBody>
          <a:bodyPr anchor="ctr"/>
          <a:lstStyle>
            <a:lvl1pPr>
              <a:defRPr>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684" name="Body Level One…"/>
          <p:cNvSpPr txBox="1">
            <a:spLocks noGrp="1"/>
          </p:cNvSpPr>
          <p:nvPr>
            <p:ph type="body" sz="quarter" idx="1"/>
          </p:nvPr>
        </p:nvSpPr>
        <p:spPr>
          <a:xfrm>
            <a:off x="2324100" y="11747500"/>
            <a:ext cx="19659600" cy="749300"/>
          </a:xfrm>
          <a:prstGeom prst="rect">
            <a:avLst/>
          </a:prstGeom>
        </p:spPr>
        <p:txBody>
          <a:bodyPr>
            <a:noAutofit/>
          </a:bodyPr>
          <a:lstStyle>
            <a:lvl1pPr algn="ctr">
              <a:lnSpc>
                <a:spcPct val="90000"/>
              </a:lnSpc>
              <a:defRPr sz="6400">
                <a:latin typeface="Mensch Regular"/>
                <a:ea typeface="Mensch Regular"/>
                <a:cs typeface="Mensch Regular"/>
                <a:sym typeface="Mensch Regular"/>
              </a:defRPr>
            </a:lvl1pPr>
            <a:lvl2pPr algn="ctr">
              <a:lnSpc>
                <a:spcPct val="90000"/>
              </a:lnSpc>
              <a:defRPr sz="6400">
                <a:latin typeface="Mensch Regular"/>
                <a:ea typeface="Mensch Regular"/>
                <a:cs typeface="Mensch Regular"/>
                <a:sym typeface="Mensch Regular"/>
              </a:defRPr>
            </a:lvl2pPr>
            <a:lvl3pPr algn="ctr">
              <a:lnSpc>
                <a:spcPct val="90000"/>
              </a:lnSpc>
              <a:defRPr sz="6400">
                <a:latin typeface="Mensch Regular"/>
                <a:ea typeface="Mensch Regular"/>
                <a:cs typeface="Mensch Regular"/>
                <a:sym typeface="Mensch Regular"/>
              </a:defRPr>
            </a:lvl3pPr>
            <a:lvl4pPr algn="ctr">
              <a:defRPr sz="6400">
                <a:latin typeface="Mensch Regular"/>
                <a:ea typeface="Mensch Regular"/>
                <a:cs typeface="Mensch Regular"/>
                <a:sym typeface="Mensch Regular"/>
              </a:defRPr>
            </a:lvl4pPr>
            <a:lvl5pPr algn="ctr">
              <a:defRPr sz="6400">
                <a:latin typeface="Mensch Regular"/>
                <a:ea typeface="Mensch Regular"/>
                <a:cs typeface="Mensch Regular"/>
                <a:sym typeface="Mensch Regula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0490400"/>
      </p:ext>
    </p:extLst>
  </p:cSld>
  <p:clrMapOvr>
    <a:masterClrMapping/>
  </p:clrMapOvr>
  <p:transition xmlns:p14="http://schemas.microsoft.com/office/powerpoint/2010/mai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sp>
        <p:nvSpPr>
          <p:cNvPr id="692" name="Body Level One…"/>
          <p:cNvSpPr txBox="1">
            <a:spLocks noGrp="1"/>
          </p:cNvSpPr>
          <p:nvPr>
            <p:ph type="body" idx="1"/>
          </p:nvPr>
        </p:nvSpPr>
        <p:spPr>
          <a:xfrm>
            <a:off x="1739900" y="1778000"/>
            <a:ext cx="20904200" cy="10147300"/>
          </a:xfrm>
          <a:prstGeom prst="rect">
            <a:avLst/>
          </a:prstGeom>
        </p:spPr>
        <p:txBody>
          <a:bodyPr lIns="50800" tIns="50800" rIns="50800" bIns="50800" anchor="ctr">
            <a:noAutofit/>
          </a:bodyPr>
          <a:lstStyle>
            <a:lvl1pPr marL="1117600" indent="-800100">
              <a:spcBef>
                <a:spcPts val="7300"/>
              </a:spcBef>
              <a:buSzPct val="171000"/>
              <a:buChar char="•"/>
              <a:defRPr sz="5600">
                <a:latin typeface="Gill Sans"/>
                <a:ea typeface="Gill Sans"/>
                <a:cs typeface="Gill Sans"/>
                <a:sym typeface="Gill Sans"/>
              </a:defRPr>
            </a:lvl1pPr>
            <a:lvl2pPr marL="1562100" indent="-800100">
              <a:spcBef>
                <a:spcPts val="7300"/>
              </a:spcBef>
              <a:buSzPct val="171000"/>
              <a:buChar char="•"/>
              <a:defRPr sz="5600">
                <a:latin typeface="Gill Sans"/>
                <a:ea typeface="Gill Sans"/>
                <a:cs typeface="Gill Sans"/>
                <a:sym typeface="Gill Sans"/>
              </a:defRPr>
            </a:lvl2pPr>
            <a:lvl3pPr marL="2006600" indent="-800100">
              <a:spcBef>
                <a:spcPts val="7300"/>
              </a:spcBef>
              <a:buSzPct val="171000"/>
              <a:buChar char="•"/>
              <a:defRPr sz="5600">
                <a:latin typeface="Gill Sans"/>
                <a:ea typeface="Gill Sans"/>
                <a:cs typeface="Gill Sans"/>
                <a:sym typeface="Gill Sans"/>
              </a:defRPr>
            </a:lvl3pPr>
            <a:lvl4pPr marL="2451100" indent="-800100">
              <a:spcBef>
                <a:spcPts val="7300"/>
              </a:spcBef>
              <a:buSzPct val="171000"/>
              <a:buChar char="•"/>
              <a:defRPr sz="5600">
                <a:latin typeface="Gill Sans"/>
                <a:ea typeface="Gill Sans"/>
                <a:cs typeface="Gill Sans"/>
                <a:sym typeface="Gill Sans"/>
              </a:defRPr>
            </a:lvl4pPr>
            <a:lvl5pPr marL="2895600" indent="-800100">
              <a:spcBef>
                <a:spcPts val="7300"/>
              </a:spcBef>
              <a:buSzPct val="171000"/>
              <a:buChar char="•"/>
              <a:defRPr sz="56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9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470732393"/>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64"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65"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6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70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1" name="Body Level One…"/>
          <p:cNvSpPr txBox="1">
            <a:spLocks noGrp="1"/>
          </p:cNvSpPr>
          <p:nvPr>
            <p:ph type="body" idx="1"/>
          </p:nvPr>
        </p:nvSpPr>
        <p:spPr>
          <a:xfrm>
            <a:off x="1765528" y="1346200"/>
            <a:ext cx="20868819" cy="10541001"/>
          </a:xfrm>
          <a:prstGeom prst="rect">
            <a:avLst/>
          </a:prstGeom>
          <a:ln w="9525">
            <a:round/>
          </a:ln>
          <a:effectLst>
            <a:outerShdw blurRad="50800" dist="38100" dir="5400000" rotWithShape="0">
              <a:srgbClr val="000000">
                <a:alpha val="40000"/>
              </a:srgbClr>
            </a:outerShdw>
          </a:effectLst>
        </p:spPr>
        <p:txBody>
          <a:bodyPr>
            <a:noAutofit/>
          </a:bodyPr>
          <a:lstStyle>
            <a:lvl1pPr defTabSz="914400">
              <a:defRPr>
                <a:solidFill>
                  <a:srgbClr val="E2DEAB"/>
                </a:solidFill>
                <a:uFill>
                  <a:solidFill>
                    <a:srgbClr val="E2DEAB"/>
                  </a:solidFill>
                </a:uFill>
              </a:defRPr>
            </a:lvl1pPr>
            <a:lvl2pPr defTabSz="914400">
              <a:defRPr>
                <a:solidFill>
                  <a:srgbClr val="E2DEAB"/>
                </a:solidFill>
                <a:uFill>
                  <a:solidFill>
                    <a:srgbClr val="E2DEAB"/>
                  </a:solidFill>
                </a:uFill>
              </a:defRPr>
            </a:lvl2pPr>
            <a:lvl3pPr defTabSz="914400">
              <a:defRPr>
                <a:solidFill>
                  <a:srgbClr val="E2DEAB"/>
                </a:solidFill>
                <a:uFill>
                  <a:solidFill>
                    <a:srgbClr val="E2DEAB"/>
                  </a:solidFill>
                </a:uFill>
              </a:defRPr>
            </a:lvl3pPr>
            <a:lvl4pPr defTabSz="914400">
              <a:defRPr>
                <a:solidFill>
                  <a:srgbClr val="E2DEAB"/>
                </a:solidFill>
                <a:uFill>
                  <a:solidFill>
                    <a:srgbClr val="E2DEAB"/>
                  </a:solidFill>
                </a:uFill>
              </a:defRPr>
            </a:lvl4pPr>
            <a:lvl5pPr defTabSz="914400">
              <a:defRPr>
                <a:solidFill>
                  <a:srgbClr val="E2DEAB"/>
                </a:solidFill>
                <a:uFill>
                  <a:solidFill>
                    <a:srgbClr val="E2DEAB"/>
                  </a:solidFill>
                </a:u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0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242665792"/>
      </p:ext>
    </p:extLst>
  </p:cSld>
  <p:clrMapOvr>
    <a:masterClrMapping/>
  </p:clrMapOvr>
  <p:transition xmlns:p14="http://schemas.microsoft.com/office/powerpoint/2010/mai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sp>
        <p:nvSpPr>
          <p:cNvPr id="7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710"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pPr>
              <a:defRPr>
                <a:effectLst/>
              </a:defRPr>
            </a:pPr>
            <a:r>
              <a:t>Title Text</a:t>
            </a:r>
          </a:p>
        </p:txBody>
      </p:sp>
      <p:sp>
        <p:nvSpPr>
          <p:cNvPr id="711"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78626984"/>
      </p:ext>
    </p:extLst>
  </p:cSld>
  <p:clrMapOvr>
    <a:masterClrMapping/>
  </p:clrMapOvr>
  <p:transition xmlns:p14="http://schemas.microsoft.com/office/powerpoint/2010/mai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719"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defRPr sz="11200">
                <a:latin typeface="Helvetica Light"/>
                <a:ea typeface="Helvetica Light"/>
                <a:cs typeface="Helvetica Light"/>
                <a:sym typeface="Helvetica Light"/>
              </a:defRPr>
            </a:lvl1pPr>
          </a:lstStyle>
          <a:p>
            <a:pPr>
              <a:defRPr>
                <a:effectLst/>
              </a:defRPr>
            </a:pPr>
            <a:r>
              <a:t>Title Text</a:t>
            </a:r>
          </a:p>
        </p:txBody>
      </p:sp>
      <p:sp>
        <p:nvSpPr>
          <p:cNvPr id="720"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defRPr sz="4400">
                <a:latin typeface="Helvetica Light"/>
                <a:ea typeface="Helvetica Light"/>
                <a:cs typeface="Helvetica Light"/>
                <a:sym typeface="Helvetica Light"/>
              </a:defRPr>
            </a:lvl1pPr>
            <a:lvl2pPr indent="228600" algn="ctr">
              <a:defRPr sz="4400">
                <a:latin typeface="Helvetica Light"/>
                <a:ea typeface="Helvetica Light"/>
                <a:cs typeface="Helvetica Light"/>
                <a:sym typeface="Helvetica Light"/>
              </a:defRPr>
            </a:lvl2pPr>
            <a:lvl3pPr indent="457200" algn="ctr">
              <a:defRPr sz="4400">
                <a:latin typeface="Helvetica Light"/>
                <a:ea typeface="Helvetica Light"/>
                <a:cs typeface="Helvetica Light"/>
                <a:sym typeface="Helvetica Light"/>
              </a:defRPr>
            </a:lvl3pPr>
            <a:lvl4pPr indent="685800" algn="ctr">
              <a:defRPr sz="4400">
                <a:latin typeface="Helvetica Light"/>
                <a:ea typeface="Helvetica Light"/>
                <a:cs typeface="Helvetica Light"/>
                <a:sym typeface="Helvetica Light"/>
              </a:defRPr>
            </a:lvl4pPr>
            <a:lvl5pPr indent="914400" algn="ctr">
              <a:defRPr sz="4400">
                <a:latin typeface="Helvetica Light"/>
                <a:ea typeface="Helvetica Light"/>
                <a:cs typeface="Helvetica Light"/>
                <a:sym typeface="Helvetica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21"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796485589"/>
      </p:ext>
    </p:extLst>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72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2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pic>
        <p:nvPicPr>
          <p:cNvPr id="730"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8107983"/>
      </p:ext>
    </p:extLst>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70183978"/>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49"/>
          </a:xfrm>
        </p:spPr>
        <p:txBody>
          <a:bodyPr anchor="t"/>
          <a:lstStyle>
            <a:lvl1pPr algn="l">
              <a:defRPr sz="107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3"/>
          </a:xfrm>
        </p:spPr>
        <p:txBody>
          <a:bodyPr anchor="b"/>
          <a:lstStyle>
            <a:lvl1pPr marL="0" indent="0">
              <a:buNone/>
              <a:defRPr sz="5300"/>
            </a:lvl1pPr>
            <a:lvl2pPr marL="1219170" indent="0">
              <a:buNone/>
              <a:defRPr sz="4800"/>
            </a:lvl2pPr>
            <a:lvl3pPr marL="2438339" indent="0">
              <a:buNone/>
              <a:defRPr sz="4300"/>
            </a:lvl3pPr>
            <a:lvl4pPr marL="3657509" indent="0">
              <a:buNone/>
              <a:defRPr sz="3700"/>
            </a:lvl4pPr>
            <a:lvl5pPr marL="4876678" indent="0">
              <a:buNone/>
              <a:defRPr sz="3700"/>
            </a:lvl5pPr>
            <a:lvl6pPr marL="6095848" indent="0">
              <a:buNone/>
              <a:defRPr sz="3700"/>
            </a:lvl6pPr>
            <a:lvl7pPr marL="7315017" indent="0">
              <a:buNone/>
              <a:defRPr sz="3700"/>
            </a:lvl7pPr>
            <a:lvl8pPr marL="8534187" indent="0">
              <a:buNone/>
              <a:defRPr sz="3700"/>
            </a:lvl8pPr>
            <a:lvl9pPr marL="9753356" indent="0">
              <a:buNone/>
              <a:defRPr sz="37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104975363"/>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769600" cy="9061451"/>
          </a:xfrm>
        </p:spPr>
        <p:txBody>
          <a:bodyPr/>
          <a:lstStyle>
            <a:lvl1pPr>
              <a:defRPr sz="7500"/>
            </a:lvl1pPr>
            <a:lvl2pPr>
              <a:defRPr sz="6400"/>
            </a:lvl2pPr>
            <a:lvl3pPr>
              <a:defRPr sz="53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0"/>
            <a:ext cx="10769600" cy="9061451"/>
          </a:xfrm>
        </p:spPr>
        <p:txBody>
          <a:bodyPr/>
          <a:lstStyle>
            <a:lvl1pPr>
              <a:defRPr sz="7500"/>
            </a:lvl1pPr>
            <a:lvl2pPr>
              <a:defRPr sz="6400"/>
            </a:lvl2pPr>
            <a:lvl3pPr>
              <a:defRPr sz="53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79623489"/>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7"/>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7"/>
            <a:ext cx="10773835" cy="1279525"/>
          </a:xfrm>
        </p:spPr>
        <p:txBody>
          <a:bodyPr anchor="b"/>
          <a:lstStyle>
            <a:lvl1pPr marL="0" indent="0">
              <a:buNone/>
              <a:defRPr sz="6400" b="1"/>
            </a:lvl1pPr>
            <a:lvl2pPr marL="1219170" indent="0">
              <a:buNone/>
              <a:defRPr sz="5300" b="1"/>
            </a:lvl2pPr>
            <a:lvl3pPr marL="2438339" indent="0">
              <a:buNone/>
              <a:defRPr sz="4800" b="1"/>
            </a:lvl3pPr>
            <a:lvl4pPr marL="3657509" indent="0">
              <a:buNone/>
              <a:defRPr sz="4300" b="1"/>
            </a:lvl4pPr>
            <a:lvl5pPr marL="4876678" indent="0">
              <a:buNone/>
              <a:defRPr sz="4300" b="1"/>
            </a:lvl5pPr>
            <a:lvl6pPr marL="6095848" indent="0">
              <a:buNone/>
              <a:defRPr sz="4300" b="1"/>
            </a:lvl6pPr>
            <a:lvl7pPr marL="7315017" indent="0">
              <a:buNone/>
              <a:defRPr sz="4300" b="1"/>
            </a:lvl7pPr>
            <a:lvl8pPr marL="8534187" indent="0">
              <a:buNone/>
              <a:defRPr sz="4300" b="1"/>
            </a:lvl8pPr>
            <a:lvl9pPr marL="9753356" indent="0">
              <a:buNone/>
              <a:defRPr sz="4300" b="1"/>
            </a:lvl9pPr>
          </a:lstStyle>
          <a:p>
            <a:pPr lvl="0"/>
            <a:r>
              <a:rPr lang="en-US" smtClean="0"/>
              <a:t>Click to edit Master text styles</a:t>
            </a:r>
          </a:p>
        </p:txBody>
      </p:sp>
      <p:sp>
        <p:nvSpPr>
          <p:cNvPr id="4" name="Content Placeholder 3"/>
          <p:cNvSpPr>
            <a:spLocks noGrp="1"/>
          </p:cNvSpPr>
          <p:nvPr>
            <p:ph sz="half" idx="2"/>
          </p:nvPr>
        </p:nvSpPr>
        <p:spPr>
          <a:xfrm>
            <a:off x="1219200" y="4349749"/>
            <a:ext cx="10773835" cy="7902576"/>
          </a:xfrm>
        </p:spPr>
        <p:txBody>
          <a:bodyPr/>
          <a:lstStyle>
            <a:lvl1pPr>
              <a:defRPr sz="6400"/>
            </a:lvl1pPr>
            <a:lvl2pPr>
              <a:defRPr sz="53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37" y="3070227"/>
            <a:ext cx="10778067" cy="1279525"/>
          </a:xfrm>
        </p:spPr>
        <p:txBody>
          <a:bodyPr anchor="b"/>
          <a:lstStyle>
            <a:lvl1pPr marL="0" indent="0">
              <a:buNone/>
              <a:defRPr sz="6400" b="1"/>
            </a:lvl1pPr>
            <a:lvl2pPr marL="1219170" indent="0">
              <a:buNone/>
              <a:defRPr sz="5300" b="1"/>
            </a:lvl2pPr>
            <a:lvl3pPr marL="2438339" indent="0">
              <a:buNone/>
              <a:defRPr sz="4800" b="1"/>
            </a:lvl3pPr>
            <a:lvl4pPr marL="3657509" indent="0">
              <a:buNone/>
              <a:defRPr sz="4300" b="1"/>
            </a:lvl4pPr>
            <a:lvl5pPr marL="4876678" indent="0">
              <a:buNone/>
              <a:defRPr sz="4300" b="1"/>
            </a:lvl5pPr>
            <a:lvl6pPr marL="6095848" indent="0">
              <a:buNone/>
              <a:defRPr sz="4300" b="1"/>
            </a:lvl6pPr>
            <a:lvl7pPr marL="7315017" indent="0">
              <a:buNone/>
              <a:defRPr sz="4300" b="1"/>
            </a:lvl7pPr>
            <a:lvl8pPr marL="8534187" indent="0">
              <a:buNone/>
              <a:defRPr sz="4300" b="1"/>
            </a:lvl8pPr>
            <a:lvl9pPr marL="9753356" indent="0">
              <a:buNone/>
              <a:defRPr sz="4300" b="1"/>
            </a:lvl9pPr>
          </a:lstStyle>
          <a:p>
            <a:pPr lvl="0"/>
            <a:r>
              <a:rPr lang="en-US" smtClean="0"/>
              <a:t>Click to edit Master text styles</a:t>
            </a:r>
          </a:p>
        </p:txBody>
      </p:sp>
      <p:sp>
        <p:nvSpPr>
          <p:cNvPr id="6" name="Content Placeholder 5"/>
          <p:cNvSpPr>
            <a:spLocks noGrp="1"/>
          </p:cNvSpPr>
          <p:nvPr>
            <p:ph sz="quarter" idx="4"/>
          </p:nvPr>
        </p:nvSpPr>
        <p:spPr>
          <a:xfrm>
            <a:off x="12386737" y="4349749"/>
            <a:ext cx="10778067" cy="7902576"/>
          </a:xfrm>
        </p:spPr>
        <p:txBody>
          <a:bodyPr/>
          <a:lstStyle>
            <a:lvl1pPr>
              <a:defRPr sz="6400"/>
            </a:lvl1pPr>
            <a:lvl2pPr>
              <a:defRPr sz="53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351856249"/>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64460590"/>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7721537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5.png" descr="image5.png"/>
          <p:cNvPicPr>
            <a:picLocks noChangeAspect="1"/>
          </p:cNvPicPr>
          <p:nvPr/>
        </p:nvPicPr>
        <p:blipFill>
          <a:blip r:embed="rId2">
            <a:extLst/>
          </a:blip>
          <a:stretch>
            <a:fillRect/>
          </a:stretch>
        </p:blipFill>
        <p:spPr>
          <a:xfrm>
            <a:off x="15521486"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4" y="546099"/>
            <a:ext cx="8022168" cy="2324101"/>
          </a:xfrm>
        </p:spPr>
        <p:txBody>
          <a:bodyPr anchor="b"/>
          <a:lstStyle>
            <a:lvl1pPr algn="l">
              <a:defRPr sz="5300" b="1"/>
            </a:lvl1pPr>
          </a:lstStyle>
          <a:p>
            <a:r>
              <a:rPr lang="en-US" smtClean="0"/>
              <a:t>Click to edit Master title style</a:t>
            </a:r>
            <a:endParaRPr lang="en-US"/>
          </a:p>
        </p:txBody>
      </p:sp>
      <p:sp>
        <p:nvSpPr>
          <p:cNvPr id="3" name="Content Placeholder 2"/>
          <p:cNvSpPr>
            <a:spLocks noGrp="1"/>
          </p:cNvSpPr>
          <p:nvPr>
            <p:ph idx="1"/>
          </p:nvPr>
        </p:nvSpPr>
        <p:spPr>
          <a:xfrm>
            <a:off x="9533467" y="546103"/>
            <a:ext cx="13631333" cy="11706227"/>
          </a:xfrm>
        </p:spPr>
        <p:txBody>
          <a:bodyPr/>
          <a:lstStyle>
            <a:lvl1pPr>
              <a:defRPr sz="8500"/>
            </a:lvl1pPr>
            <a:lvl2pPr>
              <a:defRPr sz="7500"/>
            </a:lvl2pPr>
            <a:lvl3pPr>
              <a:defRPr sz="6400"/>
            </a:lvl3pPr>
            <a:lvl4pPr>
              <a:defRPr sz="5300"/>
            </a:lvl4pPr>
            <a:lvl5pPr>
              <a:defRPr sz="5300"/>
            </a:lvl5pPr>
            <a:lvl6pPr>
              <a:defRPr sz="5300"/>
            </a:lvl6pPr>
            <a:lvl7pPr>
              <a:defRPr sz="5300"/>
            </a:lvl7pPr>
            <a:lvl8pPr>
              <a:defRPr sz="5300"/>
            </a:lvl8pPr>
            <a:lvl9pPr>
              <a:defRPr sz="5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4" y="2870204"/>
            <a:ext cx="8022168" cy="9382125"/>
          </a:xfrm>
        </p:spPr>
        <p:txBody>
          <a:bodyPr/>
          <a:lstStyle>
            <a:lvl1pPr marL="0" indent="0">
              <a:buNone/>
              <a:defRPr sz="3700"/>
            </a:lvl1pPr>
            <a:lvl2pPr marL="1219170" indent="0">
              <a:buNone/>
              <a:defRPr sz="3200"/>
            </a:lvl2pPr>
            <a:lvl3pPr marL="2438339" indent="0">
              <a:buNone/>
              <a:defRPr sz="2700"/>
            </a:lvl3pPr>
            <a:lvl4pPr marL="3657509" indent="0">
              <a:buNone/>
              <a:defRPr sz="2400"/>
            </a:lvl4pPr>
            <a:lvl5pPr marL="4876678" indent="0">
              <a:buNone/>
              <a:defRPr sz="2400"/>
            </a:lvl5pPr>
            <a:lvl6pPr marL="6095848" indent="0">
              <a:buNone/>
              <a:defRPr sz="2400"/>
            </a:lvl6pPr>
            <a:lvl7pPr marL="7315017" indent="0">
              <a:buNone/>
              <a:defRPr sz="2400"/>
            </a:lvl7pPr>
            <a:lvl8pPr marL="8534187" indent="0">
              <a:buNone/>
              <a:defRPr sz="2400"/>
            </a:lvl8pPr>
            <a:lvl9pPr marL="9753356" indent="0">
              <a:buNone/>
              <a:defRPr sz="24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22714449"/>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7"/>
          </a:xfrm>
        </p:spPr>
        <p:txBody>
          <a:bodyPr anchor="b"/>
          <a:lstStyle>
            <a:lvl1pPr algn="l">
              <a:defRPr sz="53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49"/>
            <a:ext cx="14630400" cy="8229600"/>
          </a:xfrm>
        </p:spPr>
        <p:txBody>
          <a:bodyPr/>
          <a:lstStyle>
            <a:lvl1pPr marL="0" indent="0">
              <a:buNone/>
              <a:defRPr sz="8500"/>
            </a:lvl1pPr>
            <a:lvl2pPr marL="1219170" indent="0">
              <a:buNone/>
              <a:defRPr sz="7500"/>
            </a:lvl2pPr>
            <a:lvl3pPr marL="2438339" indent="0">
              <a:buNone/>
              <a:defRPr sz="6400"/>
            </a:lvl3pPr>
            <a:lvl4pPr marL="3657509" indent="0">
              <a:buNone/>
              <a:defRPr sz="5300"/>
            </a:lvl4pPr>
            <a:lvl5pPr marL="4876678" indent="0">
              <a:buNone/>
              <a:defRPr sz="5300"/>
            </a:lvl5pPr>
            <a:lvl6pPr marL="6095848" indent="0">
              <a:buNone/>
              <a:defRPr sz="5300"/>
            </a:lvl6pPr>
            <a:lvl7pPr marL="7315017" indent="0">
              <a:buNone/>
              <a:defRPr sz="5300"/>
            </a:lvl7pPr>
            <a:lvl8pPr marL="8534187" indent="0">
              <a:buNone/>
              <a:defRPr sz="5300"/>
            </a:lvl8pPr>
            <a:lvl9pPr marL="9753356" indent="0">
              <a:buNone/>
              <a:defRPr sz="5300"/>
            </a:lvl9pPr>
          </a:lstStyle>
          <a:p>
            <a:pPr lvl="0"/>
            <a:endParaRPr lang="en-US" noProof="0" smtClean="0"/>
          </a:p>
        </p:txBody>
      </p:sp>
      <p:sp>
        <p:nvSpPr>
          <p:cNvPr id="4" name="Text Placeholder 3"/>
          <p:cNvSpPr>
            <a:spLocks noGrp="1"/>
          </p:cNvSpPr>
          <p:nvPr>
            <p:ph type="body" sz="half" idx="2"/>
          </p:nvPr>
        </p:nvSpPr>
        <p:spPr>
          <a:xfrm>
            <a:off x="4779435" y="10734676"/>
            <a:ext cx="14630400" cy="1609725"/>
          </a:xfrm>
        </p:spPr>
        <p:txBody>
          <a:bodyPr/>
          <a:lstStyle>
            <a:lvl1pPr marL="0" indent="0">
              <a:buNone/>
              <a:defRPr sz="3700"/>
            </a:lvl1pPr>
            <a:lvl2pPr marL="1219170" indent="0">
              <a:buNone/>
              <a:defRPr sz="3200"/>
            </a:lvl2pPr>
            <a:lvl3pPr marL="2438339" indent="0">
              <a:buNone/>
              <a:defRPr sz="2700"/>
            </a:lvl3pPr>
            <a:lvl4pPr marL="3657509" indent="0">
              <a:buNone/>
              <a:defRPr sz="2400"/>
            </a:lvl4pPr>
            <a:lvl5pPr marL="4876678" indent="0">
              <a:buNone/>
              <a:defRPr sz="2400"/>
            </a:lvl5pPr>
            <a:lvl6pPr marL="6095848" indent="0">
              <a:buNone/>
              <a:defRPr sz="2400"/>
            </a:lvl6pPr>
            <a:lvl7pPr marL="7315017" indent="0">
              <a:buNone/>
              <a:defRPr sz="2400"/>
            </a:lvl7pPr>
            <a:lvl8pPr marL="8534187" indent="0">
              <a:buNone/>
              <a:defRPr sz="2400"/>
            </a:lvl8pPr>
            <a:lvl9pPr marL="9753356" indent="0">
              <a:buNone/>
              <a:defRPr sz="24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5296300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1565893"/>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7"/>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7"/>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2754272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20726400" cy="2940051"/>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219170" indent="0" algn="ctr">
              <a:buNone/>
              <a:defRPr/>
            </a:lvl2pPr>
            <a:lvl3pPr marL="2438339" indent="0" algn="ctr">
              <a:buNone/>
              <a:defRPr/>
            </a:lvl3pPr>
            <a:lvl4pPr marL="3657509" indent="0" algn="ctr">
              <a:buNone/>
              <a:defRPr/>
            </a:lvl4pPr>
            <a:lvl5pPr marL="4876678" indent="0" algn="ctr">
              <a:buNone/>
              <a:defRPr/>
            </a:lvl5pPr>
            <a:lvl6pPr marL="6095848" indent="0" algn="ctr">
              <a:buNone/>
              <a:defRPr/>
            </a:lvl6pPr>
            <a:lvl7pPr marL="7315017" indent="0" algn="ctr">
              <a:buNone/>
              <a:defRPr/>
            </a:lvl7pPr>
            <a:lvl8pPr marL="8534187" indent="0" algn="ctr">
              <a:buNone/>
              <a:defRPr/>
            </a:lvl8pPr>
            <a:lvl9pPr marL="9753356"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8684238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186"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7" name="image5.png" descr="image5.png"/>
          <p:cNvPicPr>
            <a:picLocks noChangeAspect="1"/>
          </p:cNvPicPr>
          <p:nvPr/>
        </p:nvPicPr>
        <p:blipFill>
          <a:blip r:embed="rId2">
            <a:extLst/>
          </a:blip>
          <a:stretch>
            <a:fillRect/>
          </a:stretch>
        </p:blipFill>
        <p:spPr>
          <a:xfrm>
            <a:off x="15521480" y="10274300"/>
            <a:ext cx="5601430" cy="2566989"/>
          </a:xfrm>
          <a:prstGeom prst="rect">
            <a:avLst/>
          </a:prstGeom>
        </p:spPr>
      </p:pic>
      <p:sp>
        <p:nvSpPr>
          <p:cNvPr id="1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19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98" name="image5.png" descr="image5.png"/>
          <p:cNvPicPr>
            <a:picLocks noChangeAspect="1"/>
          </p:cNvPicPr>
          <p:nvPr/>
        </p:nvPicPr>
        <p:blipFill>
          <a:blip r:embed="rId2">
            <a:extLst/>
          </a:blip>
          <a:stretch>
            <a:fillRect/>
          </a:stretch>
        </p:blipFill>
        <p:spPr>
          <a:xfrm>
            <a:off x="15521474" y="10274300"/>
            <a:ext cx="5601430" cy="2566989"/>
          </a:xfrm>
          <a:prstGeom prst="rect">
            <a:avLst/>
          </a:prstGeom>
        </p:spPr>
      </p:pic>
      <p:sp>
        <p:nvSpPr>
          <p:cNvPr id="19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0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2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 name="Title Text"/>
          <p:cNvSpPr txBox="1">
            <a:spLocks noGrp="1"/>
          </p:cNvSpPr>
          <p:nvPr>
            <p:ph type="title"/>
          </p:nvPr>
        </p:nvSpPr>
        <p:spPr>
          <a:xfrm>
            <a:off x="1778000" y="1384300"/>
            <a:ext cx="20828000" cy="100457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1">
    <p:spTree>
      <p:nvGrpSpPr>
        <p:cNvPr id="1" name=""/>
        <p:cNvGrpSpPr/>
        <p:nvPr/>
      </p:nvGrpSpPr>
      <p:grpSpPr>
        <a:xfrm>
          <a:off x="0" y="0"/>
          <a:ext cx="0" cy="0"/>
          <a:chOff x="0" y="0"/>
          <a:chExt cx="0" cy="0"/>
        </a:xfrm>
      </p:grpSpPr>
      <p:sp>
        <p:nvSpPr>
          <p:cNvPr id="20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2">
    <p:spTree>
      <p:nvGrpSpPr>
        <p:cNvPr id="1" name=""/>
        <p:cNvGrpSpPr/>
        <p:nvPr/>
      </p:nvGrpSpPr>
      <p:grpSpPr>
        <a:xfrm>
          <a:off x="0" y="0"/>
          <a:ext cx="0" cy="0"/>
          <a:chOff x="0" y="0"/>
          <a:chExt cx="0" cy="0"/>
        </a:xfrm>
      </p:grpSpPr>
      <p:sp>
        <p:nvSpPr>
          <p:cNvPr id="21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20"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22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2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3">
    <p:spTree>
      <p:nvGrpSpPr>
        <p:cNvPr id="1" name=""/>
        <p:cNvGrpSpPr/>
        <p:nvPr/>
      </p:nvGrpSpPr>
      <p:grpSpPr>
        <a:xfrm>
          <a:off x="0" y="0"/>
          <a:ext cx="0" cy="0"/>
          <a:chOff x="0" y="0"/>
          <a:chExt cx="0" cy="0"/>
        </a:xfrm>
      </p:grpSpPr>
      <p:sp>
        <p:nvSpPr>
          <p:cNvPr id="23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31"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3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4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4">
    <p:spTree>
      <p:nvGrpSpPr>
        <p:cNvPr id="1" name=""/>
        <p:cNvGrpSpPr/>
        <p:nvPr/>
      </p:nvGrpSpPr>
      <p:grpSpPr>
        <a:xfrm>
          <a:off x="0" y="0"/>
          <a:ext cx="0" cy="0"/>
          <a:chOff x="0" y="0"/>
          <a:chExt cx="0" cy="0"/>
        </a:xfrm>
      </p:grpSpPr>
      <p:sp>
        <p:nvSpPr>
          <p:cNvPr id="24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9"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5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5">
    <p:spTree>
      <p:nvGrpSpPr>
        <p:cNvPr id="1" name=""/>
        <p:cNvGrpSpPr/>
        <p:nvPr/>
      </p:nvGrpSpPr>
      <p:grpSpPr>
        <a:xfrm>
          <a:off x="0" y="0"/>
          <a:ext cx="0" cy="0"/>
          <a:chOff x="0" y="0"/>
          <a:chExt cx="0" cy="0"/>
        </a:xfrm>
      </p:grpSpPr>
      <p:sp>
        <p:nvSpPr>
          <p:cNvPr id="258"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59" name="image5.png" descr="image5.png"/>
          <p:cNvPicPr>
            <a:picLocks noChangeAspect="1"/>
          </p:cNvPicPr>
          <p:nvPr/>
        </p:nvPicPr>
        <p:blipFill>
          <a:blip r:embed="rId2">
            <a:extLst/>
          </a:blip>
          <a:stretch>
            <a:fillRect/>
          </a:stretch>
        </p:blipFill>
        <p:spPr>
          <a:xfrm>
            <a:off x="15521444" y="10274300"/>
            <a:ext cx="5601430" cy="2566989"/>
          </a:xfrm>
          <a:prstGeom prst="rect">
            <a:avLst/>
          </a:prstGeom>
        </p:spPr>
      </p:pic>
      <p:sp>
        <p:nvSpPr>
          <p:cNvPr id="26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6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6">
    <p:spTree>
      <p:nvGrpSpPr>
        <p:cNvPr id="1" name=""/>
        <p:cNvGrpSpPr/>
        <p:nvPr/>
      </p:nvGrpSpPr>
      <p:grpSpPr>
        <a:xfrm>
          <a:off x="0" y="0"/>
          <a:ext cx="0" cy="0"/>
          <a:chOff x="0" y="0"/>
          <a:chExt cx="0" cy="0"/>
        </a:xfrm>
      </p:grpSpPr>
      <p:sp>
        <p:nvSpPr>
          <p:cNvPr id="26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70"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27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7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7">
    <p:spTree>
      <p:nvGrpSpPr>
        <p:cNvPr id="1" name=""/>
        <p:cNvGrpSpPr/>
        <p:nvPr/>
      </p:nvGrpSpPr>
      <p:grpSpPr>
        <a:xfrm>
          <a:off x="0" y="0"/>
          <a:ext cx="0" cy="0"/>
          <a:chOff x="0" y="0"/>
          <a:chExt cx="0" cy="0"/>
        </a:xfrm>
      </p:grpSpPr>
      <p:sp>
        <p:nvSpPr>
          <p:cNvPr id="28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81" name="image5.png" descr="image5.png"/>
          <p:cNvPicPr>
            <a:picLocks noChangeAspect="1"/>
          </p:cNvPicPr>
          <p:nvPr/>
        </p:nvPicPr>
        <p:blipFill>
          <a:blip r:embed="rId2">
            <a:extLst/>
          </a:blip>
          <a:stretch>
            <a:fillRect/>
          </a:stretch>
        </p:blipFill>
        <p:spPr>
          <a:xfrm>
            <a:off x="15521424" y="10274300"/>
            <a:ext cx="5601430" cy="2566989"/>
          </a:xfrm>
          <a:prstGeom prst="rect">
            <a:avLst/>
          </a:prstGeom>
        </p:spPr>
      </p:pic>
      <p:sp>
        <p:nvSpPr>
          <p:cNvPr id="28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83" name="Body Level One…"/>
          <p:cNvSpPr txBox="1">
            <a:spLocks noGrp="1"/>
          </p:cNvSpPr>
          <p:nvPr>
            <p:ph type="body" idx="1"/>
          </p:nvPr>
        </p:nvSpPr>
        <p:spPr>
          <a:xfrm>
            <a:off x="1219358" y="3200406"/>
            <a:ext cx="21948460" cy="10515594"/>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8">
    <p:spTree>
      <p:nvGrpSpPr>
        <p:cNvPr id="1" name=""/>
        <p:cNvGrpSpPr/>
        <p:nvPr/>
      </p:nvGrpSpPr>
      <p:grpSpPr>
        <a:xfrm>
          <a:off x="0" y="0"/>
          <a:ext cx="0" cy="0"/>
          <a:chOff x="0" y="0"/>
          <a:chExt cx="0" cy="0"/>
        </a:xfrm>
      </p:grpSpPr>
      <p:sp>
        <p:nvSpPr>
          <p:cNvPr id="291"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2"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9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9">
    <p:spTree>
      <p:nvGrpSpPr>
        <p:cNvPr id="1" name=""/>
        <p:cNvGrpSpPr/>
        <p:nvPr/>
      </p:nvGrpSpPr>
      <p:grpSpPr>
        <a:xfrm>
          <a:off x="0" y="0"/>
          <a:ext cx="0" cy="0"/>
          <a:chOff x="0" y="0"/>
          <a:chExt cx="0" cy="0"/>
        </a:xfrm>
      </p:grpSpPr>
      <p:sp>
        <p:nvSpPr>
          <p:cNvPr id="30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03" name="image5.png" descr="image5.png"/>
          <p:cNvPicPr>
            <a:picLocks noChangeAspect="1"/>
          </p:cNvPicPr>
          <p:nvPr/>
        </p:nvPicPr>
        <p:blipFill>
          <a:blip r:embed="rId2">
            <a:extLst/>
          </a:blip>
          <a:stretch>
            <a:fillRect/>
          </a:stretch>
        </p:blipFill>
        <p:spPr>
          <a:xfrm>
            <a:off x="15521455" y="10274300"/>
            <a:ext cx="5601430" cy="2566989"/>
          </a:xfrm>
          <a:prstGeom prst="rect">
            <a:avLst/>
          </a:prstGeom>
        </p:spPr>
      </p:pic>
      <p:sp>
        <p:nvSpPr>
          <p:cNvPr id="30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0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3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 name="Title Text"/>
          <p:cNvSpPr txBox="1">
            <a:spLocks noGrp="1"/>
          </p:cNvSpPr>
          <p:nvPr>
            <p:ph type="title"/>
          </p:nvPr>
        </p:nvSpPr>
        <p:spPr>
          <a:xfrm>
            <a:off x="1778000" y="1384300"/>
            <a:ext cx="20828000" cy="88265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32" name="Body Level One…"/>
          <p:cNvSpPr txBox="1">
            <a:spLocks noGrp="1"/>
          </p:cNvSpPr>
          <p:nvPr>
            <p:ph type="body" sz="quarter" idx="1"/>
          </p:nvPr>
        </p:nvSpPr>
        <p:spPr>
          <a:xfrm>
            <a:off x="1752600" y="10198100"/>
            <a:ext cx="20866100" cy="1689100"/>
          </a:xfrm>
          <a:prstGeom prst="rect">
            <a:avLst/>
          </a:prstGeom>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0">
    <p:spTree>
      <p:nvGrpSpPr>
        <p:cNvPr id="1" name=""/>
        <p:cNvGrpSpPr/>
        <p:nvPr/>
      </p:nvGrpSpPr>
      <p:grpSpPr>
        <a:xfrm>
          <a:off x="0" y="0"/>
          <a:ext cx="0" cy="0"/>
          <a:chOff x="0" y="0"/>
          <a:chExt cx="0" cy="0"/>
        </a:xfrm>
      </p:grpSpPr>
      <p:sp>
        <p:nvSpPr>
          <p:cNvPr id="31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14" name="image5.png" descr="image5.png"/>
          <p:cNvPicPr>
            <a:picLocks noChangeAspect="1"/>
          </p:cNvPicPr>
          <p:nvPr/>
        </p:nvPicPr>
        <p:blipFill>
          <a:blip r:embed="rId2">
            <a:extLst/>
          </a:blip>
          <a:stretch>
            <a:fillRect/>
          </a:stretch>
        </p:blipFill>
        <p:spPr>
          <a:xfrm>
            <a:off x="15521444" y="10274300"/>
            <a:ext cx="5601430" cy="2566989"/>
          </a:xfrm>
          <a:prstGeom prst="rect">
            <a:avLst/>
          </a:prstGeom>
        </p:spPr>
      </p:pic>
      <p:sp>
        <p:nvSpPr>
          <p:cNvPr id="31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1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1">
    <p:spTree>
      <p:nvGrpSpPr>
        <p:cNvPr id="1" name=""/>
        <p:cNvGrpSpPr/>
        <p:nvPr/>
      </p:nvGrpSpPr>
      <p:grpSpPr>
        <a:xfrm>
          <a:off x="0" y="0"/>
          <a:ext cx="0" cy="0"/>
          <a:chOff x="0" y="0"/>
          <a:chExt cx="0" cy="0"/>
        </a:xfrm>
      </p:grpSpPr>
      <p:sp>
        <p:nvSpPr>
          <p:cNvPr id="32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25"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32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2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3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36" name="image5.png" descr="image5.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33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3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3">
    <p:spTree>
      <p:nvGrpSpPr>
        <p:cNvPr id="1" name=""/>
        <p:cNvGrpSpPr/>
        <p:nvPr/>
      </p:nvGrpSpPr>
      <p:grpSpPr>
        <a:xfrm>
          <a:off x="0" y="0"/>
          <a:ext cx="0" cy="0"/>
          <a:chOff x="0" y="0"/>
          <a:chExt cx="0" cy="0"/>
        </a:xfrm>
      </p:grpSpPr>
      <p:sp>
        <p:nvSpPr>
          <p:cNvPr id="3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47" name="image5.png" descr="image5.png"/>
          <p:cNvPicPr>
            <a:picLocks noChangeAspect="1"/>
          </p:cNvPicPr>
          <p:nvPr/>
        </p:nvPicPr>
        <p:blipFill>
          <a:blip r:embed="rId2">
            <a:extLst/>
          </a:blip>
          <a:stretch>
            <a:fillRect/>
          </a:stretch>
        </p:blipFill>
        <p:spPr>
          <a:xfrm>
            <a:off x="15521421" y="10274300"/>
            <a:ext cx="5601430" cy="2566989"/>
          </a:xfrm>
          <a:prstGeom prst="rect">
            <a:avLst/>
          </a:prstGeom>
        </p:spPr>
      </p:pic>
      <p:sp>
        <p:nvSpPr>
          <p:cNvPr id="34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57" name="image4.png" descr="image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58"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59" name="Title Text"/>
          <p:cNvSpPr txBox="1">
            <a:spLocks noGrp="1"/>
          </p:cNvSpPr>
          <p:nvPr>
            <p:ph type="title"/>
          </p:nvPr>
        </p:nvSpPr>
        <p:spPr>
          <a:xfrm>
            <a:off x="1739900" y="355600"/>
            <a:ext cx="20904200" cy="3441700"/>
          </a:xfrm>
          <a:prstGeom prst="rect">
            <a:avLst/>
          </a:prstGeom>
          <a:effectLst/>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3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6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74"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5"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6"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3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4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pic>
        <p:nvPicPr>
          <p:cNvPr id="41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4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 name="Body Level One…"/>
          <p:cNvSpPr txBox="1">
            <a:spLocks noGrp="1"/>
          </p:cNvSpPr>
          <p:nvPr>
            <p:ph type="body" idx="1"/>
          </p:nvPr>
        </p:nvSpPr>
        <p:spPr>
          <a:xfrm>
            <a:off x="1765528" y="1346200"/>
            <a:ext cx="20868819" cy="10541001"/>
          </a:xfrm>
          <a:prstGeom prst="rect">
            <a:avLst/>
          </a:prstGeom>
          <a:ln w="9525">
            <a:round/>
          </a:ln>
        </p:spPr>
        <p:txBody>
          <a:bodyPr>
            <a:noAutofit/>
          </a:bodyPr>
          <a:lstStyle>
            <a:lvl1pPr defTabSz="914400">
              <a:defRPr>
                <a:uFill>
                  <a:solidFill>
                    <a:srgbClr val="E2DEAB"/>
                  </a:solidFill>
                </a:uFill>
              </a:defRPr>
            </a:lvl1pPr>
            <a:lvl2pPr defTabSz="914400">
              <a:defRPr>
                <a:uFill>
                  <a:solidFill>
                    <a:srgbClr val="E2DEAB"/>
                  </a:solidFill>
                </a:uFill>
              </a:defRPr>
            </a:lvl2pPr>
            <a:lvl3pPr defTabSz="914400">
              <a:defRPr>
                <a:uFill>
                  <a:solidFill>
                    <a:srgbClr val="E2DEAB"/>
                  </a:solidFill>
                </a:uFill>
              </a:defRPr>
            </a:lvl3pPr>
            <a:lvl4pPr defTabSz="914400">
              <a:defRPr>
                <a:uFill>
                  <a:solidFill>
                    <a:srgbClr val="E2DEAB"/>
                  </a:solidFill>
                </a:uFill>
              </a:defRPr>
            </a:lvl4pPr>
            <a:lvl5pPr defTabSz="914400">
              <a:defRPr>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42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430"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31" name="Title Text"/>
          <p:cNvSpPr txBox="1">
            <a:spLocks noGrp="1"/>
          </p:cNvSpPr>
          <p:nvPr>
            <p:ph type="title"/>
          </p:nvPr>
        </p:nvSpPr>
        <p:spPr>
          <a:xfrm>
            <a:off x="1778000" y="1384300"/>
            <a:ext cx="20828000" cy="8826500"/>
          </a:xfrm>
          <a:prstGeom prst="rect">
            <a:avLst/>
          </a:prstGeom>
        </p:spPr>
        <p:txBody>
          <a:bodyPr/>
          <a:lstStyle>
            <a:lvl1pPr algn="l">
              <a:defRPr sz="7200">
                <a:solidFill>
                  <a:srgbClr val="EBEBEB"/>
                </a:solidFill>
                <a:latin typeface="DejaVu Sans Condensed"/>
                <a:ea typeface="DejaVu Sans Condensed"/>
                <a:cs typeface="DejaVu Sans Condensed"/>
                <a:sym typeface="DejaVu Sans Condensed"/>
              </a:defRPr>
            </a:lvl1pPr>
          </a:lstStyle>
          <a:p>
            <a:r>
              <a:t>Title Text</a:t>
            </a:r>
          </a:p>
        </p:txBody>
      </p:sp>
      <p:sp>
        <p:nvSpPr>
          <p:cNvPr id="432" name="Body Level One…"/>
          <p:cNvSpPr txBox="1">
            <a:spLocks noGrp="1"/>
          </p:cNvSpPr>
          <p:nvPr>
            <p:ph type="body" sz="quarter" idx="1"/>
          </p:nvPr>
        </p:nvSpPr>
        <p:spPr>
          <a:xfrm>
            <a:off x="1752600" y="10198100"/>
            <a:ext cx="20866100" cy="1689100"/>
          </a:xfrm>
          <a:prstGeom prst="rect">
            <a:avLst/>
          </a:prstGeom>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4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441"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44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4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451" name="image6.png" descr="image6.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5">
    <p:spTree>
      <p:nvGrpSpPr>
        <p:cNvPr id="1" name=""/>
        <p:cNvGrpSpPr/>
        <p:nvPr/>
      </p:nvGrpSpPr>
      <p:grpSpPr>
        <a:xfrm>
          <a:off x="0" y="0"/>
          <a:ext cx="0" cy="0"/>
          <a:chOff x="0" y="0"/>
          <a:chExt cx="0" cy="0"/>
        </a:xfrm>
      </p:grpSpPr>
      <p:sp>
        <p:nvSpPr>
          <p:cNvPr id="45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460"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61"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46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470"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4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493"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508"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09"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10"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pic>
        <p:nvPicPr>
          <p:cNvPr id="518" name="12_KingdomChronicles_VBS.jpg" descr="12_KingdomChronicles_VBS.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6">
    <p:spTree>
      <p:nvGrpSpPr>
        <p:cNvPr id="1" name=""/>
        <p:cNvGrpSpPr/>
        <p:nvPr/>
      </p:nvGrpSpPr>
      <p:grpSpPr>
        <a:xfrm>
          <a:off x="0" y="0"/>
          <a:ext cx="0" cy="0"/>
          <a:chOff x="0" y="0"/>
          <a:chExt cx="0" cy="0"/>
        </a:xfrm>
      </p:grpSpPr>
      <p:sp>
        <p:nvSpPr>
          <p:cNvPr id="52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27"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28"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53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37" name="image5.png" descr="image5.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5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3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48"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5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9"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5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lank copy 4">
    <p:spTree>
      <p:nvGrpSpPr>
        <p:cNvPr id="1" name=""/>
        <p:cNvGrpSpPr/>
        <p:nvPr/>
      </p:nvGrpSpPr>
      <p:grpSpPr>
        <a:xfrm>
          <a:off x="0" y="0"/>
          <a:ext cx="0" cy="0"/>
          <a:chOff x="0" y="0"/>
          <a:chExt cx="0" cy="0"/>
        </a:xfrm>
      </p:grpSpPr>
      <p:sp>
        <p:nvSpPr>
          <p:cNvPr id="5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8">
    <p:spTree>
      <p:nvGrpSpPr>
        <p:cNvPr id="1" name=""/>
        <p:cNvGrpSpPr/>
        <p:nvPr/>
      </p:nvGrpSpPr>
      <p:grpSpPr>
        <a:xfrm>
          <a:off x="0" y="0"/>
          <a:ext cx="0" cy="0"/>
          <a:chOff x="0" y="0"/>
          <a:chExt cx="0" cy="0"/>
        </a:xfrm>
      </p:grpSpPr>
      <p:sp>
        <p:nvSpPr>
          <p:cNvPr id="58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83"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84"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59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3" name="AiGLogo_Spanish_Process.pdf" descr="AiGLogo_Spanish_Process.pdf"/>
          <p:cNvPicPr>
            <a:picLocks noChangeAspect="1"/>
          </p:cNvPicPr>
          <p:nvPr/>
        </p:nvPicPr>
        <p:blipFill>
          <a:blip r:embed="rId2">
            <a:extLst/>
          </a:blip>
          <a:stretch>
            <a:fillRect/>
          </a:stretch>
        </p:blipFill>
        <p:spPr>
          <a:xfrm>
            <a:off x="15519400" y="10274300"/>
            <a:ext cx="5592892" cy="2565400"/>
          </a:xfrm>
          <a:prstGeom prst="rect">
            <a:avLst/>
          </a:prstGeom>
          <a:ln w="12700">
            <a:miter lim="400000"/>
          </a:ln>
        </p:spPr>
      </p:pic>
      <p:sp>
        <p:nvSpPr>
          <p:cNvPr id="59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5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8"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5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 name="Body Level One…"/>
          <p:cNvSpPr txBox="1">
            <a:spLocks noGrp="1"/>
          </p:cNvSpPr>
          <p:nvPr>
            <p:ph type="body" idx="1"/>
          </p:nvPr>
        </p:nvSpPr>
        <p:spPr>
          <a:xfrm>
            <a:off x="1219358" y="3200404"/>
            <a:ext cx="21948460" cy="10515596"/>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lank copy 5">
    <p:spTree>
      <p:nvGrpSpPr>
        <p:cNvPr id="1" name=""/>
        <p:cNvGrpSpPr/>
        <p:nvPr/>
      </p:nvGrpSpPr>
      <p:grpSpPr>
        <a:xfrm>
          <a:off x="0" y="0"/>
          <a:ext cx="0" cy="0"/>
          <a:chOff x="0" y="0"/>
          <a:chExt cx="0" cy="0"/>
        </a:xfrm>
      </p:grpSpPr>
      <p:sp>
        <p:nvSpPr>
          <p:cNvPr id="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6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0"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61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copy 6">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9">
    <p:spTree>
      <p:nvGrpSpPr>
        <p:cNvPr id="1" name=""/>
        <p:cNvGrpSpPr/>
        <p:nvPr/>
      </p:nvGrpSpPr>
      <p:grpSpPr>
        <a:xfrm>
          <a:off x="0" y="0"/>
          <a:ext cx="0" cy="0"/>
          <a:chOff x="0" y="0"/>
          <a:chExt cx="0" cy="0"/>
        </a:xfrm>
      </p:grpSpPr>
      <p:sp>
        <p:nvSpPr>
          <p:cNvPr id="6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27" name="image5.png" descr="image5.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62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2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638"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64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6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6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97000"/>
            <a:ext cx="20828000" cy="17272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663" name="Body Level One…"/>
          <p:cNvSpPr txBox="1">
            <a:spLocks noGrp="1"/>
          </p:cNvSpPr>
          <p:nvPr>
            <p:ph type="body" idx="1"/>
          </p:nvPr>
        </p:nvSpPr>
        <p:spPr>
          <a:xfrm>
            <a:off x="1765300" y="3429000"/>
            <a:ext cx="20828000" cy="96520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67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7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80"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68" name="Sand_ocean.jpg" descr="Sand_ocean.jpg"/>
          <p:cNvPicPr>
            <a:picLocks noChangeAspect="1"/>
          </p:cNvPicPr>
          <p:nvPr/>
        </p:nvPicPr>
        <p:blipFill>
          <a:blip r:embed="rId2">
            <a:extLst/>
          </a:blip>
          <a:stretch>
            <a:fillRect/>
          </a:stretch>
        </p:blipFill>
        <p:spPr>
          <a:xfrm>
            <a:off x="0" y="0"/>
            <a:ext cx="24387175" cy="13716000"/>
          </a:xfrm>
          <a:prstGeom prst="rect">
            <a:avLst/>
          </a:prstGeom>
          <a:ln w="12700"/>
        </p:spPr>
      </p:pic>
      <p:sp>
        <p:nvSpPr>
          <p:cNvPr id="69" name="Title Text"/>
          <p:cNvSpPr txBox="1">
            <a:spLocks noGrp="1"/>
          </p:cNvSpPr>
          <p:nvPr>
            <p:ph type="title"/>
          </p:nvPr>
        </p:nvSpPr>
        <p:spPr>
          <a:xfrm>
            <a:off x="1778231" y="1041400"/>
            <a:ext cx="20830713" cy="1930401"/>
          </a:xfrm>
          <a:prstGeom prst="rect">
            <a:avLst/>
          </a:prstGeom>
          <a:ln>
            <a:round/>
          </a:ln>
          <a:effectLst/>
        </p:spPr>
        <p:txBody>
          <a:bodyPr lIns="50800" tIns="50800" rIns="50800" bIns="50800"/>
          <a:lstStyle>
            <a:lvl1pPr defTabSz="914400">
              <a:defRPr sz="11700">
                <a:effectLst>
                  <a:outerShdw blurRad="38100" dist="38100" dir="2700000" rotWithShape="0">
                    <a:srgbClr val="000000">
                      <a:alpha val="43137"/>
                    </a:srgbClr>
                  </a:outerShdw>
                </a:effectLst>
                <a:uFill>
                  <a:solidFill>
                    <a:srgbClr val="E2DEAB"/>
                  </a:solidFill>
                </a:uFill>
              </a:defRPr>
            </a:lvl1pPr>
          </a:lstStyle>
          <a:p>
            <a:r>
              <a:t>Title Text</a:t>
            </a:r>
          </a:p>
        </p:txBody>
      </p:sp>
      <p:sp>
        <p:nvSpPr>
          <p:cNvPr id="70" name="Body Level One…"/>
          <p:cNvSpPr txBox="1">
            <a:spLocks noGrp="1"/>
          </p:cNvSpPr>
          <p:nvPr>
            <p:ph type="body" idx="1"/>
          </p:nvPr>
        </p:nvSpPr>
        <p:spPr>
          <a:xfrm>
            <a:off x="1765528" y="2971800"/>
            <a:ext cx="20868819" cy="10744200"/>
          </a:xfrm>
          <a:prstGeom prst="rect">
            <a:avLst/>
          </a:prstGeom>
          <a:ln>
            <a:round/>
          </a:ln>
          <a:effectLst/>
        </p:spPr>
        <p:txBody>
          <a:bodyPr lIns="50800" tIns="50800" rIns="50800" bIns="50800">
            <a:noAutofit/>
          </a:bodyPr>
          <a:lstStyle>
            <a:lvl1pPr defTabSz="914400">
              <a:defRPr sz="8000">
                <a:effectLst>
                  <a:outerShdw blurRad="38100" dist="38100" dir="2700000" rotWithShape="0">
                    <a:srgbClr val="000000">
                      <a:alpha val="43137"/>
                    </a:srgbClr>
                  </a:outerShdw>
                </a:effectLst>
                <a:uFill>
                  <a:solidFill>
                    <a:srgbClr val="E2DEAB"/>
                  </a:solidFill>
                </a:uFill>
              </a:defRPr>
            </a:lvl1pPr>
            <a:lvl2pPr defTabSz="914400">
              <a:defRPr sz="8000">
                <a:effectLst>
                  <a:outerShdw blurRad="38100" dist="38100" dir="2700000" rotWithShape="0">
                    <a:srgbClr val="000000">
                      <a:alpha val="43137"/>
                    </a:srgbClr>
                  </a:outerShdw>
                </a:effectLst>
                <a:uFill>
                  <a:solidFill>
                    <a:srgbClr val="E2DEAB"/>
                  </a:solidFill>
                </a:uFill>
              </a:defRPr>
            </a:lvl2pPr>
            <a:lvl3pPr defTabSz="914400">
              <a:defRPr sz="8000">
                <a:effectLst>
                  <a:outerShdw blurRad="38100" dist="38100" dir="2700000" rotWithShape="0">
                    <a:srgbClr val="000000">
                      <a:alpha val="43137"/>
                    </a:srgbClr>
                  </a:outerShdw>
                </a:effectLst>
                <a:uFill>
                  <a:solidFill>
                    <a:srgbClr val="E2DEAB"/>
                  </a:solidFill>
                </a:uFill>
              </a:defRPr>
            </a:lvl3pPr>
            <a:lvl4pPr defTabSz="914400">
              <a:defRPr sz="8000">
                <a:effectLst>
                  <a:outerShdw blurRad="38100" dist="38100" dir="2700000" rotWithShape="0">
                    <a:srgbClr val="000000">
                      <a:alpha val="43137"/>
                    </a:srgbClr>
                  </a:outerShdw>
                </a:effectLst>
                <a:uFill>
                  <a:solidFill>
                    <a:srgbClr val="E2DEAB"/>
                  </a:solidFill>
                </a:uFill>
              </a:defRPr>
            </a:lvl4pPr>
            <a:lvl5pPr defTabSz="914400">
              <a:defRPr sz="8000">
                <a:effectLst>
                  <a:outerShdw blurRad="38100" dist="38100" dir="2700000" rotWithShape="0">
                    <a:srgbClr val="000000">
                      <a:alpha val="43137"/>
                    </a:srgbClr>
                  </a:outerShdw>
                </a:effectLst>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6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696"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97"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705" name="SS logo.jpg" descr="SS logo.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731"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2"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3"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4" name="Title Text"/>
          <p:cNvSpPr txBox="1">
            <a:spLocks noGrp="1"/>
          </p:cNvSpPr>
          <p:nvPr>
            <p:ph type="title"/>
          </p:nvPr>
        </p:nvSpPr>
        <p:spPr>
          <a:xfrm>
            <a:off x="1866900" y="0"/>
            <a:ext cx="20637500" cy="2705100"/>
          </a:xfrm>
          <a:prstGeom prst="rect">
            <a:avLst/>
          </a:prstGeom>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735"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742"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pic>
        <p:nvPicPr>
          <p:cNvPr id="75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76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6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768"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7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7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77"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77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xfrm>
            <a:off x="22799515" y="13061950"/>
            <a:ext cx="368301" cy="381000"/>
          </a:xfrm>
          <a:prstGeom prst="rect">
            <a:avLst/>
          </a:prstGeom>
          <a:ln w="9525">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9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97" name="Title Text"/>
          <p:cNvSpPr txBox="1">
            <a:spLocks noGrp="1"/>
          </p:cNvSpPr>
          <p:nvPr>
            <p:ph type="title"/>
          </p:nvPr>
        </p:nvSpPr>
        <p:spPr>
          <a:xfrm>
            <a:off x="2374900" y="1384300"/>
            <a:ext cx="19596100" cy="15367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798" name="Body Level One…"/>
          <p:cNvSpPr txBox="1">
            <a:spLocks noGrp="1"/>
          </p:cNvSpPr>
          <p:nvPr>
            <p:ph type="body" idx="1"/>
          </p:nvPr>
        </p:nvSpPr>
        <p:spPr>
          <a:xfrm>
            <a:off x="2311400" y="3060700"/>
            <a:ext cx="19685000" cy="93599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80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07" name="Title Text"/>
          <p:cNvSpPr txBox="1">
            <a:spLocks noGrp="1"/>
          </p:cNvSpPr>
          <p:nvPr>
            <p:ph type="title"/>
          </p:nvPr>
        </p:nvSpPr>
        <p:spPr>
          <a:xfrm>
            <a:off x="2324100" y="1384300"/>
            <a:ext cx="19697700" cy="1562100"/>
          </a:xfrm>
          <a:prstGeom prst="rect">
            <a:avLst/>
          </a:prstGeom>
        </p:spPr>
        <p:txBody>
          <a:bodyPr/>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8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81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16" name="Title Text"/>
          <p:cNvSpPr txBox="1">
            <a:spLocks noGrp="1"/>
          </p:cNvSpPr>
          <p:nvPr>
            <p:ph type="title"/>
          </p:nvPr>
        </p:nvSpPr>
        <p:spPr>
          <a:xfrm>
            <a:off x="1778000" y="1384300"/>
            <a:ext cx="20828000" cy="9537700"/>
          </a:xfrm>
          <a:prstGeom prst="rect">
            <a:avLst/>
          </a:prstGeom>
        </p:spPr>
        <p:txBody>
          <a:bodyPr/>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817" name="Body Level One…"/>
          <p:cNvSpPr txBox="1">
            <a:spLocks noGrp="1"/>
          </p:cNvSpPr>
          <p:nvPr>
            <p:ph type="body" sz="quarter" idx="1"/>
          </p:nvPr>
        </p:nvSpPr>
        <p:spPr>
          <a:xfrm>
            <a:off x="1752600" y="10909300"/>
            <a:ext cx="20866100" cy="1689100"/>
          </a:xfrm>
          <a:prstGeom prst="rect">
            <a:avLst/>
          </a:prstGeom>
        </p:spPr>
        <p:txBody>
          <a:bodyPr>
            <a:noAutofit/>
          </a:bodyPr>
          <a:lstStyle>
            <a:lvl1pPr>
              <a:defRPr sz="3600">
                <a:solidFill>
                  <a:srgbClr val="FEFCDD"/>
                </a:solidFill>
              </a:defRPr>
            </a:lvl1pPr>
            <a:lvl2pPr>
              <a:defRPr sz="3600">
                <a:solidFill>
                  <a:srgbClr val="FEFCDD"/>
                </a:solidFill>
              </a:defRPr>
            </a:lvl2pPr>
            <a:lvl3pPr>
              <a:defRPr sz="3600">
                <a:solidFill>
                  <a:srgbClr val="FEFCDD"/>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8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2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2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pic>
        <p:nvPicPr>
          <p:cNvPr id="827"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8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83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83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8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3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8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848" name="Title Text"/>
          <p:cNvSpPr txBox="1">
            <a:spLocks noGrp="1"/>
          </p:cNvSpPr>
          <p:nvPr>
            <p:ph type="title"/>
          </p:nvPr>
        </p:nvSpPr>
        <p:spPr>
          <a:xfrm>
            <a:off x="1219358" y="549275"/>
            <a:ext cx="21948460" cy="2651126"/>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8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865"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lvl1pPr defTabSz="914400">
              <a:buClr>
                <a:srgbClr val="000000"/>
              </a:buClr>
              <a:defRPr>
                <a:uFill>
                  <a:solidFill>
                    <a:srgbClr val="000000"/>
                  </a:solidFill>
                </a:uFill>
              </a:defRPr>
            </a:lvl1pPr>
          </a:lstStyle>
          <a:p>
            <a:r>
              <a:t>TitleAndActionSafe</a:t>
            </a:r>
          </a:p>
        </p:txBody>
      </p:sp>
      <p:sp>
        <p:nvSpPr>
          <p:cNvPr id="8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873" name="Title Text"/>
          <p:cNvSpPr txBox="1">
            <a:spLocks noGrp="1"/>
          </p:cNvSpPr>
          <p:nvPr>
            <p:ph type="title"/>
          </p:nvPr>
        </p:nvSpPr>
        <p:spPr>
          <a:xfrm>
            <a:off x="1778000" y="2298700"/>
            <a:ext cx="20828000" cy="4648200"/>
          </a:xfrm>
          <a:prstGeom prst="rect">
            <a:avLst/>
          </a:prstGeom>
          <a:effectLst/>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874" name="Body Level One…"/>
          <p:cNvSpPr txBox="1">
            <a:spLocks noGrp="1"/>
          </p:cNvSpPr>
          <p:nvPr>
            <p:ph type="body" sz="quarter" idx="1"/>
          </p:nvPr>
        </p:nvSpPr>
        <p:spPr>
          <a:xfrm>
            <a:off x="1778000" y="7073900"/>
            <a:ext cx="20828000" cy="1587500"/>
          </a:xfrm>
          <a:prstGeom prst="rect">
            <a:avLst/>
          </a:prstGeom>
          <a:effectLst/>
        </p:spPr>
        <p:txBody>
          <a:bodyPr lIns="50800" tIns="50800" rIns="50800" bIns="50800"/>
          <a:lstStyle>
            <a:lvl1pPr algn="ctr">
              <a:defRPr sz="4400">
                <a:solidFill>
                  <a:srgbClr val="FFFFFF"/>
                </a:solidFill>
                <a:latin typeface="Helvetica Light"/>
                <a:ea typeface="Helvetica Light"/>
                <a:cs typeface="Helvetica Light"/>
                <a:sym typeface="Helvetica Light"/>
              </a:defRPr>
            </a:lvl1pPr>
            <a:lvl2pPr indent="228600" algn="ctr">
              <a:defRPr sz="4400">
                <a:solidFill>
                  <a:srgbClr val="FFFFFF"/>
                </a:solidFill>
                <a:latin typeface="Helvetica Light"/>
                <a:ea typeface="Helvetica Light"/>
                <a:cs typeface="Helvetica Light"/>
                <a:sym typeface="Helvetica Light"/>
              </a:defRPr>
            </a:lvl2pPr>
            <a:lvl3pPr indent="457200" algn="ctr">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7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88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8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8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8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cSld name="Quote WITH Pictures copy 2">
    <p:spTree>
      <p:nvGrpSpPr>
        <p:cNvPr id="1" name=""/>
        <p:cNvGrpSpPr/>
        <p:nvPr/>
      </p:nvGrpSpPr>
      <p:grpSpPr>
        <a:xfrm>
          <a:off x="0" y="0"/>
          <a:ext cx="0" cy="0"/>
          <a:chOff x="0" y="0"/>
          <a:chExt cx="0" cy="0"/>
        </a:xfrm>
      </p:grpSpPr>
      <p:pic>
        <p:nvPicPr>
          <p:cNvPr id="23"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 name="Title Text"/>
          <p:cNvSpPr txBox="1">
            <a:spLocks noGrp="1"/>
          </p:cNvSpPr>
          <p:nvPr>
            <p:ph type="title"/>
          </p:nvPr>
        </p:nvSpPr>
        <p:spPr>
          <a:xfrm>
            <a:off x="1778000" y="1384300"/>
            <a:ext cx="20828000" cy="9537700"/>
          </a:xfrm>
          <a:prstGeom prst="rect">
            <a:avLst/>
          </a:prstGeom>
        </p:spPr>
        <p:txBody>
          <a:bodyPr/>
          <a:lstStyle>
            <a:lvl1pPr algn="l">
              <a:defRPr sz="7200">
                <a:latin typeface="+mn-lt"/>
                <a:ea typeface="+mn-ea"/>
                <a:cs typeface="+mn-cs"/>
                <a:sym typeface="DejaVu Sans Condensed"/>
              </a:defRPr>
            </a:lvl1pPr>
          </a:lstStyle>
          <a:p>
            <a:r>
              <a:t>Title Text</a:t>
            </a:r>
          </a:p>
        </p:txBody>
      </p:sp>
      <p:sp>
        <p:nvSpPr>
          <p:cNvPr id="25"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chor="b">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defRPr>
                <a:effectLst/>
              </a:defRPr>
            </a:pPr>
            <a:r>
              <a:t>Body Level Four</a:t>
            </a:r>
          </a:p>
          <a:p>
            <a:pPr lvl="4">
              <a:defRPr>
                <a:effectLst/>
              </a:defRPr>
            </a:pPr>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8601519"/>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8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8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Scripture">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9618885"/>
      </p:ext>
    </p:extLst>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Bullet_Title">
    <p:spTree>
      <p:nvGrpSpPr>
        <p:cNvPr id="1" name=""/>
        <p:cNvGrpSpPr/>
        <p:nvPr/>
      </p:nvGrpSpPr>
      <p:grpSpPr>
        <a:xfrm>
          <a:off x="0" y="0"/>
          <a:ext cx="0" cy="0"/>
          <a:chOff x="0" y="0"/>
          <a:chExt cx="0" cy="0"/>
        </a:xfrm>
      </p:grpSpPr>
      <p:pic>
        <p:nvPicPr>
          <p:cNvPr id="50"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 name="Line"/>
          <p:cNvSpPr/>
          <p:nvPr/>
        </p:nvSpPr>
        <p:spPr>
          <a:xfrm>
            <a:off x="2565395" y="3149600"/>
            <a:ext cx="19227843" cy="2"/>
          </a:xfrm>
          <a:prstGeom prst="line">
            <a:avLst/>
          </a:prstGeom>
          <a:ln w="50800">
            <a:solidFill>
              <a:srgbClr val="FFFFFF"/>
            </a:solidFill>
            <a:miter lim="400000"/>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2" name="Title Text"/>
          <p:cNvSpPr txBox="1">
            <a:spLocks noGrp="1"/>
          </p:cNvSpPr>
          <p:nvPr>
            <p:ph type="title"/>
          </p:nvPr>
        </p:nvSpPr>
        <p:spPr>
          <a:xfrm>
            <a:off x="1778000" y="419100"/>
            <a:ext cx="20828000" cy="2489200"/>
          </a:xfrm>
          <a:prstGeom prst="rect">
            <a:avLst/>
          </a:prstGeom>
          <a:effectLst>
            <a:outerShdw blurRad="50800" dist="38100" dir="5400000" rotWithShape="0">
              <a:srgbClr val="000000">
                <a:alpha val="40000"/>
              </a:srgbClr>
            </a:outerShdw>
          </a:effectLst>
        </p:spPr>
        <p:txBody>
          <a:bodyPr anchor="b"/>
          <a:lstStyle>
            <a:lvl1pPr>
              <a:defRPr sz="12500"/>
            </a:lvl1pPr>
          </a:lstStyle>
          <a:p>
            <a:r>
              <a:t>Title Text</a:t>
            </a:r>
          </a:p>
        </p:txBody>
      </p:sp>
      <p:sp>
        <p:nvSpPr>
          <p:cNvPr id="53" name="Body Level One…"/>
          <p:cNvSpPr txBox="1">
            <a:spLocks noGrp="1"/>
          </p:cNvSpPr>
          <p:nvPr>
            <p:ph type="body" idx="1"/>
          </p:nvPr>
        </p:nvSpPr>
        <p:spPr>
          <a:xfrm>
            <a:off x="1790700" y="3429000"/>
            <a:ext cx="20828000" cy="8483600"/>
          </a:xfrm>
          <a:prstGeom prst="rect">
            <a:avLst/>
          </a:prstGeom>
        </p:spPr>
        <p:txBody>
          <a:bodyPr/>
          <a:lstStyle>
            <a:lvl1pPr>
              <a:lnSpc>
                <a:spcPct val="130000"/>
              </a:lnSpc>
              <a:buSzPct val="125000"/>
              <a:buChar char="•"/>
            </a:lvl1pPr>
            <a:lvl2pPr>
              <a:lnSpc>
                <a:spcPct val="130000"/>
              </a:lnSpc>
              <a:buSzPct val="125000"/>
              <a:buChar char="•"/>
            </a:lvl2pPr>
            <a:lvl3pPr>
              <a:lnSpc>
                <a:spcPct val="130000"/>
              </a:lnSpc>
              <a:buSzPct val="125000"/>
              <a:buChar char="•"/>
            </a:lvl3pPr>
            <a:lvl4pPr>
              <a:lnSpc>
                <a:spcPct val="130000"/>
              </a:lnSpc>
              <a:buSzPct val="125000"/>
              <a:buChar char="•"/>
            </a:lvl4pPr>
            <a:lvl5pPr>
              <a:lnSpc>
                <a:spcPct val="130000"/>
              </a:lnSpc>
              <a:buSzPct val="125000"/>
              <a:buChar cha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3161125"/>
      </p:ext>
    </p:extLst>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61"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4215982"/>
      </p:ext>
    </p:extLst>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Bullet_Title copy 2">
    <p:spTree>
      <p:nvGrpSpPr>
        <p:cNvPr id="1" name=""/>
        <p:cNvGrpSpPr/>
        <p:nvPr/>
      </p:nvGrpSpPr>
      <p:grpSpPr>
        <a:xfrm>
          <a:off x="0" y="0"/>
          <a:ext cx="0" cy="0"/>
          <a:chOff x="0" y="0"/>
          <a:chExt cx="0" cy="0"/>
        </a:xfrm>
      </p:grpSpPr>
      <p:pic>
        <p:nvPicPr>
          <p:cNvPr id="69" name="Terry_NoahsFlood_Blank.jpg" descr="Terry_NoahsFlood_Blank.jpg"/>
          <p:cNvPicPr>
            <a:picLocks noChangeAspect="1"/>
          </p:cNvPicPr>
          <p:nvPr/>
        </p:nvPicPr>
        <p:blipFill>
          <a:blip r:embed="rId2">
            <a:extLst/>
          </a:blip>
          <a:stretch>
            <a:fillRect/>
          </a:stretch>
        </p:blipFill>
        <p:spPr>
          <a:xfrm>
            <a:off x="0" y="0"/>
            <a:ext cx="24472900" cy="13716000"/>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4792383"/>
      </p:ext>
    </p:extLst>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3756732"/>
      </p:ext>
    </p:extLst>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6"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8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77701"/>
      </p:ext>
    </p:extLst>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95"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247324"/>
      </p:ext>
    </p:extLst>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103"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104"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05"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39182023"/>
      </p:ext>
    </p:extLst>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1558367"/>
      </p:ext>
    </p:extLst>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2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defRPr>
                <a:uFill>
                  <a:solidFill>
                    <a:srgbClr val="000000"/>
                  </a:solidFill>
                </a:uFill>
              </a:defRPr>
            </a:pPr>
            <a:endParaRPr/>
          </a:p>
        </p:txBody>
      </p:sp>
      <p:sp>
        <p:nvSpPr>
          <p:cNvPr id="12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367645152"/>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image" Target="../media/image2.jpe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1.xml"/><Relationship Id="rId14" Type="http://schemas.openxmlformats.org/officeDocument/2006/relationships/slideLayout" Target="../slideLayouts/slideLayout102.xml"/><Relationship Id="rId15" Type="http://schemas.openxmlformats.org/officeDocument/2006/relationships/slideLayout" Target="../slideLayouts/slideLayout103.xml"/><Relationship Id="rId16" Type="http://schemas.openxmlformats.org/officeDocument/2006/relationships/slideLayout" Target="../slideLayouts/slideLayout104.xml"/><Relationship Id="rId17" Type="http://schemas.openxmlformats.org/officeDocument/2006/relationships/slideLayout" Target="../slideLayouts/slideLayout105.xml"/><Relationship Id="rId18" Type="http://schemas.openxmlformats.org/officeDocument/2006/relationships/slideLayout" Target="../slideLayouts/slideLayout106.xml"/><Relationship Id="rId19" Type="http://schemas.openxmlformats.org/officeDocument/2006/relationships/slideLayout" Target="../slideLayouts/slideLayout107.xml"/><Relationship Id="rId63" Type="http://schemas.openxmlformats.org/officeDocument/2006/relationships/slideLayout" Target="../slideLayouts/slideLayout151.xml"/><Relationship Id="rId64" Type="http://schemas.openxmlformats.org/officeDocument/2006/relationships/slideLayout" Target="../slideLayouts/slideLayout152.xml"/><Relationship Id="rId65" Type="http://schemas.openxmlformats.org/officeDocument/2006/relationships/slideLayout" Target="../slideLayouts/slideLayout153.xml"/><Relationship Id="rId66" Type="http://schemas.openxmlformats.org/officeDocument/2006/relationships/slideLayout" Target="../slideLayouts/slideLayout154.xml"/><Relationship Id="rId67" Type="http://schemas.openxmlformats.org/officeDocument/2006/relationships/slideLayout" Target="../slideLayouts/slideLayout155.xml"/><Relationship Id="rId68" Type="http://schemas.openxmlformats.org/officeDocument/2006/relationships/slideLayout" Target="../slideLayouts/slideLayout156.xml"/><Relationship Id="rId69" Type="http://schemas.openxmlformats.org/officeDocument/2006/relationships/slideLayout" Target="../slideLayouts/slideLayout157.xml"/><Relationship Id="rId50" Type="http://schemas.openxmlformats.org/officeDocument/2006/relationships/slideLayout" Target="../slideLayouts/slideLayout138.xml"/><Relationship Id="rId51" Type="http://schemas.openxmlformats.org/officeDocument/2006/relationships/slideLayout" Target="../slideLayouts/slideLayout139.xml"/><Relationship Id="rId52" Type="http://schemas.openxmlformats.org/officeDocument/2006/relationships/slideLayout" Target="../slideLayouts/slideLayout140.xml"/><Relationship Id="rId53" Type="http://schemas.openxmlformats.org/officeDocument/2006/relationships/slideLayout" Target="../slideLayouts/slideLayout141.xml"/><Relationship Id="rId54" Type="http://schemas.openxmlformats.org/officeDocument/2006/relationships/slideLayout" Target="../slideLayouts/slideLayout142.xml"/><Relationship Id="rId55" Type="http://schemas.openxmlformats.org/officeDocument/2006/relationships/slideLayout" Target="../slideLayouts/slideLayout143.xml"/><Relationship Id="rId56" Type="http://schemas.openxmlformats.org/officeDocument/2006/relationships/slideLayout" Target="../slideLayouts/slideLayout144.xml"/><Relationship Id="rId57" Type="http://schemas.openxmlformats.org/officeDocument/2006/relationships/slideLayout" Target="../slideLayouts/slideLayout145.xml"/><Relationship Id="rId58" Type="http://schemas.openxmlformats.org/officeDocument/2006/relationships/slideLayout" Target="../slideLayouts/slideLayout146.xml"/><Relationship Id="rId59" Type="http://schemas.openxmlformats.org/officeDocument/2006/relationships/slideLayout" Target="../slideLayouts/slideLayout147.xml"/><Relationship Id="rId40" Type="http://schemas.openxmlformats.org/officeDocument/2006/relationships/slideLayout" Target="../slideLayouts/slideLayout128.xml"/><Relationship Id="rId41" Type="http://schemas.openxmlformats.org/officeDocument/2006/relationships/slideLayout" Target="../slideLayouts/slideLayout129.xml"/><Relationship Id="rId42" Type="http://schemas.openxmlformats.org/officeDocument/2006/relationships/slideLayout" Target="../slideLayouts/slideLayout130.xml"/><Relationship Id="rId43" Type="http://schemas.openxmlformats.org/officeDocument/2006/relationships/slideLayout" Target="../slideLayouts/slideLayout131.xml"/><Relationship Id="rId44" Type="http://schemas.openxmlformats.org/officeDocument/2006/relationships/slideLayout" Target="../slideLayouts/slideLayout132.xml"/><Relationship Id="rId45" Type="http://schemas.openxmlformats.org/officeDocument/2006/relationships/slideLayout" Target="../slideLayouts/slideLayout133.xml"/><Relationship Id="rId46" Type="http://schemas.openxmlformats.org/officeDocument/2006/relationships/slideLayout" Target="../slideLayouts/slideLayout134.xml"/><Relationship Id="rId47" Type="http://schemas.openxmlformats.org/officeDocument/2006/relationships/slideLayout" Target="../slideLayouts/slideLayout135.xml"/><Relationship Id="rId48" Type="http://schemas.openxmlformats.org/officeDocument/2006/relationships/slideLayout" Target="../slideLayouts/slideLayout136.xml"/><Relationship Id="rId49" Type="http://schemas.openxmlformats.org/officeDocument/2006/relationships/slideLayout" Target="../slideLayouts/slideLayout137.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30" Type="http://schemas.openxmlformats.org/officeDocument/2006/relationships/slideLayout" Target="../slideLayouts/slideLayout118.xml"/><Relationship Id="rId31" Type="http://schemas.openxmlformats.org/officeDocument/2006/relationships/slideLayout" Target="../slideLayouts/slideLayout119.xml"/><Relationship Id="rId32" Type="http://schemas.openxmlformats.org/officeDocument/2006/relationships/slideLayout" Target="../slideLayouts/slideLayout120.xml"/><Relationship Id="rId33" Type="http://schemas.openxmlformats.org/officeDocument/2006/relationships/slideLayout" Target="../slideLayouts/slideLayout121.xml"/><Relationship Id="rId34" Type="http://schemas.openxmlformats.org/officeDocument/2006/relationships/slideLayout" Target="../slideLayouts/slideLayout122.xml"/><Relationship Id="rId35" Type="http://schemas.openxmlformats.org/officeDocument/2006/relationships/slideLayout" Target="../slideLayouts/slideLayout123.xml"/><Relationship Id="rId36" Type="http://schemas.openxmlformats.org/officeDocument/2006/relationships/slideLayout" Target="../slideLayouts/slideLayout124.xml"/><Relationship Id="rId37" Type="http://schemas.openxmlformats.org/officeDocument/2006/relationships/slideLayout" Target="../slideLayouts/slideLayout125.xml"/><Relationship Id="rId38" Type="http://schemas.openxmlformats.org/officeDocument/2006/relationships/slideLayout" Target="../slideLayouts/slideLayout126.xml"/><Relationship Id="rId39" Type="http://schemas.openxmlformats.org/officeDocument/2006/relationships/slideLayout" Target="../slideLayouts/slideLayout127.xml"/><Relationship Id="rId70" Type="http://schemas.openxmlformats.org/officeDocument/2006/relationships/slideLayout" Target="../slideLayouts/slideLayout158.xml"/><Relationship Id="rId71" Type="http://schemas.openxmlformats.org/officeDocument/2006/relationships/slideLayout" Target="../slideLayouts/slideLayout159.xml"/><Relationship Id="rId72" Type="http://schemas.openxmlformats.org/officeDocument/2006/relationships/slideLayout" Target="../slideLayouts/slideLayout160.xml"/><Relationship Id="rId20" Type="http://schemas.openxmlformats.org/officeDocument/2006/relationships/slideLayout" Target="../slideLayouts/slideLayout108.xml"/><Relationship Id="rId21" Type="http://schemas.openxmlformats.org/officeDocument/2006/relationships/slideLayout" Target="../slideLayouts/slideLayout109.xml"/><Relationship Id="rId22" Type="http://schemas.openxmlformats.org/officeDocument/2006/relationships/slideLayout" Target="../slideLayouts/slideLayout110.xml"/><Relationship Id="rId23" Type="http://schemas.openxmlformats.org/officeDocument/2006/relationships/slideLayout" Target="../slideLayouts/slideLayout111.xml"/><Relationship Id="rId24" Type="http://schemas.openxmlformats.org/officeDocument/2006/relationships/slideLayout" Target="../slideLayouts/slideLayout112.xml"/><Relationship Id="rId25" Type="http://schemas.openxmlformats.org/officeDocument/2006/relationships/slideLayout" Target="../slideLayouts/slideLayout113.xml"/><Relationship Id="rId26" Type="http://schemas.openxmlformats.org/officeDocument/2006/relationships/slideLayout" Target="../slideLayouts/slideLayout114.xml"/><Relationship Id="rId27" Type="http://schemas.openxmlformats.org/officeDocument/2006/relationships/slideLayout" Target="../slideLayouts/slideLayout115.xml"/><Relationship Id="rId28" Type="http://schemas.openxmlformats.org/officeDocument/2006/relationships/slideLayout" Target="../slideLayouts/slideLayout116.xml"/><Relationship Id="rId29" Type="http://schemas.openxmlformats.org/officeDocument/2006/relationships/slideLayout" Target="../slideLayouts/slideLayout117.xml"/><Relationship Id="rId73" Type="http://schemas.openxmlformats.org/officeDocument/2006/relationships/slideLayout" Target="../slideLayouts/slideLayout161.xml"/><Relationship Id="rId74" Type="http://schemas.openxmlformats.org/officeDocument/2006/relationships/slideLayout" Target="../slideLayouts/slideLayout162.xml"/><Relationship Id="rId75" Type="http://schemas.openxmlformats.org/officeDocument/2006/relationships/slideLayout" Target="../slideLayouts/slideLayout163.xml"/><Relationship Id="rId76" Type="http://schemas.openxmlformats.org/officeDocument/2006/relationships/theme" Target="../theme/theme2.xml"/><Relationship Id="rId77" Type="http://schemas.openxmlformats.org/officeDocument/2006/relationships/image" Target="../media/image17.jpeg"/><Relationship Id="rId60" Type="http://schemas.openxmlformats.org/officeDocument/2006/relationships/slideLayout" Target="../slideLayouts/slideLayout148.xml"/><Relationship Id="rId61" Type="http://schemas.openxmlformats.org/officeDocument/2006/relationships/slideLayout" Target="../slideLayouts/slideLayout149.xml"/><Relationship Id="rId62" Type="http://schemas.openxmlformats.org/officeDocument/2006/relationships/slideLayout" Target="../slideLayouts/slideLayout150.xml"/><Relationship Id="rId10" Type="http://schemas.openxmlformats.org/officeDocument/2006/relationships/slideLayout" Target="../slideLayouts/slideLayout98.xml"/><Relationship Id="rId11" Type="http://schemas.openxmlformats.org/officeDocument/2006/relationships/slideLayout" Target="../slideLayouts/slideLayout99.xml"/><Relationship Id="rId12" Type="http://schemas.openxmlformats.org/officeDocument/2006/relationships/slideLayout" Target="../slideLayouts/slideLayout10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4.xml"/><Relationship Id="rId12" Type="http://schemas.openxmlformats.org/officeDocument/2006/relationships/theme" Target="../theme/theme3.xml"/><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9" Type="http://schemas.openxmlformats.org/officeDocument/2006/relationships/slideLayout" Target="../slideLayouts/slideLayout172.xml"/><Relationship Id="rId10"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and_ocean.jpg" descr="Sand_ocean.jpg"/>
          <p:cNvPicPr>
            <a:picLocks noChangeAspect="1"/>
          </p:cNvPicPr>
          <p:nvPr/>
        </p:nvPicPr>
        <p:blipFill>
          <a:blip r:embed="rId90">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16000"/>
            <a:ext cx="208280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71800"/>
            <a:ext cx="20942300" cy="972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8" r:id="rId78"/>
    <p:sldLayoutId id="2147483729" r:id="rId79"/>
    <p:sldLayoutId id="2147483731" r:id="rId80"/>
    <p:sldLayoutId id="2147483732" r:id="rId81"/>
    <p:sldLayoutId id="2147483733" r:id="rId82"/>
    <p:sldLayoutId id="2147483734" r:id="rId83"/>
    <p:sldLayoutId id="2147483735" r:id="rId84"/>
    <p:sldLayoutId id="2147483736" r:id="rId85"/>
    <p:sldLayoutId id="2147483738" r:id="rId86"/>
    <p:sldLayoutId id="2147483739" r:id="rId87"/>
    <p:sldLayoutId id="2147483740" r:id="rId88"/>
  </p:sldLayoutIdLst>
  <p:transition xmlns:p14="http://schemas.microsoft.com/office/powerpoint/2010/main" spd="med"/>
  <p:txStyles>
    <p:titleStyle>
      <a:lvl1pPr marL="0" marR="0" indent="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cripture.jpg" descr="Scripture.jpg"/>
          <p:cNvPicPr>
            <a:picLocks noChangeAspect="1"/>
          </p:cNvPicPr>
          <p:nvPr/>
        </p:nvPicPr>
        <p:blipFill>
          <a:blip r:embed="rId77">
            <a:extLst/>
          </a:blip>
          <a:stretch>
            <a:fillRect/>
          </a:stretch>
        </p:blipFill>
        <p:spPr>
          <a:xfrm>
            <a:off x="0" y="0"/>
            <a:ext cx="24384000" cy="13716000"/>
          </a:xfrm>
          <a:prstGeom prst="rect">
            <a:avLst/>
          </a:prstGeom>
          <a:ln w="12700">
            <a:miter lim="400000"/>
          </a:ln>
        </p:spPr>
      </p:pic>
      <p:grpSp>
        <p:nvGrpSpPr>
          <p:cNvPr id="13" name="Group"/>
          <p:cNvGrpSpPr/>
          <p:nvPr/>
        </p:nvGrpSpPr>
        <p:grpSpPr>
          <a:xfrm>
            <a:off x="5816586" y="13766666"/>
            <a:ext cx="9855201" cy="8712202"/>
            <a:chOff x="0" y="0"/>
            <a:chExt cx="9855200" cy="8712201"/>
          </a:xfrm>
        </p:grpSpPr>
        <p:sp>
          <p:nvSpPr>
            <p:cNvPr id="3" name="Line"/>
            <p:cNvSpPr/>
            <p:nvPr/>
          </p:nvSpPr>
          <p:spPr>
            <a:xfrm>
              <a:off x="0" y="4467428"/>
              <a:ext cx="9855201" cy="62"/>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 name="Line"/>
            <p:cNvSpPr/>
            <p:nvPr/>
          </p:nvSpPr>
          <p:spPr>
            <a:xfrm flipH="1">
              <a:off x="4927599" y="0"/>
              <a:ext cx="1" cy="6896307"/>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 name="Circle"/>
            <p:cNvSpPr/>
            <p:nvPr/>
          </p:nvSpPr>
          <p:spPr>
            <a:xfrm>
              <a:off x="679053" y="222219"/>
              <a:ext cx="8497096" cy="848998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 name="Circle"/>
            <p:cNvSpPr/>
            <p:nvPr/>
          </p:nvSpPr>
          <p:spPr>
            <a:xfrm>
              <a:off x="1382136" y="924714"/>
              <a:ext cx="7090928" cy="708499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 name="Circle"/>
            <p:cNvSpPr/>
            <p:nvPr/>
          </p:nvSpPr>
          <p:spPr>
            <a:xfrm>
              <a:off x="2025127" y="1567166"/>
              <a:ext cx="5804947" cy="5800085"/>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 name="Circle"/>
            <p:cNvSpPr/>
            <p:nvPr/>
          </p:nvSpPr>
          <p:spPr>
            <a:xfrm>
              <a:off x="2674127" y="2215623"/>
              <a:ext cx="4506946" cy="450317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9" name="Circle"/>
            <p:cNvSpPr/>
            <p:nvPr/>
          </p:nvSpPr>
          <p:spPr>
            <a:xfrm>
              <a:off x="3349261" y="2886009"/>
              <a:ext cx="3160873" cy="3158226"/>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 name="Circle"/>
            <p:cNvSpPr/>
            <p:nvPr/>
          </p:nvSpPr>
          <p:spPr>
            <a:xfrm>
              <a:off x="3979210" y="3519030"/>
              <a:ext cx="1892918" cy="189133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 name="Line"/>
            <p:cNvSpPr/>
            <p:nvPr/>
          </p:nvSpPr>
          <p:spPr>
            <a:xfrm>
              <a:off x="1414767" y="1136688"/>
              <a:ext cx="7145891" cy="6781151"/>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 name="Line"/>
            <p:cNvSpPr/>
            <p:nvPr/>
          </p:nvSpPr>
          <p:spPr>
            <a:xfrm flipH="1">
              <a:off x="1769174" y="1377605"/>
              <a:ext cx="6589056" cy="5979329"/>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4" name="Title Text"/>
          <p:cNvSpPr txBox="1">
            <a:spLocks noGrp="1"/>
          </p:cNvSpPr>
          <p:nvPr>
            <p:ph type="title"/>
          </p:nvPr>
        </p:nvSpPr>
        <p:spPr>
          <a:xfrm>
            <a:off x="1727200" y="1371600"/>
            <a:ext cx="20828000" cy="20955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Title Text</a:t>
            </a:r>
          </a:p>
        </p:txBody>
      </p:sp>
      <p:sp>
        <p:nvSpPr>
          <p:cNvPr id="15" name="Body Level One…"/>
          <p:cNvSpPr txBox="1">
            <a:spLocks noGrp="1"/>
          </p:cNvSpPr>
          <p:nvPr>
            <p:ph type="body" idx="1"/>
          </p:nvPr>
        </p:nvSpPr>
        <p:spPr>
          <a:xfrm>
            <a:off x="1752600" y="3073400"/>
            <a:ext cx="20828000" cy="88392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16492443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 id="2147483794" r:id="rId53"/>
    <p:sldLayoutId id="2147483795" r:id="rId54"/>
    <p:sldLayoutId id="2147483796" r:id="rId55"/>
    <p:sldLayoutId id="2147483797" r:id="rId56"/>
    <p:sldLayoutId id="2147483798" r:id="rId57"/>
    <p:sldLayoutId id="2147483799" r:id="rId58"/>
    <p:sldLayoutId id="2147483800" r:id="rId59"/>
    <p:sldLayoutId id="2147483801" r:id="rId60"/>
    <p:sldLayoutId id="2147483802" r:id="rId61"/>
    <p:sldLayoutId id="2147483803" r:id="rId62"/>
    <p:sldLayoutId id="2147483804" r:id="rId63"/>
    <p:sldLayoutId id="2147483805" r:id="rId64"/>
    <p:sldLayoutId id="2147483806" r:id="rId65"/>
    <p:sldLayoutId id="2147483807" r:id="rId66"/>
    <p:sldLayoutId id="2147483808" r:id="rId67"/>
    <p:sldLayoutId id="2147483809" r:id="rId68"/>
    <p:sldLayoutId id="2147483810" r:id="rId69"/>
    <p:sldLayoutId id="2147483811" r:id="rId70"/>
    <p:sldLayoutId id="2147483812" r:id="rId71"/>
    <p:sldLayoutId id="2147483813" r:id="rId72"/>
    <p:sldLayoutId id="2147483814" r:id="rId73"/>
    <p:sldLayoutId id="2147483815" r:id="rId74"/>
    <p:sldLayoutId id="2147483816" r:id="rId75"/>
  </p:sldLayoutIdLst>
  <p:transition xmlns:p14="http://schemas.microsoft.com/office/powerpoint/2010/main" spd="med"/>
  <p:txStyles>
    <p:titleStyle>
      <a:lvl1pPr marL="0" marR="0" indent="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1pPr>
      <a:lvl2pPr marL="0" marR="0" indent="228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2pPr>
      <a:lvl3pPr marL="0" marR="0" indent="457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3pPr>
      <a:lvl4pPr marL="0" marR="0" indent="685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4pPr>
      <a:lvl5pPr marL="0" marR="0" indent="9144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5pPr>
      <a:lvl6pPr marL="0" marR="0" indent="11430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6pPr>
      <a:lvl7pPr marL="0" marR="0" indent="1371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7pPr>
      <a:lvl8pPr marL="0" marR="0" indent="1600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8pPr>
      <a:lvl9pPr marL="0" marR="0" indent="1828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 y="7804154"/>
            <a:ext cx="9067800" cy="5899149"/>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438339" fontAlgn="base" hangingPunct="1">
                <a:spcBef>
                  <a:spcPct val="0"/>
                </a:spcBef>
                <a:spcAft>
                  <a:spcPct val="0"/>
                </a:spcAft>
                <a:defRPr/>
              </a:pPr>
              <a:endParaRPr lang="en-US" sz="64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defTabSz="2438339" fontAlgn="base" hangingPunct="1">
                <a:spcBef>
                  <a:spcPct val="0"/>
                </a:spcBef>
                <a:spcAft>
                  <a:spcPct val="0"/>
                </a:spcAft>
                <a:defRPr/>
              </a:pPr>
              <a:endParaRPr lang="en-US" sz="64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438339" fontAlgn="base" hangingPunct="1">
                <a:spcBef>
                  <a:spcPct val="0"/>
                </a:spcBef>
                <a:spcAft>
                  <a:spcPct val="0"/>
                </a:spcAft>
                <a:defRPr/>
              </a:pPr>
              <a:endParaRPr lang="en-US" sz="64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438339" fontAlgn="base" hangingPunct="1">
                <a:spcBef>
                  <a:spcPct val="0"/>
                </a:spcBef>
                <a:spcAft>
                  <a:spcPct val="0"/>
                </a:spcAft>
                <a:defRPr/>
              </a:pPr>
              <a:endParaRPr lang="en-US" sz="64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438339" fontAlgn="base" hangingPunct="1">
                <a:spcBef>
                  <a:spcPct val="0"/>
                </a:spcBef>
                <a:spcAft>
                  <a:spcPct val="0"/>
                </a:spcAft>
              </a:pPr>
              <a:endParaRPr lang="en-US" sz="64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438339" fontAlgn="base" hangingPunct="1">
                <a:spcBef>
                  <a:spcPct val="0"/>
                </a:spcBef>
                <a:spcAft>
                  <a:spcPct val="0"/>
                </a:spcAft>
              </a:pPr>
              <a:endParaRPr lang="en-US" sz="64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438339" fontAlgn="base" hangingPunct="1">
                <a:spcBef>
                  <a:spcPct val="0"/>
                </a:spcBef>
                <a:spcAft>
                  <a:spcPct val="0"/>
                </a:spcAft>
              </a:pPr>
              <a:endParaRPr lang="en-US" sz="64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28"/>
            <a:ext cx="21945600" cy="2279651"/>
          </a:xfrm>
          <a:prstGeom prst="rect">
            <a:avLst/>
          </a:prstGeom>
          <a:noFill/>
          <a:ln w="9525">
            <a:noFill/>
            <a:miter lim="800000"/>
            <a:headEnd/>
            <a:tailEnd/>
          </a:ln>
          <a:effectLst/>
        </p:spPr>
        <p:txBody>
          <a:bodyPr vert="horz" wrap="square" lIns="243834" tIns="121917" rIns="243834" bIns="121917"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00"/>
            <a:ext cx="21945600" cy="9061451"/>
          </a:xfrm>
          <a:prstGeom prst="rect">
            <a:avLst/>
          </a:prstGeom>
          <a:noFill/>
          <a:ln w="9525">
            <a:noFill/>
            <a:miter lim="800000"/>
            <a:headEnd/>
            <a:tailEnd/>
          </a:ln>
          <a:effectLst/>
        </p:spPr>
        <p:txBody>
          <a:bodyPr vert="horz" wrap="square" lIns="243834" tIns="121917" rIns="243834" bIns="1219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43834" tIns="121917" rIns="243834" bIns="121917" numCol="1" anchor="t" anchorCtr="0" compatLnSpc="1">
            <a:prstTxWarp prst="textNoShape">
              <a:avLst/>
            </a:prstTxWarp>
          </a:bodyPr>
          <a:lstStyle>
            <a:lvl1pPr>
              <a:defRPr sz="2700">
                <a:solidFill>
                  <a:srgbClr val="FFFFFF"/>
                </a:solidFill>
                <a:effectLst>
                  <a:outerShdw blurRad="38100" dist="38100" dir="2700000" algn="tl">
                    <a:srgbClr val="000000"/>
                  </a:outerShdw>
                </a:effectLst>
                <a:latin typeface="Arial" pitchFamily="-112" charset="0"/>
                <a:ea typeface="+mn-ea"/>
                <a:cs typeface="+mn-cs"/>
              </a:defRPr>
            </a:lvl1pPr>
          </a:lstStyle>
          <a:p>
            <a:pPr algn="l" defTabSz="2438339" fontAlgn="base" hangingPunct="1">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43834" tIns="121917" rIns="243834" bIns="121917" numCol="1" anchor="t" anchorCtr="0" compatLnSpc="1">
            <a:prstTxWarp prst="textNoShape">
              <a:avLst/>
            </a:prstTxWarp>
          </a:bodyPr>
          <a:lstStyle>
            <a:lvl1pPr algn="ctr">
              <a:defRPr sz="2700">
                <a:solidFill>
                  <a:srgbClr val="FFFFFF"/>
                </a:solidFill>
                <a:effectLst>
                  <a:outerShdw blurRad="38100" dist="38100" dir="2700000" algn="tl">
                    <a:srgbClr val="000000"/>
                  </a:outerShdw>
                </a:effectLst>
                <a:latin typeface="Arial" pitchFamily="-112" charset="0"/>
                <a:ea typeface="+mn-ea"/>
                <a:cs typeface="+mn-cs"/>
              </a:defRPr>
            </a:lvl1pPr>
          </a:lstStyle>
          <a:p>
            <a:pPr defTabSz="2438339" fontAlgn="base" hangingPunct="1">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43834" tIns="121917" rIns="243834" bIns="121917" numCol="1" anchor="t" anchorCtr="0" compatLnSpc="1">
            <a:prstTxWarp prst="textNoShape">
              <a:avLst/>
            </a:prstTxWarp>
          </a:bodyPr>
          <a:lstStyle>
            <a:lvl1pPr algn="r">
              <a:defRPr sz="27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438339" fontAlgn="base" hangingPunct="1">
              <a:spcBef>
                <a:spcPct val="0"/>
              </a:spcBef>
              <a:spcAft>
                <a:spcPct val="0"/>
              </a:spcAft>
              <a:defRPr/>
            </a:pPr>
            <a:fld id="{61F442D0-A11F-2640-8129-5D1BEF7A3C1E}" type="slidenum">
              <a:rPr lang="en-US" kern="1200"/>
              <a:pPr defTabSz="2438339" fontAlgn="base" hangingPunct="1">
                <a:spcBef>
                  <a:spcPct val="0"/>
                </a:spcBef>
                <a:spcAft>
                  <a:spcPct val="0"/>
                </a:spcAft>
                <a:defRPr/>
              </a:pPr>
              <a:t>‹#›</a:t>
            </a:fld>
            <a:endParaRPr lang="en-US" kern="1200"/>
          </a:p>
        </p:txBody>
      </p:sp>
    </p:spTree>
    <p:extLst>
      <p:ext uri="{BB962C8B-B14F-4D97-AF65-F5344CB8AC3E}">
        <p14:creationId xmlns:p14="http://schemas.microsoft.com/office/powerpoint/2010/main" val="2003649684"/>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219170" algn="ctr" rtl="0" fontAlgn="base">
        <a:spcBef>
          <a:spcPct val="0"/>
        </a:spcBef>
        <a:spcAft>
          <a:spcPct val="0"/>
        </a:spcAft>
        <a:defRPr sz="11700">
          <a:solidFill>
            <a:schemeClr val="tx2"/>
          </a:solidFill>
          <a:effectLst>
            <a:outerShdw blurRad="38100" dist="38100" dir="2700000" algn="tl">
              <a:srgbClr val="000000"/>
            </a:outerShdw>
          </a:effectLst>
          <a:latin typeface="Arial" pitchFamily="-111" charset="0"/>
        </a:defRPr>
      </a:lvl6pPr>
      <a:lvl7pPr marL="2438339" algn="ctr" rtl="0" fontAlgn="base">
        <a:spcBef>
          <a:spcPct val="0"/>
        </a:spcBef>
        <a:spcAft>
          <a:spcPct val="0"/>
        </a:spcAft>
        <a:defRPr sz="11700">
          <a:solidFill>
            <a:schemeClr val="tx2"/>
          </a:solidFill>
          <a:effectLst>
            <a:outerShdw blurRad="38100" dist="38100" dir="2700000" algn="tl">
              <a:srgbClr val="000000"/>
            </a:outerShdw>
          </a:effectLst>
          <a:latin typeface="Arial" pitchFamily="-111" charset="0"/>
        </a:defRPr>
      </a:lvl7pPr>
      <a:lvl8pPr marL="3657509" algn="ctr" rtl="0" fontAlgn="base">
        <a:spcBef>
          <a:spcPct val="0"/>
        </a:spcBef>
        <a:spcAft>
          <a:spcPct val="0"/>
        </a:spcAft>
        <a:defRPr sz="11700">
          <a:solidFill>
            <a:schemeClr val="tx2"/>
          </a:solidFill>
          <a:effectLst>
            <a:outerShdw blurRad="38100" dist="38100" dir="2700000" algn="tl">
              <a:srgbClr val="000000"/>
            </a:outerShdw>
          </a:effectLst>
          <a:latin typeface="Arial" pitchFamily="-111" charset="0"/>
        </a:defRPr>
      </a:lvl8pPr>
      <a:lvl9pPr marL="4876678" algn="ctr" rtl="0" fontAlgn="base">
        <a:spcBef>
          <a:spcPct val="0"/>
        </a:spcBef>
        <a:spcAft>
          <a:spcPct val="0"/>
        </a:spcAft>
        <a:defRPr sz="11700">
          <a:solidFill>
            <a:schemeClr val="tx2"/>
          </a:solidFill>
          <a:effectLst>
            <a:outerShdw blurRad="38100" dist="38100" dir="2700000" algn="tl">
              <a:srgbClr val="000000"/>
            </a:outerShdw>
          </a:effectLst>
          <a:latin typeface="Arial" pitchFamily="-111" charset="0"/>
        </a:defRPr>
      </a:lvl9pPr>
    </p:titleStyle>
    <p:bodyStyle>
      <a:lvl1pPr marL="914377" indent="-914377" algn="l" rtl="0" eaLnBrk="0" fontAlgn="base" hangingPunct="0">
        <a:spcBef>
          <a:spcPct val="20000"/>
        </a:spcBef>
        <a:spcAft>
          <a:spcPct val="0"/>
        </a:spcAft>
        <a:buClr>
          <a:schemeClr val="hlink"/>
        </a:buClr>
        <a:buSzPct val="75000"/>
        <a:buFont typeface="Wingdings" charset="0"/>
        <a:buChar char="l"/>
        <a:defRPr sz="85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981150" indent="-761981" algn="l" rtl="0" eaLnBrk="0" fontAlgn="base" hangingPunct="0">
        <a:spcBef>
          <a:spcPct val="20000"/>
        </a:spcBef>
        <a:spcAft>
          <a:spcPct val="0"/>
        </a:spcAft>
        <a:buClr>
          <a:schemeClr val="tx2"/>
        </a:buClr>
        <a:buSzPct val="75000"/>
        <a:buFont typeface="Wingdings" charset="0"/>
        <a:buChar char="l"/>
        <a:defRPr sz="7500">
          <a:solidFill>
            <a:schemeClr val="tx1"/>
          </a:solidFill>
          <a:effectLst>
            <a:outerShdw blurRad="38100" dist="38100" dir="2700000" algn="tl">
              <a:srgbClr val="000000"/>
            </a:outerShdw>
          </a:effectLst>
          <a:latin typeface="+mn-lt"/>
          <a:ea typeface="ＭＳ Ｐゴシック" pitchFamily="-111" charset="-128"/>
        </a:defRPr>
      </a:lvl2pPr>
      <a:lvl3pPr marL="3047924" indent="-609585" algn="l" rtl="0" eaLnBrk="0" fontAlgn="base" hangingPunct="0">
        <a:spcBef>
          <a:spcPct val="20000"/>
        </a:spcBef>
        <a:spcAft>
          <a:spcPct val="0"/>
        </a:spcAft>
        <a:buClr>
          <a:schemeClr val="accent2"/>
        </a:buClr>
        <a:buSzPct val="75000"/>
        <a:buFont typeface="Wingdings" charset="0"/>
        <a:buChar char="l"/>
        <a:defRPr sz="6400">
          <a:solidFill>
            <a:schemeClr val="tx1"/>
          </a:solidFill>
          <a:effectLst>
            <a:outerShdw blurRad="38100" dist="38100" dir="2700000" algn="tl">
              <a:srgbClr val="000000"/>
            </a:outerShdw>
          </a:effectLst>
          <a:latin typeface="+mn-lt"/>
          <a:ea typeface="ＭＳ Ｐゴシック" charset="0"/>
          <a:cs typeface="Geneva" charset="0"/>
        </a:defRPr>
      </a:lvl3pPr>
      <a:lvl4pPr marL="4267093" indent="-609585" algn="l" rtl="0" eaLnBrk="0" fontAlgn="base" hangingPunct="0">
        <a:spcBef>
          <a:spcPct val="20000"/>
        </a:spcBef>
        <a:spcAft>
          <a:spcPct val="0"/>
        </a:spcAft>
        <a:buClr>
          <a:schemeClr val="folHlink"/>
        </a:buClr>
        <a:buSzPct val="75000"/>
        <a:buFont typeface="Wingdings" charset="0"/>
        <a:buChar char="l"/>
        <a:defRPr sz="5300">
          <a:solidFill>
            <a:schemeClr val="tx1"/>
          </a:solidFill>
          <a:effectLst>
            <a:outerShdw blurRad="38100" dist="38100" dir="2700000" algn="tl">
              <a:srgbClr val="000000"/>
            </a:outerShdw>
          </a:effectLst>
          <a:latin typeface="+mn-lt"/>
          <a:ea typeface="Geneva" charset="-128"/>
          <a:cs typeface="Geneva" charset="0"/>
        </a:defRPr>
      </a:lvl4pPr>
      <a:lvl5pPr marL="5486263" indent="-609585" algn="l" rtl="0" eaLnBrk="0" fontAlgn="base" hangingPunct="0">
        <a:spcBef>
          <a:spcPct val="20000"/>
        </a:spcBef>
        <a:spcAft>
          <a:spcPct val="0"/>
        </a:spcAft>
        <a:buClr>
          <a:schemeClr val="tx1"/>
        </a:buClr>
        <a:buSzPct val="75000"/>
        <a:buFont typeface="Wingdings" charset="0"/>
        <a:buChar char="l"/>
        <a:defRPr sz="5300">
          <a:solidFill>
            <a:schemeClr val="tx1"/>
          </a:solidFill>
          <a:effectLst>
            <a:outerShdw blurRad="38100" dist="38100" dir="2700000" algn="tl">
              <a:srgbClr val="000000"/>
            </a:outerShdw>
          </a:effectLst>
          <a:latin typeface="+mn-lt"/>
          <a:ea typeface="Geneva" charset="-128"/>
          <a:cs typeface="Geneva" charset="0"/>
        </a:defRPr>
      </a:lvl5pPr>
      <a:lvl6pPr marL="6705432" indent="-609585" algn="l" rtl="0" fontAlgn="base">
        <a:spcBef>
          <a:spcPct val="20000"/>
        </a:spcBef>
        <a:spcAft>
          <a:spcPct val="0"/>
        </a:spcAft>
        <a:buClr>
          <a:schemeClr val="tx1"/>
        </a:buClr>
        <a:buSzPct val="75000"/>
        <a:buFont typeface="Wingdings" pitchFamily="-111" charset="2"/>
        <a:buChar char="l"/>
        <a:defRPr sz="5300">
          <a:solidFill>
            <a:schemeClr val="tx1"/>
          </a:solidFill>
          <a:effectLst>
            <a:outerShdw blurRad="38100" dist="38100" dir="2700000" algn="tl">
              <a:srgbClr val="000000"/>
            </a:outerShdw>
          </a:effectLst>
          <a:latin typeface="+mn-lt"/>
          <a:ea typeface="ＭＳ Ｐゴシック" pitchFamily="-111" charset="-128"/>
        </a:defRPr>
      </a:lvl6pPr>
      <a:lvl7pPr marL="7924602" indent="-609585" algn="l" rtl="0" fontAlgn="base">
        <a:spcBef>
          <a:spcPct val="20000"/>
        </a:spcBef>
        <a:spcAft>
          <a:spcPct val="0"/>
        </a:spcAft>
        <a:buClr>
          <a:schemeClr val="tx1"/>
        </a:buClr>
        <a:buSzPct val="75000"/>
        <a:buFont typeface="Wingdings" pitchFamily="-111" charset="2"/>
        <a:buChar char="l"/>
        <a:defRPr sz="5300">
          <a:solidFill>
            <a:schemeClr val="tx1"/>
          </a:solidFill>
          <a:effectLst>
            <a:outerShdw blurRad="38100" dist="38100" dir="2700000" algn="tl">
              <a:srgbClr val="000000"/>
            </a:outerShdw>
          </a:effectLst>
          <a:latin typeface="+mn-lt"/>
          <a:ea typeface="ＭＳ Ｐゴシック" pitchFamily="-111" charset="-128"/>
        </a:defRPr>
      </a:lvl7pPr>
      <a:lvl8pPr marL="9143771" indent="-609585" algn="l" rtl="0" fontAlgn="base">
        <a:spcBef>
          <a:spcPct val="20000"/>
        </a:spcBef>
        <a:spcAft>
          <a:spcPct val="0"/>
        </a:spcAft>
        <a:buClr>
          <a:schemeClr val="tx1"/>
        </a:buClr>
        <a:buSzPct val="75000"/>
        <a:buFont typeface="Wingdings" pitchFamily="-111" charset="2"/>
        <a:buChar char="l"/>
        <a:defRPr sz="5300">
          <a:solidFill>
            <a:schemeClr val="tx1"/>
          </a:solidFill>
          <a:effectLst>
            <a:outerShdw blurRad="38100" dist="38100" dir="2700000" algn="tl">
              <a:srgbClr val="000000"/>
            </a:outerShdw>
          </a:effectLst>
          <a:latin typeface="+mn-lt"/>
          <a:ea typeface="ＭＳ Ｐゴシック" pitchFamily="-111" charset="-128"/>
        </a:defRPr>
      </a:lvl8pPr>
      <a:lvl9pPr marL="10362941" indent="-609585" algn="l" rtl="0" fontAlgn="base">
        <a:spcBef>
          <a:spcPct val="20000"/>
        </a:spcBef>
        <a:spcAft>
          <a:spcPct val="0"/>
        </a:spcAft>
        <a:buClr>
          <a:schemeClr val="tx1"/>
        </a:buClr>
        <a:buSzPct val="75000"/>
        <a:buFont typeface="Wingdings" pitchFamily="-111" charset="2"/>
        <a:buChar char="l"/>
        <a:defRPr sz="53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219170" rtl="0" eaLnBrk="1" latinLnBrk="0" hangingPunct="1">
        <a:defRPr sz="4800" kern="1200">
          <a:solidFill>
            <a:schemeClr val="tx1"/>
          </a:solidFill>
          <a:latin typeface="+mn-lt"/>
          <a:ea typeface="+mn-ea"/>
          <a:cs typeface="+mn-cs"/>
        </a:defRPr>
      </a:lvl1pPr>
      <a:lvl2pPr marL="1219170" algn="l" defTabSz="1219170" rtl="0" eaLnBrk="1" latinLnBrk="0" hangingPunct="1">
        <a:defRPr sz="4800" kern="1200">
          <a:solidFill>
            <a:schemeClr val="tx1"/>
          </a:solidFill>
          <a:latin typeface="+mn-lt"/>
          <a:ea typeface="+mn-ea"/>
          <a:cs typeface="+mn-cs"/>
        </a:defRPr>
      </a:lvl2pPr>
      <a:lvl3pPr marL="2438339" algn="l" defTabSz="1219170" rtl="0" eaLnBrk="1" latinLnBrk="0" hangingPunct="1">
        <a:defRPr sz="4800" kern="1200">
          <a:solidFill>
            <a:schemeClr val="tx1"/>
          </a:solidFill>
          <a:latin typeface="+mn-lt"/>
          <a:ea typeface="+mn-ea"/>
          <a:cs typeface="+mn-cs"/>
        </a:defRPr>
      </a:lvl3pPr>
      <a:lvl4pPr marL="3657509" algn="l" defTabSz="1219170" rtl="0" eaLnBrk="1" latinLnBrk="0" hangingPunct="1">
        <a:defRPr sz="4800" kern="1200">
          <a:solidFill>
            <a:schemeClr val="tx1"/>
          </a:solidFill>
          <a:latin typeface="+mn-lt"/>
          <a:ea typeface="+mn-ea"/>
          <a:cs typeface="+mn-cs"/>
        </a:defRPr>
      </a:lvl4pPr>
      <a:lvl5pPr marL="4876678" algn="l" defTabSz="1219170" rtl="0" eaLnBrk="1" latinLnBrk="0" hangingPunct="1">
        <a:defRPr sz="4800" kern="1200">
          <a:solidFill>
            <a:schemeClr val="tx1"/>
          </a:solidFill>
          <a:latin typeface="+mn-lt"/>
          <a:ea typeface="+mn-ea"/>
          <a:cs typeface="+mn-cs"/>
        </a:defRPr>
      </a:lvl5pPr>
      <a:lvl6pPr marL="6095848" algn="l" defTabSz="1219170" rtl="0" eaLnBrk="1" latinLnBrk="0" hangingPunct="1">
        <a:defRPr sz="4800" kern="1200">
          <a:solidFill>
            <a:schemeClr val="tx1"/>
          </a:solidFill>
          <a:latin typeface="+mn-lt"/>
          <a:ea typeface="+mn-ea"/>
          <a:cs typeface="+mn-cs"/>
        </a:defRPr>
      </a:lvl6pPr>
      <a:lvl7pPr marL="7315017" algn="l" defTabSz="1219170" rtl="0" eaLnBrk="1" latinLnBrk="0" hangingPunct="1">
        <a:defRPr sz="4800" kern="1200">
          <a:solidFill>
            <a:schemeClr val="tx1"/>
          </a:solidFill>
          <a:latin typeface="+mn-lt"/>
          <a:ea typeface="+mn-ea"/>
          <a:cs typeface="+mn-cs"/>
        </a:defRPr>
      </a:lvl7pPr>
      <a:lvl8pPr marL="8534187" algn="l" defTabSz="1219170" rtl="0" eaLnBrk="1" latinLnBrk="0" hangingPunct="1">
        <a:defRPr sz="4800" kern="1200">
          <a:solidFill>
            <a:schemeClr val="tx1"/>
          </a:solidFill>
          <a:latin typeface="+mn-lt"/>
          <a:ea typeface="+mn-ea"/>
          <a:cs typeface="+mn-cs"/>
        </a:defRPr>
      </a:lvl8pPr>
      <a:lvl9pPr marL="9753356" algn="l" defTabSz="121917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14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48.png"/></Relationships>
</file>

<file path=ppt/slides/_rels/slide102.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1" Type="http://schemas.openxmlformats.org/officeDocument/2006/relationships/slideLayout" Target="../slideLayouts/slideLayout88.xml"/><Relationship Id="rId2" Type="http://schemas.openxmlformats.org/officeDocument/2006/relationships/image" Target="../media/image14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4.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174.xml"/><Relationship Id="rId2" Type="http://schemas.openxmlformats.org/officeDocument/2006/relationships/notesSlide" Target="../notesSlides/notesSlide50.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7.jpeg"/><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9.jpe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5.jpeg"/><Relationship Id="rId3"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7.jpeg"/><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27.jpeg"/><Relationship Id="rId3"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29.jpeg"/><Relationship Id="rId1" Type="http://schemas.openxmlformats.org/officeDocument/2006/relationships/slideLayout" Target="../slideLayouts/slideLayout5.xml"/><Relationship Id="rId2"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3.png"/><Relationship Id="rId1" Type="http://schemas.openxmlformats.org/officeDocument/2006/relationships/slideLayout" Target="../slideLayouts/slideLayout5.xml"/><Relationship Id="rId2"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3.png"/><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3.png"/><Relationship Id="rId5" Type="http://schemas.openxmlformats.org/officeDocument/2006/relationships/image" Target="../media/image88.png"/><Relationship Id="rId1" Type="http://schemas.openxmlformats.org/officeDocument/2006/relationships/slideLayout" Target="../slideLayouts/slideLayout40.xml"/><Relationship Id="rId2"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8.png"/><Relationship Id="rId1" Type="http://schemas.openxmlformats.org/officeDocument/2006/relationships/slideLayout" Target="../slideLayouts/slideLayout40.xml"/><Relationship Id="rId2"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jpeg"/><Relationship Id="rId6" Type="http://schemas.openxmlformats.org/officeDocument/2006/relationships/image" Target="../media/image97.png"/><Relationship Id="rId7" Type="http://schemas.openxmlformats.org/officeDocument/2006/relationships/image" Target="../media/image98.jpeg"/><Relationship Id="rId8" Type="http://schemas.openxmlformats.org/officeDocument/2006/relationships/image" Target="../media/image99.pn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63.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0.jpeg"/><Relationship Id="rId3" Type="http://schemas.openxmlformats.org/officeDocument/2006/relationships/image" Target="../media/image10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05.jpe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8.jpeg"/><Relationship Id="rId3" Type="http://schemas.openxmlformats.org/officeDocument/2006/relationships/image" Target="../media/image10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3.jpe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5.xml"/><Relationship Id="rId2" Type="http://schemas.openxmlformats.org/officeDocument/2006/relationships/image" Target="../media/image11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7.jpeg"/></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5.png"/><Relationship Id="rId5" Type="http://schemas.openxmlformats.org/officeDocument/2006/relationships/image" Target="../media/image119.png"/><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15.png"/><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1.jpeg"/><Relationship Id="rId3" Type="http://schemas.openxmlformats.org/officeDocument/2006/relationships/image" Target="../media/image12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3.png"/><Relationship Id="rId3" Type="http://schemas.openxmlformats.org/officeDocument/2006/relationships/image" Target="../media/image124.png"/></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5.png"/><Relationship Id="rId5" Type="http://schemas.openxmlformats.org/officeDocument/2006/relationships/image" Target="../media/image119.png"/><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pn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4.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35.jpeg"/><Relationship Id="rId3" Type="http://schemas.openxmlformats.org/officeDocument/2006/relationships/image" Target="../media/image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94.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1" Type="http://schemas.openxmlformats.org/officeDocument/2006/relationships/slideLayout" Target="../slideLayouts/slideLayout37.xml"/><Relationship Id="rId2" Type="http://schemas.openxmlformats.org/officeDocument/2006/relationships/notesSlide" Target="../notesSlides/notesSlide4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4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4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43.jpeg"/><Relationship Id="rId3" Type="http://schemas.openxmlformats.org/officeDocument/2006/relationships/image" Target="../media/image14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45.png"/><Relationship Id="rId3" Type="http://schemas.openxmlformats.org/officeDocument/2006/relationships/image" Target="../media/image1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906" name="Millions of Years:"/>
          <p:cNvSpPr txBox="1">
            <a:spLocks noGrp="1"/>
          </p:cNvSpPr>
          <p:nvPr>
            <p:ph type="subTitle" sz="quarter" idx="1"/>
          </p:nvPr>
        </p:nvSpPr>
        <p:spPr>
          <a:xfrm>
            <a:off x="-25400" y="4457700"/>
            <a:ext cx="24434800" cy="2580078"/>
          </a:xfrm>
          <a:prstGeom prst="rect">
            <a:avLst/>
          </a:prstGeom>
        </p:spPr>
        <p:txBody>
          <a:bodyPr/>
          <a:lstStyle>
            <a:lvl1pPr algn="ctr">
              <a:lnSpc>
                <a:spcPct val="90000"/>
              </a:lnSpc>
              <a:defRPr sz="13500">
                <a:latin typeface="+mn-lt"/>
                <a:ea typeface="+mn-ea"/>
                <a:cs typeface="+mn-cs"/>
                <a:sym typeface="GoudyTwenty"/>
              </a:defRPr>
            </a:lvl1pPr>
          </a:lstStyle>
          <a:p>
            <a:r>
              <a:t>Millions of Years:</a:t>
            </a:r>
          </a:p>
        </p:txBody>
      </p:sp>
      <p:sp>
        <p:nvSpPr>
          <p:cNvPr id="907" name="the Idea’s origin and…"/>
          <p:cNvSpPr txBox="1"/>
          <p:nvPr/>
        </p:nvSpPr>
        <p:spPr>
          <a:xfrm>
            <a:off x="-25400" y="6885077"/>
            <a:ext cx="24434801" cy="3445865"/>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pPr>
              <a:defRPr sz="10000">
                <a:solidFill>
                  <a:srgbClr val="F6A029"/>
                </a:solidFill>
                <a:latin typeface="+mn-lt"/>
                <a:ea typeface="+mn-ea"/>
                <a:cs typeface="+mn-cs"/>
                <a:sym typeface="GoudyTwenty"/>
              </a:defRPr>
            </a:pPr>
            <a:r>
              <a:t>the Idea’s origin and </a:t>
            </a:r>
          </a:p>
          <a:p>
            <a:pPr>
              <a:defRPr sz="10000">
                <a:solidFill>
                  <a:srgbClr val="F6A029"/>
                </a:solidFill>
                <a:latin typeface="+mn-lt"/>
                <a:ea typeface="+mn-ea"/>
                <a:cs typeface="+mn-cs"/>
                <a:sym typeface="GoudyTwenty"/>
              </a:defRPr>
            </a:pPr>
            <a:r>
              <a:t>Devastating impact</a:t>
            </a:r>
          </a:p>
        </p:txBody>
      </p:sp>
      <p:sp>
        <p:nvSpPr>
          <p:cNvPr id="5" name="Rectangle 4"/>
          <p:cNvSpPr>
            <a:spLocks noChangeArrowheads="1"/>
          </p:cNvSpPr>
          <p:nvPr/>
        </p:nvSpPr>
        <p:spPr bwMode="auto">
          <a:xfrm>
            <a:off x="-622" y="12107333"/>
            <a:ext cx="24384002" cy="1592085"/>
          </a:xfrm>
          <a:prstGeom prst="rect">
            <a:avLst/>
          </a:prstGeom>
          <a:noFill/>
          <a:ln w="9525">
            <a:noFill/>
            <a:miter lim="800000"/>
            <a:headEnd/>
            <a:tailEnd/>
          </a:ln>
          <a:effectLst/>
        </p:spPr>
        <p:txBody>
          <a:bodyPr/>
          <a:lstStyle/>
          <a:p>
            <a:pPr marL="0" marR="0" lvl="0" indent="0" algn="ctr" defTabSz="91440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3200" b="1" i="0" u="none" strike="noStrike" kern="0" cap="none" spc="0" normalizeH="0" baseline="0" noProof="0" dirty="0" smtClean="0">
                <a:ln>
                  <a:noFill/>
                </a:ln>
                <a:solidFill>
                  <a:srgbClr val="FFFFFF"/>
                </a:solidFill>
                <a:effectLst/>
                <a:uLnTx/>
                <a:uFillTx/>
                <a:latin typeface="Arial"/>
                <a:ea typeface="ＭＳ Ｐゴシック" charset="0"/>
                <a:cs typeface="Arial"/>
              </a:rPr>
              <a:t>Taught by Dr. Terry Mortenson, AnswersinGenesis.org</a:t>
            </a:r>
            <a:br>
              <a:rPr kumimoji="0" lang="en-US" sz="3200" b="1" i="0" u="none" strike="noStrike" kern="0" cap="none" spc="0" normalizeH="0" baseline="0" noProof="0" dirty="0" smtClean="0">
                <a:ln>
                  <a:noFill/>
                </a:ln>
                <a:solidFill>
                  <a:srgbClr val="FFFFFF"/>
                </a:solidFill>
                <a:effectLst/>
                <a:uLnTx/>
                <a:uFillTx/>
                <a:latin typeface="Arial"/>
                <a:ea typeface="ＭＳ Ｐゴシック" charset="0"/>
                <a:cs typeface="Arial"/>
              </a:rPr>
            </a:br>
            <a:r>
              <a:rPr kumimoji="0" lang="en-US" sz="3200" b="1" i="0" u="none" strike="noStrike" kern="0" cap="none" spc="0" normalizeH="0" baseline="0" noProof="0" dirty="0" smtClean="0">
                <a:ln>
                  <a:noFill/>
                </a:ln>
                <a:solidFill>
                  <a:srgbClr val="FFFFFF"/>
                </a:solidFill>
                <a:effectLst/>
                <a:uLnTx/>
                <a:uFillTx/>
                <a:latin typeface="Arial"/>
                <a:ea typeface="ＭＳ Ｐゴシック" charset="0"/>
                <a:cs typeface="Arial"/>
              </a:rPr>
              <a:t>Uploaded by Dr</a:t>
            </a:r>
            <a:r>
              <a:rPr kumimoji="0" lang="en-US" sz="3200" b="1" i="0" u="none" strike="noStrike" kern="0" cap="none" spc="0" normalizeH="0" baseline="0" noProof="0" dirty="0">
                <a:ln>
                  <a:noFill/>
                </a:ln>
                <a:solidFill>
                  <a:srgbClr val="FFFFFF"/>
                </a:solidFill>
                <a:effectLst/>
                <a:uLnTx/>
                <a:uFillTx/>
                <a:latin typeface="Arial"/>
                <a:ea typeface="ＭＳ Ｐゴシック" charset="0"/>
                <a:cs typeface="Arial"/>
              </a:rPr>
              <a:t>. Rick Griffith, Singapore Bible College</a:t>
            </a:r>
            <a:br>
              <a:rPr kumimoji="0" lang="en-US" sz="32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3200" b="1" i="0" u="none" strike="noStrike" kern="0" cap="none" spc="0" normalizeH="0" baseline="0" noProof="0" dirty="0" smtClean="0">
                <a:ln>
                  <a:noFill/>
                </a:ln>
                <a:solidFill>
                  <a:srgbClr val="FFFFFF"/>
                </a:solidFill>
                <a:effectLst/>
                <a:uLnTx/>
                <a:uFillTx/>
                <a:latin typeface="Arial"/>
                <a:ea typeface="ＭＳ Ｐゴシック" charset="0"/>
                <a:cs typeface="Arial"/>
              </a:rPr>
              <a:t>All files in many languages for free download at BibleStudyDownloads.org</a:t>
            </a:r>
            <a:endParaRPr kumimoji="0" lang="en-US" sz="32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73437477"/>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 name="image8.jpg" descr="image8.jpg"/>
          <p:cNvPicPr>
            <a:picLocks noChangeAspect="1"/>
          </p:cNvPicPr>
          <p:nvPr/>
        </p:nvPicPr>
        <p:blipFill>
          <a:blip r:embed="rId2">
            <a:extLst/>
          </a:blip>
          <a:stretch>
            <a:fillRect/>
          </a:stretch>
        </p:blipFill>
        <p:spPr>
          <a:xfrm>
            <a:off x="0" y="0"/>
            <a:ext cx="24387175" cy="13716000"/>
          </a:xfrm>
          <a:prstGeom prst="rect">
            <a:avLst/>
          </a:prstGeom>
        </p:spPr>
      </p:pic>
      <p:sp>
        <p:nvSpPr>
          <p:cNvPr id="974" name="EXPERIMENTAL…"/>
          <p:cNvSpPr txBox="1"/>
          <p:nvPr/>
        </p:nvSpPr>
        <p:spPr>
          <a:xfrm>
            <a:off x="1222270" y="457200"/>
            <a:ext cx="22364701" cy="3848101"/>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val="1"/>
            </a:ext>
          </a:extLst>
        </p:spPr>
        <p:txBody>
          <a:bodyPr lIns="101600" tIns="101600" rIns="101600" bIns="101600">
            <a:spAutoFit/>
          </a:bodyPr>
          <a:lstStyle/>
          <a:p>
            <a:pPr algn="r">
              <a:lnSpc>
                <a:spcPct val="75000"/>
              </a:lnSpc>
              <a:buClr>
                <a:srgbClr val="FFFB00"/>
              </a:buClr>
            </a:pPr>
            <a:r>
              <a:rPr sz="14300">
                <a:solidFill>
                  <a:srgbClr val="FFFB00"/>
                </a:solidFill>
                <a:uFill>
                  <a:solidFill>
                    <a:srgbClr val="FFFB00"/>
                  </a:solidFill>
                </a:uFill>
              </a:rPr>
              <a:t>EXPERIMENTAL</a:t>
            </a:r>
          </a:p>
          <a:p>
            <a:pPr algn="r">
              <a:lnSpc>
                <a:spcPct val="75000"/>
              </a:lnSpc>
              <a:buClr>
                <a:srgbClr val="000000"/>
              </a:buClr>
              <a:defRPr>
                <a:solidFill>
                  <a:srgbClr val="FFFFFF"/>
                </a:solidFill>
              </a:defRPr>
            </a:pPr>
            <a:r>
              <a:rPr sz="14300"/>
              <a:t>SCIENCE</a:t>
            </a:r>
          </a:p>
        </p:txBody>
      </p:sp>
      <p:sp>
        <p:nvSpPr>
          <p:cNvPr id="975" name="OBSERVATIONAL…"/>
          <p:cNvSpPr txBox="1"/>
          <p:nvPr/>
        </p:nvSpPr>
        <p:spPr>
          <a:xfrm>
            <a:off x="1219200" y="457200"/>
            <a:ext cx="22364700" cy="3848100"/>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val="1"/>
            </a:ext>
          </a:extLst>
        </p:spPr>
        <p:txBody>
          <a:bodyPr lIns="101600" tIns="101600" rIns="101600" bIns="101600">
            <a:spAutoFit/>
          </a:bodyPr>
          <a:lstStyle/>
          <a:p>
            <a:pPr algn="r">
              <a:lnSpc>
                <a:spcPct val="75000"/>
              </a:lnSpc>
              <a:buClr>
                <a:srgbClr val="FFFB00"/>
              </a:buClr>
            </a:pPr>
            <a:r>
              <a:rPr sz="14300">
                <a:solidFill>
                  <a:srgbClr val="FFFB00"/>
                </a:solidFill>
                <a:uFill>
                  <a:solidFill>
                    <a:srgbClr val="FFFB00"/>
                  </a:solidFill>
                </a:uFill>
              </a:rPr>
              <a:t>OBSERVATIONAL</a:t>
            </a:r>
          </a:p>
          <a:p>
            <a:pPr algn="r">
              <a:lnSpc>
                <a:spcPct val="75000"/>
              </a:lnSpc>
              <a:buClr>
                <a:srgbClr val="000000"/>
              </a:buClr>
              <a:defRPr>
                <a:solidFill>
                  <a:srgbClr val="FFFFFF"/>
                </a:solidFill>
              </a:defRPr>
            </a:pPr>
            <a:r>
              <a:rPr sz="14300"/>
              <a:t>SCIENCE</a:t>
            </a:r>
          </a:p>
        </p:txBody>
      </p:sp>
      <p:sp>
        <p:nvSpPr>
          <p:cNvPr id="5" name="Historical Geology…">
            <a:extLst>
              <a:ext uri="{FF2B5EF4-FFF2-40B4-BE49-F238E27FC236}">
                <a16:creationId xmlns:a16="http://schemas.microsoft.com/office/drawing/2014/main" xmlns="" id="{33A2A24F-A5D8-CF41-8B02-CFCC4B89B8A8}"/>
              </a:ext>
            </a:extLst>
          </p:cNvPr>
          <p:cNvSpPr txBox="1"/>
          <p:nvPr/>
        </p:nvSpPr>
        <p:spPr>
          <a:xfrm>
            <a:off x="11049000" y="4462236"/>
            <a:ext cx="12357100" cy="7540526"/>
          </a:xfrm>
          <a:prstGeom prst="rect">
            <a:avLst/>
          </a:prstGeom>
          <a:ln w="12700"/>
          <a:effectLst>
            <a:outerShdw blurRad="50800" dist="50800" dir="16200000" algn="tl" rotWithShape="0">
              <a:prstClr val="black">
                <a:alpha val="0"/>
              </a:prstClr>
            </a:outerShdw>
          </a:effectLst>
          <a:extLst>
            <a:ext uri="{C572A759-6A51-4108-AA02-DFA0A04FC94B}">
              <ma14:wrappingTextBoxFlag xmlns:ma14="http://schemas.microsoft.com/office/mac/drawingml/2011/main" val="1"/>
            </a:ext>
          </a:extLst>
        </p:spPr>
        <p:txBody>
          <a:bodyPr lIns="38100" tIns="38100" rIns="38100" bIns="38100">
            <a:spAutoFit/>
          </a:bodyPr>
          <a:lstStyle/>
          <a:p>
            <a:pPr algn="r">
              <a:spcAft>
                <a:spcPts val="1800"/>
              </a:spcAft>
              <a:buClr>
                <a:srgbClr val="FFFEEC"/>
              </a:buClr>
              <a:buFont typeface="DejaVu Sans Condensed"/>
              <a:defRPr sz="8500"/>
            </a:pPr>
            <a:r>
              <a:rPr lang="en-US"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rPr>
              <a:t>Biology</a:t>
            </a:r>
            <a:endParaRPr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endParaRPr>
          </a:p>
          <a:p>
            <a:pPr algn="r">
              <a:spcAft>
                <a:spcPts val="1800"/>
              </a:spcAft>
              <a:buClr>
                <a:srgbClr val="FFFEEC"/>
              </a:buClr>
              <a:buFont typeface="DejaVu Sans Condensed"/>
              <a:defRPr sz="8500"/>
            </a:pPr>
            <a:r>
              <a:rPr lang="en-US"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rPr>
              <a:t>Chemistry</a:t>
            </a:r>
            <a:endParaRPr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endParaRPr>
          </a:p>
          <a:p>
            <a:pPr algn="r">
              <a:spcAft>
                <a:spcPts val="1800"/>
              </a:spcAft>
              <a:buClr>
                <a:srgbClr val="FFFEEC"/>
              </a:buClr>
              <a:buFont typeface="DejaVu Sans Condensed"/>
              <a:defRPr sz="8500"/>
            </a:pPr>
            <a:r>
              <a:rPr lang="en-US"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rPr>
              <a:t>Physics</a:t>
            </a:r>
            <a:endParaRPr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endParaRPr>
          </a:p>
          <a:p>
            <a:pPr algn="r">
              <a:spcAft>
                <a:spcPts val="1800"/>
              </a:spcAft>
              <a:buClr>
                <a:srgbClr val="FFFEEC"/>
              </a:buClr>
              <a:buFont typeface="DejaVu Sans Condensed"/>
              <a:defRPr sz="8500"/>
            </a:pPr>
            <a:r>
              <a:rPr lang="en-US"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rPr>
              <a:t>Engineering</a:t>
            </a:r>
            <a:endParaRPr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endParaRPr>
          </a:p>
          <a:p>
            <a:pPr algn="r">
              <a:spcAft>
                <a:spcPts val="1800"/>
              </a:spcAft>
              <a:buClr>
                <a:srgbClr val="FFFEEC"/>
              </a:buClr>
              <a:buFont typeface="DejaVu Sans Condensed"/>
              <a:defRPr sz="8500"/>
            </a:pPr>
            <a:r>
              <a:rPr lang="en-US"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rPr>
              <a:t>Medical Research</a:t>
            </a:r>
            <a:endParaRPr dirty="0">
              <a:solidFill>
                <a:srgbClr val="FFFEEC"/>
              </a:solidFill>
              <a:effectLst>
                <a:outerShdw dist="63500" dir="3600000" algn="tl" rotWithShape="0">
                  <a:prstClr val="black"/>
                </a:outerShdw>
              </a:effectLst>
              <a:uFill>
                <a:solidFill>
                  <a:srgbClr val="FFFEEC"/>
                </a:solidFill>
              </a:uFill>
              <a:latin typeface="DejaVu Sans Condensed"/>
              <a:ea typeface="DejaVu Sans Condensed"/>
              <a:cs typeface="DejaVu Sans Condensed"/>
              <a:sym typeface="DejaVu Sans Condensed"/>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97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 grpId="1" animBg="1" advAuto="0"/>
      <p:bldP spid="975" grpId="2"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05" name="image9.png" descr="image9.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1806"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07" name="The Great Turning Point"/>
          <p:cNvSpPr txBox="1"/>
          <p:nvPr/>
        </p:nvSpPr>
        <p:spPr>
          <a:xfrm>
            <a:off x="3353812" y="1079500"/>
            <a:ext cx="17919701" cy="16764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defTabSz="914400">
              <a:buClr>
                <a:srgbClr val="444444"/>
              </a:buClr>
              <a:buFont typeface="Calibri"/>
              <a:defRPr sz="10800" b="1">
                <a:solidFill>
                  <a:srgbClr val="444444"/>
                </a:solidFill>
                <a:uFill>
                  <a:solidFill>
                    <a:srgbClr val="444444"/>
                  </a:solidFill>
                </a:uFill>
                <a:latin typeface="+mj-lt"/>
                <a:ea typeface="+mj-ea"/>
                <a:cs typeface="+mj-cs"/>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sz="10800" b="1">
                <a:solidFill>
                  <a:srgbClr val="444444"/>
                </a:solidFill>
                <a:uFill>
                  <a:solidFill>
                    <a:srgbClr val="444444"/>
                  </a:solidFill>
                </a:uFill>
                <a:latin typeface="+mj-lt"/>
                <a:ea typeface="+mj-ea"/>
                <a:cs typeface="+mj-cs"/>
                <a:sym typeface="Calibri"/>
              </a:rPr>
              <a:t>The Great Turning Point</a:t>
            </a:r>
          </a:p>
        </p:txBody>
      </p:sp>
      <p:sp>
        <p:nvSpPr>
          <p:cNvPr id="1808" name="Rounded Rectangle"/>
          <p:cNvSpPr/>
          <p:nvPr/>
        </p:nvSpPr>
        <p:spPr>
          <a:xfrm>
            <a:off x="15546824" y="8191500"/>
            <a:ext cx="10478865"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09" name="by Dr. Terry Mortenson"/>
          <p:cNvSpPr txBox="1"/>
          <p:nvPr/>
        </p:nvSpPr>
        <p:spPr>
          <a:xfrm>
            <a:off x="15940574" y="8731250"/>
            <a:ext cx="7277101" cy="7493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444444"/>
              </a:buClr>
              <a:buFont typeface="Calibri"/>
              <a:defRPr sz="4800">
                <a:solidFill>
                  <a:srgbClr val="444444"/>
                </a:solidFill>
                <a:uFill>
                  <a:solidFill>
                    <a:srgbClr val="444444"/>
                  </a:solidFill>
                </a:uFill>
                <a:latin typeface="+mj-lt"/>
                <a:ea typeface="+mj-ea"/>
                <a:cs typeface="+mj-cs"/>
                <a:sym typeface="Calibri"/>
              </a:defRPr>
            </a:lvl1pPr>
          </a:lstStyle>
          <a:p>
            <a:pPr>
              <a:defRPr sz="6400">
                <a:solidFill>
                  <a:srgbClr val="000000"/>
                </a:solidFill>
                <a:uFill>
                  <a:solidFill>
                    <a:srgbClr val="000000"/>
                  </a:solidFill>
                </a:uFill>
                <a:latin typeface="Gill Sans"/>
                <a:ea typeface="Gill Sans"/>
                <a:cs typeface="Gill Sans"/>
                <a:sym typeface="Gill Sans"/>
              </a:defRPr>
            </a:pPr>
            <a:r>
              <a:rPr sz="4800">
                <a:solidFill>
                  <a:srgbClr val="444444"/>
                </a:solidFill>
                <a:uFill>
                  <a:solidFill>
                    <a:srgbClr val="444444"/>
                  </a:solidFill>
                </a:uFill>
                <a:latin typeface="+mj-lt"/>
                <a:ea typeface="+mj-ea"/>
                <a:cs typeface="+mj-cs"/>
                <a:sym typeface="Calibri"/>
              </a:rPr>
              <a:t>by Dr. Terry Mortenson</a:t>
            </a:r>
          </a:p>
        </p:txBody>
      </p:sp>
      <p:sp>
        <p:nvSpPr>
          <p:cNvPr id="1810" name="Rounded Rectangle"/>
          <p:cNvSpPr/>
          <p:nvPr/>
        </p:nvSpPr>
        <p:spPr>
          <a:xfrm>
            <a:off x="4407506" y="1701800"/>
            <a:ext cx="978028"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sp>
        <p:nvSpPr>
          <p:cNvPr id="1811" name="Rounded Rectangle"/>
          <p:cNvSpPr/>
          <p:nvPr/>
        </p:nvSpPr>
        <p:spPr>
          <a:xfrm>
            <a:off x="4483717" y="1892300"/>
            <a:ext cx="901818"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sp>
        <p:nvSpPr>
          <p:cNvPr id="1812" name="Rounded Rectangle"/>
          <p:cNvSpPr/>
          <p:nvPr/>
        </p:nvSpPr>
        <p:spPr>
          <a:xfrm>
            <a:off x="4623434" y="2082800"/>
            <a:ext cx="762100"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pic>
        <p:nvPicPr>
          <p:cNvPr id="1813" name="image26.png" descr="image26.png"/>
          <p:cNvPicPr>
            <a:picLocks noChangeAspect="1"/>
          </p:cNvPicPr>
          <p:nvPr/>
        </p:nvPicPr>
        <p:blipFill>
          <a:blip r:embed="rId3">
            <a:extLst/>
          </a:blip>
          <a:stretch>
            <a:fillRect/>
          </a:stretch>
        </p:blipFill>
        <p:spPr>
          <a:xfrm>
            <a:off x="-1028832" y="1828800"/>
            <a:ext cx="12371411" cy="12369800"/>
          </a:xfrm>
          <a:prstGeom prst="rect">
            <a:avLst/>
          </a:prstGeom>
          <a:ln w="25400"/>
        </p:spPr>
      </p:pic>
      <p:sp>
        <p:nvSpPr>
          <p:cNvPr id="1814" name="10-2-167_TheGreatTurningPoint"/>
          <p:cNvSpPr txBox="1"/>
          <p:nvPr/>
        </p:nvSpPr>
        <p:spPr>
          <a:xfrm>
            <a:off x="3016091" y="13893800"/>
            <a:ext cx="9422558" cy="81280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defRPr>
                <a:uFill>
                  <a:solidFill>
                    <a:srgbClr val="000000"/>
                  </a:solidFill>
                </a:uFill>
              </a:defRPr>
            </a:lvl1pPr>
          </a:lstStyle>
          <a:p>
            <a:pPr>
              <a:defRPr sz="6400"/>
            </a:pPr>
            <a:r>
              <a:rPr sz="5600"/>
              <a:t>10-2-167_TheGreatTurningPoint</a:t>
            </a:r>
          </a:p>
        </p:txBody>
      </p:sp>
      <p:sp>
        <p:nvSpPr>
          <p:cNvPr id="1815" name="Rounded Rectangle"/>
          <p:cNvSpPr/>
          <p:nvPr/>
        </p:nvSpPr>
        <p:spPr>
          <a:xfrm>
            <a:off x="10642600" y="2908300"/>
            <a:ext cx="14109700" cy="2743200"/>
          </a:xfrm>
          <a:prstGeom prst="roundRect">
            <a:avLst>
              <a:gd name="adj" fmla="val 6944"/>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16" name="The Church’s Catastrophic Mistake on Geology — Before Darwin"/>
          <p:cNvSpPr txBox="1"/>
          <p:nvPr/>
        </p:nvSpPr>
        <p:spPr>
          <a:xfrm>
            <a:off x="11099800" y="3257550"/>
            <a:ext cx="15214600" cy="189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defRPr sz="6400">
                <a:solidFill>
                  <a:srgbClr val="444444"/>
                </a:solidFill>
                <a:latin typeface="+mj-lt"/>
                <a:ea typeface="+mj-ea"/>
                <a:cs typeface="+mj-cs"/>
                <a:sym typeface="Calibri"/>
              </a:defRPr>
            </a:pPr>
            <a:r>
              <a:t>The Church’s Catastrophic Mistake on Geology — </a:t>
            </a:r>
            <a:r>
              <a:rPr i="1"/>
              <a:t>Before Darwin</a:t>
            </a:r>
          </a:p>
        </p:txBody>
      </p:sp>
      <p:sp>
        <p:nvSpPr>
          <p:cNvPr id="1817" name="Rounded Rectangle"/>
          <p:cNvSpPr/>
          <p:nvPr/>
        </p:nvSpPr>
        <p:spPr>
          <a:xfrm>
            <a:off x="15559524" y="6146800"/>
            <a:ext cx="10478865"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18" name="$2499"/>
          <p:cNvSpPr txBox="1"/>
          <p:nvPr/>
        </p:nvSpPr>
        <p:spPr>
          <a:xfrm>
            <a:off x="15938500" y="5854700"/>
            <a:ext cx="7264400"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1900">
                <a:solidFill>
                  <a:srgbClr val="444444"/>
                </a:solidFill>
                <a:latin typeface="+mj-lt"/>
                <a:ea typeface="+mj-ea"/>
                <a:cs typeface="+mj-cs"/>
                <a:sym typeface="Calibri"/>
              </a:defRPr>
            </a:pPr>
            <a:r>
              <a:rPr baseline="31999"/>
              <a:t>$</a:t>
            </a:r>
            <a:r>
              <a:t>24</a:t>
            </a:r>
            <a:r>
              <a:rPr baseline="31999"/>
              <a:t>99</a:t>
            </a:r>
          </a:p>
        </p:txBody>
      </p:sp>
    </p:spTree>
    <p:extLst>
      <p:ext uri="{BB962C8B-B14F-4D97-AF65-F5344CB8AC3E}">
        <p14:creationId xmlns:p14="http://schemas.microsoft.com/office/powerpoint/2010/main" val="514817118"/>
      </p:ext>
    </p:extLst>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0" name="10-3-121_ComingtoGripswithGenesis_MultiRt.png" descr="10-3-121_ComingtoGripswithGenesis_MultiRt.png"/>
          <p:cNvPicPr>
            <a:picLocks noChangeAspect="1"/>
          </p:cNvPicPr>
          <p:nvPr/>
        </p:nvPicPr>
        <p:blipFill>
          <a:blip r:embed="rId2">
            <a:extLst/>
          </a:blip>
          <a:stretch>
            <a:fillRect/>
          </a:stretch>
        </p:blipFill>
        <p:spPr>
          <a:xfrm>
            <a:off x="-965200" y="2641600"/>
            <a:ext cx="11353800" cy="11353800"/>
          </a:xfrm>
          <a:prstGeom prst="rect">
            <a:avLst/>
          </a:prstGeom>
          <a:ln w="12700">
            <a:miter lim="400000"/>
          </a:ln>
        </p:spPr>
      </p:pic>
      <p:sp>
        <p:nvSpPr>
          <p:cNvPr id="1821"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3" name="Coming to Grips with Genesis"/>
          <p:cNvSpPr txBox="1">
            <a:spLocks noGrp="1"/>
          </p:cNvSpPr>
          <p:nvPr>
            <p:ph type="title"/>
          </p:nvPr>
        </p:nvSpPr>
        <p:spPr>
          <a:xfrm>
            <a:off x="1828800" y="914400"/>
            <a:ext cx="21488400" cy="1828800"/>
          </a:xfrm>
          <a:prstGeom prst="rect">
            <a:avLst/>
          </a:prstGeom>
        </p:spPr>
        <p:txBody>
          <a:bodyPr anchor="t"/>
          <a:lstStyle>
            <a:lvl1pPr>
              <a:defRPr sz="10500"/>
            </a:lvl1pPr>
          </a:lstStyle>
          <a:p>
            <a:r>
              <a:t>Coming to Grips with Genesis</a:t>
            </a:r>
          </a:p>
        </p:txBody>
      </p:sp>
      <p:sp>
        <p:nvSpPr>
          <p:cNvPr id="1824" name="Rounded Rectangle"/>
          <p:cNvSpPr/>
          <p:nvPr/>
        </p:nvSpPr>
        <p:spPr>
          <a:xfrm>
            <a:off x="3606800" y="1701800"/>
            <a:ext cx="7874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5" name="Rounded Rectangle"/>
          <p:cNvSpPr/>
          <p:nvPr/>
        </p:nvSpPr>
        <p:spPr>
          <a:xfrm>
            <a:off x="3721100" y="1892300"/>
            <a:ext cx="6731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6" name="Rounded Rectangle"/>
          <p:cNvSpPr/>
          <p:nvPr/>
        </p:nvSpPr>
        <p:spPr>
          <a:xfrm>
            <a:off x="3886200" y="2082800"/>
            <a:ext cx="584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7" name="Rounded Rectangle"/>
          <p:cNvSpPr/>
          <p:nvPr/>
        </p:nvSpPr>
        <p:spPr>
          <a:xfrm>
            <a:off x="15544800" y="8191500"/>
            <a:ext cx="10477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8" name="edited by Dr. Terry Mortenson…"/>
          <p:cNvSpPr txBox="1"/>
          <p:nvPr/>
        </p:nvSpPr>
        <p:spPr>
          <a:xfrm>
            <a:off x="15938500" y="8305799"/>
            <a:ext cx="8293100"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solidFill>
                  <a:srgbClr val="444444"/>
                </a:solidFill>
                <a:latin typeface="+mj-lt"/>
                <a:ea typeface="+mj-ea"/>
                <a:cs typeface="+mj-cs"/>
                <a:sym typeface="Calibri"/>
              </a:defRPr>
            </a:pPr>
            <a:r>
              <a:t>edited by Dr. Terry Mortenson</a:t>
            </a:r>
          </a:p>
          <a:p>
            <a:pPr algn="l">
              <a:defRPr sz="4800">
                <a:solidFill>
                  <a:srgbClr val="444444"/>
                </a:solidFill>
                <a:latin typeface="+mj-lt"/>
                <a:ea typeface="+mj-ea"/>
                <a:cs typeface="+mj-cs"/>
                <a:sym typeface="Calibri"/>
              </a:defRPr>
            </a:pPr>
            <a:r>
              <a:t>&amp; Dr. Thane H. Ury</a:t>
            </a:r>
          </a:p>
        </p:txBody>
      </p:sp>
      <p:sp>
        <p:nvSpPr>
          <p:cNvPr id="1829" name="10-3-121_ComingToGripsWithGenesis"/>
          <p:cNvSpPr txBox="1"/>
          <p:nvPr/>
        </p:nvSpPr>
        <p:spPr>
          <a:xfrm>
            <a:off x="3048347" y="13589000"/>
            <a:ext cx="11424048"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r>
              <a:t>10-3-121_ComingToGripsWithGenesis</a:t>
            </a:r>
          </a:p>
        </p:txBody>
      </p:sp>
      <p:sp>
        <p:nvSpPr>
          <p:cNvPr id="1830" name="Rounded Rectangle"/>
          <p:cNvSpPr/>
          <p:nvPr/>
        </p:nvSpPr>
        <p:spPr>
          <a:xfrm>
            <a:off x="15532100" y="3683000"/>
            <a:ext cx="9474200" cy="4241800"/>
          </a:xfrm>
          <a:prstGeom prst="roundRect">
            <a:avLst>
              <a:gd name="adj" fmla="val 4491"/>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31" name="14 scholars give a careful Biblical &amp; historical defense of young-earth creationism"/>
          <p:cNvSpPr txBox="1"/>
          <p:nvPr/>
        </p:nvSpPr>
        <p:spPr>
          <a:xfrm>
            <a:off x="15849600" y="3733800"/>
            <a:ext cx="8293100" cy="406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400">
                <a:solidFill>
                  <a:srgbClr val="444444"/>
                </a:solidFill>
                <a:latin typeface="+mj-lt"/>
                <a:ea typeface="+mj-ea"/>
                <a:cs typeface="+mj-cs"/>
                <a:sym typeface="Calibri"/>
              </a:defRPr>
            </a:lvl1pPr>
          </a:lstStyle>
          <a:p>
            <a:r>
              <a:t>14 scholars give a careful Biblical &amp; historical defense of young-earth creationism</a:t>
            </a:r>
          </a:p>
        </p:txBody>
      </p:sp>
    </p:spTree>
    <p:extLst>
      <p:ext uri="{BB962C8B-B14F-4D97-AF65-F5344CB8AC3E}">
        <p14:creationId xmlns:p14="http://schemas.microsoft.com/office/powerpoint/2010/main" val="2552151076"/>
      </p:ext>
    </p:extLst>
  </p:cSld>
  <p:clrMapOvr>
    <a:masterClrMapping/>
  </p:clrMapOvr>
  <p:transition xmlns:p14="http://schemas.microsoft.com/office/powerpoint/2010/main" spd="med"/>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6" name="Rounded Rectangle"/>
          <p:cNvSpPr/>
          <p:nvPr/>
        </p:nvSpPr>
        <p:spPr>
          <a:xfrm>
            <a:off x="787400" y="876300"/>
            <a:ext cx="22631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97" name="Answers for Kids Vol. 1, 2, 3, 4, 5 &amp; 6"/>
          <p:cNvSpPr txBox="1">
            <a:spLocks noGrp="1"/>
          </p:cNvSpPr>
          <p:nvPr>
            <p:ph type="title"/>
          </p:nvPr>
        </p:nvSpPr>
        <p:spPr>
          <a:xfrm>
            <a:off x="1562100" y="876300"/>
            <a:ext cx="22174200" cy="1828800"/>
          </a:xfrm>
          <a:prstGeom prst="rect">
            <a:avLst/>
          </a:prstGeom>
        </p:spPr>
        <p:txBody>
          <a:bodyPr anchor="t"/>
          <a:lstStyle/>
          <a:p>
            <a:pPr>
              <a:defRPr sz="11200"/>
            </a:pPr>
            <a:r>
              <a:t>Answers for Kids Vol. 1</a:t>
            </a:r>
            <a:r>
              <a:rPr spc="-1008"/>
              <a:t>,</a:t>
            </a:r>
            <a:r>
              <a:t> 2</a:t>
            </a:r>
            <a:r>
              <a:rPr spc="-1008"/>
              <a:t>,</a:t>
            </a:r>
            <a:r>
              <a:t> 3</a:t>
            </a:r>
            <a:r>
              <a:rPr spc="-1008"/>
              <a:t>,</a:t>
            </a:r>
            <a:r>
              <a:t> 4</a:t>
            </a:r>
            <a:r>
              <a:rPr spc="-1008"/>
              <a:t>,</a:t>
            </a:r>
            <a:r>
              <a:t> </a:t>
            </a:r>
            <a:r>
              <a:rPr spc="-1008"/>
              <a:t>5</a:t>
            </a:r>
            <a:r>
              <a:t> </a:t>
            </a:r>
            <a:r>
              <a:rPr spc="-1568"/>
              <a:t>&amp;</a:t>
            </a:r>
            <a:r>
              <a:t> 6</a:t>
            </a:r>
          </a:p>
        </p:txBody>
      </p:sp>
      <p:sp>
        <p:nvSpPr>
          <p:cNvPr id="1898" name="Rounded Rectangle"/>
          <p:cNvSpPr/>
          <p:nvPr/>
        </p:nvSpPr>
        <p:spPr>
          <a:xfrm>
            <a:off x="1104900" y="1676400"/>
            <a:ext cx="1143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99" name="Rounded Rectangle"/>
          <p:cNvSpPr/>
          <p:nvPr/>
        </p:nvSpPr>
        <p:spPr>
          <a:xfrm>
            <a:off x="1206500" y="1866900"/>
            <a:ext cx="965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00" name="Rounded Rectangle"/>
          <p:cNvSpPr/>
          <p:nvPr/>
        </p:nvSpPr>
        <p:spPr>
          <a:xfrm>
            <a:off x="1308100" y="20574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901" name="10-1-347_AnswersBookForKidsVol1.png" descr="10-1-347_AnswersBookForKidsVol1.png"/>
          <p:cNvPicPr>
            <a:picLocks noChangeAspect="1"/>
          </p:cNvPicPr>
          <p:nvPr/>
        </p:nvPicPr>
        <p:blipFill>
          <a:blip r:embed="rId2">
            <a:extLst/>
          </a:blip>
          <a:stretch>
            <a:fillRect/>
          </a:stretch>
        </p:blipFill>
        <p:spPr>
          <a:xfrm>
            <a:off x="1677415" y="2658315"/>
            <a:ext cx="6425337" cy="6425336"/>
          </a:xfrm>
          <a:prstGeom prst="rect">
            <a:avLst/>
          </a:prstGeom>
          <a:ln w="12700">
            <a:miter lim="400000"/>
          </a:ln>
        </p:spPr>
      </p:pic>
      <p:pic>
        <p:nvPicPr>
          <p:cNvPr id="1902" name="10-1-348_AnswersBookforKidsVol2_MultiFnt.png" descr="10-1-348_AnswersBookforKidsVol2_MultiFnt.png"/>
          <p:cNvPicPr>
            <a:picLocks noChangeAspect="1"/>
          </p:cNvPicPr>
          <p:nvPr/>
        </p:nvPicPr>
        <p:blipFill>
          <a:blip r:embed="rId3">
            <a:extLst/>
          </a:blip>
          <a:stretch>
            <a:fillRect/>
          </a:stretch>
        </p:blipFill>
        <p:spPr>
          <a:xfrm>
            <a:off x="6262533" y="2658315"/>
            <a:ext cx="6425337" cy="6425336"/>
          </a:xfrm>
          <a:prstGeom prst="rect">
            <a:avLst/>
          </a:prstGeom>
          <a:ln w="12700">
            <a:miter lim="400000"/>
          </a:ln>
        </p:spPr>
      </p:pic>
      <p:pic>
        <p:nvPicPr>
          <p:cNvPr id="1903" name="10-1-403_AnswersBookforKidsVol3_MultiFnt.png" descr="10-1-403_AnswersBookforKidsVol3_MultiFnt.png"/>
          <p:cNvPicPr>
            <a:picLocks noChangeAspect="1"/>
          </p:cNvPicPr>
          <p:nvPr/>
        </p:nvPicPr>
        <p:blipFill>
          <a:blip r:embed="rId4">
            <a:extLst/>
          </a:blip>
          <a:stretch>
            <a:fillRect/>
          </a:stretch>
        </p:blipFill>
        <p:spPr>
          <a:xfrm>
            <a:off x="10857932" y="2658315"/>
            <a:ext cx="6425337" cy="6425336"/>
          </a:xfrm>
          <a:prstGeom prst="rect">
            <a:avLst/>
          </a:prstGeom>
          <a:ln w="12700">
            <a:miter lim="400000"/>
          </a:ln>
        </p:spPr>
      </p:pic>
      <p:pic>
        <p:nvPicPr>
          <p:cNvPr id="1904" name="10-1-404_AnswersBookforKidsVol4_MutliFnt.png" descr="10-1-404_AnswersBookforKidsVol4_MutliFnt.png"/>
          <p:cNvPicPr>
            <a:picLocks noChangeAspect="1"/>
          </p:cNvPicPr>
          <p:nvPr/>
        </p:nvPicPr>
        <p:blipFill>
          <a:blip r:embed="rId5">
            <a:extLst/>
          </a:blip>
          <a:stretch>
            <a:fillRect/>
          </a:stretch>
        </p:blipFill>
        <p:spPr>
          <a:xfrm>
            <a:off x="15443051" y="2658315"/>
            <a:ext cx="6425336" cy="6425336"/>
          </a:xfrm>
          <a:prstGeom prst="rect">
            <a:avLst/>
          </a:prstGeom>
          <a:ln w="12700">
            <a:miter lim="400000"/>
          </a:ln>
        </p:spPr>
      </p:pic>
      <p:pic>
        <p:nvPicPr>
          <p:cNvPr id="1905" name="10-1-567_AnswersBookForKids_Vol6_FRNT.png" descr="10-1-567_AnswersBookForKids_Vol6_FRNT.png"/>
          <p:cNvPicPr>
            <a:picLocks noChangeAspect="1"/>
          </p:cNvPicPr>
          <p:nvPr/>
        </p:nvPicPr>
        <p:blipFill>
          <a:blip r:embed="rId6">
            <a:extLst/>
          </a:blip>
          <a:stretch>
            <a:fillRect/>
          </a:stretch>
        </p:blipFill>
        <p:spPr>
          <a:xfrm>
            <a:off x="6204978" y="7239653"/>
            <a:ext cx="6553202" cy="6553201"/>
          </a:xfrm>
          <a:prstGeom prst="rect">
            <a:avLst/>
          </a:prstGeom>
          <a:ln w="12700">
            <a:miter lim="400000"/>
          </a:ln>
        </p:spPr>
      </p:pic>
      <p:pic>
        <p:nvPicPr>
          <p:cNvPr id="1906" name="10-1-566_AnswersBookForKids_Vol5_FRNT.png" descr="10-1-566_AnswersBookForKids_Vol5_FRNT.png"/>
          <p:cNvPicPr>
            <a:picLocks noChangeAspect="1"/>
          </p:cNvPicPr>
          <p:nvPr/>
        </p:nvPicPr>
        <p:blipFill>
          <a:blip r:embed="rId7">
            <a:extLst/>
          </a:blip>
          <a:stretch>
            <a:fillRect/>
          </a:stretch>
        </p:blipFill>
        <p:spPr>
          <a:xfrm>
            <a:off x="10726547" y="7229372"/>
            <a:ext cx="6654802" cy="6654801"/>
          </a:xfrm>
          <a:prstGeom prst="rect">
            <a:avLst/>
          </a:prstGeom>
          <a:ln w="12700">
            <a:miter lim="400000"/>
          </a:ln>
        </p:spPr>
      </p:pic>
    </p:spTree>
  </p:cSld>
  <p:clrMapOvr>
    <a:masterClrMapping/>
  </p:clrMapOvr>
  <p:transition xmlns:p14="http://schemas.microsoft.com/office/powerpoint/2010/mai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2"/>
            <a:ext cx="7143664" cy="5044301"/>
          </a:xfrm>
        </p:spPr>
        <p:txBody>
          <a:bodyPr/>
          <a:lstStyle/>
          <a:p>
            <a:pPr algn="r"/>
            <a:r>
              <a:rPr lang="en-US" dirty="0" smtClean="0"/>
              <a:t>Black</a:t>
            </a:r>
            <a:endParaRPr lang="en-US" dirty="0"/>
          </a:p>
        </p:txBody>
      </p:sp>
    </p:spTree>
    <p:extLst>
      <p:ext uri="{BB962C8B-B14F-4D97-AF65-F5344CB8AC3E}">
        <p14:creationId xmlns:p14="http://schemas.microsoft.com/office/powerpoint/2010/main" val="35266433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12344400"/>
            <a:ext cx="24384000" cy="1371600"/>
          </a:xfrm>
        </p:spPr>
        <p:txBody>
          <a:bodyPr/>
          <a:lstStyle/>
          <a:p>
            <a:pPr eaLnBrk="1" hangingPunct="1">
              <a:defRPr/>
            </a:pPr>
            <a:r>
              <a:rPr lang="en-US" sz="8500" b="1" dirty="0">
                <a:solidFill>
                  <a:srgbClr val="FFFFFF"/>
                </a:solidFill>
                <a:latin typeface="Arial" charset="0"/>
                <a:ea typeface="ＭＳ Ｐゴシック" charset="0"/>
              </a:rPr>
              <a:t>Creation link </a:t>
            </a:r>
            <a:r>
              <a:rPr lang="en-US" sz="8500" b="1" dirty="0">
                <a:solidFill>
                  <a:srgbClr val="FFFFFF"/>
                </a:solidFill>
                <a:latin typeface="Arial" charset="0"/>
                <a:ea typeface="ＭＳ Ｐゴシック" charset="0"/>
              </a:rPr>
              <a:t>at </a:t>
            </a:r>
            <a:r>
              <a:rPr lang="en-US" sz="8500" b="1" dirty="0" err="1">
                <a:solidFill>
                  <a:srgbClr val="FFFFFF"/>
                </a:solidFill>
                <a:latin typeface="Arial" charset="0"/>
                <a:ea typeface="ＭＳ Ｐゴシック" charset="0"/>
              </a:rPr>
              <a:t>BibleStudyDownloads.org</a:t>
            </a:r>
            <a:endParaRPr lang="en-US" sz="29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143088"/>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43829" tIns="121914" rIns="243829" bIns="1219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2438278" eaLnBrk="1" fontAlgn="base" hangingPunct="1">
              <a:spcBef>
                <a:spcPct val="0"/>
              </a:spcBef>
              <a:spcAft>
                <a:spcPct val="0"/>
              </a:spcAft>
            </a:pPr>
            <a:r>
              <a:rPr lang="en-US" sz="9600" b="1" kern="1200">
                <a:solidFill>
                  <a:srgbClr val="FFFFFF"/>
                </a:solidFill>
                <a:latin typeface="Arial" charset="0"/>
                <a:cs typeface="Arial" charset="0"/>
              </a:rPr>
              <a:t>Get this presentation for free!</a:t>
            </a:r>
            <a:endParaRPr lang="en-US" sz="3200" b="1" kern="1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117791" y="1273963"/>
            <a:ext cx="24619592" cy="11300091"/>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62" y="4444680"/>
            <a:ext cx="16408565" cy="6967189"/>
          </a:xfrm>
          <a:prstGeom prst="rect">
            <a:avLst/>
          </a:prstGeom>
        </p:spPr>
      </p:pic>
    </p:spTree>
    <p:extLst>
      <p:ext uri="{BB962C8B-B14F-4D97-AF65-F5344CB8AC3E}">
        <p14:creationId xmlns:p14="http://schemas.microsoft.com/office/powerpoint/2010/main" val="37080206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Grand Canyon, USA"/>
          <p:cNvSpPr txBox="1">
            <a:spLocks noGrp="1"/>
          </p:cNvSpPr>
          <p:nvPr>
            <p:ph type="title"/>
          </p:nvPr>
        </p:nvSpPr>
        <p:spPr>
          <a:xfrm>
            <a:off x="3962400" y="12065000"/>
            <a:ext cx="15875000" cy="1854200"/>
          </a:xfrm>
          <a:prstGeom prst="rect">
            <a:avLst/>
          </a:prstGeom>
        </p:spPr>
        <p:txBody>
          <a:bodyPr/>
          <a:lstStyle>
            <a:lvl1pPr algn="ctr">
              <a:defRPr>
                <a:latin typeface="+mn-lt"/>
                <a:ea typeface="+mn-ea"/>
                <a:cs typeface="+mn-cs"/>
                <a:sym typeface="GoudyTwenty"/>
              </a:defRPr>
            </a:lvl1pPr>
          </a:lstStyle>
          <a:p>
            <a:r>
              <a:t>Grand Canyon, USA</a:t>
            </a:r>
          </a:p>
        </p:txBody>
      </p:sp>
      <p:grpSp>
        <p:nvGrpSpPr>
          <p:cNvPr id="980" name="121088266_Thinkstock2012_GrandCanyon.jpg"/>
          <p:cNvGrpSpPr/>
          <p:nvPr/>
        </p:nvGrpSpPr>
        <p:grpSpPr>
          <a:xfrm>
            <a:off x="4000500" y="1062831"/>
            <a:ext cx="15849600" cy="10668001"/>
            <a:chOff x="0" y="0"/>
            <a:chExt cx="15849600" cy="10668000"/>
          </a:xfrm>
        </p:grpSpPr>
        <p:pic>
          <p:nvPicPr>
            <p:cNvPr id="979" name="121088266_Thinkstock2012_GrandCanyon.jpg" descr="121088266_Thinkstock2012_GrandCanyon.jpg"/>
            <p:cNvPicPr>
              <a:picLocks noChangeAspect="1"/>
            </p:cNvPicPr>
            <p:nvPr/>
          </p:nvPicPr>
          <p:blipFill>
            <a:blip r:embed="rId3">
              <a:extLst/>
            </a:blip>
            <a:stretch>
              <a:fillRect/>
            </a:stretch>
          </p:blipFill>
          <p:spPr>
            <a:xfrm>
              <a:off x="317500" y="304800"/>
              <a:ext cx="15227300" cy="10045700"/>
            </a:xfrm>
            <a:prstGeom prst="rect">
              <a:avLst/>
            </a:prstGeom>
            <a:ln>
              <a:noFill/>
            </a:ln>
            <a:effectLst/>
          </p:spPr>
        </p:pic>
        <p:pic>
          <p:nvPicPr>
            <p:cNvPr id="978" name="121088266_Thinkstock2012_GrandCanyon.jpg" descr="121088266_Thinkstock2012_GrandCanyon.jpg"/>
            <p:cNvPicPr>
              <a:picLocks/>
            </p:cNvPicPr>
            <p:nvPr/>
          </p:nvPicPr>
          <p:blipFill>
            <a:blip r:embed="rId4">
              <a:extLst/>
            </a:blip>
            <a:stretch>
              <a:fillRect/>
            </a:stretch>
          </p:blipFill>
          <p:spPr>
            <a:xfrm>
              <a:off x="0" y="0"/>
              <a:ext cx="15849600" cy="10668000"/>
            </a:xfrm>
            <a:prstGeom prst="rect">
              <a:avLst/>
            </a:prstGeom>
            <a:effectLst/>
          </p:spPr>
        </p:pic>
      </p:gr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4" name="Charles Darwin"/>
          <p:cNvSpPr txBox="1">
            <a:spLocks noGrp="1"/>
          </p:cNvSpPr>
          <p:nvPr>
            <p:ph type="title"/>
          </p:nvPr>
        </p:nvSpPr>
        <p:spPr>
          <a:xfrm>
            <a:off x="4254500" y="12065000"/>
            <a:ext cx="15875000" cy="1854200"/>
          </a:xfrm>
          <a:prstGeom prst="rect">
            <a:avLst/>
          </a:prstGeom>
        </p:spPr>
        <p:txBody>
          <a:bodyPr/>
          <a:lstStyle>
            <a:lvl1pPr algn="ctr">
              <a:defRPr>
                <a:latin typeface="+mn-lt"/>
                <a:ea typeface="+mn-ea"/>
                <a:cs typeface="+mn-cs"/>
                <a:sym typeface="GoudyTwenty"/>
              </a:defRPr>
            </a:lvl1pPr>
          </a:lstStyle>
          <a:p>
            <a:r>
              <a:t>Charles Darwin</a:t>
            </a:r>
          </a:p>
        </p:txBody>
      </p:sp>
      <p:grpSp>
        <p:nvGrpSpPr>
          <p:cNvPr id="987" name="WikipediaCommons_496px-Charles_Robert_Darwin_by_John_Collier_cropped.jpg"/>
          <p:cNvGrpSpPr/>
          <p:nvPr/>
        </p:nvGrpSpPr>
        <p:grpSpPr>
          <a:xfrm>
            <a:off x="7512675" y="647700"/>
            <a:ext cx="9340225" cy="11150600"/>
            <a:chOff x="0" y="0"/>
            <a:chExt cx="9340224" cy="11150600"/>
          </a:xfrm>
        </p:grpSpPr>
        <p:pic>
          <p:nvPicPr>
            <p:cNvPr id="986" name="WikipediaCommons_496px-Charles_Robert_Darwin_by_John_Collier_cropped.jpg" descr="WikipediaCommons_496px-Charles_Robert_Darwin_by_John_Collier_cropped.jpg"/>
            <p:cNvPicPr>
              <a:picLocks noChangeAspect="1"/>
            </p:cNvPicPr>
            <p:nvPr/>
          </p:nvPicPr>
          <p:blipFill>
            <a:blip r:embed="rId3">
              <a:extLst/>
            </a:blip>
            <a:stretch>
              <a:fillRect/>
            </a:stretch>
          </p:blipFill>
          <p:spPr>
            <a:xfrm>
              <a:off x="317500" y="304800"/>
              <a:ext cx="8717925" cy="10528300"/>
            </a:xfrm>
            <a:prstGeom prst="rect">
              <a:avLst/>
            </a:prstGeom>
            <a:ln>
              <a:noFill/>
            </a:ln>
            <a:effectLst/>
          </p:spPr>
        </p:pic>
        <p:pic>
          <p:nvPicPr>
            <p:cNvPr id="985" name="WikipediaCommons_496px-Charles_Robert_Darwin_by_John_Collier_cropped.jpg" descr="WikipediaCommons_496px-Charles_Robert_Darwin_by_John_Collier_cropped.jpg"/>
            <p:cNvPicPr>
              <a:picLocks/>
            </p:cNvPicPr>
            <p:nvPr/>
          </p:nvPicPr>
          <p:blipFill>
            <a:blip r:embed="rId4">
              <a:extLst/>
            </a:blip>
            <a:stretch>
              <a:fillRect/>
            </a:stretch>
          </p:blipFill>
          <p:spPr>
            <a:xfrm>
              <a:off x="0" y="0"/>
              <a:ext cx="9340225" cy="11150600"/>
            </a:xfrm>
            <a:prstGeom prst="rect">
              <a:avLst/>
            </a:prstGeom>
            <a:effectLst/>
          </p:spPr>
        </p:pic>
      </p:gr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1"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lvl1pPr defTabSz="914400">
              <a:buClr>
                <a:srgbClr val="000000"/>
              </a:buClr>
              <a:defRPr>
                <a:uFill>
                  <a:solidFill>
                    <a:srgbClr val="000000"/>
                  </a:solidFill>
                </a:uFill>
              </a:defRPr>
            </a:lvl1pPr>
          </a:lstStyle>
          <a:p>
            <a:r>
              <a:t>TitleAndActionSafe</a:t>
            </a:r>
          </a:p>
        </p:txBody>
      </p:sp>
      <p:sp>
        <p:nvSpPr>
          <p:cNvPr id="99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pic>
        <p:nvPicPr>
          <p:cNvPr id="993" name="droppedImage.pdf" descr="droppedImage.pdf"/>
          <p:cNvPicPr>
            <a:picLocks noChangeAspect="1"/>
          </p:cNvPicPr>
          <p:nvPr/>
        </p:nvPicPr>
        <p:blipFill>
          <a:blip r:embed="rId3">
            <a:extLst/>
          </a:blip>
          <a:stretch>
            <a:fillRect/>
          </a:stretch>
        </p:blipFill>
        <p:spPr>
          <a:xfrm>
            <a:off x="2298701" y="2651760"/>
            <a:ext cx="19786601" cy="8409306"/>
          </a:xfrm>
          <a:prstGeom prst="rect">
            <a:avLst/>
          </a:prstGeom>
          <a:ln w="12700">
            <a:miter lim="400000"/>
          </a:ln>
        </p:spPr>
      </p:pic>
      <p:sp>
        <p:nvSpPr>
          <p:cNvPr id="994" name="Saturn"/>
          <p:cNvSpPr txBox="1"/>
          <p:nvPr/>
        </p:nvSpPr>
        <p:spPr>
          <a:xfrm>
            <a:off x="4620111" y="2909341"/>
            <a:ext cx="3104159" cy="1257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8000">
                <a:solidFill>
                  <a:srgbClr val="FFFFFF"/>
                </a:solidFill>
                <a:uFill>
                  <a:solidFill>
                    <a:srgbClr val="FFFFFF"/>
                  </a:solidFill>
                </a:uFill>
                <a:latin typeface="DejaVu Sans Condensed"/>
                <a:ea typeface="DejaVu Sans Condensed"/>
                <a:cs typeface="DejaVu Sans Condensed"/>
                <a:sym typeface="DejaVu Sans Condensed"/>
              </a:defRPr>
            </a:lvl1pPr>
          </a:lstStyle>
          <a:p>
            <a:r>
              <a:t>Saturn</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99" name="Origin SCIENCE"/>
          <p:cNvSpPr txBox="1"/>
          <p:nvPr/>
        </p:nvSpPr>
        <p:spPr>
          <a:xfrm>
            <a:off x="4707731" y="1168400"/>
            <a:ext cx="14968539" cy="392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a:solidFill>
                  <a:srgbClr val="FFFFFF"/>
                </a:solidFill>
              </a:rPr>
              <a:t>Origin</a:t>
            </a:r>
            <a:r>
              <a:t> </a:t>
            </a:r>
            <a:r>
              <a:rPr>
                <a:solidFill>
                  <a:srgbClr val="FEFCDD"/>
                </a:solidFill>
              </a:rPr>
              <a:t>SCIENCE</a:t>
            </a:r>
          </a:p>
        </p:txBody>
      </p:sp>
      <p:sp>
        <p:nvSpPr>
          <p:cNvPr id="1000" name="“Legal-Historical Method”"/>
          <p:cNvSpPr txBox="1">
            <a:spLocks noGrp="1"/>
          </p:cNvSpPr>
          <p:nvPr>
            <p:ph type="body" sz="quarter" idx="1"/>
          </p:nvPr>
        </p:nvSpPr>
        <p:spPr>
          <a:xfrm>
            <a:off x="1511528" y="3225800"/>
            <a:ext cx="21348701" cy="1778001"/>
          </a:xfrm>
          <a:prstGeom prst="rect">
            <a:avLst/>
          </a:prstGeom>
        </p:spPr>
        <p:txBody>
          <a:bodyPr/>
          <a:lstStyle>
            <a:lvl1pPr algn="ctr">
              <a:buClr>
                <a:srgbClr val="F5F5F5"/>
              </a:buClr>
              <a:defRPr>
                <a:effectLst>
                  <a:outerShdw blurRad="38100" dist="38100" dir="2700000" rotWithShape="0">
                    <a:srgbClr val="000000">
                      <a:alpha val="43137"/>
                    </a:srgbClr>
                  </a:outerShdw>
                </a:effectLst>
              </a:defRPr>
            </a:lvl1pPr>
          </a:lstStyle>
          <a:p>
            <a:r>
              <a:t>“Legal-Historical Method”</a:t>
            </a:r>
          </a:p>
        </p:txBody>
      </p:sp>
      <p:sp>
        <p:nvSpPr>
          <p:cNvPr id="1001" name="Line"/>
          <p:cNvSpPr/>
          <p:nvPr/>
        </p:nvSpPr>
        <p:spPr>
          <a:xfrm>
            <a:off x="6515671" y="4597400"/>
            <a:ext cx="11000234" cy="0"/>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2" name="The use of reliable, eyewitness testimony…"/>
          <p:cNvSpPr txBox="1"/>
          <p:nvPr/>
        </p:nvSpPr>
        <p:spPr>
          <a:xfrm>
            <a:off x="2641600" y="5435600"/>
            <a:ext cx="19100800" cy="632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EFCDD"/>
                </a:solidFill>
                <a:uFill>
                  <a:solidFill>
                    <a:srgbClr val="FEFCDD"/>
                  </a:solidFill>
                </a:uFill>
              </a:rPr>
              <a:t>The use of </a:t>
            </a:r>
            <a:r>
              <a:rPr>
                <a:solidFill>
                  <a:srgbClr val="F6A036"/>
                </a:solidFill>
                <a:uFill>
                  <a:solidFill>
                    <a:srgbClr val="F6A036"/>
                  </a:solidFill>
                </a:uFill>
              </a:rPr>
              <a:t>reliable,</a:t>
            </a:r>
            <a:r>
              <a:t> </a:t>
            </a:r>
            <a:r>
              <a:rPr>
                <a:solidFill>
                  <a:srgbClr val="F6A029"/>
                </a:solidFill>
                <a:uFill>
                  <a:solidFill>
                    <a:srgbClr val="F6A029"/>
                  </a:solidFill>
                </a:uFill>
              </a:rPr>
              <a:t>eyewitness </a:t>
            </a:r>
            <a:r>
              <a:rPr>
                <a:solidFill>
                  <a:srgbClr val="F6A036"/>
                </a:solidFill>
                <a:uFill>
                  <a:solidFill>
                    <a:srgbClr val="F6A036"/>
                  </a:solidFill>
                </a:uFill>
              </a:rPr>
              <a:t>testimony</a:t>
            </a:r>
            <a:r>
              <a:rPr>
                <a:solidFill>
                  <a:srgbClr val="B6DE87"/>
                </a:solidFill>
                <a:uFill>
                  <a:solidFill>
                    <a:srgbClr val="B6DE87"/>
                  </a:solidFill>
                </a:uFill>
              </a:rPr>
              <a:t> </a:t>
            </a:r>
          </a:p>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EFCDD"/>
                </a:solidFill>
                <a:uFill>
                  <a:solidFill>
                    <a:srgbClr val="FEFCDD"/>
                  </a:solidFill>
                </a:uFill>
              </a:rPr>
              <a:t>(if any is available) </a:t>
            </a:r>
          </a:p>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EFCDD"/>
                </a:solidFill>
                <a:uFill>
                  <a:solidFill>
                    <a:srgbClr val="FEFCDD"/>
                  </a:solidFill>
                </a:uFill>
              </a:rPr>
              <a:t>and</a:t>
            </a:r>
            <a:r>
              <a:t> </a:t>
            </a:r>
            <a:r>
              <a:rPr>
                <a:solidFill>
                  <a:srgbClr val="F6A029"/>
                </a:solidFill>
                <a:uFill>
                  <a:solidFill>
                    <a:srgbClr val="F6A029"/>
                  </a:solidFill>
                </a:uFill>
              </a:rPr>
              <a:t>observable evidence</a:t>
            </a:r>
            <a:r>
              <a:rPr>
                <a:solidFill>
                  <a:srgbClr val="B6DE87"/>
                </a:solidFill>
                <a:uFill>
                  <a:solidFill>
                    <a:srgbClr val="B6DE87"/>
                  </a:solidFill>
                </a:uFill>
              </a:rPr>
              <a:t> </a:t>
            </a:r>
            <a:r>
              <a:rPr>
                <a:solidFill>
                  <a:srgbClr val="FEFCDD"/>
                </a:solidFill>
                <a:uFill>
                  <a:solidFill>
                    <a:srgbClr val="FEFCDD"/>
                  </a:solidFill>
                </a:uFill>
              </a:rPr>
              <a:t>to determine the</a:t>
            </a:r>
            <a:r>
              <a:rPr>
                <a:solidFill>
                  <a:srgbClr val="E2DEAB"/>
                </a:solidFill>
                <a:uFill>
                  <a:solidFill>
                    <a:srgbClr val="E2DEAB"/>
                  </a:solidFill>
                </a:uFill>
              </a:rPr>
              <a:t> </a:t>
            </a:r>
            <a:r>
              <a:rPr>
                <a:solidFill>
                  <a:srgbClr val="F6A029"/>
                </a:solidFill>
                <a:uFill>
                  <a:solidFill>
                    <a:srgbClr val="F6A029"/>
                  </a:solidFill>
                </a:uFill>
              </a:rPr>
              <a:t>past, unobservable, unrepeatable event(s),</a:t>
            </a:r>
            <a:r>
              <a:rPr>
                <a:solidFill>
                  <a:srgbClr val="FEFCDD"/>
                </a:solidFill>
                <a:uFill>
                  <a:solidFill>
                    <a:srgbClr val="FEFCDD"/>
                  </a:solidFill>
                </a:uFill>
              </a:rPr>
              <a:t> which produced </a:t>
            </a:r>
          </a:p>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EFCDD"/>
                </a:solidFill>
                <a:uFill>
                  <a:solidFill>
                    <a:srgbClr val="FEFCDD"/>
                  </a:solidFill>
                </a:uFill>
              </a:rPr>
              <a:t>the observable evidence we see </a:t>
            </a:r>
            <a:r>
              <a:rPr>
                <a:solidFill>
                  <a:srgbClr val="F6A029"/>
                </a:solidFill>
                <a:uFill>
                  <a:solidFill>
                    <a:srgbClr val="F6A029"/>
                  </a:solidFill>
                </a:uFill>
              </a:rPr>
              <a:t>in the present</a:t>
            </a:r>
            <a:r>
              <a:rPr>
                <a:solidFill>
                  <a:srgbClr val="E2DEAB"/>
                </a:solidFill>
                <a:uFill>
                  <a:solidFill>
                    <a:srgbClr val="E2DEAB"/>
                  </a:solidFill>
                </a:uFill>
              </a:rP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0">
                                            <p:bg/>
                                          </p:spTgt>
                                        </p:tgtEl>
                                        <p:attrNameLst>
                                          <p:attrName>style.visibility</p:attrName>
                                        </p:attrNameLst>
                                      </p:cBhvr>
                                      <p:to>
                                        <p:strVal val="visible"/>
                                      </p:to>
                                    </p:set>
                                    <p:animEffect transition="in" filter="dissolve">
                                      <p:cBhvr>
                                        <p:cTn id="7" dur="500"/>
                                        <p:tgtEl>
                                          <p:spTgt spid="1000">
                                            <p:bg/>
                                          </p:spTgt>
                                        </p:tgtEl>
                                      </p:cBhvr>
                                    </p:animEffect>
                                  </p:childTnLst>
                                </p:cTn>
                              </p:par>
                              <p:par>
                                <p:cTn id="8" presetID="9" presetClass="entr" presetSubtype="0" fill="hold" grpId="1" nodeType="withEffect">
                                  <p:stCondLst>
                                    <p:cond delay="0"/>
                                  </p:stCondLst>
                                  <p:iterate>
                                    <p:tmAbs val="0"/>
                                  </p:iterate>
                                  <p:childTnLst>
                                    <p:set>
                                      <p:cBhvr>
                                        <p:cTn id="9" fill="hold"/>
                                        <p:tgtEl>
                                          <p:spTgt spid="1000">
                                            <p:txEl>
                                              <p:pRg st="0" end="0"/>
                                            </p:txEl>
                                          </p:spTgt>
                                        </p:tgtEl>
                                        <p:attrNameLst>
                                          <p:attrName>style.visibility</p:attrName>
                                        </p:attrNameLst>
                                      </p:cBhvr>
                                      <p:to>
                                        <p:strVal val="visible"/>
                                      </p:to>
                                    </p:set>
                                    <p:animEffect transition="in" filter="dissolve">
                                      <p:cBhvr>
                                        <p:cTn id="10" dur="500"/>
                                        <p:tgtEl>
                                          <p:spTgt spid="1000">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1001"/>
                                        </p:tgtEl>
                                        <p:attrNameLst>
                                          <p:attrName>style.visibility</p:attrName>
                                        </p:attrNameLst>
                                      </p:cBhvr>
                                      <p:to>
                                        <p:strVal val="visible"/>
                                      </p:to>
                                    </p:set>
                                    <p:animEffect transition="in" filter="dissolve">
                                      <p:cBhvr>
                                        <p:cTn id="14" dur="500"/>
                                        <p:tgtEl>
                                          <p:spTgt spid="100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1002"/>
                                        </p:tgtEl>
                                        <p:attrNameLst>
                                          <p:attrName>style.visibility</p:attrName>
                                        </p:attrNameLst>
                                      </p:cBhvr>
                                      <p:to>
                                        <p:strVal val="visible"/>
                                      </p:to>
                                    </p:set>
                                    <p:animEffect transition="in" filter="dissolve">
                                      <p:cBhvr>
                                        <p:cTn id="19"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 grpId="1" build="p" bldLvl="5" animBg="1" advAuto="0"/>
      <p:bldP spid="1001" grpId="2" animBg="1" advAuto="0"/>
      <p:bldP spid="1002"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4" name="image6.png" descr="image6.png"/>
          <p:cNvPicPr>
            <a:picLocks noChangeAspect="1"/>
          </p:cNvPicPr>
          <p:nvPr/>
        </p:nvPicPr>
        <p:blipFill>
          <a:blip r:embed="rId2">
            <a:extLst/>
          </a:blip>
          <a:stretch>
            <a:fillRect/>
          </a:stretch>
        </p:blipFill>
        <p:spPr>
          <a:xfrm>
            <a:off x="0" y="0"/>
            <a:ext cx="24387175" cy="13716000"/>
          </a:xfrm>
          <a:prstGeom prst="rect">
            <a:avLst/>
          </a:prstGeom>
        </p:spPr>
      </p:pic>
      <p:sp>
        <p:nvSpPr>
          <p:cNvPr id="1005" name="Line"/>
          <p:cNvSpPr/>
          <p:nvPr/>
        </p:nvSpPr>
        <p:spPr>
          <a:xfrm>
            <a:off x="-50807" y="127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6" name="Line"/>
          <p:cNvSpPr/>
          <p:nvPr/>
        </p:nvSpPr>
        <p:spPr>
          <a:xfrm>
            <a:off x="-12703" y="136906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7" name="Rectangle"/>
          <p:cNvSpPr/>
          <p:nvPr/>
        </p:nvSpPr>
        <p:spPr>
          <a:xfrm>
            <a:off x="-50807" y="0"/>
            <a:ext cx="24463384" cy="13944600"/>
          </a:xfrm>
          <a:prstGeom prst="rect">
            <a:avLst/>
          </a:prstGeom>
          <a:solidFill>
            <a:srgbClr val="000000"/>
          </a:solidFill>
          <a:ln w="25400">
            <a:solidFill>
              <a:srgbClr val="000000"/>
            </a:solidFill>
          </a:ln>
        </p:spPr>
        <p:txBody>
          <a:bodyPr lIns="38100" tIns="38100" rIns="38100" bIns="38100"/>
          <a:lstStyle/>
          <a:p>
            <a:pPr defTabSz="914400">
              <a:buClr>
                <a:srgbClr val="000000"/>
              </a:buClr>
              <a:defRPr>
                <a:uFill>
                  <a:solidFill>
                    <a:srgbClr val="000000"/>
                  </a:solidFill>
                </a:uFill>
              </a:defRPr>
            </a:pPr>
            <a:endParaRPr/>
          </a:p>
        </p:txBody>
      </p:sp>
      <p:pic>
        <p:nvPicPr>
          <p:cNvPr id="1008" name="image10.jpg" descr="image10.jpg"/>
          <p:cNvPicPr>
            <a:picLocks noChangeAspect="1"/>
          </p:cNvPicPr>
          <p:nvPr/>
        </p:nvPicPr>
        <p:blipFill>
          <a:blip r:embed="rId3">
            <a:extLst/>
          </a:blip>
          <a:stretch>
            <a:fillRect/>
          </a:stretch>
        </p:blipFill>
        <p:spPr>
          <a:xfrm>
            <a:off x="-50807" y="-1"/>
            <a:ext cx="24450682" cy="13753510"/>
          </a:xfrm>
          <a:prstGeom prst="rect">
            <a:avLst/>
          </a:prstGeom>
          <a:ln w="12700"/>
        </p:spPr>
      </p:pic>
      <p:sp>
        <p:nvSpPr>
          <p:cNvPr id="1009" name="ORIGIN SCIENCE"/>
          <p:cNvSpPr txBox="1"/>
          <p:nvPr/>
        </p:nvSpPr>
        <p:spPr>
          <a:xfrm>
            <a:off x="10187065" y="596899"/>
            <a:ext cx="13258801" cy="3835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a:lnSpc>
                <a:spcPct val="80000"/>
              </a:lnSpc>
              <a:buClr>
                <a:srgbClr val="B6DE87"/>
              </a:buClr>
              <a:buFont typeface="DejaVu Sans Condensed"/>
              <a:defRPr sz="14300"/>
            </a:pPr>
            <a:r>
              <a:rPr>
                <a:solidFill>
                  <a:srgbClr val="B6DE87"/>
                </a:solidFill>
                <a:effectLst>
                  <a:outerShdw blurRad="38100" dist="38100" dir="2700000" rotWithShape="0">
                    <a:srgbClr val="000000">
                      <a:alpha val="43137"/>
                    </a:srgbClr>
                  </a:outerShdw>
                </a:effectLst>
                <a:uFill>
                  <a:solidFill>
                    <a:srgbClr val="B6DE87"/>
                  </a:solidFill>
                </a:uFill>
              </a:rPr>
              <a:t>ORIGIN</a:t>
            </a:r>
            <a:r>
              <a:rPr>
                <a:solidFill>
                  <a:srgbClr val="FFFFFF"/>
                </a:solidFill>
                <a:effectLst>
                  <a:outerShdw blurRad="38100" dist="38100" dir="2700000" rotWithShape="0">
                    <a:srgbClr val="000000">
                      <a:alpha val="43137"/>
                    </a:srgbClr>
                  </a:outerShdw>
                </a:effectLst>
                <a:uFill>
                  <a:solidFill>
                    <a:srgbClr val="FFFFFF"/>
                  </a:solidFill>
                </a:uFill>
              </a:rPr>
              <a:t> </a:t>
            </a:r>
            <a:r>
              <a:rPr>
                <a:solidFill>
                  <a:srgbClr val="FFFEEC"/>
                </a:solidFill>
                <a:effectLst>
                  <a:outerShdw blurRad="38100" dist="38100" dir="2700000" rotWithShape="0">
                    <a:srgbClr val="000000">
                      <a:alpha val="43137"/>
                    </a:srgbClr>
                  </a:outerShdw>
                </a:effectLst>
                <a:uFill>
                  <a:solidFill>
                    <a:srgbClr val="FFFEEC"/>
                  </a:solidFill>
                </a:uFill>
              </a:rPr>
              <a:t>SCIENCE</a:t>
            </a:r>
          </a:p>
        </p:txBody>
      </p:sp>
      <p:sp>
        <p:nvSpPr>
          <p:cNvPr id="1010" name="Historical Geology…"/>
          <p:cNvSpPr txBox="1"/>
          <p:nvPr/>
        </p:nvSpPr>
        <p:spPr>
          <a:xfrm>
            <a:off x="11049000" y="4592866"/>
            <a:ext cx="12357100" cy="7540526"/>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a:spcAft>
                <a:spcPts val="1800"/>
              </a:spcAft>
              <a:buClr>
                <a:srgbClr val="FFFEEC"/>
              </a:buClr>
              <a:buFont typeface="DejaVu Sans Condensed"/>
              <a:defRPr sz="8500"/>
            </a:pPr>
            <a:r>
              <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Historical Geology</a:t>
            </a:r>
          </a:p>
          <a:p>
            <a:pPr algn="r">
              <a:spcAft>
                <a:spcPts val="1800"/>
              </a:spcAft>
              <a:buClr>
                <a:srgbClr val="FFFEEC"/>
              </a:buClr>
              <a:buFont typeface="DejaVu Sans Condensed"/>
              <a:defRPr sz="8500"/>
            </a:pPr>
            <a:r>
              <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Paleontology</a:t>
            </a:r>
          </a:p>
          <a:p>
            <a:pPr algn="r">
              <a:spcAft>
                <a:spcPts val="1800"/>
              </a:spcAft>
              <a:buClr>
                <a:srgbClr val="FFFEEC"/>
              </a:buClr>
              <a:buFont typeface="DejaVu Sans Condensed"/>
              <a:defRPr sz="8500"/>
            </a:pPr>
            <a:r>
              <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Archa</a:t>
            </a:r>
            <a:r>
              <a:rPr lang="en-US"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e</a:t>
            </a:r>
            <a:r>
              <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ology</a:t>
            </a:r>
          </a:p>
          <a:p>
            <a:pPr algn="r">
              <a:spcAft>
                <a:spcPts val="1800"/>
              </a:spcAft>
              <a:buClr>
                <a:srgbClr val="FFFEEC"/>
              </a:buClr>
              <a:buFont typeface="DejaVu Sans Condensed"/>
              <a:defRPr sz="8500"/>
            </a:pPr>
            <a:r>
              <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Cosmology</a:t>
            </a:r>
          </a:p>
          <a:p>
            <a:pPr algn="r">
              <a:spcAft>
                <a:spcPts val="1800"/>
              </a:spcAft>
              <a:buClr>
                <a:srgbClr val="FFFEEC"/>
              </a:buClr>
              <a:buFont typeface="DejaVu Sans Condensed"/>
              <a:defRPr sz="8500"/>
            </a:pPr>
            <a:r>
              <a:rPr lang="en-US"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Forensics</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p:txBody>
      </p:sp>
      <p:sp>
        <p:nvSpPr>
          <p:cNvPr id="1011" name="HISTORICAL SCIENCE"/>
          <p:cNvSpPr txBox="1"/>
          <p:nvPr/>
        </p:nvSpPr>
        <p:spPr>
          <a:xfrm>
            <a:off x="8585200" y="596900"/>
            <a:ext cx="14871700" cy="38354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a:lnSpc>
                <a:spcPct val="80000"/>
              </a:lnSpc>
              <a:buClr>
                <a:srgbClr val="B6DE87"/>
              </a:buClr>
              <a:buFont typeface="DejaVu Sans Condensed"/>
              <a:defRPr sz="14300"/>
            </a:pPr>
            <a:r>
              <a:rPr>
                <a:solidFill>
                  <a:srgbClr val="B6DE87"/>
                </a:solidFill>
                <a:effectLst>
                  <a:outerShdw blurRad="38100" dist="38100" dir="2700000" rotWithShape="0">
                    <a:srgbClr val="000000">
                      <a:alpha val="43137"/>
                    </a:srgbClr>
                  </a:outerShdw>
                </a:effectLst>
                <a:uFill>
                  <a:solidFill>
                    <a:srgbClr val="B6DE87"/>
                  </a:solidFill>
                </a:uFill>
              </a:rPr>
              <a:t>HISTORICAL</a:t>
            </a:r>
            <a:r>
              <a:rPr>
                <a:solidFill>
                  <a:srgbClr val="FFFFFF"/>
                </a:solidFill>
                <a:effectLst>
                  <a:outerShdw blurRad="38100" dist="38100" dir="2700000" rotWithShape="0">
                    <a:srgbClr val="000000">
                      <a:alpha val="43137"/>
                    </a:srgbClr>
                  </a:outerShdw>
                </a:effectLst>
                <a:uFill>
                  <a:solidFill>
                    <a:srgbClr val="FFFFFF"/>
                  </a:solidFill>
                </a:uFill>
              </a:rPr>
              <a:t> </a:t>
            </a:r>
            <a:r>
              <a:rPr>
                <a:solidFill>
                  <a:srgbClr val="FFFEEC"/>
                </a:solidFill>
                <a:effectLst>
                  <a:outerShdw blurRad="38100" dist="38100" dir="2700000" rotWithShape="0">
                    <a:srgbClr val="000000">
                      <a:alpha val="43137"/>
                    </a:srgbClr>
                  </a:outerShdw>
                </a:effectLst>
                <a:uFill>
                  <a:solidFill>
                    <a:srgbClr val="FFFEEC"/>
                  </a:solidFill>
                </a:uFill>
              </a:rPr>
              <a:t>SCIENCE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00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 grpId="1" animBg="1" advAuto="0"/>
      <p:bldP spid="1011"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15" name="Abi's Grad.jpg"/>
          <p:cNvGrpSpPr/>
          <p:nvPr/>
        </p:nvGrpSpPr>
        <p:grpSpPr>
          <a:xfrm>
            <a:off x="3479800" y="550862"/>
            <a:ext cx="17424400" cy="12420601"/>
            <a:chOff x="0" y="0"/>
            <a:chExt cx="17424400" cy="12420600"/>
          </a:xfrm>
        </p:grpSpPr>
        <p:pic>
          <p:nvPicPr>
            <p:cNvPr id="1014" name="Abi's Grad.jpg" descr="Abi's Grad.jpg"/>
            <p:cNvPicPr>
              <a:picLocks/>
            </p:cNvPicPr>
            <p:nvPr/>
          </p:nvPicPr>
          <p:blipFill>
            <a:blip r:embed="rId2">
              <a:extLst/>
            </a:blip>
            <a:srcRect l="2615" r="2613"/>
            <a:stretch>
              <a:fillRect/>
            </a:stretch>
          </p:blipFill>
          <p:spPr>
            <a:xfrm>
              <a:off x="317500" y="304800"/>
              <a:ext cx="16802100" cy="11798300"/>
            </a:xfrm>
            <a:prstGeom prst="rect">
              <a:avLst/>
            </a:prstGeom>
            <a:ln>
              <a:noFill/>
            </a:ln>
            <a:effectLst/>
          </p:spPr>
        </p:pic>
        <p:pic>
          <p:nvPicPr>
            <p:cNvPr id="1013" name="Abi's Grad.jpg" descr="Abi's Grad.jpg"/>
            <p:cNvPicPr>
              <a:picLocks/>
            </p:cNvPicPr>
            <p:nvPr/>
          </p:nvPicPr>
          <p:blipFill>
            <a:blip r:embed="rId3">
              <a:extLst/>
            </a:blip>
            <a:stretch>
              <a:fillRect/>
            </a:stretch>
          </p:blipFill>
          <p:spPr>
            <a:xfrm>
              <a:off x="0" y="0"/>
              <a:ext cx="17424400" cy="12420600"/>
            </a:xfrm>
            <a:prstGeom prst="rect">
              <a:avLst/>
            </a:prstGeom>
            <a:effectLst/>
          </p:spPr>
        </p:pic>
      </p:gr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Evolution is a historical process that cannot be proven by the same arguments and methods by which purely physical or functional phenomena can be documented.”"/>
          <p:cNvSpPr txBox="1">
            <a:spLocks noGrp="1"/>
          </p:cNvSpPr>
          <p:nvPr>
            <p:ph type="title"/>
          </p:nvPr>
        </p:nvSpPr>
        <p:spPr>
          <a:xfrm>
            <a:off x="2476500" y="1397000"/>
            <a:ext cx="14741936" cy="7683500"/>
          </a:xfrm>
          <a:prstGeom prst="rect">
            <a:avLst/>
          </a:prstGeom>
        </p:spPr>
        <p:txBody>
          <a:bodyPr/>
          <a:lstStyle/>
          <a:p>
            <a:r>
              <a:t>“Evolution is a </a:t>
            </a:r>
            <a:r>
              <a:rPr>
                <a:solidFill>
                  <a:srgbClr val="F6A029"/>
                </a:solidFill>
              </a:rPr>
              <a:t>historical</a:t>
            </a:r>
            <a:r>
              <a:t> process that cannot be proven by the same arguments and methods by which purely physical or </a:t>
            </a:r>
            <a:r>
              <a:rPr>
                <a:solidFill>
                  <a:srgbClr val="FF9300"/>
                </a:solidFill>
              </a:rPr>
              <a:t>functional</a:t>
            </a:r>
            <a:r>
              <a:t> phenomena can be documented.”</a:t>
            </a:r>
          </a:p>
        </p:txBody>
      </p:sp>
      <p:sp>
        <p:nvSpPr>
          <p:cNvPr id="1018" name="Ernst Mayr, What Evolution Is (New York: Basic Books, 2001), p. 13."/>
          <p:cNvSpPr txBox="1">
            <a:spLocks noGrp="1"/>
          </p:cNvSpPr>
          <p:nvPr>
            <p:ph type="body" sz="quarter" idx="1"/>
          </p:nvPr>
        </p:nvSpPr>
        <p:spPr>
          <a:xfrm>
            <a:off x="2476500" y="11544300"/>
            <a:ext cx="19481800" cy="787400"/>
          </a:xfrm>
          <a:prstGeom prst="rect">
            <a:avLst/>
          </a:prstGeom>
        </p:spPr>
        <p:txBody>
          <a:bodyPr/>
          <a:lstStyle/>
          <a:p>
            <a:pPr>
              <a:defRPr sz="4800"/>
            </a:pPr>
            <a:r>
              <a:t>Ernst Mayr, </a:t>
            </a:r>
            <a:r>
              <a:rPr>
                <a:latin typeface="DejaVu Sans Condensed Oblique"/>
                <a:ea typeface="DejaVu Sans Condensed Oblique"/>
                <a:cs typeface="DejaVu Sans Condensed Oblique"/>
                <a:sym typeface="DejaVu Sans Condensed Oblique"/>
              </a:rPr>
              <a:t>What Evolution Is</a:t>
            </a:r>
            <a:r>
              <a:t> (New York: Basic Books, 2001), p. 13.</a:t>
            </a:r>
          </a:p>
        </p:txBody>
      </p:sp>
      <p:grpSp>
        <p:nvGrpSpPr>
          <p:cNvPr id="1021" name="Mayr, Ernst--100 yrs.jpg"/>
          <p:cNvGrpSpPr/>
          <p:nvPr/>
        </p:nvGrpSpPr>
        <p:grpSpPr>
          <a:xfrm>
            <a:off x="17685754" y="1397000"/>
            <a:ext cx="4297947" cy="5768205"/>
            <a:chOff x="0" y="0"/>
            <a:chExt cx="4297946" cy="5768204"/>
          </a:xfrm>
        </p:grpSpPr>
        <p:pic>
          <p:nvPicPr>
            <p:cNvPr id="1020" name="Mayr, Ernst--100 yrs.jpg" descr="Mayr, Ernst--100 yrs.jpg"/>
            <p:cNvPicPr>
              <a:picLocks noChangeAspect="1"/>
            </p:cNvPicPr>
            <p:nvPr/>
          </p:nvPicPr>
          <p:blipFill>
            <a:blip r:embed="rId3">
              <a:extLst/>
            </a:blip>
            <a:stretch>
              <a:fillRect/>
            </a:stretch>
          </p:blipFill>
          <p:spPr>
            <a:xfrm>
              <a:off x="317500" y="304800"/>
              <a:ext cx="3675647" cy="5145905"/>
            </a:xfrm>
            <a:prstGeom prst="rect">
              <a:avLst/>
            </a:prstGeom>
            <a:ln>
              <a:noFill/>
            </a:ln>
            <a:effectLst/>
          </p:spPr>
        </p:pic>
        <p:pic>
          <p:nvPicPr>
            <p:cNvPr id="1019" name="Mayr, Ernst--100 yrs.jpg" descr="Mayr, Ernst--100 yrs.jpg"/>
            <p:cNvPicPr>
              <a:picLocks/>
            </p:cNvPicPr>
            <p:nvPr/>
          </p:nvPicPr>
          <p:blipFill>
            <a:blip r:embed="rId4">
              <a:extLst/>
            </a:blip>
            <a:stretch>
              <a:fillRect/>
            </a:stretch>
          </p:blipFill>
          <p:spPr>
            <a:xfrm>
              <a:off x="0" y="0"/>
              <a:ext cx="4297947" cy="5768205"/>
            </a:xfrm>
            <a:prstGeom prst="rect">
              <a:avLst/>
            </a:prstGeom>
            <a:effectLst/>
          </p:spPr>
        </p:pic>
      </p:grpSp>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New Theories of  Earth History"/>
          <p:cNvSpPr txBox="1">
            <a:spLocks noGrp="1"/>
          </p:cNvSpPr>
          <p:nvPr>
            <p:ph type="subTitle" sz="half" idx="1"/>
          </p:nvPr>
        </p:nvSpPr>
        <p:spPr>
          <a:xfrm>
            <a:off x="1714500" y="6489700"/>
            <a:ext cx="20942300" cy="4572000"/>
          </a:xfrm>
          <a:prstGeom prst="rect">
            <a:avLst/>
          </a:prstGeom>
        </p:spPr>
        <p:txBody>
          <a:bodyPr/>
          <a:lstStyle/>
          <a:p>
            <a:pPr algn="ctr" defTabSz="914400">
              <a:buClr>
                <a:srgbClr val="FFFFFF">
                  <a:alpha val="61000"/>
                </a:srgbClr>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pPr>
            <a:r>
              <a:t>New Theories of </a:t>
            </a:r>
            <a:br/>
            <a:r>
              <a:t>Earth History</a:t>
            </a:r>
          </a:p>
        </p:txBody>
      </p:sp>
      <p:sp>
        <p:nvSpPr>
          <p:cNvPr id="1026" name="1770–1830"/>
          <p:cNvSpPr txBox="1"/>
          <p:nvPr/>
        </p:nvSpPr>
        <p:spPr>
          <a:xfrm>
            <a:off x="7058660" y="2132335"/>
            <a:ext cx="10266681" cy="31267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FFFFF">
                  <a:alpha val="61000"/>
                </a:srgbClr>
              </a:buClr>
              <a:defRPr sz="11700">
                <a:solidFill>
                  <a:srgbClr val="FFFFFF">
                    <a:alpha val="60000"/>
                  </a:srgbClr>
                </a:solidFill>
                <a:effectLst>
                  <a:outerShdw blurRad="38100" dist="38100" dir="2700000" rotWithShape="0">
                    <a:srgbClr val="000000">
                      <a:alpha val="43137"/>
                    </a:srgbClr>
                  </a:outerShdw>
                </a:effectLst>
                <a:uFill>
                  <a:solidFill>
                    <a:srgbClr val="FFFFFF">
                      <a:alpha val="60000"/>
                    </a:srgbClr>
                  </a:solidFill>
                </a:uFill>
                <a:latin typeface="+mn-lt"/>
                <a:ea typeface="+mn-ea"/>
                <a:cs typeface="+mn-cs"/>
                <a:sym typeface="GoudyTwenty"/>
              </a:defRPr>
            </a:pPr>
            <a:r>
              <a:rPr sz="20000">
                <a:solidFill>
                  <a:srgbClr val="E2DEAB"/>
                </a:solidFill>
                <a:uFill>
                  <a:solidFill>
                    <a:srgbClr val="E2DEAB"/>
                  </a:solidFill>
                </a:uFill>
              </a:rPr>
              <a:t>1770–1830</a:t>
            </a:r>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Comte de Buffon…"/>
          <p:cNvSpPr txBox="1">
            <a:spLocks noGrp="1"/>
          </p:cNvSpPr>
          <p:nvPr>
            <p:ph type="title"/>
          </p:nvPr>
        </p:nvSpPr>
        <p:spPr>
          <a:xfrm>
            <a:off x="10947400" y="2006600"/>
            <a:ext cx="12242800" cy="87376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Comte de Buffon</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(1707–1788)</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Naturalist</a:t>
            </a:r>
          </a:p>
        </p:txBody>
      </p:sp>
      <p:grpSp>
        <p:nvGrpSpPr>
          <p:cNvPr id="1031" name="image12.jpg"/>
          <p:cNvGrpSpPr/>
          <p:nvPr/>
        </p:nvGrpSpPr>
        <p:grpSpPr>
          <a:xfrm>
            <a:off x="1309765" y="1320800"/>
            <a:ext cx="8095072" cy="11055467"/>
            <a:chOff x="0" y="0"/>
            <a:chExt cx="8095071" cy="11055466"/>
          </a:xfrm>
        </p:grpSpPr>
        <p:pic>
          <p:nvPicPr>
            <p:cNvPr id="1030" name="image12.jpg" descr="image12.jpg"/>
            <p:cNvPicPr>
              <a:picLocks/>
            </p:cNvPicPr>
            <p:nvPr/>
          </p:nvPicPr>
          <p:blipFill>
            <a:blip r:embed="rId3">
              <a:extLst/>
            </a:blip>
            <a:srcRect l="4920" r="4456"/>
            <a:stretch>
              <a:fillRect/>
            </a:stretch>
          </p:blipFill>
          <p:spPr>
            <a:xfrm>
              <a:off x="317500" y="304800"/>
              <a:ext cx="7472772" cy="10433167"/>
            </a:xfrm>
            <a:prstGeom prst="rect">
              <a:avLst/>
            </a:prstGeom>
            <a:ln>
              <a:noFill/>
            </a:ln>
            <a:effectLst/>
          </p:spPr>
        </p:pic>
        <p:pic>
          <p:nvPicPr>
            <p:cNvPr id="1029" name="image12.jpg" descr="image12.jpg"/>
            <p:cNvPicPr>
              <a:picLocks/>
            </p:cNvPicPr>
            <p:nvPr/>
          </p:nvPicPr>
          <p:blipFill>
            <a:blip r:embed="rId4">
              <a:extLst/>
            </a:blip>
            <a:stretch>
              <a:fillRect/>
            </a:stretch>
          </p:blipFill>
          <p:spPr>
            <a:xfrm>
              <a:off x="0" y="0"/>
              <a:ext cx="8095072" cy="11055467"/>
            </a:xfrm>
            <a:prstGeom prst="rect">
              <a:avLst/>
            </a:prstGeom>
            <a:effectLst/>
          </p:spPr>
        </p:pic>
      </p:grpSp>
      <p:sp>
        <p:nvSpPr>
          <p:cNvPr id="1032" name="Epochs of Nature (1778)"/>
          <p:cNvSpPr txBox="1"/>
          <p:nvPr/>
        </p:nvSpPr>
        <p:spPr>
          <a:xfrm>
            <a:off x="10948987" y="8178800"/>
            <a:ext cx="10718801" cy="106680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Epochs of Nature </a:t>
            </a:r>
            <a:r>
              <a:t>(1778)</a:t>
            </a:r>
          </a:p>
        </p:txBody>
      </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00_AiGLogo_Slide_NavyWhite.png" descr="1600_AiGLogo_Slide_NavyWhite.png"/>
          <p:cNvPicPr>
            <a:picLocks noChangeAspect="1"/>
          </p:cNvPicPr>
          <p:nvPr/>
        </p:nvPicPr>
        <p:blipFill>
          <a:blip r:embed="rId2">
            <a:extLst/>
          </a:blip>
          <a:stretch>
            <a:fillRect/>
          </a:stretch>
        </p:blipFill>
        <p:spPr>
          <a:xfrm>
            <a:off x="-58229" y="-39652"/>
            <a:ext cx="24500458" cy="13795304"/>
          </a:xfrm>
          <a:prstGeom prst="rect">
            <a:avLst/>
          </a:prstGeom>
          <a:ln w="12700">
            <a:miter lim="400000"/>
          </a:ln>
        </p:spPr>
      </p:pic>
    </p:spTree>
    <p:extLst>
      <p:ext uri="{BB962C8B-B14F-4D97-AF65-F5344CB8AC3E}">
        <p14:creationId xmlns:p14="http://schemas.microsoft.com/office/powerpoint/2010/main" val="2022678584"/>
      </p:ext>
    </p:extLst>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Pierre Laplace…"/>
          <p:cNvSpPr txBox="1">
            <a:spLocks noGrp="1"/>
          </p:cNvSpPr>
          <p:nvPr>
            <p:ph type="title"/>
          </p:nvPr>
        </p:nvSpPr>
        <p:spPr>
          <a:xfrm>
            <a:off x="2184400" y="1778000"/>
            <a:ext cx="12242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a:t>Pierre Laplace</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(1749–1827)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Astronomer</a:t>
            </a:r>
          </a:p>
        </p:txBody>
      </p:sp>
      <p:sp>
        <p:nvSpPr>
          <p:cNvPr id="1037" name="Exposition of the System of the Universe (1796)"/>
          <p:cNvSpPr txBox="1"/>
          <p:nvPr/>
        </p:nvSpPr>
        <p:spPr>
          <a:xfrm>
            <a:off x="2135187" y="7874000"/>
            <a:ext cx="10718801" cy="213360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Exposition of the System of the Universe </a:t>
            </a:r>
            <a:r>
              <a:t>(1796)</a:t>
            </a:r>
          </a:p>
        </p:txBody>
      </p:sp>
      <p:grpSp>
        <p:nvGrpSpPr>
          <p:cNvPr id="1040" name="image13.jpg"/>
          <p:cNvGrpSpPr/>
          <p:nvPr/>
        </p:nvGrpSpPr>
        <p:grpSpPr>
          <a:xfrm>
            <a:off x="14474493" y="1346200"/>
            <a:ext cx="7866473" cy="11020267"/>
            <a:chOff x="0" y="0"/>
            <a:chExt cx="7866471" cy="11020266"/>
          </a:xfrm>
        </p:grpSpPr>
        <p:pic>
          <p:nvPicPr>
            <p:cNvPr id="1039" name="image13.jpg" descr="image13.jpg"/>
            <p:cNvPicPr>
              <a:picLocks/>
            </p:cNvPicPr>
            <p:nvPr/>
          </p:nvPicPr>
          <p:blipFill>
            <a:blip r:embed="rId3">
              <a:extLst/>
            </a:blip>
            <a:srcRect l="1601" r="8647"/>
            <a:stretch>
              <a:fillRect/>
            </a:stretch>
          </p:blipFill>
          <p:spPr>
            <a:xfrm>
              <a:off x="317500" y="304800"/>
              <a:ext cx="7244172" cy="10397967"/>
            </a:xfrm>
            <a:prstGeom prst="rect">
              <a:avLst/>
            </a:prstGeom>
            <a:ln>
              <a:noFill/>
            </a:ln>
            <a:effectLst/>
          </p:spPr>
        </p:pic>
        <p:pic>
          <p:nvPicPr>
            <p:cNvPr id="1038" name="image13.jpg" descr="image13.jpg"/>
            <p:cNvPicPr>
              <a:picLocks/>
            </p:cNvPicPr>
            <p:nvPr/>
          </p:nvPicPr>
          <p:blipFill>
            <a:blip r:embed="rId4">
              <a:extLst/>
            </a:blip>
            <a:stretch>
              <a:fillRect/>
            </a:stretch>
          </p:blipFill>
          <p:spPr>
            <a:xfrm>
              <a:off x="0" y="0"/>
              <a:ext cx="7866472" cy="11020267"/>
            </a:xfrm>
            <a:prstGeom prst="rect">
              <a:avLst/>
            </a:prstGeom>
            <a:effectLst/>
          </p:spPr>
        </p:pic>
      </p:gr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Nebular Hypothesis"/>
          <p:cNvSpPr txBox="1">
            <a:spLocks noGrp="1"/>
          </p:cNvSpPr>
          <p:nvPr>
            <p:ph type="title"/>
          </p:nvPr>
        </p:nvSpPr>
        <p:spPr>
          <a:xfrm>
            <a:off x="4254500" y="12065000"/>
            <a:ext cx="15875000" cy="1854200"/>
          </a:xfrm>
          <a:prstGeom prst="rect">
            <a:avLst/>
          </a:prstGeom>
        </p:spPr>
        <p:txBody>
          <a:bodyPr/>
          <a:lstStyle>
            <a:lvl1pPr algn="ctr">
              <a:defRPr>
                <a:latin typeface="+mn-lt"/>
                <a:ea typeface="+mn-ea"/>
                <a:cs typeface="+mn-cs"/>
                <a:sym typeface="GoudyTwenty"/>
              </a:defRPr>
            </a:lvl1pPr>
          </a:lstStyle>
          <a:p>
            <a:r>
              <a:t>Nebular Hypothesis</a:t>
            </a:r>
          </a:p>
        </p:txBody>
      </p:sp>
      <p:grpSp>
        <p:nvGrpSpPr>
          <p:cNvPr id="1047" name="image14.jpg"/>
          <p:cNvGrpSpPr/>
          <p:nvPr/>
        </p:nvGrpSpPr>
        <p:grpSpPr>
          <a:xfrm>
            <a:off x="6110286" y="615505"/>
            <a:ext cx="12166601" cy="11061701"/>
            <a:chOff x="0" y="0"/>
            <a:chExt cx="12166600" cy="11061700"/>
          </a:xfrm>
        </p:grpSpPr>
        <p:pic>
          <p:nvPicPr>
            <p:cNvPr id="1046" name="image14.jpg" descr="image14.jpg"/>
            <p:cNvPicPr>
              <a:picLocks/>
            </p:cNvPicPr>
            <p:nvPr/>
          </p:nvPicPr>
          <p:blipFill>
            <a:blip r:embed="rId3">
              <a:extLst/>
            </a:blip>
            <a:srcRect t="23621"/>
            <a:stretch>
              <a:fillRect/>
            </a:stretch>
          </p:blipFill>
          <p:spPr>
            <a:xfrm>
              <a:off x="317500" y="304799"/>
              <a:ext cx="11544298" cy="10439400"/>
            </a:xfrm>
            <a:prstGeom prst="rect">
              <a:avLst/>
            </a:prstGeom>
            <a:ln>
              <a:noFill/>
            </a:ln>
            <a:effectLst/>
          </p:spPr>
        </p:pic>
        <p:pic>
          <p:nvPicPr>
            <p:cNvPr id="1045" name="image14.jpg" descr="image14.jpg"/>
            <p:cNvPicPr>
              <a:picLocks/>
            </p:cNvPicPr>
            <p:nvPr/>
          </p:nvPicPr>
          <p:blipFill>
            <a:blip r:embed="rId4">
              <a:extLst/>
            </a:blip>
            <a:stretch>
              <a:fillRect/>
            </a:stretch>
          </p:blipFill>
          <p:spPr>
            <a:xfrm>
              <a:off x="0" y="0"/>
              <a:ext cx="12166600" cy="11061700"/>
            </a:xfrm>
            <a:prstGeom prst="rect">
              <a:avLst/>
            </a:prstGeom>
            <a:effectLst/>
          </p:spPr>
        </p:pic>
      </p:gr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3" name="image15.jpg"/>
          <p:cNvGrpSpPr/>
          <p:nvPr/>
        </p:nvGrpSpPr>
        <p:grpSpPr>
          <a:xfrm>
            <a:off x="1228314" y="1346199"/>
            <a:ext cx="8396019" cy="11020268"/>
            <a:chOff x="0" y="0"/>
            <a:chExt cx="8396017" cy="11020266"/>
          </a:xfrm>
        </p:grpSpPr>
        <p:pic>
          <p:nvPicPr>
            <p:cNvPr id="1052" name="image15.jpg" descr="image15.jpg"/>
            <p:cNvPicPr>
              <a:picLocks/>
            </p:cNvPicPr>
            <p:nvPr/>
          </p:nvPicPr>
          <p:blipFill>
            <a:blip r:embed="rId3">
              <a:extLst/>
            </a:blip>
            <a:srcRect b="9084"/>
            <a:stretch>
              <a:fillRect/>
            </a:stretch>
          </p:blipFill>
          <p:spPr>
            <a:xfrm>
              <a:off x="317500" y="304800"/>
              <a:ext cx="7773718" cy="10397967"/>
            </a:xfrm>
            <a:prstGeom prst="rect">
              <a:avLst/>
            </a:prstGeom>
            <a:ln>
              <a:noFill/>
            </a:ln>
            <a:effectLst/>
          </p:spPr>
        </p:pic>
        <p:pic>
          <p:nvPicPr>
            <p:cNvPr id="1051" name="image15.jpg" descr="image15.jpg"/>
            <p:cNvPicPr>
              <a:picLocks/>
            </p:cNvPicPr>
            <p:nvPr/>
          </p:nvPicPr>
          <p:blipFill>
            <a:blip r:embed="rId4">
              <a:extLst/>
            </a:blip>
            <a:stretch>
              <a:fillRect/>
            </a:stretch>
          </p:blipFill>
          <p:spPr>
            <a:xfrm>
              <a:off x="0" y="0"/>
              <a:ext cx="8396018" cy="11020267"/>
            </a:xfrm>
            <a:prstGeom prst="rect">
              <a:avLst/>
            </a:prstGeom>
            <a:effectLst/>
          </p:spPr>
        </p:pic>
      </p:grpSp>
      <p:sp>
        <p:nvSpPr>
          <p:cNvPr id="1054" name="Jean Lamarck…"/>
          <p:cNvSpPr txBox="1">
            <a:spLocks noGrp="1"/>
          </p:cNvSpPr>
          <p:nvPr>
            <p:ph type="title"/>
          </p:nvPr>
        </p:nvSpPr>
        <p:spPr>
          <a:xfrm>
            <a:off x="10947400" y="2006600"/>
            <a:ext cx="12242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a:t>Jean Lamarck</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(1744–1829)</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Naturalist</a:t>
            </a:r>
          </a:p>
        </p:txBody>
      </p:sp>
      <p:sp>
        <p:nvSpPr>
          <p:cNvPr id="1055" name="Philosophy of Zoology (1809)"/>
          <p:cNvSpPr txBox="1"/>
          <p:nvPr/>
        </p:nvSpPr>
        <p:spPr>
          <a:xfrm>
            <a:off x="10948987" y="8991600"/>
            <a:ext cx="11391901" cy="93980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Philosophy of Zoology </a:t>
            </a:r>
            <a:r>
              <a:t>(1809)</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Abraham Werner…"/>
          <p:cNvSpPr txBox="1">
            <a:spLocks noGrp="1"/>
          </p:cNvSpPr>
          <p:nvPr>
            <p:ph type="title"/>
          </p:nvPr>
        </p:nvSpPr>
        <p:spPr>
          <a:xfrm>
            <a:off x="2032000" y="1955800"/>
            <a:ext cx="13614400" cy="87376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Abraham Werner</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(1749–1817)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Mineralogy Professor</a:t>
            </a:r>
          </a:p>
        </p:txBody>
      </p:sp>
      <p:sp>
        <p:nvSpPr>
          <p:cNvPr id="1060" name="Short Classification &amp; Description of the Various Rocks (1786)"/>
          <p:cNvSpPr txBox="1"/>
          <p:nvPr/>
        </p:nvSpPr>
        <p:spPr>
          <a:xfrm>
            <a:off x="2033587" y="7886700"/>
            <a:ext cx="10718801" cy="2641600"/>
          </a:xfrm>
          <a:prstGeom prst="rect">
            <a:avLst/>
          </a:prstGeom>
          <a:extLst>
            <a:ext uri="{C572A759-6A51-4108-AA02-DFA0A04FC94B}">
              <ma14:wrappingTextBoxFlag xmlns:ma14="http://schemas.microsoft.com/office/mac/drawingml/2011/main" val="1"/>
            </a:ext>
          </a:extLst>
        </p:spPr>
        <p:txBody>
          <a:bodyPr lIns="0" tIns="0" rIns="0" bIns="0">
            <a:spAutoFit/>
          </a:bodyPr>
          <a:lstStyle/>
          <a:p>
            <a:pPr marL="40639" marR="40639" algn="l" defTabSz="914400">
              <a:lnSpc>
                <a:spcPct val="90000"/>
              </a:lnSpc>
              <a:buClr>
                <a:srgbClr val="FFFFFF"/>
              </a:buClr>
              <a:buFont typeface="Arial"/>
              <a:defRPr sz="6400">
                <a:solidFill>
                  <a:srgbClr val="F6A029"/>
                </a:solidFill>
                <a:uFill>
                  <a:solidFill>
                    <a:srgbClr val="F6A029"/>
                  </a:solidFill>
                </a:u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Short Classification &amp; Description of the Various Rocks </a:t>
            </a:r>
            <a:r>
              <a:t>(1786)</a:t>
            </a:r>
          </a:p>
        </p:txBody>
      </p:sp>
      <p:grpSp>
        <p:nvGrpSpPr>
          <p:cNvPr id="1063" name="image16.jpg"/>
          <p:cNvGrpSpPr/>
          <p:nvPr/>
        </p:nvGrpSpPr>
        <p:grpSpPr>
          <a:xfrm>
            <a:off x="14347493" y="1346198"/>
            <a:ext cx="7790273" cy="11010856"/>
            <a:chOff x="0" y="0"/>
            <a:chExt cx="7790271" cy="11010854"/>
          </a:xfrm>
        </p:grpSpPr>
        <p:pic>
          <p:nvPicPr>
            <p:cNvPr id="1062" name="image16.jpg" descr="image16.jpg"/>
            <p:cNvPicPr>
              <a:picLocks/>
            </p:cNvPicPr>
            <p:nvPr/>
          </p:nvPicPr>
          <p:blipFill>
            <a:blip r:embed="rId3">
              <a:extLst/>
            </a:blip>
            <a:srcRect l="4659" r="4466" b="12942"/>
            <a:stretch>
              <a:fillRect/>
            </a:stretch>
          </p:blipFill>
          <p:spPr>
            <a:xfrm>
              <a:off x="317500" y="304800"/>
              <a:ext cx="7167972" cy="10388555"/>
            </a:xfrm>
            <a:prstGeom prst="rect">
              <a:avLst/>
            </a:prstGeom>
            <a:ln>
              <a:noFill/>
            </a:ln>
            <a:effectLst/>
          </p:spPr>
        </p:pic>
        <p:pic>
          <p:nvPicPr>
            <p:cNvPr id="1061" name="image16.jpg" descr="image16.jpg"/>
            <p:cNvPicPr>
              <a:picLocks/>
            </p:cNvPicPr>
            <p:nvPr/>
          </p:nvPicPr>
          <p:blipFill>
            <a:blip r:embed="rId4">
              <a:extLst/>
            </a:blip>
            <a:stretch>
              <a:fillRect/>
            </a:stretch>
          </p:blipFill>
          <p:spPr>
            <a:xfrm>
              <a:off x="0" y="0"/>
              <a:ext cx="7790272" cy="11010855"/>
            </a:xfrm>
            <a:prstGeom prst="rect">
              <a:avLst/>
            </a:prstGeom>
            <a:effectLst/>
          </p:spPr>
        </p:pic>
      </p:gr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James Hutton…"/>
          <p:cNvSpPr txBox="1">
            <a:spLocks noGrp="1"/>
          </p:cNvSpPr>
          <p:nvPr>
            <p:ph type="title"/>
          </p:nvPr>
        </p:nvSpPr>
        <p:spPr>
          <a:xfrm>
            <a:off x="10934700" y="1346200"/>
            <a:ext cx="12750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a:t>James Hutton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(1726–1797)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Doctor, Farmer, Geologist</a:t>
            </a:r>
          </a:p>
        </p:txBody>
      </p:sp>
      <p:sp>
        <p:nvSpPr>
          <p:cNvPr id="1068" name="Theory of the Earth (1788, 1795)"/>
          <p:cNvSpPr txBox="1"/>
          <p:nvPr/>
        </p:nvSpPr>
        <p:spPr>
          <a:xfrm>
            <a:off x="10936287" y="8229600"/>
            <a:ext cx="12585701" cy="93980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Theory of the Earth </a:t>
            </a:r>
            <a:r>
              <a:t>(1788, 1795)</a:t>
            </a:r>
          </a:p>
        </p:txBody>
      </p:sp>
      <p:grpSp>
        <p:nvGrpSpPr>
          <p:cNvPr id="1071" name="image17.jpg"/>
          <p:cNvGrpSpPr/>
          <p:nvPr/>
        </p:nvGrpSpPr>
        <p:grpSpPr>
          <a:xfrm>
            <a:off x="1812593" y="1371599"/>
            <a:ext cx="7866473" cy="10989018"/>
            <a:chOff x="0" y="0"/>
            <a:chExt cx="7866471" cy="10989017"/>
          </a:xfrm>
        </p:grpSpPr>
        <p:pic>
          <p:nvPicPr>
            <p:cNvPr id="1070" name="image17.jpg" descr="image17.jpg"/>
            <p:cNvPicPr>
              <a:picLocks noChangeAspect="1"/>
            </p:cNvPicPr>
            <p:nvPr/>
          </p:nvPicPr>
          <p:blipFill>
            <a:blip r:embed="rId3">
              <a:extLst/>
            </a:blip>
            <a:srcRect l="3113" r="6614" b="4596"/>
            <a:stretch>
              <a:fillRect/>
            </a:stretch>
          </p:blipFill>
          <p:spPr>
            <a:xfrm>
              <a:off x="317500" y="304800"/>
              <a:ext cx="7244172" cy="10366718"/>
            </a:xfrm>
            <a:prstGeom prst="rect">
              <a:avLst/>
            </a:prstGeom>
            <a:ln>
              <a:noFill/>
            </a:ln>
            <a:effectLst/>
          </p:spPr>
        </p:pic>
        <p:pic>
          <p:nvPicPr>
            <p:cNvPr id="1069" name="image17.jpg" descr="image17.jpg"/>
            <p:cNvPicPr>
              <a:picLocks/>
            </p:cNvPicPr>
            <p:nvPr/>
          </p:nvPicPr>
          <p:blipFill>
            <a:blip r:embed="rId4">
              <a:extLst/>
            </a:blip>
            <a:stretch>
              <a:fillRect/>
            </a:stretch>
          </p:blipFill>
          <p:spPr>
            <a:xfrm>
              <a:off x="0" y="0"/>
              <a:ext cx="7866472" cy="10989018"/>
            </a:xfrm>
            <a:prstGeom prst="rect">
              <a:avLst/>
            </a:prstGeom>
            <a:effectLst/>
          </p:spPr>
        </p:pic>
      </p:gr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Georges Cuvier…"/>
          <p:cNvSpPr txBox="1">
            <a:spLocks noGrp="1"/>
          </p:cNvSpPr>
          <p:nvPr>
            <p:ph type="title"/>
          </p:nvPr>
        </p:nvSpPr>
        <p:spPr>
          <a:xfrm>
            <a:off x="2222500" y="2489200"/>
            <a:ext cx="12750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a:t>Georges Cuvier</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(1769–1832)</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Comparative Anatomist, Paleontologist</a:t>
            </a:r>
          </a:p>
        </p:txBody>
      </p:sp>
      <p:sp>
        <p:nvSpPr>
          <p:cNvPr id="1076" name="Theory of the Earth (1812)"/>
          <p:cNvSpPr txBox="1"/>
          <p:nvPr/>
        </p:nvSpPr>
        <p:spPr>
          <a:xfrm>
            <a:off x="2224087" y="9245600"/>
            <a:ext cx="10718801" cy="93980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Theory of the Earth </a:t>
            </a:r>
            <a:r>
              <a:t>(1812)</a:t>
            </a:r>
          </a:p>
        </p:txBody>
      </p:sp>
      <p:grpSp>
        <p:nvGrpSpPr>
          <p:cNvPr id="1079" name="image18.jpg"/>
          <p:cNvGrpSpPr/>
          <p:nvPr/>
        </p:nvGrpSpPr>
        <p:grpSpPr>
          <a:xfrm>
            <a:off x="14272801" y="1358899"/>
            <a:ext cx="7733769" cy="10989018"/>
            <a:chOff x="0" y="0"/>
            <a:chExt cx="7733768" cy="10989017"/>
          </a:xfrm>
        </p:grpSpPr>
        <p:pic>
          <p:nvPicPr>
            <p:cNvPr id="1078" name="image18.jpg" descr="image18.jpg"/>
            <p:cNvPicPr>
              <a:picLocks/>
            </p:cNvPicPr>
            <p:nvPr/>
          </p:nvPicPr>
          <p:blipFill>
            <a:blip r:embed="rId3">
              <a:extLst/>
            </a:blip>
            <a:srcRect l="15956" r="21276" b="4089"/>
            <a:stretch>
              <a:fillRect/>
            </a:stretch>
          </p:blipFill>
          <p:spPr>
            <a:xfrm>
              <a:off x="317500" y="304800"/>
              <a:ext cx="7111469" cy="10366718"/>
            </a:xfrm>
            <a:prstGeom prst="rect">
              <a:avLst/>
            </a:prstGeom>
            <a:ln>
              <a:noFill/>
            </a:ln>
            <a:effectLst/>
          </p:spPr>
        </p:pic>
        <p:pic>
          <p:nvPicPr>
            <p:cNvPr id="1077" name="image18.jpg" descr="image18.jpg"/>
            <p:cNvPicPr>
              <a:picLocks/>
            </p:cNvPicPr>
            <p:nvPr/>
          </p:nvPicPr>
          <p:blipFill>
            <a:blip r:embed="rId4">
              <a:extLst/>
            </a:blip>
            <a:stretch>
              <a:fillRect/>
            </a:stretch>
          </p:blipFill>
          <p:spPr>
            <a:xfrm>
              <a:off x="0" y="0"/>
              <a:ext cx="7733769" cy="10989018"/>
            </a:xfrm>
            <a:prstGeom prst="rect">
              <a:avLst/>
            </a:prstGeom>
            <a:effectLst/>
          </p:spPr>
        </p:pic>
      </p:gr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 name="image19.jpg"/>
          <p:cNvGrpSpPr/>
          <p:nvPr/>
        </p:nvGrpSpPr>
        <p:grpSpPr>
          <a:xfrm>
            <a:off x="1534779" y="1371599"/>
            <a:ext cx="8666683" cy="10989018"/>
            <a:chOff x="0" y="0"/>
            <a:chExt cx="8666681" cy="10989017"/>
          </a:xfrm>
        </p:grpSpPr>
        <p:pic>
          <p:nvPicPr>
            <p:cNvPr id="1084" name="image19.jpg" descr="image19.jpg"/>
            <p:cNvPicPr>
              <a:picLocks/>
            </p:cNvPicPr>
            <p:nvPr/>
          </p:nvPicPr>
          <p:blipFill>
            <a:blip r:embed="rId3">
              <a:extLst/>
            </a:blip>
            <a:srcRect l="12195" r="17332"/>
            <a:stretch>
              <a:fillRect/>
            </a:stretch>
          </p:blipFill>
          <p:spPr>
            <a:xfrm>
              <a:off x="317500" y="304800"/>
              <a:ext cx="8044382" cy="10366718"/>
            </a:xfrm>
            <a:prstGeom prst="rect">
              <a:avLst/>
            </a:prstGeom>
            <a:ln>
              <a:noFill/>
            </a:ln>
            <a:effectLst/>
          </p:spPr>
        </p:pic>
        <p:pic>
          <p:nvPicPr>
            <p:cNvPr id="1083" name="image19.jpg" descr="image19.jpg"/>
            <p:cNvPicPr>
              <a:picLocks/>
            </p:cNvPicPr>
            <p:nvPr/>
          </p:nvPicPr>
          <p:blipFill>
            <a:blip r:embed="rId4">
              <a:extLst/>
            </a:blip>
            <a:stretch>
              <a:fillRect/>
            </a:stretch>
          </p:blipFill>
          <p:spPr>
            <a:xfrm>
              <a:off x="0" y="0"/>
              <a:ext cx="8666682" cy="10989018"/>
            </a:xfrm>
            <a:prstGeom prst="rect">
              <a:avLst/>
            </a:prstGeom>
            <a:effectLst/>
          </p:spPr>
        </p:pic>
      </p:grpSp>
      <p:sp>
        <p:nvSpPr>
          <p:cNvPr id="1086" name="William Smith…"/>
          <p:cNvSpPr txBox="1">
            <a:spLocks noGrp="1"/>
          </p:cNvSpPr>
          <p:nvPr>
            <p:ph type="title"/>
          </p:nvPr>
        </p:nvSpPr>
        <p:spPr>
          <a:xfrm>
            <a:off x="11607800" y="20066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a:t>William Smith</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(1769–1839)</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Drainage Engineer, Surveyor, Geologist</a:t>
            </a:r>
          </a:p>
        </p:txBody>
      </p:sp>
      <p:sp>
        <p:nvSpPr>
          <p:cNvPr id="1087" name="“Father of English Stratigraphy”"/>
          <p:cNvSpPr txBox="1"/>
          <p:nvPr/>
        </p:nvSpPr>
        <p:spPr>
          <a:xfrm>
            <a:off x="11609387" y="8775700"/>
            <a:ext cx="12344401" cy="939800"/>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“Father of English Stratigraphy”</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3" name="image20.jpg"/>
          <p:cNvGrpSpPr/>
          <p:nvPr/>
        </p:nvGrpSpPr>
        <p:grpSpPr>
          <a:xfrm>
            <a:off x="14172789" y="1371599"/>
            <a:ext cx="8119131" cy="10963618"/>
            <a:chOff x="0" y="0"/>
            <a:chExt cx="8119129" cy="10963617"/>
          </a:xfrm>
        </p:grpSpPr>
        <p:pic>
          <p:nvPicPr>
            <p:cNvPr id="1092" name="image20.jpg" descr="image20.jpg"/>
            <p:cNvPicPr>
              <a:picLocks/>
            </p:cNvPicPr>
            <p:nvPr/>
          </p:nvPicPr>
          <p:blipFill>
            <a:blip r:embed="rId3">
              <a:extLst/>
            </a:blip>
            <a:srcRect l="5001" t="5233" r="8301" b="7696"/>
            <a:stretch>
              <a:fillRect/>
            </a:stretch>
          </p:blipFill>
          <p:spPr>
            <a:xfrm>
              <a:off x="317500" y="304800"/>
              <a:ext cx="7496830" cy="10341318"/>
            </a:xfrm>
            <a:prstGeom prst="rect">
              <a:avLst/>
            </a:prstGeom>
            <a:ln>
              <a:noFill/>
            </a:ln>
            <a:effectLst/>
          </p:spPr>
        </p:pic>
        <p:pic>
          <p:nvPicPr>
            <p:cNvPr id="1091" name="image20.jpg" descr="image20.jpg"/>
            <p:cNvPicPr>
              <a:picLocks/>
            </p:cNvPicPr>
            <p:nvPr/>
          </p:nvPicPr>
          <p:blipFill>
            <a:blip r:embed="rId4">
              <a:extLst/>
            </a:blip>
            <a:stretch>
              <a:fillRect/>
            </a:stretch>
          </p:blipFill>
          <p:spPr>
            <a:xfrm>
              <a:off x="0" y="0"/>
              <a:ext cx="8119130" cy="10963618"/>
            </a:xfrm>
            <a:prstGeom prst="rect">
              <a:avLst/>
            </a:prstGeom>
            <a:effectLst/>
          </p:spPr>
        </p:pic>
      </p:grpSp>
      <p:sp>
        <p:nvSpPr>
          <p:cNvPr id="1094" name="Charles Lyell…"/>
          <p:cNvSpPr txBox="1">
            <a:spLocks noGrp="1"/>
          </p:cNvSpPr>
          <p:nvPr>
            <p:ph type="title"/>
          </p:nvPr>
        </p:nvSpPr>
        <p:spPr>
          <a:xfrm>
            <a:off x="2590800" y="24892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sz="9600">
                <a:latin typeface="+mn-lt"/>
                <a:ea typeface="+mn-ea"/>
                <a:cs typeface="+mn-cs"/>
                <a:sym typeface="GoudyTwenty"/>
              </a:rPr>
              <a:t>Charles Lyell</a:t>
            </a:r>
            <a:r>
              <a:rPr sz="9600"/>
              <a:t>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(1797–1875)</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Lawyer, Geologist</a:t>
            </a:r>
          </a:p>
        </p:txBody>
      </p:sp>
      <p:sp>
        <p:nvSpPr>
          <p:cNvPr id="1095" name="Principles of Geology…"/>
          <p:cNvSpPr txBox="1"/>
          <p:nvPr/>
        </p:nvSpPr>
        <p:spPr>
          <a:xfrm>
            <a:off x="2592387" y="8509000"/>
            <a:ext cx="9867901" cy="187960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Principles of Geology </a:t>
            </a:r>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(3 vol., 1830-33)</a:t>
            </a: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00" name="Buffon:…"/>
          <p:cNvSpPr txBox="1">
            <a:spLocks noGrp="1"/>
          </p:cNvSpPr>
          <p:nvPr>
            <p:ph type="body" sz="quarter" idx="1"/>
          </p:nvPr>
        </p:nvSpPr>
        <p:spPr>
          <a:xfrm>
            <a:off x="2591029" y="3429153"/>
            <a:ext cx="4408259" cy="9982047"/>
          </a:xfrm>
          <a:prstGeom prst="rect">
            <a:avLst/>
          </a:prstGeom>
          <a:effectLst/>
        </p:spPr>
        <p:txBody>
          <a:bodyPr/>
          <a:lstStyle/>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t>Buffon:</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Laplace:</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t>Lamarck:</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Werner:</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t>Hutton:</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Cuvier:</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t>Smith:</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Lyell:</a:t>
            </a:r>
          </a:p>
        </p:txBody>
      </p:sp>
      <p:sp>
        <p:nvSpPr>
          <p:cNvPr id="1101" name="Old–Earth Theories (1778–1833)"/>
          <p:cNvSpPr txBox="1"/>
          <p:nvPr/>
        </p:nvSpPr>
        <p:spPr>
          <a:xfrm>
            <a:off x="915986" y="1371600"/>
            <a:ext cx="22644101" cy="1453586"/>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B6DE87"/>
              </a:buClr>
              <a:buFont typeface="GoudyTwenty"/>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sz="9600">
                <a:latin typeface="+mn-lt"/>
                <a:ea typeface="+mn-ea"/>
                <a:cs typeface="+mn-cs"/>
                <a:sym typeface="GoudyTwenty"/>
              </a:rPr>
              <a:t>Old</a:t>
            </a:r>
            <a:r>
              <a:rPr sz="9500">
                <a:latin typeface="+mn-lt"/>
                <a:ea typeface="+mn-ea"/>
                <a:cs typeface="+mn-cs"/>
                <a:sym typeface="GoudyTwenty"/>
              </a:rPr>
              <a:t>–</a:t>
            </a:r>
            <a:r>
              <a:rPr sz="9600">
                <a:latin typeface="+mn-lt"/>
                <a:ea typeface="+mn-ea"/>
                <a:cs typeface="+mn-cs"/>
                <a:sym typeface="GoudyTwenty"/>
              </a:rPr>
              <a:t>Earth Theories (1778–1833)</a:t>
            </a:r>
          </a:p>
        </p:txBody>
      </p:sp>
      <p:sp>
        <p:nvSpPr>
          <p:cNvPr id="1102" name="Cooling earth, 75,000 years"/>
          <p:cNvSpPr txBox="1"/>
          <p:nvPr/>
        </p:nvSpPr>
        <p:spPr>
          <a:xfrm>
            <a:off x="6999287" y="3429155"/>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Cooling earth, 75,000 years</a:t>
            </a:r>
          </a:p>
        </p:txBody>
      </p:sp>
      <p:sp>
        <p:nvSpPr>
          <p:cNvPr id="1103" name="Nebular hypothesis, long ages"/>
          <p:cNvSpPr txBox="1"/>
          <p:nvPr/>
        </p:nvSpPr>
        <p:spPr>
          <a:xfrm>
            <a:off x="6999287" y="4568145"/>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Nebular hypothesis, long ages</a:t>
            </a:r>
          </a:p>
        </p:txBody>
      </p:sp>
      <p:sp>
        <p:nvSpPr>
          <p:cNvPr id="1104" name="Biological evolution, long ages"/>
          <p:cNvSpPr txBox="1"/>
          <p:nvPr/>
        </p:nvSpPr>
        <p:spPr>
          <a:xfrm>
            <a:off x="6999287" y="5670370"/>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Biological evolution, long ages</a:t>
            </a:r>
          </a:p>
        </p:txBody>
      </p:sp>
      <p:sp>
        <p:nvSpPr>
          <p:cNvPr id="1105" name="Receding ocean, 1 million years"/>
          <p:cNvSpPr txBox="1"/>
          <p:nvPr/>
        </p:nvSpPr>
        <p:spPr>
          <a:xfrm>
            <a:off x="6999287" y="6712962"/>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Receding ocean, 1 million years</a:t>
            </a:r>
          </a:p>
        </p:txBody>
      </p:sp>
      <p:sp>
        <p:nvSpPr>
          <p:cNvPr id="1106" name="Uniformitarianism, no beginning?"/>
          <p:cNvSpPr txBox="1"/>
          <p:nvPr/>
        </p:nvSpPr>
        <p:spPr>
          <a:xfrm>
            <a:off x="6999287" y="7863459"/>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Uniformitarianism, no beginning?</a:t>
            </a:r>
          </a:p>
        </p:txBody>
      </p:sp>
      <p:sp>
        <p:nvSpPr>
          <p:cNvPr id="1107" name="Catastrophism, millions of years"/>
          <p:cNvSpPr txBox="1"/>
          <p:nvPr/>
        </p:nvSpPr>
        <p:spPr>
          <a:xfrm>
            <a:off x="6999287" y="8954322"/>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Catastrophism, millions of years</a:t>
            </a:r>
          </a:p>
        </p:txBody>
      </p:sp>
      <p:sp>
        <p:nvSpPr>
          <p:cNvPr id="1108" name="Fossils date rocks, millions of years"/>
          <p:cNvSpPr txBox="1"/>
          <p:nvPr/>
        </p:nvSpPr>
        <p:spPr>
          <a:xfrm>
            <a:off x="6999287" y="10021122"/>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Fossils date rocks, millions of years</a:t>
            </a:r>
          </a:p>
        </p:txBody>
      </p:sp>
      <p:sp>
        <p:nvSpPr>
          <p:cNvPr id="1109" name="Uniformitarianism, millions of years"/>
          <p:cNvSpPr txBox="1"/>
          <p:nvPr/>
        </p:nvSpPr>
        <p:spPr>
          <a:xfrm>
            <a:off x="6999287" y="11124685"/>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Uniformitarianism, millions of years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02"/>
                                        </p:tgtEl>
                                        <p:attrNameLst>
                                          <p:attrName>style.visibility</p:attrName>
                                        </p:attrNameLst>
                                      </p:cBhvr>
                                      <p:to>
                                        <p:strVal val="visible"/>
                                      </p:to>
                                    </p:set>
                                    <p:animEffect transition="in" filter="dissolve">
                                      <p:cBhvr>
                                        <p:cTn id="7" dur="250"/>
                                        <p:tgtEl>
                                          <p:spTgt spid="11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103"/>
                                        </p:tgtEl>
                                        <p:attrNameLst>
                                          <p:attrName>style.visibility</p:attrName>
                                        </p:attrNameLst>
                                      </p:cBhvr>
                                      <p:to>
                                        <p:strVal val="visible"/>
                                      </p:to>
                                    </p:set>
                                    <p:animEffect transition="in" filter="dissolve">
                                      <p:cBhvr>
                                        <p:cTn id="12" dur="250"/>
                                        <p:tgtEl>
                                          <p:spTgt spid="110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104"/>
                                        </p:tgtEl>
                                        <p:attrNameLst>
                                          <p:attrName>style.visibility</p:attrName>
                                        </p:attrNameLst>
                                      </p:cBhvr>
                                      <p:to>
                                        <p:strVal val="visible"/>
                                      </p:to>
                                    </p:set>
                                    <p:animEffect transition="in" filter="dissolve">
                                      <p:cBhvr>
                                        <p:cTn id="17" dur="250"/>
                                        <p:tgtEl>
                                          <p:spTgt spid="110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105"/>
                                        </p:tgtEl>
                                        <p:attrNameLst>
                                          <p:attrName>style.visibility</p:attrName>
                                        </p:attrNameLst>
                                      </p:cBhvr>
                                      <p:to>
                                        <p:strVal val="visible"/>
                                      </p:to>
                                    </p:set>
                                    <p:animEffect transition="in" filter="dissolve">
                                      <p:cBhvr>
                                        <p:cTn id="22" dur="250"/>
                                        <p:tgtEl>
                                          <p:spTgt spid="110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106"/>
                                        </p:tgtEl>
                                        <p:attrNameLst>
                                          <p:attrName>style.visibility</p:attrName>
                                        </p:attrNameLst>
                                      </p:cBhvr>
                                      <p:to>
                                        <p:strVal val="visible"/>
                                      </p:to>
                                    </p:set>
                                    <p:animEffect transition="in" filter="dissolve">
                                      <p:cBhvr>
                                        <p:cTn id="27" dur="250"/>
                                        <p:tgtEl>
                                          <p:spTgt spid="110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107"/>
                                        </p:tgtEl>
                                        <p:attrNameLst>
                                          <p:attrName>style.visibility</p:attrName>
                                        </p:attrNameLst>
                                      </p:cBhvr>
                                      <p:to>
                                        <p:strVal val="visible"/>
                                      </p:to>
                                    </p:set>
                                    <p:animEffect transition="in" filter="dissolve">
                                      <p:cBhvr>
                                        <p:cTn id="32" dur="250"/>
                                        <p:tgtEl>
                                          <p:spTgt spid="110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1108"/>
                                        </p:tgtEl>
                                        <p:attrNameLst>
                                          <p:attrName>style.visibility</p:attrName>
                                        </p:attrNameLst>
                                      </p:cBhvr>
                                      <p:to>
                                        <p:strVal val="visible"/>
                                      </p:to>
                                    </p:set>
                                    <p:animEffect transition="in" filter="dissolve">
                                      <p:cBhvr>
                                        <p:cTn id="37" dur="250"/>
                                        <p:tgtEl>
                                          <p:spTgt spid="110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1109"/>
                                        </p:tgtEl>
                                        <p:attrNameLst>
                                          <p:attrName>style.visibility</p:attrName>
                                        </p:attrNameLst>
                                      </p:cBhvr>
                                      <p:to>
                                        <p:strVal val="visible"/>
                                      </p:to>
                                    </p:set>
                                    <p:animEffect transition="in" filter="dissolve">
                                      <p:cBhvr>
                                        <p:cTn id="42" dur="250"/>
                                        <p:tgtEl>
                                          <p:spTgt spid="1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 grpId="1" animBg="1" advAuto="0"/>
      <p:bldP spid="1103" grpId="2" animBg="1" advAuto="0"/>
      <p:bldP spid="1104" grpId="3" animBg="1" advAuto="0"/>
      <p:bldP spid="1105" grpId="4" animBg="1" advAuto="0"/>
      <p:bldP spid="1106" grpId="5" animBg="1" advAuto="0"/>
      <p:bldP spid="1107" grpId="6" animBg="1" advAuto="0"/>
      <p:bldP spid="1108" grpId="7" animBg="1" advAuto="0"/>
      <p:bldP spid="1109" grpId="8"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12" name="Early 19th Century Views of Earth History"/>
          <p:cNvSpPr txBox="1">
            <a:spLocks noGrp="1"/>
          </p:cNvSpPr>
          <p:nvPr>
            <p:ph type="body" sz="quarter" idx="1"/>
          </p:nvPr>
        </p:nvSpPr>
        <p:spPr>
          <a:xfrm>
            <a:off x="891944" y="1346204"/>
            <a:ext cx="22339301" cy="1320801"/>
          </a:xfrm>
          <a:prstGeom prst="rect">
            <a:avLst/>
          </a:prstGeom>
          <a:effectLst/>
        </p:spPr>
        <p:txBody>
          <a:bodyPr/>
          <a:lstStyle/>
          <a:p>
            <a:pPr algn="ctr">
              <a:buClr>
                <a:srgbClr val="FFFEEC"/>
              </a:buClr>
              <a:buFont typeface="GoudyTwenty"/>
              <a:defRPr sz="6400">
                <a:effectLst>
                  <a:outerShdw blurRad="38100" dist="38100" dir="2700000" rotWithShape="0">
                    <a:srgbClr val="000000">
                      <a:alpha val="43137"/>
                    </a:srgbClr>
                  </a:outerShdw>
                </a:effectLst>
              </a:defRPr>
            </a:pPr>
            <a:r>
              <a:rPr>
                <a:latin typeface="+mn-lt"/>
                <a:ea typeface="+mn-ea"/>
                <a:cs typeface="+mn-cs"/>
                <a:sym typeface="GoudyTwenty"/>
              </a:rPr>
              <a:t>Early 19</a:t>
            </a:r>
            <a:r>
              <a:rPr baseline="30124">
                <a:latin typeface="+mn-lt"/>
                <a:ea typeface="+mn-ea"/>
                <a:cs typeface="+mn-cs"/>
                <a:sym typeface="GoudyTwenty"/>
              </a:rPr>
              <a:t>th</a:t>
            </a:r>
            <a:r>
              <a:rPr>
                <a:latin typeface="+mn-lt"/>
                <a:ea typeface="+mn-ea"/>
                <a:cs typeface="+mn-cs"/>
                <a:sym typeface="GoudyTwenty"/>
              </a:rPr>
              <a:t> Century Views of Earth History</a:t>
            </a:r>
          </a:p>
        </p:txBody>
      </p:sp>
      <p:sp>
        <p:nvSpPr>
          <p:cNvPr id="1113" name="Catastrophist view (e.g., Cuvier, Smith)"/>
          <p:cNvSpPr txBox="1"/>
          <p:nvPr/>
        </p:nvSpPr>
        <p:spPr>
          <a:xfrm>
            <a:off x="2060423" y="2870200"/>
            <a:ext cx="20574001" cy="1066800"/>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b="1"/>
              <a:t>Catastrophist view (e.g., Cuvier, Smith)</a:t>
            </a:r>
          </a:p>
        </p:txBody>
      </p:sp>
      <p:sp>
        <p:nvSpPr>
          <p:cNvPr id="1114" name="Biblical/Traditional view (Scriptural geologists)"/>
          <p:cNvSpPr txBox="1"/>
          <p:nvPr/>
        </p:nvSpPr>
        <p:spPr>
          <a:xfrm>
            <a:off x="1068386" y="10184854"/>
            <a:ext cx="22339301" cy="11430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sz="7200">
                <a:latin typeface="DejaVu Sans Condensed"/>
                <a:ea typeface="DejaVu Sans Condensed"/>
                <a:cs typeface="DejaVu Sans Condensed"/>
                <a:sym typeface="DejaVu Sans Condensed"/>
              </a:rPr>
              <a:t>Biblical/Traditional view (Scriptural geologists)</a:t>
            </a:r>
          </a:p>
        </p:txBody>
      </p:sp>
      <p:sp>
        <p:nvSpPr>
          <p:cNvPr id="1115" name="SCW"/>
          <p:cNvSpPr txBox="1"/>
          <p:nvPr/>
        </p:nvSpPr>
        <p:spPr>
          <a:xfrm>
            <a:off x="10471499" y="11355882"/>
            <a:ext cx="2540001"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SCW</a:t>
            </a:r>
          </a:p>
        </p:txBody>
      </p:sp>
      <p:grpSp>
        <p:nvGrpSpPr>
          <p:cNvPr id="1118" name="Group"/>
          <p:cNvGrpSpPr/>
          <p:nvPr/>
        </p:nvGrpSpPr>
        <p:grpSpPr>
          <a:xfrm>
            <a:off x="12963549" y="11355882"/>
            <a:ext cx="1992839" cy="1054101"/>
            <a:chOff x="0" y="0"/>
            <a:chExt cx="1992838" cy="1054100"/>
          </a:xfrm>
        </p:grpSpPr>
        <p:sp>
          <p:nvSpPr>
            <p:cNvPr id="1116"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17" name="F"/>
            <p:cNvSpPr txBox="1"/>
            <p:nvPr/>
          </p:nvSpPr>
          <p:spPr>
            <a:xfrm>
              <a:off x="1470104" y="0"/>
              <a:ext cx="522735"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F</a:t>
              </a:r>
            </a:p>
          </p:txBody>
        </p:sp>
      </p:grpSp>
      <p:grpSp>
        <p:nvGrpSpPr>
          <p:cNvPr id="1121" name="Group"/>
          <p:cNvGrpSpPr/>
          <p:nvPr/>
        </p:nvGrpSpPr>
        <p:grpSpPr>
          <a:xfrm>
            <a:off x="14989382" y="11355882"/>
            <a:ext cx="5054331" cy="1054101"/>
            <a:chOff x="0" y="0"/>
            <a:chExt cx="5054330" cy="1054100"/>
          </a:xfrm>
        </p:grpSpPr>
        <p:sp>
          <p:nvSpPr>
            <p:cNvPr id="1119"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0" name="P"/>
            <p:cNvSpPr txBox="1"/>
            <p:nvPr/>
          </p:nvSpPr>
          <p:spPr>
            <a:xfrm>
              <a:off x="451072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122" name="(ca. 6000 years)"/>
          <p:cNvSpPr txBox="1"/>
          <p:nvPr/>
        </p:nvSpPr>
        <p:spPr>
          <a:xfrm>
            <a:off x="13057308" y="12122604"/>
            <a:ext cx="6266124"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 6000 years)</a:t>
            </a:r>
          </a:p>
        </p:txBody>
      </p:sp>
      <p:sp>
        <p:nvSpPr>
          <p:cNvPr id="1123" name="SB"/>
          <p:cNvSpPr txBox="1"/>
          <p:nvPr/>
        </p:nvSpPr>
        <p:spPr>
          <a:xfrm>
            <a:off x="3604793" y="4042116"/>
            <a:ext cx="1085082"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SB</a:t>
            </a:r>
          </a:p>
        </p:txBody>
      </p:sp>
      <p:grpSp>
        <p:nvGrpSpPr>
          <p:cNvPr id="1126" name="Group"/>
          <p:cNvGrpSpPr/>
          <p:nvPr/>
        </p:nvGrpSpPr>
        <p:grpSpPr>
          <a:xfrm>
            <a:off x="4818019" y="4042116"/>
            <a:ext cx="2158874" cy="1054101"/>
            <a:chOff x="0" y="0"/>
            <a:chExt cx="2158873" cy="1054100"/>
          </a:xfrm>
        </p:grpSpPr>
        <p:sp>
          <p:nvSpPr>
            <p:cNvPr id="1124"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5" name="C"/>
            <p:cNvSpPr txBox="1"/>
            <p:nvPr/>
          </p:nvSpPr>
          <p:spPr>
            <a:xfrm>
              <a:off x="1543233"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129" name="Group"/>
          <p:cNvGrpSpPr/>
          <p:nvPr/>
        </p:nvGrpSpPr>
        <p:grpSpPr>
          <a:xfrm>
            <a:off x="7021154" y="4042116"/>
            <a:ext cx="2333277" cy="1054101"/>
            <a:chOff x="0" y="0"/>
            <a:chExt cx="2333276" cy="1054100"/>
          </a:xfrm>
        </p:grpSpPr>
        <p:sp>
          <p:nvSpPr>
            <p:cNvPr id="1127"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8" name="C"/>
            <p:cNvSpPr txBox="1"/>
            <p:nvPr/>
          </p:nvSpPr>
          <p:spPr>
            <a:xfrm>
              <a:off x="1717636"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132" name="Group"/>
          <p:cNvGrpSpPr/>
          <p:nvPr/>
        </p:nvGrpSpPr>
        <p:grpSpPr>
          <a:xfrm>
            <a:off x="9397320" y="4042116"/>
            <a:ext cx="2904492" cy="1054101"/>
            <a:chOff x="0" y="0"/>
            <a:chExt cx="2904490" cy="1054100"/>
          </a:xfrm>
        </p:grpSpPr>
        <p:sp>
          <p:nvSpPr>
            <p:cNvPr id="1130"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1" name="C"/>
            <p:cNvSpPr txBox="1"/>
            <p:nvPr/>
          </p:nvSpPr>
          <p:spPr>
            <a:xfrm>
              <a:off x="2288850"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sp>
        <p:nvSpPr>
          <p:cNvPr id="1133" name="SB?"/>
          <p:cNvSpPr txBox="1"/>
          <p:nvPr/>
        </p:nvSpPr>
        <p:spPr>
          <a:xfrm>
            <a:off x="3610483" y="7610203"/>
            <a:ext cx="1485355"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SB?</a:t>
            </a:r>
          </a:p>
        </p:txBody>
      </p:sp>
      <p:sp>
        <p:nvSpPr>
          <p:cNvPr id="1134" name="Uniformitarian view (e.g., Hutton, Lyell)"/>
          <p:cNvSpPr txBox="1"/>
          <p:nvPr/>
        </p:nvSpPr>
        <p:spPr>
          <a:xfrm>
            <a:off x="2060423" y="6470687"/>
            <a:ext cx="20574001" cy="11430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sz="7200">
                <a:latin typeface="DejaVu Sans Condensed"/>
                <a:ea typeface="DejaVu Sans Condensed"/>
                <a:cs typeface="DejaVu Sans Condensed"/>
                <a:sym typeface="DejaVu Sans Condensed"/>
              </a:rPr>
              <a:t>Uniformitarian view (e.g., Hutton, Lyell)</a:t>
            </a:r>
          </a:p>
        </p:txBody>
      </p:sp>
      <p:grpSp>
        <p:nvGrpSpPr>
          <p:cNvPr id="1137" name="Group"/>
          <p:cNvGrpSpPr/>
          <p:nvPr/>
        </p:nvGrpSpPr>
        <p:grpSpPr>
          <a:xfrm>
            <a:off x="5155734" y="7652408"/>
            <a:ext cx="14888057" cy="1054101"/>
            <a:chOff x="0" y="0"/>
            <a:chExt cx="14888055" cy="1054100"/>
          </a:xfrm>
        </p:grpSpPr>
        <p:sp>
          <p:nvSpPr>
            <p:cNvPr id="1135"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6" name="P"/>
            <p:cNvSpPr txBox="1"/>
            <p:nvPr/>
          </p:nvSpPr>
          <p:spPr>
            <a:xfrm>
              <a:off x="14344448"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138" name="(millions of years)"/>
          <p:cNvSpPr txBox="1"/>
          <p:nvPr/>
        </p:nvSpPr>
        <p:spPr>
          <a:xfrm>
            <a:off x="7349207" y="4864100"/>
            <a:ext cx="9131301" cy="10541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(millions of years)</a:t>
            </a:r>
          </a:p>
        </p:txBody>
      </p:sp>
      <p:grpSp>
        <p:nvGrpSpPr>
          <p:cNvPr id="1143" name="Group"/>
          <p:cNvGrpSpPr/>
          <p:nvPr/>
        </p:nvGrpSpPr>
        <p:grpSpPr>
          <a:xfrm>
            <a:off x="12337512" y="4038600"/>
            <a:ext cx="7706201" cy="1057617"/>
            <a:chOff x="0" y="0"/>
            <a:chExt cx="7706200" cy="1057616"/>
          </a:xfrm>
        </p:grpSpPr>
        <p:sp>
          <p:nvSpPr>
            <p:cNvPr id="1139"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0" name="C"/>
            <p:cNvSpPr txBox="1"/>
            <p:nvPr/>
          </p:nvSpPr>
          <p:spPr>
            <a:xfrm>
              <a:off x="2464703" y="3516"/>
              <a:ext cx="615641"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sp>
          <p:nvSpPr>
            <p:cNvPr id="1141" name="P"/>
            <p:cNvSpPr txBox="1"/>
            <p:nvPr/>
          </p:nvSpPr>
          <p:spPr>
            <a:xfrm>
              <a:off x="716259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sp>
          <p:nvSpPr>
            <p:cNvPr id="1142"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44" name="(millions of years)"/>
          <p:cNvSpPr txBox="1"/>
          <p:nvPr/>
        </p:nvSpPr>
        <p:spPr>
          <a:xfrm>
            <a:off x="7315685" y="8178800"/>
            <a:ext cx="9131301" cy="10541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(millions of years)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13"/>
                                        </p:tgtEl>
                                        <p:attrNameLst>
                                          <p:attrName>style.visibility</p:attrName>
                                        </p:attrNameLst>
                                      </p:cBhvr>
                                      <p:to>
                                        <p:strVal val="visible"/>
                                      </p:to>
                                    </p:set>
                                    <p:animEffect transition="in" filter="dissolve">
                                      <p:cBhvr>
                                        <p:cTn id="7" dur="250"/>
                                        <p:tgtEl>
                                          <p:spTgt spid="1113"/>
                                        </p:tgtEl>
                                      </p:cBhvr>
                                    </p:animEffect>
                                  </p:childTnLst>
                                </p:cTn>
                              </p:par>
                            </p:childTnLst>
                          </p:cTn>
                        </p:par>
                        <p:par>
                          <p:cTn id="8" fill="hold">
                            <p:stCondLst>
                              <p:cond delay="250"/>
                            </p:stCondLst>
                            <p:childTnLst>
                              <p:par>
                                <p:cTn id="9" presetID="22" presetClass="entr" presetSubtype="8" fill="hold" grpId="2" nodeType="afterEffect">
                                  <p:stCondLst>
                                    <p:cond delay="0"/>
                                  </p:stCondLst>
                                  <p:iterate>
                                    <p:tmAbs val="0"/>
                                  </p:iterate>
                                  <p:childTnLst>
                                    <p:set>
                                      <p:cBhvr>
                                        <p:cTn id="10" fill="hold"/>
                                        <p:tgtEl>
                                          <p:spTgt spid="1123"/>
                                        </p:tgtEl>
                                        <p:attrNameLst>
                                          <p:attrName>style.visibility</p:attrName>
                                        </p:attrNameLst>
                                      </p:cBhvr>
                                      <p:to>
                                        <p:strVal val="visible"/>
                                      </p:to>
                                    </p:set>
                                    <p:animEffect transition="in" filter="wipe(left)">
                                      <p:cBhvr>
                                        <p:cTn id="11" dur="500"/>
                                        <p:tgtEl>
                                          <p:spTgt spid="11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126"/>
                                        </p:tgtEl>
                                        <p:attrNameLst>
                                          <p:attrName>style.visibility</p:attrName>
                                        </p:attrNameLst>
                                      </p:cBhvr>
                                      <p:to>
                                        <p:strVal val="visible"/>
                                      </p:to>
                                    </p:set>
                                    <p:animEffect transition="in" filter="wipe(left)">
                                      <p:cBhvr>
                                        <p:cTn id="16" dur="250"/>
                                        <p:tgtEl>
                                          <p:spTgt spid="11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iterate>
                                    <p:tmAbs val="0"/>
                                  </p:iterate>
                                  <p:childTnLst>
                                    <p:set>
                                      <p:cBhvr>
                                        <p:cTn id="20" fill="hold"/>
                                        <p:tgtEl>
                                          <p:spTgt spid="1129"/>
                                        </p:tgtEl>
                                        <p:attrNameLst>
                                          <p:attrName>style.visibility</p:attrName>
                                        </p:attrNameLst>
                                      </p:cBhvr>
                                      <p:to>
                                        <p:strVal val="visible"/>
                                      </p:to>
                                    </p:set>
                                    <p:animEffect transition="in" filter="wipe(left)">
                                      <p:cBhvr>
                                        <p:cTn id="21" dur="250"/>
                                        <p:tgtEl>
                                          <p:spTgt spid="11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5" nodeType="clickEffect">
                                  <p:stCondLst>
                                    <p:cond delay="0"/>
                                  </p:stCondLst>
                                  <p:iterate>
                                    <p:tmAbs val="0"/>
                                  </p:iterate>
                                  <p:childTnLst>
                                    <p:set>
                                      <p:cBhvr>
                                        <p:cTn id="25" fill="hold"/>
                                        <p:tgtEl>
                                          <p:spTgt spid="1132"/>
                                        </p:tgtEl>
                                        <p:attrNameLst>
                                          <p:attrName>style.visibility</p:attrName>
                                        </p:attrNameLst>
                                      </p:cBhvr>
                                      <p:to>
                                        <p:strVal val="visible"/>
                                      </p:to>
                                    </p:set>
                                    <p:animEffect transition="in" filter="wipe(left)">
                                      <p:cBhvr>
                                        <p:cTn id="26" dur="250"/>
                                        <p:tgtEl>
                                          <p:spTgt spid="11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6" nodeType="clickEffect">
                                  <p:stCondLst>
                                    <p:cond delay="0"/>
                                  </p:stCondLst>
                                  <p:iterate>
                                    <p:tmAbs val="0"/>
                                  </p:iterate>
                                  <p:childTnLst>
                                    <p:set>
                                      <p:cBhvr>
                                        <p:cTn id="30" fill="hold"/>
                                        <p:tgtEl>
                                          <p:spTgt spid="1143"/>
                                        </p:tgtEl>
                                        <p:attrNameLst>
                                          <p:attrName>style.visibility</p:attrName>
                                        </p:attrNameLst>
                                      </p:cBhvr>
                                      <p:to>
                                        <p:strVal val="visible"/>
                                      </p:to>
                                    </p:set>
                                    <p:animEffect transition="in" filter="wipe(left)">
                                      <p:cBhvr>
                                        <p:cTn id="31" dur="250"/>
                                        <p:tgtEl>
                                          <p:spTgt spid="1143"/>
                                        </p:tgtEl>
                                      </p:cBhvr>
                                    </p:animEffect>
                                  </p:childTnLst>
                                </p:cTn>
                              </p:par>
                            </p:childTnLst>
                          </p:cTn>
                        </p:par>
                        <p:par>
                          <p:cTn id="32" fill="hold">
                            <p:stCondLst>
                              <p:cond delay="250"/>
                            </p:stCondLst>
                            <p:childTnLst>
                              <p:par>
                                <p:cTn id="33" presetID="9" presetClass="entr" fill="hold" grpId="7" nodeType="afterEffect">
                                  <p:stCondLst>
                                    <p:cond delay="0"/>
                                  </p:stCondLst>
                                  <p:iterate>
                                    <p:tmAbs val="0"/>
                                  </p:iterate>
                                  <p:childTnLst>
                                    <p:set>
                                      <p:cBhvr>
                                        <p:cTn id="34" fill="hold"/>
                                        <p:tgtEl>
                                          <p:spTgt spid="1138"/>
                                        </p:tgtEl>
                                        <p:attrNameLst>
                                          <p:attrName>style.visibility</p:attrName>
                                        </p:attrNameLst>
                                      </p:cBhvr>
                                      <p:to>
                                        <p:strVal val="visible"/>
                                      </p:to>
                                    </p:set>
                                    <p:animEffect transition="in" filter="dissolve">
                                      <p:cBhvr>
                                        <p:cTn id="35" dur="250"/>
                                        <p:tgtEl>
                                          <p:spTgt spid="113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8" nodeType="clickEffect">
                                  <p:stCondLst>
                                    <p:cond delay="0"/>
                                  </p:stCondLst>
                                  <p:iterate>
                                    <p:tmAbs val="0"/>
                                  </p:iterate>
                                  <p:childTnLst>
                                    <p:set>
                                      <p:cBhvr>
                                        <p:cTn id="39" fill="hold"/>
                                        <p:tgtEl>
                                          <p:spTgt spid="1134"/>
                                        </p:tgtEl>
                                        <p:attrNameLst>
                                          <p:attrName>style.visibility</p:attrName>
                                        </p:attrNameLst>
                                      </p:cBhvr>
                                      <p:to>
                                        <p:strVal val="visible"/>
                                      </p:to>
                                    </p:set>
                                    <p:animEffect transition="in" filter="dissolve">
                                      <p:cBhvr>
                                        <p:cTn id="40" dur="250"/>
                                        <p:tgtEl>
                                          <p:spTgt spid="1134"/>
                                        </p:tgtEl>
                                      </p:cBhvr>
                                    </p:animEffect>
                                  </p:childTnLst>
                                </p:cTn>
                              </p:par>
                            </p:childTnLst>
                          </p:cTn>
                        </p:par>
                        <p:par>
                          <p:cTn id="41" fill="hold">
                            <p:stCondLst>
                              <p:cond delay="250"/>
                            </p:stCondLst>
                            <p:childTnLst>
                              <p:par>
                                <p:cTn id="42" presetID="22" presetClass="entr" presetSubtype="8" fill="hold" grpId="9" nodeType="afterEffect">
                                  <p:stCondLst>
                                    <p:cond delay="0"/>
                                  </p:stCondLst>
                                  <p:iterate>
                                    <p:tmAbs val="0"/>
                                  </p:iterate>
                                  <p:childTnLst>
                                    <p:set>
                                      <p:cBhvr>
                                        <p:cTn id="43" fill="hold"/>
                                        <p:tgtEl>
                                          <p:spTgt spid="1133"/>
                                        </p:tgtEl>
                                        <p:attrNameLst>
                                          <p:attrName>style.visibility</p:attrName>
                                        </p:attrNameLst>
                                      </p:cBhvr>
                                      <p:to>
                                        <p:strVal val="visible"/>
                                      </p:to>
                                    </p:set>
                                    <p:animEffect transition="in" filter="wipe(left)">
                                      <p:cBhvr>
                                        <p:cTn id="44" dur="250"/>
                                        <p:tgtEl>
                                          <p:spTgt spid="11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10" nodeType="clickEffect">
                                  <p:stCondLst>
                                    <p:cond delay="0"/>
                                  </p:stCondLst>
                                  <p:iterate>
                                    <p:tmAbs val="0"/>
                                  </p:iterate>
                                  <p:childTnLst>
                                    <p:set>
                                      <p:cBhvr>
                                        <p:cTn id="48" fill="hold"/>
                                        <p:tgtEl>
                                          <p:spTgt spid="1137"/>
                                        </p:tgtEl>
                                        <p:attrNameLst>
                                          <p:attrName>style.visibility</p:attrName>
                                        </p:attrNameLst>
                                      </p:cBhvr>
                                      <p:to>
                                        <p:strVal val="visible"/>
                                      </p:to>
                                    </p:set>
                                    <p:animEffect transition="in" filter="wipe(left)">
                                      <p:cBhvr>
                                        <p:cTn id="49" dur="250"/>
                                        <p:tgtEl>
                                          <p:spTgt spid="1137"/>
                                        </p:tgtEl>
                                      </p:cBhvr>
                                    </p:animEffect>
                                  </p:childTnLst>
                                </p:cTn>
                              </p:par>
                            </p:childTnLst>
                          </p:cTn>
                        </p:par>
                        <p:par>
                          <p:cTn id="50" fill="hold">
                            <p:stCondLst>
                              <p:cond delay="250"/>
                            </p:stCondLst>
                            <p:childTnLst>
                              <p:par>
                                <p:cTn id="51" presetID="9" presetClass="entr" fill="hold" grpId="11" nodeType="afterEffect">
                                  <p:stCondLst>
                                    <p:cond delay="0"/>
                                  </p:stCondLst>
                                  <p:iterate>
                                    <p:tmAbs val="0"/>
                                  </p:iterate>
                                  <p:childTnLst>
                                    <p:set>
                                      <p:cBhvr>
                                        <p:cTn id="52" fill="hold"/>
                                        <p:tgtEl>
                                          <p:spTgt spid="1144"/>
                                        </p:tgtEl>
                                        <p:attrNameLst>
                                          <p:attrName>style.visibility</p:attrName>
                                        </p:attrNameLst>
                                      </p:cBhvr>
                                      <p:to>
                                        <p:strVal val="visible"/>
                                      </p:to>
                                    </p:set>
                                    <p:animEffect transition="in" filter="dissolve">
                                      <p:cBhvr>
                                        <p:cTn id="53" dur="250"/>
                                        <p:tgtEl>
                                          <p:spTgt spid="114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grpId="12" nodeType="clickEffect">
                                  <p:stCondLst>
                                    <p:cond delay="0"/>
                                  </p:stCondLst>
                                  <p:iterate>
                                    <p:tmAbs val="0"/>
                                  </p:iterate>
                                  <p:childTnLst>
                                    <p:set>
                                      <p:cBhvr>
                                        <p:cTn id="57" fill="hold"/>
                                        <p:tgtEl>
                                          <p:spTgt spid="1114"/>
                                        </p:tgtEl>
                                        <p:attrNameLst>
                                          <p:attrName>style.visibility</p:attrName>
                                        </p:attrNameLst>
                                      </p:cBhvr>
                                      <p:to>
                                        <p:strVal val="visible"/>
                                      </p:to>
                                    </p:set>
                                    <p:animEffect transition="in" filter="dissolve">
                                      <p:cBhvr>
                                        <p:cTn id="58" dur="250"/>
                                        <p:tgtEl>
                                          <p:spTgt spid="1114"/>
                                        </p:tgtEl>
                                      </p:cBhvr>
                                    </p:animEffect>
                                  </p:childTnLst>
                                </p:cTn>
                              </p:par>
                            </p:childTnLst>
                          </p:cTn>
                        </p:par>
                        <p:par>
                          <p:cTn id="59" fill="hold">
                            <p:stCondLst>
                              <p:cond delay="250"/>
                            </p:stCondLst>
                            <p:childTnLst>
                              <p:par>
                                <p:cTn id="60" presetID="22" presetClass="entr" presetSubtype="8" fill="hold" grpId="13" nodeType="afterEffect">
                                  <p:stCondLst>
                                    <p:cond delay="0"/>
                                  </p:stCondLst>
                                  <p:iterate>
                                    <p:tmAbs val="0"/>
                                  </p:iterate>
                                  <p:childTnLst>
                                    <p:set>
                                      <p:cBhvr>
                                        <p:cTn id="61" fill="hold"/>
                                        <p:tgtEl>
                                          <p:spTgt spid="1115"/>
                                        </p:tgtEl>
                                        <p:attrNameLst>
                                          <p:attrName>style.visibility</p:attrName>
                                        </p:attrNameLst>
                                      </p:cBhvr>
                                      <p:to>
                                        <p:strVal val="visible"/>
                                      </p:to>
                                    </p:set>
                                    <p:animEffect transition="in" filter="wipe(left)">
                                      <p:cBhvr>
                                        <p:cTn id="62" dur="250"/>
                                        <p:tgtEl>
                                          <p:spTgt spid="11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14" nodeType="clickEffect">
                                  <p:stCondLst>
                                    <p:cond delay="0"/>
                                  </p:stCondLst>
                                  <p:iterate>
                                    <p:tmAbs val="0"/>
                                  </p:iterate>
                                  <p:childTnLst>
                                    <p:set>
                                      <p:cBhvr>
                                        <p:cTn id="66" fill="hold"/>
                                        <p:tgtEl>
                                          <p:spTgt spid="1118"/>
                                        </p:tgtEl>
                                        <p:attrNameLst>
                                          <p:attrName>style.visibility</p:attrName>
                                        </p:attrNameLst>
                                      </p:cBhvr>
                                      <p:to>
                                        <p:strVal val="visible"/>
                                      </p:to>
                                    </p:set>
                                    <p:animEffect transition="in" filter="wipe(left)">
                                      <p:cBhvr>
                                        <p:cTn id="67" dur="250"/>
                                        <p:tgtEl>
                                          <p:spTgt spid="11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15" nodeType="clickEffect">
                                  <p:stCondLst>
                                    <p:cond delay="0"/>
                                  </p:stCondLst>
                                  <p:iterate>
                                    <p:tmAbs val="0"/>
                                  </p:iterate>
                                  <p:childTnLst>
                                    <p:set>
                                      <p:cBhvr>
                                        <p:cTn id="71" fill="hold"/>
                                        <p:tgtEl>
                                          <p:spTgt spid="1121"/>
                                        </p:tgtEl>
                                        <p:attrNameLst>
                                          <p:attrName>style.visibility</p:attrName>
                                        </p:attrNameLst>
                                      </p:cBhvr>
                                      <p:to>
                                        <p:strVal val="visible"/>
                                      </p:to>
                                    </p:set>
                                    <p:animEffect transition="in" filter="wipe(left)">
                                      <p:cBhvr>
                                        <p:cTn id="72" dur="250"/>
                                        <p:tgtEl>
                                          <p:spTgt spid="1121"/>
                                        </p:tgtEl>
                                      </p:cBhvr>
                                    </p:animEffect>
                                  </p:childTnLst>
                                </p:cTn>
                              </p:par>
                            </p:childTnLst>
                          </p:cTn>
                        </p:par>
                        <p:par>
                          <p:cTn id="73" fill="hold">
                            <p:stCondLst>
                              <p:cond delay="250"/>
                            </p:stCondLst>
                            <p:childTnLst>
                              <p:par>
                                <p:cTn id="74" presetID="9" presetClass="entr" fill="hold" grpId="16" nodeType="afterEffect">
                                  <p:stCondLst>
                                    <p:cond delay="0"/>
                                  </p:stCondLst>
                                  <p:iterate>
                                    <p:tmAbs val="0"/>
                                  </p:iterate>
                                  <p:childTnLst>
                                    <p:set>
                                      <p:cBhvr>
                                        <p:cTn id="75" fill="hold"/>
                                        <p:tgtEl>
                                          <p:spTgt spid="1122"/>
                                        </p:tgtEl>
                                        <p:attrNameLst>
                                          <p:attrName>style.visibility</p:attrName>
                                        </p:attrNameLst>
                                      </p:cBhvr>
                                      <p:to>
                                        <p:strVal val="visible"/>
                                      </p:to>
                                    </p:set>
                                    <p:animEffect transition="in" filter="dissolve">
                                      <p:cBhvr>
                                        <p:cTn id="76" dur="250"/>
                                        <p:tgtEl>
                                          <p:spTgt spid="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 grpId="1" animBg="1" advAuto="0"/>
      <p:bldP spid="1114" grpId="12" animBg="1" advAuto="0"/>
      <p:bldP spid="1115" grpId="13" animBg="1" advAuto="0"/>
      <p:bldP spid="1118" grpId="14" animBg="1" advAuto="0"/>
      <p:bldP spid="1121" grpId="15" animBg="1" advAuto="0"/>
      <p:bldP spid="1122" grpId="16" animBg="1" advAuto="0"/>
      <p:bldP spid="1123" grpId="2" animBg="1" advAuto="0"/>
      <p:bldP spid="1126" grpId="3" animBg="1" advAuto="0"/>
      <p:bldP spid="1129" grpId="4" animBg="1" advAuto="0"/>
      <p:bldP spid="1132" grpId="5" animBg="1" advAuto="0"/>
      <p:bldP spid="1133" grpId="9" animBg="1" advAuto="0"/>
      <p:bldP spid="1134" grpId="8" animBg="1" advAuto="0"/>
      <p:bldP spid="1137" grpId="10" animBg="1" advAuto="0"/>
      <p:bldP spid="1138" grpId="7" animBg="1" advAuto="0"/>
      <p:bldP spid="1143" grpId="6" animBg="1" advAuto="0"/>
      <p:bldP spid="1144" grpId="11"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902" name="Millions of Years:"/>
          <p:cNvSpPr txBox="1">
            <a:spLocks noGrp="1"/>
          </p:cNvSpPr>
          <p:nvPr>
            <p:ph type="subTitle" sz="half" idx="1"/>
          </p:nvPr>
        </p:nvSpPr>
        <p:spPr>
          <a:xfrm>
            <a:off x="-25400" y="4597400"/>
            <a:ext cx="24315288" cy="4072244"/>
          </a:xfrm>
          <a:prstGeom prst="rect">
            <a:avLst/>
          </a:prstGeom>
        </p:spPr>
        <p:txBody>
          <a:bodyPr/>
          <a:lstStyle>
            <a:lvl1pPr algn="ctr">
              <a:lnSpc>
                <a:spcPct val="90000"/>
              </a:lnSpc>
              <a:defRPr sz="13500">
                <a:latin typeface="+mn-lt"/>
                <a:ea typeface="+mn-ea"/>
                <a:cs typeface="+mn-cs"/>
                <a:sym typeface="GoudyTwenty"/>
              </a:defRPr>
            </a:lvl1pPr>
          </a:lstStyle>
          <a:p>
            <a:r>
              <a:t>Millions of Years:</a:t>
            </a:r>
          </a:p>
        </p:txBody>
      </p:sp>
      <p:sp>
        <p:nvSpPr>
          <p:cNvPr id="903" name="Where Did the Idea Come From?"/>
          <p:cNvSpPr txBox="1"/>
          <p:nvPr/>
        </p:nvSpPr>
        <p:spPr>
          <a:xfrm>
            <a:off x="3393490" y="7139795"/>
            <a:ext cx="17477508" cy="4072245"/>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lvl1pPr>
              <a:defRPr sz="10000">
                <a:solidFill>
                  <a:srgbClr val="F6A029"/>
                </a:solidFill>
                <a:latin typeface="+mn-lt"/>
                <a:ea typeface="+mn-ea"/>
                <a:cs typeface="+mn-cs"/>
                <a:sym typeface="GoudyTwenty"/>
              </a:defRPr>
            </a:lvl1pPr>
          </a:lstStyle>
          <a:p>
            <a:r>
              <a:t>Where Did the Idea Come From?</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Thomas Chalmers (1780–1847)"/>
          <p:cNvSpPr txBox="1">
            <a:spLocks noGrp="1"/>
          </p:cNvSpPr>
          <p:nvPr>
            <p:ph type="title"/>
          </p:nvPr>
        </p:nvSpPr>
        <p:spPr>
          <a:xfrm>
            <a:off x="11353800" y="20066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sz="8500">
                <a:latin typeface="+mn-lt"/>
                <a:ea typeface="+mn-ea"/>
                <a:cs typeface="+mn-cs"/>
                <a:sym typeface="GoudyTwenty"/>
              </a:rPr>
              <a:t>Thomas Chalmers </a:t>
            </a:r>
            <a:r>
              <a:t>(1780–1847)</a:t>
            </a:r>
          </a:p>
        </p:txBody>
      </p:sp>
      <p:sp>
        <p:nvSpPr>
          <p:cNvPr id="1149" name="gap theory"/>
          <p:cNvSpPr txBox="1"/>
          <p:nvPr/>
        </p:nvSpPr>
        <p:spPr>
          <a:xfrm>
            <a:off x="11355387" y="9156700"/>
            <a:ext cx="9867901" cy="1333500"/>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gap theory</a:t>
            </a:r>
          </a:p>
        </p:txBody>
      </p:sp>
      <p:grpSp>
        <p:nvGrpSpPr>
          <p:cNvPr id="1152" name="image21.jpg"/>
          <p:cNvGrpSpPr/>
          <p:nvPr/>
        </p:nvGrpSpPr>
        <p:grpSpPr>
          <a:xfrm>
            <a:off x="1360076" y="1371599"/>
            <a:ext cx="8889969" cy="10963618"/>
            <a:chOff x="0" y="0"/>
            <a:chExt cx="8889968" cy="10963617"/>
          </a:xfrm>
        </p:grpSpPr>
        <p:pic>
          <p:nvPicPr>
            <p:cNvPr id="1151" name="image21.jpg" descr="image21.jpg"/>
            <p:cNvPicPr>
              <a:picLocks/>
            </p:cNvPicPr>
            <p:nvPr/>
          </p:nvPicPr>
          <p:blipFill>
            <a:blip r:embed="rId3">
              <a:extLst/>
            </a:blip>
            <a:srcRect l="5945" r="10101" b="15819"/>
            <a:stretch>
              <a:fillRect/>
            </a:stretch>
          </p:blipFill>
          <p:spPr>
            <a:xfrm>
              <a:off x="317500" y="304800"/>
              <a:ext cx="8267669" cy="10341318"/>
            </a:xfrm>
            <a:prstGeom prst="rect">
              <a:avLst/>
            </a:prstGeom>
            <a:ln>
              <a:noFill/>
            </a:ln>
            <a:effectLst/>
          </p:spPr>
        </p:pic>
        <p:pic>
          <p:nvPicPr>
            <p:cNvPr id="1150" name="image21.jpg" descr="image21.jpg"/>
            <p:cNvPicPr>
              <a:picLocks/>
            </p:cNvPicPr>
            <p:nvPr/>
          </p:nvPicPr>
          <p:blipFill>
            <a:blip r:embed="rId4">
              <a:extLst/>
            </a:blip>
            <a:stretch>
              <a:fillRect/>
            </a:stretch>
          </p:blipFill>
          <p:spPr>
            <a:xfrm>
              <a:off x="0" y="0"/>
              <a:ext cx="8889969" cy="10963618"/>
            </a:xfrm>
            <a:prstGeom prst="rect">
              <a:avLst/>
            </a:prstGeom>
            <a:effectLst/>
          </p:spPr>
        </p:pic>
      </p:grpSp>
      <p:sp>
        <p:nvSpPr>
          <p:cNvPr id="1153" name="Presbyterian Minister…"/>
          <p:cNvSpPr txBox="1"/>
          <p:nvPr/>
        </p:nvSpPr>
        <p:spPr>
          <a:xfrm>
            <a:off x="11353800" y="4572000"/>
            <a:ext cx="9344472"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t>Presbyterian Minister </a:t>
            </a:r>
          </a:p>
          <a:p>
            <a: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t>&amp; Naturalist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49"/>
                                        </p:tgtEl>
                                        <p:attrNameLst>
                                          <p:attrName>style.visibility</p:attrName>
                                        </p:attrNameLst>
                                      </p:cBhvr>
                                      <p:to>
                                        <p:strVal val="visible"/>
                                      </p:to>
                                    </p:set>
                                    <p:animEffect transition="in" filter="wipe(left)">
                                      <p:cBhvr>
                                        <p:cTn id="7"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George Stanley Faber…"/>
          <p:cNvSpPr txBox="1">
            <a:spLocks noGrp="1"/>
          </p:cNvSpPr>
          <p:nvPr>
            <p:ph type="body" sz="quarter" idx="1"/>
          </p:nvPr>
        </p:nvSpPr>
        <p:spPr>
          <a:xfrm>
            <a:off x="3195742" y="2364183"/>
            <a:ext cx="11817164" cy="4539411"/>
          </a:xfrm>
          <a:prstGeom prst="rect">
            <a:avLst/>
          </a:prstGeom>
          <a:ln w="9525">
            <a:round/>
          </a:ln>
        </p:spPr>
        <p:txBody>
          <a:bodyPr/>
          <a:lstStyle/>
          <a:p>
            <a:pPr algn="ctr" defTabSz="914400">
              <a:lnSpc>
                <a:spcPct val="90000"/>
              </a:lnSpc>
              <a:buClr>
                <a:srgbClr val="F5F5F5"/>
              </a:buClr>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George Stanley Faber</a:t>
            </a:r>
          </a:p>
          <a:p>
            <a:pPr algn="ctr" defTabSz="914400">
              <a:lnSpc>
                <a:spcPct val="90000"/>
              </a:lnSpc>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t>(1773–1854)</a:t>
            </a:r>
          </a:p>
        </p:txBody>
      </p:sp>
      <p:sp>
        <p:nvSpPr>
          <p:cNvPr id="1158" name="day-age theory"/>
          <p:cNvSpPr txBox="1"/>
          <p:nvPr/>
        </p:nvSpPr>
        <p:spPr>
          <a:xfrm>
            <a:off x="3195743" y="8731746"/>
            <a:ext cx="11817164" cy="1333501"/>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day-age theory</a:t>
            </a:r>
          </a:p>
        </p:txBody>
      </p:sp>
      <p:sp>
        <p:nvSpPr>
          <p:cNvPr id="1159" name="Anglican Theologian"/>
          <p:cNvSpPr txBox="1"/>
          <p:nvPr/>
        </p:nvSpPr>
        <p:spPr>
          <a:xfrm>
            <a:off x="4875001" y="7092979"/>
            <a:ext cx="845864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t>Anglican Theologian</a:t>
            </a:r>
          </a:p>
        </p:txBody>
      </p:sp>
      <p:grpSp>
        <p:nvGrpSpPr>
          <p:cNvPr id="1162" name="Faber, George Stanley 1773-1854.jpg"/>
          <p:cNvGrpSpPr/>
          <p:nvPr/>
        </p:nvGrpSpPr>
        <p:grpSpPr>
          <a:xfrm>
            <a:off x="15889129" y="2360869"/>
            <a:ext cx="6580673" cy="8101430"/>
            <a:chOff x="0" y="0"/>
            <a:chExt cx="6580672" cy="8101428"/>
          </a:xfrm>
        </p:grpSpPr>
        <p:pic>
          <p:nvPicPr>
            <p:cNvPr id="1161" name="Faber, George Stanley 1773-1854.jpg" descr="Faber, George Stanley 1773-1854.jpg"/>
            <p:cNvPicPr>
              <a:picLocks noChangeAspect="1"/>
            </p:cNvPicPr>
            <p:nvPr/>
          </p:nvPicPr>
          <p:blipFill>
            <a:blip r:embed="rId3">
              <a:extLst/>
            </a:blip>
            <a:stretch>
              <a:fillRect/>
            </a:stretch>
          </p:blipFill>
          <p:spPr>
            <a:xfrm>
              <a:off x="317500" y="304800"/>
              <a:ext cx="5958373" cy="7479129"/>
            </a:xfrm>
            <a:prstGeom prst="rect">
              <a:avLst/>
            </a:prstGeom>
            <a:ln>
              <a:noFill/>
            </a:ln>
            <a:effectLst/>
          </p:spPr>
        </p:pic>
        <p:pic>
          <p:nvPicPr>
            <p:cNvPr id="1160" name="Faber, George Stanley 1773-1854.jpg" descr="Faber, George Stanley 1773-1854.jpg"/>
            <p:cNvPicPr>
              <a:picLocks/>
            </p:cNvPicPr>
            <p:nvPr/>
          </p:nvPicPr>
          <p:blipFill>
            <a:blip r:embed="rId4">
              <a:extLst/>
            </a:blip>
            <a:stretch>
              <a:fillRect/>
            </a:stretch>
          </p:blipFill>
          <p:spPr>
            <a:xfrm>
              <a:off x="-1" y="0"/>
              <a:ext cx="6580674" cy="8101429"/>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58"/>
                                        </p:tgtEl>
                                        <p:attrNameLst>
                                          <p:attrName>style.visibility</p:attrName>
                                        </p:attrNameLst>
                                      </p:cBhvr>
                                      <p:to>
                                        <p:strVal val="visible"/>
                                      </p:to>
                                    </p:set>
                                    <p:animEffect transition="in" filter="wipe(left)">
                                      <p:cBhvr>
                                        <p:cTn id="7" dur="500"/>
                                        <p:tgtEl>
                                          <p:spTgt spid="1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Hugh Miller…"/>
          <p:cNvSpPr txBox="1">
            <a:spLocks noGrp="1"/>
          </p:cNvSpPr>
          <p:nvPr>
            <p:ph type="title"/>
          </p:nvPr>
        </p:nvSpPr>
        <p:spPr>
          <a:xfrm>
            <a:off x="10109200" y="1485900"/>
            <a:ext cx="11836400" cy="3594100"/>
          </a:xfrm>
          <a:prstGeom prst="rect">
            <a:avLst/>
          </a:prstGeom>
        </p:spPr>
        <p:txBody>
          <a:bodyPr>
            <a:normAutofit/>
          </a:bodyPr>
          <a:lstStyle/>
          <a:p>
            <a:pPr defTabSz="886968">
              <a:defRPr sz="6984">
                <a:solidFill>
                  <a:srgbClr val="F6A029"/>
                </a:solidFill>
                <a:effectLst>
                  <a:outerShdw blurRad="36957" dist="36957" dir="2700000" rotWithShape="0">
                    <a:srgbClr val="000000">
                      <a:alpha val="43137"/>
                    </a:srgbClr>
                  </a:outerShdw>
                </a:effectLst>
                <a:uFill>
                  <a:solidFill>
                    <a:srgbClr val="F6A029"/>
                  </a:solidFill>
                </a:uFill>
                <a:latin typeface="+mn-lt"/>
                <a:ea typeface="+mn-ea"/>
                <a:cs typeface="+mn-cs"/>
                <a:sym typeface="GoudyTwenty"/>
              </a:defRPr>
            </a:pPr>
            <a:r>
              <a:rPr sz="9312">
                <a:solidFill>
                  <a:srgbClr val="FEFCDD"/>
                </a:solidFill>
                <a:uFill>
                  <a:solidFill>
                    <a:srgbClr val="FEFCDD"/>
                  </a:solidFill>
                </a:uFill>
              </a:rPr>
              <a:t>Hugh</a:t>
            </a:r>
            <a:r>
              <a:rPr sz="9312"/>
              <a:t> </a:t>
            </a:r>
            <a:r>
              <a:rPr sz="9312">
                <a:solidFill>
                  <a:srgbClr val="FEFCDD"/>
                </a:solidFill>
                <a:uFill>
                  <a:solidFill>
                    <a:srgbClr val="FEFCDD"/>
                  </a:solidFill>
                </a:uFill>
              </a:rPr>
              <a:t>Miller</a:t>
            </a:r>
            <a:r>
              <a:rPr sz="9312"/>
              <a:t> </a:t>
            </a:r>
          </a:p>
          <a:p>
            <a:pPr defTabSz="886968">
              <a:defRPr sz="6984">
                <a:solidFill>
                  <a:srgbClr val="FEFCDD"/>
                </a:solidFill>
                <a:effectLst>
                  <a:outerShdw blurRad="36957" dist="36957" dir="2700000" rotWithShape="0">
                    <a:srgbClr val="000000">
                      <a:alpha val="43137"/>
                    </a:srgbClr>
                  </a:outerShdw>
                </a:effectLst>
                <a:uFill>
                  <a:solidFill>
                    <a:srgbClr val="FEFCDD"/>
                  </a:solidFill>
                </a:uFill>
              </a:defRPr>
            </a:pPr>
            <a:r>
              <a:t>(1802–1856)</a:t>
            </a:r>
          </a:p>
        </p:txBody>
      </p:sp>
      <p:sp>
        <p:nvSpPr>
          <p:cNvPr id="1167" name="gap theory…"/>
          <p:cNvSpPr txBox="1"/>
          <p:nvPr/>
        </p:nvSpPr>
        <p:spPr>
          <a:xfrm>
            <a:off x="10110787" y="8089900"/>
            <a:ext cx="13055601" cy="266700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90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b="1"/>
              <a:t>gap theory</a:t>
            </a:r>
            <a:r>
              <a:t> </a:t>
            </a:r>
          </a:p>
          <a:p>
            <a:pPr algn="l" defTabSz="914400">
              <a:buClr>
                <a:srgbClr val="F5F5F5"/>
              </a:buClr>
              <a:defRPr sz="90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later, </a:t>
            </a:r>
            <a:r>
              <a:rPr b="1"/>
              <a:t>day-age theory</a:t>
            </a:r>
          </a:p>
        </p:txBody>
      </p:sp>
      <p:grpSp>
        <p:nvGrpSpPr>
          <p:cNvPr id="1170" name="image22.jpg"/>
          <p:cNvGrpSpPr/>
          <p:nvPr/>
        </p:nvGrpSpPr>
        <p:grpSpPr>
          <a:xfrm>
            <a:off x="1234663" y="1371599"/>
            <a:ext cx="7716995" cy="10963618"/>
            <a:chOff x="0" y="0"/>
            <a:chExt cx="7716994" cy="10963617"/>
          </a:xfrm>
        </p:grpSpPr>
        <p:pic>
          <p:nvPicPr>
            <p:cNvPr id="1169" name="image22.jpg" descr="image22.jpg"/>
            <p:cNvPicPr>
              <a:picLocks noChangeAspect="1"/>
            </p:cNvPicPr>
            <p:nvPr/>
          </p:nvPicPr>
          <p:blipFill>
            <a:blip r:embed="rId3">
              <a:extLst/>
            </a:blip>
            <a:stretch>
              <a:fillRect/>
            </a:stretch>
          </p:blipFill>
          <p:spPr>
            <a:xfrm>
              <a:off x="317500" y="304800"/>
              <a:ext cx="7094695" cy="10341318"/>
            </a:xfrm>
            <a:prstGeom prst="rect">
              <a:avLst/>
            </a:prstGeom>
            <a:ln>
              <a:noFill/>
            </a:ln>
            <a:effectLst/>
          </p:spPr>
        </p:pic>
        <p:pic>
          <p:nvPicPr>
            <p:cNvPr id="1168" name="image22.jpg" descr="image22.jpg"/>
            <p:cNvPicPr>
              <a:picLocks/>
            </p:cNvPicPr>
            <p:nvPr/>
          </p:nvPicPr>
          <p:blipFill>
            <a:blip r:embed="rId4">
              <a:extLst/>
            </a:blip>
            <a:stretch>
              <a:fillRect/>
            </a:stretch>
          </p:blipFill>
          <p:spPr>
            <a:xfrm>
              <a:off x="0" y="0"/>
              <a:ext cx="7716995" cy="10963618"/>
            </a:xfrm>
            <a:prstGeom prst="rect">
              <a:avLst/>
            </a:prstGeom>
            <a:effectLst/>
          </p:spPr>
        </p:pic>
      </p:grpSp>
      <p:sp>
        <p:nvSpPr>
          <p:cNvPr id="1171" name="Geologist"/>
          <p:cNvSpPr txBox="1"/>
          <p:nvPr/>
        </p:nvSpPr>
        <p:spPr>
          <a:xfrm>
            <a:off x="10109200" y="4140200"/>
            <a:ext cx="3995143"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Geologist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67">
                                            <p:bg/>
                                          </p:spTgt>
                                        </p:tgtEl>
                                        <p:attrNameLst>
                                          <p:attrName>style.visibility</p:attrName>
                                        </p:attrNameLst>
                                      </p:cBhvr>
                                      <p:to>
                                        <p:strVal val="visible"/>
                                      </p:to>
                                    </p:set>
                                    <p:animEffect transition="in" filter="wipe(left)">
                                      <p:cBhvr>
                                        <p:cTn id="7" dur="500"/>
                                        <p:tgtEl>
                                          <p:spTgt spid="1167">
                                            <p:bg/>
                                          </p:spTgt>
                                        </p:tgtEl>
                                      </p:cBhvr>
                                    </p:animEffect>
                                  </p:childTnLst>
                                </p:cTn>
                              </p:par>
                              <p:par>
                                <p:cTn id="8" presetID="22" presetClass="entr" presetSubtype="8" fill="hold" grpId="1" nodeType="withEffect">
                                  <p:stCondLst>
                                    <p:cond delay="0"/>
                                  </p:stCondLst>
                                  <p:iterate>
                                    <p:tmAbs val="0"/>
                                  </p:iterate>
                                  <p:childTnLst>
                                    <p:set>
                                      <p:cBhvr>
                                        <p:cTn id="9" fill="hold"/>
                                        <p:tgtEl>
                                          <p:spTgt spid="1167">
                                            <p:txEl>
                                              <p:pRg st="0" end="0"/>
                                            </p:txEl>
                                          </p:spTgt>
                                        </p:tgtEl>
                                        <p:attrNameLst>
                                          <p:attrName>style.visibility</p:attrName>
                                        </p:attrNameLst>
                                      </p:cBhvr>
                                      <p:to>
                                        <p:strVal val="visible"/>
                                      </p:to>
                                    </p:set>
                                    <p:animEffect transition="in" filter="wipe(left)">
                                      <p:cBhvr>
                                        <p:cTn id="10" dur="500"/>
                                        <p:tgtEl>
                                          <p:spTgt spid="11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1167">
                                            <p:txEl>
                                              <p:pRg st="1" end="1"/>
                                            </p:txEl>
                                          </p:spTgt>
                                        </p:tgtEl>
                                        <p:attrNameLst>
                                          <p:attrName>style.visibility</p:attrName>
                                        </p:attrNameLst>
                                      </p:cBhvr>
                                      <p:to>
                                        <p:strVal val="visible"/>
                                      </p:to>
                                    </p:set>
                                    <p:animEffect transition="in" filter="wipe(left)">
                                      <p:cBhvr>
                                        <p:cTn id="15" dur="500"/>
                                        <p:tgtEl>
                                          <p:spTgt spid="11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 grpId="1"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William Buckland…"/>
          <p:cNvSpPr txBox="1">
            <a:spLocks noGrp="1"/>
          </p:cNvSpPr>
          <p:nvPr>
            <p:ph type="body" sz="quarter" idx="1"/>
          </p:nvPr>
        </p:nvSpPr>
        <p:spPr>
          <a:xfrm>
            <a:off x="1363456" y="8966200"/>
            <a:ext cx="11264901" cy="2273300"/>
          </a:xfrm>
          <a:prstGeom prst="rect">
            <a:avLst/>
          </a:prstGeom>
          <a:ln w="9525">
            <a:round/>
          </a:ln>
        </p:spPr>
        <p:txBody>
          <a:bodyPr/>
          <a:lstStyle/>
          <a:p>
            <a:pPr algn="ctr" defTabSz="914400">
              <a:buClr>
                <a:srgbClr val="F5F5F5"/>
              </a:buClr>
              <a:defRPr sz="6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William Buckland</a:t>
            </a:r>
          </a:p>
          <a:p>
            <a:pPr algn="ct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rPr sz="6000"/>
              <a:t>(1784</a:t>
            </a:r>
            <a:r>
              <a:rPr sz="5900"/>
              <a:t>–</a:t>
            </a:r>
            <a:r>
              <a:rPr sz="6000"/>
              <a:t>1856)</a:t>
            </a:r>
          </a:p>
        </p:txBody>
      </p:sp>
      <p:grpSp>
        <p:nvGrpSpPr>
          <p:cNvPr id="1178" name="image23.jpg"/>
          <p:cNvGrpSpPr/>
          <p:nvPr/>
        </p:nvGrpSpPr>
        <p:grpSpPr>
          <a:xfrm>
            <a:off x="14110188" y="927098"/>
            <a:ext cx="5826538" cy="7989155"/>
            <a:chOff x="0" y="0"/>
            <a:chExt cx="5826536" cy="7989154"/>
          </a:xfrm>
        </p:grpSpPr>
        <p:pic>
          <p:nvPicPr>
            <p:cNvPr id="1177" name="image23.jpg" descr="image23.jpg"/>
            <p:cNvPicPr>
              <a:picLocks noChangeAspect="1"/>
            </p:cNvPicPr>
            <p:nvPr/>
          </p:nvPicPr>
          <p:blipFill>
            <a:blip r:embed="rId3">
              <a:extLst/>
            </a:blip>
            <a:srcRect l="3447"/>
            <a:stretch>
              <a:fillRect/>
            </a:stretch>
          </p:blipFill>
          <p:spPr>
            <a:xfrm>
              <a:off x="317500" y="304800"/>
              <a:ext cx="5199173" cy="7366000"/>
            </a:xfrm>
            <a:prstGeom prst="rect">
              <a:avLst/>
            </a:prstGeom>
            <a:ln>
              <a:noFill/>
            </a:ln>
            <a:effectLst/>
          </p:spPr>
        </p:pic>
        <p:pic>
          <p:nvPicPr>
            <p:cNvPr id="1176" name="image23.jpg" descr="image23.jpg"/>
            <p:cNvPicPr>
              <a:picLocks/>
            </p:cNvPicPr>
            <p:nvPr/>
          </p:nvPicPr>
          <p:blipFill>
            <a:blip r:embed="rId4">
              <a:extLst/>
            </a:blip>
            <a:stretch>
              <a:fillRect/>
            </a:stretch>
          </p:blipFill>
          <p:spPr>
            <a:xfrm>
              <a:off x="0" y="0"/>
              <a:ext cx="5826537" cy="7989155"/>
            </a:xfrm>
            <a:prstGeom prst="rect">
              <a:avLst/>
            </a:prstGeom>
            <a:effectLst/>
          </p:spPr>
        </p:pic>
      </p:grpSp>
      <p:sp>
        <p:nvSpPr>
          <p:cNvPr id="1179" name="global, geologically limited flood"/>
          <p:cNvSpPr txBox="1"/>
          <p:nvPr/>
        </p:nvSpPr>
        <p:spPr>
          <a:xfrm>
            <a:off x="1526944" y="11239500"/>
            <a:ext cx="20853401" cy="1333500"/>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global, geologically limited flood</a:t>
            </a:r>
          </a:p>
        </p:txBody>
      </p:sp>
      <p:grpSp>
        <p:nvGrpSpPr>
          <p:cNvPr id="1182" name="image24.jpg"/>
          <p:cNvGrpSpPr/>
          <p:nvPr/>
        </p:nvGrpSpPr>
        <p:grpSpPr>
          <a:xfrm>
            <a:off x="4082715" y="952653"/>
            <a:ext cx="5826538" cy="7942060"/>
            <a:chOff x="0" y="0"/>
            <a:chExt cx="5826536" cy="7942058"/>
          </a:xfrm>
        </p:grpSpPr>
        <p:pic>
          <p:nvPicPr>
            <p:cNvPr id="1181" name="image24.jpg" descr="image24.jpg"/>
            <p:cNvPicPr>
              <a:picLocks/>
            </p:cNvPicPr>
            <p:nvPr/>
          </p:nvPicPr>
          <p:blipFill>
            <a:blip r:embed="rId5">
              <a:extLst/>
            </a:blip>
            <a:srcRect r="53" b="7188"/>
            <a:stretch>
              <a:fillRect/>
            </a:stretch>
          </p:blipFill>
          <p:spPr>
            <a:xfrm>
              <a:off x="317500" y="304800"/>
              <a:ext cx="5204237" cy="7319759"/>
            </a:xfrm>
            <a:prstGeom prst="rect">
              <a:avLst/>
            </a:prstGeom>
            <a:ln>
              <a:noFill/>
            </a:ln>
            <a:effectLst/>
          </p:spPr>
        </p:pic>
        <p:pic>
          <p:nvPicPr>
            <p:cNvPr id="1180" name="image24.jpg" descr="image24.jpg"/>
            <p:cNvPicPr>
              <a:picLocks/>
            </p:cNvPicPr>
            <p:nvPr/>
          </p:nvPicPr>
          <p:blipFill>
            <a:blip r:embed="rId6">
              <a:extLst/>
            </a:blip>
            <a:stretch>
              <a:fillRect/>
            </a:stretch>
          </p:blipFill>
          <p:spPr>
            <a:xfrm>
              <a:off x="0" y="0"/>
              <a:ext cx="5826537" cy="7942059"/>
            </a:xfrm>
            <a:prstGeom prst="rect">
              <a:avLst/>
            </a:prstGeom>
            <a:effectLst/>
          </p:spPr>
        </p:pic>
      </p:grpSp>
      <p:sp>
        <p:nvSpPr>
          <p:cNvPr id="1183" name="Adam Sedgwick…"/>
          <p:cNvSpPr txBox="1"/>
          <p:nvPr/>
        </p:nvSpPr>
        <p:spPr>
          <a:xfrm>
            <a:off x="13208410" y="8966355"/>
            <a:ext cx="8813801" cy="195580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F5F5F5"/>
              </a:buClr>
              <a:defRPr sz="6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Adam Sedgwick</a:t>
            </a:r>
          </a:p>
          <a:p>
            <a:pP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sz="6000"/>
              <a:t>(1785–1873)</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79">
                                            <p:bg/>
                                          </p:spTgt>
                                        </p:tgtEl>
                                        <p:attrNameLst>
                                          <p:attrName>style.visibility</p:attrName>
                                        </p:attrNameLst>
                                      </p:cBhvr>
                                      <p:to>
                                        <p:strVal val="visible"/>
                                      </p:to>
                                    </p:set>
                                    <p:animEffect transition="in" filter="wipe(left)">
                                      <p:cBhvr>
                                        <p:cTn id="7" dur="1000"/>
                                        <p:tgtEl>
                                          <p:spTgt spid="1179">
                                            <p:bg/>
                                          </p:spTgt>
                                        </p:tgtEl>
                                      </p:cBhvr>
                                    </p:animEffect>
                                  </p:childTnLst>
                                </p:cTn>
                              </p:par>
                              <p:par>
                                <p:cTn id="8" presetID="22" presetClass="entr" presetSubtype="8" fill="hold" grpId="1" nodeType="withEffect">
                                  <p:stCondLst>
                                    <p:cond delay="0"/>
                                  </p:stCondLst>
                                  <p:iterate>
                                    <p:tmAbs val="0"/>
                                  </p:iterate>
                                  <p:childTnLst>
                                    <p:set>
                                      <p:cBhvr>
                                        <p:cTn id="9" fill="hold"/>
                                        <p:tgtEl>
                                          <p:spTgt spid="1179">
                                            <p:txEl>
                                              <p:pRg st="0" end="0"/>
                                            </p:txEl>
                                          </p:spTgt>
                                        </p:tgtEl>
                                        <p:attrNameLst>
                                          <p:attrName>style.visibility</p:attrName>
                                        </p:attrNameLst>
                                      </p:cBhvr>
                                      <p:to>
                                        <p:strVal val="visible"/>
                                      </p:to>
                                    </p:set>
                                    <p:animEffect transition="in" filter="wipe(left)">
                                      <p:cBhvr>
                                        <p:cTn id="10" dur="1000"/>
                                        <p:tgtEl>
                                          <p:spTgt spid="1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John Fleming…"/>
          <p:cNvSpPr txBox="1">
            <a:spLocks noGrp="1"/>
          </p:cNvSpPr>
          <p:nvPr>
            <p:ph type="body" sz="quarter" idx="1"/>
          </p:nvPr>
        </p:nvSpPr>
        <p:spPr>
          <a:xfrm>
            <a:off x="2040440" y="1902082"/>
            <a:ext cx="13550371" cy="2982737"/>
          </a:xfrm>
          <a:prstGeom prst="rect">
            <a:avLst/>
          </a:prstGeom>
          <a:ln w="9525">
            <a:round/>
          </a:ln>
        </p:spPr>
        <p:txBody>
          <a:bodyPr/>
          <a:lstStyle/>
          <a:p>
            <a:pPr algn="ctr" defTabSz="914400">
              <a:spcBef>
                <a:spcPts val="2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a:t>John Fleming</a:t>
            </a:r>
          </a:p>
          <a:p>
            <a:pPr algn="ctr" defTabSz="914400">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t>(1785–1857)</a:t>
            </a:r>
          </a:p>
        </p:txBody>
      </p:sp>
      <p:sp>
        <p:nvSpPr>
          <p:cNvPr id="1188" name="global, peaceful flood"/>
          <p:cNvSpPr txBox="1"/>
          <p:nvPr/>
        </p:nvSpPr>
        <p:spPr>
          <a:xfrm>
            <a:off x="3695766" y="8551495"/>
            <a:ext cx="10239719" cy="2667001"/>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global, peaceful flood</a:t>
            </a:r>
          </a:p>
        </p:txBody>
      </p:sp>
      <p:sp>
        <p:nvSpPr>
          <p:cNvPr id="1189" name="Presbyterian Minister &amp; Zoologist"/>
          <p:cNvSpPr txBox="1"/>
          <p:nvPr/>
        </p:nvSpPr>
        <p:spPr>
          <a:xfrm>
            <a:off x="4276956" y="5411515"/>
            <a:ext cx="9077339"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spcBef>
                <a:spcPts val="4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t>Presbyterian Minister &amp; Zoologist</a:t>
            </a:r>
          </a:p>
        </p:txBody>
      </p:sp>
      <p:grpSp>
        <p:nvGrpSpPr>
          <p:cNvPr id="1192" name="Fleming, John 1785-1857.jpg"/>
          <p:cNvGrpSpPr/>
          <p:nvPr/>
        </p:nvGrpSpPr>
        <p:grpSpPr>
          <a:xfrm>
            <a:off x="15067455" y="1402843"/>
            <a:ext cx="7327310" cy="9286255"/>
            <a:chOff x="0" y="0"/>
            <a:chExt cx="7327308" cy="9286254"/>
          </a:xfrm>
        </p:grpSpPr>
        <p:pic>
          <p:nvPicPr>
            <p:cNvPr id="1191" name="Fleming, John 1785-1857.jpg" descr="Fleming, John 1785-1857.jpg"/>
            <p:cNvPicPr>
              <a:picLocks noChangeAspect="1"/>
            </p:cNvPicPr>
            <p:nvPr/>
          </p:nvPicPr>
          <p:blipFill>
            <a:blip r:embed="rId3">
              <a:extLst/>
            </a:blip>
            <a:stretch>
              <a:fillRect/>
            </a:stretch>
          </p:blipFill>
          <p:spPr>
            <a:xfrm>
              <a:off x="317500" y="304800"/>
              <a:ext cx="6705009" cy="8663955"/>
            </a:xfrm>
            <a:prstGeom prst="rect">
              <a:avLst/>
            </a:prstGeom>
            <a:ln>
              <a:noFill/>
            </a:ln>
            <a:effectLst/>
          </p:spPr>
        </p:pic>
        <p:pic>
          <p:nvPicPr>
            <p:cNvPr id="1190" name="Fleming, John 1785-1857.jpg" descr="Fleming, John 1785-1857.jpg"/>
            <p:cNvPicPr>
              <a:picLocks/>
            </p:cNvPicPr>
            <p:nvPr/>
          </p:nvPicPr>
          <p:blipFill>
            <a:blip r:embed="rId4">
              <a:extLst/>
            </a:blip>
            <a:stretch>
              <a:fillRect/>
            </a:stretch>
          </p:blipFill>
          <p:spPr>
            <a:xfrm>
              <a:off x="0" y="0"/>
              <a:ext cx="7327309" cy="9286255"/>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88"/>
                                        </p:tgtEl>
                                        <p:attrNameLst>
                                          <p:attrName>style.visibility</p:attrName>
                                        </p:attrNameLst>
                                      </p:cBhvr>
                                      <p:to>
                                        <p:strVal val="visible"/>
                                      </p:to>
                                    </p:set>
                                    <p:animEffect transition="in" filter="wipe(left)">
                                      <p:cBhvr>
                                        <p:cTn id="7" dur="500"/>
                                        <p:tgtEl>
                                          <p:spTgt spid="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John Pye Smith…"/>
          <p:cNvSpPr txBox="1">
            <a:spLocks noGrp="1"/>
          </p:cNvSpPr>
          <p:nvPr>
            <p:ph type="title"/>
          </p:nvPr>
        </p:nvSpPr>
        <p:spPr>
          <a:xfrm>
            <a:off x="11353800" y="2006600"/>
            <a:ext cx="11836400" cy="45974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John Pye Smith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(1774–1851)</a:t>
            </a:r>
          </a:p>
        </p:txBody>
      </p:sp>
      <p:sp>
        <p:nvSpPr>
          <p:cNvPr id="1197" name="local flood"/>
          <p:cNvSpPr txBox="1"/>
          <p:nvPr/>
        </p:nvSpPr>
        <p:spPr>
          <a:xfrm>
            <a:off x="11355387" y="8432800"/>
            <a:ext cx="14579601" cy="1333500"/>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local flood</a:t>
            </a:r>
          </a:p>
        </p:txBody>
      </p:sp>
      <p:sp>
        <p:nvSpPr>
          <p:cNvPr id="1198" name="Congregational Theologian"/>
          <p:cNvSpPr txBox="1"/>
          <p:nvPr/>
        </p:nvSpPr>
        <p:spPr>
          <a:xfrm>
            <a:off x="11328400" y="4775200"/>
            <a:ext cx="11197829"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Congregational Theologian</a:t>
            </a:r>
          </a:p>
        </p:txBody>
      </p:sp>
      <p:grpSp>
        <p:nvGrpSpPr>
          <p:cNvPr id="1201" name="Pye Smith.jpg"/>
          <p:cNvGrpSpPr/>
          <p:nvPr/>
        </p:nvGrpSpPr>
        <p:grpSpPr>
          <a:xfrm>
            <a:off x="1109662" y="990600"/>
            <a:ext cx="8547101" cy="11518900"/>
            <a:chOff x="0" y="0"/>
            <a:chExt cx="8547100" cy="11518900"/>
          </a:xfrm>
        </p:grpSpPr>
        <p:pic>
          <p:nvPicPr>
            <p:cNvPr id="1200" name="Pye Smith.jpg" descr="Pye Smith.jpg"/>
            <p:cNvPicPr>
              <a:picLocks/>
            </p:cNvPicPr>
            <p:nvPr/>
          </p:nvPicPr>
          <p:blipFill>
            <a:blip r:embed="rId3">
              <a:extLst/>
            </a:blip>
            <a:srcRect l="10404" r="6358" b="26988"/>
            <a:stretch>
              <a:fillRect/>
            </a:stretch>
          </p:blipFill>
          <p:spPr>
            <a:xfrm>
              <a:off x="317500" y="304800"/>
              <a:ext cx="7924800" cy="10896600"/>
            </a:xfrm>
            <a:prstGeom prst="rect">
              <a:avLst/>
            </a:prstGeom>
            <a:ln>
              <a:noFill/>
            </a:ln>
            <a:effectLst/>
          </p:spPr>
        </p:pic>
        <p:pic>
          <p:nvPicPr>
            <p:cNvPr id="1199" name="Pye Smith.jpg" descr="Pye Smith.jpg"/>
            <p:cNvPicPr>
              <a:picLocks/>
            </p:cNvPicPr>
            <p:nvPr/>
          </p:nvPicPr>
          <p:blipFill>
            <a:blip r:embed="rId4">
              <a:extLst/>
            </a:blip>
            <a:stretch>
              <a:fillRect/>
            </a:stretch>
          </p:blipFill>
          <p:spPr>
            <a:xfrm>
              <a:off x="0" y="0"/>
              <a:ext cx="8547100" cy="115189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97"/>
                                        </p:tgtEl>
                                        <p:attrNameLst>
                                          <p:attrName>style.visibility</p:attrName>
                                        </p:attrNameLst>
                                      </p:cBhvr>
                                      <p:to>
                                        <p:strVal val="visible"/>
                                      </p:to>
                                    </p:set>
                                    <p:animEffect transition="in" filter="wipe(left)">
                                      <p:cBhvr>
                                        <p:cTn id="7" dur="500"/>
                                        <p:tgtEl>
                                          <p:spTgt spid="1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Liberal Theologians"/>
          <p:cNvSpPr txBox="1">
            <a:spLocks noGrp="1"/>
          </p:cNvSpPr>
          <p:nvPr>
            <p:ph type="body" sz="quarter" idx="1"/>
          </p:nvPr>
        </p:nvSpPr>
        <p:spPr>
          <a:xfrm>
            <a:off x="763588" y="3505200"/>
            <a:ext cx="22860001" cy="2235200"/>
          </a:xfrm>
          <a:prstGeom prst="rect">
            <a:avLst/>
          </a:prstGeom>
          <a:ln w="9525">
            <a:round/>
          </a:ln>
        </p:spPr>
        <p:txBody>
          <a:bodyPr/>
          <a:lstStyle>
            <a:lvl1pPr algn="ctr" defTabSz="914400">
              <a:spcBef>
                <a:spcPts val="2300"/>
              </a:spcBef>
              <a:buClr>
                <a:srgbClr val="F5F5F5"/>
              </a:buClr>
              <a:defRPr sz="11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r>
              <a:t>Liberal Theologians</a:t>
            </a:r>
          </a:p>
        </p:txBody>
      </p:sp>
      <p:sp>
        <p:nvSpPr>
          <p:cNvPr id="1206" name="Genesis 1–11 is mythology."/>
          <p:cNvSpPr txBox="1"/>
          <p:nvPr/>
        </p:nvSpPr>
        <p:spPr>
          <a:xfrm>
            <a:off x="2225444" y="8775700"/>
            <a:ext cx="19939001" cy="1333500"/>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Genesis 1–11 is mythology.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06"/>
                                        </p:tgtEl>
                                        <p:attrNameLst>
                                          <p:attrName>style.visibility</p:attrName>
                                        </p:attrNameLst>
                                      </p:cBhvr>
                                      <p:to>
                                        <p:strVal val="visible"/>
                                      </p:to>
                                    </p:set>
                                    <p:animEffect transition="in" filter="wipe(left)">
                                      <p:cBhvr>
                                        <p:cTn id="7" dur="500"/>
                                        <p:tgtEl>
                                          <p:spTgt spid="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09" name="Early 1800s: Compromises with…"/>
          <p:cNvSpPr txBox="1">
            <a:spLocks noGrp="1"/>
          </p:cNvSpPr>
          <p:nvPr>
            <p:ph type="body" sz="half" idx="1"/>
          </p:nvPr>
        </p:nvSpPr>
        <p:spPr>
          <a:xfrm>
            <a:off x="763588" y="1422400"/>
            <a:ext cx="22860001" cy="3556000"/>
          </a:xfrm>
          <a:prstGeom prst="rect">
            <a:avLst/>
          </a:prstGeom>
          <a:effectLst/>
        </p:spPr>
        <p:txBody>
          <a:bodyPr/>
          <a:lstStyle/>
          <a:p>
            <a:pPr algn="ctr">
              <a:lnSpc>
                <a:spcPct val="80000"/>
              </a:lnSpc>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sz="9600"/>
              <a:t>Early 1800</a:t>
            </a:r>
            <a:r>
              <a:rPr>
                <a:latin typeface="DejaVu Sans Condensed"/>
                <a:ea typeface="DejaVu Sans Condensed"/>
                <a:cs typeface="DejaVu Sans Condensed"/>
                <a:sym typeface="DejaVu Sans Condensed"/>
              </a:rPr>
              <a:t>s</a:t>
            </a:r>
            <a:r>
              <a:rPr sz="9600"/>
              <a:t>: Compromises with </a:t>
            </a:r>
          </a:p>
          <a:p>
            <a:pPr algn="ctr">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sz="9600"/>
              <a:t>Old–Earth Geology</a:t>
            </a:r>
          </a:p>
        </p:txBody>
      </p:sp>
      <p:sp>
        <p:nvSpPr>
          <p:cNvPr id="1210" name="1810s   gap theory (Chalmers)…"/>
          <p:cNvSpPr txBox="1"/>
          <p:nvPr/>
        </p:nvSpPr>
        <p:spPr>
          <a:xfrm>
            <a:off x="3417887" y="5575300"/>
            <a:ext cx="19621501" cy="582930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1810s   gap theory (Chalmers)</a:t>
            </a: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1820s   day-age theory (Faber)</a:t>
            </a: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             global peaceful flood (Fleming)</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1830s   Local flood theory (Pye Smith)</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             Genesis is myth (liberals)</a:t>
            </a:r>
          </a:p>
        </p:txBody>
      </p:sp>
      <p:sp>
        <p:nvSpPr>
          <p:cNvPr id="1211" name="Line"/>
          <p:cNvSpPr/>
          <p:nvPr/>
        </p:nvSpPr>
        <p:spPr>
          <a:xfrm>
            <a:off x="4679903" y="4838700"/>
            <a:ext cx="15024147"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10">
                                            <p:bg/>
                                          </p:spTgt>
                                        </p:tgtEl>
                                        <p:attrNameLst>
                                          <p:attrName>style.visibility</p:attrName>
                                        </p:attrNameLst>
                                      </p:cBhvr>
                                      <p:to>
                                        <p:strVal val="visible"/>
                                      </p:to>
                                    </p:set>
                                    <p:animEffect transition="in" filter="dissolve">
                                      <p:cBhvr>
                                        <p:cTn id="7" dur="500"/>
                                        <p:tgtEl>
                                          <p:spTgt spid="1210">
                                            <p:bg/>
                                          </p:spTgt>
                                        </p:tgtEl>
                                      </p:cBhvr>
                                    </p:animEffect>
                                  </p:childTnLst>
                                </p:cTn>
                              </p:par>
                              <p:par>
                                <p:cTn id="8" presetID="9" presetClass="entr" presetSubtype="0" fill="hold" grpId="1" nodeType="withEffect">
                                  <p:stCondLst>
                                    <p:cond delay="0"/>
                                  </p:stCondLst>
                                  <p:iterate>
                                    <p:tmAbs val="0"/>
                                  </p:iterate>
                                  <p:childTnLst>
                                    <p:set>
                                      <p:cBhvr>
                                        <p:cTn id="9" fill="hold"/>
                                        <p:tgtEl>
                                          <p:spTgt spid="1210">
                                            <p:txEl>
                                              <p:pRg st="0" end="0"/>
                                            </p:txEl>
                                          </p:spTgt>
                                        </p:tgtEl>
                                        <p:attrNameLst>
                                          <p:attrName>style.visibility</p:attrName>
                                        </p:attrNameLst>
                                      </p:cBhvr>
                                      <p:to>
                                        <p:strVal val="visible"/>
                                      </p:to>
                                    </p:set>
                                    <p:animEffect transition="in" filter="dissolve">
                                      <p:cBhvr>
                                        <p:cTn id="10" dur="500"/>
                                        <p:tgtEl>
                                          <p:spTgt spid="12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210">
                                            <p:txEl>
                                              <p:pRg st="1" end="1"/>
                                            </p:txEl>
                                          </p:spTgt>
                                        </p:tgtEl>
                                        <p:attrNameLst>
                                          <p:attrName>style.visibility</p:attrName>
                                        </p:attrNameLst>
                                      </p:cBhvr>
                                      <p:to>
                                        <p:strVal val="visible"/>
                                      </p:to>
                                    </p:set>
                                    <p:animEffect transition="in" filter="dissolve">
                                      <p:cBhvr>
                                        <p:cTn id="15" dur="500"/>
                                        <p:tgtEl>
                                          <p:spTgt spid="1210">
                                            <p:txEl>
                                              <p:pRg st="1" end="1"/>
                                            </p:txEl>
                                          </p:spTgt>
                                        </p:tgtEl>
                                      </p:cBhvr>
                                    </p:animEffect>
                                  </p:childTnLst>
                                </p:cTn>
                              </p:par>
                            </p:childTnLst>
                          </p:cTn>
                        </p:par>
                        <p:par>
                          <p:cTn id="16" fill="hold">
                            <p:stCondLst>
                              <p:cond delay="500"/>
                            </p:stCondLst>
                            <p:childTnLst>
                              <p:par>
                                <p:cTn id="17" presetID="9" presetClass="entr" fill="hold" grpId="1" nodeType="afterEffect">
                                  <p:stCondLst>
                                    <p:cond delay="0"/>
                                  </p:stCondLst>
                                  <p:iterate>
                                    <p:tmAbs val="0"/>
                                  </p:iterate>
                                  <p:childTnLst>
                                    <p:set>
                                      <p:cBhvr>
                                        <p:cTn id="18" fill="hold"/>
                                        <p:tgtEl>
                                          <p:spTgt spid="1210">
                                            <p:txEl>
                                              <p:pRg st="2" end="2"/>
                                            </p:txEl>
                                          </p:spTgt>
                                        </p:tgtEl>
                                        <p:attrNameLst>
                                          <p:attrName>style.visibility</p:attrName>
                                        </p:attrNameLst>
                                      </p:cBhvr>
                                      <p:to>
                                        <p:strVal val="visible"/>
                                      </p:to>
                                    </p:set>
                                    <p:animEffect transition="in" filter="dissolve">
                                      <p:cBhvr>
                                        <p:cTn id="19" dur="500"/>
                                        <p:tgtEl>
                                          <p:spTgt spid="12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1" nodeType="clickEffect">
                                  <p:stCondLst>
                                    <p:cond delay="0"/>
                                  </p:stCondLst>
                                  <p:iterate>
                                    <p:tmAbs val="0"/>
                                  </p:iterate>
                                  <p:childTnLst>
                                    <p:set>
                                      <p:cBhvr>
                                        <p:cTn id="23" fill="hold"/>
                                        <p:tgtEl>
                                          <p:spTgt spid="1210">
                                            <p:txEl>
                                              <p:pRg st="3" end="3"/>
                                            </p:txEl>
                                          </p:spTgt>
                                        </p:tgtEl>
                                        <p:attrNameLst>
                                          <p:attrName>style.visibility</p:attrName>
                                        </p:attrNameLst>
                                      </p:cBhvr>
                                      <p:to>
                                        <p:strVal val="visible"/>
                                      </p:to>
                                    </p:set>
                                    <p:animEffect transition="in" filter="dissolve">
                                      <p:cBhvr>
                                        <p:cTn id="24" dur="500"/>
                                        <p:tgtEl>
                                          <p:spTgt spid="1210">
                                            <p:txEl>
                                              <p:pRg st="3" end="3"/>
                                            </p:txEl>
                                          </p:spTgt>
                                        </p:tgtEl>
                                      </p:cBhvr>
                                    </p:animEffect>
                                  </p:childTnLst>
                                </p:cTn>
                              </p:par>
                            </p:childTnLst>
                          </p:cTn>
                        </p:par>
                        <p:par>
                          <p:cTn id="25" fill="hold">
                            <p:stCondLst>
                              <p:cond delay="500"/>
                            </p:stCondLst>
                            <p:childTnLst>
                              <p:par>
                                <p:cTn id="26" presetID="9" presetClass="entr" fill="hold" grpId="1" nodeType="afterEffect">
                                  <p:stCondLst>
                                    <p:cond delay="0"/>
                                  </p:stCondLst>
                                  <p:iterate>
                                    <p:tmAbs val="0"/>
                                  </p:iterate>
                                  <p:childTnLst>
                                    <p:set>
                                      <p:cBhvr>
                                        <p:cTn id="27" fill="hold"/>
                                        <p:tgtEl>
                                          <p:spTgt spid="1210">
                                            <p:txEl>
                                              <p:pRg st="4" end="4"/>
                                            </p:txEl>
                                          </p:spTgt>
                                        </p:tgtEl>
                                        <p:attrNameLst>
                                          <p:attrName>style.visibility</p:attrName>
                                        </p:attrNameLst>
                                      </p:cBhvr>
                                      <p:to>
                                        <p:strVal val="visible"/>
                                      </p:to>
                                    </p:set>
                                    <p:animEffect transition="in" filter="dissolve">
                                      <p:cBhvr>
                                        <p:cTn id="28" dur="500"/>
                                        <p:tgtEl>
                                          <p:spTgt spid="12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14" name="Early 1800s: Faithfulness to Scripture"/>
          <p:cNvSpPr txBox="1">
            <a:spLocks noGrp="1"/>
          </p:cNvSpPr>
          <p:nvPr>
            <p:ph type="body" sz="quarter" idx="1"/>
          </p:nvPr>
        </p:nvSpPr>
        <p:spPr>
          <a:xfrm>
            <a:off x="2198688" y="1422400"/>
            <a:ext cx="19989801" cy="3022600"/>
          </a:xfrm>
          <a:prstGeom prst="rect">
            <a:avLst/>
          </a:prstGeom>
          <a:effectLst/>
        </p:spPr>
        <p:txBody>
          <a:bodyPr/>
          <a:lstStyle/>
          <a:p>
            <a:pPr algn="ctr">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sz="9600"/>
              <a:t>Early 1800</a:t>
            </a:r>
            <a:r>
              <a:rPr>
                <a:latin typeface="DejaVu Sans Condensed"/>
                <a:ea typeface="DejaVu Sans Condensed"/>
                <a:cs typeface="DejaVu Sans Condensed"/>
                <a:sym typeface="DejaVu Sans Condensed"/>
              </a:rPr>
              <a:t>s</a:t>
            </a:r>
            <a:r>
              <a:rPr sz="9600"/>
              <a:t>: Faithfulness to Scripture</a:t>
            </a:r>
          </a:p>
        </p:txBody>
      </p:sp>
      <p:sp>
        <p:nvSpPr>
          <p:cNvPr id="1215" name="1820–50    young-earth creationism…"/>
          <p:cNvSpPr txBox="1"/>
          <p:nvPr/>
        </p:nvSpPr>
        <p:spPr>
          <a:xfrm>
            <a:off x="3532187" y="6604000"/>
            <a:ext cx="18872201" cy="226060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1820</a:t>
            </a:r>
            <a:r>
              <a:rPr sz="7100"/>
              <a:t>–</a:t>
            </a:r>
            <a:r>
              <a:t>50    young-earth creationism </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		  		    (“Scriptural geologists”)</a:t>
            </a:r>
          </a:p>
        </p:txBody>
      </p:sp>
      <p:sp>
        <p:nvSpPr>
          <p:cNvPr id="1216" name="Line"/>
          <p:cNvSpPr/>
          <p:nvPr/>
        </p:nvSpPr>
        <p:spPr>
          <a:xfrm>
            <a:off x="4489403" y="5156200"/>
            <a:ext cx="15176547" cy="0"/>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The Real Nature of the Debate"/>
          <p:cNvSpPr txBox="1">
            <a:spLocks noGrp="1"/>
          </p:cNvSpPr>
          <p:nvPr>
            <p:ph type="ctrTitle"/>
          </p:nvPr>
        </p:nvSpPr>
        <p:spPr>
          <a:xfrm>
            <a:off x="1879831" y="2286000"/>
            <a:ext cx="20830713" cy="4953001"/>
          </a:xfrm>
          <a:prstGeom prst="rect">
            <a:avLst/>
          </a:prstGeom>
          <a:ln>
            <a:round/>
          </a:ln>
          <a:effectLst/>
        </p:spPr>
        <p:txBody>
          <a:bodyPr lIns="50800" tIns="50800" rIns="50800" bIns="50800"/>
          <a:lstStyle>
            <a:lvl1pPr algn="ctr" defTabSz="914400">
              <a:defRPr sz="11700">
                <a:solidFill>
                  <a:srgbClr val="FEFCDD"/>
                </a:solidFill>
                <a:effectLst>
                  <a:outerShdw blurRad="38100" dist="38100" dir="2700000" rotWithShape="0">
                    <a:srgbClr val="000000">
                      <a:alpha val="43137"/>
                    </a:srgbClr>
                  </a:outerShdw>
                </a:effectLst>
                <a:uFill>
                  <a:solidFill>
                    <a:srgbClr val="FEFCDD"/>
                  </a:solidFill>
                </a:uFill>
              </a:defRPr>
            </a:lvl1pPr>
          </a:lstStyle>
          <a:p>
            <a:r>
              <a:t>The Real Nature of the Debate</a:t>
            </a:r>
          </a:p>
        </p:txBody>
      </p:sp>
      <p:sp>
        <p:nvSpPr>
          <p:cNvPr id="1219" name="Philosophical and Religious…"/>
          <p:cNvSpPr txBox="1"/>
          <p:nvPr/>
        </p:nvSpPr>
        <p:spPr>
          <a:xfrm>
            <a:off x="1768242" y="7861300"/>
            <a:ext cx="20840701" cy="3488134"/>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p>
            <a:pPr defTabSz="914400">
              <a:buClr>
                <a:srgbClr val="B6DE87"/>
              </a:buClr>
              <a:defRPr sz="11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Philosophical and Religious</a:t>
            </a:r>
          </a:p>
          <a:p>
            <a:pPr defTabSz="914400">
              <a:buClr>
                <a:srgbClr val="B6DE87"/>
              </a:buClr>
              <a:defRPr sz="11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Worldview Conflict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19"/>
                                        </p:tgtEl>
                                        <p:attrNameLst>
                                          <p:attrName>style.visibility</p:attrName>
                                        </p:attrNameLst>
                                      </p:cBhvr>
                                      <p:to>
                                        <p:strVal val="visible"/>
                                      </p:to>
                                    </p:set>
                                    <p:animEffect transition="in" filter="dissolve">
                                      <p:cBhvr>
                                        <p:cTn id="7" dur="750"/>
                                        <p:tgtEl>
                                          <p:spTgt spid="1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906" name="Millions of Years:"/>
          <p:cNvSpPr txBox="1">
            <a:spLocks noGrp="1"/>
          </p:cNvSpPr>
          <p:nvPr>
            <p:ph type="subTitle" sz="quarter" idx="1"/>
          </p:nvPr>
        </p:nvSpPr>
        <p:spPr>
          <a:xfrm>
            <a:off x="-25400" y="4457700"/>
            <a:ext cx="24434800" cy="2580078"/>
          </a:xfrm>
          <a:prstGeom prst="rect">
            <a:avLst/>
          </a:prstGeom>
        </p:spPr>
        <p:txBody>
          <a:bodyPr/>
          <a:lstStyle>
            <a:lvl1pPr algn="ctr">
              <a:lnSpc>
                <a:spcPct val="90000"/>
              </a:lnSpc>
              <a:defRPr sz="13500">
                <a:latin typeface="+mn-lt"/>
                <a:ea typeface="+mn-ea"/>
                <a:cs typeface="+mn-cs"/>
                <a:sym typeface="GoudyTwenty"/>
              </a:defRPr>
            </a:lvl1pPr>
          </a:lstStyle>
          <a:p>
            <a:r>
              <a:t>Millions of Years:</a:t>
            </a:r>
          </a:p>
        </p:txBody>
      </p:sp>
      <p:sp>
        <p:nvSpPr>
          <p:cNvPr id="907" name="the Idea’s origin and…"/>
          <p:cNvSpPr txBox="1"/>
          <p:nvPr/>
        </p:nvSpPr>
        <p:spPr>
          <a:xfrm>
            <a:off x="-25400" y="6885077"/>
            <a:ext cx="24434801" cy="3445865"/>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pPr>
              <a:defRPr sz="10000">
                <a:solidFill>
                  <a:srgbClr val="F6A029"/>
                </a:solidFill>
                <a:latin typeface="+mn-lt"/>
                <a:ea typeface="+mn-ea"/>
                <a:cs typeface="+mn-cs"/>
                <a:sym typeface="GoudyTwenty"/>
              </a:defRPr>
            </a:pPr>
            <a:r>
              <a:t>the Idea’s origin and </a:t>
            </a:r>
          </a:p>
          <a:p>
            <a:pPr>
              <a:defRPr sz="10000">
                <a:solidFill>
                  <a:srgbClr val="F6A029"/>
                </a:solidFill>
                <a:latin typeface="+mn-lt"/>
                <a:ea typeface="+mn-ea"/>
                <a:cs typeface="+mn-cs"/>
                <a:sym typeface="GoudyTwenty"/>
              </a:defRPr>
            </a:pPr>
            <a:r>
              <a:t>Devastating impact</a:t>
            </a:r>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Circle"/>
          <p:cNvSpPr/>
          <p:nvPr/>
        </p:nvSpPr>
        <p:spPr>
          <a:xfrm>
            <a:off x="2363786" y="1219200"/>
            <a:ext cx="4419601" cy="4419602"/>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22" name="GOD"/>
          <p:cNvSpPr txBox="1"/>
          <p:nvPr/>
        </p:nvSpPr>
        <p:spPr>
          <a:xfrm>
            <a:off x="2390851" y="2459504"/>
            <a:ext cx="4508501" cy="18415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12000" b="1">
                <a:latin typeface="DejaVu Sans Condensed"/>
                <a:ea typeface="DejaVu Sans Condensed"/>
                <a:cs typeface="DejaVu Sans Condensed"/>
                <a:sym typeface="DejaVu Sans Condensed"/>
              </a:rPr>
              <a:t>GOD</a:t>
            </a:r>
          </a:p>
        </p:txBody>
      </p:sp>
      <p:grpSp>
        <p:nvGrpSpPr>
          <p:cNvPr id="1225" name="Group"/>
          <p:cNvGrpSpPr/>
          <p:nvPr/>
        </p:nvGrpSpPr>
        <p:grpSpPr>
          <a:xfrm>
            <a:off x="17527665" y="1219200"/>
            <a:ext cx="4535486" cy="4419602"/>
            <a:chOff x="0" y="0"/>
            <a:chExt cx="4535485" cy="4419601"/>
          </a:xfrm>
        </p:grpSpPr>
        <p:sp>
          <p:nvSpPr>
            <p:cNvPr id="1223" name="Circle"/>
            <p:cNvSpPr/>
            <p:nvPr/>
          </p:nvSpPr>
          <p:spPr>
            <a:xfrm>
              <a:off x="0" y="0"/>
              <a:ext cx="4419600"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24" name="GOD"/>
            <p:cNvSpPr txBox="1"/>
            <p:nvPr/>
          </p:nvSpPr>
          <p:spPr>
            <a:xfrm>
              <a:off x="26985" y="1240303"/>
              <a:ext cx="4508501" cy="18415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12000" b="1">
                  <a:latin typeface="DejaVu Sans Condensed"/>
                  <a:ea typeface="DejaVu Sans Condensed"/>
                  <a:cs typeface="DejaVu Sans Condensed"/>
                  <a:sym typeface="DejaVu Sans Condensed"/>
                </a:rPr>
                <a:t>GOD</a:t>
              </a:r>
            </a:p>
          </p:txBody>
        </p:sp>
      </p:grpSp>
      <p:sp>
        <p:nvSpPr>
          <p:cNvPr id="1226" name="Circle"/>
          <p:cNvSpPr/>
          <p:nvPr/>
        </p:nvSpPr>
        <p:spPr>
          <a:xfrm>
            <a:off x="2336878" y="6532095"/>
            <a:ext cx="4419601" cy="4419603"/>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27" name="The…"/>
          <p:cNvSpPr txBox="1"/>
          <p:nvPr/>
        </p:nvSpPr>
        <p:spPr>
          <a:xfrm>
            <a:off x="2287586" y="7239000"/>
            <a:ext cx="4508501" cy="22098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914400">
              <a:buClr>
                <a:srgbClr val="F5F5F5"/>
              </a:buClr>
              <a:buFont typeface="DejaVu Sans Condensed"/>
              <a:defRPr sz="6400">
                <a:solidFill>
                  <a:srgbClr val="E2DEAB"/>
                </a:solidFill>
                <a:uFill>
                  <a:solidFill>
                    <a:srgbClr val="E2DEAB"/>
                  </a:solidFill>
                </a:uFill>
              </a:defRPr>
            </a:pPr>
            <a:r>
              <a:rPr sz="7200" b="1">
                <a:latin typeface="DejaVu Sans Condensed"/>
                <a:ea typeface="DejaVu Sans Condensed"/>
                <a:cs typeface="DejaVu Sans Condensed"/>
                <a:sym typeface="DejaVu Sans Condensed"/>
              </a:rPr>
              <a:t>The</a:t>
            </a:r>
          </a:p>
          <a:p>
            <a:pPr defTabSz="914400">
              <a:buClr>
                <a:srgbClr val="F5F5F5"/>
              </a:buClr>
              <a:buFont typeface="DejaVu Sans Condensed"/>
              <a:defRPr sz="6400">
                <a:solidFill>
                  <a:srgbClr val="E2DEAB"/>
                </a:solidFill>
                <a:uFill>
                  <a:solidFill>
                    <a:srgbClr val="E2DEAB"/>
                  </a:solidFill>
                </a:uFill>
              </a:defRPr>
            </a:pPr>
            <a:r>
              <a:rPr sz="7200" b="1">
                <a:latin typeface="DejaVu Sans Condensed"/>
                <a:ea typeface="DejaVu Sans Condensed"/>
                <a:cs typeface="DejaVu Sans Condensed"/>
                <a:sym typeface="DejaVu Sans Condensed"/>
              </a:rPr>
              <a:t>Universe</a:t>
            </a:r>
          </a:p>
        </p:txBody>
      </p:sp>
      <p:grpSp>
        <p:nvGrpSpPr>
          <p:cNvPr id="1230" name="Group"/>
          <p:cNvGrpSpPr/>
          <p:nvPr/>
        </p:nvGrpSpPr>
        <p:grpSpPr>
          <a:xfrm>
            <a:off x="17451465" y="6532095"/>
            <a:ext cx="4508501" cy="4419603"/>
            <a:chOff x="0" y="0"/>
            <a:chExt cx="4508500" cy="4419601"/>
          </a:xfrm>
        </p:grpSpPr>
        <p:sp>
          <p:nvSpPr>
            <p:cNvPr id="1228" name="Circle"/>
            <p:cNvSpPr/>
            <p:nvPr/>
          </p:nvSpPr>
          <p:spPr>
            <a:xfrm>
              <a:off x="49212" y="0"/>
              <a:ext cx="4419601"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29" name="The…"/>
            <p:cNvSpPr txBox="1"/>
            <p:nvPr/>
          </p:nvSpPr>
          <p:spPr>
            <a:xfrm>
              <a:off x="0" y="684579"/>
              <a:ext cx="4508500" cy="22098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914400">
                <a:buClr>
                  <a:srgbClr val="F5F5F5"/>
                </a:buClr>
                <a:buFont typeface="DejaVu Sans Condensed"/>
                <a:defRPr sz="6400">
                  <a:solidFill>
                    <a:srgbClr val="E2DEAB"/>
                  </a:solidFill>
                  <a:uFill>
                    <a:solidFill>
                      <a:srgbClr val="E2DEAB"/>
                    </a:solidFill>
                  </a:uFill>
                </a:defRPr>
              </a:pPr>
              <a:r>
                <a:rPr sz="7200" b="1">
                  <a:latin typeface="DejaVu Sans Condensed"/>
                  <a:ea typeface="DejaVu Sans Condensed"/>
                  <a:cs typeface="DejaVu Sans Condensed"/>
                  <a:sym typeface="DejaVu Sans Condensed"/>
                </a:rPr>
                <a:t>The</a:t>
              </a:r>
            </a:p>
            <a:p>
              <a:pPr defTabSz="914400">
                <a:buClr>
                  <a:srgbClr val="F5F5F5"/>
                </a:buClr>
                <a:buFont typeface="DejaVu Sans Condensed"/>
                <a:defRPr sz="6400">
                  <a:solidFill>
                    <a:srgbClr val="E2DEAB"/>
                  </a:solidFill>
                  <a:uFill>
                    <a:solidFill>
                      <a:srgbClr val="E2DEAB"/>
                    </a:solidFill>
                  </a:uFill>
                </a:defRPr>
              </a:pPr>
              <a:r>
                <a:rPr sz="7200" b="1">
                  <a:latin typeface="DejaVu Sans Condensed"/>
                  <a:ea typeface="DejaVu Sans Condensed"/>
                  <a:cs typeface="DejaVu Sans Condensed"/>
                  <a:sym typeface="DejaVu Sans Condensed"/>
                </a:rPr>
                <a:t>Universe</a:t>
              </a:r>
            </a:p>
          </p:txBody>
        </p:sp>
      </p:grpSp>
      <p:grpSp>
        <p:nvGrpSpPr>
          <p:cNvPr id="1233" name="Group"/>
          <p:cNvGrpSpPr/>
          <p:nvPr/>
        </p:nvGrpSpPr>
        <p:grpSpPr>
          <a:xfrm>
            <a:off x="9564765" y="3597785"/>
            <a:ext cx="4508501" cy="4419602"/>
            <a:chOff x="0" y="0"/>
            <a:chExt cx="4508500" cy="4419601"/>
          </a:xfrm>
        </p:grpSpPr>
        <p:sp>
          <p:nvSpPr>
            <p:cNvPr id="1231" name="Circle"/>
            <p:cNvSpPr/>
            <p:nvPr/>
          </p:nvSpPr>
          <p:spPr>
            <a:xfrm>
              <a:off x="49212" y="0"/>
              <a:ext cx="4419601" cy="4419602"/>
            </a:xfrm>
            <a:prstGeom prst="ellipse">
              <a:avLst/>
            </a:prstGeom>
            <a:noFill/>
            <a:ln w="152400" cap="flat">
              <a:solidFill>
                <a:srgbClr val="F6A029"/>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32" name="The…"/>
            <p:cNvSpPr txBox="1"/>
            <p:nvPr/>
          </p:nvSpPr>
          <p:spPr>
            <a:xfrm>
              <a:off x="0" y="684579"/>
              <a:ext cx="4508500" cy="22098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914400">
                <a:buClr>
                  <a:srgbClr val="F5F5F5"/>
                </a:buClr>
                <a:buFont typeface="DejaVu Sans Condensed"/>
                <a:defRPr sz="6400">
                  <a:solidFill>
                    <a:srgbClr val="E2DEAB"/>
                  </a:solidFill>
                  <a:uFill>
                    <a:solidFill>
                      <a:srgbClr val="E2DEAB"/>
                    </a:solidFill>
                  </a:uFill>
                </a:defRPr>
              </a:pPr>
              <a:r>
                <a:rPr sz="7200" b="1" dirty="0">
                  <a:latin typeface="DejaVu Sans Condensed"/>
                  <a:ea typeface="DejaVu Sans Condensed"/>
                  <a:cs typeface="DejaVu Sans Condensed"/>
                  <a:sym typeface="DejaVu Sans Condensed"/>
                </a:rPr>
                <a:t>The</a:t>
              </a:r>
            </a:p>
            <a:p>
              <a:pPr defTabSz="914400">
                <a:buClr>
                  <a:srgbClr val="F5F5F5"/>
                </a:buClr>
                <a:buFont typeface="DejaVu Sans Condensed"/>
                <a:defRPr sz="6400">
                  <a:solidFill>
                    <a:srgbClr val="E2DEAB"/>
                  </a:solidFill>
                  <a:uFill>
                    <a:solidFill>
                      <a:srgbClr val="E2DEAB"/>
                    </a:solidFill>
                  </a:uFill>
                </a:defRPr>
              </a:pPr>
              <a:r>
                <a:rPr sz="7200" b="1" dirty="0">
                  <a:latin typeface="DejaVu Sans Condensed"/>
                  <a:ea typeface="DejaVu Sans Condensed"/>
                  <a:cs typeface="DejaVu Sans Condensed"/>
                  <a:sym typeface="DejaVu Sans Condensed"/>
                </a:rPr>
                <a:t>Universe</a:t>
              </a:r>
            </a:p>
          </p:txBody>
        </p:sp>
      </p:grpSp>
      <p:sp>
        <p:nvSpPr>
          <p:cNvPr id="1234" name="Deism"/>
          <p:cNvSpPr txBox="1"/>
          <p:nvPr/>
        </p:nvSpPr>
        <p:spPr>
          <a:xfrm>
            <a:off x="1835228" y="11527304"/>
            <a:ext cx="5422901" cy="1498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DCE15"/>
                </a:solidFill>
                <a:uFill>
                  <a:solidFill>
                    <a:srgbClr val="FDCE15"/>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9600" b="1">
                <a:latin typeface="DejaVu Sans Condensed"/>
                <a:ea typeface="DejaVu Sans Condensed"/>
                <a:cs typeface="DejaVu Sans Condensed"/>
                <a:sym typeface="DejaVu Sans Condensed"/>
              </a:rPr>
              <a:t>Deism</a:t>
            </a:r>
          </a:p>
        </p:txBody>
      </p:sp>
      <p:sp>
        <p:nvSpPr>
          <p:cNvPr id="1235" name="Atheism"/>
          <p:cNvSpPr txBox="1"/>
          <p:nvPr/>
        </p:nvSpPr>
        <p:spPr>
          <a:xfrm>
            <a:off x="8383665" y="11506200"/>
            <a:ext cx="6870701" cy="14986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9600" b="1" dirty="0">
                <a:latin typeface="DejaVu Sans Condensed"/>
                <a:ea typeface="DejaVu Sans Condensed"/>
                <a:cs typeface="DejaVu Sans Condensed"/>
                <a:sym typeface="DejaVu Sans Condensed"/>
              </a:rPr>
              <a:t>Atheism</a:t>
            </a:r>
          </a:p>
        </p:txBody>
      </p:sp>
      <p:sp>
        <p:nvSpPr>
          <p:cNvPr id="1236" name="Christianity"/>
          <p:cNvSpPr txBox="1"/>
          <p:nvPr/>
        </p:nvSpPr>
        <p:spPr>
          <a:xfrm>
            <a:off x="15241665" y="11527304"/>
            <a:ext cx="8775701" cy="1498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9600" b="1">
                <a:latin typeface="DejaVu Sans Condensed"/>
                <a:ea typeface="DejaVu Sans Condensed"/>
                <a:cs typeface="DejaVu Sans Condensed"/>
                <a:sym typeface="DejaVu Sans Condensed"/>
              </a:rPr>
              <a:t>Christianity</a:t>
            </a:r>
          </a:p>
        </p:txBody>
      </p:sp>
      <p:sp>
        <p:nvSpPr>
          <p:cNvPr id="1237" name="Shape"/>
          <p:cNvSpPr/>
          <p:nvPr/>
        </p:nvSpPr>
        <p:spPr>
          <a:xfrm>
            <a:off x="18842115" y="4398495"/>
            <a:ext cx="1714501" cy="2818181"/>
          </a:xfrm>
          <a:custGeom>
            <a:avLst/>
            <a:gdLst/>
            <a:ahLst/>
            <a:cxnLst>
              <a:cxn ang="0">
                <a:pos x="wd2" y="hd2"/>
              </a:cxn>
              <a:cxn ang="5400000">
                <a:pos x="wd2" y="hd2"/>
              </a:cxn>
              <a:cxn ang="10800000">
                <a:pos x="wd2" y="hd2"/>
              </a:cxn>
              <a:cxn ang="16200000">
                <a:pos x="wd2" y="hd2"/>
              </a:cxn>
            </a:cxnLst>
            <a:rect l="0" t="0" r="r" b="b"/>
            <a:pathLst>
              <a:path w="21600" h="21600" extrusionOk="0">
                <a:moveTo>
                  <a:pt x="0" y="15030"/>
                </a:moveTo>
                <a:lnTo>
                  <a:pt x="5400" y="15030"/>
                </a:lnTo>
                <a:lnTo>
                  <a:pt x="5400" y="0"/>
                </a:lnTo>
                <a:lnTo>
                  <a:pt x="16200" y="0"/>
                </a:lnTo>
                <a:lnTo>
                  <a:pt x="16200" y="15030"/>
                </a:lnTo>
                <a:lnTo>
                  <a:pt x="21600" y="1503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33"/>
                                        </p:tgtEl>
                                        <p:attrNameLst>
                                          <p:attrName>style.visibility</p:attrName>
                                        </p:attrNameLst>
                                      </p:cBhvr>
                                      <p:to>
                                        <p:strVal val="visible"/>
                                      </p:to>
                                    </p:set>
                                    <p:anim calcmode="lin" valueType="num">
                                      <p:cBhvr>
                                        <p:cTn id="7" dur="500" fill="hold"/>
                                        <p:tgtEl>
                                          <p:spTgt spid="1233"/>
                                        </p:tgtEl>
                                        <p:attrNameLst>
                                          <p:attrName>ppt_w</p:attrName>
                                        </p:attrNameLst>
                                      </p:cBhvr>
                                      <p:tavLst>
                                        <p:tav tm="0">
                                          <p:val>
                                            <p:fltVal val="0"/>
                                          </p:val>
                                        </p:tav>
                                        <p:tav tm="100000">
                                          <p:val>
                                            <p:strVal val="#ppt_w"/>
                                          </p:val>
                                        </p:tav>
                                      </p:tavLst>
                                    </p:anim>
                                    <p:anim calcmode="lin" valueType="num">
                                      <p:cBhvr>
                                        <p:cTn id="8" dur="500" fill="hold"/>
                                        <p:tgtEl>
                                          <p:spTgt spid="1233"/>
                                        </p:tgtEl>
                                        <p:attrNameLst>
                                          <p:attrName>ppt_h</p:attrName>
                                        </p:attrNameLst>
                                      </p:cBhvr>
                                      <p:tavLst>
                                        <p:tav tm="0">
                                          <p:val>
                                            <p:fltVal val="0"/>
                                          </p:val>
                                        </p:tav>
                                        <p:tav tm="100000">
                                          <p:val>
                                            <p:strVal val="#ppt_h"/>
                                          </p:val>
                                        </p:tav>
                                      </p:tavLst>
                                    </p:anim>
                                  </p:childTnLst>
                                </p:cTn>
                              </p:par>
                              <p:par>
                                <p:cTn id="9" presetID="9" presetClass="entr" fill="hold" grpId="2" nodeType="withEffect">
                                  <p:stCondLst>
                                    <p:cond delay="0"/>
                                  </p:stCondLst>
                                  <p:iterate>
                                    <p:tmAbs val="0"/>
                                  </p:iterate>
                                  <p:childTnLst>
                                    <p:set>
                                      <p:cBhvr>
                                        <p:cTn id="10" fill="hold"/>
                                        <p:tgtEl>
                                          <p:spTgt spid="1235"/>
                                        </p:tgtEl>
                                        <p:attrNameLst>
                                          <p:attrName>style.visibility</p:attrName>
                                        </p:attrNameLst>
                                      </p:cBhvr>
                                      <p:to>
                                        <p:strVal val="visible"/>
                                      </p:to>
                                    </p:set>
                                    <p:animEffect transition="in" filter="dissolve">
                                      <p:cBhvr>
                                        <p:cTn id="11" dur="500"/>
                                        <p:tgtEl>
                                          <p:spTgt spid="123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3" nodeType="clickEffect">
                                  <p:stCondLst>
                                    <p:cond delay="0"/>
                                  </p:stCondLst>
                                  <p:iterate>
                                    <p:tmAbs val="0"/>
                                  </p:iterate>
                                  <p:childTnLst>
                                    <p:set>
                                      <p:cBhvr>
                                        <p:cTn id="15" fill="hold"/>
                                        <p:tgtEl>
                                          <p:spTgt spid="1225"/>
                                        </p:tgtEl>
                                        <p:attrNameLst>
                                          <p:attrName>style.visibility</p:attrName>
                                        </p:attrNameLst>
                                      </p:cBhvr>
                                      <p:to>
                                        <p:strVal val="visible"/>
                                      </p:to>
                                    </p:set>
                                    <p:anim calcmode="lin" valueType="num">
                                      <p:cBhvr>
                                        <p:cTn id="16" dur="500" fill="hold"/>
                                        <p:tgtEl>
                                          <p:spTgt spid="1225"/>
                                        </p:tgtEl>
                                        <p:attrNameLst>
                                          <p:attrName>ppt_w</p:attrName>
                                        </p:attrNameLst>
                                      </p:cBhvr>
                                      <p:tavLst>
                                        <p:tav tm="0">
                                          <p:val>
                                            <p:fltVal val="0"/>
                                          </p:val>
                                        </p:tav>
                                        <p:tav tm="100000">
                                          <p:val>
                                            <p:strVal val="#ppt_w"/>
                                          </p:val>
                                        </p:tav>
                                      </p:tavLst>
                                    </p:anim>
                                    <p:anim calcmode="lin" valueType="num">
                                      <p:cBhvr>
                                        <p:cTn id="17" dur="500" fill="hold"/>
                                        <p:tgtEl>
                                          <p:spTgt spid="1225"/>
                                        </p:tgtEl>
                                        <p:attrNameLst>
                                          <p:attrName>ppt_h</p:attrName>
                                        </p:attrNameLst>
                                      </p:cBhvr>
                                      <p:tavLst>
                                        <p:tav tm="0">
                                          <p:val>
                                            <p:fltVal val="0"/>
                                          </p:val>
                                        </p:tav>
                                        <p:tav tm="100000">
                                          <p:val>
                                            <p:strVal val="#ppt_h"/>
                                          </p:val>
                                        </p:tav>
                                      </p:tavLst>
                                    </p:anim>
                                  </p:childTnLst>
                                </p:cTn>
                              </p:par>
                              <p:par>
                                <p:cTn id="18" presetID="23" presetClass="entr" presetSubtype="16" fill="hold" grpId="4" nodeType="withEffect">
                                  <p:stCondLst>
                                    <p:cond delay="0"/>
                                  </p:stCondLst>
                                  <p:iterate>
                                    <p:tmAbs val="0"/>
                                  </p:iterate>
                                  <p:childTnLst>
                                    <p:set>
                                      <p:cBhvr>
                                        <p:cTn id="19" fill="hold"/>
                                        <p:tgtEl>
                                          <p:spTgt spid="1230"/>
                                        </p:tgtEl>
                                        <p:attrNameLst>
                                          <p:attrName>style.visibility</p:attrName>
                                        </p:attrNameLst>
                                      </p:cBhvr>
                                      <p:to>
                                        <p:strVal val="visible"/>
                                      </p:to>
                                    </p:set>
                                    <p:anim calcmode="lin" valueType="num">
                                      <p:cBhvr>
                                        <p:cTn id="20" dur="500" fill="hold"/>
                                        <p:tgtEl>
                                          <p:spTgt spid="1230"/>
                                        </p:tgtEl>
                                        <p:attrNameLst>
                                          <p:attrName>ppt_w</p:attrName>
                                        </p:attrNameLst>
                                      </p:cBhvr>
                                      <p:tavLst>
                                        <p:tav tm="0">
                                          <p:val>
                                            <p:fltVal val="0"/>
                                          </p:val>
                                        </p:tav>
                                        <p:tav tm="100000">
                                          <p:val>
                                            <p:strVal val="#ppt_w"/>
                                          </p:val>
                                        </p:tav>
                                      </p:tavLst>
                                    </p:anim>
                                    <p:anim calcmode="lin" valueType="num">
                                      <p:cBhvr>
                                        <p:cTn id="21" dur="500" fill="hold"/>
                                        <p:tgtEl>
                                          <p:spTgt spid="1230"/>
                                        </p:tgtEl>
                                        <p:attrNameLst>
                                          <p:attrName>ppt_h</p:attrName>
                                        </p:attrNameLst>
                                      </p:cBhvr>
                                      <p:tavLst>
                                        <p:tav tm="0">
                                          <p:val>
                                            <p:fltVal val="0"/>
                                          </p:val>
                                        </p:tav>
                                        <p:tav tm="100000">
                                          <p:val>
                                            <p:strVal val="#ppt_h"/>
                                          </p:val>
                                        </p:tav>
                                      </p:tavLst>
                                    </p:anim>
                                  </p:childTnLst>
                                </p:cTn>
                              </p:par>
                              <p:par>
                                <p:cTn id="22" presetID="9" presetClass="entr" fill="hold" grpId="5" nodeType="withEffect">
                                  <p:stCondLst>
                                    <p:cond delay="0"/>
                                  </p:stCondLst>
                                  <p:iterate>
                                    <p:tmAbs val="0"/>
                                  </p:iterate>
                                  <p:childTnLst>
                                    <p:set>
                                      <p:cBhvr>
                                        <p:cTn id="23" fill="hold"/>
                                        <p:tgtEl>
                                          <p:spTgt spid="1236"/>
                                        </p:tgtEl>
                                        <p:attrNameLst>
                                          <p:attrName>style.visibility</p:attrName>
                                        </p:attrNameLst>
                                      </p:cBhvr>
                                      <p:to>
                                        <p:strVal val="visible"/>
                                      </p:to>
                                    </p:set>
                                    <p:animEffect transition="in" filter="dissolve">
                                      <p:cBhvr>
                                        <p:cTn id="24" dur="500"/>
                                        <p:tgtEl>
                                          <p:spTgt spid="12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6" nodeType="clickEffect">
                                  <p:stCondLst>
                                    <p:cond delay="0"/>
                                  </p:stCondLst>
                                  <p:iterate>
                                    <p:tmAbs val="0"/>
                                  </p:iterate>
                                  <p:childTnLst>
                                    <p:set>
                                      <p:cBhvr>
                                        <p:cTn id="28" fill="hold"/>
                                        <p:tgtEl>
                                          <p:spTgt spid="1237"/>
                                        </p:tgtEl>
                                        <p:attrNameLst>
                                          <p:attrName>style.visibility</p:attrName>
                                        </p:attrNameLst>
                                      </p:cBhvr>
                                      <p:to>
                                        <p:strVal val="visible"/>
                                      </p:to>
                                    </p:set>
                                    <p:animEffect transition="in" filter="wipe(up)">
                                      <p:cBhvr>
                                        <p:cTn id="29" dur="500"/>
                                        <p:tgtEl>
                                          <p:spTgt spid="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5" grpId="3" animBg="1" advAuto="0"/>
      <p:bldP spid="1230" grpId="4" animBg="1" advAuto="0"/>
      <p:bldP spid="1233" grpId="1" animBg="1" advAuto="0"/>
      <p:bldP spid="1235" grpId="2" animBg="1" advAuto="0"/>
      <p:bldP spid="1236" grpId="5" animBg="1" advAuto="0"/>
      <p:bldP spid="1237" grpId="6"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1"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242" name="Buffon:…"/>
          <p:cNvSpPr txBox="1">
            <a:spLocks noGrp="1"/>
          </p:cNvSpPr>
          <p:nvPr>
            <p:ph type="body" sz="quarter" idx="1"/>
          </p:nvPr>
        </p:nvSpPr>
        <p:spPr>
          <a:xfrm>
            <a:off x="4610329" y="3721253"/>
            <a:ext cx="4408259" cy="9982047"/>
          </a:xfrm>
          <a:prstGeom prst="rect">
            <a:avLst/>
          </a:prstGeom>
          <a:effectLst/>
        </p:spPr>
        <p:txBody>
          <a:bodyPr/>
          <a:lstStyle/>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Buffon:</a:t>
            </a:r>
          </a:p>
          <a:p>
            <a:pPr>
              <a:buClr>
                <a:srgbClr val="F5F5F5"/>
              </a:buClr>
              <a:defRPr>
                <a:effectLst>
                  <a:outerShdw blurRad="38100" dist="38100" dir="2700000" rotWithShape="0">
                    <a:srgbClr val="000000">
                      <a:alpha val="43137"/>
                    </a:srgbClr>
                  </a:outerShdw>
                </a:effectLst>
              </a:defRPr>
            </a:pPr>
            <a:r>
              <a:t>Laplace:</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Lamarck:</a:t>
            </a:r>
          </a:p>
          <a:p>
            <a:pPr>
              <a:buClr>
                <a:srgbClr val="F5F5F5"/>
              </a:buClr>
              <a:defRPr>
                <a:effectLst>
                  <a:outerShdw blurRad="38100" dist="38100" dir="2700000" rotWithShape="0">
                    <a:srgbClr val="000000">
                      <a:alpha val="43137"/>
                    </a:srgbClr>
                  </a:outerShdw>
                </a:effectLst>
              </a:defRPr>
            </a:pPr>
            <a:r>
              <a:t>Werner:</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Hutton:</a:t>
            </a:r>
          </a:p>
          <a:p>
            <a:pPr>
              <a:buClr>
                <a:srgbClr val="F5F5F5"/>
              </a:buClr>
              <a:defRPr>
                <a:effectLst>
                  <a:outerShdw blurRad="38100" dist="38100" dir="2700000" rotWithShape="0">
                    <a:srgbClr val="000000">
                      <a:alpha val="43137"/>
                    </a:srgbClr>
                  </a:outerShdw>
                </a:effectLst>
              </a:defRPr>
            </a:pPr>
            <a:r>
              <a:t>Cuvier:</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Smith:</a:t>
            </a:r>
          </a:p>
          <a:p>
            <a:pPr>
              <a:buClr>
                <a:srgbClr val="F5F5F5"/>
              </a:buClr>
              <a:defRPr>
                <a:effectLst>
                  <a:outerShdw blurRad="38100" dist="38100" dir="2700000" rotWithShape="0">
                    <a:srgbClr val="000000">
                      <a:alpha val="43137"/>
                    </a:srgbClr>
                  </a:outerShdw>
                </a:effectLst>
              </a:defRPr>
            </a:pPr>
            <a:r>
              <a:t>Lyell:</a:t>
            </a:r>
          </a:p>
        </p:txBody>
      </p:sp>
      <p:sp>
        <p:nvSpPr>
          <p:cNvPr id="1243" name="Old–Earth Theology"/>
          <p:cNvSpPr txBox="1"/>
          <p:nvPr/>
        </p:nvSpPr>
        <p:spPr>
          <a:xfrm>
            <a:off x="915986" y="1371600"/>
            <a:ext cx="22644101" cy="1453586"/>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buFont typeface="GoudyTwenty"/>
              <a:defRPr sz="96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sz="9600">
                <a:latin typeface="+mn-lt"/>
                <a:ea typeface="+mn-ea"/>
                <a:cs typeface="+mn-cs"/>
                <a:sym typeface="GoudyTwenty"/>
              </a:rPr>
              <a:t>Old–Earth Theology</a:t>
            </a:r>
          </a:p>
        </p:txBody>
      </p:sp>
      <p:sp>
        <p:nvSpPr>
          <p:cNvPr id="1244" name="deist or vague theist"/>
          <p:cNvSpPr txBox="1"/>
          <p:nvPr/>
        </p:nvSpPr>
        <p:spPr>
          <a:xfrm>
            <a:off x="9018587" y="3721255"/>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deist or vague theist</a:t>
            </a:r>
          </a:p>
        </p:txBody>
      </p:sp>
      <p:sp>
        <p:nvSpPr>
          <p:cNvPr id="1245" name="open atheist"/>
          <p:cNvSpPr txBox="1"/>
          <p:nvPr/>
        </p:nvSpPr>
        <p:spPr>
          <a:xfrm>
            <a:off x="9018587" y="4812119"/>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t>open atheist</a:t>
            </a:r>
          </a:p>
        </p:txBody>
      </p:sp>
      <p:sp>
        <p:nvSpPr>
          <p:cNvPr id="1246" name="deist or atheist"/>
          <p:cNvSpPr txBox="1"/>
          <p:nvPr/>
        </p:nvSpPr>
        <p:spPr>
          <a:xfrm>
            <a:off x="9018587" y="5927044"/>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deist or atheist</a:t>
            </a:r>
          </a:p>
        </p:txBody>
      </p:sp>
      <p:sp>
        <p:nvSpPr>
          <p:cNvPr id="1247" name="deist or atheist"/>
          <p:cNvSpPr txBox="1"/>
          <p:nvPr/>
        </p:nvSpPr>
        <p:spPr>
          <a:xfrm>
            <a:off x="9018587" y="6993699"/>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t>deist or atheist</a:t>
            </a:r>
          </a:p>
        </p:txBody>
      </p:sp>
      <p:sp>
        <p:nvSpPr>
          <p:cNvPr id="1248" name="deist or atheist"/>
          <p:cNvSpPr txBox="1"/>
          <p:nvPr/>
        </p:nvSpPr>
        <p:spPr>
          <a:xfrm>
            <a:off x="9018587" y="8108770"/>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deist or atheist</a:t>
            </a:r>
          </a:p>
        </p:txBody>
      </p:sp>
      <p:sp>
        <p:nvSpPr>
          <p:cNvPr id="1249" name="deist or vague theist"/>
          <p:cNvSpPr txBox="1"/>
          <p:nvPr/>
        </p:nvSpPr>
        <p:spPr>
          <a:xfrm>
            <a:off x="9018587" y="9188270"/>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t>deist or vague theist</a:t>
            </a:r>
          </a:p>
        </p:txBody>
      </p:sp>
      <p:sp>
        <p:nvSpPr>
          <p:cNvPr id="1250" name="deist or vague theist"/>
          <p:cNvSpPr txBox="1"/>
          <p:nvPr/>
        </p:nvSpPr>
        <p:spPr>
          <a:xfrm>
            <a:off x="9018587" y="10314559"/>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deist or vague theist</a:t>
            </a:r>
          </a:p>
        </p:txBody>
      </p:sp>
      <p:sp>
        <p:nvSpPr>
          <p:cNvPr id="1251" name="deist or unitarian"/>
          <p:cNvSpPr txBox="1"/>
          <p:nvPr/>
        </p:nvSpPr>
        <p:spPr>
          <a:xfrm>
            <a:off x="9018587" y="11429485"/>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t>deist or unitarian</a:t>
            </a:r>
          </a:p>
        </p:txBody>
      </p:sp>
      <p:sp>
        <p:nvSpPr>
          <p:cNvPr id="1252" name="Line"/>
          <p:cNvSpPr/>
          <p:nvPr/>
        </p:nvSpPr>
        <p:spPr>
          <a:xfrm>
            <a:off x="2889212" y="3263900"/>
            <a:ext cx="18427777" cy="0"/>
          </a:xfrm>
          <a:prstGeom prst="line">
            <a:avLst/>
          </a:prstGeom>
          <a:blipFill>
            <a:blip r:embed="rId4"/>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44"/>
                                        </p:tgtEl>
                                        <p:attrNameLst>
                                          <p:attrName>style.visibility</p:attrName>
                                        </p:attrNameLst>
                                      </p:cBhvr>
                                      <p:to>
                                        <p:strVal val="visible"/>
                                      </p:to>
                                    </p:set>
                                    <p:animEffect transition="in" filter="dissolve">
                                      <p:cBhvr>
                                        <p:cTn id="7" dur="250"/>
                                        <p:tgtEl>
                                          <p:spTgt spid="12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45"/>
                                        </p:tgtEl>
                                        <p:attrNameLst>
                                          <p:attrName>style.visibility</p:attrName>
                                        </p:attrNameLst>
                                      </p:cBhvr>
                                      <p:to>
                                        <p:strVal val="visible"/>
                                      </p:to>
                                    </p:set>
                                    <p:animEffect transition="in" filter="dissolve">
                                      <p:cBhvr>
                                        <p:cTn id="12" dur="250"/>
                                        <p:tgtEl>
                                          <p:spTgt spid="12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246"/>
                                        </p:tgtEl>
                                        <p:attrNameLst>
                                          <p:attrName>style.visibility</p:attrName>
                                        </p:attrNameLst>
                                      </p:cBhvr>
                                      <p:to>
                                        <p:strVal val="visible"/>
                                      </p:to>
                                    </p:set>
                                    <p:animEffect transition="in" filter="dissolve">
                                      <p:cBhvr>
                                        <p:cTn id="17" dur="250"/>
                                        <p:tgtEl>
                                          <p:spTgt spid="12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247"/>
                                        </p:tgtEl>
                                        <p:attrNameLst>
                                          <p:attrName>style.visibility</p:attrName>
                                        </p:attrNameLst>
                                      </p:cBhvr>
                                      <p:to>
                                        <p:strVal val="visible"/>
                                      </p:to>
                                    </p:set>
                                    <p:animEffect transition="in" filter="dissolve">
                                      <p:cBhvr>
                                        <p:cTn id="22" dur="250"/>
                                        <p:tgtEl>
                                          <p:spTgt spid="12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248"/>
                                        </p:tgtEl>
                                        <p:attrNameLst>
                                          <p:attrName>style.visibility</p:attrName>
                                        </p:attrNameLst>
                                      </p:cBhvr>
                                      <p:to>
                                        <p:strVal val="visible"/>
                                      </p:to>
                                    </p:set>
                                    <p:animEffect transition="in" filter="dissolve">
                                      <p:cBhvr>
                                        <p:cTn id="27" dur="250"/>
                                        <p:tgtEl>
                                          <p:spTgt spid="124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249"/>
                                        </p:tgtEl>
                                        <p:attrNameLst>
                                          <p:attrName>style.visibility</p:attrName>
                                        </p:attrNameLst>
                                      </p:cBhvr>
                                      <p:to>
                                        <p:strVal val="visible"/>
                                      </p:to>
                                    </p:set>
                                    <p:animEffect transition="in" filter="dissolve">
                                      <p:cBhvr>
                                        <p:cTn id="32" dur="250"/>
                                        <p:tgtEl>
                                          <p:spTgt spid="124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1250"/>
                                        </p:tgtEl>
                                        <p:attrNameLst>
                                          <p:attrName>style.visibility</p:attrName>
                                        </p:attrNameLst>
                                      </p:cBhvr>
                                      <p:to>
                                        <p:strVal val="visible"/>
                                      </p:to>
                                    </p:set>
                                    <p:animEffect transition="in" filter="dissolve">
                                      <p:cBhvr>
                                        <p:cTn id="37" dur="250"/>
                                        <p:tgtEl>
                                          <p:spTgt spid="125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1251"/>
                                        </p:tgtEl>
                                        <p:attrNameLst>
                                          <p:attrName>style.visibility</p:attrName>
                                        </p:attrNameLst>
                                      </p:cBhvr>
                                      <p:to>
                                        <p:strVal val="visible"/>
                                      </p:to>
                                    </p:set>
                                    <p:animEffect transition="in" filter="dissolve">
                                      <p:cBhvr>
                                        <p:cTn id="42" dur="250"/>
                                        <p:tgtEl>
                                          <p:spTgt spid="1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 grpId="1" animBg="1" advAuto="0"/>
      <p:bldP spid="1245" grpId="2" animBg="1" advAuto="0"/>
      <p:bldP spid="1246" grpId="3" animBg="1" advAuto="0"/>
      <p:bldP spid="1247" grpId="4" animBg="1" advAuto="0"/>
      <p:bldP spid="1248" grpId="5" animBg="1" advAuto="0"/>
      <p:bldP spid="1249" grpId="6" animBg="1" advAuto="0"/>
      <p:bldP spid="1250" grpId="7" animBg="1" advAuto="0"/>
      <p:bldP spid="1251" grpId="8"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The past history of our globe must…"/>
          <p:cNvSpPr txBox="1">
            <a:spLocks noGrp="1"/>
          </p:cNvSpPr>
          <p:nvPr>
            <p:ph type="title"/>
          </p:nvPr>
        </p:nvSpPr>
        <p:spPr>
          <a:xfrm>
            <a:off x="1701800" y="1549400"/>
            <a:ext cx="19761200" cy="9144000"/>
          </a:xfrm>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“The past history of our globe </a:t>
            </a:r>
            <a:r>
              <a:rPr>
                <a:solidFill>
                  <a:srgbClr val="F6A029"/>
                </a:solidFill>
                <a:uFill>
                  <a:solidFill>
                    <a:srgbClr val="F6A029"/>
                  </a:solidFill>
                </a:uFill>
              </a:rPr>
              <a:t>must</a:t>
            </a:r>
            <a:r>
              <a:rPr>
                <a:solidFill>
                  <a:srgbClr val="E2DEAB"/>
                </a:solidFill>
                <a:uFill>
                  <a:solidFill>
                    <a:srgbClr val="E2DEAB"/>
                  </a:solidFill>
                </a:uFill>
              </a:rPr>
              <a:t> </a:t>
            </a:r>
          </a:p>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be explained </a:t>
            </a:r>
          </a:p>
        </p:txBody>
      </p:sp>
      <p:sp>
        <p:nvSpPr>
          <p:cNvPr id="1257" name="James Hutton, quoted in Arthur Holmes, Principles of Physical Geology, 2nd ed. (Edinburgh, Scotland: Thomas Nelson and Sons Ltd., 1965), pp. 43–44."/>
          <p:cNvSpPr txBox="1">
            <a:spLocks noGrp="1"/>
          </p:cNvSpPr>
          <p:nvPr>
            <p:ph type="body" sz="quarter" idx="1"/>
          </p:nvPr>
        </p:nvSpPr>
        <p:spPr>
          <a:xfrm>
            <a:off x="1752600" y="11277600"/>
            <a:ext cx="20866100" cy="1219200"/>
          </a:xfrm>
          <a:prstGeom prst="rect">
            <a:avLst/>
          </a:prstGeom>
        </p:spPr>
        <p:txBody>
          <a:bodyPr/>
          <a:lstStyle/>
          <a:p>
            <a:r>
              <a:rPr>
                <a:effectLst>
                  <a:outerShdw blurRad="38100" dist="38100" dir="2700000" rotWithShape="0">
                    <a:srgbClr val="000000">
                      <a:alpha val="43137"/>
                    </a:srgbClr>
                  </a:outerShdw>
                </a:effectLst>
                <a:uFill>
                  <a:solidFill>
                    <a:srgbClr val="E2DEAB"/>
                  </a:solidFill>
                </a:uFill>
              </a:rPr>
              <a:t>James Hutton, q</a:t>
            </a:r>
            <a:r>
              <a:t>uoted in Arthur Holmes, </a:t>
            </a:r>
            <a:r>
              <a:rPr>
                <a:latin typeface="DejaVu Sans Condensed Oblique"/>
                <a:ea typeface="DejaVu Sans Condensed Oblique"/>
                <a:cs typeface="DejaVu Sans Condensed Oblique"/>
                <a:sym typeface="DejaVu Sans Condensed Oblique"/>
              </a:rPr>
              <a:t>Principles of Physical Geology</a:t>
            </a:r>
            <a:r>
              <a:t>, 2</a:t>
            </a:r>
            <a:r>
              <a:rPr baseline="31999"/>
              <a:t>nd</a:t>
            </a:r>
            <a:r>
              <a:t> ed. (Edinburgh, Scotland: Thomas Nelson and Sons Ltd., 1965), pp. 43–44.</a:t>
            </a:r>
          </a:p>
        </p:txBody>
      </p:sp>
      <p:grpSp>
        <p:nvGrpSpPr>
          <p:cNvPr id="1260" name="image17.jpg"/>
          <p:cNvGrpSpPr/>
          <p:nvPr/>
        </p:nvGrpSpPr>
        <p:grpSpPr>
          <a:xfrm>
            <a:off x="17895887" y="1449434"/>
            <a:ext cx="5124451" cy="5764166"/>
            <a:chOff x="0" y="0"/>
            <a:chExt cx="5124450" cy="5764165"/>
          </a:xfrm>
        </p:grpSpPr>
        <p:pic>
          <p:nvPicPr>
            <p:cNvPr id="1259" name="image17.jpg" descr="image17.jpg"/>
            <p:cNvPicPr>
              <a:picLocks noChangeAspect="1"/>
            </p:cNvPicPr>
            <p:nvPr/>
          </p:nvPicPr>
          <p:blipFill>
            <a:blip r:embed="rId3">
              <a:extLst/>
            </a:blip>
            <a:srcRect l="3113" r="6614" b="23871"/>
            <a:stretch>
              <a:fillRect/>
            </a:stretch>
          </p:blipFill>
          <p:spPr>
            <a:xfrm>
              <a:off x="317500" y="304800"/>
              <a:ext cx="4502150" cy="5141866"/>
            </a:xfrm>
            <a:prstGeom prst="rect">
              <a:avLst/>
            </a:prstGeom>
            <a:ln>
              <a:noFill/>
            </a:ln>
            <a:effectLst/>
          </p:spPr>
        </p:pic>
        <p:pic>
          <p:nvPicPr>
            <p:cNvPr id="1258" name="image17.jpg" descr="image17.jpg"/>
            <p:cNvPicPr>
              <a:picLocks/>
            </p:cNvPicPr>
            <p:nvPr/>
          </p:nvPicPr>
          <p:blipFill>
            <a:blip r:embed="rId4">
              <a:extLst/>
            </a:blip>
            <a:stretch>
              <a:fillRect/>
            </a:stretch>
          </p:blipFill>
          <p:spPr>
            <a:xfrm>
              <a:off x="0" y="0"/>
              <a:ext cx="5124450" cy="5764166"/>
            </a:xfrm>
            <a:prstGeom prst="rect">
              <a:avLst/>
            </a:prstGeom>
            <a:effectLst/>
          </p:spPr>
        </p:pic>
      </p:grpSp>
      <p:sp>
        <p:nvSpPr>
          <p:cNvPr id="1261" name="by what can be seen to…"/>
          <p:cNvSpPr txBox="1"/>
          <p:nvPr/>
        </p:nvSpPr>
        <p:spPr>
          <a:xfrm>
            <a:off x="1638300" y="2709778"/>
            <a:ext cx="15883682" cy="6502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8"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           by what can be seen to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be happening </a:t>
            </a:r>
            <a:r>
              <a:rPr dirty="0">
                <a:solidFill>
                  <a:srgbClr val="F6A029"/>
                </a:solidFill>
                <a:uFill>
                  <a:solidFill>
                    <a:srgbClr val="F6A029"/>
                  </a:solidFill>
                </a:uFill>
              </a:rPr>
              <a:t>now</a:t>
            </a:r>
            <a:r>
              <a:rPr dirty="0">
                <a:solidFill>
                  <a:srgbClr val="E2DEAB"/>
                </a:solidFill>
                <a:uFill>
                  <a:solidFill>
                    <a:srgbClr val="E2DEAB"/>
                  </a:solidFill>
                </a:uFill>
              </a:rPr>
              <a:t>. ... No powers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are to be employed that are not </a:t>
            </a:r>
          </a:p>
          <a:p>
            <a:pPr algn="l" defTabSz="914400">
              <a:buClr>
                <a:srgbClr val="B6DE87"/>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F6A029"/>
                </a:solidFill>
                <a:uFill>
                  <a:solidFill>
                    <a:srgbClr val="F6A029"/>
                  </a:solidFill>
                </a:uFill>
              </a:rPr>
              <a:t>natural</a:t>
            </a:r>
            <a:r>
              <a:rPr dirty="0"/>
              <a:t> </a:t>
            </a:r>
            <a:r>
              <a:rPr dirty="0">
                <a:solidFill>
                  <a:srgbClr val="E2DEAB"/>
                </a:solidFill>
                <a:uFill>
                  <a:solidFill>
                    <a:srgbClr val="E2DEAB"/>
                  </a:solidFill>
                </a:uFill>
              </a:rPr>
              <a:t>to the globe, no action to be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admitted except those of which we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know the principle.”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61"/>
                                        </p:tgtEl>
                                        <p:attrNameLst>
                                          <p:attrName>style.visibility</p:attrName>
                                        </p:attrNameLst>
                                      </p:cBhvr>
                                      <p:to>
                                        <p:strVal val="visible"/>
                                      </p:to>
                                    </p:set>
                                    <p:animEffect transition="in" filter="wipe(up)">
                                      <p:cBhvr>
                                        <p:cTn id="7" dur="1000"/>
                                        <p:tgtEl>
                                          <p:spTgt spid="1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But, surely, general deluges form…"/>
          <p:cNvSpPr txBox="1">
            <a:spLocks noGrp="1"/>
          </p:cNvSpPr>
          <p:nvPr>
            <p:ph type="title"/>
          </p:nvPr>
        </p:nvSpPr>
        <p:spPr>
          <a:xfrm>
            <a:off x="1739900" y="1574800"/>
            <a:ext cx="19761200" cy="5969000"/>
          </a:xfrm>
          <a:prstGeom prst="rect">
            <a:avLst/>
          </a:prstGeom>
        </p:spPr>
        <p:txBody>
          <a:bodyPr/>
          <a:lstStyle/>
          <a:p>
            <a:pPr defTabSz="914400">
              <a:defRPr>
                <a:effectLst>
                  <a:outerShdw blurRad="38100" dist="38100" dir="2700000" rotWithShape="0">
                    <a:srgbClr val="000000">
                      <a:alpha val="43137"/>
                    </a:srgbClr>
                  </a:outerShdw>
                </a:effectLst>
                <a:uFill>
                  <a:solidFill>
                    <a:srgbClr val="E2DEAB"/>
                  </a:solidFill>
                </a:uFill>
              </a:defRPr>
            </a:pPr>
            <a:r>
              <a:t>“But, surely, general deluges form </a:t>
            </a:r>
          </a:p>
          <a:p>
            <a:pPr defTabSz="914400">
              <a:defRPr>
                <a:effectLst>
                  <a:outerShdw blurRad="38100" dist="38100" dir="2700000" rotWithShape="0">
                    <a:srgbClr val="000000">
                      <a:alpha val="43137"/>
                    </a:srgbClr>
                  </a:outerShdw>
                </a:effectLst>
                <a:uFill>
                  <a:solidFill>
                    <a:srgbClr val="E2DEAB"/>
                  </a:solidFill>
                </a:uFill>
              </a:defRPr>
            </a:pPr>
            <a:r>
              <a:rPr>
                <a:solidFill>
                  <a:srgbClr val="F6A029"/>
                </a:solidFill>
                <a:uFill>
                  <a:solidFill>
                    <a:srgbClr val="F6A029"/>
                  </a:solidFill>
                </a:uFill>
              </a:rPr>
              <a:t>no part</a:t>
            </a:r>
            <a:r>
              <a:t> of the theory of the earth;  </a:t>
            </a:r>
          </a:p>
        </p:txBody>
      </p:sp>
      <p:sp>
        <p:nvSpPr>
          <p:cNvPr id="1266" name="James Hutton, Theory of the Earth (Edinburgh: William Creech, 1795), vol. 1, p. 273."/>
          <p:cNvSpPr txBox="1">
            <a:spLocks noGrp="1"/>
          </p:cNvSpPr>
          <p:nvPr>
            <p:ph type="body" sz="quarter" idx="1"/>
          </p:nvPr>
        </p:nvSpPr>
        <p:spPr>
          <a:xfrm>
            <a:off x="1752600" y="11290300"/>
            <a:ext cx="20866100" cy="14732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James Hutton, </a:t>
            </a:r>
            <a:r>
              <a:rPr>
                <a:latin typeface="DejaVu Sans Condensed Oblique"/>
                <a:ea typeface="DejaVu Sans Condensed Oblique"/>
                <a:cs typeface="DejaVu Sans Condensed Oblique"/>
                <a:sym typeface="DejaVu Sans Condensed Oblique"/>
              </a:rPr>
              <a:t>Theory of the Earth </a:t>
            </a:r>
            <a:r>
              <a:t>(Edinburgh: William Creech, 1795), vol. 1, p. 273.</a:t>
            </a:r>
          </a:p>
        </p:txBody>
      </p:sp>
      <p:grpSp>
        <p:nvGrpSpPr>
          <p:cNvPr id="1269" name="image17.jpg"/>
          <p:cNvGrpSpPr/>
          <p:nvPr/>
        </p:nvGrpSpPr>
        <p:grpSpPr>
          <a:xfrm>
            <a:off x="17895887" y="1449434"/>
            <a:ext cx="5124451" cy="5764166"/>
            <a:chOff x="0" y="0"/>
            <a:chExt cx="5124450" cy="5764165"/>
          </a:xfrm>
        </p:grpSpPr>
        <p:pic>
          <p:nvPicPr>
            <p:cNvPr id="1268" name="image17.jpg" descr="image17.jpg"/>
            <p:cNvPicPr>
              <a:picLocks noChangeAspect="1"/>
            </p:cNvPicPr>
            <p:nvPr/>
          </p:nvPicPr>
          <p:blipFill>
            <a:blip r:embed="rId3">
              <a:extLst/>
            </a:blip>
            <a:srcRect l="3113" r="6614" b="23871"/>
            <a:stretch>
              <a:fillRect/>
            </a:stretch>
          </p:blipFill>
          <p:spPr>
            <a:xfrm>
              <a:off x="317500" y="304800"/>
              <a:ext cx="4502150" cy="5141866"/>
            </a:xfrm>
            <a:prstGeom prst="rect">
              <a:avLst/>
            </a:prstGeom>
            <a:ln>
              <a:noFill/>
            </a:ln>
            <a:effectLst/>
          </p:spPr>
        </p:pic>
        <p:pic>
          <p:nvPicPr>
            <p:cNvPr id="1267" name="image17.jpg" descr="image17.jpg"/>
            <p:cNvPicPr>
              <a:picLocks/>
            </p:cNvPicPr>
            <p:nvPr/>
          </p:nvPicPr>
          <p:blipFill>
            <a:blip r:embed="rId4">
              <a:extLst/>
            </a:blip>
            <a:stretch>
              <a:fillRect/>
            </a:stretch>
          </p:blipFill>
          <p:spPr>
            <a:xfrm>
              <a:off x="0" y="0"/>
              <a:ext cx="5124450" cy="5764166"/>
            </a:xfrm>
            <a:prstGeom prst="rect">
              <a:avLst/>
            </a:prstGeom>
            <a:effectLst/>
          </p:spPr>
        </p:pic>
      </p:grpSp>
      <p:sp>
        <p:nvSpPr>
          <p:cNvPr id="1270" name="The Present is the key to the past"/>
          <p:cNvSpPr txBox="1"/>
          <p:nvPr/>
        </p:nvSpPr>
        <p:spPr>
          <a:xfrm>
            <a:off x="1549631" y="7340601"/>
            <a:ext cx="20830713" cy="3797300"/>
          </a:xfrm>
          <a:prstGeom prst="rect">
            <a:avLst/>
          </a:prstGeom>
          <a:ln w="12700"/>
          <a:extLst>
            <a:ext uri="{C572A759-6A51-4108-AA02-DFA0A04FC94B}">
              <ma14:wrappingTextBoxFlag xmlns:ma14="http://schemas.microsoft.com/office/mac/drawingml/2011/main" val="1"/>
            </a:ext>
          </a:extLst>
        </p:spPr>
        <p:txBody>
          <a:bodyPr lIns="50800" tIns="50800" rIns="50800" bIns="50800"/>
          <a:lstStyle>
            <a:lvl1pPr defTabSz="914400">
              <a:buClr>
                <a:srgbClr val="FFFEEC"/>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lvl1pPr>
          </a:lstStyle>
          <a:p>
            <a:r>
              <a:t>The Present is the key to the past</a:t>
            </a:r>
          </a:p>
        </p:txBody>
      </p:sp>
      <p:sp>
        <p:nvSpPr>
          <p:cNvPr id="1271" name="for, the purpose of this earth is…"/>
          <p:cNvSpPr txBox="1"/>
          <p:nvPr/>
        </p:nvSpPr>
        <p:spPr>
          <a:xfrm>
            <a:off x="1739900" y="3721100"/>
            <a:ext cx="19761200" cy="39751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for, the purpose of this earth is </a:t>
            </a:r>
          </a:p>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evidently to maintain vegetable and </a:t>
            </a:r>
          </a:p>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animal life, and not to destroy them.”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71"/>
                                        </p:tgtEl>
                                        <p:attrNameLst>
                                          <p:attrName>style.visibility</p:attrName>
                                        </p:attrNameLst>
                                      </p:cBhvr>
                                      <p:to>
                                        <p:strVal val="visible"/>
                                      </p:to>
                                    </p:set>
                                    <p:animEffect transition="in" filter="wipe(up)">
                                      <p:cBhvr>
                                        <p:cTn id="7" dur="500"/>
                                        <p:tgtEl>
                                          <p:spTgt spid="127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270"/>
                                        </p:tgtEl>
                                        <p:attrNameLst>
                                          <p:attrName>style.visibility</p:attrName>
                                        </p:attrNameLst>
                                      </p:cBhvr>
                                      <p:to>
                                        <p:strVal val="visible"/>
                                      </p:to>
                                    </p:set>
                                    <p:anim calcmode="lin" valueType="num">
                                      <p:cBhvr>
                                        <p:cTn id="12" dur="500" fill="hold"/>
                                        <p:tgtEl>
                                          <p:spTgt spid="1270"/>
                                        </p:tgtEl>
                                        <p:attrNameLst>
                                          <p:attrName>ppt_w</p:attrName>
                                        </p:attrNameLst>
                                      </p:cBhvr>
                                      <p:tavLst>
                                        <p:tav tm="0">
                                          <p:val>
                                            <p:fltVal val="0"/>
                                          </p:val>
                                        </p:tav>
                                        <p:tav tm="100000">
                                          <p:val>
                                            <p:strVal val="#ppt_w"/>
                                          </p:val>
                                        </p:tav>
                                      </p:tavLst>
                                    </p:anim>
                                    <p:anim calcmode="lin" valueType="num">
                                      <p:cBhvr>
                                        <p:cTn id="13" dur="500" fill="hold"/>
                                        <p:tgtEl>
                                          <p:spTgt spid="12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2" animBg="1" advAuto="0"/>
      <p:bldP spid="1271"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7" name="image27.jpg"/>
          <p:cNvGrpSpPr/>
          <p:nvPr/>
        </p:nvGrpSpPr>
        <p:grpSpPr>
          <a:xfrm>
            <a:off x="3798887" y="457200"/>
            <a:ext cx="16981802" cy="12890501"/>
            <a:chOff x="0" y="0"/>
            <a:chExt cx="16981800" cy="12890500"/>
          </a:xfrm>
        </p:grpSpPr>
        <p:pic>
          <p:nvPicPr>
            <p:cNvPr id="1276" name="image27.jpg" descr="image27.jpg"/>
            <p:cNvPicPr>
              <a:picLocks noChangeAspect="1"/>
            </p:cNvPicPr>
            <p:nvPr/>
          </p:nvPicPr>
          <p:blipFill>
            <a:blip r:embed="rId2">
              <a:extLst/>
            </a:blip>
            <a:stretch>
              <a:fillRect/>
            </a:stretch>
          </p:blipFill>
          <p:spPr>
            <a:xfrm>
              <a:off x="317500" y="304800"/>
              <a:ext cx="16359501" cy="12268201"/>
            </a:xfrm>
            <a:prstGeom prst="rect">
              <a:avLst/>
            </a:prstGeom>
            <a:ln>
              <a:noFill/>
            </a:ln>
            <a:effectLst/>
          </p:spPr>
        </p:pic>
        <p:pic>
          <p:nvPicPr>
            <p:cNvPr id="1275" name="image27.jpg" descr="image27.jpg"/>
            <p:cNvPicPr>
              <a:picLocks/>
            </p:cNvPicPr>
            <p:nvPr/>
          </p:nvPicPr>
          <p:blipFill>
            <a:blip r:embed="rId3">
              <a:extLst/>
            </a:blip>
            <a:stretch>
              <a:fillRect/>
            </a:stretch>
          </p:blipFill>
          <p:spPr>
            <a:xfrm>
              <a:off x="0" y="0"/>
              <a:ext cx="16981801" cy="12890501"/>
            </a:xfrm>
            <a:prstGeom prst="rect">
              <a:avLst/>
            </a:prstGeom>
            <a:effectLst/>
          </p:spPr>
        </p:pic>
      </p:grpSp>
      <p:sp>
        <p:nvSpPr>
          <p:cNvPr id="1278" name="PRESENT WORLD"/>
          <p:cNvSpPr txBox="1"/>
          <p:nvPr/>
        </p:nvSpPr>
        <p:spPr>
          <a:xfrm>
            <a:off x="13133068" y="9451975"/>
            <a:ext cx="3403601" cy="13335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lnSpc>
                <a:spcPct val="90000"/>
              </a:lnSpc>
              <a:buClr>
                <a:srgbClr val="001E57"/>
              </a:buClr>
              <a:defRPr sz="4800">
                <a:solidFill>
                  <a:srgbClr val="001E57"/>
                </a:solidFill>
                <a:uFill>
                  <a:solidFill>
                    <a:srgbClr val="001E57"/>
                  </a:solidFill>
                </a:uFill>
              </a:defRPr>
            </a:lvl1pPr>
          </a:lstStyle>
          <a:p>
            <a:pPr>
              <a:defRPr sz="6400">
                <a:solidFill>
                  <a:srgbClr val="000000"/>
                </a:solidFill>
                <a:uFill>
                  <a:solidFill>
                    <a:srgbClr val="000000"/>
                  </a:solidFill>
                </a:uFill>
              </a:defRPr>
            </a:pPr>
            <a:r>
              <a:rPr sz="4800">
                <a:solidFill>
                  <a:srgbClr val="001E57"/>
                </a:solidFill>
                <a:uFill>
                  <a:solidFill>
                    <a:srgbClr val="001E57"/>
                  </a:solidFill>
                </a:uFill>
              </a:rPr>
              <a:t>PRESENT WORLD</a:t>
            </a:r>
          </a:p>
        </p:txBody>
      </p:sp>
      <p:sp>
        <p:nvSpPr>
          <p:cNvPr id="1279" name="The PRESENT is NOT…"/>
          <p:cNvSpPr txBox="1"/>
          <p:nvPr/>
        </p:nvSpPr>
        <p:spPr>
          <a:xfrm>
            <a:off x="12804136" y="1066800"/>
            <a:ext cx="7454901" cy="16002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642937">
              <a:buClr>
                <a:srgbClr val="000000"/>
              </a:buClr>
              <a:defRPr sz="6400">
                <a:uFill>
                  <a:solidFill>
                    <a:srgbClr val="000000"/>
                  </a:solidFill>
                </a:uFill>
              </a:defRPr>
            </a:pPr>
            <a:r>
              <a:rPr sz="5400"/>
              <a:t>The PRESENT is </a:t>
            </a:r>
            <a:r>
              <a:rPr sz="5400">
                <a:latin typeface="Arial Rounded MT Bold"/>
                <a:ea typeface="Arial Rounded MT Bold"/>
                <a:cs typeface="Arial Rounded MT Bold"/>
                <a:sym typeface="Arial Rounded MT Bold"/>
              </a:rPr>
              <a:t>NOT</a:t>
            </a:r>
            <a:r>
              <a:rPr sz="5400"/>
              <a:t> </a:t>
            </a:r>
          </a:p>
          <a:p>
            <a:pPr defTabSz="642937">
              <a:buClr>
                <a:srgbClr val="000000"/>
              </a:buClr>
              <a:defRPr sz="6400">
                <a:uFill>
                  <a:solidFill>
                    <a:srgbClr val="000000"/>
                  </a:solidFill>
                </a:uFill>
              </a:defRPr>
            </a:pPr>
            <a:r>
              <a:rPr sz="5400"/>
              <a:t>the key to the PAST.</a:t>
            </a:r>
          </a:p>
        </p:txBody>
      </p:sp>
      <p:sp>
        <p:nvSpPr>
          <p:cNvPr id="1280" name="PAST?"/>
          <p:cNvSpPr txBox="1"/>
          <p:nvPr/>
        </p:nvSpPr>
        <p:spPr>
          <a:xfrm>
            <a:off x="16662158" y="3388121"/>
            <a:ext cx="2857501" cy="10541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buClr>
                <a:srgbClr val="001E57"/>
              </a:buClr>
              <a:defRPr sz="7200">
                <a:solidFill>
                  <a:srgbClr val="001E57"/>
                </a:solidFill>
                <a:uFill>
                  <a:solidFill>
                    <a:srgbClr val="001E57"/>
                  </a:solidFill>
                </a:uFill>
              </a:defRPr>
            </a:lvl1pPr>
          </a:lstStyle>
          <a:p>
            <a:pPr>
              <a:defRPr sz="6400">
                <a:solidFill>
                  <a:srgbClr val="000000"/>
                </a:solidFill>
                <a:uFill>
                  <a:solidFill>
                    <a:srgbClr val="000000"/>
                  </a:solidFill>
                </a:uFill>
              </a:defRPr>
            </a:pPr>
            <a:r>
              <a:rPr sz="7200">
                <a:solidFill>
                  <a:srgbClr val="001E57"/>
                </a:solidFill>
                <a:uFill>
                  <a:solidFill>
                    <a:srgbClr val="001E57"/>
                  </a:solidFill>
                </a:uFill>
              </a:rPr>
              <a:t>PAST?</a:t>
            </a:r>
          </a:p>
        </p:txBody>
      </p:sp>
      <p:sp>
        <p:nvSpPr>
          <p:cNvPr id="1281" name="PAST…"/>
          <p:cNvSpPr txBox="1"/>
          <p:nvPr/>
        </p:nvSpPr>
        <p:spPr>
          <a:xfrm>
            <a:off x="4573666" y="9483725"/>
            <a:ext cx="3136901" cy="13335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sz="4800">
                <a:solidFill>
                  <a:srgbClr val="00A3D7"/>
                </a:solidFill>
                <a:uFill>
                  <a:solidFill>
                    <a:srgbClr val="00A3D7"/>
                  </a:solidFill>
                </a:uFill>
              </a:rPr>
              <a:t>PAST </a:t>
            </a:r>
          </a:p>
          <a:p>
            <a:pPr defTabSz="642937">
              <a:lnSpc>
                <a:spcPct val="90000"/>
              </a:lnSpc>
              <a:buClr>
                <a:srgbClr val="00A3D7"/>
              </a:buClr>
              <a:defRPr sz="6400">
                <a:uFill>
                  <a:solidFill>
                    <a:srgbClr val="000000"/>
                  </a:solidFill>
                </a:uFill>
              </a:defRPr>
            </a:pPr>
            <a:r>
              <a:rPr sz="4800">
                <a:solidFill>
                  <a:srgbClr val="00A3D7"/>
                </a:solidFill>
                <a:uFill>
                  <a:solidFill>
                    <a:srgbClr val="00A3D7"/>
                  </a:solidFill>
                </a:uFill>
              </a:rPr>
              <a:t>WORLD</a:t>
            </a: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5" name="image28.jpg"/>
          <p:cNvGrpSpPr/>
          <p:nvPr/>
        </p:nvGrpSpPr>
        <p:grpSpPr>
          <a:xfrm>
            <a:off x="3800552" y="458391"/>
            <a:ext cx="16980214" cy="12889311"/>
            <a:chOff x="0" y="0"/>
            <a:chExt cx="16980213" cy="12889310"/>
          </a:xfrm>
        </p:grpSpPr>
        <p:pic>
          <p:nvPicPr>
            <p:cNvPr id="1284" name="image28.jpg" descr="image28.jpg"/>
            <p:cNvPicPr>
              <a:picLocks noChangeAspect="1"/>
            </p:cNvPicPr>
            <p:nvPr/>
          </p:nvPicPr>
          <p:blipFill>
            <a:blip r:embed="rId2">
              <a:extLst/>
            </a:blip>
            <a:stretch>
              <a:fillRect/>
            </a:stretch>
          </p:blipFill>
          <p:spPr>
            <a:xfrm>
              <a:off x="317500" y="304800"/>
              <a:ext cx="16357914" cy="12267011"/>
            </a:xfrm>
            <a:prstGeom prst="rect">
              <a:avLst/>
            </a:prstGeom>
            <a:ln>
              <a:noFill/>
            </a:ln>
            <a:effectLst/>
          </p:spPr>
        </p:pic>
        <p:pic>
          <p:nvPicPr>
            <p:cNvPr id="1283" name="image28.jpg" descr="image28.jpg"/>
            <p:cNvPicPr>
              <a:picLocks/>
            </p:cNvPicPr>
            <p:nvPr/>
          </p:nvPicPr>
          <p:blipFill>
            <a:blip r:embed="rId3">
              <a:extLst/>
            </a:blip>
            <a:stretch>
              <a:fillRect/>
            </a:stretch>
          </p:blipFill>
          <p:spPr>
            <a:xfrm>
              <a:off x="0" y="0"/>
              <a:ext cx="16980214" cy="12889311"/>
            </a:xfrm>
            <a:prstGeom prst="rect">
              <a:avLst/>
            </a:prstGeom>
            <a:effectLst/>
          </p:spPr>
        </p:pic>
      </p:grpSp>
      <p:sp>
        <p:nvSpPr>
          <p:cNvPr id="1286" name="PRESENT WORLD"/>
          <p:cNvSpPr txBox="1"/>
          <p:nvPr/>
        </p:nvSpPr>
        <p:spPr>
          <a:xfrm>
            <a:off x="13133068" y="9451975"/>
            <a:ext cx="3403601" cy="13335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lnSpc>
                <a:spcPct val="90000"/>
              </a:lnSpc>
              <a:buClr>
                <a:srgbClr val="001E57"/>
              </a:buClr>
              <a:defRPr sz="4800">
                <a:solidFill>
                  <a:srgbClr val="001E57"/>
                </a:solidFill>
                <a:uFill>
                  <a:solidFill>
                    <a:srgbClr val="001E57"/>
                  </a:solidFill>
                </a:uFill>
              </a:defRPr>
            </a:lvl1pPr>
          </a:lstStyle>
          <a:p>
            <a:pPr>
              <a:defRPr sz="6400">
                <a:solidFill>
                  <a:srgbClr val="000000"/>
                </a:solidFill>
                <a:uFill>
                  <a:solidFill>
                    <a:srgbClr val="000000"/>
                  </a:solidFill>
                </a:uFill>
              </a:defRPr>
            </a:pPr>
            <a:r>
              <a:rPr sz="4800">
                <a:solidFill>
                  <a:srgbClr val="001E57"/>
                </a:solidFill>
                <a:uFill>
                  <a:solidFill>
                    <a:srgbClr val="001E57"/>
                  </a:solidFill>
                </a:uFill>
              </a:rPr>
              <a:t>PRESENT WORLD</a:t>
            </a:r>
          </a:p>
        </p:txBody>
      </p:sp>
      <p:sp>
        <p:nvSpPr>
          <p:cNvPr id="1287" name="PAST…"/>
          <p:cNvSpPr txBox="1"/>
          <p:nvPr/>
        </p:nvSpPr>
        <p:spPr>
          <a:xfrm>
            <a:off x="4573666" y="9483725"/>
            <a:ext cx="3136901" cy="13335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sz="4800">
                <a:solidFill>
                  <a:srgbClr val="00A3D7"/>
                </a:solidFill>
                <a:uFill>
                  <a:solidFill>
                    <a:srgbClr val="00A3D7"/>
                  </a:solidFill>
                </a:uFill>
              </a:rPr>
              <a:t>PAST </a:t>
            </a:r>
          </a:p>
          <a:p>
            <a:pPr defTabSz="642937">
              <a:lnSpc>
                <a:spcPct val="90000"/>
              </a:lnSpc>
              <a:buClr>
                <a:srgbClr val="00A3D7"/>
              </a:buClr>
              <a:defRPr sz="6400">
                <a:uFill>
                  <a:solidFill>
                    <a:srgbClr val="000000"/>
                  </a:solidFill>
                </a:uFill>
              </a:defRPr>
            </a:pPr>
            <a:r>
              <a:rPr sz="4800">
                <a:solidFill>
                  <a:srgbClr val="00A3D7"/>
                </a:solidFill>
                <a:uFill>
                  <a:solidFill>
                    <a:srgbClr val="00A3D7"/>
                  </a:solidFill>
                </a:uFill>
              </a:rPr>
              <a:t>WORLD</a:t>
            </a:r>
          </a:p>
        </p:txBody>
      </p:sp>
      <p:sp>
        <p:nvSpPr>
          <p:cNvPr id="1288" name="PAST and PRESENT!"/>
          <p:cNvSpPr txBox="1"/>
          <p:nvPr/>
        </p:nvSpPr>
        <p:spPr>
          <a:xfrm>
            <a:off x="16374346" y="2959100"/>
            <a:ext cx="3606801" cy="15748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buClr>
                <a:srgbClr val="001E57"/>
              </a:buClr>
              <a:defRPr sz="5400">
                <a:solidFill>
                  <a:srgbClr val="001E57"/>
                </a:solidFill>
                <a:uFill>
                  <a:solidFill>
                    <a:srgbClr val="001E57"/>
                  </a:solidFill>
                </a:uFill>
              </a:defRPr>
            </a:lvl1pPr>
          </a:lstStyle>
          <a:p>
            <a:pPr>
              <a:defRPr sz="6400">
                <a:solidFill>
                  <a:srgbClr val="000000"/>
                </a:solidFill>
                <a:uFill>
                  <a:solidFill>
                    <a:srgbClr val="000000"/>
                  </a:solidFill>
                </a:uFill>
              </a:defRPr>
            </a:pPr>
            <a:r>
              <a:rPr sz="5400">
                <a:solidFill>
                  <a:srgbClr val="001E57"/>
                </a:solidFill>
                <a:uFill>
                  <a:solidFill>
                    <a:srgbClr val="001E57"/>
                  </a:solidFill>
                </a:uFill>
              </a:rPr>
              <a:t>PAST and PRESENT!</a:t>
            </a:r>
          </a:p>
        </p:txBody>
      </p:sp>
      <p:sp>
        <p:nvSpPr>
          <p:cNvPr id="1289" name="Holy Bible"/>
          <p:cNvSpPr txBox="1"/>
          <p:nvPr/>
        </p:nvSpPr>
        <p:spPr>
          <a:xfrm rot="21480000">
            <a:off x="13036320" y="2181054"/>
            <a:ext cx="1651001" cy="2540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buClr>
                <a:srgbClr val="FFFFFF"/>
              </a:buClr>
              <a:defRPr sz="1700">
                <a:solidFill>
                  <a:srgbClr val="FFFFFF"/>
                </a:solidFill>
                <a:uFill>
                  <a:solidFill>
                    <a:srgbClr val="FFFFFF"/>
                  </a:solidFill>
                </a:uFill>
              </a:defRPr>
            </a:lvl1pPr>
          </a:lstStyle>
          <a:p>
            <a:pPr>
              <a:defRPr sz="6400">
                <a:solidFill>
                  <a:srgbClr val="000000"/>
                </a:solidFill>
                <a:uFill>
                  <a:solidFill>
                    <a:srgbClr val="000000"/>
                  </a:solidFill>
                </a:uFill>
              </a:defRPr>
            </a:pPr>
            <a:r>
              <a:rPr sz="1700">
                <a:solidFill>
                  <a:srgbClr val="FFFFFF"/>
                </a:solidFill>
                <a:uFill>
                  <a:solidFill>
                    <a:srgbClr val="FFFFFF"/>
                  </a:solidFill>
                </a:uFill>
              </a:rPr>
              <a:t>Holy Bible</a:t>
            </a:r>
          </a:p>
        </p:txBody>
      </p:sp>
      <p:sp>
        <p:nvSpPr>
          <p:cNvPr id="1290" name="Rectangle"/>
          <p:cNvSpPr/>
          <p:nvPr/>
        </p:nvSpPr>
        <p:spPr>
          <a:xfrm>
            <a:off x="4118052" y="710802"/>
            <a:ext cx="7402514" cy="25626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291" name="100% Infallible Account of the All-knowing Eyewitness Creator!"/>
          <p:cNvSpPr txBox="1"/>
          <p:nvPr/>
        </p:nvSpPr>
        <p:spPr>
          <a:xfrm>
            <a:off x="4573587" y="849313"/>
            <a:ext cx="6946901" cy="2108201"/>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val="1"/>
            </a:ext>
          </a:extLst>
        </p:spPr>
        <p:txBody>
          <a:bodyPr lIns="0" tIns="0" rIns="0" bIns="0" anchor="ctr">
            <a:spAutoFit/>
          </a:bodyPr>
          <a:lstStyle/>
          <a:p>
            <a:pPr defTabSz="642937">
              <a:buClr>
                <a:srgbClr val="FFFFFF"/>
              </a:buClr>
              <a:defRPr sz="6400">
                <a:uFill>
                  <a:solidFill>
                    <a:srgbClr val="000000"/>
                  </a:solidFill>
                </a:uFill>
              </a:defRPr>
            </a:pPr>
            <a:r>
              <a:rPr sz="4800">
                <a:solidFill>
                  <a:srgbClr val="FFFFFF"/>
                </a:solidFill>
                <a:effectLst>
                  <a:outerShdw blurRad="38100" dist="38100" dir="2700000" rotWithShape="0">
                    <a:srgbClr val="000000">
                      <a:alpha val="43137"/>
                    </a:srgbClr>
                  </a:outerShdw>
                </a:effectLst>
                <a:uFill>
                  <a:solidFill>
                    <a:srgbClr val="FFFFFF"/>
                  </a:solidFill>
                </a:uFill>
              </a:rPr>
              <a:t>100% Infallible Account of the All-knowing </a:t>
            </a:r>
            <a:r>
              <a:rPr sz="4800" i="1">
                <a:solidFill>
                  <a:srgbClr val="FFFB00"/>
                </a:solidFill>
                <a:effectLst>
                  <a:outerShdw blurRad="38100" dist="38100" dir="2700000" rotWithShape="0">
                    <a:srgbClr val="000000">
                      <a:alpha val="43137"/>
                    </a:srgbClr>
                  </a:outerShdw>
                </a:effectLst>
                <a:uFill>
                  <a:solidFill>
                    <a:srgbClr val="FFFB00"/>
                  </a:solidFill>
                </a:uFill>
              </a:rPr>
              <a:t>Eyewitness</a:t>
            </a:r>
            <a:r>
              <a:rPr sz="4800">
                <a:solidFill>
                  <a:srgbClr val="FFFFFF"/>
                </a:solidFill>
                <a:effectLst>
                  <a:outerShdw blurRad="38100" dist="38100" dir="2700000" rotWithShape="0">
                    <a:srgbClr val="000000">
                      <a:alpha val="43137"/>
                    </a:srgbClr>
                  </a:outerShdw>
                </a:effectLst>
                <a:uFill>
                  <a:solidFill>
                    <a:srgbClr val="FFFFFF"/>
                  </a:solidFill>
                </a:uFill>
              </a:rPr>
              <a:t> Creator!</a:t>
            </a:r>
          </a:p>
        </p:txBody>
      </p:sp>
      <p:sp>
        <p:nvSpPr>
          <p:cNvPr id="1292" name="Rectangle"/>
          <p:cNvSpPr/>
          <p:nvPr/>
        </p:nvSpPr>
        <p:spPr>
          <a:xfrm>
            <a:off x="4109561" y="11001132"/>
            <a:ext cx="16379104" cy="20292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293" name="REVELATION is the key to the PAST and the PRESENT!"/>
          <p:cNvSpPr txBox="1"/>
          <p:nvPr/>
        </p:nvSpPr>
        <p:spPr>
          <a:xfrm>
            <a:off x="4408111" y="11018000"/>
            <a:ext cx="15798801" cy="2019301"/>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val="1"/>
            </a:ext>
          </a:extLst>
        </p:spPr>
        <p:txBody>
          <a:bodyPr lIns="0" tIns="0" rIns="0" bIns="0" anchor="ctr">
            <a:spAutoFit/>
          </a:bodyPr>
          <a:lstStyle/>
          <a:p>
            <a:pPr defTabSz="642937">
              <a:lnSpc>
                <a:spcPct val="90000"/>
              </a:lnSpc>
              <a:buClr>
                <a:srgbClr val="FFFFFF"/>
              </a:buClr>
              <a:defRPr sz="6400">
                <a:uFill>
                  <a:solidFill>
                    <a:srgbClr val="000000"/>
                  </a:solidFill>
                </a:uFill>
              </a:defRPr>
            </a:pPr>
            <a:r>
              <a:rPr sz="7200" b="1">
                <a:solidFill>
                  <a:srgbClr val="FFFFFF"/>
                </a:solidFill>
                <a:uFill>
                  <a:solidFill>
                    <a:srgbClr val="FFFFFF"/>
                  </a:solidFill>
                </a:uFill>
              </a:rPr>
              <a:t>REVELATION</a:t>
            </a:r>
            <a:r>
              <a:rPr sz="7200">
                <a:solidFill>
                  <a:srgbClr val="FFFFFF"/>
                </a:solidFill>
                <a:uFill>
                  <a:solidFill>
                    <a:srgbClr val="FFFFFF"/>
                  </a:solidFill>
                </a:uFill>
              </a:rPr>
              <a:t> is the key to the </a:t>
            </a:r>
            <a:r>
              <a:rPr sz="7200" b="1">
                <a:solidFill>
                  <a:srgbClr val="FFFFFF"/>
                </a:solidFill>
                <a:uFill>
                  <a:solidFill>
                    <a:srgbClr val="FFFFFF"/>
                  </a:solidFill>
                </a:uFill>
              </a:rPr>
              <a:t>PAST </a:t>
            </a:r>
            <a:r>
              <a:rPr sz="7200">
                <a:solidFill>
                  <a:srgbClr val="FFFFFF"/>
                </a:solidFill>
                <a:uFill>
                  <a:solidFill>
                    <a:srgbClr val="FFFFFF"/>
                  </a:solidFill>
                </a:uFill>
              </a:rPr>
              <a:t>and the </a:t>
            </a:r>
            <a:r>
              <a:rPr sz="7200" b="1">
                <a:solidFill>
                  <a:srgbClr val="FFFFFF"/>
                </a:solidFill>
                <a:uFill>
                  <a:solidFill>
                    <a:srgbClr val="FFFFFF"/>
                  </a:solidFill>
                </a:uFill>
              </a:rPr>
              <a:t>PRESENT</a:t>
            </a:r>
            <a:r>
              <a:rPr sz="7200">
                <a:solidFill>
                  <a:srgbClr val="FFFFFF"/>
                </a:solidFill>
                <a:uFill>
                  <a:solidFill>
                    <a:srgbClr val="FFFFFF"/>
                  </a:solidFill>
                </a:uFill>
              </a:rPr>
              <a:t>!</a:t>
            </a: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Early 19th Century Views of Earth History"/>
          <p:cNvSpPr txBox="1"/>
          <p:nvPr/>
        </p:nvSpPr>
        <p:spPr>
          <a:xfrm>
            <a:off x="1016000" y="1473200"/>
            <a:ext cx="22339300" cy="1320800"/>
          </a:xfrm>
          <a:prstGeom prst="rect">
            <a:avLst/>
          </a:prstGeom>
          <a:extLst>
            <a:ext uri="{C572A759-6A51-4108-AA02-DFA0A04FC94B}">
              <ma14:wrappingTextBoxFlag xmlns:ma14="http://schemas.microsoft.com/office/mac/drawingml/2011/main" val="1"/>
            </a:ext>
          </a:extLst>
        </p:spPr>
        <p:txBody>
          <a:bodyPr lIns="0" tIns="0" rIns="0" bIns="0"/>
          <a:lstStyle/>
          <a:p>
            <a:pPr defTabSz="914400">
              <a:buClr>
                <a:srgbClr val="FFFEEC"/>
              </a:buClr>
              <a:buFont typeface="GoudyTwenty"/>
              <a:defRPr sz="64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a:latin typeface="+mn-lt"/>
                <a:ea typeface="+mn-ea"/>
                <a:cs typeface="+mn-cs"/>
                <a:sym typeface="GoudyTwenty"/>
              </a:rPr>
              <a:t>Early 19</a:t>
            </a:r>
            <a:r>
              <a:rPr baseline="30124">
                <a:latin typeface="+mn-lt"/>
                <a:ea typeface="+mn-ea"/>
                <a:cs typeface="+mn-cs"/>
                <a:sym typeface="GoudyTwenty"/>
              </a:rPr>
              <a:t>th</a:t>
            </a:r>
            <a:r>
              <a:rPr>
                <a:latin typeface="+mn-lt"/>
                <a:ea typeface="+mn-ea"/>
                <a:cs typeface="+mn-cs"/>
                <a:sym typeface="GoudyTwenty"/>
              </a:rPr>
              <a:t> Century Views of Earth History</a:t>
            </a:r>
          </a:p>
        </p:txBody>
      </p:sp>
      <p:sp>
        <p:nvSpPr>
          <p:cNvPr id="1296" name="Catastrophist view (e.g., Cuvier, Smith)"/>
          <p:cNvSpPr txBox="1"/>
          <p:nvPr/>
        </p:nvSpPr>
        <p:spPr>
          <a:xfrm>
            <a:off x="2184400" y="2997200"/>
            <a:ext cx="20574000" cy="1066800"/>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b="1"/>
              <a:t>Catastrophist view (e.g., Cuvier, Smith)</a:t>
            </a:r>
          </a:p>
        </p:txBody>
      </p:sp>
      <p:sp>
        <p:nvSpPr>
          <p:cNvPr id="1297" name="Biblical/Traditional view (Scriptural geologists)"/>
          <p:cNvSpPr txBox="1"/>
          <p:nvPr/>
        </p:nvSpPr>
        <p:spPr>
          <a:xfrm>
            <a:off x="1193800" y="10312400"/>
            <a:ext cx="22339300" cy="11430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sz="7200">
                <a:latin typeface="DejaVu Sans Condensed"/>
                <a:ea typeface="DejaVu Sans Condensed"/>
                <a:cs typeface="DejaVu Sans Condensed"/>
                <a:sym typeface="DejaVu Sans Condensed"/>
              </a:rPr>
              <a:t>Biblical/Traditional view (Scriptural geologists)</a:t>
            </a:r>
          </a:p>
        </p:txBody>
      </p:sp>
      <p:sp>
        <p:nvSpPr>
          <p:cNvPr id="1298" name="SCW"/>
          <p:cNvSpPr txBox="1"/>
          <p:nvPr/>
        </p:nvSpPr>
        <p:spPr>
          <a:xfrm>
            <a:off x="10604500" y="11480800"/>
            <a:ext cx="2540000" cy="10541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SCW</a:t>
            </a:r>
          </a:p>
        </p:txBody>
      </p:sp>
      <p:grpSp>
        <p:nvGrpSpPr>
          <p:cNvPr id="1301" name="Group"/>
          <p:cNvGrpSpPr/>
          <p:nvPr/>
        </p:nvGrpSpPr>
        <p:grpSpPr>
          <a:xfrm>
            <a:off x="13093700" y="11480800"/>
            <a:ext cx="1992839" cy="1054100"/>
            <a:chOff x="0" y="0"/>
            <a:chExt cx="1992838" cy="1054100"/>
          </a:xfrm>
        </p:grpSpPr>
        <p:sp>
          <p:nvSpPr>
            <p:cNvPr id="1299"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00" name="F"/>
            <p:cNvSpPr txBox="1"/>
            <p:nvPr/>
          </p:nvSpPr>
          <p:spPr>
            <a:xfrm>
              <a:off x="1470104" y="0"/>
              <a:ext cx="522735"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F</a:t>
              </a:r>
            </a:p>
          </p:txBody>
        </p:sp>
      </p:grpSp>
      <p:grpSp>
        <p:nvGrpSpPr>
          <p:cNvPr id="1304" name="Group"/>
          <p:cNvGrpSpPr/>
          <p:nvPr/>
        </p:nvGrpSpPr>
        <p:grpSpPr>
          <a:xfrm>
            <a:off x="15113000" y="11480800"/>
            <a:ext cx="5054331" cy="1054100"/>
            <a:chOff x="0" y="0"/>
            <a:chExt cx="5054330" cy="1054100"/>
          </a:xfrm>
        </p:grpSpPr>
        <p:sp>
          <p:nvSpPr>
            <p:cNvPr id="1302"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03" name="P"/>
            <p:cNvSpPr txBox="1"/>
            <p:nvPr/>
          </p:nvSpPr>
          <p:spPr>
            <a:xfrm>
              <a:off x="451072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305" name="(ca. 6000 years)"/>
          <p:cNvSpPr txBox="1"/>
          <p:nvPr/>
        </p:nvSpPr>
        <p:spPr>
          <a:xfrm>
            <a:off x="13182600" y="12255500"/>
            <a:ext cx="6266123" cy="10541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 6000 years)</a:t>
            </a:r>
          </a:p>
        </p:txBody>
      </p:sp>
      <p:sp>
        <p:nvSpPr>
          <p:cNvPr id="1306" name="SB"/>
          <p:cNvSpPr txBox="1"/>
          <p:nvPr/>
        </p:nvSpPr>
        <p:spPr>
          <a:xfrm>
            <a:off x="3733800" y="4165600"/>
            <a:ext cx="1085082" cy="10541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SB</a:t>
            </a:r>
          </a:p>
        </p:txBody>
      </p:sp>
      <p:grpSp>
        <p:nvGrpSpPr>
          <p:cNvPr id="1309" name="Group"/>
          <p:cNvGrpSpPr/>
          <p:nvPr/>
        </p:nvGrpSpPr>
        <p:grpSpPr>
          <a:xfrm>
            <a:off x="4940300" y="4165600"/>
            <a:ext cx="2158874" cy="1054100"/>
            <a:chOff x="0" y="0"/>
            <a:chExt cx="2158873" cy="1054100"/>
          </a:xfrm>
        </p:grpSpPr>
        <p:sp>
          <p:nvSpPr>
            <p:cNvPr id="1307"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08" name="C"/>
            <p:cNvSpPr txBox="1"/>
            <p:nvPr/>
          </p:nvSpPr>
          <p:spPr>
            <a:xfrm>
              <a:off x="1543233"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312" name="Group"/>
          <p:cNvGrpSpPr/>
          <p:nvPr/>
        </p:nvGrpSpPr>
        <p:grpSpPr>
          <a:xfrm>
            <a:off x="7150100" y="4165600"/>
            <a:ext cx="2333277" cy="1054100"/>
            <a:chOff x="0" y="0"/>
            <a:chExt cx="2333276" cy="1054100"/>
          </a:xfrm>
        </p:grpSpPr>
        <p:sp>
          <p:nvSpPr>
            <p:cNvPr id="1310"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11" name="C"/>
            <p:cNvSpPr txBox="1"/>
            <p:nvPr/>
          </p:nvSpPr>
          <p:spPr>
            <a:xfrm>
              <a:off x="1717636"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315" name="Group"/>
          <p:cNvGrpSpPr/>
          <p:nvPr/>
        </p:nvGrpSpPr>
        <p:grpSpPr>
          <a:xfrm>
            <a:off x="9525000" y="4165600"/>
            <a:ext cx="2904491" cy="1054100"/>
            <a:chOff x="0" y="0"/>
            <a:chExt cx="2904490" cy="1054100"/>
          </a:xfrm>
        </p:grpSpPr>
        <p:sp>
          <p:nvSpPr>
            <p:cNvPr id="1313"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14" name="C"/>
            <p:cNvSpPr txBox="1"/>
            <p:nvPr/>
          </p:nvSpPr>
          <p:spPr>
            <a:xfrm>
              <a:off x="2288850"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sp>
        <p:nvSpPr>
          <p:cNvPr id="1316" name="SB?"/>
          <p:cNvSpPr txBox="1"/>
          <p:nvPr/>
        </p:nvSpPr>
        <p:spPr>
          <a:xfrm>
            <a:off x="3733800" y="7734300"/>
            <a:ext cx="1485355" cy="10541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SB?</a:t>
            </a:r>
          </a:p>
        </p:txBody>
      </p:sp>
      <p:sp>
        <p:nvSpPr>
          <p:cNvPr id="1317" name="Uniformitarian view (e.g., Hutton, Lyell)"/>
          <p:cNvSpPr txBox="1"/>
          <p:nvPr/>
        </p:nvSpPr>
        <p:spPr>
          <a:xfrm>
            <a:off x="2184400" y="6604000"/>
            <a:ext cx="20574000" cy="11430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sz="7200">
                <a:latin typeface="DejaVu Sans Condensed"/>
                <a:ea typeface="DejaVu Sans Condensed"/>
                <a:cs typeface="DejaVu Sans Condensed"/>
                <a:sym typeface="DejaVu Sans Condensed"/>
              </a:rPr>
              <a:t>Uniformitarian view (e.g., Hutton, Lyell)</a:t>
            </a:r>
          </a:p>
        </p:txBody>
      </p:sp>
      <p:grpSp>
        <p:nvGrpSpPr>
          <p:cNvPr id="1320" name="Group"/>
          <p:cNvGrpSpPr/>
          <p:nvPr/>
        </p:nvGrpSpPr>
        <p:grpSpPr>
          <a:xfrm>
            <a:off x="5283200" y="7785100"/>
            <a:ext cx="14888056" cy="1054100"/>
            <a:chOff x="0" y="0"/>
            <a:chExt cx="14888055" cy="1054100"/>
          </a:xfrm>
        </p:grpSpPr>
        <p:sp>
          <p:nvSpPr>
            <p:cNvPr id="1318"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19" name="P"/>
            <p:cNvSpPr txBox="1"/>
            <p:nvPr/>
          </p:nvSpPr>
          <p:spPr>
            <a:xfrm>
              <a:off x="14344448"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321" name="(millions of years)"/>
          <p:cNvSpPr txBox="1"/>
          <p:nvPr/>
        </p:nvSpPr>
        <p:spPr>
          <a:xfrm>
            <a:off x="7480300" y="4927600"/>
            <a:ext cx="9131300" cy="10541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(millions of years)</a:t>
            </a:r>
          </a:p>
        </p:txBody>
      </p:sp>
      <p:grpSp>
        <p:nvGrpSpPr>
          <p:cNvPr id="1326" name="Group"/>
          <p:cNvGrpSpPr/>
          <p:nvPr/>
        </p:nvGrpSpPr>
        <p:grpSpPr>
          <a:xfrm>
            <a:off x="12458700" y="4165600"/>
            <a:ext cx="7706201" cy="1057617"/>
            <a:chOff x="0" y="0"/>
            <a:chExt cx="7706200" cy="1057616"/>
          </a:xfrm>
        </p:grpSpPr>
        <p:sp>
          <p:nvSpPr>
            <p:cNvPr id="1322"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23" name="C"/>
            <p:cNvSpPr txBox="1"/>
            <p:nvPr/>
          </p:nvSpPr>
          <p:spPr>
            <a:xfrm>
              <a:off x="2464703" y="3516"/>
              <a:ext cx="615641"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sp>
          <p:nvSpPr>
            <p:cNvPr id="1324" name="P"/>
            <p:cNvSpPr txBox="1"/>
            <p:nvPr/>
          </p:nvSpPr>
          <p:spPr>
            <a:xfrm>
              <a:off x="716259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sp>
          <p:nvSpPr>
            <p:cNvPr id="1325"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327" name="(millions of years)"/>
          <p:cNvSpPr txBox="1"/>
          <p:nvPr/>
        </p:nvSpPr>
        <p:spPr>
          <a:xfrm>
            <a:off x="7442200" y="8280400"/>
            <a:ext cx="9131300" cy="105410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(millions of years)</a:t>
            </a:r>
          </a:p>
        </p:txBody>
      </p:sp>
      <p:sp>
        <p:nvSpPr>
          <p:cNvPr id="1328" name="Rectangle"/>
          <p:cNvSpPr/>
          <p:nvPr/>
        </p:nvSpPr>
        <p:spPr>
          <a:xfrm>
            <a:off x="-12700" y="9423400"/>
            <a:ext cx="24399875" cy="457200"/>
          </a:xfrm>
          <a:prstGeom prst="rect">
            <a:avLst/>
          </a:prstGeom>
          <a:solidFill>
            <a:srgbClr val="E2DEAB"/>
          </a:solidFill>
          <a:ln w="25400">
            <a:solidFill>
              <a:srgbClr val="000000"/>
            </a:solidFill>
          </a:ln>
          <a:effectLst>
            <a:outerShdw blurRad="292100" dist="50800" dir="5100000" rotWithShape="0">
              <a:srgbClr val="0E0E0E"/>
            </a:outerShdw>
          </a:effectLst>
        </p:spPr>
        <p:txBody>
          <a:bodyPr lIns="38100" tIns="38100" rIns="38100" bIns="38100"/>
          <a:lstStyle/>
          <a:p>
            <a:pPr defTabSz="914400">
              <a:buClr>
                <a:srgbClr val="000000"/>
              </a:buClr>
              <a:defRPr>
                <a:solidFill>
                  <a:srgbClr val="E2DEAB"/>
                </a:solidFill>
                <a:uFill>
                  <a:solidFill>
                    <a:srgbClr val="E2DEAB"/>
                  </a:solidFill>
                </a:uFill>
              </a:defRPr>
            </a:pPr>
            <a:endParaRPr/>
          </a:p>
        </p:txBody>
      </p:sp>
      <p:grpSp>
        <p:nvGrpSpPr>
          <p:cNvPr id="1331" name="Group"/>
          <p:cNvGrpSpPr/>
          <p:nvPr/>
        </p:nvGrpSpPr>
        <p:grpSpPr>
          <a:xfrm>
            <a:off x="585787" y="2971675"/>
            <a:ext cx="23215601" cy="6350001"/>
            <a:chOff x="0" y="0"/>
            <a:chExt cx="23215600" cy="6350000"/>
          </a:xfrm>
        </p:grpSpPr>
        <p:sp>
          <p:nvSpPr>
            <p:cNvPr id="1329" name="Rectangle"/>
            <p:cNvSpPr/>
            <p:nvPr/>
          </p:nvSpPr>
          <p:spPr>
            <a:xfrm>
              <a:off x="0" y="0"/>
              <a:ext cx="23215600" cy="6350000"/>
            </a:xfrm>
            <a:prstGeom prst="rect">
              <a:avLst/>
            </a:prstGeom>
            <a:solidFill>
              <a:srgbClr val="848C46">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1330" name="The Present is the Key to the Past"/>
            <p:cNvSpPr txBox="1"/>
            <p:nvPr/>
          </p:nvSpPr>
          <p:spPr>
            <a:xfrm>
              <a:off x="2324100" y="2359498"/>
              <a:ext cx="17932400" cy="16129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8000" b="1">
                  <a:latin typeface="DejaVu Sans Condensed"/>
                  <a:ea typeface="DejaVu Sans Condensed"/>
                  <a:cs typeface="DejaVu Sans Condensed"/>
                  <a:sym typeface="DejaVu Sans Condensed"/>
                </a:rPr>
                <a:t>The Present is the Key to the Past</a:t>
              </a:r>
            </a:p>
          </p:txBody>
        </p:sp>
      </p:grpSp>
      <p:grpSp>
        <p:nvGrpSpPr>
          <p:cNvPr id="1334" name="Group"/>
          <p:cNvGrpSpPr/>
          <p:nvPr/>
        </p:nvGrpSpPr>
        <p:grpSpPr>
          <a:xfrm>
            <a:off x="611185" y="10068400"/>
            <a:ext cx="23164801" cy="3327401"/>
            <a:chOff x="0" y="0"/>
            <a:chExt cx="23164800" cy="3327400"/>
          </a:xfrm>
        </p:grpSpPr>
        <p:sp>
          <p:nvSpPr>
            <p:cNvPr id="1332" name="Rectangle"/>
            <p:cNvSpPr/>
            <p:nvPr/>
          </p:nvSpPr>
          <p:spPr>
            <a:xfrm>
              <a:off x="0" y="0"/>
              <a:ext cx="23164800" cy="3327400"/>
            </a:xfrm>
            <a:prstGeom prst="rect">
              <a:avLst/>
            </a:prstGeom>
            <a:solidFill>
              <a:srgbClr val="A51E1F">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1333" name="Revelation is the Key to the Past and the Present"/>
            <p:cNvSpPr txBox="1"/>
            <p:nvPr/>
          </p:nvSpPr>
          <p:spPr>
            <a:xfrm>
              <a:off x="2565400" y="599753"/>
              <a:ext cx="17665700" cy="24384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8000" b="1">
                  <a:latin typeface="DejaVu Sans Condensed"/>
                  <a:ea typeface="DejaVu Sans Condensed"/>
                  <a:cs typeface="DejaVu Sans Condensed"/>
                  <a:sym typeface="DejaVu Sans Condensed"/>
                </a:rPr>
                <a:t>Revelation is the Key to the Past and the Present</a:t>
              </a:r>
            </a:p>
          </p:txBody>
        </p:sp>
      </p:grpSp>
      <p:grpSp>
        <p:nvGrpSpPr>
          <p:cNvPr id="1337" name="Group"/>
          <p:cNvGrpSpPr/>
          <p:nvPr/>
        </p:nvGrpSpPr>
        <p:grpSpPr>
          <a:xfrm>
            <a:off x="1651000" y="14084300"/>
            <a:ext cx="14846300" cy="1600200"/>
            <a:chOff x="0" y="0"/>
            <a:chExt cx="14846300" cy="1600200"/>
          </a:xfrm>
        </p:grpSpPr>
        <p:pic>
          <p:nvPicPr>
            <p:cNvPr id="1335" name="Screen shot 2012-08-30 at 10.06.03 AM.png" descr="Screen shot 2012-08-30 at 10.06.03 AM.png"/>
            <p:cNvPicPr>
              <a:picLocks noChangeAspect="1"/>
            </p:cNvPicPr>
            <p:nvPr/>
          </p:nvPicPr>
          <p:blipFill>
            <a:blip r:embed="rId3">
              <a:extLst/>
            </a:blip>
            <a:stretch>
              <a:fillRect/>
            </a:stretch>
          </p:blipFill>
          <p:spPr>
            <a:xfrm>
              <a:off x="0" y="0"/>
              <a:ext cx="5537200" cy="1282700"/>
            </a:xfrm>
            <a:prstGeom prst="rect">
              <a:avLst/>
            </a:prstGeom>
            <a:ln w="12700" cap="flat">
              <a:noFill/>
              <a:miter lim="400000"/>
            </a:ln>
            <a:effectLst/>
          </p:spPr>
        </p:pic>
        <p:pic>
          <p:nvPicPr>
            <p:cNvPr id="1336" name="Screen shot 2012-08-30 at 10.18.02 AM.png" descr="Screen shot 2012-08-30 at 10.18.02 AM.png"/>
            <p:cNvPicPr>
              <a:picLocks noChangeAspect="1"/>
            </p:cNvPicPr>
            <p:nvPr/>
          </p:nvPicPr>
          <p:blipFill>
            <a:blip r:embed="rId4">
              <a:extLst/>
            </a:blip>
            <a:stretch>
              <a:fillRect/>
            </a:stretch>
          </p:blipFill>
          <p:spPr>
            <a:xfrm>
              <a:off x="5537200" y="0"/>
              <a:ext cx="9309100" cy="1600200"/>
            </a:xfrm>
            <a:prstGeom prst="rect">
              <a:avLst/>
            </a:prstGeom>
            <a:ln w="12700" cap="flat">
              <a:noFill/>
              <a:miter lim="400000"/>
            </a:ln>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28"/>
                                        </p:tgtEl>
                                        <p:attrNameLst>
                                          <p:attrName>style.visibility</p:attrName>
                                        </p:attrNameLst>
                                      </p:cBhvr>
                                      <p:to>
                                        <p:strVal val="visible"/>
                                      </p:to>
                                    </p:set>
                                    <p:animEffect transition="in" filter="wipe(left)">
                                      <p:cBhvr>
                                        <p:cTn id="7" dur="500"/>
                                        <p:tgtEl>
                                          <p:spTgt spid="13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31"/>
                                        </p:tgtEl>
                                        <p:attrNameLst>
                                          <p:attrName>style.visibility</p:attrName>
                                        </p:attrNameLst>
                                      </p:cBhvr>
                                      <p:to>
                                        <p:strVal val="visible"/>
                                      </p:to>
                                    </p:set>
                                    <p:animEffect transition="in" filter="dissolve">
                                      <p:cBhvr>
                                        <p:cTn id="12" dur="500"/>
                                        <p:tgtEl>
                                          <p:spTgt spid="13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334"/>
                                        </p:tgtEl>
                                        <p:attrNameLst>
                                          <p:attrName>style.visibility</p:attrName>
                                        </p:attrNameLst>
                                      </p:cBhvr>
                                      <p:to>
                                        <p:strVal val="visible"/>
                                      </p:to>
                                    </p:set>
                                    <p:animEffect transition="in" filter="dissolve">
                                      <p:cBhvr>
                                        <p:cTn id="17" dur="500"/>
                                        <p:tgtEl>
                                          <p:spTgt spid="1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8" grpId="1" animBg="1" advAuto="0"/>
      <p:bldP spid="1331" grpId="2" animBg="1" advAuto="0"/>
      <p:bldP spid="1334"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I have always been strongly…"/>
          <p:cNvSpPr txBox="1">
            <a:spLocks noGrp="1"/>
          </p:cNvSpPr>
          <p:nvPr>
            <p:ph type="title"/>
          </p:nvPr>
        </p:nvSpPr>
        <p:spPr>
          <a:prstGeom prst="rect">
            <a:avLst/>
          </a:prstGeom>
        </p:spPr>
        <p:txBody>
          <a:bodyPr>
            <a:noAutofit/>
          </a:bodyPr>
          <a:lstStyle/>
          <a:p>
            <a:pPr defTabSz="850391">
              <a:defRPr sz="6696">
                <a:solidFill>
                  <a:srgbClr val="F5F5F5"/>
                </a:solidFill>
                <a:effectLst>
                  <a:outerShdw blurRad="35433" dist="35433" dir="2700000" rotWithShape="0">
                    <a:srgbClr val="000000">
                      <a:alpha val="43137"/>
                    </a:srgbClr>
                  </a:outerShdw>
                </a:effectLst>
                <a:uFill>
                  <a:solidFill>
                    <a:srgbClr val="F5F5F5"/>
                  </a:solidFill>
                </a:uFill>
              </a:defRPr>
            </a:pPr>
            <a:r>
              <a:rPr dirty="0">
                <a:solidFill>
                  <a:srgbClr val="E2DEAB"/>
                </a:solidFill>
                <a:uFill>
                  <a:solidFill>
                    <a:srgbClr val="E2DEAB"/>
                  </a:solidFill>
                </a:uFill>
              </a:rPr>
              <a:t>“I have always been strongly impressed </a:t>
            </a:r>
            <a:r>
              <a:rPr lang="en-US" dirty="0">
                <a:solidFill>
                  <a:srgbClr val="E2DEAB"/>
                </a:solidFill>
                <a:uFill>
                  <a:solidFill>
                    <a:srgbClr val="E2DEAB"/>
                  </a:solidFill>
                </a:uFill>
              </a:rPr>
              <a:t/>
            </a:r>
            <a:br>
              <a:rPr lang="en-US" dirty="0">
                <a:solidFill>
                  <a:srgbClr val="E2DEAB"/>
                </a:solidFill>
                <a:uFill>
                  <a:solidFill>
                    <a:srgbClr val="E2DEAB"/>
                  </a:solidFill>
                </a:uFill>
              </a:rPr>
            </a:br>
            <a:r>
              <a:rPr dirty="0">
                <a:solidFill>
                  <a:srgbClr val="E2DEAB"/>
                </a:solidFill>
                <a:uFill>
                  <a:solidFill>
                    <a:srgbClr val="E2DEAB"/>
                  </a:solidFill>
                </a:uFill>
              </a:rPr>
              <a:t>with</a:t>
            </a:r>
            <a:r>
              <a:rPr lang="en-US" dirty="0">
                <a:solidFill>
                  <a:srgbClr val="E2DEAB"/>
                </a:solidFill>
                <a:uFill>
                  <a:solidFill>
                    <a:srgbClr val="E2DEAB"/>
                  </a:solidFill>
                </a:uFill>
              </a:rPr>
              <a:t> </a:t>
            </a:r>
            <a:r>
              <a:rPr dirty="0">
                <a:solidFill>
                  <a:srgbClr val="E2DEAB"/>
                </a:solidFill>
                <a:uFill>
                  <a:solidFill>
                    <a:srgbClr val="E2DEAB"/>
                  </a:solidFill>
                </a:uFill>
              </a:rPr>
              <a:t>the weight of an observation of an </a:t>
            </a:r>
            <a:r>
              <a:rPr lang="en-US" dirty="0">
                <a:solidFill>
                  <a:srgbClr val="E2DEAB"/>
                </a:solidFill>
                <a:uFill>
                  <a:solidFill>
                    <a:srgbClr val="E2DEAB"/>
                  </a:solidFill>
                </a:uFill>
              </a:rPr>
              <a:t/>
            </a:r>
            <a:br>
              <a:rPr lang="en-US" dirty="0">
                <a:solidFill>
                  <a:srgbClr val="E2DEAB"/>
                </a:solidFill>
                <a:uFill>
                  <a:solidFill>
                    <a:srgbClr val="E2DEAB"/>
                  </a:solidFill>
                </a:uFill>
              </a:rPr>
            </a:br>
            <a:r>
              <a:rPr dirty="0">
                <a:solidFill>
                  <a:srgbClr val="E2DEAB"/>
                </a:solidFill>
                <a:uFill>
                  <a:solidFill>
                    <a:srgbClr val="E2DEAB"/>
                  </a:solidFill>
                </a:uFill>
              </a:rPr>
              <a:t>excellent writer and skillful geologist who </a:t>
            </a:r>
            <a:r>
              <a:rPr lang="en-US" dirty="0">
                <a:solidFill>
                  <a:srgbClr val="E2DEAB"/>
                </a:solidFill>
                <a:uFill>
                  <a:solidFill>
                    <a:srgbClr val="E2DEAB"/>
                  </a:solidFill>
                </a:uFill>
              </a:rPr>
              <a:t/>
            </a:r>
            <a:br>
              <a:rPr lang="en-US" dirty="0">
                <a:solidFill>
                  <a:srgbClr val="E2DEAB"/>
                </a:solidFill>
                <a:uFill>
                  <a:solidFill>
                    <a:srgbClr val="E2DEAB"/>
                  </a:solidFill>
                </a:uFill>
              </a:rPr>
            </a:br>
            <a:r>
              <a:rPr dirty="0">
                <a:solidFill>
                  <a:srgbClr val="E2DEAB"/>
                </a:solidFill>
                <a:uFill>
                  <a:solidFill>
                    <a:srgbClr val="E2DEAB"/>
                  </a:solidFill>
                </a:uFill>
              </a:rPr>
              <a:t>said that ‘for the sake of revelation as </a:t>
            </a:r>
            <a:r>
              <a:rPr lang="en-US" dirty="0">
                <a:solidFill>
                  <a:srgbClr val="E2DEAB"/>
                </a:solidFill>
                <a:uFill>
                  <a:solidFill>
                    <a:srgbClr val="E2DEAB"/>
                  </a:solidFill>
                </a:uFill>
              </a:rPr>
              <a:t/>
            </a:r>
            <a:br>
              <a:rPr lang="en-US" dirty="0">
                <a:solidFill>
                  <a:srgbClr val="E2DEAB"/>
                </a:solidFill>
                <a:uFill>
                  <a:solidFill>
                    <a:srgbClr val="E2DEAB"/>
                  </a:solidFill>
                </a:uFill>
              </a:rPr>
            </a:br>
            <a:r>
              <a:rPr dirty="0">
                <a:solidFill>
                  <a:srgbClr val="E2DEAB"/>
                </a:solidFill>
                <a:uFill>
                  <a:solidFill>
                    <a:srgbClr val="E2DEAB"/>
                  </a:solidFill>
                </a:uFill>
              </a:rPr>
              <a:t>well as of science—of truth in every </a:t>
            </a:r>
            <a:r>
              <a:rPr lang="en-US" dirty="0">
                <a:solidFill>
                  <a:srgbClr val="E2DEAB"/>
                </a:solidFill>
                <a:uFill>
                  <a:solidFill>
                    <a:srgbClr val="E2DEAB"/>
                  </a:solidFill>
                </a:uFill>
              </a:rPr>
              <a:t/>
            </a:r>
            <a:br>
              <a:rPr lang="en-US" dirty="0">
                <a:solidFill>
                  <a:srgbClr val="E2DEAB"/>
                </a:solidFill>
                <a:uFill>
                  <a:solidFill>
                    <a:srgbClr val="E2DEAB"/>
                  </a:solidFill>
                </a:uFill>
              </a:rPr>
            </a:br>
            <a:r>
              <a:rPr dirty="0">
                <a:solidFill>
                  <a:srgbClr val="E2DEAB"/>
                </a:solidFill>
                <a:uFill>
                  <a:solidFill>
                    <a:srgbClr val="E2DEAB"/>
                  </a:solidFill>
                </a:uFill>
              </a:rPr>
              <a:t>form—the physical part of Geological </a:t>
            </a:r>
            <a:r>
              <a:rPr lang="en-US" dirty="0">
                <a:solidFill>
                  <a:srgbClr val="E2DEAB"/>
                </a:solidFill>
                <a:uFill>
                  <a:solidFill>
                    <a:srgbClr val="E2DEAB"/>
                  </a:solidFill>
                </a:uFill>
              </a:rPr>
              <a:t/>
            </a:r>
            <a:br>
              <a:rPr lang="en-US" dirty="0">
                <a:solidFill>
                  <a:srgbClr val="E2DEAB"/>
                </a:solidFill>
                <a:uFill>
                  <a:solidFill>
                    <a:srgbClr val="E2DEAB"/>
                  </a:solidFill>
                </a:uFill>
              </a:rPr>
            </a:br>
            <a:r>
              <a:rPr dirty="0">
                <a:solidFill>
                  <a:srgbClr val="E2DEAB"/>
                </a:solidFill>
                <a:uFill>
                  <a:solidFill>
                    <a:srgbClr val="E2DEAB"/>
                  </a:solidFill>
                </a:uFill>
              </a:rPr>
              <a:t>inquiry ought to be conducted </a:t>
            </a:r>
            <a:r>
              <a:rPr dirty="0">
                <a:solidFill>
                  <a:srgbClr val="F6A029"/>
                </a:solidFill>
                <a:uFill>
                  <a:solidFill>
                    <a:srgbClr val="F6A029"/>
                  </a:solidFill>
                </a:uFill>
              </a:rPr>
              <a:t>as if the </a:t>
            </a:r>
            <a:r>
              <a:rPr lang="en-US" dirty="0">
                <a:solidFill>
                  <a:srgbClr val="F6A029"/>
                </a:solidFill>
                <a:uFill>
                  <a:solidFill>
                    <a:srgbClr val="F6A029"/>
                  </a:solidFill>
                </a:uFill>
              </a:rPr>
              <a:t/>
            </a:r>
            <a:br>
              <a:rPr lang="en-US" dirty="0">
                <a:solidFill>
                  <a:srgbClr val="F6A029"/>
                </a:solidFill>
                <a:uFill>
                  <a:solidFill>
                    <a:srgbClr val="F6A029"/>
                  </a:solidFill>
                </a:uFill>
              </a:rPr>
            </a:br>
            <a:r>
              <a:rPr dirty="0">
                <a:solidFill>
                  <a:srgbClr val="F6A029"/>
                </a:solidFill>
                <a:uFill>
                  <a:solidFill>
                    <a:srgbClr val="F6A029"/>
                  </a:solidFill>
                </a:uFill>
              </a:rPr>
              <a:t>Scriptures were not in existence</a:t>
            </a:r>
            <a:r>
              <a:rPr dirty="0">
                <a:solidFill>
                  <a:srgbClr val="E2DEAB"/>
                </a:solidFill>
                <a:uFill>
                  <a:solidFill>
                    <a:srgbClr val="E2DEAB"/>
                  </a:solidFill>
                </a:uFill>
              </a:rPr>
              <a:t>.’”</a:t>
            </a:r>
          </a:p>
        </p:txBody>
      </p:sp>
      <p:sp>
        <p:nvSpPr>
          <p:cNvPr id="1342" name="Charles Lyell, quoted in M.J.S. Rudwick, “Charles Lyell Speaks in the Lecture Theatre,” Brit. J. Hist. Sci., IX:2:32 (July 1976): 150."/>
          <p:cNvSpPr txBox="1">
            <a:spLocks noGrp="1"/>
          </p:cNvSpPr>
          <p:nvPr>
            <p:ph type="body" sz="quarter" idx="1"/>
          </p:nvPr>
        </p:nvSpPr>
        <p:spPr>
          <a:xfrm>
            <a:off x="1752600" y="110363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Charles Lyell, quoted in M.J.S. Rudwick, “Charles Lyell Speaks in the Lecture Theatre,” </a:t>
            </a:r>
            <a:r>
              <a:rPr>
                <a:latin typeface="DejaVu Sans Condensed Oblique"/>
                <a:ea typeface="DejaVu Sans Condensed Oblique"/>
                <a:cs typeface="DejaVu Sans Condensed Oblique"/>
                <a:sym typeface="DejaVu Sans Condensed Oblique"/>
              </a:rPr>
              <a:t>Brit. J. Hist. Sci</a:t>
            </a:r>
            <a:r>
              <a:t>., IX:2:32 (July 1976): 150. </a:t>
            </a:r>
          </a:p>
        </p:txBody>
      </p:sp>
      <p:grpSp>
        <p:nvGrpSpPr>
          <p:cNvPr id="1345" name="image20.jpg"/>
          <p:cNvGrpSpPr/>
          <p:nvPr/>
        </p:nvGrpSpPr>
        <p:grpSpPr>
          <a:xfrm>
            <a:off x="17895887" y="1451223"/>
            <a:ext cx="5124451" cy="5942725"/>
            <a:chOff x="0" y="0"/>
            <a:chExt cx="5124450" cy="5942724"/>
          </a:xfrm>
        </p:grpSpPr>
        <p:pic>
          <p:nvPicPr>
            <p:cNvPr id="1344" name="image20.jpg" descr="image20.jp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343" name="image20.jpg" descr="image20.jpg"/>
            <p:cNvPicPr>
              <a:picLocks/>
            </p:cNvPicPr>
            <p:nvPr/>
          </p:nvPicPr>
          <p:blipFill>
            <a:blip r:embed="rId4">
              <a:extLst/>
            </a:blip>
            <a:stretch>
              <a:fillRect/>
            </a:stretch>
          </p:blipFill>
          <p:spPr>
            <a:xfrm>
              <a:off x="0" y="0"/>
              <a:ext cx="5124450" cy="5942725"/>
            </a:xfrm>
            <a:prstGeom prst="rect">
              <a:avLst/>
            </a:prstGeom>
            <a:effectLst/>
          </p:spPr>
        </p:pic>
      </p:gr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 name="In his words, Lyell wanted to “free the science [of geology] from Moses.”"/>
          <p:cNvSpPr txBox="1">
            <a:spLocks noGrp="1"/>
          </p:cNvSpPr>
          <p:nvPr>
            <p:ph type="title"/>
          </p:nvPr>
        </p:nvSpPr>
        <p:spPr>
          <a:xfrm>
            <a:off x="3327400" y="2641600"/>
            <a:ext cx="14033500" cy="3556000"/>
          </a:xfrm>
          <a:prstGeom prst="rect">
            <a:avLst/>
          </a:prstGeom>
        </p:spPr>
        <p:txBody>
          <a:bodyPr>
            <a:normAutofit fontScale="90000"/>
          </a:bodyPr>
          <a:lstStyle/>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dirty="0">
                <a:solidFill>
                  <a:srgbClr val="F4EDB7"/>
                </a:solidFill>
                <a:uFill>
                  <a:solidFill>
                    <a:srgbClr val="F4EDB7"/>
                  </a:solidFill>
                </a:uFill>
              </a:rPr>
              <a:t>In his words, Lyell wanted to</a:t>
            </a:r>
          </a:p>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dirty="0">
                <a:solidFill>
                  <a:srgbClr val="F4EDB7"/>
                </a:solidFill>
                <a:uFill>
                  <a:solidFill>
                    <a:srgbClr val="F4EDB7"/>
                  </a:solidFill>
                </a:uFill>
              </a:rPr>
              <a:t>“</a:t>
            </a:r>
            <a:r>
              <a:rPr dirty="0">
                <a:solidFill>
                  <a:srgbClr val="F6A029"/>
                </a:solidFill>
                <a:uFill>
                  <a:solidFill>
                    <a:srgbClr val="F6A029"/>
                  </a:solidFill>
                </a:uFill>
              </a:rPr>
              <a:t>free the science</a:t>
            </a:r>
            <a:r>
              <a:rPr dirty="0">
                <a:solidFill>
                  <a:srgbClr val="EC9E42"/>
                </a:solidFill>
                <a:uFill>
                  <a:solidFill>
                    <a:srgbClr val="EC9E42"/>
                  </a:solidFill>
                </a:uFill>
              </a:rPr>
              <a:t> </a:t>
            </a:r>
            <a:r>
              <a:rPr dirty="0">
                <a:solidFill>
                  <a:srgbClr val="F4EDB7"/>
                </a:solidFill>
                <a:uFill>
                  <a:solidFill>
                    <a:srgbClr val="F4EDB7"/>
                  </a:solidFill>
                </a:uFill>
              </a:rPr>
              <a:t>[of geology]</a:t>
            </a:r>
            <a:r>
              <a:rPr dirty="0">
                <a:solidFill>
                  <a:srgbClr val="EBAD58"/>
                </a:solidFill>
                <a:uFill>
                  <a:solidFill>
                    <a:srgbClr val="EBAD58"/>
                  </a:solidFill>
                </a:uFill>
              </a:rPr>
              <a:t> </a:t>
            </a:r>
            <a:r>
              <a:rPr dirty="0">
                <a:solidFill>
                  <a:srgbClr val="F6A029"/>
                </a:solidFill>
                <a:uFill>
                  <a:solidFill>
                    <a:srgbClr val="F6A029"/>
                  </a:solidFill>
                </a:uFill>
              </a:rPr>
              <a:t>from Moses</a:t>
            </a:r>
            <a:r>
              <a:rPr dirty="0">
                <a:solidFill>
                  <a:srgbClr val="F4EDB7"/>
                </a:solidFill>
                <a:uFill>
                  <a:solidFill>
                    <a:srgbClr val="F4EDB7"/>
                  </a:solidFill>
                </a:uFill>
              </a:rPr>
              <a:t>.”</a:t>
            </a:r>
          </a:p>
        </p:txBody>
      </p:sp>
      <p:sp>
        <p:nvSpPr>
          <p:cNvPr id="1350" name="Charles Lyell, quoted in Katherine Lyell, Life, Letters and Journals of Sir Charles Lyell, Bart. (London: John Murray, 1881), vol. 1, p. 268."/>
          <p:cNvSpPr txBox="1">
            <a:spLocks noGrp="1"/>
          </p:cNvSpPr>
          <p:nvPr>
            <p:ph type="body" sz="quarter" idx="1"/>
          </p:nvPr>
        </p:nvSpPr>
        <p:spPr>
          <a:xfrm>
            <a:off x="1752600" y="115316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Charles Lyell, quoted in Katherine Lyell, </a:t>
            </a:r>
            <a:r>
              <a:rPr>
                <a:latin typeface="DejaVu Sans Condensed Oblique"/>
                <a:ea typeface="DejaVu Sans Condensed Oblique"/>
                <a:cs typeface="DejaVu Sans Condensed Oblique"/>
                <a:sym typeface="DejaVu Sans Condensed Oblique"/>
              </a:rPr>
              <a:t>Life, Letters and Journals of Sir Charles Lyell, Bart.</a:t>
            </a:r>
            <a:r>
              <a:t> (London: John Murray, 1881), vol. 1, p. 268. </a:t>
            </a:r>
          </a:p>
        </p:txBody>
      </p:sp>
      <p:grpSp>
        <p:nvGrpSpPr>
          <p:cNvPr id="1353" name="image20.jpg"/>
          <p:cNvGrpSpPr/>
          <p:nvPr/>
        </p:nvGrpSpPr>
        <p:grpSpPr>
          <a:xfrm>
            <a:off x="17895887" y="1451223"/>
            <a:ext cx="5124451" cy="5942725"/>
            <a:chOff x="0" y="0"/>
            <a:chExt cx="5124450" cy="5942724"/>
          </a:xfrm>
        </p:grpSpPr>
        <p:pic>
          <p:nvPicPr>
            <p:cNvPr id="1352" name="image20.jpg" descr="image20.jp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351" name="image20.jpg" descr="image20.jpg"/>
            <p:cNvPicPr>
              <a:picLocks/>
            </p:cNvPicPr>
            <p:nvPr/>
          </p:nvPicPr>
          <p:blipFill>
            <a:blip r:embed="rId4">
              <a:extLst/>
            </a:blip>
            <a:stretch>
              <a:fillRect/>
            </a:stretch>
          </p:blipFill>
          <p:spPr>
            <a:xfrm>
              <a:off x="0" y="0"/>
              <a:ext cx="5124450" cy="5942725"/>
            </a:xfrm>
            <a:prstGeom prst="rect">
              <a:avLst/>
            </a:prstGeom>
            <a:effectLst/>
          </p:spPr>
        </p:pic>
      </p:grpSp>
      <p:sp>
        <p:nvSpPr>
          <p:cNvPr id="1354" name="Silence God’s…"/>
          <p:cNvSpPr txBox="1"/>
          <p:nvPr/>
        </p:nvSpPr>
        <p:spPr>
          <a:xfrm>
            <a:off x="1373187" y="7391400"/>
            <a:ext cx="21640801" cy="3810001"/>
          </a:xfrm>
          <a:prstGeom prst="rect">
            <a:avLst/>
          </a:prstGeom>
          <a:ln w="12700"/>
          <a:extLst>
            <a:ext uri="{C572A759-6A51-4108-AA02-DFA0A04FC94B}">
              <ma14:wrappingTextBoxFlag xmlns:ma14="http://schemas.microsoft.com/office/mac/drawingml/2011/main" val="1"/>
            </a:ext>
          </a:extLst>
        </p:spPr>
        <p:txBody>
          <a:bodyPr lIns="50800" tIns="50800" rIns="50800" bIns="50800"/>
          <a:lstStyle/>
          <a:p>
            <a:pPr defTabSz="914400">
              <a:lnSpc>
                <a:spcPct val="80000"/>
              </a:lnSpc>
              <a:buClr>
                <a:srgbClr val="FFFEEC"/>
              </a:buClr>
              <a:defRPr sz="117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Silence God’s </a:t>
            </a:r>
          </a:p>
          <a:p>
            <a:pPr defTabSz="914400">
              <a:lnSpc>
                <a:spcPct val="80000"/>
              </a:lnSpc>
              <a:buClr>
                <a:srgbClr val="FFFEEC"/>
              </a:buClr>
              <a:defRPr sz="117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eye-witness testimony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4"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I always feel as if my books came half…"/>
          <p:cNvSpPr txBox="1">
            <a:spLocks noGrp="1"/>
          </p:cNvSpPr>
          <p:nvPr>
            <p:ph type="title"/>
          </p:nvPr>
        </p:nvSpPr>
        <p:spPr>
          <a:xfrm>
            <a:off x="1959574" y="1384300"/>
            <a:ext cx="20464850" cy="9537700"/>
          </a:xfrm>
          <a:prstGeom prst="rect">
            <a:avLst/>
          </a:prstGeom>
        </p:spPr>
        <p:txBody>
          <a:bodyPr/>
          <a:lstStyle/>
          <a:p>
            <a:pPr>
              <a:defRPr sz="6500">
                <a:effectLst>
                  <a:outerShdw blurRad="50800" dist="38100" dir="5400000" rotWithShape="0">
                    <a:srgbClr val="000000">
                      <a:alpha val="40000"/>
                    </a:srgbClr>
                  </a:outerShdw>
                </a:effectLst>
              </a:defRPr>
            </a:pPr>
            <a:r>
              <a:t>“I always feel as if my books came half </a:t>
            </a:r>
          </a:p>
          <a:p>
            <a:pPr>
              <a:defRPr sz="6500">
                <a:effectLst>
                  <a:outerShdw blurRad="50800" dist="38100" dir="5400000" rotWithShape="0">
                    <a:srgbClr val="000000">
                      <a:alpha val="40000"/>
                    </a:srgbClr>
                  </a:outerShdw>
                </a:effectLst>
              </a:defRPr>
            </a:pPr>
            <a:r>
              <a:t>out of Lyell's brains and that I never </a:t>
            </a:r>
          </a:p>
          <a:p>
            <a:pPr>
              <a:defRPr sz="6500">
                <a:effectLst>
                  <a:outerShdw blurRad="50800" dist="38100" dir="5400000" rotWithShape="0">
                    <a:srgbClr val="000000">
                      <a:alpha val="40000"/>
                    </a:srgbClr>
                  </a:outerShdw>
                </a:effectLst>
              </a:defRPr>
            </a:pPr>
            <a:r>
              <a:t>acknowledge this sufficiently, nor do I </a:t>
            </a:r>
          </a:p>
          <a:p>
            <a:pPr>
              <a:defRPr sz="6500">
                <a:effectLst>
                  <a:outerShdw blurRad="50800" dist="38100" dir="5400000" rotWithShape="0">
                    <a:srgbClr val="000000">
                      <a:alpha val="40000"/>
                    </a:srgbClr>
                  </a:outerShdw>
                </a:effectLst>
              </a:defRPr>
            </a:pPr>
            <a:r>
              <a:t>know how I can, without saying so in so </a:t>
            </a:r>
          </a:p>
          <a:p>
            <a:pPr>
              <a:defRPr sz="6500">
                <a:effectLst>
                  <a:outerShdw blurRad="50800" dist="38100" dir="5400000" rotWithShape="0">
                    <a:srgbClr val="000000">
                      <a:alpha val="40000"/>
                    </a:srgbClr>
                  </a:outerShdw>
                </a:effectLst>
              </a:defRPr>
            </a:pPr>
            <a:r>
              <a:t>many words—for I have always thought </a:t>
            </a:r>
          </a:p>
          <a:p>
            <a:pPr>
              <a:defRPr sz="6500">
                <a:effectLst>
                  <a:outerShdw blurRad="50800" dist="38100" dir="5400000" rotWithShape="0">
                    <a:srgbClr val="000000">
                      <a:alpha val="40000"/>
                    </a:srgbClr>
                  </a:outerShdw>
                </a:effectLst>
              </a:defRPr>
            </a:pPr>
            <a:r>
              <a:t>that the great merit of the </a:t>
            </a:r>
            <a:r>
              <a:rPr>
                <a:latin typeface="DejaVu Sans Condensed Oblique"/>
                <a:ea typeface="DejaVu Sans Condensed Oblique"/>
                <a:cs typeface="DejaVu Sans Condensed Oblique"/>
                <a:sym typeface="DejaVu Sans Condensed Oblique"/>
              </a:rPr>
              <a:t>Principles [of </a:t>
            </a:r>
          </a:p>
          <a:p>
            <a:pPr>
              <a:defRPr sz="6500">
                <a:effectLst>
                  <a:outerShdw blurRad="50800" dist="38100" dir="5400000" rotWithShape="0">
                    <a:srgbClr val="000000">
                      <a:alpha val="40000"/>
                    </a:srgbClr>
                  </a:outerShdw>
                </a:effectLst>
              </a:defRPr>
            </a:pPr>
            <a:r>
              <a:rPr>
                <a:latin typeface="DejaVu Sans Condensed Oblique"/>
                <a:ea typeface="DejaVu Sans Condensed Oblique"/>
                <a:cs typeface="DejaVu Sans Condensed Oblique"/>
                <a:sym typeface="DejaVu Sans Condensed Oblique"/>
              </a:rPr>
              <a:t>Geology]</a:t>
            </a:r>
            <a:r>
              <a:t>, was that it altered the whole tone of one's mind &amp; therefore that when seeing a thing never seen by Lyell, one yet saw it partially through his eyes.”</a:t>
            </a:r>
          </a:p>
        </p:txBody>
      </p:sp>
      <p:sp>
        <p:nvSpPr>
          <p:cNvPr id="1359" name="Charles Darwin, The Correspondence of Charles Darwin, Vol. 3 (Cambridge, UK: Cambridge Univ. Press, 1987), p. 55."/>
          <p:cNvSpPr txBox="1">
            <a:spLocks noGrp="1"/>
          </p:cNvSpPr>
          <p:nvPr>
            <p:ph type="body" sz="quarter" idx="1"/>
          </p:nvPr>
        </p:nvSpPr>
        <p:spPr>
          <a:xfrm>
            <a:off x="2018071" y="11486360"/>
            <a:ext cx="20463653" cy="1689101"/>
          </a:xfrm>
          <a:prstGeom prst="rect">
            <a:avLst/>
          </a:prstGeom>
          <a:effectLst>
            <a:outerShdw blurRad="50800" dist="38100" dir="5400000" rotWithShape="0">
              <a:srgbClr val="000000">
                <a:alpha val="40000"/>
              </a:srgbClr>
            </a:outerShdw>
          </a:effectLst>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Charles Darwin, </a:t>
            </a:r>
            <a:r>
              <a:rPr>
                <a:latin typeface="DejaVu Sans Condensed Oblique"/>
                <a:ea typeface="DejaVu Sans Condensed Oblique"/>
                <a:cs typeface="DejaVu Sans Condensed Oblique"/>
                <a:sym typeface="DejaVu Sans Condensed Oblique"/>
              </a:rPr>
              <a:t>The Correspondence of Charles Darwin, Vol. 3</a:t>
            </a:r>
            <a:r>
              <a:t> (Cambridge, UK: Cambridge Univ. Press, 1987), p. 55.</a:t>
            </a:r>
          </a:p>
        </p:txBody>
      </p:sp>
      <p:pic>
        <p:nvPicPr>
          <p:cNvPr id="1360" name="WikipediaCommons_496px-Charles_Robert_Darwin_by_John_Collier_cropped.jpg" descr="WikipediaCommons_496px-Charles_Robert_Darwin_by_John_Collier_cropped.jpg"/>
          <p:cNvPicPr>
            <a:picLocks noChangeAspect="1"/>
          </p:cNvPicPr>
          <p:nvPr/>
        </p:nvPicPr>
        <p:blipFill>
          <a:blip r:embed="rId3">
            <a:extLst/>
          </a:blip>
          <a:stretch>
            <a:fillRect/>
          </a:stretch>
        </p:blipFill>
        <p:spPr>
          <a:xfrm>
            <a:off x="17476587" y="1393914"/>
            <a:ext cx="4232143" cy="5110996"/>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Geologic TimescaleBlueBackground.jpg" descr="Geologic TimescaleBlueBackgrou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57" name="background!.png" descr="background!.png"/>
          <p:cNvPicPr>
            <a:picLocks noChangeAspect="1"/>
          </p:cNvPicPr>
          <p:nvPr/>
        </p:nvPicPr>
        <p:blipFill>
          <a:blip r:embed="rId3">
            <a:extLst/>
          </a:blip>
          <a:stretch>
            <a:fillRect/>
          </a:stretch>
        </p:blipFill>
        <p:spPr>
          <a:xfrm>
            <a:off x="0" y="0"/>
            <a:ext cx="24384001" cy="13716001"/>
          </a:xfrm>
          <a:prstGeom prst="rect">
            <a:avLst/>
          </a:prstGeom>
          <a:ln w="12700">
            <a:miter lim="400000"/>
          </a:ln>
        </p:spPr>
      </p:pic>
      <p:sp>
        <p:nvSpPr>
          <p:cNvPr id="758" name="ERA"/>
          <p:cNvSpPr txBox="1"/>
          <p:nvPr/>
        </p:nvSpPr>
        <p:spPr>
          <a:xfrm>
            <a:off x="1377949" y="1389743"/>
            <a:ext cx="1384301"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i="0" u="none" strike="noStrike" kern="0" cap="none" spc="0" normalizeH="0" baseline="0" noProof="0">
                <a:ln>
                  <a:noFill/>
                </a:ln>
                <a:solidFill>
                  <a:srgbClr val="FFCD8A"/>
                </a:solidFill>
                <a:effectLst/>
                <a:uLnTx/>
                <a:uFillTx/>
                <a:latin typeface="Times New Roman"/>
                <a:cs typeface="Times New Roman"/>
                <a:sym typeface="Times New Roman"/>
              </a:rPr>
              <a:t>ERA</a:t>
            </a:r>
          </a:p>
        </p:txBody>
      </p:sp>
      <p:sp>
        <p:nvSpPr>
          <p:cNvPr id="759" name="CENOZOIC…"/>
          <p:cNvSpPr txBox="1"/>
          <p:nvPr/>
        </p:nvSpPr>
        <p:spPr>
          <a:xfrm>
            <a:off x="375974" y="2222500"/>
            <a:ext cx="3606801"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sz="5000" b="0" i="0" u="none" strike="noStrike" kern="0" cap="none" spc="0" normalizeH="0" baseline="0" noProof="0">
                <a:ln>
                  <a:noFill/>
                </a:ln>
                <a:solidFill>
                  <a:srgbClr val="FFFFFF"/>
                </a:solidFill>
                <a:effectLst/>
                <a:uLnTx/>
                <a:uFillTx/>
                <a:latin typeface="Helvetica Light"/>
                <a:sym typeface="Helvetica Light"/>
              </a:rPr>
              <a:t>CENOZOIC</a:t>
            </a: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sz="4000" b="0" i="0" u="none" strike="noStrike" kern="0" cap="none" spc="0" normalizeH="0" baseline="0" noProof="0">
                <a:ln>
                  <a:noFill/>
                </a:ln>
                <a:solidFill>
                  <a:srgbClr val="FFFFFF"/>
                </a:solidFill>
                <a:effectLst/>
                <a:uLnTx/>
                <a:uFillTx/>
                <a:latin typeface="Helvetica Light"/>
                <a:sym typeface="Helvetica Light"/>
              </a:rPr>
              <a:t>recent life</a:t>
            </a:r>
          </a:p>
        </p:txBody>
      </p:sp>
      <p:sp>
        <p:nvSpPr>
          <p:cNvPr id="760" name="MESOZOIC…"/>
          <p:cNvSpPr txBox="1"/>
          <p:nvPr/>
        </p:nvSpPr>
        <p:spPr>
          <a:xfrm>
            <a:off x="363274" y="4458133"/>
            <a:ext cx="3606801"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sz="5000" b="0" i="0" u="none" strike="noStrike" kern="0" cap="none" spc="0" normalizeH="0" baseline="0" noProof="0">
                <a:ln>
                  <a:noFill/>
                </a:ln>
                <a:solidFill>
                  <a:srgbClr val="FFFFFF"/>
                </a:solidFill>
                <a:effectLst/>
                <a:uLnTx/>
                <a:uFillTx/>
                <a:latin typeface="Helvetica Light"/>
                <a:sym typeface="Helvetica Light"/>
              </a:rPr>
              <a:t>MESOZOIC</a:t>
            </a: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sz="4000" b="0" i="0" u="none" strike="noStrike" kern="0" cap="none" spc="0" normalizeH="0" baseline="0" noProof="0">
                <a:ln>
                  <a:noFill/>
                </a:ln>
                <a:solidFill>
                  <a:srgbClr val="FFFFFF"/>
                </a:solidFill>
                <a:effectLst/>
                <a:uLnTx/>
                <a:uFillTx/>
                <a:latin typeface="Helvetica Light"/>
                <a:sym typeface="Helvetica Light"/>
              </a:rPr>
              <a:t>middle life</a:t>
            </a:r>
          </a:p>
        </p:txBody>
      </p:sp>
      <p:sp>
        <p:nvSpPr>
          <p:cNvPr id="761" name="PALEOZOIC…"/>
          <p:cNvSpPr txBox="1"/>
          <p:nvPr/>
        </p:nvSpPr>
        <p:spPr>
          <a:xfrm>
            <a:off x="351844" y="10863895"/>
            <a:ext cx="3807461"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sz="5000" b="0" i="0" u="none" strike="noStrike" kern="0" cap="none" spc="0" normalizeH="0" baseline="0" noProof="0">
                <a:ln>
                  <a:noFill/>
                </a:ln>
                <a:solidFill>
                  <a:srgbClr val="FFFFFF"/>
                </a:solidFill>
                <a:effectLst/>
                <a:uLnTx/>
                <a:uFillTx/>
                <a:latin typeface="Helvetica Light"/>
                <a:sym typeface="Helvetica Light"/>
              </a:rPr>
              <a:t>PALEOZOIC</a:t>
            </a: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sz="4000" b="0" i="0" u="none" strike="noStrike" kern="0" cap="none" spc="0" normalizeH="0" baseline="0" noProof="0">
                <a:ln>
                  <a:noFill/>
                </a:ln>
                <a:solidFill>
                  <a:srgbClr val="FFFFFF"/>
                </a:solidFill>
                <a:effectLst/>
                <a:uLnTx/>
                <a:uFillTx/>
                <a:latin typeface="Helvetica Light"/>
                <a:sym typeface="Helvetica Light"/>
              </a:rPr>
              <a:t>middle life</a:t>
            </a:r>
          </a:p>
        </p:txBody>
      </p:sp>
      <p:sp>
        <p:nvSpPr>
          <p:cNvPr id="762" name="PERIOD"/>
          <p:cNvSpPr txBox="1"/>
          <p:nvPr/>
        </p:nvSpPr>
        <p:spPr>
          <a:xfrm>
            <a:off x="6997917" y="1389743"/>
            <a:ext cx="2407494"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i="0" u="none" strike="noStrike" kern="0" cap="none" spc="0" normalizeH="0" baseline="0" noProof="0">
                <a:ln>
                  <a:noFill/>
                </a:ln>
                <a:solidFill>
                  <a:srgbClr val="FFCD8A"/>
                </a:solidFill>
                <a:effectLst/>
                <a:uLnTx/>
                <a:uFillTx/>
                <a:latin typeface="Times New Roman"/>
                <a:cs typeface="Times New Roman"/>
                <a:sym typeface="Times New Roman"/>
              </a:rPr>
              <a:t>PERIOD</a:t>
            </a:r>
          </a:p>
        </p:txBody>
      </p:sp>
      <p:sp>
        <p:nvSpPr>
          <p:cNvPr id="763" name="EPOCH"/>
          <p:cNvSpPr txBox="1"/>
          <p:nvPr/>
        </p:nvSpPr>
        <p:spPr>
          <a:xfrm>
            <a:off x="12408120" y="1389743"/>
            <a:ext cx="2196034"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i="0" u="none" strike="noStrike" kern="0" cap="none" spc="0" normalizeH="0" baseline="0" noProof="0">
                <a:ln>
                  <a:noFill/>
                </a:ln>
                <a:solidFill>
                  <a:srgbClr val="FFCD8A"/>
                </a:solidFill>
                <a:effectLst/>
                <a:uLnTx/>
                <a:uFillTx/>
                <a:latin typeface="Times New Roman"/>
                <a:cs typeface="Times New Roman"/>
                <a:sym typeface="Times New Roman"/>
              </a:rPr>
              <a:t>EPOCH</a:t>
            </a:r>
          </a:p>
        </p:txBody>
      </p:sp>
      <p:sp>
        <p:nvSpPr>
          <p:cNvPr id="764" name="SUCCESSION OF LIFE"/>
          <p:cNvSpPr txBox="1"/>
          <p:nvPr/>
        </p:nvSpPr>
        <p:spPr>
          <a:xfrm>
            <a:off x="16120152" y="1389743"/>
            <a:ext cx="6465541"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i="0" u="none" strike="noStrike" kern="0" cap="none" spc="0" normalizeH="0" baseline="0" noProof="0">
                <a:ln>
                  <a:noFill/>
                </a:ln>
                <a:solidFill>
                  <a:srgbClr val="FFCD8A"/>
                </a:solidFill>
                <a:effectLst/>
                <a:uLnTx/>
                <a:uFillTx/>
                <a:latin typeface="Times New Roman"/>
                <a:cs typeface="Times New Roman"/>
                <a:sym typeface="Times New Roman"/>
              </a:rPr>
              <a:t>SUCCESSION OF LIFE</a:t>
            </a:r>
          </a:p>
        </p:txBody>
      </p:sp>
      <p:sp>
        <p:nvSpPr>
          <p:cNvPr id="765" name="QUATERNARY"/>
          <p:cNvSpPr txBox="1"/>
          <p:nvPr/>
        </p:nvSpPr>
        <p:spPr>
          <a:xfrm>
            <a:off x="4649174" y="2271790"/>
            <a:ext cx="3490761"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QUATERNARY</a:t>
            </a:r>
          </a:p>
        </p:txBody>
      </p:sp>
      <p:sp>
        <p:nvSpPr>
          <p:cNvPr id="766" name="TERTIARY"/>
          <p:cNvSpPr txBox="1"/>
          <p:nvPr/>
        </p:nvSpPr>
        <p:spPr>
          <a:xfrm>
            <a:off x="4719962" y="2984933"/>
            <a:ext cx="2509572"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TERTIARY</a:t>
            </a:r>
          </a:p>
        </p:txBody>
      </p:sp>
      <p:sp>
        <p:nvSpPr>
          <p:cNvPr id="767" name="0-1 Million Years"/>
          <p:cNvSpPr txBox="1"/>
          <p:nvPr/>
        </p:nvSpPr>
        <p:spPr>
          <a:xfrm>
            <a:off x="8491368" y="2246390"/>
            <a:ext cx="3866694"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0-1 Million Years</a:t>
            </a:r>
          </a:p>
        </p:txBody>
      </p:sp>
      <p:sp>
        <p:nvSpPr>
          <p:cNvPr id="768" name="62 Million Years"/>
          <p:cNvSpPr txBox="1"/>
          <p:nvPr/>
        </p:nvSpPr>
        <p:spPr>
          <a:xfrm>
            <a:off x="8573835" y="2984933"/>
            <a:ext cx="3701759"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62 Million Years</a:t>
            </a:r>
          </a:p>
        </p:txBody>
      </p:sp>
      <p:sp>
        <p:nvSpPr>
          <p:cNvPr id="769" name="CRETACEOUS"/>
          <p:cNvSpPr txBox="1"/>
          <p:nvPr/>
        </p:nvSpPr>
        <p:spPr>
          <a:xfrm>
            <a:off x="4643104" y="3980574"/>
            <a:ext cx="3508592"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CRETACEOUS</a:t>
            </a:r>
          </a:p>
        </p:txBody>
      </p:sp>
      <p:sp>
        <p:nvSpPr>
          <p:cNvPr id="770" name="JURASSIC"/>
          <p:cNvSpPr txBox="1"/>
          <p:nvPr/>
        </p:nvSpPr>
        <p:spPr>
          <a:xfrm>
            <a:off x="4617525" y="4833417"/>
            <a:ext cx="2618538"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JURASSIC</a:t>
            </a:r>
          </a:p>
        </p:txBody>
      </p:sp>
      <p:sp>
        <p:nvSpPr>
          <p:cNvPr id="771" name="72 Million Years"/>
          <p:cNvSpPr txBox="1"/>
          <p:nvPr/>
        </p:nvSpPr>
        <p:spPr>
          <a:xfrm>
            <a:off x="8513181" y="4031374"/>
            <a:ext cx="3701759"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72 Million Years</a:t>
            </a:r>
          </a:p>
        </p:txBody>
      </p:sp>
      <p:sp>
        <p:nvSpPr>
          <p:cNvPr id="772" name="46 Million Years"/>
          <p:cNvSpPr txBox="1"/>
          <p:nvPr/>
        </p:nvSpPr>
        <p:spPr>
          <a:xfrm>
            <a:off x="8513181" y="4769917"/>
            <a:ext cx="3701759"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46 Million Years</a:t>
            </a:r>
          </a:p>
        </p:txBody>
      </p:sp>
      <p:sp>
        <p:nvSpPr>
          <p:cNvPr id="773" name="TRIASSIC"/>
          <p:cNvSpPr txBox="1"/>
          <p:nvPr/>
        </p:nvSpPr>
        <p:spPr>
          <a:xfrm>
            <a:off x="4637413" y="5689359"/>
            <a:ext cx="2426361"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TRIASSIC</a:t>
            </a:r>
          </a:p>
        </p:txBody>
      </p:sp>
      <p:sp>
        <p:nvSpPr>
          <p:cNvPr id="774" name="49 Million Years"/>
          <p:cNvSpPr txBox="1"/>
          <p:nvPr/>
        </p:nvSpPr>
        <p:spPr>
          <a:xfrm>
            <a:off x="8462381" y="5676659"/>
            <a:ext cx="3701759"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49 Million Years</a:t>
            </a:r>
          </a:p>
        </p:txBody>
      </p:sp>
      <p:sp>
        <p:nvSpPr>
          <p:cNvPr id="775" name="PERMIAN"/>
          <p:cNvSpPr txBox="1"/>
          <p:nvPr/>
        </p:nvSpPr>
        <p:spPr>
          <a:xfrm>
            <a:off x="4652976" y="6646444"/>
            <a:ext cx="2425866"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PERMIAN</a:t>
            </a:r>
          </a:p>
        </p:txBody>
      </p:sp>
      <p:sp>
        <p:nvSpPr>
          <p:cNvPr id="776" name="50 Million Years"/>
          <p:cNvSpPr txBox="1"/>
          <p:nvPr/>
        </p:nvSpPr>
        <p:spPr>
          <a:xfrm>
            <a:off x="8477696" y="6633744"/>
            <a:ext cx="3701759"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50 Million Years</a:t>
            </a:r>
          </a:p>
        </p:txBody>
      </p:sp>
      <p:sp>
        <p:nvSpPr>
          <p:cNvPr id="777" name="PENNSYLVANIAN"/>
          <p:cNvSpPr txBox="1"/>
          <p:nvPr/>
        </p:nvSpPr>
        <p:spPr>
          <a:xfrm>
            <a:off x="5403537" y="7683048"/>
            <a:ext cx="324726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Helvetica Light"/>
                <a:sym typeface="Helvetica Light"/>
              </a:rPr>
              <a:t>PENNSYLVANIAN</a:t>
            </a:r>
          </a:p>
        </p:txBody>
      </p:sp>
      <p:sp>
        <p:nvSpPr>
          <p:cNvPr id="778" name="30 Million Years"/>
          <p:cNvSpPr txBox="1"/>
          <p:nvPr/>
        </p:nvSpPr>
        <p:spPr>
          <a:xfrm>
            <a:off x="9279488" y="7683048"/>
            <a:ext cx="287388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Helvetica Light"/>
                <a:sym typeface="Helvetica Light"/>
              </a:rPr>
              <a:t>30 Million Years</a:t>
            </a:r>
          </a:p>
        </p:txBody>
      </p:sp>
      <p:sp>
        <p:nvSpPr>
          <p:cNvPr id="779" name="MISSISSIPPIAN"/>
          <p:cNvSpPr txBox="1"/>
          <p:nvPr/>
        </p:nvSpPr>
        <p:spPr>
          <a:xfrm>
            <a:off x="5389028" y="8548371"/>
            <a:ext cx="288721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Helvetica Light"/>
                <a:sym typeface="Helvetica Light"/>
              </a:rPr>
              <a:t>MISSISSIPPIAN</a:t>
            </a:r>
          </a:p>
        </p:txBody>
      </p:sp>
      <p:sp>
        <p:nvSpPr>
          <p:cNvPr id="780" name="35 Million Years"/>
          <p:cNvSpPr txBox="1"/>
          <p:nvPr/>
        </p:nvSpPr>
        <p:spPr>
          <a:xfrm>
            <a:off x="9279488" y="8586471"/>
            <a:ext cx="287388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Helvetica Light"/>
                <a:sym typeface="Helvetica Light"/>
              </a:rPr>
              <a:t>35 Million Years</a:t>
            </a:r>
          </a:p>
        </p:txBody>
      </p:sp>
      <p:sp>
        <p:nvSpPr>
          <p:cNvPr id="781" name="DEVONIAN"/>
          <p:cNvSpPr txBox="1"/>
          <p:nvPr/>
        </p:nvSpPr>
        <p:spPr>
          <a:xfrm>
            <a:off x="4621112" y="9410037"/>
            <a:ext cx="2783472"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DEVONIAN</a:t>
            </a:r>
          </a:p>
        </p:txBody>
      </p:sp>
      <p:sp>
        <p:nvSpPr>
          <p:cNvPr id="782" name="60 Million Years"/>
          <p:cNvSpPr txBox="1"/>
          <p:nvPr/>
        </p:nvSpPr>
        <p:spPr>
          <a:xfrm>
            <a:off x="8490396" y="9397337"/>
            <a:ext cx="3701759"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60 Million Years</a:t>
            </a:r>
          </a:p>
        </p:txBody>
      </p:sp>
      <p:sp>
        <p:nvSpPr>
          <p:cNvPr id="783" name="SILURIAN"/>
          <p:cNvSpPr txBox="1"/>
          <p:nvPr/>
        </p:nvSpPr>
        <p:spPr>
          <a:xfrm>
            <a:off x="4645178" y="10316778"/>
            <a:ext cx="2481340"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SILURIAN</a:t>
            </a:r>
          </a:p>
        </p:txBody>
      </p:sp>
      <p:sp>
        <p:nvSpPr>
          <p:cNvPr id="784" name="20 Million Years"/>
          <p:cNvSpPr txBox="1"/>
          <p:nvPr/>
        </p:nvSpPr>
        <p:spPr>
          <a:xfrm>
            <a:off x="8475081" y="10259798"/>
            <a:ext cx="3701759"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20 Million Years</a:t>
            </a:r>
          </a:p>
        </p:txBody>
      </p:sp>
      <p:sp>
        <p:nvSpPr>
          <p:cNvPr id="785" name="ORDOVICIAN"/>
          <p:cNvSpPr txBox="1"/>
          <p:nvPr/>
        </p:nvSpPr>
        <p:spPr>
          <a:xfrm>
            <a:off x="4345725" y="11188620"/>
            <a:ext cx="3334246"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ORDOVICIAN</a:t>
            </a:r>
          </a:p>
        </p:txBody>
      </p:sp>
      <p:sp>
        <p:nvSpPr>
          <p:cNvPr id="786" name="75 Million Years"/>
          <p:cNvSpPr txBox="1"/>
          <p:nvPr/>
        </p:nvSpPr>
        <p:spPr>
          <a:xfrm>
            <a:off x="8475081" y="11188620"/>
            <a:ext cx="3701759"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75 Million Years</a:t>
            </a:r>
          </a:p>
        </p:txBody>
      </p:sp>
      <p:sp>
        <p:nvSpPr>
          <p:cNvPr id="787" name="CAMBRIAN"/>
          <p:cNvSpPr txBox="1"/>
          <p:nvPr/>
        </p:nvSpPr>
        <p:spPr>
          <a:xfrm>
            <a:off x="4593375" y="12053148"/>
            <a:ext cx="2838946"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CAMBRIAN</a:t>
            </a:r>
          </a:p>
        </p:txBody>
      </p:sp>
      <p:sp>
        <p:nvSpPr>
          <p:cNvPr id="788" name="100 Million Years"/>
          <p:cNvSpPr txBox="1"/>
          <p:nvPr/>
        </p:nvSpPr>
        <p:spPr>
          <a:xfrm>
            <a:off x="8197688" y="12015048"/>
            <a:ext cx="3977145"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100 Million Years</a:t>
            </a:r>
          </a:p>
        </p:txBody>
      </p:sp>
      <p:sp>
        <p:nvSpPr>
          <p:cNvPr id="789" name="CARBONIFEROUS"/>
          <p:cNvSpPr txBox="1"/>
          <p:nvPr/>
        </p:nvSpPr>
        <p:spPr>
          <a:xfrm rot="16200000">
            <a:off x="4111086" y="8067462"/>
            <a:ext cx="2081437"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b="1">
                <a:solidFill>
                  <a:srgbClr val="FFFFFF"/>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1700" b="1" i="0" u="none" strike="noStrike" kern="0" cap="none" spc="0" normalizeH="0" baseline="0" noProof="0">
                <a:ln>
                  <a:noFill/>
                </a:ln>
                <a:solidFill>
                  <a:srgbClr val="FFFFFF"/>
                </a:solidFill>
                <a:effectLst/>
                <a:uLnTx/>
                <a:uFillTx/>
                <a:latin typeface="Helvetica"/>
                <a:sym typeface="Helvetica"/>
              </a:rPr>
              <a:t>CARBONIFEROUS</a:t>
            </a:r>
          </a:p>
        </p:txBody>
      </p:sp>
      <p:sp>
        <p:nvSpPr>
          <p:cNvPr id="790" name="PRECAMBRIAN"/>
          <p:cNvSpPr txBox="1"/>
          <p:nvPr/>
        </p:nvSpPr>
        <p:spPr>
          <a:xfrm>
            <a:off x="4125564" y="12840306"/>
            <a:ext cx="3774568"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PRECAMBRIAN</a:t>
            </a:r>
          </a:p>
        </p:txBody>
      </p:sp>
      <p:grpSp>
        <p:nvGrpSpPr>
          <p:cNvPr id="2" name="Group 1">
            <a:extLst>
              <a:ext uri="{FF2B5EF4-FFF2-40B4-BE49-F238E27FC236}">
                <a16:creationId xmlns:a16="http://schemas.microsoft.com/office/drawing/2014/main" xmlns="" id="{FAA07B74-7E09-5348-9AC9-4F27BC4BCD5D}"/>
              </a:ext>
            </a:extLst>
          </p:cNvPr>
          <p:cNvGrpSpPr/>
          <p:nvPr/>
        </p:nvGrpSpPr>
        <p:grpSpPr>
          <a:xfrm>
            <a:off x="-202355" y="2156597"/>
            <a:ext cx="12814301" cy="11811001"/>
            <a:chOff x="-202355" y="2156597"/>
            <a:chExt cx="12814301" cy="11811001"/>
          </a:xfrm>
        </p:grpSpPr>
        <p:sp>
          <p:nvSpPr>
            <p:cNvPr id="791" name="Rectangle"/>
            <p:cNvSpPr/>
            <p:nvPr/>
          </p:nvSpPr>
          <p:spPr>
            <a:xfrm>
              <a:off x="-202355" y="2156597"/>
              <a:ext cx="12814301" cy="11811001"/>
            </a:xfrm>
            <a:prstGeom prst="rect">
              <a:avLst/>
            </a:prstGeom>
            <a:solidFill>
              <a:srgbClr val="52171B"/>
            </a:solidFill>
            <a:ln w="25400" cap="flat">
              <a:noFill/>
              <a:round/>
            </a:ln>
            <a:effectLst/>
          </p:spPr>
          <p:txBody>
            <a:bodyPr wrap="square" lIns="38100" tIns="38100" rIns="38100" bIns="38100" numCol="1" anchor="t">
              <a:noAutofit/>
            </a:bodyPr>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a:uFill>
                    <a:solidFill>
                      <a:srgbClr val="000000"/>
                    </a:solidFill>
                  </a:uFill>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792" name="According to Evolution"/>
            <p:cNvSpPr txBox="1"/>
            <p:nvPr/>
          </p:nvSpPr>
          <p:spPr>
            <a:xfrm>
              <a:off x="759423" y="11855166"/>
              <a:ext cx="10261602" cy="129540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mn-lt"/>
                  <a:ea typeface="+mn-ea"/>
                  <a:cs typeface="+mn-cs"/>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rPr>
                <a:t>According to Evolution</a:t>
              </a:r>
            </a:p>
          </p:txBody>
        </p:sp>
        <p:sp>
          <p:nvSpPr>
            <p:cNvPr id="794" name="Line"/>
            <p:cNvSpPr/>
            <p:nvPr/>
          </p:nvSpPr>
          <p:spPr>
            <a:xfrm flipH="1">
              <a:off x="11784779" y="2497349"/>
              <a:ext cx="1" cy="10951697"/>
            </a:xfrm>
            <a:prstGeom prst="line">
              <a:avLst/>
            </a:prstGeom>
            <a:noFill/>
            <a:ln w="190500" cap="flat">
              <a:solidFill>
                <a:srgbClr val="E2DEAB"/>
              </a:solidFill>
              <a:prstDash val="solid"/>
              <a:miter lim="400000"/>
              <a:headEnd type="triangle"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grpSp>
      <p:sp>
        <p:nvSpPr>
          <p:cNvPr id="793" name="3.5 Billion Years"/>
          <p:cNvSpPr txBox="1"/>
          <p:nvPr/>
        </p:nvSpPr>
        <p:spPr>
          <a:xfrm>
            <a:off x="1191226" y="2579294"/>
            <a:ext cx="9398002" cy="14689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mn-lt"/>
                <a:ea typeface="+mn-ea"/>
                <a:cs typeface="+mn-cs"/>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dirty="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rPr>
              <a:t>3.5 Billion Years</a:t>
            </a:r>
          </a:p>
        </p:txBody>
      </p:sp>
      <p:sp>
        <p:nvSpPr>
          <p:cNvPr id="796" name="GEOLOGIC TIMESCALE"/>
          <p:cNvSpPr txBox="1"/>
          <p:nvPr/>
        </p:nvSpPr>
        <p:spPr>
          <a:xfrm>
            <a:off x="6640214" y="235918"/>
            <a:ext cx="11103572" cy="1201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900">
                <a:solidFill>
                  <a:srgbClr val="FFFFFF"/>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7900" b="0" i="0" u="none" strike="noStrike" kern="0" cap="none" spc="0" normalizeH="0" baseline="0" noProof="0">
                <a:ln>
                  <a:noFill/>
                </a:ln>
                <a:solidFill>
                  <a:srgbClr val="FFFFFF"/>
                </a:solidFill>
                <a:effectLst/>
                <a:uLnTx/>
                <a:uFillTx/>
                <a:latin typeface="Times New Roman"/>
                <a:cs typeface="Times New Roman"/>
                <a:sym typeface="Times New Roman"/>
              </a:rPr>
              <a:t>GEOLOGIC TIMESCALE</a:t>
            </a:r>
          </a:p>
        </p:txBody>
      </p:sp>
    </p:spTree>
    <p:extLst>
      <p:ext uri="{BB962C8B-B14F-4D97-AF65-F5344CB8AC3E}">
        <p14:creationId xmlns:p14="http://schemas.microsoft.com/office/powerpoint/2010/main" val="1203160440"/>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65" name="Uniformitarian Naturalism"/>
          <p:cNvSpPr txBox="1"/>
          <p:nvPr/>
        </p:nvSpPr>
        <p:spPr>
          <a:xfrm>
            <a:off x="889000" y="965200"/>
            <a:ext cx="22860000" cy="2133600"/>
          </a:xfrm>
          <a:prstGeom prst="rect">
            <a:avLst/>
          </a:prstGeom>
          <a:extLst>
            <a:ext uri="{C572A759-6A51-4108-AA02-DFA0A04FC94B}">
              <ma14:wrappingTextBoxFlag xmlns:ma14="http://schemas.microsoft.com/office/mac/drawingml/2011/main" val="1"/>
            </a:ext>
          </a:extLst>
        </p:spPr>
        <p:txBody>
          <a:bodyPr lIns="0" tIns="0" rIns="0" bIns="0"/>
          <a:lstStyle>
            <a:lvl1pPr defTabSz="914400">
              <a:spcBef>
                <a:spcPts val="2300"/>
              </a:spcBef>
              <a:buClr>
                <a:srgbClr val="FFFEEC"/>
              </a:buClr>
              <a:buFont typeface="GoudyTwenty"/>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sz="9600">
                <a:latin typeface="+mn-lt"/>
                <a:ea typeface="+mn-ea"/>
                <a:cs typeface="+mn-cs"/>
                <a:sym typeface="GoudyTwenty"/>
              </a:rPr>
              <a:t>Uniformitarian Naturalism</a:t>
            </a:r>
          </a:p>
        </p:txBody>
      </p:sp>
      <p:sp>
        <p:nvSpPr>
          <p:cNvPr id="1366" name="Nature is all that exists.…"/>
          <p:cNvSpPr txBox="1">
            <a:spLocks noGrp="1"/>
          </p:cNvSpPr>
          <p:nvPr>
            <p:ph type="body" idx="1"/>
          </p:nvPr>
        </p:nvSpPr>
        <p:spPr>
          <a:xfrm>
            <a:off x="1881187" y="3797300"/>
            <a:ext cx="20866101" cy="8559801"/>
          </a:xfrm>
          <a:prstGeom prst="rect">
            <a:avLst/>
          </a:prstGeom>
          <a:effectLst/>
        </p:spPr>
        <p:txBody>
          <a:bodyPr/>
          <a:lstStyle/>
          <a:p>
            <a:pPr marL="1143000" indent="-1143000">
              <a:spcBef>
                <a:spcPts val="4000"/>
              </a:spcBef>
              <a:buSzPct val="100000"/>
              <a:buAutoNum type="arabicPeriod"/>
              <a:defRPr>
                <a:effectLst>
                  <a:outerShdw blurRad="38100" dist="38100" dir="2700000" rotWithShape="0">
                    <a:srgbClr val="000000">
                      <a:alpha val="43137"/>
                    </a:srgbClr>
                  </a:outerShdw>
                </a:effectLst>
              </a:defRPr>
            </a:pPr>
            <a:r>
              <a:rPr dirty="0"/>
              <a:t>Nature is all that exists.</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dirty="0"/>
              <a:t>Everything can, and indeed must, be explained by </a:t>
            </a:r>
            <a:r>
              <a:rPr dirty="0">
                <a:solidFill>
                  <a:srgbClr val="F6A029"/>
                </a:solidFill>
                <a:uFill>
                  <a:solidFill>
                    <a:srgbClr val="F6A029"/>
                  </a:solidFill>
                </a:uFill>
              </a:rPr>
              <a:t>time</a:t>
            </a:r>
            <a:r>
              <a:rPr dirty="0"/>
              <a:t> plus </a:t>
            </a:r>
            <a:r>
              <a:rPr dirty="0">
                <a:solidFill>
                  <a:srgbClr val="F6A029"/>
                </a:solidFill>
                <a:uFill>
                  <a:solidFill>
                    <a:srgbClr val="F6A029"/>
                  </a:solidFill>
                </a:uFill>
              </a:rPr>
              <a:t>chance</a:t>
            </a:r>
            <a:r>
              <a:rPr dirty="0"/>
              <a:t> plus the </a:t>
            </a:r>
            <a:r>
              <a:rPr dirty="0">
                <a:solidFill>
                  <a:srgbClr val="F6A029"/>
                </a:solidFill>
                <a:uFill>
                  <a:solidFill>
                    <a:srgbClr val="F6A029"/>
                  </a:solidFill>
                </a:uFill>
              </a:rPr>
              <a:t>laws of nature</a:t>
            </a:r>
            <a:r>
              <a:rPr dirty="0"/>
              <a:t> working on matter.</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dirty="0"/>
              <a:t>Processes of geological change have always been operating in the past at </a:t>
            </a:r>
            <a:r>
              <a:rPr dirty="0">
                <a:solidFill>
                  <a:srgbClr val="F6A029"/>
                </a:solidFill>
                <a:uFill>
                  <a:solidFill>
                    <a:srgbClr val="F6A029"/>
                  </a:solidFill>
                </a:uFill>
              </a:rPr>
              <a:t>the same rate, frequency and power</a:t>
            </a:r>
            <a:r>
              <a:rPr dirty="0"/>
              <a:t> as today.</a:t>
            </a:r>
          </a:p>
        </p:txBody>
      </p:sp>
      <p:sp>
        <p:nvSpPr>
          <p:cNvPr id="1367" name="Line"/>
          <p:cNvSpPr/>
          <p:nvPr/>
        </p:nvSpPr>
        <p:spPr>
          <a:xfrm>
            <a:off x="2889212" y="2882900"/>
            <a:ext cx="18427777"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66">
                                            <p:bg/>
                                          </p:spTgt>
                                        </p:tgtEl>
                                        <p:attrNameLst>
                                          <p:attrName>style.visibility</p:attrName>
                                        </p:attrNameLst>
                                      </p:cBhvr>
                                      <p:to>
                                        <p:strVal val="visible"/>
                                      </p:to>
                                    </p:set>
                                    <p:animEffect transition="in" filter="dissolve">
                                      <p:cBhvr>
                                        <p:cTn id="7" dur="250"/>
                                        <p:tgtEl>
                                          <p:spTgt spid="1366">
                                            <p:bg/>
                                          </p:spTgt>
                                        </p:tgtEl>
                                      </p:cBhvr>
                                    </p:animEffect>
                                  </p:childTnLst>
                                </p:cTn>
                              </p:par>
                              <p:par>
                                <p:cTn id="8" presetID="9" presetClass="entr" presetSubtype="0" fill="hold" grpId="1" nodeType="withEffect">
                                  <p:stCondLst>
                                    <p:cond delay="0"/>
                                  </p:stCondLst>
                                  <p:iterate>
                                    <p:tmAbs val="0"/>
                                  </p:iterate>
                                  <p:childTnLst>
                                    <p:set>
                                      <p:cBhvr>
                                        <p:cTn id="9" fill="hold"/>
                                        <p:tgtEl>
                                          <p:spTgt spid="1366">
                                            <p:txEl>
                                              <p:pRg st="0" end="0"/>
                                            </p:txEl>
                                          </p:spTgt>
                                        </p:tgtEl>
                                        <p:attrNameLst>
                                          <p:attrName>style.visibility</p:attrName>
                                        </p:attrNameLst>
                                      </p:cBhvr>
                                      <p:to>
                                        <p:strVal val="visible"/>
                                      </p:to>
                                    </p:set>
                                    <p:animEffect transition="in" filter="dissolve">
                                      <p:cBhvr>
                                        <p:cTn id="10" dur="250"/>
                                        <p:tgtEl>
                                          <p:spTgt spid="13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366">
                                            <p:txEl>
                                              <p:pRg st="1" end="1"/>
                                            </p:txEl>
                                          </p:spTgt>
                                        </p:tgtEl>
                                        <p:attrNameLst>
                                          <p:attrName>style.visibility</p:attrName>
                                        </p:attrNameLst>
                                      </p:cBhvr>
                                      <p:to>
                                        <p:strVal val="visible"/>
                                      </p:to>
                                    </p:set>
                                    <p:animEffect transition="in" filter="dissolve">
                                      <p:cBhvr>
                                        <p:cTn id="15" dur="250"/>
                                        <p:tgtEl>
                                          <p:spTgt spid="13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366">
                                            <p:txEl>
                                              <p:pRg st="2" end="2"/>
                                            </p:txEl>
                                          </p:spTgt>
                                        </p:tgtEl>
                                        <p:attrNameLst>
                                          <p:attrName>style.visibility</p:attrName>
                                        </p:attrNameLst>
                                      </p:cBhvr>
                                      <p:to>
                                        <p:strVal val="visible"/>
                                      </p:to>
                                    </p:set>
                                    <p:animEffect transition="in" filter="dissolve">
                                      <p:cBhvr>
                                        <p:cTn id="20" dur="250"/>
                                        <p:tgtEl>
                                          <p:spTgt spid="13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 grpI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image29.png" descr="image29.png"/>
          <p:cNvPicPr>
            <a:picLocks noChangeAspect="1"/>
          </p:cNvPicPr>
          <p:nvPr/>
        </p:nvPicPr>
        <p:blipFill>
          <a:blip r:embed="rId2">
            <a:extLst/>
          </a:blip>
          <a:stretch>
            <a:fillRect/>
          </a:stretch>
        </p:blipFill>
        <p:spPr>
          <a:xfrm>
            <a:off x="15787687" y="1930399"/>
            <a:ext cx="4076805" cy="9842285"/>
          </a:xfrm>
          <a:prstGeom prst="rect">
            <a:avLst/>
          </a:prstGeom>
        </p:spPr>
      </p:pic>
      <p:sp>
        <p:nvSpPr>
          <p:cNvPr id="1370"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71" name="image30.png" descr="image30.png"/>
          <p:cNvPicPr>
            <a:picLocks noChangeAspect="1"/>
          </p:cNvPicPr>
          <p:nvPr/>
        </p:nvPicPr>
        <p:blipFill>
          <a:blip r:embed="rId3">
            <a:extLst/>
          </a:blip>
          <a:stretch>
            <a:fillRect/>
          </a:stretch>
        </p:blipFill>
        <p:spPr>
          <a:xfrm>
            <a:off x="3099281" y="2260603"/>
            <a:ext cx="3556465" cy="9559926"/>
          </a:xfrm>
          <a:prstGeom prst="rect">
            <a:avLst/>
          </a:prstGeom>
        </p:spPr>
      </p:pic>
      <p:sp>
        <p:nvSpPr>
          <p:cNvPr id="1372" name="Old-earth geologist"/>
          <p:cNvSpPr txBox="1"/>
          <p:nvPr/>
        </p:nvSpPr>
        <p:spPr>
          <a:xfrm>
            <a:off x="419100" y="787400"/>
            <a:ext cx="10629900" cy="11176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sz="7200" b="1">
                <a:latin typeface="+mj-lt"/>
                <a:ea typeface="+mj-ea"/>
                <a:cs typeface="+mj-cs"/>
                <a:sym typeface="Calibri"/>
              </a:rPr>
              <a:t>Old-earth geologist</a:t>
            </a:r>
          </a:p>
        </p:txBody>
      </p:sp>
      <p:sp>
        <p:nvSpPr>
          <p:cNvPr id="1373" name="Christian"/>
          <p:cNvSpPr txBox="1"/>
          <p:nvPr/>
        </p:nvSpPr>
        <p:spPr>
          <a:xfrm>
            <a:off x="11887200" y="838200"/>
            <a:ext cx="11874500" cy="11176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sz="7200" b="1">
                <a:latin typeface="+mj-lt"/>
                <a:ea typeface="+mj-ea"/>
                <a:cs typeface="+mj-cs"/>
                <a:sym typeface="Calibri"/>
              </a:rPr>
              <a:t>Christian</a:t>
            </a:r>
          </a:p>
        </p:txBody>
      </p:sp>
      <p:sp>
        <p:nvSpPr>
          <p:cNvPr id="1374" name="Line"/>
          <p:cNvSpPr/>
          <p:nvPr/>
        </p:nvSpPr>
        <p:spPr>
          <a:xfrm>
            <a:off x="6437808" y="7407275"/>
            <a:ext cx="1123257" cy="3955"/>
          </a:xfrm>
          <a:prstGeom prst="line">
            <a:avLst/>
          </a:prstGeom>
          <a:ln w="254000">
            <a:solidFill>
              <a:srgbClr val="F6A029"/>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5" name="Line"/>
          <p:cNvSpPr/>
          <p:nvPr/>
        </p:nvSpPr>
        <p:spPr>
          <a:xfrm>
            <a:off x="14757400" y="7366000"/>
            <a:ext cx="1123256" cy="3955"/>
          </a:xfrm>
          <a:prstGeom prst="line">
            <a:avLst/>
          </a:prstGeom>
          <a:ln w="254000">
            <a:solidFill>
              <a:srgbClr val="F6A029"/>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6" name="Line"/>
          <p:cNvSpPr/>
          <p:nvPr/>
        </p:nvSpPr>
        <p:spPr>
          <a:xfrm flipH="1" flipV="1">
            <a:off x="14859001" y="7251700"/>
            <a:ext cx="19149" cy="4616252"/>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7" name="Line"/>
          <p:cNvSpPr/>
          <p:nvPr/>
        </p:nvSpPr>
        <p:spPr>
          <a:xfrm flipH="1" flipV="1">
            <a:off x="7594600" y="7289800"/>
            <a:ext cx="19148" cy="4616252"/>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8" name="Rectangle"/>
          <p:cNvSpPr/>
          <p:nvPr/>
        </p:nvSpPr>
        <p:spPr>
          <a:xfrm>
            <a:off x="914400" y="12065000"/>
            <a:ext cx="10604500" cy="1600200"/>
          </a:xfrm>
          <a:prstGeom prst="rect">
            <a:avLst/>
          </a:prstGeom>
          <a:blipFill>
            <a:blip r:embed="rId4"/>
          </a:blip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79" name="Naturalistic Assumptions"/>
          <p:cNvSpPr txBox="1"/>
          <p:nvPr/>
        </p:nvSpPr>
        <p:spPr>
          <a:xfrm>
            <a:off x="903968" y="12344400"/>
            <a:ext cx="10629901" cy="11176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FFFFFF"/>
                </a:solidFill>
                <a:uFill>
                  <a:solidFill>
                    <a:srgbClr val="FFFFFF"/>
                  </a:solidFill>
                </a:uFill>
                <a:latin typeface="+mj-lt"/>
                <a:ea typeface="+mj-ea"/>
                <a:cs typeface="+mj-cs"/>
                <a:sym typeface="Calibri"/>
              </a:defRPr>
            </a:lvl1pPr>
          </a:lstStyle>
          <a:p>
            <a:pPr>
              <a:defRPr sz="6400" b="0">
                <a:latin typeface="Gill Sans"/>
                <a:ea typeface="Gill Sans"/>
                <a:cs typeface="Gill Sans"/>
                <a:sym typeface="Gill Sans"/>
              </a:defRPr>
            </a:pPr>
            <a:r>
              <a:rPr sz="7200" b="1">
                <a:latin typeface="+mj-lt"/>
                <a:ea typeface="+mj-ea"/>
                <a:cs typeface="+mj-cs"/>
                <a:sym typeface="Calibri"/>
              </a:rPr>
              <a:t>Naturalistic Assumptions</a:t>
            </a:r>
          </a:p>
        </p:txBody>
      </p:sp>
      <p:sp>
        <p:nvSpPr>
          <p:cNvPr id="1380" name="Rectangle"/>
          <p:cNvSpPr/>
          <p:nvPr/>
        </p:nvSpPr>
        <p:spPr>
          <a:xfrm>
            <a:off x="13677900" y="12065000"/>
            <a:ext cx="9169400" cy="1600200"/>
          </a:xfrm>
          <a:prstGeom prst="rect">
            <a:avLst/>
          </a:prstGeom>
          <a:solidFill>
            <a:srgbClr val="FFFB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81" name="Biblical Assumptions"/>
          <p:cNvSpPr txBox="1"/>
          <p:nvPr/>
        </p:nvSpPr>
        <p:spPr>
          <a:xfrm>
            <a:off x="12365270" y="12341645"/>
            <a:ext cx="11874501" cy="11176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uFill>
                  <a:solidFill>
                    <a:srgbClr val="000000"/>
                  </a:solidFill>
                </a:uFill>
                <a:latin typeface="+mj-lt"/>
                <a:ea typeface="+mj-ea"/>
                <a:cs typeface="+mj-cs"/>
                <a:sym typeface="Calibri"/>
              </a:defRPr>
            </a:lvl1pPr>
          </a:lstStyle>
          <a:p>
            <a:pPr>
              <a:defRPr sz="6400" b="0">
                <a:latin typeface="Gill Sans"/>
                <a:ea typeface="Gill Sans"/>
                <a:cs typeface="Gill Sans"/>
                <a:sym typeface="Gill Sans"/>
              </a:defRPr>
            </a:pPr>
            <a:r>
              <a:rPr sz="7200" b="1">
                <a:latin typeface="+mj-lt"/>
                <a:ea typeface="+mj-ea"/>
                <a:cs typeface="+mj-cs"/>
                <a:sym typeface="Calibri"/>
              </a:rPr>
              <a:t>Biblical Assumptions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74"/>
                                        </p:tgtEl>
                                        <p:attrNameLst>
                                          <p:attrName>style.visibility</p:attrName>
                                        </p:attrNameLst>
                                      </p:cBhvr>
                                      <p:to>
                                        <p:strVal val="visible"/>
                                      </p:to>
                                    </p:set>
                                    <p:animEffect transition="in" filter="wipe(left)">
                                      <p:cBhvr>
                                        <p:cTn id="7" dur="250"/>
                                        <p:tgtEl>
                                          <p:spTgt spid="1374"/>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377"/>
                                        </p:tgtEl>
                                        <p:attrNameLst>
                                          <p:attrName>style.visibility</p:attrName>
                                        </p:attrNameLst>
                                      </p:cBhvr>
                                      <p:to>
                                        <p:strVal val="visible"/>
                                      </p:to>
                                    </p:set>
                                    <p:animEffect transition="in" filter="wipe(up)">
                                      <p:cBhvr>
                                        <p:cTn id="11" dur="500"/>
                                        <p:tgtEl>
                                          <p:spTgt spid="1377"/>
                                        </p:tgtEl>
                                      </p:cBhvr>
                                    </p:animEffect>
                                  </p:childTnLst>
                                </p:cTn>
                              </p:par>
                            </p:childTnLst>
                          </p:cTn>
                        </p:par>
                        <p:par>
                          <p:cTn id="12" fill="hold">
                            <p:stCondLst>
                              <p:cond delay="750"/>
                            </p:stCondLst>
                            <p:childTnLst>
                              <p:par>
                                <p:cTn id="13" presetID="22" presetClass="entr" presetSubtype="1" fill="hold" grpId="3" nodeType="afterEffect">
                                  <p:stCondLst>
                                    <p:cond delay="0"/>
                                  </p:stCondLst>
                                  <p:iterate>
                                    <p:tmAbs val="0"/>
                                  </p:iterate>
                                  <p:childTnLst>
                                    <p:set>
                                      <p:cBhvr>
                                        <p:cTn id="14" fill="hold"/>
                                        <p:tgtEl>
                                          <p:spTgt spid="1379"/>
                                        </p:tgtEl>
                                        <p:attrNameLst>
                                          <p:attrName>style.visibility</p:attrName>
                                        </p:attrNameLst>
                                      </p:cBhvr>
                                      <p:to>
                                        <p:strVal val="visible"/>
                                      </p:to>
                                    </p:set>
                                    <p:animEffect transition="in" filter="wipe(up)">
                                      <p:cBhvr>
                                        <p:cTn id="15" dur="500"/>
                                        <p:tgtEl>
                                          <p:spTgt spid="1379"/>
                                        </p:tgtEl>
                                      </p:cBhvr>
                                    </p:animEffect>
                                  </p:childTnLst>
                                </p:cTn>
                              </p:par>
                              <p:par>
                                <p:cTn id="16" presetID="22" presetClass="entr" presetSubtype="1" fill="hold" grpId="4" nodeType="withEffect">
                                  <p:stCondLst>
                                    <p:cond delay="0"/>
                                  </p:stCondLst>
                                  <p:iterate>
                                    <p:tmAbs val="0"/>
                                  </p:iterate>
                                  <p:childTnLst>
                                    <p:set>
                                      <p:cBhvr>
                                        <p:cTn id="17" fill="hold"/>
                                        <p:tgtEl>
                                          <p:spTgt spid="1378"/>
                                        </p:tgtEl>
                                        <p:attrNameLst>
                                          <p:attrName>style.visibility</p:attrName>
                                        </p:attrNameLst>
                                      </p:cBhvr>
                                      <p:to>
                                        <p:strVal val="visible"/>
                                      </p:to>
                                    </p:set>
                                    <p:animEffect transition="in" filter="wipe(up)">
                                      <p:cBhvr>
                                        <p:cTn id="18" dur="500"/>
                                        <p:tgtEl>
                                          <p:spTgt spid="137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5" nodeType="clickEffect">
                                  <p:stCondLst>
                                    <p:cond delay="0"/>
                                  </p:stCondLst>
                                  <p:iterate>
                                    <p:tmAbs val="0"/>
                                  </p:iterate>
                                  <p:childTnLst>
                                    <p:set>
                                      <p:cBhvr>
                                        <p:cTn id="22" fill="hold"/>
                                        <p:tgtEl>
                                          <p:spTgt spid="1375"/>
                                        </p:tgtEl>
                                        <p:attrNameLst>
                                          <p:attrName>style.visibility</p:attrName>
                                        </p:attrNameLst>
                                      </p:cBhvr>
                                      <p:to>
                                        <p:strVal val="visible"/>
                                      </p:to>
                                    </p:set>
                                    <p:animEffect transition="in" filter="wipe(right)">
                                      <p:cBhvr>
                                        <p:cTn id="23" dur="250"/>
                                        <p:tgtEl>
                                          <p:spTgt spid="1375"/>
                                        </p:tgtEl>
                                      </p:cBhvr>
                                    </p:animEffect>
                                  </p:childTnLst>
                                </p:cTn>
                              </p:par>
                            </p:childTnLst>
                          </p:cTn>
                        </p:par>
                        <p:par>
                          <p:cTn id="24" fill="hold">
                            <p:stCondLst>
                              <p:cond delay="250"/>
                            </p:stCondLst>
                            <p:childTnLst>
                              <p:par>
                                <p:cTn id="25" presetID="22" presetClass="entr" presetSubtype="1" fill="hold" grpId="6" nodeType="afterEffect">
                                  <p:stCondLst>
                                    <p:cond delay="0"/>
                                  </p:stCondLst>
                                  <p:iterate>
                                    <p:tmAbs val="0"/>
                                  </p:iterate>
                                  <p:childTnLst>
                                    <p:set>
                                      <p:cBhvr>
                                        <p:cTn id="26" fill="hold"/>
                                        <p:tgtEl>
                                          <p:spTgt spid="1376"/>
                                        </p:tgtEl>
                                        <p:attrNameLst>
                                          <p:attrName>style.visibility</p:attrName>
                                        </p:attrNameLst>
                                      </p:cBhvr>
                                      <p:to>
                                        <p:strVal val="visible"/>
                                      </p:to>
                                    </p:set>
                                    <p:animEffect transition="in" filter="wipe(up)">
                                      <p:cBhvr>
                                        <p:cTn id="27" dur="500"/>
                                        <p:tgtEl>
                                          <p:spTgt spid="1376"/>
                                        </p:tgtEl>
                                      </p:cBhvr>
                                    </p:animEffect>
                                  </p:childTnLst>
                                </p:cTn>
                              </p:par>
                            </p:childTnLst>
                          </p:cTn>
                        </p:par>
                        <p:par>
                          <p:cTn id="28" fill="hold">
                            <p:stCondLst>
                              <p:cond delay="750"/>
                            </p:stCondLst>
                            <p:childTnLst>
                              <p:par>
                                <p:cTn id="29" presetID="22" presetClass="entr" presetSubtype="1" fill="hold" grpId="7" nodeType="afterEffect">
                                  <p:stCondLst>
                                    <p:cond delay="0"/>
                                  </p:stCondLst>
                                  <p:iterate>
                                    <p:tmAbs val="0"/>
                                  </p:iterate>
                                  <p:childTnLst>
                                    <p:set>
                                      <p:cBhvr>
                                        <p:cTn id="30" fill="hold"/>
                                        <p:tgtEl>
                                          <p:spTgt spid="1381"/>
                                        </p:tgtEl>
                                        <p:attrNameLst>
                                          <p:attrName>style.visibility</p:attrName>
                                        </p:attrNameLst>
                                      </p:cBhvr>
                                      <p:to>
                                        <p:strVal val="visible"/>
                                      </p:to>
                                    </p:set>
                                    <p:animEffect transition="in" filter="wipe(up)">
                                      <p:cBhvr>
                                        <p:cTn id="31" dur="500"/>
                                        <p:tgtEl>
                                          <p:spTgt spid="1381"/>
                                        </p:tgtEl>
                                      </p:cBhvr>
                                    </p:animEffect>
                                  </p:childTnLst>
                                </p:cTn>
                              </p:par>
                              <p:par>
                                <p:cTn id="32" presetID="22" presetClass="entr" presetSubtype="1" fill="hold" grpId="8" nodeType="withEffect">
                                  <p:stCondLst>
                                    <p:cond delay="0"/>
                                  </p:stCondLst>
                                  <p:iterate>
                                    <p:tmAbs val="0"/>
                                  </p:iterate>
                                  <p:childTnLst>
                                    <p:set>
                                      <p:cBhvr>
                                        <p:cTn id="33" fill="hold"/>
                                        <p:tgtEl>
                                          <p:spTgt spid="1380"/>
                                        </p:tgtEl>
                                        <p:attrNameLst>
                                          <p:attrName>style.visibility</p:attrName>
                                        </p:attrNameLst>
                                      </p:cBhvr>
                                      <p:to>
                                        <p:strVal val="visible"/>
                                      </p:to>
                                    </p:set>
                                    <p:animEffect transition="in" filter="wipe(up)">
                                      <p:cBhvr>
                                        <p:cTn id="34" dur="500"/>
                                        <p:tgtEl>
                                          <p:spTgt spid="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4" grpId="1" animBg="1" advAuto="0"/>
      <p:bldP spid="1375" grpId="5" animBg="1" advAuto="0"/>
      <p:bldP spid="1376" grpId="6" animBg="1" advAuto="0"/>
      <p:bldP spid="1377" grpId="2" animBg="1" advAuto="0"/>
      <p:bldP spid="1378" grpId="4" animBg="1" advAuto="0"/>
      <p:bldP spid="1379" grpId="3" animBg="1" advAuto="0"/>
      <p:bldP spid="1380" grpId="8" animBg="1" advAuto="0"/>
      <p:bldP spid="1381" grpId="7"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84" name="image29.png" descr="image29.png"/>
          <p:cNvPicPr>
            <a:picLocks noChangeAspect="1"/>
          </p:cNvPicPr>
          <p:nvPr/>
        </p:nvPicPr>
        <p:blipFill>
          <a:blip r:embed="rId2">
            <a:extLst/>
          </a:blip>
          <a:stretch>
            <a:fillRect/>
          </a:stretch>
        </p:blipFill>
        <p:spPr>
          <a:xfrm>
            <a:off x="15787687" y="1930399"/>
            <a:ext cx="4076805" cy="9842285"/>
          </a:xfrm>
          <a:prstGeom prst="rect">
            <a:avLst/>
          </a:prstGeom>
        </p:spPr>
      </p:pic>
      <p:pic>
        <p:nvPicPr>
          <p:cNvPr id="1385" name="image31.png" descr="image31.png"/>
          <p:cNvPicPr>
            <a:picLocks noChangeAspect="1"/>
          </p:cNvPicPr>
          <p:nvPr/>
        </p:nvPicPr>
        <p:blipFill>
          <a:blip r:embed="rId3">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386" name="image30.png" descr="image30.png"/>
          <p:cNvPicPr>
            <a:picLocks noChangeAspect="1"/>
          </p:cNvPicPr>
          <p:nvPr/>
        </p:nvPicPr>
        <p:blipFill>
          <a:blip r:embed="rId4">
            <a:extLst/>
          </a:blip>
          <a:stretch>
            <a:fillRect/>
          </a:stretch>
        </p:blipFill>
        <p:spPr>
          <a:xfrm>
            <a:off x="1714981" y="2260603"/>
            <a:ext cx="3556465" cy="9559926"/>
          </a:xfrm>
          <a:prstGeom prst="rect">
            <a:avLst/>
          </a:prstGeom>
        </p:spPr>
      </p:pic>
      <p:grpSp>
        <p:nvGrpSpPr>
          <p:cNvPr id="1389" name="Group"/>
          <p:cNvGrpSpPr/>
          <p:nvPr/>
        </p:nvGrpSpPr>
        <p:grpSpPr>
          <a:xfrm>
            <a:off x="7671781" y="4410823"/>
            <a:ext cx="3823126" cy="1841955"/>
            <a:chOff x="0" y="65588"/>
            <a:chExt cx="3823125" cy="1841953"/>
          </a:xfrm>
        </p:grpSpPr>
        <p:sp>
          <p:nvSpPr>
            <p:cNvPr id="1387"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88" name="Neutral…"/>
            <p:cNvSpPr txBox="1"/>
            <p:nvPr/>
          </p:nvSpPr>
          <p:spPr>
            <a:xfrm>
              <a:off x="55054" y="114300"/>
              <a:ext cx="3725863" cy="179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dirty="0"/>
                <a:t>Neutral </a:t>
              </a:r>
            </a:p>
            <a:p>
              <a:pPr>
                <a:lnSpc>
                  <a:spcPct val="80000"/>
                </a:lnSpc>
                <a:defRPr sz="6400">
                  <a:solidFill>
                    <a:srgbClr val="D81E00"/>
                  </a:solidFill>
                  <a:latin typeface="Cooper Black"/>
                  <a:ea typeface="Cooper Black"/>
                  <a:cs typeface="Cooper Black"/>
                  <a:sym typeface="Cooper Black"/>
                </a:defRPr>
              </a:pPr>
              <a:r>
                <a:rPr dirty="0"/>
                <a:t>Ground</a:t>
              </a:r>
            </a:p>
          </p:txBody>
        </p:sp>
      </p:gr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92" name="image31.png" descr="image31.png"/>
          <p:cNvPicPr>
            <a:picLocks noChangeAspect="1"/>
          </p:cNvPicPr>
          <p:nvPr/>
        </p:nvPicPr>
        <p:blipFill>
          <a:blip r:embed="rId2">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393" name="image32.png" descr="image32.png"/>
          <p:cNvPicPr>
            <a:picLocks noChangeAspect="1"/>
          </p:cNvPicPr>
          <p:nvPr/>
        </p:nvPicPr>
        <p:blipFill>
          <a:blip r:embed="rId3">
            <a:extLst/>
          </a:blip>
          <a:stretch>
            <a:fillRect/>
          </a:stretch>
        </p:blipFill>
        <p:spPr>
          <a:xfrm>
            <a:off x="15826260" y="6654800"/>
            <a:ext cx="3667603" cy="2844800"/>
          </a:xfrm>
          <a:prstGeom prst="rect">
            <a:avLst/>
          </a:prstGeom>
        </p:spPr>
      </p:pic>
      <p:pic>
        <p:nvPicPr>
          <p:cNvPr id="1394" name="image33.png" descr="image33.png"/>
          <p:cNvPicPr>
            <a:picLocks noChangeAspect="1"/>
          </p:cNvPicPr>
          <p:nvPr/>
        </p:nvPicPr>
        <p:blipFill>
          <a:blip r:embed="rId4">
            <a:extLst/>
          </a:blip>
          <a:stretch>
            <a:fillRect/>
          </a:stretch>
        </p:blipFill>
        <p:spPr>
          <a:xfrm>
            <a:off x="11152130" y="2538413"/>
            <a:ext cx="5822122" cy="9226551"/>
          </a:xfrm>
          <a:prstGeom prst="rect">
            <a:avLst/>
          </a:prstGeom>
        </p:spPr>
      </p:pic>
      <p:pic>
        <p:nvPicPr>
          <p:cNvPr id="1395" name="image30.png" descr="image30.png"/>
          <p:cNvPicPr>
            <a:picLocks noChangeAspect="1"/>
          </p:cNvPicPr>
          <p:nvPr/>
        </p:nvPicPr>
        <p:blipFill>
          <a:blip r:embed="rId5">
            <a:extLst/>
          </a:blip>
          <a:stretch>
            <a:fillRect/>
          </a:stretch>
        </p:blipFill>
        <p:spPr>
          <a:xfrm>
            <a:off x="1714981" y="2260603"/>
            <a:ext cx="3556465" cy="9559926"/>
          </a:xfrm>
          <a:prstGeom prst="rect">
            <a:avLst/>
          </a:prstGeom>
        </p:spPr>
      </p:pic>
      <p:sp>
        <p:nvSpPr>
          <p:cNvPr id="1396" name="But he’s still using his naturalistic assumptions!"/>
          <p:cNvSpPr txBox="1"/>
          <p:nvPr/>
        </p:nvSpPr>
        <p:spPr>
          <a:xfrm>
            <a:off x="1550080" y="417348"/>
            <a:ext cx="10629901" cy="19050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sz="7200" b="1">
                <a:latin typeface="+mj-lt"/>
                <a:ea typeface="+mj-ea"/>
                <a:cs typeface="+mj-cs"/>
                <a:sym typeface="Calibri"/>
              </a:rPr>
              <a:t>But he’s still using his naturalistic assumptions!</a:t>
            </a:r>
          </a:p>
        </p:txBody>
      </p:sp>
      <p:sp>
        <p:nvSpPr>
          <p:cNvPr id="1397" name="Line"/>
          <p:cNvSpPr/>
          <p:nvPr/>
        </p:nvSpPr>
        <p:spPr>
          <a:xfrm flipV="1">
            <a:off x="4116089" y="2545457"/>
            <a:ext cx="4261446" cy="4335463"/>
          </a:xfrm>
          <a:prstGeom prst="line">
            <a:avLst/>
          </a:prstGeom>
          <a:ln w="2032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1400" name="Group"/>
          <p:cNvGrpSpPr/>
          <p:nvPr/>
        </p:nvGrpSpPr>
        <p:grpSpPr>
          <a:xfrm>
            <a:off x="7671781" y="4410823"/>
            <a:ext cx="3823126" cy="1841955"/>
            <a:chOff x="0" y="65588"/>
            <a:chExt cx="3823125" cy="1841953"/>
          </a:xfrm>
        </p:grpSpPr>
        <p:sp>
          <p:nvSpPr>
            <p:cNvPr id="1398"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99" name="Neutral…"/>
            <p:cNvSpPr txBox="1"/>
            <p:nvPr/>
          </p:nvSpPr>
          <p:spPr>
            <a:xfrm>
              <a:off x="55054" y="114300"/>
              <a:ext cx="3725863" cy="179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dirty="0"/>
                <a:t>Neutral </a:t>
              </a:r>
            </a:p>
            <a:p>
              <a:pPr>
                <a:lnSpc>
                  <a:spcPct val="80000"/>
                </a:lnSpc>
                <a:defRPr sz="6400">
                  <a:solidFill>
                    <a:srgbClr val="D81E00"/>
                  </a:solidFill>
                  <a:latin typeface="Cooper Black"/>
                  <a:ea typeface="Cooper Black"/>
                  <a:cs typeface="Cooper Black"/>
                  <a:sym typeface="Cooper Black"/>
                </a:defRPr>
              </a:pPr>
              <a:r>
                <a:rPr dirty="0"/>
                <a:t>Ground</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6"/>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2" nodeType="afterEffect">
                                  <p:stCondLst>
                                    <p:cond delay="0"/>
                                  </p:stCondLst>
                                  <p:iterate>
                                    <p:tmAbs val="0"/>
                                  </p:iterate>
                                  <p:childTnLst>
                                    <p:set>
                                      <p:cBhvr>
                                        <p:cTn id="9" fill="hold"/>
                                        <p:tgtEl>
                                          <p:spTgt spid="1397"/>
                                        </p:tgtEl>
                                        <p:attrNameLst>
                                          <p:attrName>style.visibility</p:attrName>
                                        </p:attrNameLst>
                                      </p:cBhvr>
                                      <p:to>
                                        <p:strVal val="visible"/>
                                      </p:to>
                                    </p:set>
                                    <p:animEffect transition="in" filter="wipe(right)">
                                      <p:cBhvr>
                                        <p:cTn id="10" dur="500"/>
                                        <p:tgtEl>
                                          <p:spTgt spid="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 grpId="1" animBg="1" advAuto="0"/>
      <p:bldP spid="1397" grpId="2"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403" name="image31.png" descr="image31.png"/>
          <p:cNvPicPr>
            <a:picLocks noChangeAspect="1"/>
          </p:cNvPicPr>
          <p:nvPr/>
        </p:nvPicPr>
        <p:blipFill>
          <a:blip r:embed="rId2">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404" name="image35.png" descr="image35.png"/>
          <p:cNvPicPr>
            <a:picLocks noChangeAspect="1"/>
          </p:cNvPicPr>
          <p:nvPr/>
        </p:nvPicPr>
        <p:blipFill>
          <a:blip r:embed="rId3">
            <a:extLst/>
          </a:blip>
          <a:stretch>
            <a:fillRect/>
          </a:stretch>
        </p:blipFill>
        <p:spPr>
          <a:xfrm>
            <a:off x="17861723" y="10131958"/>
            <a:ext cx="2590126" cy="2610278"/>
          </a:xfrm>
          <a:prstGeom prst="rect">
            <a:avLst/>
          </a:prstGeom>
        </p:spPr>
      </p:pic>
      <p:pic>
        <p:nvPicPr>
          <p:cNvPr id="1405" name="image30.png" descr="image30.png"/>
          <p:cNvPicPr>
            <a:picLocks noChangeAspect="1"/>
          </p:cNvPicPr>
          <p:nvPr/>
        </p:nvPicPr>
        <p:blipFill>
          <a:blip r:embed="rId4">
            <a:extLst/>
          </a:blip>
          <a:stretch>
            <a:fillRect/>
          </a:stretch>
        </p:blipFill>
        <p:spPr>
          <a:xfrm>
            <a:off x="1714981" y="2260603"/>
            <a:ext cx="3556465" cy="9559926"/>
          </a:xfrm>
          <a:prstGeom prst="rect">
            <a:avLst/>
          </a:prstGeom>
        </p:spPr>
      </p:pic>
      <p:grpSp>
        <p:nvGrpSpPr>
          <p:cNvPr id="1408" name="Group"/>
          <p:cNvGrpSpPr/>
          <p:nvPr/>
        </p:nvGrpSpPr>
        <p:grpSpPr>
          <a:xfrm>
            <a:off x="7671781" y="4410823"/>
            <a:ext cx="3823126" cy="1841955"/>
            <a:chOff x="0" y="65588"/>
            <a:chExt cx="3823125" cy="1841953"/>
          </a:xfrm>
        </p:grpSpPr>
        <p:sp>
          <p:nvSpPr>
            <p:cNvPr id="1406"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07" name="Neutral…"/>
            <p:cNvSpPr txBox="1"/>
            <p:nvPr/>
          </p:nvSpPr>
          <p:spPr>
            <a:xfrm>
              <a:off x="55054" y="114300"/>
              <a:ext cx="3725863" cy="179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t>Neutral </a:t>
              </a:r>
            </a:p>
            <a:p>
              <a:pPr>
                <a:lnSpc>
                  <a:spcPct val="80000"/>
                </a:lnSpc>
                <a:defRPr sz="6400">
                  <a:solidFill>
                    <a:srgbClr val="D81E00"/>
                  </a:solidFill>
                  <a:latin typeface="Cooper Black"/>
                  <a:ea typeface="Cooper Black"/>
                  <a:cs typeface="Cooper Black"/>
                  <a:sym typeface="Cooper Black"/>
                </a:defRPr>
              </a:pPr>
              <a:r>
                <a:rPr dirty="0"/>
                <a:t>Ground</a:t>
              </a:r>
            </a:p>
          </p:txBody>
        </p:sp>
      </p:grpSp>
      <p:pic>
        <p:nvPicPr>
          <p:cNvPr id="1409" name="image34.png" descr="image34.png"/>
          <p:cNvPicPr>
            <a:picLocks noChangeAspect="1"/>
          </p:cNvPicPr>
          <p:nvPr/>
        </p:nvPicPr>
        <p:blipFill>
          <a:blip r:embed="rId5">
            <a:extLst/>
          </a:blip>
          <a:stretch>
            <a:fillRect/>
          </a:stretch>
        </p:blipFill>
        <p:spPr>
          <a:xfrm>
            <a:off x="9455618" y="2746249"/>
            <a:ext cx="3733801" cy="9074420"/>
          </a:xfrm>
          <a:prstGeom prst="rect">
            <a:avLst/>
          </a:prstGeom>
        </p:spPr>
      </p:pic>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412" name="image35.png" descr="image35.png"/>
          <p:cNvPicPr>
            <a:picLocks noChangeAspect="1"/>
          </p:cNvPicPr>
          <p:nvPr/>
        </p:nvPicPr>
        <p:blipFill>
          <a:blip r:embed="rId2">
            <a:extLst/>
          </a:blip>
          <a:stretch>
            <a:fillRect/>
          </a:stretch>
        </p:blipFill>
        <p:spPr>
          <a:xfrm>
            <a:off x="17861723" y="10131958"/>
            <a:ext cx="2590126" cy="2610278"/>
          </a:xfrm>
          <a:prstGeom prst="rect">
            <a:avLst/>
          </a:prstGeom>
        </p:spPr>
      </p:pic>
      <p:grpSp>
        <p:nvGrpSpPr>
          <p:cNvPr id="1417" name="Group"/>
          <p:cNvGrpSpPr/>
          <p:nvPr/>
        </p:nvGrpSpPr>
        <p:grpSpPr>
          <a:xfrm>
            <a:off x="4130803" y="1524156"/>
            <a:ext cx="4279901" cy="3009033"/>
            <a:chOff x="0" y="0"/>
            <a:chExt cx="4279900" cy="3009032"/>
          </a:xfrm>
        </p:grpSpPr>
        <p:grpSp>
          <p:nvGrpSpPr>
            <p:cNvPr id="1415" name="Group"/>
            <p:cNvGrpSpPr/>
            <p:nvPr/>
          </p:nvGrpSpPr>
          <p:grpSpPr>
            <a:xfrm>
              <a:off x="0" y="0"/>
              <a:ext cx="4279900" cy="3009033"/>
              <a:chOff x="0" y="0"/>
              <a:chExt cx="4279900" cy="3009032"/>
            </a:xfrm>
          </p:grpSpPr>
          <p:sp>
            <p:nvSpPr>
              <p:cNvPr id="1413" name="Oval"/>
              <p:cNvSpPr/>
              <p:nvPr/>
            </p:nvSpPr>
            <p:spPr>
              <a:xfrm>
                <a:off x="0" y="0"/>
                <a:ext cx="4279900" cy="2014760"/>
              </a:xfrm>
              <a:prstGeom prst="ellipse">
                <a:avLst/>
              </a:pr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414" name="Triangle"/>
              <p:cNvSpPr/>
              <p:nvPr/>
            </p:nvSpPr>
            <p:spPr>
              <a:xfrm rot="7905546">
                <a:off x="605098" y="1954690"/>
                <a:ext cx="1459533" cy="6122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9701"/>
                    </a:lnTo>
                    <a:lnTo>
                      <a:pt x="344" y="0"/>
                    </a:lnTo>
                    <a:lnTo>
                      <a:pt x="0" y="21600"/>
                    </a:lnTo>
                    <a:close/>
                  </a:path>
                </a:pathLst>
              </a:cu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1416" name="I win!"/>
            <p:cNvSpPr txBox="1"/>
            <p:nvPr/>
          </p:nvSpPr>
          <p:spPr>
            <a:xfrm>
              <a:off x="247432" y="235803"/>
              <a:ext cx="3945863" cy="1217522"/>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buClr>
                  <a:srgbClr val="000000"/>
                </a:buClr>
                <a:buFont typeface="Comic Sans MS"/>
                <a:defRPr sz="8200">
                  <a:uFill>
                    <a:solidFill>
                      <a:srgbClr val="000000"/>
                    </a:solidFill>
                  </a:uFill>
                  <a:latin typeface="Comic Sans MS"/>
                  <a:ea typeface="Comic Sans MS"/>
                  <a:cs typeface="Comic Sans MS"/>
                  <a:sym typeface="Comic Sans MS"/>
                </a:defRPr>
              </a:lvl1pPr>
            </a:lstStyle>
            <a:p>
              <a:pPr>
                <a:defRPr>
                  <a:latin typeface="Gill Sans"/>
                  <a:ea typeface="Gill Sans"/>
                  <a:cs typeface="Gill Sans"/>
                  <a:sym typeface="Gill Sans"/>
                </a:defRPr>
              </a:pPr>
              <a:r>
                <a:rPr>
                  <a:latin typeface="Comic Sans MS"/>
                  <a:ea typeface="Comic Sans MS"/>
                  <a:cs typeface="Comic Sans MS"/>
                  <a:sym typeface="Comic Sans MS"/>
                </a:rPr>
                <a:t>I win!</a:t>
              </a:r>
            </a:p>
          </p:txBody>
        </p:sp>
      </p:grpSp>
      <p:pic>
        <p:nvPicPr>
          <p:cNvPr id="1418" name="image30.png" descr="image30.png"/>
          <p:cNvPicPr>
            <a:picLocks noChangeAspect="1"/>
          </p:cNvPicPr>
          <p:nvPr/>
        </p:nvPicPr>
        <p:blipFill>
          <a:blip r:embed="rId3">
            <a:extLst/>
          </a:blip>
          <a:stretch>
            <a:fillRect/>
          </a:stretch>
        </p:blipFill>
        <p:spPr>
          <a:xfrm>
            <a:off x="1714981" y="2260603"/>
            <a:ext cx="3556465" cy="9559926"/>
          </a:xfrm>
          <a:prstGeom prst="rect">
            <a:avLst/>
          </a:prstGeom>
        </p:spPr>
      </p:pic>
      <p:grpSp>
        <p:nvGrpSpPr>
          <p:cNvPr id="1423" name="Group"/>
          <p:cNvGrpSpPr/>
          <p:nvPr/>
        </p:nvGrpSpPr>
        <p:grpSpPr>
          <a:xfrm>
            <a:off x="3022993" y="3581400"/>
            <a:ext cx="11075844" cy="9607550"/>
            <a:chOff x="0" y="0"/>
            <a:chExt cx="11075842" cy="9607550"/>
          </a:xfrm>
        </p:grpSpPr>
        <p:pic>
          <p:nvPicPr>
            <p:cNvPr id="1419" name="image31.png" descr="image31.png"/>
            <p:cNvPicPr>
              <a:picLocks noChangeAspect="1"/>
            </p:cNvPicPr>
            <p:nvPr/>
          </p:nvPicPr>
          <p:blipFill>
            <a:blip r:embed="rId4">
              <a:extLst/>
            </a:blip>
            <a:stretch>
              <a:fillRect/>
            </a:stretch>
          </p:blipFill>
          <p:spPr>
            <a:xfrm>
              <a:off x="0" y="0"/>
              <a:ext cx="11075842" cy="9607550"/>
            </a:xfrm>
            <a:prstGeom prst="rect">
              <a:avLst/>
            </a:prstGeom>
            <a:ln w="9525" cap="flat">
              <a:noFill/>
              <a:round/>
            </a:ln>
            <a:effectLst>
              <a:outerShdw blurRad="50800" dist="38100" dir="2700000" rotWithShape="0">
                <a:srgbClr val="000000">
                  <a:alpha val="40000"/>
                </a:srgbClr>
              </a:outerShdw>
            </a:effectLst>
          </p:spPr>
        </p:pic>
        <p:grpSp>
          <p:nvGrpSpPr>
            <p:cNvPr id="1422" name="Group"/>
            <p:cNvGrpSpPr/>
            <p:nvPr/>
          </p:nvGrpSpPr>
          <p:grpSpPr>
            <a:xfrm>
              <a:off x="4648787" y="829423"/>
              <a:ext cx="3823126" cy="1841955"/>
              <a:chOff x="0" y="65588"/>
              <a:chExt cx="3823125" cy="1841953"/>
            </a:xfrm>
          </p:grpSpPr>
          <p:sp>
            <p:nvSpPr>
              <p:cNvPr id="1420"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1" name="Neutral…"/>
              <p:cNvSpPr txBox="1"/>
              <p:nvPr/>
            </p:nvSpPr>
            <p:spPr>
              <a:xfrm>
                <a:off x="55054" y="114300"/>
                <a:ext cx="3725863" cy="179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dirty="0"/>
                  <a:t>Neutral </a:t>
                </a:r>
              </a:p>
              <a:p>
                <a:pPr>
                  <a:lnSpc>
                    <a:spcPct val="80000"/>
                  </a:lnSpc>
                  <a:defRPr sz="6400">
                    <a:solidFill>
                      <a:srgbClr val="D81E00"/>
                    </a:solidFill>
                    <a:latin typeface="Cooper Black"/>
                    <a:ea typeface="Cooper Black"/>
                    <a:cs typeface="Cooper Black"/>
                    <a:sym typeface="Cooper Black"/>
                  </a:defRPr>
                </a:pPr>
                <a:r>
                  <a:rPr dirty="0"/>
                  <a:t>Ground</a:t>
                </a:r>
              </a:p>
            </p:txBody>
          </p:sp>
        </p:grpSp>
      </p:grpSp>
      <p:pic>
        <p:nvPicPr>
          <p:cNvPr id="1424" name="image34.png" descr="image34.png"/>
          <p:cNvPicPr>
            <a:picLocks noChangeAspect="1"/>
          </p:cNvPicPr>
          <p:nvPr/>
        </p:nvPicPr>
        <p:blipFill>
          <a:blip r:embed="rId5">
            <a:extLst/>
          </a:blip>
          <a:stretch>
            <a:fillRect/>
          </a:stretch>
        </p:blipFill>
        <p:spPr>
          <a:xfrm>
            <a:off x="9455618" y="2746249"/>
            <a:ext cx="3733801" cy="907442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1" nodeType="afterEffect">
                                  <p:stCondLst>
                                    <p:cond delay="0"/>
                                  </p:stCondLst>
                                  <p:iterate>
                                    <p:tmAbs val="0"/>
                                  </p:iterate>
                                  <p:childTnLst>
                                    <p:animEffect transition="out" filter="wipe(down)">
                                      <p:cBhvr>
                                        <p:cTn id="6" dur="500" fill="hold"/>
                                        <p:tgtEl>
                                          <p:spTgt spid="1412"/>
                                        </p:tgtEl>
                                      </p:cBhvr>
                                    </p:animEffect>
                                    <p:set>
                                      <p:cBhvr>
                                        <p:cTn id="7" fill="hold">
                                          <p:stCondLst>
                                            <p:cond delay="500"/>
                                          </p:stCondLst>
                                        </p:cTn>
                                        <p:tgtEl>
                                          <p:spTgt spid="1412"/>
                                        </p:tgtEl>
                                        <p:attrNameLst>
                                          <p:attrName>style.visibility</p:attrName>
                                        </p:attrNameLst>
                                      </p:cBhvr>
                                      <p:to>
                                        <p:strVal val="hidden"/>
                                      </p:to>
                                    </p:set>
                                  </p:childTnLst>
                                </p:cTn>
                              </p:par>
                            </p:childTnLst>
                          </p:cTn>
                        </p:par>
                        <p:par>
                          <p:cTn id="8" fill="hold">
                            <p:stCondLst>
                              <p:cond delay="500"/>
                            </p:stCondLst>
                            <p:childTnLst>
                              <p:par>
                                <p:cTn id="9" presetID="22" presetClass="exit" presetSubtype="4" fill="hold" grpId="2" nodeType="afterEffect">
                                  <p:stCondLst>
                                    <p:cond delay="0"/>
                                  </p:stCondLst>
                                  <p:iterate>
                                    <p:tmAbs val="0"/>
                                  </p:iterate>
                                  <p:childTnLst>
                                    <p:animEffect transition="out" filter="wipe(down)">
                                      <p:cBhvr>
                                        <p:cTn id="10" dur="500" fill="hold"/>
                                        <p:tgtEl>
                                          <p:spTgt spid="1423"/>
                                        </p:tgtEl>
                                      </p:cBhvr>
                                    </p:animEffect>
                                    <p:set>
                                      <p:cBhvr>
                                        <p:cTn id="11" fill="hold">
                                          <p:stCondLst>
                                            <p:cond delay="500"/>
                                          </p:stCondLst>
                                        </p:cTn>
                                        <p:tgtEl>
                                          <p:spTgt spid="14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2" grpId="1" animBg="1" advAuto="0"/>
      <p:bldP spid="1423" grpId="2"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Operation Science vs Origin Science"/>
          <p:cNvSpPr txBox="1">
            <a:spLocks noGrp="1"/>
          </p:cNvSpPr>
          <p:nvPr>
            <p:ph type="subTitle" idx="1"/>
          </p:nvPr>
        </p:nvSpPr>
        <p:spPr>
          <a:xfrm>
            <a:off x="1765300" y="2057400"/>
            <a:ext cx="20942300" cy="9775825"/>
          </a:xfrm>
          <a:prstGeom prst="rect">
            <a:avLst/>
          </a:prstGeom>
        </p:spPr>
        <p:txBody>
          <a:bodyPr/>
          <a:lstStyle/>
          <a:p>
            <a:pPr algn="ctr" defTabSz="914400">
              <a:lnSpc>
                <a:spcPct val="130000"/>
              </a:lnSpc>
              <a:buClr>
                <a:srgbClr val="B6DE87"/>
              </a:buClr>
              <a:defRPr sz="11700">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pPr>
            <a:r>
              <a:rPr>
                <a:solidFill>
                  <a:srgbClr val="FEFCDD"/>
                </a:solidFill>
                <a:uFill>
                  <a:solidFill>
                    <a:srgbClr val="FEFCDD"/>
                  </a:solidFill>
                </a:uFill>
              </a:rPr>
              <a:t>Operation</a:t>
            </a:r>
            <a:r>
              <a:t> Science</a:t>
            </a:r>
            <a:br/>
            <a:r>
              <a:rPr sz="11500" b="1">
                <a:solidFill>
                  <a:srgbClr val="F6A029"/>
                </a:solidFill>
                <a:uFill>
                  <a:solidFill>
                    <a:srgbClr val="F6A029"/>
                  </a:solidFill>
                </a:uFill>
                <a:latin typeface="DejaVu Sans Condensed"/>
                <a:ea typeface="DejaVu Sans Condensed"/>
                <a:cs typeface="DejaVu Sans Condensed"/>
                <a:sym typeface="DejaVu Sans Condensed"/>
              </a:rPr>
              <a:t>vs</a:t>
            </a:r>
            <a:r>
              <a:t/>
            </a:r>
            <a:br/>
            <a:r>
              <a:rPr>
                <a:solidFill>
                  <a:srgbClr val="FEFCDD"/>
                </a:solidFill>
                <a:uFill>
                  <a:solidFill>
                    <a:srgbClr val="FEFCDD"/>
                  </a:solidFill>
                </a:uFill>
              </a:rPr>
              <a:t>Origin</a:t>
            </a:r>
            <a:r>
              <a:t> Science</a:t>
            </a:r>
          </a:p>
        </p:txBody>
      </p:sp>
      <p:sp>
        <p:nvSpPr>
          <p:cNvPr id="1427" name="Line"/>
          <p:cNvSpPr/>
          <p:nvPr/>
        </p:nvSpPr>
        <p:spPr>
          <a:xfrm>
            <a:off x="4316412" y="4171950"/>
            <a:ext cx="8596323" cy="0"/>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28" name="Line"/>
          <p:cNvSpPr/>
          <p:nvPr/>
        </p:nvSpPr>
        <p:spPr>
          <a:xfrm flipV="1">
            <a:off x="5937235" y="8813648"/>
            <a:ext cx="5296044" cy="87"/>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1431" name="Group"/>
          <p:cNvGrpSpPr/>
          <p:nvPr/>
        </p:nvGrpSpPr>
        <p:grpSpPr>
          <a:xfrm>
            <a:off x="4660900" y="6826250"/>
            <a:ext cx="14960600" cy="4813300"/>
            <a:chOff x="0" y="0"/>
            <a:chExt cx="14960600" cy="4813300"/>
          </a:xfrm>
        </p:grpSpPr>
        <p:sp>
          <p:nvSpPr>
            <p:cNvPr id="1429" name="Rounded Rectangle"/>
            <p:cNvSpPr/>
            <p:nvPr/>
          </p:nvSpPr>
          <p:spPr>
            <a:xfrm>
              <a:off x="0" y="0"/>
              <a:ext cx="14960600" cy="4813300"/>
            </a:xfrm>
            <a:prstGeom prst="roundRect">
              <a:avLst>
                <a:gd name="adj" fmla="val 3958"/>
              </a:avLst>
            </a:prstGeom>
            <a:noFill/>
            <a:ln w="152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0" name="Worldview is critical!"/>
            <p:cNvSpPr txBox="1"/>
            <p:nvPr/>
          </p:nvSpPr>
          <p:spPr>
            <a:xfrm>
              <a:off x="1691952" y="2749550"/>
              <a:ext cx="11778656" cy="1358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8600" b="1">
                  <a:solidFill>
                    <a:srgbClr val="FFFB00"/>
                  </a:solidFill>
                </a:defRPr>
              </a:lvl1pPr>
            </a:lstStyle>
            <a:p>
              <a:r>
                <a:t>Worldview is critical!</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31"/>
                                        </p:tgtEl>
                                        <p:attrNameLst>
                                          <p:attrName>style.visibility</p:attrName>
                                        </p:attrNameLst>
                                      </p:cBhvr>
                                      <p:to>
                                        <p:strVal val="visible"/>
                                      </p:to>
                                    </p:set>
                                    <p:animEffect transition="in" filter="dissolve">
                                      <p:cBhvr>
                                        <p:cTn id="7" dur="500"/>
                                        <p:tgtEl>
                                          <p:spTgt spid="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1"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 name="121088266.jpg" descr="121088266.jpg"/>
          <p:cNvPicPr>
            <a:picLocks noChangeAspect="1"/>
          </p:cNvPicPr>
          <p:nvPr/>
        </p:nvPicPr>
        <p:blipFill>
          <a:blip r:embed="rId2">
            <a:extLst/>
          </a:blip>
          <a:srcRect l="556" t="12260" b="7327"/>
          <a:stretch>
            <a:fillRect/>
          </a:stretch>
        </p:blipFill>
        <p:spPr>
          <a:xfrm>
            <a:off x="7579999" y="4826000"/>
            <a:ext cx="9295200" cy="4953000"/>
          </a:xfrm>
          <a:prstGeom prst="rect">
            <a:avLst/>
          </a:prstGeom>
          <a:ln w="12700">
            <a:miter lim="400000"/>
          </a:ln>
        </p:spPr>
      </p:pic>
      <p:sp>
        <p:nvSpPr>
          <p:cNvPr id="1434" name="Rectangle"/>
          <p:cNvSpPr/>
          <p:nvPr/>
        </p:nvSpPr>
        <p:spPr>
          <a:xfrm>
            <a:off x="7556500" y="3721100"/>
            <a:ext cx="9296400" cy="11684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5" name="FACTS"/>
          <p:cNvSpPr txBox="1"/>
          <p:nvPr/>
        </p:nvSpPr>
        <p:spPr>
          <a:xfrm>
            <a:off x="9423400" y="3860800"/>
            <a:ext cx="5461000" cy="83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64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FACTS</a:t>
            </a:r>
          </a:p>
        </p:txBody>
      </p:sp>
      <p:sp>
        <p:nvSpPr>
          <p:cNvPr id="1436" name="Rectangle"/>
          <p:cNvSpPr/>
          <p:nvPr/>
        </p:nvSpPr>
        <p:spPr>
          <a:xfrm>
            <a:off x="7543800" y="9017000"/>
            <a:ext cx="9321800" cy="10160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7" name="ROCKS AND FOSSILS"/>
          <p:cNvSpPr txBox="1"/>
          <p:nvPr/>
        </p:nvSpPr>
        <p:spPr>
          <a:xfrm>
            <a:off x="7543800" y="9207500"/>
            <a:ext cx="93218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48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ROCKS AND FOSSILS</a:t>
            </a:r>
          </a:p>
        </p:txBody>
      </p:sp>
      <p:sp>
        <p:nvSpPr>
          <p:cNvPr id="1438" name="Rectangle"/>
          <p:cNvSpPr/>
          <p:nvPr/>
        </p:nvSpPr>
        <p:spPr>
          <a:xfrm>
            <a:off x="7289800" y="3479800"/>
            <a:ext cx="9804400" cy="6756400"/>
          </a:xfrm>
          <a:prstGeom prst="rect">
            <a:avLst/>
          </a:prstGeom>
          <a:ln w="25400">
            <a:solidFill>
              <a:srgbClr val="E2DEAB"/>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450" name="Group"/>
          <p:cNvGrpSpPr/>
          <p:nvPr/>
        </p:nvGrpSpPr>
        <p:grpSpPr>
          <a:xfrm>
            <a:off x="15062200" y="584200"/>
            <a:ext cx="6807200" cy="4089401"/>
            <a:chOff x="0" y="0"/>
            <a:chExt cx="6807200" cy="4089400"/>
          </a:xfrm>
        </p:grpSpPr>
        <p:sp>
          <p:nvSpPr>
            <p:cNvPr id="1439" name="Biblical Assumptions"/>
            <p:cNvSpPr txBox="1"/>
            <p:nvPr/>
          </p:nvSpPr>
          <p:spPr>
            <a:xfrm>
              <a:off x="152400" y="234950"/>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dirty="0"/>
                <a:t>Biblical Assumptions</a:t>
              </a:r>
            </a:p>
          </p:txBody>
        </p:sp>
        <p:grpSp>
          <p:nvGrpSpPr>
            <p:cNvPr id="1444" name="Group"/>
            <p:cNvGrpSpPr/>
            <p:nvPr/>
          </p:nvGrpSpPr>
          <p:grpSpPr>
            <a:xfrm>
              <a:off x="431800" y="1701800"/>
              <a:ext cx="5961083" cy="609483"/>
              <a:chOff x="0" y="0"/>
              <a:chExt cx="5961082" cy="609482"/>
            </a:xfrm>
          </p:grpSpPr>
          <p:sp>
            <p:nvSpPr>
              <p:cNvPr id="1440" name="Line"/>
              <p:cNvSpPr/>
              <p:nvPr/>
            </p:nvSpPr>
            <p:spPr>
              <a:xfrm flipV="1">
                <a:off x="5943599"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443" name="Group"/>
              <p:cNvGrpSpPr/>
              <p:nvPr/>
            </p:nvGrpSpPr>
            <p:grpSpPr>
              <a:xfrm>
                <a:off x="0" y="0"/>
                <a:ext cx="5961083" cy="609483"/>
                <a:chOff x="0" y="0"/>
                <a:chExt cx="5961082" cy="609482"/>
              </a:xfrm>
            </p:grpSpPr>
            <p:sp>
              <p:nvSpPr>
                <p:cNvPr id="1441" name="Line"/>
                <p:cNvSpPr/>
                <p:nvPr/>
              </p:nvSpPr>
              <p:spPr>
                <a:xfrm flipV="1">
                  <a:off x="12700" y="596291"/>
                  <a:ext cx="5948383"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2"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sp>
          <p:nvSpPr>
            <p:cNvPr id="1445" name="Line"/>
            <p:cNvSpPr/>
            <p:nvPr/>
          </p:nvSpPr>
          <p:spPr>
            <a:xfrm flipH="1">
              <a:off x="520700" y="3314700"/>
              <a:ext cx="1" cy="675059"/>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6" name="Triangle"/>
            <p:cNvSpPr/>
            <p:nvPr/>
          </p:nvSpPr>
          <p:spPr>
            <a:xfrm rot="10800000">
              <a:off x="0" y="3556000"/>
              <a:ext cx="10287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47" name="Line"/>
            <p:cNvSpPr/>
            <p:nvPr/>
          </p:nvSpPr>
          <p:spPr>
            <a:xfrm flipV="1">
              <a:off x="520700" y="3327400"/>
              <a:ext cx="3093904" cy="13"/>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8" name="Line"/>
            <p:cNvSpPr/>
            <p:nvPr/>
          </p:nvSpPr>
          <p:spPr>
            <a:xfrm>
              <a:off x="3594100" y="2298700"/>
              <a:ext cx="0" cy="1041400"/>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9" name="Rectangle"/>
            <p:cNvSpPr/>
            <p:nvPr/>
          </p:nvSpPr>
          <p:spPr>
            <a:xfrm>
              <a:off x="431800" y="0"/>
              <a:ext cx="59436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458" name="Group"/>
          <p:cNvGrpSpPr/>
          <p:nvPr/>
        </p:nvGrpSpPr>
        <p:grpSpPr>
          <a:xfrm>
            <a:off x="12998447" y="10274300"/>
            <a:ext cx="8870954" cy="3289300"/>
            <a:chOff x="-1" y="0"/>
            <a:chExt cx="8870953" cy="3289300"/>
          </a:xfrm>
        </p:grpSpPr>
        <p:grpSp>
          <p:nvGrpSpPr>
            <p:cNvPr id="1454" name="Group"/>
            <p:cNvGrpSpPr/>
            <p:nvPr/>
          </p:nvGrpSpPr>
          <p:grpSpPr>
            <a:xfrm>
              <a:off x="-1" y="0"/>
              <a:ext cx="1670053" cy="1860777"/>
              <a:chOff x="0" y="0"/>
              <a:chExt cx="1670051" cy="1860776"/>
            </a:xfrm>
          </p:grpSpPr>
          <p:sp>
            <p:nvSpPr>
              <p:cNvPr id="1451" name="Triangle"/>
              <p:cNvSpPr/>
              <p:nvPr/>
            </p:nvSpPr>
            <p:spPr>
              <a:xfrm rot="5400000">
                <a:off x="889001" y="107972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52" name="Line"/>
              <p:cNvSpPr/>
              <p:nvPr/>
            </p:nvSpPr>
            <p:spPr>
              <a:xfrm flipV="1">
                <a:off x="1" y="1409900"/>
                <a:ext cx="1346261"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53" name="Line"/>
              <p:cNvSpPr/>
              <p:nvPr/>
            </p:nvSpPr>
            <p:spPr>
              <a:xfrm flipH="1">
                <a:off x="-1" y="0"/>
                <a:ext cx="2"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57" name="Group"/>
            <p:cNvGrpSpPr/>
            <p:nvPr/>
          </p:nvGrpSpPr>
          <p:grpSpPr>
            <a:xfrm>
              <a:off x="1936751" y="542925"/>
              <a:ext cx="6934201" cy="2746375"/>
              <a:chOff x="0" y="85725"/>
              <a:chExt cx="6934200" cy="2746375"/>
            </a:xfrm>
          </p:grpSpPr>
          <p:sp>
            <p:nvSpPr>
              <p:cNvPr id="1455" name="Young Earth…"/>
              <p:cNvSpPr txBox="1"/>
              <p:nvPr/>
            </p:nvSpPr>
            <p:spPr>
              <a:xfrm>
                <a:off x="190500" y="279400"/>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9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t>Young Earth</a:t>
                </a:r>
              </a:p>
              <a:p>
                <a:pPr>
                  <a:lnSpc>
                    <a:spcPct val="9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dirty="0"/>
                  <a:t>Global Flood</a:t>
                </a:r>
              </a:p>
            </p:txBody>
          </p:sp>
          <p:sp>
            <p:nvSpPr>
              <p:cNvPr id="1456" name="Rectangle"/>
              <p:cNvSpPr/>
              <p:nvPr/>
            </p:nvSpPr>
            <p:spPr>
              <a:xfrm>
                <a:off x="0" y="85725"/>
                <a:ext cx="69342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466" name="Group"/>
          <p:cNvGrpSpPr/>
          <p:nvPr/>
        </p:nvGrpSpPr>
        <p:grpSpPr>
          <a:xfrm>
            <a:off x="2064824" y="10235973"/>
            <a:ext cx="9111237" cy="3445103"/>
            <a:chOff x="0" y="0"/>
            <a:chExt cx="9111236" cy="3445102"/>
          </a:xfrm>
        </p:grpSpPr>
        <p:grpSp>
          <p:nvGrpSpPr>
            <p:cNvPr id="1462" name="Group"/>
            <p:cNvGrpSpPr/>
            <p:nvPr/>
          </p:nvGrpSpPr>
          <p:grpSpPr>
            <a:xfrm>
              <a:off x="7403025" y="0"/>
              <a:ext cx="1708211" cy="1936977"/>
              <a:chOff x="0" y="0"/>
              <a:chExt cx="1708209" cy="1936976"/>
            </a:xfrm>
          </p:grpSpPr>
          <p:sp>
            <p:nvSpPr>
              <p:cNvPr id="1459" name="Triangle"/>
              <p:cNvSpPr/>
              <p:nvPr/>
            </p:nvSpPr>
            <p:spPr>
              <a:xfrm rot="16200000">
                <a:off x="-247650" y="1155926"/>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60" name="Line"/>
              <p:cNvSpPr/>
              <p:nvPr/>
            </p:nvSpPr>
            <p:spPr>
              <a:xfrm flipV="1">
                <a:off x="361950" y="1409900"/>
                <a:ext cx="1346260"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61" name="Line"/>
              <p:cNvSpPr/>
              <p:nvPr/>
            </p:nvSpPr>
            <p:spPr>
              <a:xfrm flipH="1">
                <a:off x="1708148" y="0"/>
                <a:ext cx="1"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65" name="Group"/>
            <p:cNvGrpSpPr/>
            <p:nvPr/>
          </p:nvGrpSpPr>
          <p:grpSpPr>
            <a:xfrm>
              <a:off x="0" y="597126"/>
              <a:ext cx="7179782" cy="2847976"/>
              <a:chOff x="0" y="0"/>
              <a:chExt cx="7179781" cy="2847975"/>
            </a:xfrm>
          </p:grpSpPr>
          <p:sp>
            <p:nvSpPr>
              <p:cNvPr id="1463" name="Old Earth…"/>
              <p:cNvSpPr txBox="1"/>
              <p:nvPr/>
            </p:nvSpPr>
            <p:spPr>
              <a:xfrm>
                <a:off x="273503" y="371475"/>
                <a:ext cx="6596810" cy="2476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dirty="0"/>
                  <a:t>Old Earth</a:t>
                </a:r>
              </a:p>
              <a:p>
                <a:pPr>
                  <a:lnSpc>
                    <a:spcPct val="7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dirty="0"/>
                  <a:t>No Global Flood</a:t>
                </a:r>
              </a:p>
            </p:txBody>
          </p:sp>
          <p:sp>
            <p:nvSpPr>
              <p:cNvPr id="1464" name="Rectangle"/>
              <p:cNvSpPr/>
              <p:nvPr/>
            </p:nvSpPr>
            <p:spPr>
              <a:xfrm>
                <a:off x="0" y="0"/>
                <a:ext cx="7179781"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480" name="Group"/>
          <p:cNvGrpSpPr/>
          <p:nvPr/>
        </p:nvGrpSpPr>
        <p:grpSpPr>
          <a:xfrm>
            <a:off x="2933700" y="584200"/>
            <a:ext cx="6667500" cy="4102102"/>
            <a:chOff x="0" y="0"/>
            <a:chExt cx="6667500" cy="4102101"/>
          </a:xfrm>
        </p:grpSpPr>
        <p:grpSp>
          <p:nvGrpSpPr>
            <p:cNvPr id="1478" name="Group"/>
            <p:cNvGrpSpPr/>
            <p:nvPr/>
          </p:nvGrpSpPr>
          <p:grpSpPr>
            <a:xfrm>
              <a:off x="342899" y="0"/>
              <a:ext cx="6324601" cy="4102101"/>
              <a:chOff x="0" y="0"/>
              <a:chExt cx="6324600" cy="4102100"/>
            </a:xfrm>
          </p:grpSpPr>
          <p:grpSp>
            <p:nvGrpSpPr>
              <p:cNvPr id="1476" name="Group"/>
              <p:cNvGrpSpPr/>
              <p:nvPr/>
            </p:nvGrpSpPr>
            <p:grpSpPr>
              <a:xfrm>
                <a:off x="0" y="1676900"/>
                <a:ext cx="6324601" cy="2425201"/>
                <a:chOff x="0" y="0"/>
                <a:chExt cx="6324600" cy="2425199"/>
              </a:xfrm>
            </p:grpSpPr>
            <p:sp>
              <p:nvSpPr>
                <p:cNvPr id="1467" name="Line"/>
                <p:cNvSpPr/>
                <p:nvPr/>
              </p:nvSpPr>
              <p:spPr>
                <a:xfrm flipV="1">
                  <a:off x="5943611"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475" name="Group"/>
                <p:cNvGrpSpPr/>
                <p:nvPr/>
              </p:nvGrpSpPr>
              <p:grpSpPr>
                <a:xfrm>
                  <a:off x="0" y="12582"/>
                  <a:ext cx="6324601" cy="2412618"/>
                  <a:chOff x="0" y="0"/>
                  <a:chExt cx="6324600" cy="2412616"/>
                </a:xfrm>
              </p:grpSpPr>
              <p:grpSp>
                <p:nvGrpSpPr>
                  <p:cNvPr id="1470" name="Group"/>
                  <p:cNvGrpSpPr/>
                  <p:nvPr/>
                </p:nvGrpSpPr>
                <p:grpSpPr>
                  <a:xfrm>
                    <a:off x="0" y="0"/>
                    <a:ext cx="5961084" cy="609483"/>
                    <a:chOff x="0" y="0"/>
                    <a:chExt cx="5961083" cy="609482"/>
                  </a:xfrm>
                </p:grpSpPr>
                <p:sp>
                  <p:nvSpPr>
                    <p:cNvPr id="1468" name="Line"/>
                    <p:cNvSpPr/>
                    <p:nvPr/>
                  </p:nvSpPr>
                  <p:spPr>
                    <a:xfrm flipV="1">
                      <a:off x="12700" y="596291"/>
                      <a:ext cx="5948384"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69"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471" name="Line"/>
                  <p:cNvSpPr/>
                  <p:nvPr/>
                </p:nvSpPr>
                <p:spPr>
                  <a:xfrm flipH="1">
                    <a:off x="2743200" y="596516"/>
                    <a:ext cx="1" cy="1041401"/>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2" name="Line"/>
                  <p:cNvSpPr/>
                  <p:nvPr/>
                </p:nvSpPr>
                <p:spPr>
                  <a:xfrm flipV="1">
                    <a:off x="2735396" y="1637903"/>
                    <a:ext cx="3093905" cy="14"/>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3" name="Line"/>
                  <p:cNvSpPr/>
                  <p:nvPr/>
                </p:nvSpPr>
                <p:spPr>
                  <a:xfrm>
                    <a:off x="5816600" y="1637916"/>
                    <a:ext cx="1" cy="675060"/>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4" name="Triangle"/>
                  <p:cNvSpPr/>
                  <p:nvPr/>
                </p:nvSpPr>
                <p:spPr>
                  <a:xfrm rot="10800000">
                    <a:off x="5295900" y="187921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sp>
            <p:nvSpPr>
              <p:cNvPr id="1477" name="Rectangle"/>
              <p:cNvSpPr/>
              <p:nvPr/>
            </p:nvSpPr>
            <p:spPr>
              <a:xfrm>
                <a:off x="0" y="0"/>
                <a:ext cx="5943601"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479" name="Naturalistic…"/>
            <p:cNvSpPr txBox="1"/>
            <p:nvPr/>
          </p:nvSpPr>
          <p:spPr>
            <a:xfrm>
              <a:off x="0" y="238125"/>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dirty="0"/>
                <a:t>Naturalistic </a:t>
              </a:r>
            </a:p>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dirty="0"/>
                <a:t>Assumptions</a:t>
              </a:r>
            </a:p>
          </p:txBody>
        </p:sp>
      </p:grpSp>
      <p:sp>
        <p:nvSpPr>
          <p:cNvPr id="1481" name="Rectangle"/>
          <p:cNvSpPr/>
          <p:nvPr/>
        </p:nvSpPr>
        <p:spPr>
          <a:xfrm>
            <a:off x="3251200" y="584200"/>
            <a:ext cx="18211800" cy="2286000"/>
          </a:xfrm>
          <a:prstGeom prst="rect">
            <a:avLst/>
          </a:prstGeom>
          <a:ln w="114300">
            <a:solidFill>
              <a:srgbClr val="F6A029"/>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484" name="Group"/>
          <p:cNvGrpSpPr/>
          <p:nvPr/>
        </p:nvGrpSpPr>
        <p:grpSpPr>
          <a:xfrm>
            <a:off x="4948361" y="3479800"/>
            <a:ext cx="14820901" cy="6756400"/>
            <a:chOff x="0" y="0"/>
            <a:chExt cx="14820900" cy="6756400"/>
          </a:xfrm>
        </p:grpSpPr>
        <p:sp>
          <p:nvSpPr>
            <p:cNvPr id="1482" name="Rectangle"/>
            <p:cNvSpPr/>
            <p:nvPr/>
          </p:nvSpPr>
          <p:spPr>
            <a:xfrm>
              <a:off x="258638" y="0"/>
              <a:ext cx="13893801" cy="6756400"/>
            </a:xfrm>
            <a:prstGeom prst="rect">
              <a:avLst/>
            </a:prstGeom>
            <a:solidFill>
              <a:srgbClr val="270D0A"/>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83" name="It’s a battle of worldviews."/>
            <p:cNvSpPr txBox="1"/>
            <p:nvPr/>
          </p:nvSpPr>
          <p:spPr>
            <a:xfrm>
              <a:off x="0" y="939800"/>
              <a:ext cx="14820900" cy="429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400">
                  <a:solidFill>
                    <a:srgbClr val="E2DEAB"/>
                  </a:solidFill>
                </a:defRPr>
              </a:lvl1pPr>
            </a:lstStyle>
            <a:p>
              <a:r>
                <a:t>It’s a battle of worldviews.</a:t>
              </a:r>
            </a:p>
          </p:txBody>
        </p:sp>
      </p:grpSp>
      <p:sp>
        <p:nvSpPr>
          <p:cNvPr id="1485" name="Line"/>
          <p:cNvSpPr/>
          <p:nvPr/>
        </p:nvSpPr>
        <p:spPr>
          <a:xfrm flipV="1">
            <a:off x="9804400" y="1739885"/>
            <a:ext cx="4852464" cy="16"/>
          </a:xfrm>
          <a:prstGeom prst="line">
            <a:avLst/>
          </a:prstGeom>
          <a:ln w="127000">
            <a:solidFill>
              <a:srgbClr val="F6A029"/>
            </a:solidFill>
            <a:miter lim="400000"/>
            <a:headEnd type="stealth"/>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480"/>
                                        </p:tgtEl>
                                        <p:attrNameLst>
                                          <p:attrName>style.visibility</p:attrName>
                                        </p:attrNameLst>
                                      </p:cBhvr>
                                      <p:to>
                                        <p:strVal val="visible"/>
                                      </p:to>
                                    </p:set>
                                    <p:animEffect transition="in" filter="wipe(up)">
                                      <p:cBhvr>
                                        <p:cTn id="7" dur="500"/>
                                        <p:tgtEl>
                                          <p:spTgt spid="1480"/>
                                        </p:tgtEl>
                                      </p:cBhvr>
                                    </p:animEffect>
                                  </p:childTnLst>
                                </p:cTn>
                              </p:par>
                            </p:childTnLst>
                          </p:cTn>
                        </p:par>
                        <p:par>
                          <p:cTn id="8" fill="hold">
                            <p:stCondLst>
                              <p:cond delay="500"/>
                            </p:stCondLst>
                            <p:childTnLst>
                              <p:par>
                                <p:cTn id="9" presetID="22" presetClass="entr" presetSubtype="2" fill="hold" grpId="2" nodeType="afterEffect">
                                  <p:stCondLst>
                                    <p:cond delay="0"/>
                                  </p:stCondLst>
                                  <p:iterate>
                                    <p:tmAbs val="0"/>
                                  </p:iterate>
                                  <p:childTnLst>
                                    <p:set>
                                      <p:cBhvr>
                                        <p:cTn id="10" fill="hold"/>
                                        <p:tgtEl>
                                          <p:spTgt spid="1466"/>
                                        </p:tgtEl>
                                        <p:attrNameLst>
                                          <p:attrName>style.visibility</p:attrName>
                                        </p:attrNameLst>
                                      </p:cBhvr>
                                      <p:to>
                                        <p:strVal val="visible"/>
                                      </p:to>
                                    </p:set>
                                    <p:animEffect transition="in" filter="wipe(right)">
                                      <p:cBhvr>
                                        <p:cTn id="11" dur="500"/>
                                        <p:tgtEl>
                                          <p:spTgt spid="146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1450"/>
                                        </p:tgtEl>
                                        <p:attrNameLst>
                                          <p:attrName>style.visibility</p:attrName>
                                        </p:attrNameLst>
                                      </p:cBhvr>
                                      <p:to>
                                        <p:strVal val="visible"/>
                                      </p:to>
                                    </p:set>
                                    <p:animEffect transition="in" filter="wipe(up)">
                                      <p:cBhvr>
                                        <p:cTn id="16" dur="500"/>
                                        <p:tgtEl>
                                          <p:spTgt spid="1450"/>
                                        </p:tgtEl>
                                      </p:cBhvr>
                                    </p:animEffect>
                                  </p:childTnLst>
                                </p:cTn>
                              </p:par>
                            </p:childTnLst>
                          </p:cTn>
                        </p:par>
                        <p:par>
                          <p:cTn id="17" fill="hold">
                            <p:stCondLst>
                              <p:cond delay="500"/>
                            </p:stCondLst>
                            <p:childTnLst>
                              <p:par>
                                <p:cTn id="18" presetID="22" presetClass="entr" presetSubtype="8" fill="hold" grpId="4" nodeType="afterEffect">
                                  <p:stCondLst>
                                    <p:cond delay="0"/>
                                  </p:stCondLst>
                                  <p:iterate>
                                    <p:tmAbs val="0"/>
                                  </p:iterate>
                                  <p:childTnLst>
                                    <p:set>
                                      <p:cBhvr>
                                        <p:cTn id="19" fill="hold"/>
                                        <p:tgtEl>
                                          <p:spTgt spid="1458"/>
                                        </p:tgtEl>
                                        <p:attrNameLst>
                                          <p:attrName>style.visibility</p:attrName>
                                        </p:attrNameLst>
                                      </p:cBhvr>
                                      <p:to>
                                        <p:strVal val="visible"/>
                                      </p:to>
                                    </p:set>
                                    <p:animEffect transition="in" filter="wipe(left)">
                                      <p:cBhvr>
                                        <p:cTn id="20" dur="500"/>
                                        <p:tgtEl>
                                          <p:spTgt spid="145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5" nodeType="clickEffect">
                                  <p:stCondLst>
                                    <p:cond delay="0"/>
                                  </p:stCondLst>
                                  <p:iterate>
                                    <p:tmAbs val="0"/>
                                  </p:iterate>
                                  <p:childTnLst>
                                    <p:set>
                                      <p:cBhvr>
                                        <p:cTn id="24" fill="hold"/>
                                        <p:tgtEl>
                                          <p:spTgt spid="1481"/>
                                        </p:tgtEl>
                                        <p:attrNameLst>
                                          <p:attrName>style.visibility</p:attrName>
                                        </p:attrNameLst>
                                      </p:cBhvr>
                                      <p:to>
                                        <p:strVal val="visible"/>
                                      </p:to>
                                    </p:set>
                                    <p:anim calcmode="lin" valueType="num">
                                      <p:cBhvr>
                                        <p:cTn id="25" dur="500" fill="hold"/>
                                        <p:tgtEl>
                                          <p:spTgt spid="1481"/>
                                        </p:tgtEl>
                                        <p:attrNameLst>
                                          <p:attrName>ppt_w</p:attrName>
                                        </p:attrNameLst>
                                      </p:cBhvr>
                                      <p:tavLst>
                                        <p:tav tm="0">
                                          <p:val>
                                            <p:fltVal val="0"/>
                                          </p:val>
                                        </p:tav>
                                        <p:tav tm="100000">
                                          <p:val>
                                            <p:strVal val="#ppt_w"/>
                                          </p:val>
                                        </p:tav>
                                      </p:tavLst>
                                    </p:anim>
                                    <p:anim calcmode="lin" valueType="num">
                                      <p:cBhvr>
                                        <p:cTn id="26" dur="500" fill="hold"/>
                                        <p:tgtEl>
                                          <p:spTgt spid="1481"/>
                                        </p:tgtEl>
                                        <p:attrNameLst>
                                          <p:attrName>ppt_h</p:attrName>
                                        </p:attrNameLst>
                                      </p:cBhvr>
                                      <p:tavLst>
                                        <p:tav tm="0">
                                          <p:val>
                                            <p:fltVal val="0"/>
                                          </p:val>
                                        </p:tav>
                                        <p:tav tm="100000">
                                          <p:val>
                                            <p:strVal val="#ppt_h"/>
                                          </p:val>
                                        </p:tav>
                                      </p:tavLst>
                                    </p:anim>
                                  </p:childTnLst>
                                </p:cTn>
                              </p:par>
                              <p:par>
                                <p:cTn id="27" presetID="23" presetClass="entr" presetSubtype="16" fill="hold" grpId="6" nodeType="withEffect">
                                  <p:stCondLst>
                                    <p:cond delay="0"/>
                                  </p:stCondLst>
                                  <p:iterate>
                                    <p:tmAbs val="0"/>
                                  </p:iterate>
                                  <p:childTnLst>
                                    <p:set>
                                      <p:cBhvr>
                                        <p:cTn id="28" fill="hold"/>
                                        <p:tgtEl>
                                          <p:spTgt spid="1484"/>
                                        </p:tgtEl>
                                        <p:attrNameLst>
                                          <p:attrName>style.visibility</p:attrName>
                                        </p:attrNameLst>
                                      </p:cBhvr>
                                      <p:to>
                                        <p:strVal val="visible"/>
                                      </p:to>
                                    </p:set>
                                    <p:anim calcmode="lin" valueType="num">
                                      <p:cBhvr>
                                        <p:cTn id="29" dur="500" fill="hold"/>
                                        <p:tgtEl>
                                          <p:spTgt spid="1484"/>
                                        </p:tgtEl>
                                        <p:attrNameLst>
                                          <p:attrName>ppt_w</p:attrName>
                                        </p:attrNameLst>
                                      </p:cBhvr>
                                      <p:tavLst>
                                        <p:tav tm="0">
                                          <p:val>
                                            <p:fltVal val="0"/>
                                          </p:val>
                                        </p:tav>
                                        <p:tav tm="100000">
                                          <p:val>
                                            <p:strVal val="#ppt_w"/>
                                          </p:val>
                                        </p:tav>
                                      </p:tavLst>
                                    </p:anim>
                                    <p:anim calcmode="lin" valueType="num">
                                      <p:cBhvr>
                                        <p:cTn id="30" dur="500" fill="hold"/>
                                        <p:tgtEl>
                                          <p:spTgt spid="1484"/>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3" presetClass="entr" presetSubtype="16" fill="hold" grpId="7" nodeType="afterEffect">
                                  <p:stCondLst>
                                    <p:cond delay="0"/>
                                  </p:stCondLst>
                                  <p:iterate type="lt">
                                    <p:tmAbs val="0"/>
                                  </p:iterate>
                                  <p:childTnLst>
                                    <p:set>
                                      <p:cBhvr>
                                        <p:cTn id="33" fill="hold"/>
                                        <p:tgtEl>
                                          <p:spTgt spid="1485"/>
                                        </p:tgtEl>
                                        <p:attrNameLst>
                                          <p:attrName>style.visibility</p:attrName>
                                        </p:attrNameLst>
                                      </p:cBhvr>
                                      <p:to>
                                        <p:strVal val="visible"/>
                                      </p:to>
                                    </p:set>
                                    <p:anim calcmode="lin" valueType="num">
                                      <p:cBhvr>
                                        <p:cTn id="34" dur="500" fill="hold"/>
                                        <p:tgtEl>
                                          <p:spTgt spid="1485"/>
                                        </p:tgtEl>
                                        <p:attrNameLst>
                                          <p:attrName>ppt_w</p:attrName>
                                        </p:attrNameLst>
                                      </p:cBhvr>
                                      <p:tavLst>
                                        <p:tav tm="0">
                                          <p:val>
                                            <p:fltVal val="0"/>
                                          </p:val>
                                        </p:tav>
                                        <p:tav tm="100000">
                                          <p:val>
                                            <p:strVal val="#ppt_w"/>
                                          </p:val>
                                        </p:tav>
                                      </p:tavLst>
                                    </p:anim>
                                    <p:anim calcmode="lin" valueType="num">
                                      <p:cBhvr>
                                        <p:cTn id="35" dur="500" fill="hold"/>
                                        <p:tgtEl>
                                          <p:spTgt spid="1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0" grpId="3" animBg="1" advAuto="0"/>
      <p:bldP spid="1458" grpId="4" animBg="1" advAuto="0"/>
      <p:bldP spid="1466" grpId="2" animBg="1" advAuto="0"/>
      <p:bldP spid="1480" grpId="1" animBg="1" advAuto="0"/>
      <p:bldP spid="1481" grpId="5" animBg="1" advAuto="0"/>
      <p:bldP spid="1484" grpId="6" animBg="1" advAuto="0"/>
      <p:bldP spid="1485" grpId="7"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1 Timothy 6:20–21"/>
          <p:cNvSpPr txBox="1">
            <a:spLocks noGrp="1"/>
          </p:cNvSpPr>
          <p:nvPr>
            <p:ph type="ctrTitle"/>
          </p:nvPr>
        </p:nvSpPr>
        <p:spPr>
          <a:prstGeom prst="rect">
            <a:avLst/>
          </a:prstGeom>
        </p:spPr>
        <p:txBody>
          <a:bodyPr/>
          <a:lstStyle/>
          <a:p>
            <a:r>
              <a:t>1 Timothy 6:20–21</a:t>
            </a:r>
          </a:p>
        </p:txBody>
      </p:sp>
      <p:sp>
        <p:nvSpPr>
          <p:cNvPr id="1488" name="20 O Timothy, guard what was entrusted to you, avoiding worldly and empty chatter and the opposing arguments of what is falsely called “knowledge”— 21 which some have professed and thus gone astray from the faith. Grace be with you."/>
          <p:cNvSpPr txBox="1">
            <a:spLocks noGrp="1"/>
          </p:cNvSpPr>
          <p:nvPr>
            <p:ph type="subTitle" idx="1"/>
          </p:nvPr>
        </p:nvSpPr>
        <p:spPr>
          <a:xfrm>
            <a:off x="1993900" y="2971800"/>
            <a:ext cx="20383500" cy="9728200"/>
          </a:xfrm>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a:solidFill>
                  <a:srgbClr val="E2DEAB"/>
                </a:solidFill>
                <a:uFill>
                  <a:solidFill>
                    <a:srgbClr val="E2DEAB"/>
                  </a:solidFill>
                </a:uFill>
              </a:rPr>
              <a:t>20</a:t>
            </a:r>
            <a:r>
              <a:rPr>
                <a:solidFill>
                  <a:srgbClr val="E2DEAB"/>
                </a:solidFill>
                <a:uFill>
                  <a:solidFill>
                    <a:srgbClr val="E2DEAB"/>
                  </a:solidFill>
                </a:uFill>
              </a:rPr>
              <a:t> O Timothy, guard what was entrusted to you, avoiding worldly and empty chatter and the opposing arguments of what is </a:t>
            </a:r>
            <a:r>
              <a:rPr>
                <a:solidFill>
                  <a:srgbClr val="F6A029"/>
                </a:solidFill>
                <a:uFill>
                  <a:solidFill>
                    <a:srgbClr val="F6A029"/>
                  </a:solidFill>
                </a:uFill>
              </a:rPr>
              <a:t>falsely called “knowledge”</a:t>
            </a:r>
            <a:r>
              <a:rPr>
                <a:solidFill>
                  <a:srgbClr val="E2DEAB"/>
                </a:solidFill>
                <a:uFill>
                  <a:solidFill>
                    <a:srgbClr val="E2DEAB"/>
                  </a:solidFill>
                </a:uFill>
              </a:rPr>
              <a:t>— </a:t>
            </a:r>
            <a:r>
              <a:rPr sz="3600">
                <a:solidFill>
                  <a:srgbClr val="E2DEAB"/>
                </a:solidFill>
                <a:uFill>
                  <a:solidFill>
                    <a:srgbClr val="E2DEAB"/>
                  </a:solidFill>
                </a:uFill>
              </a:rPr>
              <a:t>21</a:t>
            </a:r>
            <a:r>
              <a:rPr>
                <a:solidFill>
                  <a:srgbClr val="E2DEAB"/>
                </a:solidFill>
                <a:uFill>
                  <a:solidFill>
                    <a:srgbClr val="E2DEAB"/>
                  </a:solidFill>
                </a:uFill>
              </a:rPr>
              <a:t> which some have professed and thus gone astray from the faith. Grace be with you.</a:t>
            </a:r>
          </a:p>
        </p:txBody>
      </p:sp>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 name="“Can any man tell me when the…"/>
          <p:cNvSpPr txBox="1">
            <a:spLocks noGrp="1"/>
          </p:cNvSpPr>
          <p:nvPr>
            <p:ph type="title"/>
          </p:nvPr>
        </p:nvSpPr>
        <p:spPr>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“Can any man tell me </a:t>
            </a:r>
            <a:r>
              <a:rPr>
                <a:solidFill>
                  <a:srgbClr val="F6A029"/>
                </a:solidFill>
                <a:uFill>
                  <a:solidFill>
                    <a:srgbClr val="F6A029"/>
                  </a:solidFill>
                </a:uFill>
              </a:rPr>
              <a:t>when the </a:t>
            </a:r>
          </a:p>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F6A029"/>
                </a:solidFill>
                <a:uFill>
                  <a:solidFill>
                    <a:srgbClr val="F6A029"/>
                  </a:solidFill>
                </a:uFill>
              </a:rPr>
              <a:t>beginning was</a:t>
            </a:r>
            <a:r>
              <a:rPr>
                <a:solidFill>
                  <a:srgbClr val="E2DEAB"/>
                </a:solidFill>
                <a:uFill>
                  <a:solidFill>
                    <a:srgbClr val="E2DEAB"/>
                  </a:solidFill>
                </a:uFill>
              </a:rPr>
              <a:t>? Years ago we </a:t>
            </a:r>
          </a:p>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thought the beginning of this world </a:t>
            </a:r>
          </a:p>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was when Adam came upon it;”</a:t>
            </a:r>
          </a:p>
        </p:txBody>
      </p:sp>
      <p:sp>
        <p:nvSpPr>
          <p:cNvPr id="1493" name="C.H. Spurgeon, “Election” (1855), The New Park Street Pulpit (Pasadena, TX: Pilgrim Publ. 1990), vol. 1, p. 318."/>
          <p:cNvSpPr txBox="1">
            <a:spLocks noGrp="1"/>
          </p:cNvSpPr>
          <p:nvPr>
            <p:ph type="body" sz="quarter" idx="1"/>
          </p:nvPr>
        </p:nvSpPr>
        <p:spPr>
          <a:xfrm>
            <a:off x="1778000" y="110363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 Spurgeon, “Election” (1855), </a:t>
            </a:r>
            <a:r>
              <a:rPr>
                <a:latin typeface="DejaVu Sans Condensed Oblique"/>
                <a:ea typeface="DejaVu Sans Condensed Oblique"/>
                <a:cs typeface="DejaVu Sans Condensed Oblique"/>
                <a:sym typeface="DejaVu Sans Condensed Oblique"/>
              </a:rPr>
              <a:t>The New Park Street Pulpit</a:t>
            </a:r>
            <a:r>
              <a:t> (Pasadena, TX: Pilgrim Publ. 1990), vol. 1, p. 318.</a:t>
            </a:r>
          </a:p>
        </p:txBody>
      </p:sp>
      <p:grpSp>
        <p:nvGrpSpPr>
          <p:cNvPr id="1496" name="image37.jpg"/>
          <p:cNvGrpSpPr/>
          <p:nvPr/>
        </p:nvGrpSpPr>
        <p:grpSpPr>
          <a:xfrm>
            <a:off x="17819687" y="1295555"/>
            <a:ext cx="5360988" cy="7625121"/>
            <a:chOff x="0" y="0"/>
            <a:chExt cx="5360987" cy="7625120"/>
          </a:xfrm>
        </p:grpSpPr>
        <p:pic>
          <p:nvPicPr>
            <p:cNvPr id="1495" name="image37.jpg" descr="image37.jpg"/>
            <p:cNvPicPr>
              <a:picLocks noChangeAspect="1"/>
            </p:cNvPicPr>
            <p:nvPr/>
          </p:nvPicPr>
          <p:blipFill>
            <a:blip r:embed="rId3">
              <a:extLst/>
            </a:blip>
            <a:srcRect b="8008"/>
            <a:stretch>
              <a:fillRect/>
            </a:stretch>
          </p:blipFill>
          <p:spPr>
            <a:xfrm>
              <a:off x="317500" y="304800"/>
              <a:ext cx="4738688" cy="7002821"/>
            </a:xfrm>
            <a:prstGeom prst="rect">
              <a:avLst/>
            </a:prstGeom>
            <a:ln>
              <a:noFill/>
            </a:ln>
            <a:effectLst/>
          </p:spPr>
        </p:pic>
        <p:pic>
          <p:nvPicPr>
            <p:cNvPr id="1494" name="image37.jpg" descr="image37.jpg"/>
            <p:cNvPicPr>
              <a:picLocks/>
            </p:cNvPicPr>
            <p:nvPr/>
          </p:nvPicPr>
          <p:blipFill>
            <a:blip r:embed="rId4">
              <a:extLst/>
            </a:blip>
            <a:stretch>
              <a:fillRect/>
            </a:stretch>
          </p:blipFill>
          <p:spPr>
            <a:xfrm>
              <a:off x="0" y="0"/>
              <a:ext cx="5360988" cy="7625121"/>
            </a:xfrm>
            <a:prstGeom prst="rect">
              <a:avLst/>
            </a:prstGeom>
            <a:effectLst/>
          </p:spPr>
        </p:pic>
      </p:gr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2 Corinthians 10:4–5"/>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t>2 Corinthians 10:4–5</a:t>
            </a:r>
          </a:p>
        </p:txBody>
      </p:sp>
      <p:sp>
        <p:nvSpPr>
          <p:cNvPr id="954" name="4 For the weapons of our warfare are not of the flesh, but divinely powerful for the destruction of fortresses.…"/>
          <p:cNvSpPr txBox="1">
            <a:spLocks noGrp="1"/>
          </p:cNvSpPr>
          <p:nvPr>
            <p:ph type="subTitle" idx="1"/>
          </p:nvPr>
        </p:nvSpPr>
        <p:spPr>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a:solidFill>
                  <a:srgbClr val="E2DEAB"/>
                </a:solidFill>
                <a:uFill>
                  <a:solidFill>
                    <a:srgbClr val="E2DEAB"/>
                  </a:solidFill>
                </a:uFill>
              </a:rPr>
              <a:t>4</a:t>
            </a:r>
            <a:r>
              <a:rPr>
                <a:solidFill>
                  <a:srgbClr val="E2DEAB"/>
                </a:solidFill>
                <a:uFill>
                  <a:solidFill>
                    <a:srgbClr val="E2DEAB"/>
                  </a:solidFill>
                </a:uFill>
              </a:rPr>
              <a:t> For the weapons of </a:t>
            </a:r>
            <a:r>
              <a:rPr>
                <a:solidFill>
                  <a:srgbClr val="F6A029"/>
                </a:solidFill>
                <a:uFill>
                  <a:solidFill>
                    <a:srgbClr val="F6A029"/>
                  </a:solidFill>
                </a:uFill>
              </a:rPr>
              <a:t>our warfare</a:t>
            </a:r>
            <a:r>
              <a:rPr>
                <a:solidFill>
                  <a:srgbClr val="B6DE87"/>
                </a:solidFill>
                <a:uFill>
                  <a:solidFill>
                    <a:srgbClr val="B6DE87"/>
                  </a:solidFill>
                </a:uFill>
              </a:rPr>
              <a:t> </a:t>
            </a:r>
            <a:r>
              <a:rPr>
                <a:solidFill>
                  <a:srgbClr val="E2DEAB"/>
                </a:solidFill>
                <a:uFill>
                  <a:solidFill>
                    <a:srgbClr val="E2DEAB"/>
                  </a:solidFill>
                </a:uFill>
              </a:rPr>
              <a:t>are not of the flesh, but divinely powerful for the destruction of fortresses.</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a:solidFill>
                  <a:srgbClr val="E2DEAB"/>
                </a:solidFill>
                <a:uFill>
                  <a:solidFill>
                    <a:srgbClr val="E2DEAB"/>
                  </a:solidFill>
                </a:uFill>
              </a:rPr>
              <a:t>5</a:t>
            </a:r>
            <a:r>
              <a:rPr>
                <a:solidFill>
                  <a:srgbClr val="E2DEAB"/>
                </a:solidFill>
                <a:uFill>
                  <a:solidFill>
                    <a:srgbClr val="E2DEAB"/>
                  </a:solidFill>
                </a:uFill>
              </a:rPr>
              <a:t> We are destroying </a:t>
            </a:r>
            <a:r>
              <a:rPr>
                <a:solidFill>
                  <a:srgbClr val="F6A029"/>
                </a:solidFill>
                <a:uFill>
                  <a:solidFill>
                    <a:srgbClr val="F6A029"/>
                  </a:solidFill>
                </a:uFill>
              </a:rPr>
              <a:t>speculations</a:t>
            </a:r>
            <a:r>
              <a:t> </a:t>
            </a:r>
            <a:r>
              <a:rPr>
                <a:solidFill>
                  <a:srgbClr val="E2DEAB"/>
                </a:solidFill>
                <a:uFill>
                  <a:solidFill>
                    <a:srgbClr val="E2DEAB"/>
                  </a:solidFill>
                </a:uFill>
              </a:rPr>
              <a:t>and </a:t>
            </a:r>
            <a:r>
              <a:rPr>
                <a:solidFill>
                  <a:srgbClr val="F6A029"/>
                </a:solidFill>
                <a:uFill>
                  <a:solidFill>
                    <a:srgbClr val="F6A029"/>
                  </a:solidFill>
                </a:uFill>
              </a:rPr>
              <a:t>every lofty thing raised up against the knowledge of God</a:t>
            </a:r>
            <a:r>
              <a:rPr>
                <a:solidFill>
                  <a:srgbClr val="E2DEAB"/>
                </a:solidFill>
                <a:uFill>
                  <a:solidFill>
                    <a:srgbClr val="E2DEAB"/>
                  </a:solidFill>
                </a:uFill>
              </a:rPr>
              <a:t>, and we are taking </a:t>
            </a:r>
            <a:r>
              <a:rPr>
                <a:solidFill>
                  <a:srgbClr val="F6A029"/>
                </a:solidFill>
                <a:uFill>
                  <a:solidFill>
                    <a:srgbClr val="F6A029"/>
                  </a:solidFill>
                </a:uFill>
              </a:rPr>
              <a:t>every thought</a:t>
            </a:r>
            <a:r>
              <a:rPr>
                <a:solidFill>
                  <a:srgbClr val="E2DEAB"/>
                </a:solidFill>
                <a:uFill>
                  <a:solidFill>
                    <a:srgbClr val="E2DEAB"/>
                  </a:solidFill>
                </a:uFill>
              </a:rPr>
              <a:t> captive to the obedience of Christ.</a:t>
            </a: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but we have discovered that…"/>
          <p:cNvSpPr txBox="1">
            <a:spLocks noGrp="1"/>
          </p:cNvSpPr>
          <p:nvPr>
            <p:ph type="title"/>
          </p:nvPr>
        </p:nvSpPr>
        <p:spPr>
          <a:xfrm>
            <a:off x="1778000" y="1384300"/>
            <a:ext cx="20828000" cy="9613900"/>
          </a:xfrm>
          <a:prstGeom prst="rect">
            <a:avLst/>
          </a:prstGeom>
        </p:spPr>
        <p:txBody>
          <a:bodyPr/>
          <a:lstStyle/>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a:t>
            </a:r>
            <a:r>
              <a:rPr>
                <a:solidFill>
                  <a:srgbClr val="F6A029"/>
                </a:solidFill>
                <a:uFill>
                  <a:solidFill>
                    <a:srgbClr val="F6A029"/>
                  </a:solidFill>
                </a:uFill>
              </a:rPr>
              <a:t>but we have discovered that </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F6A029"/>
                </a:solidFill>
                <a:uFill>
                  <a:solidFill>
                    <a:srgbClr val="F6A029"/>
                  </a:solidFill>
                </a:uFill>
              </a:rPr>
              <a:t>thousands of years before that</a:t>
            </a:r>
            <a:r>
              <a:rPr>
                <a:solidFill>
                  <a:srgbClr val="E2DEAB"/>
                </a:solidFill>
                <a:uFill>
                  <a:solidFill>
                    <a:srgbClr val="E2DEAB"/>
                  </a:solidFill>
                </a:uFill>
              </a:rPr>
              <a:t> God </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was preparing chaotic matter to </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make it a fit abode for man, putting</a:t>
            </a:r>
            <a:r>
              <a:t> </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F6A029"/>
                </a:solidFill>
                <a:uFill>
                  <a:solidFill>
                    <a:srgbClr val="F6A029"/>
                  </a:solidFill>
                </a:uFill>
              </a:rPr>
              <a:t>races of creatures upon it, who </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F6A029"/>
                </a:solidFill>
                <a:uFill>
                  <a:solidFill>
                    <a:srgbClr val="F6A029"/>
                  </a:solidFill>
                </a:uFill>
              </a:rPr>
              <a:t>might die and leave behind the </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F6A029"/>
                </a:solidFill>
                <a:uFill>
                  <a:solidFill>
                    <a:srgbClr val="F6A029"/>
                  </a:solidFill>
                </a:uFill>
              </a:rPr>
              <a:t>marks</a:t>
            </a:r>
            <a:r>
              <a:rPr>
                <a:solidFill>
                  <a:srgbClr val="B6DE87"/>
                </a:solidFill>
                <a:uFill>
                  <a:solidFill>
                    <a:srgbClr val="B6DE87"/>
                  </a:solidFill>
                </a:uFill>
              </a:rPr>
              <a:t> </a:t>
            </a:r>
            <a:r>
              <a:rPr>
                <a:solidFill>
                  <a:srgbClr val="E2DEAB"/>
                </a:solidFill>
                <a:uFill>
                  <a:solidFill>
                    <a:srgbClr val="E2DEAB"/>
                  </a:solidFill>
                </a:uFill>
              </a:rPr>
              <a:t>of his handiwork and </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marvelous skill, before he tried his </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a:solidFill>
                  <a:srgbClr val="E2DEAB"/>
                </a:solidFill>
                <a:uFill>
                  <a:solidFill>
                    <a:srgbClr val="E2DEAB"/>
                  </a:solidFill>
                </a:uFill>
              </a:rPr>
              <a:t>hand on man.”</a:t>
            </a:r>
          </a:p>
        </p:txBody>
      </p:sp>
      <p:sp>
        <p:nvSpPr>
          <p:cNvPr id="1501" name="C.H. Spurgeon, “Election” (1855), The New Park Street Pulpit (Pasadena, TX: Pilgrim Publ. 1990), vol. 1, p. 318."/>
          <p:cNvSpPr txBox="1">
            <a:spLocks noGrp="1"/>
          </p:cNvSpPr>
          <p:nvPr>
            <p:ph type="body" sz="quarter" idx="1"/>
          </p:nvPr>
        </p:nvSpPr>
        <p:spPr>
          <a:xfrm>
            <a:off x="1752600" y="117221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 Spurgeon, “Election” (1855), </a:t>
            </a:r>
            <a:r>
              <a:rPr>
                <a:latin typeface="DejaVu Sans Condensed Oblique"/>
                <a:ea typeface="DejaVu Sans Condensed Oblique"/>
                <a:cs typeface="DejaVu Sans Condensed Oblique"/>
                <a:sym typeface="DejaVu Sans Condensed Oblique"/>
              </a:rPr>
              <a:t>The New Park Street Pulpit </a:t>
            </a:r>
            <a:r>
              <a:t>(Pasadena, TX: Pilgrim Publ. 1990), vol. 1, p. 318.</a:t>
            </a:r>
          </a:p>
        </p:txBody>
      </p:sp>
      <p:grpSp>
        <p:nvGrpSpPr>
          <p:cNvPr id="1504" name="image37.jpg"/>
          <p:cNvGrpSpPr/>
          <p:nvPr/>
        </p:nvGrpSpPr>
        <p:grpSpPr>
          <a:xfrm>
            <a:off x="17819687" y="1295555"/>
            <a:ext cx="5360988" cy="7625121"/>
            <a:chOff x="0" y="0"/>
            <a:chExt cx="5360987" cy="7625120"/>
          </a:xfrm>
        </p:grpSpPr>
        <p:pic>
          <p:nvPicPr>
            <p:cNvPr id="1503" name="image37.jpg" descr="image37.jpg"/>
            <p:cNvPicPr>
              <a:picLocks noChangeAspect="1"/>
            </p:cNvPicPr>
            <p:nvPr/>
          </p:nvPicPr>
          <p:blipFill>
            <a:blip r:embed="rId3">
              <a:extLst/>
            </a:blip>
            <a:srcRect b="8008"/>
            <a:stretch>
              <a:fillRect/>
            </a:stretch>
          </p:blipFill>
          <p:spPr>
            <a:xfrm>
              <a:off x="317500" y="304800"/>
              <a:ext cx="4738688" cy="7002821"/>
            </a:xfrm>
            <a:prstGeom prst="rect">
              <a:avLst/>
            </a:prstGeom>
            <a:ln>
              <a:noFill/>
            </a:ln>
            <a:effectLst/>
          </p:spPr>
        </p:pic>
        <p:pic>
          <p:nvPicPr>
            <p:cNvPr id="1502" name="image37.jpg" descr="image37.jpg"/>
            <p:cNvPicPr>
              <a:picLocks/>
            </p:cNvPicPr>
            <p:nvPr/>
          </p:nvPicPr>
          <p:blipFill>
            <a:blip r:embed="rId4">
              <a:extLst/>
            </a:blip>
            <a:stretch>
              <a:fillRect/>
            </a:stretch>
          </p:blipFill>
          <p:spPr>
            <a:xfrm>
              <a:off x="0" y="0"/>
              <a:ext cx="5360988" cy="7625121"/>
            </a:xfrm>
            <a:prstGeom prst="rect">
              <a:avLst/>
            </a:prstGeom>
            <a:effectLst/>
          </p:spPr>
        </p:pic>
      </p:gr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 name="C.I. Scofield…"/>
          <p:cNvSpPr txBox="1">
            <a:spLocks noGrp="1"/>
          </p:cNvSpPr>
          <p:nvPr>
            <p:ph type="title"/>
          </p:nvPr>
        </p:nvSpPr>
        <p:spPr>
          <a:xfrm>
            <a:off x="10947400" y="1447800"/>
            <a:ext cx="12242800" cy="5410200"/>
          </a:xfrm>
          <a:prstGeom prst="rect">
            <a:avLst/>
          </a:prstGeom>
        </p:spPr>
        <p:txBody>
          <a:bodyPr/>
          <a:lstStyle/>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a:t>C.I. Scofield </a:t>
            </a:r>
          </a:p>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defRPr>
            </a:pPr>
            <a:r>
              <a:t>(1843–1921) </a:t>
            </a:r>
          </a:p>
          <a:p>
            <a:pPr defTabSz="914400">
              <a:lnSpc>
                <a:spcPct val="90000"/>
              </a:lnSpc>
              <a:defRPr sz="1200">
                <a:effectLst>
                  <a:outerShdw blurRad="38100" dist="38100" dir="2700000" rotWithShape="0">
                    <a:srgbClr val="000000">
                      <a:alpha val="43137"/>
                    </a:srgbClr>
                  </a:outerShdw>
                </a:effectLst>
                <a:uFill>
                  <a:solidFill>
                    <a:srgbClr val="E2DEAB"/>
                  </a:solidFill>
                </a:uFill>
              </a:defRPr>
            </a:pPr>
            <a:endParaRPr/>
          </a:p>
          <a:p>
            <a:pPr defTabSz="914400">
              <a:defRPr>
                <a:solidFill>
                  <a:srgbClr val="F6A029"/>
                </a:solidFill>
                <a:effectLst>
                  <a:outerShdw blurRad="38100" dist="38100" dir="2700000" rotWithShape="0">
                    <a:srgbClr val="000000">
                      <a:alpha val="43137"/>
                    </a:srgbClr>
                  </a:outerShdw>
                </a:effectLst>
                <a:uFill>
                  <a:solidFill>
                    <a:srgbClr val="F6A029"/>
                  </a:solidFill>
                </a:uFill>
              </a:defRPr>
            </a:pPr>
            <a:r>
              <a:t>Scofield Reference Bible</a:t>
            </a:r>
          </a:p>
          <a:p>
            <a:pPr defTabSz="914400">
              <a:defRPr>
                <a:effectLst>
                  <a:outerShdw blurRad="38100" dist="38100" dir="2700000" rotWithShape="0">
                    <a:srgbClr val="000000">
                      <a:alpha val="43137"/>
                    </a:srgbClr>
                  </a:outerShdw>
                </a:effectLst>
                <a:uFill>
                  <a:solidFill>
                    <a:srgbClr val="E2DEAB"/>
                  </a:solidFill>
                </a:uFill>
              </a:defRPr>
            </a:pPr>
            <a:r>
              <a:t>(1909)</a:t>
            </a:r>
          </a:p>
        </p:txBody>
      </p:sp>
      <p:sp>
        <p:nvSpPr>
          <p:cNvPr id="1509" name="Gap Theory…"/>
          <p:cNvSpPr txBox="1"/>
          <p:nvPr/>
        </p:nvSpPr>
        <p:spPr>
          <a:xfrm>
            <a:off x="10948987" y="7239000"/>
            <a:ext cx="11887201" cy="4025900"/>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lnSpc>
                <a:spcPct val="70000"/>
              </a:lnSpc>
              <a:spcBef>
                <a:spcPts val="4300"/>
              </a:spcBef>
              <a:buClr>
                <a:srgbClr val="B6DE87"/>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b="1"/>
              <a:t>Gap Theory</a:t>
            </a:r>
          </a:p>
          <a:p>
            <a:pPr defTabSz="914400">
              <a:spcBef>
                <a:spcPts val="4300"/>
              </a:spcBef>
              <a:buClr>
                <a:srgbClr val="F5F5F5"/>
              </a:buClr>
              <a:defRPr sz="64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“The first creative act refers to the dateless past, and gives scope for all the geologic ages.”</a:t>
            </a:r>
          </a:p>
        </p:txBody>
      </p:sp>
      <p:grpSp>
        <p:nvGrpSpPr>
          <p:cNvPr id="1512" name="Scofield, CI new.jpg"/>
          <p:cNvGrpSpPr/>
          <p:nvPr/>
        </p:nvGrpSpPr>
        <p:grpSpPr>
          <a:xfrm>
            <a:off x="2374900" y="1524000"/>
            <a:ext cx="7418849" cy="10655300"/>
            <a:chOff x="0" y="0"/>
            <a:chExt cx="7418848" cy="10655299"/>
          </a:xfrm>
        </p:grpSpPr>
        <p:pic>
          <p:nvPicPr>
            <p:cNvPr id="1511" name="Scofield, CI new.jpg" descr="Scofield, CI new.jpg"/>
            <p:cNvPicPr>
              <a:picLocks noChangeAspect="1"/>
            </p:cNvPicPr>
            <p:nvPr/>
          </p:nvPicPr>
          <p:blipFill>
            <a:blip r:embed="rId3">
              <a:extLst/>
            </a:blip>
            <a:stretch>
              <a:fillRect/>
            </a:stretch>
          </p:blipFill>
          <p:spPr>
            <a:xfrm>
              <a:off x="317500" y="304800"/>
              <a:ext cx="6796549" cy="10033000"/>
            </a:xfrm>
            <a:prstGeom prst="rect">
              <a:avLst/>
            </a:prstGeom>
            <a:ln>
              <a:noFill/>
            </a:ln>
            <a:effectLst/>
          </p:spPr>
        </p:pic>
        <p:pic>
          <p:nvPicPr>
            <p:cNvPr id="1510" name="Scofield, CI new.jpg" descr="Scofield, CI new.jpg"/>
            <p:cNvPicPr>
              <a:picLocks/>
            </p:cNvPicPr>
            <p:nvPr/>
          </p:nvPicPr>
          <p:blipFill>
            <a:blip r:embed="rId4">
              <a:extLst/>
            </a:blip>
            <a:stretch>
              <a:fillRect/>
            </a:stretch>
          </p:blipFill>
          <p:spPr>
            <a:xfrm>
              <a:off x="0" y="0"/>
              <a:ext cx="7418849" cy="106553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09"/>
                                        </p:tgtEl>
                                        <p:attrNameLst>
                                          <p:attrName>style.visibility</p:attrName>
                                        </p:attrNameLst>
                                      </p:cBhvr>
                                      <p:to>
                                        <p:strVal val="visible"/>
                                      </p:to>
                                    </p:set>
                                    <p:anim calcmode="lin" valueType="num">
                                      <p:cBhvr>
                                        <p:cTn id="7" dur="500" fill="hold"/>
                                        <p:tgtEl>
                                          <p:spTgt spid="1509"/>
                                        </p:tgtEl>
                                        <p:attrNameLst>
                                          <p:attrName>ppt_w</p:attrName>
                                        </p:attrNameLst>
                                      </p:cBhvr>
                                      <p:tavLst>
                                        <p:tav tm="0">
                                          <p:val>
                                            <p:fltVal val="0"/>
                                          </p:val>
                                        </p:tav>
                                        <p:tav tm="100000">
                                          <p:val>
                                            <p:strVal val="#ppt_w"/>
                                          </p:val>
                                        </p:tav>
                                      </p:tavLst>
                                    </p:anim>
                                    <p:anim calcmode="lin" valueType="num">
                                      <p:cBhvr>
                                        <p:cTn id="8" dur="500" fill="hold"/>
                                        <p:tgtEl>
                                          <p:spTgt spid="15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Princeton Seminary"/>
          <p:cNvSpPr txBox="1">
            <a:spLocks noGrp="1"/>
          </p:cNvSpPr>
          <p:nvPr>
            <p:ph type="body" sz="quarter" idx="4294967295"/>
          </p:nvPr>
        </p:nvSpPr>
        <p:spPr>
          <a:xfrm>
            <a:off x="4268787" y="533400"/>
            <a:ext cx="15316201" cy="4127500"/>
          </a:xfrm>
          <a:prstGeom prst="rect">
            <a:avLst/>
          </a:prstGeom>
          <a:ln w="9525">
            <a:round/>
          </a:ln>
          <a:effectLst/>
        </p:spPr>
        <p:txBody>
          <a:bodyPr/>
          <a:lstStyle>
            <a:lvl1pPr algn="ctr" defTabSz="914400">
              <a:spcBef>
                <a:spcPts val="10200"/>
              </a:spcBef>
              <a:buClr>
                <a:srgbClr val="B6DE87"/>
              </a:buClr>
              <a:defRPr sz="9600" b="1">
                <a:effectLst>
                  <a:outerShdw blurRad="38100" dist="38100" dir="2700000" rotWithShape="0">
                    <a:srgbClr val="000000">
                      <a:alpha val="43137"/>
                    </a:srgbClr>
                  </a:outerShdw>
                </a:effectLst>
                <a:uFill>
                  <a:solidFill>
                    <a:srgbClr val="E2DEAB"/>
                  </a:solidFill>
                </a:uFill>
              </a:defRPr>
            </a:lvl1pPr>
          </a:lstStyle>
          <a:p>
            <a:pPr>
              <a:defRPr sz="7200" b="0"/>
            </a:pPr>
            <a:r>
              <a:rPr sz="9600" b="1"/>
              <a:t>Princeton Seminary</a:t>
            </a:r>
          </a:p>
        </p:txBody>
      </p:sp>
      <p:sp>
        <p:nvSpPr>
          <p:cNvPr id="1517" name="Shape"/>
          <p:cNvSpPr/>
          <p:nvPr/>
        </p:nvSpPr>
        <p:spPr>
          <a:xfrm>
            <a:off x="11507865" y="4876800"/>
            <a:ext cx="838201"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grpSp>
        <p:nvGrpSpPr>
          <p:cNvPr id="1520" name="Hodge, Charles 2.png"/>
          <p:cNvGrpSpPr/>
          <p:nvPr/>
        </p:nvGrpSpPr>
        <p:grpSpPr>
          <a:xfrm>
            <a:off x="18072100" y="1841500"/>
            <a:ext cx="3340100" cy="3784600"/>
            <a:chOff x="0" y="0"/>
            <a:chExt cx="3340100" cy="3784600"/>
          </a:xfrm>
        </p:grpSpPr>
        <p:pic>
          <p:nvPicPr>
            <p:cNvPr id="1519" name="Hodge, Charles 2.png" descr="Hodge, Charles 2.png"/>
            <p:cNvPicPr>
              <a:picLocks/>
            </p:cNvPicPr>
            <p:nvPr/>
          </p:nvPicPr>
          <p:blipFill>
            <a:blip r:embed="rId3">
              <a:extLst/>
            </a:blip>
            <a:srcRect l="26583" t="9693" r="22968" b="51318"/>
            <a:stretch>
              <a:fillRect/>
            </a:stretch>
          </p:blipFill>
          <p:spPr>
            <a:xfrm>
              <a:off x="317500" y="304800"/>
              <a:ext cx="2717800" cy="3162300"/>
            </a:xfrm>
            <a:prstGeom prst="rect">
              <a:avLst/>
            </a:prstGeom>
            <a:ln>
              <a:noFill/>
            </a:ln>
            <a:effectLst/>
          </p:spPr>
        </p:pic>
        <p:pic>
          <p:nvPicPr>
            <p:cNvPr id="1518" name="Hodge, Charles 2.png" descr="Hodge, Charles 2.png"/>
            <p:cNvPicPr>
              <a:picLocks/>
            </p:cNvPicPr>
            <p:nvPr/>
          </p:nvPicPr>
          <p:blipFill>
            <a:blip r:embed="rId4">
              <a:extLst/>
            </a:blip>
            <a:stretch>
              <a:fillRect/>
            </a:stretch>
          </p:blipFill>
          <p:spPr>
            <a:xfrm>
              <a:off x="0" y="0"/>
              <a:ext cx="3340100" cy="3784600"/>
            </a:xfrm>
            <a:prstGeom prst="rect">
              <a:avLst/>
            </a:prstGeom>
            <a:effectLst/>
          </p:spPr>
        </p:pic>
      </p:grpSp>
      <p:grpSp>
        <p:nvGrpSpPr>
          <p:cNvPr id="1523" name="Hodge, AA.jpg"/>
          <p:cNvGrpSpPr/>
          <p:nvPr/>
        </p:nvGrpSpPr>
        <p:grpSpPr>
          <a:xfrm>
            <a:off x="2565400" y="5270500"/>
            <a:ext cx="3340100" cy="3987800"/>
            <a:chOff x="0" y="0"/>
            <a:chExt cx="3340100" cy="3987800"/>
          </a:xfrm>
        </p:grpSpPr>
        <p:pic>
          <p:nvPicPr>
            <p:cNvPr id="1522" name="Hodge, AA.jpg" descr="Hodge, AA.jpg"/>
            <p:cNvPicPr>
              <a:picLocks/>
            </p:cNvPicPr>
            <p:nvPr/>
          </p:nvPicPr>
          <p:blipFill>
            <a:blip r:embed="rId5">
              <a:extLst/>
            </a:blip>
            <a:srcRect l="19968" t="6558" r="20665" b="35720"/>
            <a:stretch>
              <a:fillRect/>
            </a:stretch>
          </p:blipFill>
          <p:spPr>
            <a:xfrm>
              <a:off x="317500" y="304800"/>
              <a:ext cx="2717800" cy="3365500"/>
            </a:xfrm>
            <a:prstGeom prst="rect">
              <a:avLst/>
            </a:prstGeom>
            <a:ln>
              <a:noFill/>
            </a:ln>
            <a:effectLst/>
          </p:spPr>
        </p:pic>
        <p:pic>
          <p:nvPicPr>
            <p:cNvPr id="1521" name="Hodge, AA.jpg" descr="Hodge, AA.jpg"/>
            <p:cNvPicPr>
              <a:picLocks/>
            </p:cNvPicPr>
            <p:nvPr/>
          </p:nvPicPr>
          <p:blipFill>
            <a:blip r:embed="rId6">
              <a:extLst/>
            </a:blip>
            <a:stretch>
              <a:fillRect/>
            </a:stretch>
          </p:blipFill>
          <p:spPr>
            <a:xfrm>
              <a:off x="0" y="0"/>
              <a:ext cx="3340100" cy="3987800"/>
            </a:xfrm>
            <a:prstGeom prst="rect">
              <a:avLst/>
            </a:prstGeom>
            <a:effectLst/>
          </p:spPr>
        </p:pic>
      </p:grpSp>
      <p:grpSp>
        <p:nvGrpSpPr>
          <p:cNvPr id="1526" name="Warfield, BB.jpg"/>
          <p:cNvGrpSpPr/>
          <p:nvPr/>
        </p:nvGrpSpPr>
        <p:grpSpPr>
          <a:xfrm>
            <a:off x="18073687" y="8509000"/>
            <a:ext cx="3340101" cy="3670300"/>
            <a:chOff x="0" y="0"/>
            <a:chExt cx="3340100" cy="3670300"/>
          </a:xfrm>
        </p:grpSpPr>
        <p:pic>
          <p:nvPicPr>
            <p:cNvPr id="1525" name="Warfield, BB.jpg" descr="Warfield, BB.jpg"/>
            <p:cNvPicPr>
              <a:picLocks/>
            </p:cNvPicPr>
            <p:nvPr/>
          </p:nvPicPr>
          <p:blipFill>
            <a:blip r:embed="rId7">
              <a:extLst/>
            </a:blip>
            <a:stretch>
              <a:fillRect/>
            </a:stretch>
          </p:blipFill>
          <p:spPr>
            <a:xfrm>
              <a:off x="317500" y="304800"/>
              <a:ext cx="2717800" cy="3048000"/>
            </a:xfrm>
            <a:prstGeom prst="rect">
              <a:avLst/>
            </a:prstGeom>
            <a:ln>
              <a:noFill/>
            </a:ln>
            <a:effectLst/>
          </p:spPr>
        </p:pic>
        <p:pic>
          <p:nvPicPr>
            <p:cNvPr id="1524" name="Warfield, BB.jpg" descr="Warfield, BB.jpg"/>
            <p:cNvPicPr>
              <a:picLocks/>
            </p:cNvPicPr>
            <p:nvPr/>
          </p:nvPicPr>
          <p:blipFill>
            <a:blip r:embed="rId8">
              <a:extLst/>
            </a:blip>
            <a:stretch>
              <a:fillRect/>
            </a:stretch>
          </p:blipFill>
          <p:spPr>
            <a:xfrm>
              <a:off x="0" y="0"/>
              <a:ext cx="3340100" cy="3670300"/>
            </a:xfrm>
            <a:prstGeom prst="rect">
              <a:avLst/>
            </a:prstGeom>
            <a:effectLst/>
          </p:spPr>
        </p:pic>
      </p:grpSp>
      <p:sp>
        <p:nvSpPr>
          <p:cNvPr id="1527" name="B.B. Warfield (1851–1921)…"/>
          <p:cNvSpPr txBox="1"/>
          <p:nvPr/>
        </p:nvSpPr>
        <p:spPr>
          <a:xfrm>
            <a:off x="6611391" y="9290050"/>
            <a:ext cx="11161218" cy="326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B.B. Warfield (1851–1921)</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  Theistic Evolution?</a:t>
            </a:r>
          </a:p>
        </p:txBody>
      </p:sp>
      <p:sp>
        <p:nvSpPr>
          <p:cNvPr id="1528" name="A.A. Hodge (1823–1886)…"/>
          <p:cNvSpPr txBox="1"/>
          <p:nvPr/>
        </p:nvSpPr>
        <p:spPr>
          <a:xfrm>
            <a:off x="6980783" y="5784850"/>
            <a:ext cx="10425858"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A.A. Hodge (1823–1886)</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  Theistic Evolution??</a:t>
            </a:r>
          </a:p>
        </p:txBody>
      </p:sp>
      <p:sp>
        <p:nvSpPr>
          <p:cNvPr id="1529" name="Charles Hodge (1779–1878)…"/>
          <p:cNvSpPr txBox="1"/>
          <p:nvPr/>
        </p:nvSpPr>
        <p:spPr>
          <a:xfrm>
            <a:off x="5310311" y="2609850"/>
            <a:ext cx="13233401" cy="223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Charles Hodge (1779–1878)</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  Old-Earth</a:t>
            </a:r>
          </a:p>
        </p:txBody>
      </p:sp>
      <p:sp>
        <p:nvSpPr>
          <p:cNvPr id="1530" name="Shape"/>
          <p:cNvSpPr/>
          <p:nvPr/>
        </p:nvSpPr>
        <p:spPr>
          <a:xfrm>
            <a:off x="11569700" y="8102600"/>
            <a:ext cx="838200"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17"/>
                                        </p:tgtEl>
                                        <p:attrNameLst>
                                          <p:attrName>style.visibility</p:attrName>
                                        </p:attrNameLst>
                                      </p:cBhvr>
                                      <p:to>
                                        <p:strVal val="visible"/>
                                      </p:to>
                                    </p:set>
                                    <p:animEffect transition="in" filter="wipe(up)">
                                      <p:cBhvr>
                                        <p:cTn id="7" dur="250"/>
                                        <p:tgtEl>
                                          <p:spTgt spid="1517"/>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528"/>
                                        </p:tgtEl>
                                        <p:attrNameLst>
                                          <p:attrName>style.visibility</p:attrName>
                                        </p:attrNameLst>
                                      </p:cBhvr>
                                      <p:to>
                                        <p:strVal val="visible"/>
                                      </p:to>
                                    </p:set>
                                    <p:animEffect transition="in" filter="wipe(up)">
                                      <p:cBhvr>
                                        <p:cTn id="11" dur="250"/>
                                        <p:tgtEl>
                                          <p:spTgt spid="1528"/>
                                        </p:tgtEl>
                                      </p:cBhvr>
                                    </p:animEffec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1523"/>
                                        </p:tgtEl>
                                        <p:attrNameLst>
                                          <p:attrName>style.visibility</p:attrName>
                                        </p:attrNameLst>
                                      </p:cBhvr>
                                      <p:to>
                                        <p:strVal val="visible"/>
                                      </p:to>
                                    </p:set>
                                    <p:animEffect transition="in" filter="dissolve">
                                      <p:cBhvr>
                                        <p:cTn id="15" dur="250"/>
                                        <p:tgtEl>
                                          <p:spTgt spid="15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4" nodeType="clickEffect">
                                  <p:stCondLst>
                                    <p:cond delay="0"/>
                                  </p:stCondLst>
                                  <p:iterate>
                                    <p:tmAbs val="0"/>
                                  </p:iterate>
                                  <p:childTnLst>
                                    <p:set>
                                      <p:cBhvr>
                                        <p:cTn id="19" fill="hold"/>
                                        <p:tgtEl>
                                          <p:spTgt spid="1530"/>
                                        </p:tgtEl>
                                        <p:attrNameLst>
                                          <p:attrName>style.visibility</p:attrName>
                                        </p:attrNameLst>
                                      </p:cBhvr>
                                      <p:to>
                                        <p:strVal val="visible"/>
                                      </p:to>
                                    </p:set>
                                    <p:animEffect transition="in" filter="wipe(up)">
                                      <p:cBhvr>
                                        <p:cTn id="20" dur="250"/>
                                        <p:tgtEl>
                                          <p:spTgt spid="1530"/>
                                        </p:tgtEl>
                                      </p:cBhvr>
                                    </p:animEffect>
                                  </p:childTnLst>
                                </p:cTn>
                              </p:par>
                            </p:childTnLst>
                          </p:cTn>
                        </p:par>
                        <p:par>
                          <p:cTn id="21" fill="hold">
                            <p:stCondLst>
                              <p:cond delay="250"/>
                            </p:stCondLst>
                            <p:childTnLst>
                              <p:par>
                                <p:cTn id="22" presetID="22" presetClass="entr" presetSubtype="1" fill="hold" grpId="5" nodeType="afterEffect">
                                  <p:stCondLst>
                                    <p:cond delay="0"/>
                                  </p:stCondLst>
                                  <p:iterate>
                                    <p:tmAbs val="0"/>
                                  </p:iterate>
                                  <p:childTnLst>
                                    <p:set>
                                      <p:cBhvr>
                                        <p:cTn id="23" fill="hold"/>
                                        <p:tgtEl>
                                          <p:spTgt spid="1527"/>
                                        </p:tgtEl>
                                        <p:attrNameLst>
                                          <p:attrName>style.visibility</p:attrName>
                                        </p:attrNameLst>
                                      </p:cBhvr>
                                      <p:to>
                                        <p:strVal val="visible"/>
                                      </p:to>
                                    </p:set>
                                    <p:animEffect transition="in" filter="wipe(up)">
                                      <p:cBhvr>
                                        <p:cTn id="24" dur="250"/>
                                        <p:tgtEl>
                                          <p:spTgt spid="1527"/>
                                        </p:tgtEl>
                                      </p:cBhvr>
                                    </p:animEffect>
                                  </p:childTnLst>
                                </p:cTn>
                              </p:par>
                            </p:childTnLst>
                          </p:cTn>
                        </p:par>
                        <p:par>
                          <p:cTn id="25" fill="hold">
                            <p:stCondLst>
                              <p:cond delay="500"/>
                            </p:stCondLst>
                            <p:childTnLst>
                              <p:par>
                                <p:cTn id="26" presetID="9" presetClass="entr" fill="hold" grpId="6" nodeType="afterEffect">
                                  <p:stCondLst>
                                    <p:cond delay="0"/>
                                  </p:stCondLst>
                                  <p:iterate>
                                    <p:tmAbs val="0"/>
                                  </p:iterate>
                                  <p:childTnLst>
                                    <p:set>
                                      <p:cBhvr>
                                        <p:cTn id="27" fill="hold"/>
                                        <p:tgtEl>
                                          <p:spTgt spid="1526"/>
                                        </p:tgtEl>
                                        <p:attrNameLst>
                                          <p:attrName>style.visibility</p:attrName>
                                        </p:attrNameLst>
                                      </p:cBhvr>
                                      <p:to>
                                        <p:strVal val="visible"/>
                                      </p:to>
                                    </p:set>
                                    <p:animEffect transition="in" filter="dissolve">
                                      <p:cBhvr>
                                        <p:cTn id="28" dur="250"/>
                                        <p:tgtEl>
                                          <p:spTgt spid="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1" animBg="1" advAuto="0"/>
      <p:bldP spid="1523" grpId="3" animBg="1" advAuto="0"/>
      <p:bldP spid="1526" grpId="6" animBg="1" advAuto="0"/>
      <p:bldP spid="1527" grpId="5" animBg="1" advAuto="0"/>
      <p:bldP spid="1528" grpId="2" animBg="1" advAuto="0"/>
      <p:bldP spid="1530" grpId="4"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1915–2001"/>
          <p:cNvSpPr txBox="1">
            <a:spLocks noGrp="1"/>
          </p:cNvSpPr>
          <p:nvPr>
            <p:ph type="title"/>
          </p:nvPr>
        </p:nvSpPr>
        <p:spPr>
          <a:xfrm>
            <a:off x="13538200" y="10071100"/>
            <a:ext cx="4800600" cy="1549400"/>
          </a:xfrm>
          <a:prstGeom prst="rect">
            <a:avLst/>
          </a:prstGeom>
        </p:spPr>
        <p:txBody>
          <a:bodyPr/>
          <a:lstStyle>
            <a:lvl1pPr>
              <a:defRPr sz="9600">
                <a:latin typeface="+mn-lt"/>
                <a:ea typeface="+mn-ea"/>
                <a:cs typeface="+mn-cs"/>
                <a:sym typeface="GoudyTwenty"/>
              </a:defRPr>
            </a:lvl1pPr>
          </a:lstStyle>
          <a:p>
            <a:r>
              <a:t>1915–2001</a:t>
            </a:r>
          </a:p>
        </p:txBody>
      </p:sp>
      <p:grpSp>
        <p:nvGrpSpPr>
          <p:cNvPr id="1537" name="image43.jpg"/>
          <p:cNvGrpSpPr/>
          <p:nvPr/>
        </p:nvGrpSpPr>
        <p:grpSpPr>
          <a:xfrm>
            <a:off x="3949700" y="558800"/>
            <a:ext cx="8522883" cy="12598400"/>
            <a:chOff x="0" y="0"/>
            <a:chExt cx="8522882" cy="12598400"/>
          </a:xfrm>
        </p:grpSpPr>
        <p:pic>
          <p:nvPicPr>
            <p:cNvPr id="1536" name="image43.jpg" descr="image43.jpg"/>
            <p:cNvPicPr>
              <a:picLocks noChangeAspect="1"/>
            </p:cNvPicPr>
            <p:nvPr/>
          </p:nvPicPr>
          <p:blipFill>
            <a:blip r:embed="rId3">
              <a:extLst/>
            </a:blip>
            <a:srcRect l="873" t="2213" r="47790" b="554"/>
            <a:stretch>
              <a:fillRect/>
            </a:stretch>
          </p:blipFill>
          <p:spPr>
            <a:xfrm>
              <a:off x="317500" y="304800"/>
              <a:ext cx="7900583" cy="11976100"/>
            </a:xfrm>
            <a:prstGeom prst="rect">
              <a:avLst/>
            </a:prstGeom>
            <a:ln>
              <a:noFill/>
            </a:ln>
            <a:effectLst/>
          </p:spPr>
        </p:pic>
        <p:pic>
          <p:nvPicPr>
            <p:cNvPr id="1535" name="image43.jpg" descr="image43.jpg"/>
            <p:cNvPicPr>
              <a:picLocks/>
            </p:cNvPicPr>
            <p:nvPr/>
          </p:nvPicPr>
          <p:blipFill>
            <a:blip r:embed="rId4">
              <a:extLst/>
            </a:blip>
            <a:stretch>
              <a:fillRect/>
            </a:stretch>
          </p:blipFill>
          <p:spPr>
            <a:xfrm>
              <a:off x="0" y="0"/>
              <a:ext cx="8522883" cy="12598400"/>
            </a:xfrm>
            <a:prstGeom prst="rect">
              <a:avLst/>
            </a:prstGeom>
            <a:effectLst/>
          </p:spPr>
        </p:pic>
      </p:grpSp>
      <p:grpSp>
        <p:nvGrpSpPr>
          <p:cNvPr id="1540" name="image43.jpg"/>
          <p:cNvGrpSpPr/>
          <p:nvPr/>
        </p:nvGrpSpPr>
        <p:grpSpPr>
          <a:xfrm>
            <a:off x="11188700" y="3289300"/>
            <a:ext cx="9232900" cy="6489700"/>
            <a:chOff x="0" y="0"/>
            <a:chExt cx="9232900" cy="6489700"/>
          </a:xfrm>
        </p:grpSpPr>
        <p:pic>
          <p:nvPicPr>
            <p:cNvPr id="1539" name="image43.jpg" descr="image43.jpg"/>
            <p:cNvPicPr>
              <a:picLocks noChangeAspect="1"/>
            </p:cNvPicPr>
            <p:nvPr/>
          </p:nvPicPr>
          <p:blipFill>
            <a:blip r:embed="rId3">
              <a:extLst/>
            </a:blip>
            <a:srcRect l="48511" t="26983" r="1336" b="30315"/>
            <a:stretch>
              <a:fillRect/>
            </a:stretch>
          </p:blipFill>
          <p:spPr>
            <a:xfrm>
              <a:off x="317500" y="304800"/>
              <a:ext cx="8610600" cy="5867400"/>
            </a:xfrm>
            <a:prstGeom prst="rect">
              <a:avLst/>
            </a:prstGeom>
            <a:ln>
              <a:noFill/>
            </a:ln>
            <a:effectLst/>
          </p:spPr>
        </p:pic>
        <p:pic>
          <p:nvPicPr>
            <p:cNvPr id="1538" name="image43.jpg" descr="image43.jpg"/>
            <p:cNvPicPr>
              <a:picLocks/>
            </p:cNvPicPr>
            <p:nvPr/>
          </p:nvPicPr>
          <p:blipFill>
            <a:blip r:embed="rId5">
              <a:extLst/>
            </a:blip>
            <a:stretch>
              <a:fillRect/>
            </a:stretch>
          </p:blipFill>
          <p:spPr>
            <a:xfrm>
              <a:off x="0" y="0"/>
              <a:ext cx="9232900" cy="6489700"/>
            </a:xfrm>
            <a:prstGeom prst="rect">
              <a:avLst/>
            </a:prstGeom>
            <a:effectLst/>
          </p:spPr>
        </p:pic>
      </p:grpSp>
      <p:grpSp>
        <p:nvGrpSpPr>
          <p:cNvPr id="1543" name="image43.jpg"/>
          <p:cNvGrpSpPr/>
          <p:nvPr/>
        </p:nvGrpSpPr>
        <p:grpSpPr>
          <a:xfrm>
            <a:off x="6972300" y="3733800"/>
            <a:ext cx="4254500" cy="5575300"/>
            <a:chOff x="0" y="0"/>
            <a:chExt cx="4254500" cy="5575300"/>
          </a:xfrm>
        </p:grpSpPr>
        <p:pic>
          <p:nvPicPr>
            <p:cNvPr id="1542" name="image43.jpg" descr="image43.jpg"/>
            <p:cNvPicPr>
              <a:picLocks noChangeAspect="1"/>
            </p:cNvPicPr>
            <p:nvPr/>
          </p:nvPicPr>
          <p:blipFill>
            <a:blip r:embed="rId3">
              <a:extLst/>
            </a:blip>
            <a:srcRect l="20513" t="27990" r="55884" b="31796"/>
            <a:stretch>
              <a:fillRect/>
            </a:stretch>
          </p:blipFill>
          <p:spPr>
            <a:xfrm>
              <a:off x="317500" y="304800"/>
              <a:ext cx="3632200" cy="4953000"/>
            </a:xfrm>
            <a:prstGeom prst="rect">
              <a:avLst/>
            </a:prstGeom>
            <a:ln>
              <a:noFill/>
            </a:ln>
            <a:effectLst/>
          </p:spPr>
        </p:pic>
        <p:pic>
          <p:nvPicPr>
            <p:cNvPr id="1541" name="image43.jpg" descr="image43.jpg"/>
            <p:cNvPicPr>
              <a:picLocks/>
            </p:cNvPicPr>
            <p:nvPr/>
          </p:nvPicPr>
          <p:blipFill>
            <a:blip r:embed="rId6">
              <a:extLst/>
            </a:blip>
            <a:stretch>
              <a:fillRect/>
            </a:stretch>
          </p:blipFill>
          <p:spPr>
            <a:xfrm>
              <a:off x="0" y="0"/>
              <a:ext cx="4254500" cy="55753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37"/>
                                        </p:tgtEl>
                                        <p:attrNameLst>
                                          <p:attrName>style.visibility</p:attrName>
                                        </p:attrNameLst>
                                      </p:cBhvr>
                                      <p:to>
                                        <p:strVal val="visible"/>
                                      </p:to>
                                    </p:set>
                                    <p:animEffect transition="in" filter="dissolve">
                                      <p:cBhvr>
                                        <p:cTn id="7" dur="500"/>
                                        <p:tgtEl>
                                          <p:spTgt spid="1537"/>
                                        </p:tgtEl>
                                      </p:cBhvr>
                                    </p:animEffect>
                                  </p:childTnLst>
                                </p:cTn>
                              </p:par>
                            </p:childTnLst>
                          </p:cTn>
                        </p:par>
                        <p:par>
                          <p:cTn id="8" fill="hold">
                            <p:stCondLst>
                              <p:cond delay="500"/>
                            </p:stCondLst>
                            <p:childTnLst>
                              <p:par>
                                <p:cTn id="9" presetID="9" presetClass="exit" fill="hold" grpId="2" nodeType="afterEffect">
                                  <p:stCondLst>
                                    <p:cond delay="0"/>
                                  </p:stCondLst>
                                  <p:iterate>
                                    <p:tmAbs val="0"/>
                                  </p:iterate>
                                  <p:childTnLst>
                                    <p:animEffect transition="out" filter="dissolve">
                                      <p:cBhvr>
                                        <p:cTn id="10" dur="500" fill="hold"/>
                                        <p:tgtEl>
                                          <p:spTgt spid="1543"/>
                                        </p:tgtEl>
                                      </p:cBhvr>
                                    </p:animEffect>
                                    <p:set>
                                      <p:cBhvr>
                                        <p:cTn id="11" fill="hold">
                                          <p:stCondLst>
                                            <p:cond delay="499"/>
                                          </p:stCondLst>
                                        </p:cTn>
                                        <p:tgtEl>
                                          <p:spTgt spid="15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 grpId="1" animBg="1" advAuto="0"/>
      <p:bldP spid="1543" grpId="2"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I believe that there is no supreme…"/>
          <p:cNvSpPr txBox="1">
            <a:spLocks noGrp="1"/>
          </p:cNvSpPr>
          <p:nvPr>
            <p:ph type="title"/>
          </p:nvPr>
        </p:nvSpPr>
        <p:spPr>
          <a:prstGeom prst="rect">
            <a:avLst/>
          </a:prstGeom>
        </p:spPr>
        <p:txBody>
          <a:bodyPr/>
          <a:lstStyle/>
          <a:p>
            <a:pPr defTabSz="914400">
              <a:lnSpc>
                <a:spcPct val="90000"/>
              </a:lnSpc>
              <a:defRPr>
                <a:effectLst>
                  <a:outerShdw blurRad="38100" dist="38100" dir="2700000" rotWithShape="0">
                    <a:srgbClr val="000000">
                      <a:alpha val="43137"/>
                    </a:srgbClr>
                  </a:outerShdw>
                </a:effectLst>
                <a:uFill>
                  <a:solidFill>
                    <a:srgbClr val="E2DEAB"/>
                  </a:solidFill>
                </a:uFill>
              </a:defRPr>
            </a:pPr>
            <a:r>
              <a:t>I believe that there is no supreme </a:t>
            </a:r>
          </a:p>
          <a:p>
            <a:pPr defTabSz="914400">
              <a:lnSpc>
                <a:spcPct val="90000"/>
              </a:lnSpc>
              <a:defRPr>
                <a:effectLst>
                  <a:outerShdw blurRad="38100" dist="38100" dir="2700000" rotWithShape="0">
                    <a:srgbClr val="000000">
                      <a:alpha val="43137"/>
                    </a:srgbClr>
                  </a:outerShdw>
                </a:effectLst>
                <a:uFill>
                  <a:solidFill>
                    <a:srgbClr val="E2DEAB"/>
                  </a:solidFill>
                </a:uFill>
              </a:defRPr>
            </a:pPr>
            <a:r>
              <a:t>being with human attributes—no </a:t>
            </a:r>
          </a:p>
          <a:p>
            <a:pPr defTabSz="914400">
              <a:lnSpc>
                <a:spcPct val="90000"/>
              </a:lnSpc>
              <a:defRPr>
                <a:effectLst>
                  <a:outerShdw blurRad="38100" dist="38100" dir="2700000" rotWithShape="0">
                    <a:srgbClr val="000000">
                      <a:alpha val="43137"/>
                    </a:srgbClr>
                  </a:outerShdw>
                </a:effectLst>
                <a:uFill>
                  <a:solidFill>
                    <a:srgbClr val="E2DEAB"/>
                  </a:solidFill>
                </a:uFill>
              </a:defRPr>
            </a:pPr>
            <a:r>
              <a:t>God in the biblical sense—but that </a:t>
            </a:r>
          </a:p>
          <a:p>
            <a:pPr defTabSz="914400">
              <a:lnSpc>
                <a:spcPct val="90000"/>
              </a:lnSpc>
              <a:defRPr>
                <a:effectLst>
                  <a:outerShdw blurRad="38100" dist="38100" dir="2700000" rotWithShape="0">
                    <a:srgbClr val="000000">
                      <a:alpha val="43137"/>
                    </a:srgbClr>
                  </a:outerShdw>
                </a:effectLst>
                <a:uFill>
                  <a:solidFill>
                    <a:srgbClr val="E2DEAB"/>
                  </a:solidFill>
                </a:uFill>
              </a:defRPr>
            </a:pPr>
            <a:r>
              <a:t>life is the result of timeless </a:t>
            </a:r>
          </a:p>
          <a:p>
            <a:pPr defTabSz="914400">
              <a:lnSpc>
                <a:spcPct val="90000"/>
              </a:lnSpc>
              <a:defRPr>
                <a:effectLst>
                  <a:outerShdw blurRad="38100" dist="38100" dir="2700000" rotWithShape="0">
                    <a:srgbClr val="000000">
                      <a:alpha val="43137"/>
                    </a:srgbClr>
                  </a:outerShdw>
                </a:effectLst>
                <a:uFill>
                  <a:solidFill>
                    <a:srgbClr val="E2DEAB"/>
                  </a:solidFill>
                </a:uFill>
              </a:defRPr>
            </a:pPr>
            <a:r>
              <a:t>evolutionary forces, having reached </a:t>
            </a:r>
          </a:p>
          <a:p>
            <a:pPr defTabSz="914400">
              <a:lnSpc>
                <a:spcPct val="90000"/>
              </a:lnSpc>
              <a:defRPr>
                <a:effectLst>
                  <a:outerShdw blurRad="38100" dist="38100" dir="2700000" rotWithShape="0">
                    <a:srgbClr val="000000">
                      <a:alpha val="43137"/>
                    </a:srgbClr>
                  </a:outerShdw>
                </a:effectLst>
                <a:uFill>
                  <a:solidFill>
                    <a:srgbClr val="E2DEAB"/>
                  </a:solidFill>
                </a:uFill>
              </a:defRPr>
            </a:pPr>
            <a:r>
              <a:t>its present transient state over </a:t>
            </a:r>
          </a:p>
          <a:p>
            <a:pPr defTabSz="914400">
              <a:lnSpc>
                <a:spcPct val="90000"/>
              </a:lnSpc>
              <a:defRPr>
                <a:effectLst>
                  <a:outerShdw blurRad="38100" dist="38100" dir="2700000" rotWithShape="0">
                    <a:srgbClr val="000000">
                      <a:alpha val="43137"/>
                    </a:srgbClr>
                  </a:outerShdw>
                </a:effectLst>
                <a:uFill>
                  <a:solidFill>
                    <a:srgbClr val="E2DEAB"/>
                  </a:solidFill>
                </a:uFill>
              </a:defRPr>
            </a:pPr>
            <a:r>
              <a:t>millions of years.</a:t>
            </a:r>
          </a:p>
        </p:txBody>
      </p:sp>
      <p:sp>
        <p:nvSpPr>
          <p:cNvPr id="1548" name="Charles Templeton, Farewell to God  (Toronto: McClelland &amp; Stewart, 1996), p. 232."/>
          <p:cNvSpPr txBox="1">
            <a:spLocks noGrp="1"/>
          </p:cNvSpPr>
          <p:nvPr>
            <p:ph type="body" sz="quarter" idx="1"/>
          </p:nvPr>
        </p:nvSpPr>
        <p:spPr>
          <a:xfrm>
            <a:off x="1752600" y="11620500"/>
            <a:ext cx="20866100" cy="1689100"/>
          </a:xfrm>
          <a:prstGeom prst="rect">
            <a:avLst/>
          </a:prstGeom>
        </p:spPr>
        <p:txBody>
          <a:bodyPr/>
          <a:lstStyle/>
          <a:p>
            <a:pPr defTabSz="914400">
              <a:lnSpc>
                <a:spcPct val="90000"/>
              </a:lnSpc>
              <a:buClr>
                <a:srgbClr val="F5F5F5"/>
              </a:buClr>
              <a:defRPr>
                <a:effectLst>
                  <a:outerShdw blurRad="38100" dist="38100" dir="2700000" rotWithShape="0">
                    <a:srgbClr val="000000">
                      <a:alpha val="43137"/>
                    </a:srgbClr>
                  </a:outerShdw>
                </a:effectLst>
                <a:uFill>
                  <a:solidFill>
                    <a:srgbClr val="E2DEAB"/>
                  </a:solidFill>
                </a:uFill>
              </a:defRPr>
            </a:pPr>
            <a:r>
              <a:t>Charles Templeton, </a:t>
            </a:r>
            <a:r>
              <a:rPr>
                <a:latin typeface="DejaVu Sans Condensed Oblique"/>
                <a:ea typeface="DejaVu Sans Condensed Oblique"/>
                <a:cs typeface="DejaVu Sans Condensed Oblique"/>
                <a:sym typeface="DejaVu Sans Condensed Oblique"/>
              </a:rPr>
              <a:t>Farewell to God </a:t>
            </a:r>
            <a:r>
              <a:t> (Toronto: McClelland &amp; Stewart, 1996), p. 232. </a:t>
            </a:r>
          </a:p>
        </p:txBody>
      </p:sp>
      <p:grpSp>
        <p:nvGrpSpPr>
          <p:cNvPr id="1551" name="image43.jpg"/>
          <p:cNvGrpSpPr/>
          <p:nvPr/>
        </p:nvGrpSpPr>
        <p:grpSpPr>
          <a:xfrm>
            <a:off x="17819687" y="1295399"/>
            <a:ext cx="5360988" cy="5834857"/>
            <a:chOff x="0" y="0"/>
            <a:chExt cx="5360987" cy="5834855"/>
          </a:xfrm>
        </p:grpSpPr>
        <p:pic>
          <p:nvPicPr>
            <p:cNvPr id="1550" name="image43.jpg" descr="image43.jpg"/>
            <p:cNvPicPr>
              <a:picLocks noChangeAspect="1"/>
            </p:cNvPicPr>
            <p:nvPr/>
          </p:nvPicPr>
          <p:blipFill>
            <a:blip r:embed="rId2">
              <a:extLst/>
            </a:blip>
            <a:srcRect l="18929" t="26224" r="54837" b="37720"/>
            <a:stretch>
              <a:fillRect/>
            </a:stretch>
          </p:blipFill>
          <p:spPr>
            <a:xfrm>
              <a:off x="317500" y="304800"/>
              <a:ext cx="4738688" cy="5212556"/>
            </a:xfrm>
            <a:prstGeom prst="rect">
              <a:avLst/>
            </a:prstGeom>
            <a:ln>
              <a:noFill/>
            </a:ln>
            <a:effectLst/>
          </p:spPr>
        </p:pic>
        <p:pic>
          <p:nvPicPr>
            <p:cNvPr id="1549" name="image43.jpg" descr="image43.jpg"/>
            <p:cNvPicPr>
              <a:picLocks/>
            </p:cNvPicPr>
            <p:nvPr/>
          </p:nvPicPr>
          <p:blipFill>
            <a:blip r:embed="rId3">
              <a:extLst/>
            </a:blip>
            <a:stretch>
              <a:fillRect/>
            </a:stretch>
          </p:blipFill>
          <p:spPr>
            <a:xfrm>
              <a:off x="0" y="0"/>
              <a:ext cx="5360988" cy="5834856"/>
            </a:xfrm>
            <a:prstGeom prst="rect">
              <a:avLst/>
            </a:prstGeom>
            <a:effectLst/>
          </p:spPr>
        </p:pic>
      </p:grpSp>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Princeton Seminary"/>
          <p:cNvSpPr txBox="1">
            <a:spLocks noGrp="1"/>
          </p:cNvSpPr>
          <p:nvPr>
            <p:ph type="body" sz="quarter" idx="4294967295"/>
          </p:nvPr>
        </p:nvSpPr>
        <p:spPr>
          <a:xfrm>
            <a:off x="4268787" y="533400"/>
            <a:ext cx="15316201" cy="4127500"/>
          </a:xfrm>
          <a:prstGeom prst="rect">
            <a:avLst/>
          </a:prstGeom>
          <a:ln w="9525">
            <a:round/>
          </a:ln>
          <a:effectLst/>
        </p:spPr>
        <p:txBody>
          <a:bodyPr/>
          <a:lstStyle>
            <a:lvl1pPr algn="ctr" defTabSz="914400">
              <a:spcBef>
                <a:spcPts val="10200"/>
              </a:spcBef>
              <a:buClr>
                <a:srgbClr val="B6DE87"/>
              </a:buClr>
              <a:defRPr sz="9600" b="1">
                <a:effectLst>
                  <a:outerShdw blurRad="38100" dist="38100" dir="2700000" rotWithShape="0">
                    <a:srgbClr val="000000">
                      <a:alpha val="43137"/>
                    </a:srgbClr>
                  </a:outerShdw>
                </a:effectLst>
                <a:uFill>
                  <a:solidFill>
                    <a:srgbClr val="E2DEAB"/>
                  </a:solidFill>
                </a:uFill>
              </a:defRPr>
            </a:lvl1pPr>
          </a:lstStyle>
          <a:p>
            <a:pPr>
              <a:defRPr sz="7200" b="0"/>
            </a:pPr>
            <a:r>
              <a:rPr sz="9600" b="1"/>
              <a:t>Princeton Seminary</a:t>
            </a:r>
          </a:p>
        </p:txBody>
      </p:sp>
      <p:sp>
        <p:nvSpPr>
          <p:cNvPr id="1554" name="B.B. Warfield (1851–1921)…"/>
          <p:cNvSpPr txBox="1"/>
          <p:nvPr/>
        </p:nvSpPr>
        <p:spPr>
          <a:xfrm>
            <a:off x="6661640" y="7828808"/>
            <a:ext cx="11060720" cy="2096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B.B. Warfield (1851–1921)</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Theistic Evolution?</a:t>
            </a:r>
          </a:p>
        </p:txBody>
      </p:sp>
      <p:sp>
        <p:nvSpPr>
          <p:cNvPr id="1555" name="A.A. Hodge (1823–1886)…"/>
          <p:cNvSpPr txBox="1"/>
          <p:nvPr/>
        </p:nvSpPr>
        <p:spPr>
          <a:xfrm>
            <a:off x="6980783" y="4819650"/>
            <a:ext cx="10425858" cy="213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A.A. Hodge (1823–1886)</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Theistic Evolution??</a:t>
            </a:r>
          </a:p>
        </p:txBody>
      </p:sp>
      <p:sp>
        <p:nvSpPr>
          <p:cNvPr id="1556" name="Charles Hodge (1779–1878)…"/>
          <p:cNvSpPr txBox="1"/>
          <p:nvPr/>
        </p:nvSpPr>
        <p:spPr>
          <a:xfrm>
            <a:off x="5310311" y="2165350"/>
            <a:ext cx="13233401" cy="213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t>Charles Hodge (1779–1878)</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t>  Old-Earth</a:t>
            </a:r>
          </a:p>
        </p:txBody>
      </p:sp>
      <p:sp>
        <p:nvSpPr>
          <p:cNvPr id="1557" name="Shape"/>
          <p:cNvSpPr/>
          <p:nvPr/>
        </p:nvSpPr>
        <p:spPr>
          <a:xfrm>
            <a:off x="11506200" y="69342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58" name="Shape"/>
          <p:cNvSpPr/>
          <p:nvPr/>
        </p:nvSpPr>
        <p:spPr>
          <a:xfrm>
            <a:off x="11506200" y="42418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59" name="Shape"/>
          <p:cNvSpPr/>
          <p:nvPr/>
        </p:nvSpPr>
        <p:spPr>
          <a:xfrm>
            <a:off x="11506200" y="99187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60" name="Charles Templeton (1915–2001)…"/>
          <p:cNvSpPr txBox="1"/>
          <p:nvPr/>
        </p:nvSpPr>
        <p:spPr>
          <a:xfrm>
            <a:off x="5434649" y="10673608"/>
            <a:ext cx="13518124" cy="2096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Charles Templeton (1915–2001)</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Apostate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58"/>
                                        </p:tgtEl>
                                        <p:attrNameLst>
                                          <p:attrName>style.visibility</p:attrName>
                                        </p:attrNameLst>
                                      </p:cBhvr>
                                      <p:to>
                                        <p:strVal val="visible"/>
                                      </p:to>
                                    </p:set>
                                    <p:animEffect transition="in" filter="wipe(up)">
                                      <p:cBhvr>
                                        <p:cTn id="7" dur="250"/>
                                        <p:tgtEl>
                                          <p:spTgt spid="1558"/>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555"/>
                                        </p:tgtEl>
                                        <p:attrNameLst>
                                          <p:attrName>style.visibility</p:attrName>
                                        </p:attrNameLst>
                                      </p:cBhvr>
                                      <p:to>
                                        <p:strVal val="visible"/>
                                      </p:to>
                                    </p:set>
                                    <p:animEffect transition="in" filter="wipe(up)">
                                      <p:cBhvr>
                                        <p:cTn id="11" dur="250"/>
                                        <p:tgtEl>
                                          <p:spTgt spid="15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1557"/>
                                        </p:tgtEl>
                                        <p:attrNameLst>
                                          <p:attrName>style.visibility</p:attrName>
                                        </p:attrNameLst>
                                      </p:cBhvr>
                                      <p:to>
                                        <p:strVal val="visible"/>
                                      </p:to>
                                    </p:set>
                                    <p:animEffect transition="in" filter="wipe(up)">
                                      <p:cBhvr>
                                        <p:cTn id="16" dur="250"/>
                                        <p:tgtEl>
                                          <p:spTgt spid="1557"/>
                                        </p:tgtEl>
                                      </p:cBhvr>
                                    </p:animEffect>
                                  </p:childTnLst>
                                </p:cTn>
                              </p:par>
                            </p:childTnLst>
                          </p:cTn>
                        </p:par>
                        <p:par>
                          <p:cTn id="17" fill="hold">
                            <p:stCondLst>
                              <p:cond delay="250"/>
                            </p:stCondLst>
                            <p:childTnLst>
                              <p:par>
                                <p:cTn id="18" presetID="22" presetClass="entr" presetSubtype="1" fill="hold" grpId="4" nodeType="afterEffect">
                                  <p:stCondLst>
                                    <p:cond delay="0"/>
                                  </p:stCondLst>
                                  <p:iterate>
                                    <p:tmAbs val="0"/>
                                  </p:iterate>
                                  <p:childTnLst>
                                    <p:set>
                                      <p:cBhvr>
                                        <p:cTn id="19" fill="hold"/>
                                        <p:tgtEl>
                                          <p:spTgt spid="1554"/>
                                        </p:tgtEl>
                                        <p:attrNameLst>
                                          <p:attrName>style.visibility</p:attrName>
                                        </p:attrNameLst>
                                      </p:cBhvr>
                                      <p:to>
                                        <p:strVal val="visible"/>
                                      </p:to>
                                    </p:set>
                                    <p:animEffect transition="in" filter="wipe(up)">
                                      <p:cBhvr>
                                        <p:cTn id="20" dur="250"/>
                                        <p:tgtEl>
                                          <p:spTgt spid="15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5" nodeType="clickEffect">
                                  <p:stCondLst>
                                    <p:cond delay="0"/>
                                  </p:stCondLst>
                                  <p:iterate>
                                    <p:tmAbs val="0"/>
                                  </p:iterate>
                                  <p:childTnLst>
                                    <p:set>
                                      <p:cBhvr>
                                        <p:cTn id="24" fill="hold"/>
                                        <p:tgtEl>
                                          <p:spTgt spid="1559"/>
                                        </p:tgtEl>
                                        <p:attrNameLst>
                                          <p:attrName>style.visibility</p:attrName>
                                        </p:attrNameLst>
                                      </p:cBhvr>
                                      <p:to>
                                        <p:strVal val="visible"/>
                                      </p:to>
                                    </p:set>
                                    <p:animEffect transition="in" filter="wipe(up)">
                                      <p:cBhvr>
                                        <p:cTn id="25" dur="250"/>
                                        <p:tgtEl>
                                          <p:spTgt spid="1559"/>
                                        </p:tgtEl>
                                      </p:cBhvr>
                                    </p:animEffect>
                                  </p:childTnLst>
                                </p:cTn>
                              </p:par>
                            </p:childTnLst>
                          </p:cTn>
                        </p:par>
                        <p:par>
                          <p:cTn id="26" fill="hold">
                            <p:stCondLst>
                              <p:cond delay="250"/>
                            </p:stCondLst>
                            <p:childTnLst>
                              <p:par>
                                <p:cTn id="27" presetID="22" presetClass="entr" presetSubtype="1" fill="hold" grpId="6" nodeType="afterEffect">
                                  <p:stCondLst>
                                    <p:cond delay="0"/>
                                  </p:stCondLst>
                                  <p:iterate>
                                    <p:tmAbs val="0"/>
                                  </p:iterate>
                                  <p:childTnLst>
                                    <p:set>
                                      <p:cBhvr>
                                        <p:cTn id="28" fill="hold"/>
                                        <p:tgtEl>
                                          <p:spTgt spid="1560"/>
                                        </p:tgtEl>
                                        <p:attrNameLst>
                                          <p:attrName>style.visibility</p:attrName>
                                        </p:attrNameLst>
                                      </p:cBhvr>
                                      <p:to>
                                        <p:strVal val="visible"/>
                                      </p:to>
                                    </p:set>
                                    <p:animEffect transition="in" filter="wipe(up)">
                                      <p:cBhvr>
                                        <p:cTn id="29" dur="250"/>
                                        <p:tgtEl>
                                          <p:spTgt spid="1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4" grpId="4" animBg="1" advAuto="0"/>
      <p:bldP spid="1555" grpId="2" animBg="1" advAuto="0"/>
      <p:bldP spid="1557" grpId="3" animBg="1" advAuto="0"/>
      <p:bldP spid="1558" grpId="1" animBg="1" advAuto="0"/>
      <p:bldP spid="1559" grpId="5" animBg="1" advAuto="0"/>
      <p:bldP spid="1560" grpId="6" animBg="1" advAuto="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4" name="“The Christian who believes that the…"/>
          <p:cNvSpPr txBox="1">
            <a:spLocks noGrp="1"/>
          </p:cNvSpPr>
          <p:nvPr>
            <p:ph type="title"/>
          </p:nvPr>
        </p:nvSpPr>
        <p:spPr>
          <a:xfrm>
            <a:off x="1778000" y="1384300"/>
            <a:ext cx="20828000" cy="9338528"/>
          </a:xfrm>
          <a:prstGeom prst="rect">
            <a:avLst/>
          </a:prstGeom>
        </p:spPr>
        <p:txBody>
          <a:bodyPr/>
          <a:lstStyle/>
          <a:p>
            <a:pPr marR="457200" defTabSz="457200">
              <a:defRPr sz="7000"/>
            </a:pPr>
            <a:r>
              <a:t>“The Christian who believes that the </a:t>
            </a:r>
          </a:p>
          <a:p>
            <a:pPr marR="457200" defTabSz="457200">
              <a:defRPr sz="7000"/>
            </a:pPr>
            <a:r>
              <a:t>idea of an ancient earth is unbiblical </a:t>
            </a:r>
          </a:p>
          <a:p>
            <a:pPr marR="457200" defTabSz="457200">
              <a:defRPr sz="7000"/>
            </a:pPr>
            <a:r>
              <a:t>would do better to deny the validity of </a:t>
            </a:r>
          </a:p>
          <a:p>
            <a:pPr marR="457200" defTabSz="457200">
              <a:defRPr sz="7000"/>
            </a:pPr>
            <a:r>
              <a:t>any kind of historical geology and insist </a:t>
            </a:r>
          </a:p>
          <a:p>
            <a:pPr marR="457200" defTabSz="457200">
              <a:defRPr sz="7000"/>
            </a:pPr>
            <a:r>
              <a:t>that the rocks must be the product of </a:t>
            </a:r>
          </a:p>
          <a:p>
            <a:pPr marR="457200" defTabSz="457200">
              <a:defRPr sz="7000"/>
            </a:pPr>
            <a:r>
              <a:t>pure miracle rather than try to explain them in terms of the [Noahic] flood.  An examination of the earth </a:t>
            </a:r>
            <a:r>
              <a:rPr>
                <a:solidFill>
                  <a:srgbClr val="FF9300"/>
                </a:solidFill>
              </a:rPr>
              <a:t>apart from ideological presuppositions</a:t>
            </a:r>
            <a:r>
              <a:t> is bound to lead to the conclusion that it is ancient.”</a:t>
            </a:r>
          </a:p>
        </p:txBody>
      </p:sp>
      <p:pic>
        <p:nvPicPr>
          <p:cNvPr id="1565" name="Davis Young--Calvin College.jpg" descr="Davis Young--Calvin College.jpg"/>
          <p:cNvPicPr>
            <a:picLocks noChangeAspect="1"/>
          </p:cNvPicPr>
          <p:nvPr/>
        </p:nvPicPr>
        <p:blipFill>
          <a:blip r:embed="rId3">
            <a:extLst/>
          </a:blip>
          <a:srcRect l="8274" t="10055" r="46711" b="56624"/>
          <a:stretch>
            <a:fillRect/>
          </a:stretch>
        </p:blipFill>
        <p:spPr>
          <a:xfrm>
            <a:off x="18453307" y="1531557"/>
            <a:ext cx="4199927" cy="4875827"/>
          </a:xfrm>
          <a:prstGeom prst="rect">
            <a:avLst/>
          </a:prstGeom>
          <a:ln w="25400">
            <a:solidFill>
              <a:srgbClr val="FEFCDC"/>
            </a:solidFill>
            <a:miter lim="400000"/>
          </a:ln>
          <a:effectLst>
            <a:outerShdw blurRad="190500" dist="8455" dir="5400000" rotWithShape="0">
              <a:srgbClr val="000000"/>
            </a:outerShdw>
          </a:effectLst>
        </p:spPr>
      </p:pic>
      <p:sp>
        <p:nvSpPr>
          <p:cNvPr id="1566" name="Davis Young, “The Discovery of Terrestrial History,” in Howard J. Van Till, Robert E. Snow, John H. Stek and Davis A. Young, Portraits of Creation (Grand Rapids: Eerdmans, 1990), p. 81."/>
          <p:cNvSpPr txBox="1">
            <a:spLocks noGrp="1"/>
          </p:cNvSpPr>
          <p:nvPr>
            <p:ph type="body" sz="quarter" idx="1"/>
          </p:nvPr>
        </p:nvSpPr>
        <p:spPr>
          <a:xfrm>
            <a:off x="1752600" y="11290300"/>
            <a:ext cx="20866100" cy="1311933"/>
          </a:xfrm>
          <a:prstGeom prst="rect">
            <a:avLst/>
          </a:prstGeom>
        </p:spPr>
        <p:txBody>
          <a:bodyPr/>
          <a:lstStyle/>
          <a:p>
            <a:pPr marR="457200" defTabSz="457200">
              <a:defRPr sz="3800"/>
            </a:pPr>
            <a:r>
              <a:t>Davis Young, “The Discovery of Terrestrial History,” in Howard J. Van Till, Robert E. Snow, John H. Stek and Davis A. Young, </a:t>
            </a:r>
            <a:r>
              <a:rPr>
                <a:latin typeface="DejaVu Sans Condensed Oblique"/>
                <a:ea typeface="DejaVu Sans Condensed Oblique"/>
                <a:cs typeface="DejaVu Sans Condensed Oblique"/>
                <a:sym typeface="DejaVu Sans Condensed Oblique"/>
              </a:rPr>
              <a:t>Portraits of Creation</a:t>
            </a:r>
            <a:r>
              <a:t> (Grand Rapids: Eerdmans, 1990), p. 81.</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64"/>
                                        </p:tgtEl>
                                        <p:attrNameLst>
                                          <p:attrName>style.visibility</p:attrName>
                                        </p:attrNameLst>
                                      </p:cBhvr>
                                      <p:to>
                                        <p:strVal val="visible"/>
                                      </p:to>
                                    </p:set>
                                    <p:animEffect transition="in" filter="wipe(up)">
                                      <p:cBhvr>
                                        <p:cTn id="7" dur="499"/>
                                        <p:tgtEl>
                                          <p:spTgt spid="1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C. John Collins, Science and Faith: Friends or Foes? (Wheaton: Crossways, 2003), p. 250."/>
          <p:cNvSpPr txBox="1">
            <a:spLocks noGrp="1"/>
          </p:cNvSpPr>
          <p:nvPr>
            <p:ph type="body" sz="quarter" idx="1"/>
          </p:nvPr>
        </p:nvSpPr>
        <p:spPr>
          <a:xfrm>
            <a:off x="2463800" y="11036300"/>
            <a:ext cx="19519900" cy="1689100"/>
          </a:xfrm>
          <a:prstGeom prst="rect">
            <a:avLst/>
          </a:prstGeom>
        </p:spPr>
        <p:txBody>
          <a:bodyPr/>
          <a:lstStyle/>
          <a:p>
            <a:pPr>
              <a:defRPr sz="4600">
                <a:solidFill>
                  <a:srgbClr val="F4EDB7"/>
                </a:solidFill>
              </a:defRPr>
            </a:pPr>
            <a:r>
              <a:t>C. John Collins, </a:t>
            </a:r>
            <a:r>
              <a:rPr>
                <a:latin typeface="DejaVu Sans Condensed Oblique"/>
                <a:ea typeface="DejaVu Sans Condensed Oblique"/>
                <a:cs typeface="DejaVu Sans Condensed Oblique"/>
                <a:sym typeface="DejaVu Sans Condensed Oblique"/>
              </a:rPr>
              <a:t>Science and Faith: Friends or Foes?</a:t>
            </a:r>
            <a:r>
              <a:t> (Wheaton: Crossways, 2003), p. 250</a:t>
            </a:r>
            <a:r>
              <a:rPr>
                <a:effectLst>
                  <a:outerShdw blurRad="38100" dist="38100" dir="2700000" rotWithShape="0">
                    <a:srgbClr val="000000">
                      <a:alpha val="43137"/>
                    </a:srgbClr>
                  </a:outerShdw>
                </a:effectLst>
                <a:uFill>
                  <a:solidFill>
                    <a:srgbClr val="F4EDB7"/>
                  </a:solidFill>
                </a:uFill>
              </a:rPr>
              <a:t>.</a:t>
            </a:r>
          </a:p>
        </p:txBody>
      </p:sp>
      <p:sp>
        <p:nvSpPr>
          <p:cNvPr id="1571" name="“I conclude, then that I have no  reason to disbelieve the standard  theories of the geologists,  including their estimate for the age  of the earth.  They may be wrong,  for all I know; but if they are wrong, it’s not  because they have improperly smuggled philosophical assumptions into their work.”"/>
          <p:cNvSpPr txBox="1">
            <a:spLocks noGrp="1"/>
          </p:cNvSpPr>
          <p:nvPr>
            <p:ph type="title"/>
          </p:nvPr>
        </p:nvSpPr>
        <p:spPr>
          <a:xfrm>
            <a:off x="2463800" y="1384300"/>
            <a:ext cx="19519900" cy="9385300"/>
          </a:xfrm>
          <a:prstGeom prst="rect">
            <a:avLst/>
          </a:prstGeom>
        </p:spPr>
        <p:txBody>
          <a:bodyPr/>
          <a:lstStyle/>
          <a:p>
            <a:pPr defTabSz="457200">
              <a:defRPr sz="7600">
                <a:solidFill>
                  <a:srgbClr val="F4EDB7"/>
                </a:solidFill>
              </a:defRPr>
            </a:pPr>
            <a:r>
              <a:t>“I conclude, then that </a:t>
            </a:r>
            <a:r>
              <a:rPr>
                <a:solidFill>
                  <a:srgbClr val="F6A029"/>
                </a:solidFill>
              </a:rPr>
              <a:t>I have no </a:t>
            </a:r>
          </a:p>
          <a:p>
            <a:pPr defTabSz="457200">
              <a:defRPr sz="7600">
                <a:solidFill>
                  <a:srgbClr val="F4EDB7"/>
                </a:solidFill>
              </a:defRPr>
            </a:pPr>
            <a:r>
              <a:rPr>
                <a:solidFill>
                  <a:srgbClr val="F6A029"/>
                </a:solidFill>
              </a:rPr>
              <a:t>reason to disbelieve the standard </a:t>
            </a:r>
          </a:p>
          <a:p>
            <a:pPr defTabSz="457200">
              <a:defRPr sz="7600">
                <a:solidFill>
                  <a:srgbClr val="F4EDB7"/>
                </a:solidFill>
              </a:defRPr>
            </a:pPr>
            <a:r>
              <a:rPr>
                <a:solidFill>
                  <a:srgbClr val="F6A029"/>
                </a:solidFill>
              </a:rPr>
              <a:t>theories of the geologists</a:t>
            </a:r>
            <a:r>
              <a:t>, </a:t>
            </a:r>
          </a:p>
          <a:p>
            <a:pPr defTabSz="457200">
              <a:defRPr sz="7600">
                <a:solidFill>
                  <a:srgbClr val="F4EDB7"/>
                </a:solidFill>
              </a:defRPr>
            </a:pPr>
            <a:r>
              <a:t>including their estimate for the age </a:t>
            </a:r>
          </a:p>
          <a:p>
            <a:pPr defTabSz="457200">
              <a:defRPr sz="7600">
                <a:solidFill>
                  <a:srgbClr val="F4EDB7"/>
                </a:solidFill>
              </a:defRPr>
            </a:pPr>
            <a:r>
              <a:t>of the earth.  </a:t>
            </a:r>
            <a:r>
              <a:rPr>
                <a:solidFill>
                  <a:srgbClr val="F6A029"/>
                </a:solidFill>
              </a:rPr>
              <a:t>They may be wrong, </a:t>
            </a:r>
          </a:p>
          <a:p>
            <a:pPr defTabSz="457200">
              <a:defRPr sz="7600">
                <a:solidFill>
                  <a:srgbClr val="F4EDB7"/>
                </a:solidFill>
              </a:defRPr>
            </a:pPr>
            <a:r>
              <a:rPr>
                <a:solidFill>
                  <a:srgbClr val="F6A029"/>
                </a:solidFill>
              </a:rPr>
              <a:t>for all I know</a:t>
            </a:r>
            <a:r>
              <a:t>; but if they are wrong, it’s not </a:t>
            </a:r>
          </a:p>
          <a:p>
            <a:pPr defTabSz="457200">
              <a:defRPr sz="7600">
                <a:solidFill>
                  <a:srgbClr val="F4EDB7"/>
                </a:solidFill>
              </a:defRPr>
            </a:pPr>
            <a:r>
              <a:t>because they have improperly smuggled </a:t>
            </a:r>
            <a:r>
              <a:rPr>
                <a:solidFill>
                  <a:srgbClr val="FF9300"/>
                </a:solidFill>
              </a:rPr>
              <a:t>philosophical assumptions</a:t>
            </a:r>
            <a:r>
              <a:t> into their work.”</a:t>
            </a:r>
          </a:p>
        </p:txBody>
      </p:sp>
      <p:grpSp>
        <p:nvGrpSpPr>
          <p:cNvPr id="1574" name="Collins, C John.jpg"/>
          <p:cNvGrpSpPr/>
          <p:nvPr/>
        </p:nvGrpSpPr>
        <p:grpSpPr>
          <a:xfrm>
            <a:off x="17907000" y="1270000"/>
            <a:ext cx="4445000" cy="5817942"/>
            <a:chOff x="0" y="0"/>
            <a:chExt cx="4445000" cy="5817941"/>
          </a:xfrm>
        </p:grpSpPr>
        <p:pic>
          <p:nvPicPr>
            <p:cNvPr id="1573" name="Collins, C John.jpg" descr="Collins, C John.jpg"/>
            <p:cNvPicPr>
              <a:picLocks noChangeAspect="1"/>
            </p:cNvPicPr>
            <p:nvPr/>
          </p:nvPicPr>
          <p:blipFill>
            <a:blip r:embed="rId3">
              <a:extLst/>
            </a:blip>
            <a:stretch>
              <a:fillRect/>
            </a:stretch>
          </p:blipFill>
          <p:spPr>
            <a:xfrm>
              <a:off x="317500" y="304800"/>
              <a:ext cx="3822700" cy="5195642"/>
            </a:xfrm>
            <a:prstGeom prst="rect">
              <a:avLst/>
            </a:prstGeom>
            <a:ln>
              <a:noFill/>
            </a:ln>
            <a:effectLst/>
          </p:spPr>
        </p:pic>
        <p:pic>
          <p:nvPicPr>
            <p:cNvPr id="1572" name="Collins, C John.jpg" descr="Collins, C John.jpg"/>
            <p:cNvPicPr>
              <a:picLocks/>
            </p:cNvPicPr>
            <p:nvPr/>
          </p:nvPicPr>
          <p:blipFill>
            <a:blip r:embed="rId4">
              <a:extLst/>
            </a:blip>
            <a:stretch>
              <a:fillRect/>
            </a:stretch>
          </p:blipFill>
          <p:spPr>
            <a:xfrm>
              <a:off x="0" y="0"/>
              <a:ext cx="4445000" cy="581794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71"/>
                                        </p:tgtEl>
                                        <p:attrNameLst>
                                          <p:attrName>style.visibility</p:attrName>
                                        </p:attrNameLst>
                                      </p:cBhvr>
                                      <p:to>
                                        <p:strVal val="visible"/>
                                      </p:to>
                                    </p:set>
                                    <p:animEffect transition="in" filter="wipe(up)">
                                      <p:cBhvr>
                                        <p:cTn id="7" dur="500"/>
                                        <p:tgtEl>
                                          <p:spTgt spid="1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8" name="“Although our conclusions are  tentative, at this point in our  understanding, Scripture seems to  be more easily understood to  suggest (but not to require) a  young-earth view, while the  observable facts of creation seem  increasingly to favor an old-earth view.”"/>
          <p:cNvSpPr txBox="1">
            <a:spLocks noGrp="1"/>
          </p:cNvSpPr>
          <p:nvPr>
            <p:ph type="title"/>
          </p:nvPr>
        </p:nvSpPr>
        <p:spPr>
          <a:xfrm>
            <a:off x="2413000" y="1384300"/>
            <a:ext cx="19519900" cy="9690100"/>
          </a:xfrm>
          <a:prstGeom prst="rect">
            <a:avLst/>
          </a:prstGeom>
        </p:spPr>
        <p:txBody>
          <a:bodyPr/>
          <a:lstStyle/>
          <a:p>
            <a:pPr defTabSz="457200">
              <a:defRPr>
                <a:solidFill>
                  <a:srgbClr val="FFFFFF"/>
                </a:solidFill>
              </a:defRPr>
            </a:pPr>
            <a:r>
              <a:rPr>
                <a:solidFill>
                  <a:srgbClr val="F4EDB7"/>
                </a:solidFill>
              </a:rPr>
              <a:t>“Although our conclusions are </a:t>
            </a:r>
          </a:p>
          <a:p>
            <a:pPr defTabSz="457200">
              <a:defRPr>
                <a:solidFill>
                  <a:srgbClr val="FFFFFF"/>
                </a:solidFill>
              </a:defRPr>
            </a:pPr>
            <a:r>
              <a:rPr>
                <a:solidFill>
                  <a:srgbClr val="F4EDB7"/>
                </a:solidFill>
              </a:rPr>
              <a:t>tentative, at this point in our </a:t>
            </a:r>
          </a:p>
          <a:p>
            <a:pPr defTabSz="457200">
              <a:defRPr>
                <a:solidFill>
                  <a:srgbClr val="FFFFFF"/>
                </a:solidFill>
              </a:defRPr>
            </a:pPr>
            <a:r>
              <a:rPr>
                <a:solidFill>
                  <a:srgbClr val="F4EDB7"/>
                </a:solidFill>
              </a:rPr>
              <a:t>understanding, Scripture seems to </a:t>
            </a:r>
          </a:p>
          <a:p>
            <a:pPr defTabSz="457200">
              <a:defRPr>
                <a:solidFill>
                  <a:srgbClr val="FFFFFF"/>
                </a:solidFill>
              </a:defRPr>
            </a:pPr>
            <a:r>
              <a:rPr>
                <a:solidFill>
                  <a:srgbClr val="F4EDB7"/>
                </a:solidFill>
              </a:rPr>
              <a:t>be more easily understood to </a:t>
            </a:r>
          </a:p>
          <a:p>
            <a:pPr defTabSz="457200">
              <a:defRPr>
                <a:solidFill>
                  <a:srgbClr val="FFFFFF"/>
                </a:solidFill>
              </a:defRPr>
            </a:pPr>
            <a:r>
              <a:rPr>
                <a:solidFill>
                  <a:srgbClr val="F4EDB7"/>
                </a:solidFill>
                <a:latin typeface="DejaVu Sans Condensed Oblique"/>
                <a:ea typeface="DejaVu Sans Condensed Oblique"/>
                <a:cs typeface="DejaVu Sans Condensed Oblique"/>
                <a:sym typeface="DejaVu Sans Condensed Oblique"/>
              </a:rPr>
              <a:t>suggest</a:t>
            </a:r>
            <a:r>
              <a:rPr>
                <a:solidFill>
                  <a:srgbClr val="F4EDB7"/>
                </a:solidFill>
              </a:rPr>
              <a:t> (but not to require) a </a:t>
            </a:r>
          </a:p>
          <a:p>
            <a:pPr defTabSz="457200">
              <a:defRPr>
                <a:solidFill>
                  <a:srgbClr val="FFFFFF"/>
                </a:solidFill>
              </a:defRPr>
            </a:pPr>
            <a:r>
              <a:rPr>
                <a:solidFill>
                  <a:srgbClr val="F4EDB7"/>
                </a:solidFill>
              </a:rPr>
              <a:t>young-earth view, while the</a:t>
            </a:r>
            <a:r>
              <a:t> </a:t>
            </a:r>
          </a:p>
          <a:p>
            <a:pPr defTabSz="457200">
              <a:defRPr>
                <a:solidFill>
                  <a:srgbClr val="FFFFFF"/>
                </a:solidFill>
              </a:defRPr>
            </a:pPr>
            <a:r>
              <a:rPr>
                <a:solidFill>
                  <a:srgbClr val="F6A029"/>
                </a:solidFill>
              </a:rPr>
              <a:t>observable facts</a:t>
            </a:r>
            <a:r>
              <a:t> </a:t>
            </a:r>
            <a:r>
              <a:rPr>
                <a:solidFill>
                  <a:srgbClr val="F4EDB7"/>
                </a:solidFill>
              </a:rPr>
              <a:t>of creation seem </a:t>
            </a:r>
          </a:p>
          <a:p>
            <a:pPr defTabSz="457200">
              <a:defRPr>
                <a:solidFill>
                  <a:srgbClr val="FFFFFF"/>
                </a:solidFill>
              </a:defRPr>
            </a:pPr>
            <a:r>
              <a:rPr>
                <a:solidFill>
                  <a:srgbClr val="F4EDB7"/>
                </a:solidFill>
              </a:rPr>
              <a:t>increasingly to</a:t>
            </a:r>
            <a:r>
              <a:t> </a:t>
            </a:r>
            <a:r>
              <a:rPr>
                <a:solidFill>
                  <a:srgbClr val="F6A029"/>
                </a:solidFill>
              </a:rPr>
              <a:t>favor an old-earth view</a:t>
            </a:r>
            <a:r>
              <a:rPr>
                <a:solidFill>
                  <a:srgbClr val="FEFCDD"/>
                </a:solidFill>
              </a:rPr>
              <a:t>.”</a:t>
            </a:r>
          </a:p>
        </p:txBody>
      </p:sp>
      <p:sp>
        <p:nvSpPr>
          <p:cNvPr id="1579" name="Wayne Grudem, Systematic Theology (Grand Rapids: Zondervan, 1994), p. 307."/>
          <p:cNvSpPr txBox="1">
            <a:spLocks noGrp="1"/>
          </p:cNvSpPr>
          <p:nvPr>
            <p:ph type="body" sz="quarter" idx="1"/>
          </p:nvPr>
        </p:nvSpPr>
        <p:spPr>
          <a:xfrm>
            <a:off x="2413000" y="11633200"/>
            <a:ext cx="19519900" cy="1689100"/>
          </a:xfrm>
          <a:prstGeom prst="rect">
            <a:avLst/>
          </a:prstGeom>
        </p:spPr>
        <p:txBody>
          <a:bodyPr/>
          <a:lstStyle/>
          <a:p>
            <a:pPr>
              <a:defRPr sz="4200"/>
            </a:pPr>
            <a:r>
              <a:rPr>
                <a:effectLst>
                  <a:outerShdw blurRad="38100" dist="38100" dir="2700000" rotWithShape="0">
                    <a:srgbClr val="000000">
                      <a:alpha val="43137"/>
                    </a:srgbClr>
                  </a:outerShdw>
                </a:effectLst>
                <a:uFill>
                  <a:solidFill>
                    <a:srgbClr val="E2DEAB"/>
                  </a:solidFill>
                </a:uFill>
              </a:rPr>
              <a:t>Wayne Grudem, </a:t>
            </a:r>
            <a:r>
              <a:rPr>
                <a:effectLst>
                  <a:outerShdw blurRad="38100" dist="38100" dir="2700000" rotWithShape="0">
                    <a:srgbClr val="000000">
                      <a:alpha val="43137"/>
                    </a:srgbClr>
                  </a:outerShdw>
                </a:effectLst>
                <a:uFill>
                  <a:solidFill>
                    <a:srgbClr val="E2DEAB"/>
                  </a:solidFill>
                </a:uFill>
                <a:latin typeface="DejaVu Sans Condensed Oblique"/>
                <a:ea typeface="DejaVu Sans Condensed Oblique"/>
                <a:cs typeface="DejaVu Sans Condensed Oblique"/>
                <a:sym typeface="DejaVu Sans Condensed Oblique"/>
              </a:rPr>
              <a:t>Systematic Theology</a:t>
            </a:r>
            <a:r>
              <a:rPr>
                <a:effectLst>
                  <a:outerShdw blurRad="38100" dist="38100" dir="2700000" rotWithShape="0">
                    <a:srgbClr val="000000">
                      <a:alpha val="43137"/>
                    </a:srgbClr>
                  </a:outerShdw>
                </a:effectLst>
                <a:uFill>
                  <a:solidFill>
                    <a:srgbClr val="E2DEAB"/>
                  </a:solidFill>
                </a:uFill>
              </a:rPr>
              <a:t> (Grand Rapids: Zondervan, 1994), p. 307.</a:t>
            </a:r>
          </a:p>
        </p:txBody>
      </p:sp>
      <p:grpSp>
        <p:nvGrpSpPr>
          <p:cNvPr id="1582" name="Grudem, Wayne.jpg"/>
          <p:cNvGrpSpPr/>
          <p:nvPr/>
        </p:nvGrpSpPr>
        <p:grpSpPr>
          <a:xfrm>
            <a:off x="17119600" y="1386983"/>
            <a:ext cx="5270500" cy="6448918"/>
            <a:chOff x="0" y="0"/>
            <a:chExt cx="5270500" cy="6448916"/>
          </a:xfrm>
        </p:grpSpPr>
        <p:pic>
          <p:nvPicPr>
            <p:cNvPr id="1581" name="Grudem, Wayne.jpg" descr="Grudem, Wayne.jpg"/>
            <p:cNvPicPr>
              <a:picLocks noChangeAspect="1"/>
            </p:cNvPicPr>
            <p:nvPr/>
          </p:nvPicPr>
          <p:blipFill>
            <a:blip r:embed="rId2">
              <a:extLst/>
            </a:blip>
            <a:stretch>
              <a:fillRect/>
            </a:stretch>
          </p:blipFill>
          <p:spPr>
            <a:xfrm>
              <a:off x="317500" y="304800"/>
              <a:ext cx="4648200" cy="5826617"/>
            </a:xfrm>
            <a:prstGeom prst="rect">
              <a:avLst/>
            </a:prstGeom>
            <a:ln>
              <a:noFill/>
            </a:ln>
            <a:effectLst/>
          </p:spPr>
        </p:pic>
        <p:pic>
          <p:nvPicPr>
            <p:cNvPr id="1580" name="Grudem, Wayne.jpg" descr="Grudem, Wayne.jpg"/>
            <p:cNvPicPr>
              <a:picLocks/>
            </p:cNvPicPr>
            <p:nvPr/>
          </p:nvPicPr>
          <p:blipFill>
            <a:blip r:embed="rId3">
              <a:extLst/>
            </a:blip>
            <a:stretch>
              <a:fillRect/>
            </a:stretch>
          </p:blipFill>
          <p:spPr>
            <a:xfrm>
              <a:off x="0" y="0"/>
              <a:ext cx="5270500" cy="6448917"/>
            </a:xfrm>
            <a:prstGeom prst="rect">
              <a:avLst/>
            </a:prstGeom>
            <a:effectLst/>
          </p:spPr>
        </p:pic>
      </p:gr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2" name="KNwide Slides to layer for translation 2017 Feb 3.050.jpg" descr="KNwide Slides to layer for translation 2017 Feb 3.05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33" name="COME TO…"/>
          <p:cNvSpPr txBox="1"/>
          <p:nvPr/>
        </p:nvSpPr>
        <p:spPr>
          <a:xfrm>
            <a:off x="14762785" y="1202266"/>
            <a:ext cx="5184689" cy="279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latin typeface="Trebuchet MS"/>
                <a:ea typeface="Trebuchet MS"/>
                <a:cs typeface="Trebuchet MS"/>
                <a:sym typeface="Trebuchet MS"/>
              </a:defRPr>
            </a:pPr>
            <a:r>
              <a:t>COME TO</a:t>
            </a:r>
          </a:p>
          <a:p>
            <a:pPr>
              <a:defRPr sz="4600">
                <a:latin typeface="Trebuchet MS"/>
                <a:ea typeface="Trebuchet MS"/>
                <a:cs typeface="Trebuchet MS"/>
                <a:sym typeface="Trebuchet MS"/>
              </a:defRPr>
            </a:pPr>
            <a:r>
              <a:t>JESUS! COME TO</a:t>
            </a:r>
          </a:p>
          <a:p>
            <a:pPr>
              <a:defRPr sz="4600">
                <a:latin typeface="Trebuchet MS"/>
                <a:ea typeface="Trebuchet MS"/>
                <a:cs typeface="Trebuchet MS"/>
                <a:sym typeface="Trebuchet MS"/>
              </a:defRPr>
            </a:pPr>
            <a:r>
              <a:t>THE CROSS AND BE</a:t>
            </a:r>
          </a:p>
          <a:p>
            <a:pPr>
              <a:defRPr sz="4600">
                <a:latin typeface="Trebuchet MS"/>
                <a:ea typeface="Trebuchet MS"/>
                <a:cs typeface="Trebuchet MS"/>
                <a:sym typeface="Trebuchet MS"/>
              </a:defRPr>
            </a:pPr>
            <a:r>
              <a:t>SAVED!</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Colossians 2:8"/>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t>Colossians 2:8</a:t>
            </a:r>
          </a:p>
        </p:txBody>
      </p:sp>
      <p:sp>
        <p:nvSpPr>
          <p:cNvPr id="959" name="8 See to it that no one takes you captive through philosophy and empty deception, according to the tradition of men, according to the elementary principles of the world, rather than according to Christ."/>
          <p:cNvSpPr txBox="1">
            <a:spLocks noGrp="1"/>
          </p:cNvSpPr>
          <p:nvPr>
            <p:ph type="subTitle" idx="1"/>
          </p:nvPr>
        </p:nvSpPr>
        <p:spPr>
          <a:xfrm>
            <a:off x="1765300" y="2971800"/>
            <a:ext cx="20358100" cy="9728200"/>
          </a:xfrm>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a:solidFill>
                  <a:srgbClr val="E2DEAB"/>
                </a:solidFill>
                <a:uFill>
                  <a:solidFill>
                    <a:srgbClr val="E2DEAB"/>
                  </a:solidFill>
                </a:uFill>
              </a:rPr>
              <a:t>8</a:t>
            </a:r>
            <a:r>
              <a:rPr>
                <a:solidFill>
                  <a:srgbClr val="E2DEAB"/>
                </a:solidFill>
                <a:uFill>
                  <a:solidFill>
                    <a:srgbClr val="E2DEAB"/>
                  </a:solidFill>
                </a:uFill>
              </a:rPr>
              <a:t> See to it that no one takes you captive through</a:t>
            </a:r>
            <a:r>
              <a:t> </a:t>
            </a:r>
            <a:r>
              <a:rPr>
                <a:solidFill>
                  <a:srgbClr val="F6A029"/>
                </a:solidFill>
                <a:uFill>
                  <a:solidFill>
                    <a:srgbClr val="F6A029"/>
                  </a:solidFill>
                </a:uFill>
              </a:rPr>
              <a:t>philosophy</a:t>
            </a:r>
            <a:r>
              <a:rPr>
                <a:solidFill>
                  <a:srgbClr val="E2DEAB"/>
                </a:solidFill>
                <a:uFill>
                  <a:solidFill>
                    <a:srgbClr val="E2DEAB"/>
                  </a:solidFill>
                </a:uFill>
              </a:rPr>
              <a:t> and </a:t>
            </a:r>
            <a:r>
              <a:rPr>
                <a:solidFill>
                  <a:srgbClr val="F6A029"/>
                </a:solidFill>
                <a:uFill>
                  <a:solidFill>
                    <a:srgbClr val="F6A029"/>
                  </a:solidFill>
                </a:uFill>
              </a:rPr>
              <a:t>empty deception</a:t>
            </a:r>
            <a:r>
              <a:rPr>
                <a:solidFill>
                  <a:srgbClr val="E2DEAB"/>
                </a:solidFill>
                <a:uFill>
                  <a:solidFill>
                    <a:srgbClr val="E2DEAB"/>
                  </a:solidFill>
                </a:uFill>
              </a:rPr>
              <a:t>, according to the</a:t>
            </a:r>
            <a:r>
              <a:t> </a:t>
            </a:r>
            <a:r>
              <a:rPr>
                <a:solidFill>
                  <a:srgbClr val="F6A029"/>
                </a:solidFill>
                <a:uFill>
                  <a:solidFill>
                    <a:srgbClr val="F6A029"/>
                  </a:solidFill>
                </a:uFill>
              </a:rPr>
              <a:t>tradition of men</a:t>
            </a:r>
            <a:r>
              <a:rPr>
                <a:solidFill>
                  <a:srgbClr val="E2DEAB"/>
                </a:solidFill>
                <a:uFill>
                  <a:solidFill>
                    <a:srgbClr val="E2DEAB"/>
                  </a:solidFill>
                </a:uFill>
              </a:rPr>
              <a:t>, according to the elementary principles of the world, rather than according to Christ.</a:t>
            </a:r>
          </a:p>
        </p:txBody>
      </p:sp>
    </p:spTree>
  </p:cSld>
  <p:clrMapOvr>
    <a:masterClrMapping/>
  </p:clrMapOvr>
  <p:transition xmlns:p14="http://schemas.microsoft.com/office/powerpoint/2010/mai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5" name="KNwide Slides to layer for translation 2017 Feb 3.051.jpg" descr="KNwide Slides to layer for translation 2017 Feb 3.05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36" name="Millions of Years"/>
          <p:cNvSpPr txBox="1"/>
          <p:nvPr/>
        </p:nvSpPr>
        <p:spPr>
          <a:xfrm rot="2987999">
            <a:off x="5140337" y="4314345"/>
            <a:ext cx="3497634"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b="1">
                <a:solidFill>
                  <a:srgbClr val="FFFFFF"/>
                </a:solidFill>
                <a:latin typeface="Helvetica"/>
                <a:ea typeface="Helvetica"/>
                <a:cs typeface="Helvetica"/>
                <a:sym typeface="Helvetica"/>
              </a:defRPr>
            </a:lvl1pPr>
          </a:lstStyle>
          <a:p>
            <a:r>
              <a:t>Millions of Years</a:t>
            </a: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 name="KNwide Slides to layer for translation 2017 Feb 3.052.jpg" descr="KNwide Slides to layer for translation 2017 Feb 3.05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39" name="IT DIDN’T…"/>
          <p:cNvSpPr txBox="1"/>
          <p:nvPr/>
        </p:nvSpPr>
        <p:spPr>
          <a:xfrm>
            <a:off x="15162119" y="1475739"/>
            <a:ext cx="4714278" cy="2839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6600">
                <a:latin typeface="Trebuchet MS"/>
                <a:ea typeface="Trebuchet MS"/>
                <a:cs typeface="Trebuchet MS"/>
                <a:sym typeface="Trebuchet MS"/>
              </a:defRPr>
            </a:pPr>
            <a:r>
              <a:t>IT DIDN’T</a:t>
            </a:r>
          </a:p>
          <a:p>
            <a:pPr>
              <a:lnSpc>
                <a:spcPct val="90000"/>
              </a:lnSpc>
              <a:defRPr sz="6600">
                <a:latin typeface="Trebuchet MS"/>
                <a:ea typeface="Trebuchet MS"/>
                <a:cs typeface="Trebuchet MS"/>
                <a:sym typeface="Trebuchet MS"/>
              </a:defRPr>
            </a:pPr>
            <a:r>
              <a:t>HIT THE CROSS!</a:t>
            </a:r>
          </a:p>
        </p:txBody>
      </p:sp>
      <p:sp>
        <p:nvSpPr>
          <p:cNvPr id="1640" name="GENESIS"/>
          <p:cNvSpPr txBox="1"/>
          <p:nvPr/>
        </p:nvSpPr>
        <p:spPr>
          <a:xfrm>
            <a:off x="7863526" y="10595916"/>
            <a:ext cx="9783479"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GENESIS</a:t>
            </a:r>
          </a:p>
        </p:txBody>
      </p:sp>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 name="KNwide Slides to layer for translation 2017 Feb 3.053.jpg" descr="KNwide Slides to layer for translation 2017 Feb 3.05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43" name="GENESIS"/>
          <p:cNvSpPr txBox="1"/>
          <p:nvPr/>
        </p:nvSpPr>
        <p:spPr>
          <a:xfrm>
            <a:off x="7822023" y="10788430"/>
            <a:ext cx="986648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dirty="0"/>
              <a:t>GENESIS</a:t>
            </a:r>
          </a:p>
        </p:txBody>
      </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7" name="pasted-image.pdf"/>
          <p:cNvGrpSpPr/>
          <p:nvPr/>
        </p:nvGrpSpPr>
        <p:grpSpPr>
          <a:xfrm>
            <a:off x="3708400" y="428625"/>
            <a:ext cx="16954500" cy="12871450"/>
            <a:chOff x="0" y="0"/>
            <a:chExt cx="16954500" cy="12871450"/>
          </a:xfrm>
        </p:grpSpPr>
        <p:pic>
          <p:nvPicPr>
            <p:cNvPr id="1646" name="pasted-image.pdf" descr="pasted-image.pdf"/>
            <p:cNvPicPr>
              <a:picLocks noChangeAspect="1"/>
            </p:cNvPicPr>
            <p:nvPr/>
          </p:nvPicPr>
          <p:blipFill>
            <a:blip r:embed="rId2">
              <a:extLst/>
            </a:blip>
            <a:stretch>
              <a:fillRect/>
            </a:stretch>
          </p:blipFill>
          <p:spPr>
            <a:xfrm>
              <a:off x="317500" y="304800"/>
              <a:ext cx="16332200" cy="12249150"/>
            </a:xfrm>
            <a:prstGeom prst="rect">
              <a:avLst/>
            </a:prstGeom>
            <a:ln>
              <a:noFill/>
            </a:ln>
            <a:effectLst/>
          </p:spPr>
        </p:pic>
        <p:pic>
          <p:nvPicPr>
            <p:cNvPr id="1645" name="pasted-image.pdf" descr="pasted-image.pdf"/>
            <p:cNvPicPr>
              <a:picLocks/>
            </p:cNvPicPr>
            <p:nvPr/>
          </p:nvPicPr>
          <p:blipFill>
            <a:blip r:embed="rId3">
              <a:extLst/>
            </a:blip>
            <a:stretch>
              <a:fillRect/>
            </a:stretch>
          </p:blipFill>
          <p:spPr>
            <a:xfrm>
              <a:off x="0" y="0"/>
              <a:ext cx="16954500" cy="12871450"/>
            </a:xfrm>
            <a:prstGeom prst="rect">
              <a:avLst/>
            </a:prstGeom>
            <a:effectLst/>
          </p:spPr>
        </p:pic>
      </p:grpSp>
      <p:sp>
        <p:nvSpPr>
          <p:cNvPr id="1648" name="IT’S JUST…"/>
          <p:cNvSpPr txBox="1"/>
          <p:nvPr/>
        </p:nvSpPr>
        <p:spPr>
          <a:xfrm>
            <a:off x="15521328" y="1524214"/>
            <a:ext cx="3861533" cy="25196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5900">
                <a:latin typeface="Trebuchet MS"/>
                <a:ea typeface="Trebuchet MS"/>
                <a:cs typeface="Trebuchet MS"/>
                <a:sym typeface="Trebuchet MS"/>
              </a:defRPr>
            </a:pPr>
            <a:r>
              <a:t>IT’S JUST </a:t>
            </a:r>
          </a:p>
          <a:p>
            <a:pPr>
              <a:lnSpc>
                <a:spcPct val="90000"/>
              </a:lnSpc>
              <a:defRPr sz="5900">
                <a:latin typeface="Trebuchet MS"/>
                <a:ea typeface="Trebuchet MS"/>
                <a:cs typeface="Trebuchet MS"/>
                <a:sym typeface="Trebuchet MS"/>
              </a:defRPr>
            </a:pPr>
            <a:r>
              <a:t>A</a:t>
            </a:r>
          </a:p>
          <a:p>
            <a:pPr>
              <a:lnSpc>
                <a:spcPct val="90000"/>
              </a:lnSpc>
              <a:defRPr sz="5900">
                <a:latin typeface="Trebuchet MS"/>
                <a:ea typeface="Trebuchet MS"/>
                <a:cs typeface="Trebuchet MS"/>
                <a:sym typeface="Trebuchet MS"/>
              </a:defRPr>
            </a:pPr>
            <a:r>
              <a:t>SIDE ISSUE!</a:t>
            </a:r>
          </a:p>
        </p:txBody>
      </p:sp>
      <p:sp>
        <p:nvSpPr>
          <p:cNvPr id="1649" name="GENESIS"/>
          <p:cNvSpPr txBox="1"/>
          <p:nvPr/>
        </p:nvSpPr>
        <p:spPr>
          <a:xfrm>
            <a:off x="7863526" y="10595916"/>
            <a:ext cx="9783479"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GENESIS</a:t>
            </a:r>
          </a:p>
        </p:txBody>
      </p:sp>
      <p:pic>
        <p:nvPicPr>
          <p:cNvPr id="1650" name="pasted-image.pdf" descr="pasted-image.pdf"/>
          <p:cNvPicPr>
            <a:picLocks noChangeAspect="1"/>
          </p:cNvPicPr>
          <p:nvPr/>
        </p:nvPicPr>
        <p:blipFill>
          <a:blip r:embed="rId4">
            <a:extLst/>
          </a:blip>
          <a:stretch>
            <a:fillRect/>
          </a:stretch>
        </p:blipFill>
        <p:spPr>
          <a:xfrm>
            <a:off x="8544831" y="7539221"/>
            <a:ext cx="8761789" cy="9054600"/>
          </a:xfrm>
          <a:prstGeom prst="rect">
            <a:avLst/>
          </a:prstGeom>
          <a:ln w="12700">
            <a:miter lim="400000"/>
          </a:ln>
        </p:spPr>
      </p:pic>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 name="Psalm 11:3"/>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t>Psalm 11:3</a:t>
            </a:r>
          </a:p>
        </p:txBody>
      </p:sp>
      <p:sp>
        <p:nvSpPr>
          <p:cNvPr id="1653" name="If the foundations are destroyed, what can the righteous do?"/>
          <p:cNvSpPr txBox="1">
            <a:spLocks noGrp="1"/>
          </p:cNvSpPr>
          <p:nvPr>
            <p:ph type="subTitle" sz="half" idx="1"/>
          </p:nvPr>
        </p:nvSpPr>
        <p:spPr>
          <a:xfrm>
            <a:off x="2387600" y="4114800"/>
            <a:ext cx="19596100" cy="3492500"/>
          </a:xfrm>
          <a:prstGeom prst="rect">
            <a:avLst/>
          </a:prstGeom>
        </p:spPr>
        <p:txBody>
          <a:bodyPr/>
          <a:lstStyle>
            <a:lvl1pPr algn="ctr" defTabSz="914400">
              <a:buClr>
                <a:srgbClr val="F5F5F5"/>
              </a:buClr>
              <a:defRPr sz="9000">
                <a:effectLst>
                  <a:outerShdw blurRad="38100" dist="38100" dir="2700000" rotWithShape="0">
                    <a:srgbClr val="000000">
                      <a:alpha val="43137"/>
                    </a:srgbClr>
                  </a:outerShdw>
                </a:effectLst>
                <a:uFill>
                  <a:solidFill>
                    <a:srgbClr val="E2DEAB"/>
                  </a:solidFill>
                </a:uFill>
              </a:defRPr>
            </a:lvl1pPr>
          </a:lstStyle>
          <a:p>
            <a:pPr>
              <a:defRPr sz="7200"/>
            </a:pPr>
            <a:r>
              <a:rPr sz="9000"/>
              <a:t>If the foundations are destroyed, what can the righteous do?</a:t>
            </a:r>
          </a:p>
        </p:txBody>
      </p:sp>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7" name="KNwide Slides to layer for translation 2017 Feb 3.055.jpg" descr="KNwide Slides to layer for translation 2017 Feb 3.05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58" name="Age Dating Methods"/>
          <p:cNvSpPr txBox="1"/>
          <p:nvPr/>
        </p:nvSpPr>
        <p:spPr>
          <a:xfrm rot="2645255">
            <a:off x="4782495" y="3215857"/>
            <a:ext cx="416553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Age Dating Methods</a:t>
            </a:r>
          </a:p>
        </p:txBody>
      </p:sp>
      <p:sp>
        <p:nvSpPr>
          <p:cNvPr id="1659" name="Evolution"/>
          <p:cNvSpPr txBox="1"/>
          <p:nvPr/>
        </p:nvSpPr>
        <p:spPr>
          <a:xfrm rot="2645255">
            <a:off x="6983874" y="5578057"/>
            <a:ext cx="202337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Evolution</a:t>
            </a:r>
          </a:p>
        </p:txBody>
      </p:sp>
      <p:sp>
        <p:nvSpPr>
          <p:cNvPr id="1660" name="Apemen"/>
          <p:cNvSpPr txBox="1"/>
          <p:nvPr/>
        </p:nvSpPr>
        <p:spPr>
          <a:xfrm rot="2610000">
            <a:off x="5511471" y="5108157"/>
            <a:ext cx="176778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Apemen</a:t>
            </a:r>
          </a:p>
        </p:txBody>
      </p:sp>
      <p:sp>
        <p:nvSpPr>
          <p:cNvPr id="1661" name="Millions of Years"/>
          <p:cNvSpPr txBox="1"/>
          <p:nvPr/>
        </p:nvSpPr>
        <p:spPr>
          <a:xfrm rot="2645255">
            <a:off x="6466209" y="7838657"/>
            <a:ext cx="341430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Millions of Years</a:t>
            </a:r>
          </a:p>
        </p:txBody>
      </p:sp>
      <p:sp>
        <p:nvSpPr>
          <p:cNvPr id="1662" name="No Global Flood"/>
          <p:cNvSpPr txBox="1"/>
          <p:nvPr/>
        </p:nvSpPr>
        <p:spPr>
          <a:xfrm rot="2645255">
            <a:off x="4809135" y="7317957"/>
            <a:ext cx="335025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No Global Flood</a:t>
            </a:r>
          </a:p>
        </p:txBody>
      </p:sp>
      <p:sp>
        <p:nvSpPr>
          <p:cNvPr id="1663" name="GENESIS"/>
          <p:cNvSpPr txBox="1"/>
          <p:nvPr/>
        </p:nvSpPr>
        <p:spPr>
          <a:xfrm>
            <a:off x="7863526" y="10595916"/>
            <a:ext cx="9783479"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GENESIS</a:t>
            </a:r>
          </a:p>
        </p:txBody>
      </p:sp>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7" name="pasted-image.pdf"/>
          <p:cNvGrpSpPr/>
          <p:nvPr/>
        </p:nvGrpSpPr>
        <p:grpSpPr>
          <a:xfrm>
            <a:off x="3708400" y="428625"/>
            <a:ext cx="16954500" cy="12871450"/>
            <a:chOff x="0" y="0"/>
            <a:chExt cx="16954500" cy="12871450"/>
          </a:xfrm>
        </p:grpSpPr>
        <p:pic>
          <p:nvPicPr>
            <p:cNvPr id="1666" name="pasted-image.pdf" descr="pasted-image.pdf"/>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665" name="pasted-image.pdf" descr="pasted-image.pdf"/>
            <p:cNvPicPr>
              <a:picLocks/>
            </p:cNvPicPr>
            <p:nvPr/>
          </p:nvPicPr>
          <p:blipFill>
            <a:blip r:embed="rId4">
              <a:extLst/>
            </a:blip>
            <a:stretch>
              <a:fillRect/>
            </a:stretch>
          </p:blipFill>
          <p:spPr>
            <a:xfrm>
              <a:off x="0" y="0"/>
              <a:ext cx="16954500" cy="12871450"/>
            </a:xfrm>
            <a:prstGeom prst="rect">
              <a:avLst/>
            </a:prstGeom>
            <a:effectLst/>
          </p:spPr>
        </p:pic>
      </p:grpSp>
      <p:sp>
        <p:nvSpPr>
          <p:cNvPr id="1668" name="GENESIS"/>
          <p:cNvSpPr txBox="1"/>
          <p:nvPr/>
        </p:nvSpPr>
        <p:spPr>
          <a:xfrm>
            <a:off x="7863526" y="10595916"/>
            <a:ext cx="9783479"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GENESIS</a:t>
            </a:r>
          </a:p>
        </p:txBody>
      </p:sp>
      <p:grpSp>
        <p:nvGrpSpPr>
          <p:cNvPr id="1675" name="Group"/>
          <p:cNvGrpSpPr/>
          <p:nvPr/>
        </p:nvGrpSpPr>
        <p:grpSpPr>
          <a:xfrm>
            <a:off x="4028852" y="350223"/>
            <a:ext cx="14550697" cy="12687186"/>
            <a:chOff x="0" y="0"/>
            <a:chExt cx="14550696" cy="12687185"/>
          </a:xfrm>
        </p:grpSpPr>
        <p:pic>
          <p:nvPicPr>
            <p:cNvPr id="1669" name="pasted-image.pdf" descr="pasted-image.pdf"/>
            <p:cNvPicPr>
              <a:picLocks noChangeAspect="1"/>
            </p:cNvPicPr>
            <p:nvPr/>
          </p:nvPicPr>
          <p:blipFill>
            <a:blip r:embed="rId5">
              <a:extLst/>
            </a:blip>
            <a:stretch>
              <a:fillRect/>
            </a:stretch>
          </p:blipFill>
          <p:spPr>
            <a:xfrm>
              <a:off x="0" y="0"/>
              <a:ext cx="14550697" cy="12687186"/>
            </a:xfrm>
            <a:prstGeom prst="rect">
              <a:avLst/>
            </a:prstGeom>
            <a:ln w="12700" cap="flat">
              <a:noFill/>
              <a:miter lim="400000"/>
            </a:ln>
            <a:effectLst/>
          </p:spPr>
        </p:pic>
        <p:sp>
          <p:nvSpPr>
            <p:cNvPr id="1670" name="Evolution"/>
            <p:cNvSpPr txBox="1"/>
            <p:nvPr/>
          </p:nvSpPr>
          <p:spPr>
            <a:xfrm>
              <a:off x="5497010" y="7064657"/>
              <a:ext cx="242833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t>Evolution</a:t>
              </a:r>
            </a:p>
          </p:txBody>
        </p:sp>
        <p:sp>
          <p:nvSpPr>
            <p:cNvPr id="1671" name="Age…"/>
            <p:cNvSpPr txBox="1"/>
            <p:nvPr/>
          </p:nvSpPr>
          <p:spPr>
            <a:xfrm>
              <a:off x="8455424" y="7474252"/>
              <a:ext cx="2202607" cy="193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b="1">
                  <a:latin typeface="Helvetica"/>
                  <a:ea typeface="Helvetica"/>
                  <a:cs typeface="Helvetica"/>
                  <a:sym typeface="Helvetica"/>
                </a:defRPr>
              </a:pPr>
              <a:r>
                <a:t>Age</a:t>
              </a:r>
            </a:p>
            <a:p>
              <a:pPr>
                <a:defRPr sz="4000" b="1">
                  <a:latin typeface="Helvetica"/>
                  <a:ea typeface="Helvetica"/>
                  <a:cs typeface="Helvetica"/>
                  <a:sym typeface="Helvetica"/>
                </a:defRPr>
              </a:pPr>
              <a:r>
                <a:t>Dating</a:t>
              </a:r>
            </a:p>
            <a:p>
              <a:pPr>
                <a:defRPr sz="4000" b="1">
                  <a:latin typeface="Helvetica"/>
                  <a:ea typeface="Helvetica"/>
                  <a:cs typeface="Helvetica"/>
                  <a:sym typeface="Helvetica"/>
                </a:defRPr>
              </a:pPr>
              <a:r>
                <a:t>Methods</a:t>
              </a:r>
            </a:p>
          </p:txBody>
        </p:sp>
        <p:sp>
          <p:nvSpPr>
            <p:cNvPr id="1672" name="Apemen"/>
            <p:cNvSpPr txBox="1"/>
            <p:nvPr/>
          </p:nvSpPr>
          <p:spPr>
            <a:xfrm>
              <a:off x="2989368" y="8734436"/>
              <a:ext cx="211852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t>Apemen</a:t>
              </a:r>
            </a:p>
          </p:txBody>
        </p:sp>
        <p:sp>
          <p:nvSpPr>
            <p:cNvPr id="1673" name="Millions…"/>
            <p:cNvSpPr txBox="1"/>
            <p:nvPr/>
          </p:nvSpPr>
          <p:spPr>
            <a:xfrm>
              <a:off x="5998301" y="9224898"/>
              <a:ext cx="2146301" cy="1320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b="1">
                  <a:latin typeface="Helvetica"/>
                  <a:ea typeface="Helvetica"/>
                  <a:cs typeface="Helvetica"/>
                  <a:sym typeface="Helvetica"/>
                </a:defRPr>
              </a:pPr>
              <a:r>
                <a:t>Millions</a:t>
              </a:r>
            </a:p>
            <a:p>
              <a:pPr>
                <a:defRPr sz="4000" b="1">
                  <a:latin typeface="Helvetica"/>
                  <a:ea typeface="Helvetica"/>
                  <a:cs typeface="Helvetica"/>
                  <a:sym typeface="Helvetica"/>
                </a:defRPr>
              </a:pPr>
              <a:r>
                <a:t>of Years</a:t>
              </a:r>
            </a:p>
          </p:txBody>
        </p:sp>
        <p:sp>
          <p:nvSpPr>
            <p:cNvPr id="1674" name="NO…"/>
            <p:cNvSpPr txBox="1"/>
            <p:nvPr/>
          </p:nvSpPr>
          <p:spPr>
            <a:xfrm>
              <a:off x="7991609" y="10571777"/>
              <a:ext cx="1835995" cy="193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b="1">
                  <a:latin typeface="Helvetica"/>
                  <a:ea typeface="Helvetica"/>
                  <a:cs typeface="Helvetica"/>
                  <a:sym typeface="Helvetica"/>
                </a:defRPr>
              </a:pPr>
              <a:r>
                <a:t>NO</a:t>
              </a:r>
            </a:p>
            <a:p>
              <a:pPr>
                <a:defRPr sz="4000" b="1">
                  <a:latin typeface="Helvetica"/>
                  <a:ea typeface="Helvetica"/>
                  <a:cs typeface="Helvetica"/>
                  <a:sym typeface="Helvetica"/>
                </a:defRPr>
              </a:pPr>
              <a:r>
                <a:t>Global</a:t>
              </a:r>
            </a:p>
            <a:p>
              <a:pPr>
                <a:defRPr sz="4000" b="1">
                  <a:latin typeface="Helvetica"/>
                  <a:ea typeface="Helvetica"/>
                  <a:cs typeface="Helvetica"/>
                  <a:sym typeface="Helvetica"/>
                </a:defRPr>
              </a:pPr>
              <a:r>
                <a:t>Flood</a:t>
              </a:r>
            </a:p>
          </p:txBody>
        </p:sp>
      </p:grpSp>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1" name="pasted-image.pdf"/>
          <p:cNvGrpSpPr/>
          <p:nvPr/>
        </p:nvGrpSpPr>
        <p:grpSpPr>
          <a:xfrm>
            <a:off x="3714750" y="422275"/>
            <a:ext cx="16954500" cy="12871450"/>
            <a:chOff x="0" y="0"/>
            <a:chExt cx="16954500" cy="12871450"/>
          </a:xfrm>
        </p:grpSpPr>
        <p:pic>
          <p:nvPicPr>
            <p:cNvPr id="1680" name="pasted-image.pdf" descr="pasted-image.pdf"/>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679" name="pasted-image.pdf" descr="pasted-image.pdf"/>
            <p:cNvPicPr>
              <a:picLocks/>
            </p:cNvPicPr>
            <p:nvPr/>
          </p:nvPicPr>
          <p:blipFill>
            <a:blip r:embed="rId4">
              <a:extLst/>
            </a:blip>
            <a:stretch>
              <a:fillRect/>
            </a:stretch>
          </p:blipFill>
          <p:spPr>
            <a:xfrm>
              <a:off x="0" y="0"/>
              <a:ext cx="16954500" cy="12871450"/>
            </a:xfrm>
            <a:prstGeom prst="rect">
              <a:avLst/>
            </a:prstGeom>
            <a:effectLst/>
          </p:spPr>
        </p:pic>
      </p:grpSp>
      <p:sp>
        <p:nvSpPr>
          <p:cNvPr id="1682" name="G"/>
          <p:cNvSpPr txBox="1"/>
          <p:nvPr/>
        </p:nvSpPr>
        <p:spPr>
          <a:xfrm rot="1500000">
            <a:off x="7772717" y="10394949"/>
            <a:ext cx="174349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a:t>
            </a:r>
          </a:p>
        </p:txBody>
      </p:sp>
      <p:sp>
        <p:nvSpPr>
          <p:cNvPr id="1683" name="E"/>
          <p:cNvSpPr txBox="1"/>
          <p:nvPr/>
        </p:nvSpPr>
        <p:spPr>
          <a:xfrm rot="20220000">
            <a:off x="9224850" y="102806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684" name="N"/>
          <p:cNvSpPr txBox="1"/>
          <p:nvPr/>
        </p:nvSpPr>
        <p:spPr>
          <a:xfrm rot="20940000">
            <a:off x="10604641" y="10521950"/>
            <a:ext cx="174349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N</a:t>
            </a:r>
          </a:p>
        </p:txBody>
      </p:sp>
      <p:sp>
        <p:nvSpPr>
          <p:cNvPr id="1685" name="E"/>
          <p:cNvSpPr txBox="1"/>
          <p:nvPr/>
        </p:nvSpPr>
        <p:spPr>
          <a:xfrm rot="960000">
            <a:off x="12313449" y="10445750"/>
            <a:ext cx="152671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686" name="DIRECT HIT!"/>
          <p:cNvSpPr txBox="1"/>
          <p:nvPr/>
        </p:nvSpPr>
        <p:spPr>
          <a:xfrm>
            <a:off x="5453524" y="3873499"/>
            <a:ext cx="2503061"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900">
                <a:latin typeface="Trebuchet MS"/>
                <a:ea typeface="Trebuchet MS"/>
                <a:cs typeface="Trebuchet MS"/>
                <a:sym typeface="Trebuchet MS"/>
              </a:defRPr>
            </a:pPr>
            <a:r>
              <a:t>DIRECT</a:t>
            </a:r>
            <a:br/>
            <a:r>
              <a:t>HIT!</a:t>
            </a:r>
          </a:p>
        </p:txBody>
      </p:sp>
      <p:sp>
        <p:nvSpPr>
          <p:cNvPr id="1687" name="I"/>
          <p:cNvSpPr txBox="1"/>
          <p:nvPr/>
        </p:nvSpPr>
        <p:spPr>
          <a:xfrm rot="780000">
            <a:off x="15250199" y="10179402"/>
            <a:ext cx="875420"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I</a:t>
            </a:r>
          </a:p>
        </p:txBody>
      </p:sp>
      <p:sp>
        <p:nvSpPr>
          <p:cNvPr id="1688" name="IT DIDN’T…"/>
          <p:cNvSpPr txBox="1"/>
          <p:nvPr/>
        </p:nvSpPr>
        <p:spPr>
          <a:xfrm>
            <a:off x="15162119" y="1475739"/>
            <a:ext cx="4714278" cy="2839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6600">
                <a:latin typeface="Trebuchet MS"/>
                <a:ea typeface="Trebuchet MS"/>
                <a:cs typeface="Trebuchet MS"/>
                <a:sym typeface="Trebuchet MS"/>
              </a:defRPr>
            </a:pPr>
            <a:r>
              <a:t>IT DIDN’T</a:t>
            </a:r>
          </a:p>
          <a:p>
            <a:pPr>
              <a:lnSpc>
                <a:spcPct val="90000"/>
              </a:lnSpc>
              <a:defRPr sz="6600">
                <a:latin typeface="Trebuchet MS"/>
                <a:ea typeface="Trebuchet MS"/>
                <a:cs typeface="Trebuchet MS"/>
                <a:sym typeface="Trebuchet MS"/>
              </a:defRPr>
            </a:pPr>
            <a:r>
              <a:t>HIT THE CROSS!</a:t>
            </a:r>
          </a:p>
        </p:txBody>
      </p:sp>
      <p:sp>
        <p:nvSpPr>
          <p:cNvPr id="1689" name="S"/>
          <p:cNvSpPr txBox="1"/>
          <p:nvPr/>
        </p:nvSpPr>
        <p:spPr>
          <a:xfrm rot="20040000">
            <a:off x="13774035" y="104203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690" name="S"/>
          <p:cNvSpPr txBox="1"/>
          <p:nvPr/>
        </p:nvSpPr>
        <p:spPr>
          <a:xfrm rot="20700000">
            <a:off x="15736873" y="105600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6" name="image53.jpg"/>
          <p:cNvGrpSpPr/>
          <p:nvPr/>
        </p:nvGrpSpPr>
        <p:grpSpPr>
          <a:xfrm>
            <a:off x="3467100" y="279400"/>
            <a:ext cx="17437100" cy="12890500"/>
            <a:chOff x="0" y="0"/>
            <a:chExt cx="17437100" cy="12890500"/>
          </a:xfrm>
        </p:grpSpPr>
        <p:pic>
          <p:nvPicPr>
            <p:cNvPr id="1695" name="image53.jpg" descr="image53.jpg"/>
            <p:cNvPicPr>
              <a:picLocks noChangeAspect="1"/>
            </p:cNvPicPr>
            <p:nvPr/>
          </p:nvPicPr>
          <p:blipFill>
            <a:blip r:embed="rId2">
              <a:extLst/>
            </a:blip>
            <a:srcRect l="4977" t="9151" r="13595" b="19557"/>
            <a:stretch>
              <a:fillRect/>
            </a:stretch>
          </p:blipFill>
          <p:spPr>
            <a:xfrm>
              <a:off x="317500" y="304800"/>
              <a:ext cx="16814800" cy="12268200"/>
            </a:xfrm>
            <a:prstGeom prst="rect">
              <a:avLst/>
            </a:prstGeom>
            <a:ln>
              <a:noFill/>
            </a:ln>
            <a:effectLst/>
          </p:spPr>
        </p:pic>
        <p:pic>
          <p:nvPicPr>
            <p:cNvPr id="1694" name="image53.jpg" descr="image53.jpg"/>
            <p:cNvPicPr>
              <a:picLocks/>
            </p:cNvPicPr>
            <p:nvPr/>
          </p:nvPicPr>
          <p:blipFill>
            <a:blip r:embed="rId3">
              <a:extLst/>
            </a:blip>
            <a:stretch>
              <a:fillRect/>
            </a:stretch>
          </p:blipFill>
          <p:spPr>
            <a:xfrm>
              <a:off x="0" y="0"/>
              <a:ext cx="17437100" cy="12890500"/>
            </a:xfrm>
            <a:prstGeom prst="rect">
              <a:avLst/>
            </a:prstGeom>
            <a:effectLst/>
          </p:spPr>
        </p:pic>
      </p:grpSp>
      <p:sp>
        <p:nvSpPr>
          <p:cNvPr id="1697" name="Shape"/>
          <p:cNvSpPr/>
          <p:nvPr/>
        </p:nvSpPr>
        <p:spPr>
          <a:xfrm>
            <a:off x="4115016" y="787358"/>
            <a:ext cx="8332744" cy="5013362"/>
          </a:xfrm>
          <a:custGeom>
            <a:avLst/>
            <a:gdLst/>
            <a:ahLst/>
            <a:cxnLst>
              <a:cxn ang="0">
                <a:pos x="wd2" y="hd2"/>
              </a:cxn>
              <a:cxn ang="5400000">
                <a:pos x="wd2" y="hd2"/>
              </a:cxn>
              <a:cxn ang="10800000">
                <a:pos x="wd2" y="hd2"/>
              </a:cxn>
              <a:cxn ang="16200000">
                <a:pos x="wd2" y="hd2"/>
              </a:cxn>
            </a:cxnLst>
            <a:rect l="0" t="0" r="r" b="b"/>
            <a:pathLst>
              <a:path w="20727" h="21463" extrusionOk="0">
                <a:moveTo>
                  <a:pt x="16714" y="21463"/>
                </a:moveTo>
                <a:lnTo>
                  <a:pt x="9509" y="6514"/>
                </a:lnTo>
                <a:cubicBezTo>
                  <a:pt x="3805" y="6365"/>
                  <a:pt x="-436" y="4789"/>
                  <a:pt x="36" y="2994"/>
                </a:cubicBezTo>
                <a:cubicBezTo>
                  <a:pt x="508" y="1198"/>
                  <a:pt x="5515" y="-137"/>
                  <a:pt x="11219" y="12"/>
                </a:cubicBezTo>
                <a:cubicBezTo>
                  <a:pt x="16923" y="160"/>
                  <a:pt x="21164" y="1736"/>
                  <a:pt x="20692" y="3532"/>
                </a:cubicBezTo>
                <a:cubicBezTo>
                  <a:pt x="20343" y="4857"/>
                  <a:pt x="17474" y="5983"/>
                  <a:pt x="13440" y="6378"/>
                </a:cubicBezTo>
                <a:close/>
              </a:path>
            </a:pathLst>
          </a:custGeom>
          <a:ln w="19050">
            <a:solidFill>
              <a:srgbClr val="E2DEAB"/>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1698" name="Has God said?"/>
          <p:cNvSpPr txBox="1"/>
          <p:nvPr/>
        </p:nvSpPr>
        <p:spPr>
          <a:xfrm>
            <a:off x="3531591" y="882650"/>
            <a:ext cx="9563101" cy="1181101"/>
          </a:xfrm>
          <a:prstGeom prst="rect">
            <a:avLst/>
          </a:prstGeom>
          <a:extLst>
            <a:ext uri="{C572A759-6A51-4108-AA02-DFA0A04FC94B}">
              <ma14:wrappingTextBoxFlag xmlns:ma14="http://schemas.microsoft.com/office/mac/drawingml/2011/main" val="1"/>
            </a:ext>
          </a:extLst>
        </p:spPr>
        <p:txBody>
          <a:bodyPr lIns="101600" tIns="101600" rIns="101600" bIns="101600">
            <a:spAutoFit/>
          </a:bodyPr>
          <a:lstStyle>
            <a:lvl1pPr>
              <a:spcBef>
                <a:spcPts val="4000"/>
              </a:spcBef>
              <a:buClr>
                <a:srgbClr val="000000"/>
              </a:buClr>
              <a:defRPr sz="6700">
                <a:solidFill>
                  <a:srgbClr val="E2DEAB"/>
                </a:solidFill>
                <a:uFill>
                  <a:solidFill>
                    <a:srgbClr val="E2DEAB"/>
                  </a:solidFill>
                </a:uFill>
              </a:defRPr>
            </a:lvl1pPr>
          </a:lstStyle>
          <a:p>
            <a:pPr>
              <a:defRPr sz="5600"/>
            </a:pPr>
            <a:r>
              <a:rPr sz="6700"/>
              <a:t>Has God said?</a:t>
            </a:r>
          </a:p>
        </p:txBody>
      </p:sp>
      <p:sp>
        <p:nvSpPr>
          <p:cNvPr id="1699" name="You will not die."/>
          <p:cNvSpPr txBox="1"/>
          <p:nvPr/>
        </p:nvSpPr>
        <p:spPr>
          <a:xfrm>
            <a:off x="3531591" y="882650"/>
            <a:ext cx="9563101" cy="1181101"/>
          </a:xfrm>
          <a:prstGeom prst="rect">
            <a:avLst/>
          </a:prstGeom>
          <a:extLst>
            <a:ext uri="{C572A759-6A51-4108-AA02-DFA0A04FC94B}">
              <ma14:wrappingTextBoxFlag xmlns:ma14="http://schemas.microsoft.com/office/mac/drawingml/2011/main" val="1"/>
            </a:ext>
          </a:extLst>
        </p:spPr>
        <p:txBody>
          <a:bodyPr lIns="101600" tIns="101600" rIns="101600" bIns="101600">
            <a:spAutoFit/>
          </a:bodyPr>
          <a:lstStyle>
            <a:lvl1pPr>
              <a:spcBef>
                <a:spcPts val="4000"/>
              </a:spcBef>
              <a:buClr>
                <a:srgbClr val="000000"/>
              </a:buClr>
              <a:defRPr sz="6700">
                <a:solidFill>
                  <a:srgbClr val="E2DEAB"/>
                </a:solidFill>
                <a:uFill>
                  <a:solidFill>
                    <a:srgbClr val="E2DEAB"/>
                  </a:solidFill>
                </a:uFill>
              </a:defRPr>
            </a:lvl1pPr>
          </a:lstStyle>
          <a:p>
            <a:pPr>
              <a:defRPr sz="5600"/>
            </a:pPr>
            <a:r>
              <a:rPr sz="6700"/>
              <a:t>You will not die.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97"/>
                                        </p:tgtEl>
                                        <p:attrNameLst>
                                          <p:attrName>style.visibility</p:attrName>
                                        </p:attrNameLst>
                                      </p:cBhvr>
                                      <p:to>
                                        <p:strVal val="visible"/>
                                      </p:to>
                                    </p:set>
                                    <p:anim calcmode="lin" valueType="num">
                                      <p:cBhvr>
                                        <p:cTn id="7" dur="500" fill="hold"/>
                                        <p:tgtEl>
                                          <p:spTgt spid="1697"/>
                                        </p:tgtEl>
                                        <p:attrNameLst>
                                          <p:attrName>ppt_w</p:attrName>
                                        </p:attrNameLst>
                                      </p:cBhvr>
                                      <p:tavLst>
                                        <p:tav tm="0">
                                          <p:val>
                                            <p:fltVal val="0"/>
                                          </p:val>
                                        </p:tav>
                                        <p:tav tm="100000">
                                          <p:val>
                                            <p:strVal val="#ppt_w"/>
                                          </p:val>
                                        </p:tav>
                                      </p:tavLst>
                                    </p:anim>
                                    <p:anim calcmode="lin" valueType="num">
                                      <p:cBhvr>
                                        <p:cTn id="8" dur="500" fill="hold"/>
                                        <p:tgtEl>
                                          <p:spTgt spid="169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698"/>
                                        </p:tgtEl>
                                        <p:attrNameLst>
                                          <p:attrName>style.visibility</p:attrName>
                                        </p:attrNameLst>
                                      </p:cBhvr>
                                      <p:to>
                                        <p:strVal val="visible"/>
                                      </p:to>
                                    </p:set>
                                    <p:anim calcmode="lin" valueType="num">
                                      <p:cBhvr>
                                        <p:cTn id="12" dur="500" fill="hold"/>
                                        <p:tgtEl>
                                          <p:spTgt spid="1698"/>
                                        </p:tgtEl>
                                        <p:attrNameLst>
                                          <p:attrName>ppt_w</p:attrName>
                                        </p:attrNameLst>
                                      </p:cBhvr>
                                      <p:tavLst>
                                        <p:tav tm="0">
                                          <p:val>
                                            <p:fltVal val="0"/>
                                          </p:val>
                                        </p:tav>
                                        <p:tav tm="100000">
                                          <p:val>
                                            <p:strVal val="#ppt_w"/>
                                          </p:val>
                                        </p:tav>
                                      </p:tavLst>
                                    </p:anim>
                                    <p:anim calcmode="lin" valueType="num">
                                      <p:cBhvr>
                                        <p:cTn id="13" dur="500" fill="hold"/>
                                        <p:tgtEl>
                                          <p:spTgt spid="169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xit" presetSubtype="32" fill="hold" grpId="3" nodeType="clickEffect">
                                  <p:stCondLst>
                                    <p:cond delay="0"/>
                                  </p:stCondLst>
                                  <p:iterate>
                                    <p:tmAbs val="0"/>
                                  </p:iterate>
                                  <p:childTnLst>
                                    <p:anim calcmode="lin" valueType="num">
                                      <p:cBhvr>
                                        <p:cTn id="17" dur="500" fill="hold"/>
                                        <p:tgtEl>
                                          <p:spTgt spid="1698"/>
                                        </p:tgtEl>
                                        <p:attrNameLst>
                                          <p:attrName>ppt_w</p:attrName>
                                        </p:attrNameLst>
                                      </p:cBhvr>
                                      <p:tavLst>
                                        <p:tav tm="0">
                                          <p:val>
                                            <p:strVal val="ppt_w"/>
                                          </p:val>
                                        </p:tav>
                                        <p:tav tm="100000">
                                          <p:val>
                                            <p:fltVal val="0"/>
                                          </p:val>
                                        </p:tav>
                                      </p:tavLst>
                                    </p:anim>
                                    <p:anim calcmode="lin" valueType="num">
                                      <p:cBhvr>
                                        <p:cTn id="18" dur="500" fill="hold"/>
                                        <p:tgtEl>
                                          <p:spTgt spid="1698"/>
                                        </p:tgtEl>
                                        <p:attrNameLst>
                                          <p:attrName>ppt_h</p:attrName>
                                        </p:attrNameLst>
                                      </p:cBhvr>
                                      <p:tavLst>
                                        <p:tav tm="0">
                                          <p:val>
                                            <p:strVal val="ppt_h"/>
                                          </p:val>
                                        </p:tav>
                                        <p:tav tm="100000">
                                          <p:val>
                                            <p:fltVal val="0"/>
                                          </p:val>
                                        </p:tav>
                                      </p:tavLst>
                                    </p:anim>
                                    <p:set>
                                      <p:cBhvr>
                                        <p:cTn id="19" fill="hold">
                                          <p:stCondLst>
                                            <p:cond delay="499"/>
                                          </p:stCondLst>
                                        </p:cTn>
                                        <p:tgtEl>
                                          <p:spTgt spid="1698"/>
                                        </p:tgtEl>
                                        <p:attrNameLst>
                                          <p:attrName>style.visibility</p:attrName>
                                        </p:attrNameLst>
                                      </p:cBhvr>
                                      <p:to>
                                        <p:strVal val="hidden"/>
                                      </p:to>
                                    </p:set>
                                  </p:childTnLst>
                                </p:cTn>
                              </p:par>
                            </p:childTnLst>
                          </p:cTn>
                        </p:par>
                        <p:par>
                          <p:cTn id="20" fill="hold">
                            <p:stCondLst>
                              <p:cond delay="500"/>
                            </p:stCondLst>
                            <p:childTnLst>
                              <p:par>
                                <p:cTn id="21" presetID="23" presetClass="entr" presetSubtype="16" fill="hold" grpId="4" nodeType="afterEffect">
                                  <p:stCondLst>
                                    <p:cond delay="0"/>
                                  </p:stCondLst>
                                  <p:iterate>
                                    <p:tmAbs val="0"/>
                                  </p:iterate>
                                  <p:childTnLst>
                                    <p:set>
                                      <p:cBhvr>
                                        <p:cTn id="22" fill="hold"/>
                                        <p:tgtEl>
                                          <p:spTgt spid="1699"/>
                                        </p:tgtEl>
                                        <p:attrNameLst>
                                          <p:attrName>style.visibility</p:attrName>
                                        </p:attrNameLst>
                                      </p:cBhvr>
                                      <p:to>
                                        <p:strVal val="visible"/>
                                      </p:to>
                                    </p:set>
                                    <p:anim calcmode="lin" valueType="num">
                                      <p:cBhvr>
                                        <p:cTn id="23" dur="500" fill="hold"/>
                                        <p:tgtEl>
                                          <p:spTgt spid="1699"/>
                                        </p:tgtEl>
                                        <p:attrNameLst>
                                          <p:attrName>ppt_w</p:attrName>
                                        </p:attrNameLst>
                                      </p:cBhvr>
                                      <p:tavLst>
                                        <p:tav tm="0">
                                          <p:val>
                                            <p:fltVal val="0"/>
                                          </p:val>
                                        </p:tav>
                                        <p:tav tm="100000">
                                          <p:val>
                                            <p:strVal val="#ppt_w"/>
                                          </p:val>
                                        </p:tav>
                                      </p:tavLst>
                                    </p:anim>
                                    <p:anim calcmode="lin" valueType="num">
                                      <p:cBhvr>
                                        <p:cTn id="24" dur="500" fill="hold"/>
                                        <p:tgtEl>
                                          <p:spTgt spid="16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7" grpId="1" animBg="1" advAuto="0"/>
      <p:bldP spid="1698" grpId="2" animBg="1" advAuto="0"/>
      <p:bldP spid="1698" grpId="3" animBg="1" advAuto="0"/>
      <p:bldP spid="1699" grpId="4"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But I am afraid that, as the serpent deceived Eve by his craftiness, your minds will be led astray from the simplicity and purity of devotion to Christ."/>
          <p:cNvSpPr txBox="1">
            <a:spLocks noGrp="1"/>
          </p:cNvSpPr>
          <p:nvPr>
            <p:ph type="subTitle" idx="1"/>
          </p:nvPr>
        </p:nvSpPr>
        <p:spPr>
          <a:xfrm>
            <a:off x="2476500" y="4241800"/>
            <a:ext cx="19507200" cy="7010400"/>
          </a:xfrm>
          <a:prstGeom prst="rect">
            <a:avLst/>
          </a:prstGeom>
        </p:spPr>
        <p:txBody>
          <a:bodyPr>
            <a:noAutofit/>
          </a:bodyPr>
          <a:lstStyle/>
          <a:p>
            <a:pPr defTabSz="914400">
              <a:buClr>
                <a:srgbClr val="F5F5F5"/>
              </a:buClr>
              <a:defRPr sz="8000">
                <a:effectLst>
                  <a:outerShdw blurRad="38100" dist="38100" dir="2700000" rotWithShape="0">
                    <a:srgbClr val="000000">
                      <a:alpha val="43137"/>
                    </a:srgbClr>
                  </a:outerShdw>
                </a:effectLst>
                <a:uFill>
                  <a:solidFill>
                    <a:srgbClr val="E2DEAB"/>
                  </a:solidFill>
                </a:uFill>
              </a:defRPr>
            </a:pPr>
            <a:r>
              <a:t>But I am afraid that, as the serpent deceived Eve by his craftiness, your minds will be led astray from the simplicity and purity of devotion to Christ.</a:t>
            </a:r>
          </a:p>
          <a:p>
            <a:pPr algn="ctr" defTabSz="914400">
              <a:buClr>
                <a:srgbClr val="F5F5F5"/>
              </a:buClr>
              <a:defRPr sz="8000">
                <a:effectLst>
                  <a:outerShdw blurRad="38100" dist="38100" dir="2700000" rotWithShape="0">
                    <a:srgbClr val="000000">
                      <a:alpha val="43137"/>
                    </a:srgbClr>
                  </a:outerShdw>
                </a:effectLst>
                <a:uFill>
                  <a:solidFill>
                    <a:srgbClr val="E2DEAB"/>
                  </a:solidFill>
                </a:uFill>
              </a:defRPr>
            </a:pPr>
            <a:r>
              <a:t> </a:t>
            </a:r>
          </a:p>
        </p:txBody>
      </p:sp>
      <p:sp>
        <p:nvSpPr>
          <p:cNvPr id="1702" name="2 Corinthians 11:3"/>
          <p:cNvSpPr txBox="1"/>
          <p:nvPr/>
        </p:nvSpPr>
        <p:spPr>
          <a:xfrm>
            <a:off x="5588000" y="1219200"/>
            <a:ext cx="163957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t>2 Corinthians 11:3</a:t>
            </a: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Operation Science vs Origin Science"/>
          <p:cNvSpPr txBox="1">
            <a:spLocks noGrp="1"/>
          </p:cNvSpPr>
          <p:nvPr>
            <p:ph type="subTitle" idx="1"/>
          </p:nvPr>
        </p:nvSpPr>
        <p:spPr>
          <a:xfrm>
            <a:off x="1714500" y="1756612"/>
            <a:ext cx="20942300" cy="9728200"/>
          </a:xfrm>
          <a:prstGeom prst="rect">
            <a:avLst/>
          </a:prstGeom>
        </p:spPr>
        <p:txBody>
          <a:bodyPr/>
          <a:lstStyle/>
          <a:p>
            <a:pPr algn="ctr" defTabSz="914400">
              <a:lnSpc>
                <a:spcPct val="150000"/>
              </a:lnSpc>
              <a:buClr>
                <a:srgbClr val="B6DE87"/>
              </a:buClr>
              <a:defRPr sz="11700">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pPr>
            <a:r>
              <a:rPr dirty="0">
                <a:solidFill>
                  <a:srgbClr val="FEFCDD"/>
                </a:solidFill>
                <a:uFill>
                  <a:solidFill>
                    <a:srgbClr val="FEFCDD"/>
                  </a:solidFill>
                </a:uFill>
              </a:rPr>
              <a:t>Operation</a:t>
            </a:r>
            <a:r>
              <a:rPr dirty="0"/>
              <a:t> Science</a:t>
            </a:r>
            <a:br>
              <a:rPr dirty="0"/>
            </a:br>
            <a:r>
              <a:rPr sz="12500" b="1" dirty="0">
                <a:solidFill>
                  <a:srgbClr val="F6A029"/>
                </a:solidFill>
                <a:uFill>
                  <a:solidFill>
                    <a:srgbClr val="F6A029"/>
                  </a:solidFill>
                </a:uFill>
                <a:latin typeface="DejaVu Sans Condensed"/>
                <a:ea typeface="DejaVu Sans Condensed"/>
                <a:cs typeface="DejaVu Sans Condensed"/>
                <a:sym typeface="DejaVu Sans Condensed"/>
              </a:rPr>
              <a:t>vs</a:t>
            </a:r>
            <a:r>
              <a:rPr dirty="0"/>
              <a:t/>
            </a:r>
            <a:br>
              <a:rPr dirty="0"/>
            </a:br>
            <a:r>
              <a:rPr dirty="0">
                <a:solidFill>
                  <a:srgbClr val="FEFCDD"/>
                </a:solidFill>
                <a:uFill>
                  <a:solidFill>
                    <a:srgbClr val="FEFCDD"/>
                  </a:solidFill>
                </a:uFill>
              </a:rPr>
              <a:t>Origin</a:t>
            </a:r>
            <a:r>
              <a:rPr dirty="0"/>
              <a:t> Science</a:t>
            </a:r>
          </a:p>
        </p:txBody>
      </p:sp>
      <p:sp>
        <p:nvSpPr>
          <p:cNvPr id="964" name="Line"/>
          <p:cNvSpPr/>
          <p:nvPr/>
        </p:nvSpPr>
        <p:spPr>
          <a:xfrm>
            <a:off x="4287837" y="4178300"/>
            <a:ext cx="8596323" cy="0"/>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65" name="Line"/>
          <p:cNvSpPr/>
          <p:nvPr/>
        </p:nvSpPr>
        <p:spPr>
          <a:xfrm flipV="1">
            <a:off x="5908660" y="9769323"/>
            <a:ext cx="5296044" cy="87"/>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8" name="pasted-image.pdf"/>
          <p:cNvGrpSpPr/>
          <p:nvPr/>
        </p:nvGrpSpPr>
        <p:grpSpPr>
          <a:xfrm>
            <a:off x="3700398" y="425450"/>
            <a:ext cx="16970504" cy="12877800"/>
            <a:chOff x="0" y="0"/>
            <a:chExt cx="16970503" cy="12877800"/>
          </a:xfrm>
        </p:grpSpPr>
        <p:pic>
          <p:nvPicPr>
            <p:cNvPr id="1707" name="pasted-image.pdf" descr="pasted-image.pdf"/>
            <p:cNvPicPr>
              <a:picLocks noChangeAspect="1"/>
            </p:cNvPicPr>
            <p:nvPr/>
          </p:nvPicPr>
          <p:blipFill>
            <a:blip r:embed="rId2">
              <a:extLst/>
            </a:blip>
            <a:stretch>
              <a:fillRect/>
            </a:stretch>
          </p:blipFill>
          <p:spPr>
            <a:xfrm>
              <a:off x="317500" y="304800"/>
              <a:ext cx="16348204" cy="12255500"/>
            </a:xfrm>
            <a:prstGeom prst="rect">
              <a:avLst/>
            </a:prstGeom>
            <a:ln>
              <a:noFill/>
            </a:ln>
            <a:effectLst/>
          </p:spPr>
        </p:pic>
        <p:pic>
          <p:nvPicPr>
            <p:cNvPr id="1706" name="pasted-image.pdf" descr="pasted-image.pdf"/>
            <p:cNvPicPr>
              <a:picLocks/>
            </p:cNvPicPr>
            <p:nvPr/>
          </p:nvPicPr>
          <p:blipFill>
            <a:blip r:embed="rId3">
              <a:extLst/>
            </a:blip>
            <a:stretch>
              <a:fillRect/>
            </a:stretch>
          </p:blipFill>
          <p:spPr>
            <a:xfrm>
              <a:off x="0" y="0"/>
              <a:ext cx="16970504" cy="12877800"/>
            </a:xfrm>
            <a:prstGeom prst="rect">
              <a:avLst/>
            </a:prstGeom>
            <a:effectLst/>
          </p:spPr>
        </p:pic>
      </p:grpSp>
      <p:sp>
        <p:nvSpPr>
          <p:cNvPr id="1709" name="UNBELIEF"/>
          <p:cNvSpPr txBox="1"/>
          <p:nvPr/>
        </p:nvSpPr>
        <p:spPr>
          <a:xfrm>
            <a:off x="5090541" y="5064001"/>
            <a:ext cx="5601618" cy="1485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700">
                <a:solidFill>
                  <a:srgbClr val="FFFFFF"/>
                </a:solidFill>
                <a:latin typeface="Arial Black"/>
                <a:ea typeface="Arial Black"/>
                <a:cs typeface="Arial Black"/>
                <a:sym typeface="Arial Black"/>
              </a:defRPr>
            </a:lvl1pPr>
          </a:lstStyle>
          <a:p>
            <a:r>
              <a:t>UNBELIEF</a:t>
            </a:r>
          </a:p>
        </p:txBody>
      </p:sp>
      <p:sp>
        <p:nvSpPr>
          <p:cNvPr id="1710" name="G"/>
          <p:cNvSpPr txBox="1"/>
          <p:nvPr/>
        </p:nvSpPr>
        <p:spPr>
          <a:xfrm rot="1500000">
            <a:off x="7772717" y="10394949"/>
            <a:ext cx="174349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dirty="0"/>
              <a:t>G</a:t>
            </a:r>
          </a:p>
        </p:txBody>
      </p:sp>
      <p:sp>
        <p:nvSpPr>
          <p:cNvPr id="1711" name="E"/>
          <p:cNvSpPr txBox="1"/>
          <p:nvPr/>
        </p:nvSpPr>
        <p:spPr>
          <a:xfrm rot="20220000">
            <a:off x="9224850" y="102806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dirty="0"/>
              <a:t>E</a:t>
            </a:r>
          </a:p>
        </p:txBody>
      </p:sp>
      <p:sp>
        <p:nvSpPr>
          <p:cNvPr id="1712" name="N"/>
          <p:cNvSpPr txBox="1"/>
          <p:nvPr/>
        </p:nvSpPr>
        <p:spPr>
          <a:xfrm rot="20940000">
            <a:off x="10604641" y="10521950"/>
            <a:ext cx="174349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dirty="0"/>
              <a:t>N</a:t>
            </a:r>
          </a:p>
        </p:txBody>
      </p:sp>
      <p:sp>
        <p:nvSpPr>
          <p:cNvPr id="1713" name="E"/>
          <p:cNvSpPr txBox="1"/>
          <p:nvPr/>
        </p:nvSpPr>
        <p:spPr>
          <a:xfrm rot="960000">
            <a:off x="12313449" y="10445750"/>
            <a:ext cx="152671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dirty="0"/>
              <a:t>E</a:t>
            </a:r>
          </a:p>
        </p:txBody>
      </p:sp>
      <p:sp>
        <p:nvSpPr>
          <p:cNvPr id="1714" name="S"/>
          <p:cNvSpPr txBox="1"/>
          <p:nvPr/>
        </p:nvSpPr>
        <p:spPr>
          <a:xfrm rot="20040000">
            <a:off x="13774035" y="104203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715" name="S"/>
          <p:cNvSpPr txBox="1"/>
          <p:nvPr/>
        </p:nvSpPr>
        <p:spPr>
          <a:xfrm rot="20700000">
            <a:off x="15736873" y="105600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716" name="I"/>
          <p:cNvSpPr txBox="1"/>
          <p:nvPr/>
        </p:nvSpPr>
        <p:spPr>
          <a:xfrm rot="780000">
            <a:off x="15250199" y="10179402"/>
            <a:ext cx="875420"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I</a:t>
            </a:r>
          </a:p>
        </p:txBody>
      </p:sp>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0" name="pasted-image.pdf"/>
          <p:cNvGrpSpPr/>
          <p:nvPr/>
        </p:nvGrpSpPr>
        <p:grpSpPr>
          <a:xfrm>
            <a:off x="3714750" y="422275"/>
            <a:ext cx="16954500" cy="12871450"/>
            <a:chOff x="0" y="0"/>
            <a:chExt cx="16954500" cy="12871450"/>
          </a:xfrm>
        </p:grpSpPr>
        <p:pic>
          <p:nvPicPr>
            <p:cNvPr id="1719" name="pasted-image.pdf" descr="pasted-image.pdf"/>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718" name="pasted-image.pdf" descr="pasted-image.pdf"/>
            <p:cNvPicPr>
              <a:picLocks/>
            </p:cNvPicPr>
            <p:nvPr/>
          </p:nvPicPr>
          <p:blipFill>
            <a:blip r:embed="rId4">
              <a:extLst/>
            </a:blip>
            <a:stretch>
              <a:fillRect/>
            </a:stretch>
          </p:blipFill>
          <p:spPr>
            <a:xfrm>
              <a:off x="0" y="0"/>
              <a:ext cx="16954500" cy="12871450"/>
            </a:xfrm>
            <a:prstGeom prst="rect">
              <a:avLst/>
            </a:prstGeom>
            <a:effectLst/>
          </p:spPr>
        </p:pic>
      </p:grpSp>
      <p:sp>
        <p:nvSpPr>
          <p:cNvPr id="1721" name="G"/>
          <p:cNvSpPr txBox="1"/>
          <p:nvPr/>
        </p:nvSpPr>
        <p:spPr>
          <a:xfrm rot="1500000">
            <a:off x="7772717" y="10394949"/>
            <a:ext cx="174349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a:t>
            </a:r>
          </a:p>
        </p:txBody>
      </p:sp>
      <p:sp>
        <p:nvSpPr>
          <p:cNvPr id="1722" name="E"/>
          <p:cNvSpPr txBox="1"/>
          <p:nvPr/>
        </p:nvSpPr>
        <p:spPr>
          <a:xfrm rot="20220000">
            <a:off x="9224850" y="102806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723" name="N"/>
          <p:cNvSpPr txBox="1"/>
          <p:nvPr/>
        </p:nvSpPr>
        <p:spPr>
          <a:xfrm rot="20940000">
            <a:off x="10604641" y="10521950"/>
            <a:ext cx="174349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N</a:t>
            </a:r>
          </a:p>
        </p:txBody>
      </p:sp>
      <p:sp>
        <p:nvSpPr>
          <p:cNvPr id="1724" name="E"/>
          <p:cNvSpPr txBox="1"/>
          <p:nvPr/>
        </p:nvSpPr>
        <p:spPr>
          <a:xfrm rot="960000">
            <a:off x="12313449" y="10445750"/>
            <a:ext cx="152671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725" name="S"/>
          <p:cNvSpPr txBox="1"/>
          <p:nvPr/>
        </p:nvSpPr>
        <p:spPr>
          <a:xfrm rot="20040000">
            <a:off x="13774035" y="104203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726" name="S"/>
          <p:cNvSpPr txBox="1"/>
          <p:nvPr/>
        </p:nvSpPr>
        <p:spPr>
          <a:xfrm rot="20700000">
            <a:off x="15736873" y="105600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727" name="I"/>
          <p:cNvSpPr txBox="1"/>
          <p:nvPr/>
        </p:nvSpPr>
        <p:spPr>
          <a:xfrm rot="780000">
            <a:off x="15250199" y="10179402"/>
            <a:ext cx="875420"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I</a:t>
            </a:r>
          </a:p>
        </p:txBody>
      </p:sp>
      <p:grpSp>
        <p:nvGrpSpPr>
          <p:cNvPr id="1734" name="Group"/>
          <p:cNvGrpSpPr/>
          <p:nvPr/>
        </p:nvGrpSpPr>
        <p:grpSpPr>
          <a:xfrm>
            <a:off x="4035942" y="313221"/>
            <a:ext cx="14550697" cy="12687186"/>
            <a:chOff x="0" y="0"/>
            <a:chExt cx="14550696" cy="12687185"/>
          </a:xfrm>
        </p:grpSpPr>
        <p:pic>
          <p:nvPicPr>
            <p:cNvPr id="1728" name="pasted-image.pdf" descr="pasted-image.pdf"/>
            <p:cNvPicPr>
              <a:picLocks noChangeAspect="1"/>
            </p:cNvPicPr>
            <p:nvPr/>
          </p:nvPicPr>
          <p:blipFill>
            <a:blip r:embed="rId5">
              <a:extLst/>
            </a:blip>
            <a:stretch>
              <a:fillRect/>
            </a:stretch>
          </p:blipFill>
          <p:spPr>
            <a:xfrm>
              <a:off x="0" y="0"/>
              <a:ext cx="14550697" cy="12687186"/>
            </a:xfrm>
            <a:prstGeom prst="rect">
              <a:avLst/>
            </a:prstGeom>
            <a:ln w="12700" cap="flat">
              <a:noFill/>
              <a:miter lim="400000"/>
            </a:ln>
            <a:effectLst/>
          </p:spPr>
        </p:pic>
        <p:sp>
          <p:nvSpPr>
            <p:cNvPr id="1729" name="Progressive…"/>
            <p:cNvSpPr txBox="1"/>
            <p:nvPr/>
          </p:nvSpPr>
          <p:spPr>
            <a:xfrm>
              <a:off x="5096944" y="6830283"/>
              <a:ext cx="3164038" cy="1259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t>Progressive</a:t>
              </a:r>
            </a:p>
            <a:p>
              <a:pPr>
                <a:lnSpc>
                  <a:spcPct val="90000"/>
                </a:lnSpc>
                <a:defRPr sz="4000" b="1">
                  <a:latin typeface="Helvetica"/>
                  <a:ea typeface="Helvetica"/>
                  <a:cs typeface="Helvetica"/>
                  <a:sym typeface="Helvetica"/>
                </a:defRPr>
              </a:pPr>
              <a:r>
                <a:t>Creation</a:t>
              </a:r>
            </a:p>
          </p:txBody>
        </p:sp>
        <p:sp>
          <p:nvSpPr>
            <p:cNvPr id="1730" name="Theistic…"/>
            <p:cNvSpPr txBox="1"/>
            <p:nvPr/>
          </p:nvSpPr>
          <p:spPr>
            <a:xfrm>
              <a:off x="8342562" y="7868989"/>
              <a:ext cx="2428331" cy="1259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t>Theistic</a:t>
              </a:r>
            </a:p>
            <a:p>
              <a:pPr>
                <a:lnSpc>
                  <a:spcPct val="90000"/>
                </a:lnSpc>
                <a:defRPr sz="4000" b="1">
                  <a:latin typeface="Helvetica"/>
                  <a:ea typeface="Helvetica"/>
                  <a:cs typeface="Helvetica"/>
                  <a:sym typeface="Helvetica"/>
                </a:defRPr>
              </a:pPr>
              <a:r>
                <a:t>Evolution</a:t>
              </a:r>
            </a:p>
          </p:txBody>
        </p:sp>
        <p:sp>
          <p:nvSpPr>
            <p:cNvPr id="1731" name="Gap…"/>
            <p:cNvSpPr txBox="1"/>
            <p:nvPr/>
          </p:nvSpPr>
          <p:spPr>
            <a:xfrm>
              <a:off x="3358348" y="8294093"/>
              <a:ext cx="1807965" cy="1259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t>Gap</a:t>
              </a:r>
            </a:p>
            <a:p>
              <a:pPr>
                <a:lnSpc>
                  <a:spcPct val="90000"/>
                </a:lnSpc>
                <a:defRPr sz="4000" b="1">
                  <a:latin typeface="Helvetica"/>
                  <a:ea typeface="Helvetica"/>
                  <a:cs typeface="Helvetica"/>
                  <a:sym typeface="Helvetica"/>
                </a:defRPr>
              </a:pPr>
              <a:r>
                <a:t>Theory</a:t>
              </a:r>
            </a:p>
          </p:txBody>
        </p:sp>
        <p:sp>
          <p:nvSpPr>
            <p:cNvPr id="1732" name="Day Age…"/>
            <p:cNvSpPr txBox="1"/>
            <p:nvPr/>
          </p:nvSpPr>
          <p:spPr>
            <a:xfrm>
              <a:off x="5998475" y="9280373"/>
              <a:ext cx="2269581" cy="1259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t>Day Age</a:t>
              </a:r>
            </a:p>
            <a:p>
              <a:pPr>
                <a:lnSpc>
                  <a:spcPct val="90000"/>
                </a:lnSpc>
                <a:defRPr sz="4000" b="1">
                  <a:latin typeface="Helvetica"/>
                  <a:ea typeface="Helvetica"/>
                  <a:cs typeface="Helvetica"/>
                  <a:sym typeface="Helvetica"/>
                </a:defRPr>
              </a:pPr>
              <a:r>
                <a:t>Theory</a:t>
              </a:r>
            </a:p>
          </p:txBody>
        </p:sp>
        <p:sp>
          <p:nvSpPr>
            <p:cNvPr id="1733" name="Framework…"/>
            <p:cNvSpPr txBox="1"/>
            <p:nvPr/>
          </p:nvSpPr>
          <p:spPr>
            <a:xfrm>
              <a:off x="7399931" y="10970557"/>
              <a:ext cx="2965848" cy="1259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t>Framework</a:t>
              </a:r>
            </a:p>
            <a:p>
              <a:pPr>
                <a:lnSpc>
                  <a:spcPct val="90000"/>
                </a:lnSpc>
                <a:defRPr sz="4000" b="1">
                  <a:latin typeface="Helvetica"/>
                  <a:ea typeface="Helvetica"/>
                  <a:cs typeface="Helvetica"/>
                  <a:sym typeface="Helvetica"/>
                </a:defRPr>
              </a:pPr>
              <a:r>
                <a:t>Hypothesis</a:t>
              </a:r>
            </a:p>
          </p:txBody>
        </p:sp>
      </p:grpSp>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8" name="KNwide Slides to layer for translation 2017 Feb 3.060.jpg" descr="KNwide Slides to layer for translation 2017 Feb 3.06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39" name="GENESIS"/>
          <p:cNvSpPr txBox="1"/>
          <p:nvPr/>
        </p:nvSpPr>
        <p:spPr>
          <a:xfrm>
            <a:off x="7863526" y="10595916"/>
            <a:ext cx="9783479"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GENESIS</a:t>
            </a:r>
          </a:p>
        </p:txBody>
      </p:sp>
      <p:sp>
        <p:nvSpPr>
          <p:cNvPr id="1740" name="Creation"/>
          <p:cNvSpPr txBox="1"/>
          <p:nvPr/>
        </p:nvSpPr>
        <p:spPr>
          <a:xfrm>
            <a:off x="14009096" y="7973375"/>
            <a:ext cx="2436408"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741" name="Ministry"/>
          <p:cNvSpPr txBox="1"/>
          <p:nvPr/>
        </p:nvSpPr>
        <p:spPr>
          <a:xfrm>
            <a:off x="14017004" y="9230675"/>
            <a:ext cx="2420593"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 name="KNwide Slides to layer for translation 2017 Feb 3.061.jpg" descr="KNwide Slides to layer for translation 2017 Feb 3.06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44" name="Age Dating Methods"/>
          <p:cNvSpPr txBox="1"/>
          <p:nvPr/>
        </p:nvSpPr>
        <p:spPr>
          <a:xfrm rot="2645255">
            <a:off x="4782495" y="2034757"/>
            <a:ext cx="416553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Age Dating Methods</a:t>
            </a:r>
          </a:p>
        </p:txBody>
      </p:sp>
      <p:sp>
        <p:nvSpPr>
          <p:cNvPr id="1745" name="Evolution"/>
          <p:cNvSpPr txBox="1"/>
          <p:nvPr/>
        </p:nvSpPr>
        <p:spPr>
          <a:xfrm rot="2645255">
            <a:off x="6983874" y="4320757"/>
            <a:ext cx="202337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Evolution</a:t>
            </a:r>
          </a:p>
        </p:txBody>
      </p:sp>
      <p:sp>
        <p:nvSpPr>
          <p:cNvPr id="1746" name="Apemen"/>
          <p:cNvSpPr txBox="1"/>
          <p:nvPr/>
        </p:nvSpPr>
        <p:spPr>
          <a:xfrm rot="2645255">
            <a:off x="5384471" y="3761957"/>
            <a:ext cx="176778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Apemen</a:t>
            </a:r>
          </a:p>
        </p:txBody>
      </p:sp>
      <p:sp>
        <p:nvSpPr>
          <p:cNvPr id="1747" name="Millions of Years"/>
          <p:cNvSpPr txBox="1"/>
          <p:nvPr/>
        </p:nvSpPr>
        <p:spPr>
          <a:xfrm rot="2645255">
            <a:off x="6542409" y="6632157"/>
            <a:ext cx="341430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Millions of Years</a:t>
            </a:r>
          </a:p>
        </p:txBody>
      </p:sp>
      <p:sp>
        <p:nvSpPr>
          <p:cNvPr id="1748" name="No Global Flood"/>
          <p:cNvSpPr txBox="1"/>
          <p:nvPr/>
        </p:nvSpPr>
        <p:spPr>
          <a:xfrm rot="2645255">
            <a:off x="4593235" y="5844757"/>
            <a:ext cx="335025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No Global Flood</a:t>
            </a:r>
          </a:p>
        </p:txBody>
      </p:sp>
      <p:sp>
        <p:nvSpPr>
          <p:cNvPr id="1749" name="GENESIS"/>
          <p:cNvSpPr txBox="1"/>
          <p:nvPr/>
        </p:nvSpPr>
        <p:spPr>
          <a:xfrm>
            <a:off x="7863526" y="10595916"/>
            <a:ext cx="9783479"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GENESIS</a:t>
            </a:r>
          </a:p>
        </p:txBody>
      </p:sp>
      <p:sp>
        <p:nvSpPr>
          <p:cNvPr id="1750" name="Creation"/>
          <p:cNvSpPr txBox="1"/>
          <p:nvPr/>
        </p:nvSpPr>
        <p:spPr>
          <a:xfrm>
            <a:off x="14009096" y="7973375"/>
            <a:ext cx="2436408"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751" name="Ministry"/>
          <p:cNvSpPr txBox="1"/>
          <p:nvPr/>
        </p:nvSpPr>
        <p:spPr>
          <a:xfrm>
            <a:off x="14017004" y="9230675"/>
            <a:ext cx="2420593"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3" name="KNwide Slides to layer for translation 2017 Feb 3.062.jpg" descr="KNwide Slides to layer for translation 2017 Feb 3.06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54" name="GENESIS"/>
          <p:cNvSpPr txBox="1"/>
          <p:nvPr/>
        </p:nvSpPr>
        <p:spPr>
          <a:xfrm>
            <a:off x="7863526" y="10595916"/>
            <a:ext cx="9783479"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GENESIS</a:t>
            </a:r>
          </a:p>
        </p:txBody>
      </p:sp>
      <p:sp>
        <p:nvSpPr>
          <p:cNvPr id="1755" name="Creation"/>
          <p:cNvSpPr txBox="1"/>
          <p:nvPr/>
        </p:nvSpPr>
        <p:spPr>
          <a:xfrm>
            <a:off x="14009096" y="7973375"/>
            <a:ext cx="2436408"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756" name="Ministry"/>
          <p:cNvSpPr txBox="1"/>
          <p:nvPr/>
        </p:nvSpPr>
        <p:spPr>
          <a:xfrm>
            <a:off x="14017004" y="9230675"/>
            <a:ext cx="2420593"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sp>
        <p:nvSpPr>
          <p:cNvPr id="1757" name="Evolution"/>
          <p:cNvSpPr txBox="1"/>
          <p:nvPr/>
        </p:nvSpPr>
        <p:spPr>
          <a:xfrm>
            <a:off x="6140472" y="4065704"/>
            <a:ext cx="242833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t>Evolution</a:t>
            </a:r>
          </a:p>
        </p:txBody>
      </p:sp>
      <p:sp>
        <p:nvSpPr>
          <p:cNvPr id="1758" name="Age…"/>
          <p:cNvSpPr txBox="1"/>
          <p:nvPr/>
        </p:nvSpPr>
        <p:spPr>
          <a:xfrm>
            <a:off x="8744562" y="4475299"/>
            <a:ext cx="2202608"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t>Age</a:t>
            </a:r>
          </a:p>
          <a:p>
            <a:pPr>
              <a:defRPr sz="4000" b="1">
                <a:latin typeface="Helvetica"/>
                <a:ea typeface="Helvetica"/>
                <a:cs typeface="Helvetica"/>
                <a:sym typeface="Helvetica"/>
              </a:defRPr>
            </a:pPr>
            <a:r>
              <a:t>Dating</a:t>
            </a:r>
          </a:p>
          <a:p>
            <a:pPr>
              <a:defRPr sz="4000" b="1">
                <a:latin typeface="Helvetica"/>
                <a:ea typeface="Helvetica"/>
                <a:cs typeface="Helvetica"/>
                <a:sym typeface="Helvetica"/>
              </a:defRPr>
            </a:pPr>
            <a:r>
              <a:t>Methods</a:t>
            </a:r>
          </a:p>
        </p:txBody>
      </p:sp>
      <p:sp>
        <p:nvSpPr>
          <p:cNvPr id="1759" name="Apemen"/>
          <p:cNvSpPr txBox="1"/>
          <p:nvPr/>
        </p:nvSpPr>
        <p:spPr>
          <a:xfrm>
            <a:off x="4148213" y="5472826"/>
            <a:ext cx="211852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t>Apemen</a:t>
            </a:r>
          </a:p>
        </p:txBody>
      </p:sp>
      <p:sp>
        <p:nvSpPr>
          <p:cNvPr id="1760" name="Millions…"/>
          <p:cNvSpPr txBox="1"/>
          <p:nvPr/>
        </p:nvSpPr>
        <p:spPr>
          <a:xfrm>
            <a:off x="6661275" y="6229067"/>
            <a:ext cx="214630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t>Millions</a:t>
            </a:r>
          </a:p>
          <a:p>
            <a:pPr>
              <a:defRPr sz="4000" b="1">
                <a:latin typeface="Helvetica"/>
                <a:ea typeface="Helvetica"/>
                <a:cs typeface="Helvetica"/>
                <a:sym typeface="Helvetica"/>
              </a:defRPr>
            </a:pPr>
            <a:r>
              <a:t>of Years</a:t>
            </a:r>
          </a:p>
        </p:txBody>
      </p:sp>
      <p:sp>
        <p:nvSpPr>
          <p:cNvPr id="1761" name="NO…"/>
          <p:cNvSpPr txBox="1"/>
          <p:nvPr/>
        </p:nvSpPr>
        <p:spPr>
          <a:xfrm>
            <a:off x="8243570" y="7226793"/>
            <a:ext cx="1835994"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t>NO</a:t>
            </a:r>
          </a:p>
          <a:p>
            <a:pPr>
              <a:defRPr sz="4000" b="1">
                <a:latin typeface="Helvetica"/>
                <a:ea typeface="Helvetica"/>
                <a:cs typeface="Helvetica"/>
                <a:sym typeface="Helvetica"/>
              </a:defRPr>
            </a:pPr>
            <a:r>
              <a:t>Global</a:t>
            </a:r>
          </a:p>
          <a:p>
            <a:pPr>
              <a:defRPr sz="4000" b="1">
                <a:latin typeface="Helvetica"/>
                <a:ea typeface="Helvetica"/>
                <a:cs typeface="Helvetica"/>
                <a:sym typeface="Helvetica"/>
              </a:defRPr>
            </a:pPr>
            <a:r>
              <a:t>Flood</a:t>
            </a:r>
          </a:p>
        </p:txBody>
      </p:sp>
      <p:sp>
        <p:nvSpPr>
          <p:cNvPr id="1762" name="Age Da"/>
          <p:cNvSpPr txBox="1"/>
          <p:nvPr/>
        </p:nvSpPr>
        <p:spPr>
          <a:xfrm rot="2645255">
            <a:off x="6460010" y="2659120"/>
            <a:ext cx="155823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Age Da</a:t>
            </a: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 name="KNwide Slides to layer for translation 2017 Feb 3.063.jpg" descr="KNwide Slides to layer for translation 2017 Feb 3.06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65" name="GENESIS"/>
          <p:cNvSpPr txBox="1"/>
          <p:nvPr/>
        </p:nvSpPr>
        <p:spPr>
          <a:xfrm>
            <a:off x="7863526" y="10595916"/>
            <a:ext cx="9783479"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GENESIS</a:t>
            </a:r>
          </a:p>
        </p:txBody>
      </p:sp>
      <p:sp>
        <p:nvSpPr>
          <p:cNvPr id="1766" name="Creation"/>
          <p:cNvSpPr txBox="1"/>
          <p:nvPr/>
        </p:nvSpPr>
        <p:spPr>
          <a:xfrm>
            <a:off x="17421655" y="7973375"/>
            <a:ext cx="2436408"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767" name="Ministry"/>
          <p:cNvSpPr txBox="1"/>
          <p:nvPr/>
        </p:nvSpPr>
        <p:spPr>
          <a:xfrm>
            <a:off x="17429563" y="9230675"/>
            <a:ext cx="2420593"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sp>
        <p:nvSpPr>
          <p:cNvPr id="1768" name="WARNING! WARNING! WARNING!"/>
          <p:cNvSpPr txBox="1"/>
          <p:nvPr/>
        </p:nvSpPr>
        <p:spPr>
          <a:xfrm>
            <a:off x="16018236" y="3088182"/>
            <a:ext cx="2738885"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solidFill>
                  <a:srgbClr val="F22D2B"/>
                </a:solidFill>
                <a:latin typeface="Helvetica"/>
                <a:ea typeface="Helvetica"/>
                <a:cs typeface="Helvetica"/>
                <a:sym typeface="Helvetica"/>
              </a:defRPr>
            </a:pPr>
            <a:r>
              <a:t>WARNING!</a:t>
            </a:r>
            <a:br/>
            <a:r>
              <a:t>WARNING!</a:t>
            </a:r>
            <a:br/>
            <a:r>
              <a:t>WARNING!</a:t>
            </a:r>
          </a:p>
        </p:txBody>
      </p:sp>
      <p:sp>
        <p:nvSpPr>
          <p:cNvPr id="1769" name="Evolution"/>
          <p:cNvSpPr txBox="1"/>
          <p:nvPr/>
        </p:nvSpPr>
        <p:spPr>
          <a:xfrm>
            <a:off x="6140472" y="4065704"/>
            <a:ext cx="242833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t>Evolution</a:t>
            </a:r>
          </a:p>
        </p:txBody>
      </p:sp>
      <p:sp>
        <p:nvSpPr>
          <p:cNvPr id="1770" name="Age…"/>
          <p:cNvSpPr txBox="1"/>
          <p:nvPr/>
        </p:nvSpPr>
        <p:spPr>
          <a:xfrm>
            <a:off x="8744562" y="4475299"/>
            <a:ext cx="2202608"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t>Age</a:t>
            </a:r>
          </a:p>
          <a:p>
            <a:pPr>
              <a:defRPr sz="4000" b="1">
                <a:latin typeface="Helvetica"/>
                <a:ea typeface="Helvetica"/>
                <a:cs typeface="Helvetica"/>
                <a:sym typeface="Helvetica"/>
              </a:defRPr>
            </a:pPr>
            <a:r>
              <a:t>Dating</a:t>
            </a:r>
          </a:p>
          <a:p>
            <a:pPr>
              <a:defRPr sz="4000" b="1">
                <a:latin typeface="Helvetica"/>
                <a:ea typeface="Helvetica"/>
                <a:cs typeface="Helvetica"/>
                <a:sym typeface="Helvetica"/>
              </a:defRPr>
            </a:pPr>
            <a:r>
              <a:t>Methods</a:t>
            </a:r>
          </a:p>
        </p:txBody>
      </p:sp>
      <p:sp>
        <p:nvSpPr>
          <p:cNvPr id="1771" name="Apemen"/>
          <p:cNvSpPr txBox="1"/>
          <p:nvPr/>
        </p:nvSpPr>
        <p:spPr>
          <a:xfrm>
            <a:off x="4148213" y="5472826"/>
            <a:ext cx="211852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t>Apemen</a:t>
            </a:r>
          </a:p>
        </p:txBody>
      </p:sp>
      <p:sp>
        <p:nvSpPr>
          <p:cNvPr id="1772" name="Millions…"/>
          <p:cNvSpPr txBox="1"/>
          <p:nvPr/>
        </p:nvSpPr>
        <p:spPr>
          <a:xfrm>
            <a:off x="6661275" y="6229067"/>
            <a:ext cx="214630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t>Millions</a:t>
            </a:r>
          </a:p>
          <a:p>
            <a:pPr>
              <a:defRPr sz="4000" b="1">
                <a:latin typeface="Helvetica"/>
                <a:ea typeface="Helvetica"/>
                <a:cs typeface="Helvetica"/>
                <a:sym typeface="Helvetica"/>
              </a:defRPr>
            </a:pPr>
            <a:r>
              <a:t>of Years</a:t>
            </a:r>
          </a:p>
        </p:txBody>
      </p:sp>
      <p:sp>
        <p:nvSpPr>
          <p:cNvPr id="1773" name="NO…"/>
          <p:cNvSpPr txBox="1"/>
          <p:nvPr/>
        </p:nvSpPr>
        <p:spPr>
          <a:xfrm>
            <a:off x="8243570" y="7226793"/>
            <a:ext cx="1835994"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t>NO</a:t>
            </a:r>
          </a:p>
          <a:p>
            <a:pPr>
              <a:defRPr sz="4000" b="1">
                <a:latin typeface="Helvetica"/>
                <a:ea typeface="Helvetica"/>
                <a:cs typeface="Helvetica"/>
                <a:sym typeface="Helvetica"/>
              </a:defRPr>
            </a:pPr>
            <a:r>
              <a:t>Global</a:t>
            </a:r>
          </a:p>
          <a:p>
            <a:pPr>
              <a:defRPr sz="4000" b="1">
                <a:latin typeface="Helvetica"/>
                <a:ea typeface="Helvetica"/>
                <a:cs typeface="Helvetica"/>
                <a:sym typeface="Helvetica"/>
              </a:defRPr>
            </a:pPr>
            <a:r>
              <a:t>Flood</a:t>
            </a:r>
          </a:p>
        </p:txBody>
      </p:sp>
      <p:sp>
        <p:nvSpPr>
          <p:cNvPr id="1774" name="Age Da"/>
          <p:cNvSpPr txBox="1"/>
          <p:nvPr/>
        </p:nvSpPr>
        <p:spPr>
          <a:xfrm rot="2645255">
            <a:off x="6460010" y="2659120"/>
            <a:ext cx="155823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Age Da</a:t>
            </a:r>
          </a:p>
        </p:txBody>
      </p:sp>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 name="Creation"/>
          <p:cNvSpPr txBox="1"/>
          <p:nvPr/>
        </p:nvSpPr>
        <p:spPr>
          <a:xfrm>
            <a:off x="17501596" y="7973375"/>
            <a:ext cx="2436408"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777" name="Ministry"/>
          <p:cNvSpPr txBox="1"/>
          <p:nvPr/>
        </p:nvSpPr>
        <p:spPr>
          <a:xfrm>
            <a:off x="17509504" y="9230675"/>
            <a:ext cx="2420593"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pic>
        <p:nvPicPr>
          <p:cNvPr id="1778" name="KNwide Slides to layer for translation 2017 Feb 3.064.jpg" descr="KNwide Slides to layer for translation 2017 Feb 3.06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79" name="COME TO…"/>
          <p:cNvSpPr txBox="1"/>
          <p:nvPr/>
        </p:nvSpPr>
        <p:spPr>
          <a:xfrm>
            <a:off x="14831675" y="1191182"/>
            <a:ext cx="5184690" cy="279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latin typeface="Trebuchet MS"/>
                <a:ea typeface="Trebuchet MS"/>
                <a:cs typeface="Trebuchet MS"/>
                <a:sym typeface="Trebuchet MS"/>
              </a:defRPr>
            </a:pPr>
            <a:r>
              <a:t>COME TO</a:t>
            </a:r>
          </a:p>
          <a:p>
            <a:pPr>
              <a:defRPr sz="4600">
                <a:latin typeface="Trebuchet MS"/>
                <a:ea typeface="Trebuchet MS"/>
                <a:cs typeface="Trebuchet MS"/>
                <a:sym typeface="Trebuchet MS"/>
              </a:defRPr>
            </a:pPr>
            <a:r>
              <a:t>JESUS! COME TO</a:t>
            </a:r>
          </a:p>
          <a:p>
            <a:pPr>
              <a:defRPr sz="4600">
                <a:latin typeface="Trebuchet MS"/>
                <a:ea typeface="Trebuchet MS"/>
                <a:cs typeface="Trebuchet MS"/>
                <a:sym typeface="Trebuchet MS"/>
              </a:defRPr>
            </a:pPr>
            <a:r>
              <a:t>THE CROSS AND BE</a:t>
            </a:r>
          </a:p>
          <a:p>
            <a:pPr>
              <a:defRPr sz="4600">
                <a:latin typeface="Trebuchet MS"/>
                <a:ea typeface="Trebuchet MS"/>
                <a:cs typeface="Trebuchet MS"/>
                <a:sym typeface="Trebuchet MS"/>
              </a:defRPr>
            </a:pPr>
            <a:r>
              <a:t>SAVED!</a:t>
            </a:r>
          </a:p>
        </p:txBody>
      </p:sp>
      <p:sp>
        <p:nvSpPr>
          <p:cNvPr id="1780" name="Creation"/>
          <p:cNvSpPr txBox="1"/>
          <p:nvPr/>
        </p:nvSpPr>
        <p:spPr>
          <a:xfrm>
            <a:off x="17501596" y="7973375"/>
            <a:ext cx="2436408"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781" name="Ministry"/>
          <p:cNvSpPr txBox="1"/>
          <p:nvPr/>
        </p:nvSpPr>
        <p:spPr>
          <a:xfrm>
            <a:off x="17509504" y="9230675"/>
            <a:ext cx="2420593"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sp>
        <p:nvSpPr>
          <p:cNvPr id="1782" name="GENESIS"/>
          <p:cNvSpPr txBox="1"/>
          <p:nvPr/>
        </p:nvSpPr>
        <p:spPr>
          <a:xfrm>
            <a:off x="7863526" y="10595916"/>
            <a:ext cx="9783479"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GENESIS</a:t>
            </a:r>
          </a:p>
        </p:txBody>
      </p:sp>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 name="2 Corinthians 10:4–5"/>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t>2 Corinthians 10:4–5</a:t>
            </a:r>
          </a:p>
        </p:txBody>
      </p:sp>
      <p:sp>
        <p:nvSpPr>
          <p:cNvPr id="1785" name="4 For the weapons of our warfare are not of the flesh, but divinely powerful for the destruction of fortresses.…"/>
          <p:cNvSpPr txBox="1">
            <a:spLocks noGrp="1"/>
          </p:cNvSpPr>
          <p:nvPr>
            <p:ph type="subTitle" idx="1"/>
          </p:nvPr>
        </p:nvSpPr>
        <p:spPr>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a:solidFill>
                  <a:srgbClr val="E2DEAB"/>
                </a:solidFill>
                <a:uFill>
                  <a:solidFill>
                    <a:srgbClr val="E2DEAB"/>
                  </a:solidFill>
                </a:uFill>
              </a:rPr>
              <a:t>4</a:t>
            </a:r>
            <a:r>
              <a:rPr>
                <a:solidFill>
                  <a:srgbClr val="E2DEAB"/>
                </a:solidFill>
                <a:uFill>
                  <a:solidFill>
                    <a:srgbClr val="E2DEAB"/>
                  </a:solidFill>
                </a:uFill>
              </a:rPr>
              <a:t> For the weapons of </a:t>
            </a:r>
            <a:r>
              <a:rPr>
                <a:solidFill>
                  <a:srgbClr val="F6A029"/>
                </a:solidFill>
                <a:uFill>
                  <a:solidFill>
                    <a:srgbClr val="F6A029"/>
                  </a:solidFill>
                </a:uFill>
              </a:rPr>
              <a:t>our warfare</a:t>
            </a:r>
            <a:r>
              <a:rPr>
                <a:solidFill>
                  <a:srgbClr val="B6DE87"/>
                </a:solidFill>
                <a:uFill>
                  <a:solidFill>
                    <a:srgbClr val="B6DE87"/>
                  </a:solidFill>
                </a:uFill>
              </a:rPr>
              <a:t> </a:t>
            </a:r>
            <a:r>
              <a:rPr>
                <a:solidFill>
                  <a:srgbClr val="E2DEAB"/>
                </a:solidFill>
                <a:uFill>
                  <a:solidFill>
                    <a:srgbClr val="E2DEAB"/>
                  </a:solidFill>
                </a:uFill>
              </a:rPr>
              <a:t>are not of the flesh, but divinely powerful for the destruction of fortresses.</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a:solidFill>
                  <a:srgbClr val="E2DEAB"/>
                </a:solidFill>
                <a:uFill>
                  <a:solidFill>
                    <a:srgbClr val="E2DEAB"/>
                  </a:solidFill>
                </a:uFill>
              </a:rPr>
              <a:t>5</a:t>
            </a:r>
            <a:r>
              <a:rPr>
                <a:solidFill>
                  <a:srgbClr val="E2DEAB"/>
                </a:solidFill>
                <a:uFill>
                  <a:solidFill>
                    <a:srgbClr val="E2DEAB"/>
                  </a:solidFill>
                </a:uFill>
              </a:rPr>
              <a:t> We are destroying </a:t>
            </a:r>
            <a:r>
              <a:rPr>
                <a:solidFill>
                  <a:srgbClr val="F6A029"/>
                </a:solidFill>
                <a:uFill>
                  <a:solidFill>
                    <a:srgbClr val="F6A029"/>
                  </a:solidFill>
                </a:uFill>
              </a:rPr>
              <a:t>speculations</a:t>
            </a:r>
            <a:r>
              <a:t> </a:t>
            </a:r>
            <a:r>
              <a:rPr>
                <a:solidFill>
                  <a:srgbClr val="E2DEAB"/>
                </a:solidFill>
                <a:uFill>
                  <a:solidFill>
                    <a:srgbClr val="E2DEAB"/>
                  </a:solidFill>
                </a:uFill>
              </a:rPr>
              <a:t>and </a:t>
            </a:r>
            <a:r>
              <a:rPr>
                <a:solidFill>
                  <a:srgbClr val="F6A029"/>
                </a:solidFill>
                <a:uFill>
                  <a:solidFill>
                    <a:srgbClr val="F6A029"/>
                  </a:solidFill>
                </a:uFill>
              </a:rPr>
              <a:t>every lofty thing raised up against the knowledge of God</a:t>
            </a:r>
            <a:r>
              <a:rPr>
                <a:solidFill>
                  <a:srgbClr val="E2DEAB"/>
                </a:solidFill>
                <a:uFill>
                  <a:solidFill>
                    <a:srgbClr val="E2DEAB"/>
                  </a:solidFill>
                </a:uFill>
              </a:rPr>
              <a:t>, and we are taking </a:t>
            </a:r>
            <a:r>
              <a:rPr>
                <a:solidFill>
                  <a:srgbClr val="F6A029"/>
                </a:solidFill>
                <a:uFill>
                  <a:solidFill>
                    <a:srgbClr val="F6A029"/>
                  </a:solidFill>
                </a:uFill>
              </a:rPr>
              <a:t>every thought</a:t>
            </a:r>
            <a:r>
              <a:rPr>
                <a:solidFill>
                  <a:srgbClr val="E2DEAB"/>
                </a:solidFill>
                <a:uFill>
                  <a:solidFill>
                    <a:srgbClr val="E2DEAB"/>
                  </a:solidFill>
                </a:uFill>
              </a:rPr>
              <a:t> captive to the obedience of Christ.</a:t>
            </a:r>
          </a:p>
        </p:txBody>
      </p:sp>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 name="“Today it is perhaps the Darwinian view of nature more than any other that is responsible for the agnostic and skeptical outlook of the twentieth century.”"/>
          <p:cNvSpPr txBox="1">
            <a:spLocks noGrp="1"/>
          </p:cNvSpPr>
          <p:nvPr>
            <p:ph type="title"/>
          </p:nvPr>
        </p:nvSpPr>
        <p:spPr>
          <a:xfrm>
            <a:off x="1778000" y="1384300"/>
            <a:ext cx="15786100" cy="8826500"/>
          </a:xfrm>
          <a:prstGeom prst="rect">
            <a:avLst/>
          </a:prstGeom>
        </p:spPr>
        <p:txBody>
          <a:bodyPr/>
          <a:lstStyle>
            <a:lvl1pPr defTabSz="914400">
              <a:lnSpc>
                <a:spcPct val="90000"/>
              </a:lnSpc>
              <a:spcBef>
                <a:spcPts val="4300"/>
              </a:spcBef>
              <a:defRPr sz="8000">
                <a:effectLst>
                  <a:outerShdw blurRad="38100" dist="38100" dir="2700000" rotWithShape="0">
                    <a:srgbClr val="000000">
                      <a:alpha val="43137"/>
                    </a:srgbClr>
                  </a:outerShdw>
                </a:effectLst>
                <a:uFill>
                  <a:solidFill>
                    <a:srgbClr val="E2DEAB"/>
                  </a:solidFill>
                </a:uFill>
              </a:defRPr>
            </a:lvl1pPr>
          </a:lstStyle>
          <a:p>
            <a:r>
              <a:t>“Today it is perhaps the Darwinian view of nature more than any other that is responsible for the agnostic and skeptical outlook of the twentieth century.”</a:t>
            </a:r>
          </a:p>
        </p:txBody>
      </p:sp>
      <p:sp>
        <p:nvSpPr>
          <p:cNvPr id="1834" name="Michael Denton, Evolution: A Theory in Crisis (London: Burnett Books, 1985), p. 358."/>
          <p:cNvSpPr txBox="1">
            <a:spLocks noGrp="1"/>
          </p:cNvSpPr>
          <p:nvPr>
            <p:ph type="body" sz="quarter" idx="1"/>
          </p:nvPr>
        </p:nvSpPr>
        <p:spPr>
          <a:xfrm>
            <a:off x="1752600" y="11518900"/>
            <a:ext cx="20866100" cy="933967"/>
          </a:xfrm>
          <a:prstGeom prst="rect">
            <a:avLst/>
          </a:prstGeom>
        </p:spPr>
        <p:txBody>
          <a:bodyPr/>
          <a:lstStyle/>
          <a:p>
            <a:pPr defTabSz="914400">
              <a:spcBef>
                <a:spcPts val="2100"/>
              </a:spcBef>
              <a:buClr>
                <a:srgbClr val="F5F5F5"/>
              </a:buClr>
              <a:defRPr sz="4200">
                <a:effectLst>
                  <a:outerShdw blurRad="38100" dist="38100" dir="2700000" rotWithShape="0">
                    <a:srgbClr val="000000">
                      <a:alpha val="43137"/>
                    </a:srgbClr>
                  </a:outerShdw>
                </a:effectLst>
                <a:uFill>
                  <a:solidFill>
                    <a:srgbClr val="E2DEAB"/>
                  </a:solidFill>
                </a:uFill>
              </a:defRPr>
            </a:pPr>
            <a:r>
              <a:t>Michael Denton, </a:t>
            </a:r>
            <a:r>
              <a:rPr>
                <a:latin typeface="DejaVu Sans Condensed Oblique"/>
                <a:ea typeface="DejaVu Sans Condensed Oblique"/>
                <a:cs typeface="DejaVu Sans Condensed Oblique"/>
                <a:sym typeface="DejaVu Sans Condensed Oblique"/>
              </a:rPr>
              <a:t>Evolution: A Theory in Crisis</a:t>
            </a:r>
            <a:r>
              <a:t> (London: Burnett Books, 1985), p. 358.</a:t>
            </a:r>
          </a:p>
        </p:txBody>
      </p:sp>
      <p:grpSp>
        <p:nvGrpSpPr>
          <p:cNvPr id="1837" name="image100.jpg"/>
          <p:cNvGrpSpPr/>
          <p:nvPr/>
        </p:nvGrpSpPr>
        <p:grpSpPr>
          <a:xfrm>
            <a:off x="17834548" y="1244753"/>
            <a:ext cx="5397501" cy="7632701"/>
            <a:chOff x="0" y="0"/>
            <a:chExt cx="5397500" cy="7632700"/>
          </a:xfrm>
        </p:grpSpPr>
        <p:pic>
          <p:nvPicPr>
            <p:cNvPr id="1836" name="image100.jpg" descr="image100.jpg"/>
            <p:cNvPicPr>
              <a:picLocks/>
            </p:cNvPicPr>
            <p:nvPr/>
          </p:nvPicPr>
          <p:blipFill>
            <a:blip r:embed="rId3">
              <a:extLst/>
            </a:blip>
            <a:stretch>
              <a:fillRect/>
            </a:stretch>
          </p:blipFill>
          <p:spPr>
            <a:xfrm>
              <a:off x="317500" y="304800"/>
              <a:ext cx="4775200" cy="7010400"/>
            </a:xfrm>
            <a:prstGeom prst="rect">
              <a:avLst/>
            </a:prstGeom>
            <a:ln>
              <a:noFill/>
            </a:ln>
            <a:effectLst/>
          </p:spPr>
        </p:pic>
        <p:pic>
          <p:nvPicPr>
            <p:cNvPr id="1835" name="image100.jpg" descr="image100.jpg"/>
            <p:cNvPicPr>
              <a:picLocks/>
            </p:cNvPicPr>
            <p:nvPr/>
          </p:nvPicPr>
          <p:blipFill>
            <a:blip r:embed="rId4">
              <a:extLst/>
            </a:blip>
            <a:stretch>
              <a:fillRect/>
            </a:stretch>
          </p:blipFill>
          <p:spPr>
            <a:xfrm>
              <a:off x="0" y="0"/>
              <a:ext cx="5397500" cy="7632700"/>
            </a:xfrm>
            <a:prstGeom prst="rect">
              <a:avLst/>
            </a:prstGeom>
            <a:effectLst/>
          </p:spPr>
        </p:pic>
      </p:gr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1" name="“The [Darwinian] revolution began when"/>
          <p:cNvSpPr txBox="1">
            <a:spLocks noGrp="1"/>
          </p:cNvSpPr>
          <p:nvPr>
            <p:ph type="title"/>
          </p:nvPr>
        </p:nvSpPr>
        <p:spPr>
          <a:xfrm>
            <a:off x="1778000" y="1384300"/>
            <a:ext cx="15265400" cy="2794000"/>
          </a:xfrm>
          <a:prstGeom prst="rect">
            <a:avLst/>
          </a:prstGeom>
        </p:spPr>
        <p:txBody>
          <a:bodyPr/>
          <a:lstStyle>
            <a:lvl1pPr defTabSz="914400">
              <a:defRPr sz="8000">
                <a:effectLst>
                  <a:outerShdw blurRad="38100" dist="38100" dir="2700000" rotWithShape="0">
                    <a:srgbClr val="000000">
                      <a:alpha val="43137"/>
                    </a:srgbClr>
                  </a:outerShdw>
                </a:effectLst>
                <a:uFill>
                  <a:solidFill>
                    <a:srgbClr val="E2DEAB"/>
                  </a:solidFill>
                </a:uFill>
              </a:defRPr>
            </a:lvl1pPr>
          </a:lstStyle>
          <a:p>
            <a:r>
              <a:rPr dirty="0"/>
              <a:t>“The [Darwinian] revolution began when </a:t>
            </a:r>
          </a:p>
        </p:txBody>
      </p:sp>
      <p:sp>
        <p:nvSpPr>
          <p:cNvPr id="1842" name="Ernst Mayr, “The Nature of the Darwinian Revolution,” Science, vol. 176 (2 June 1972), p. 988."/>
          <p:cNvSpPr txBox="1">
            <a:spLocks noGrp="1"/>
          </p:cNvSpPr>
          <p:nvPr>
            <p:ph type="body" sz="quarter" idx="1"/>
          </p:nvPr>
        </p:nvSpPr>
        <p:spPr>
          <a:xfrm>
            <a:off x="1752600" y="10858500"/>
            <a:ext cx="20866100" cy="1689100"/>
          </a:xfrm>
          <a:prstGeom prst="rect">
            <a:avLst/>
          </a:prstGeom>
        </p:spPr>
        <p:txBody>
          <a:bodyPr/>
          <a:lstStyle/>
          <a:p>
            <a:pPr defTabSz="914400">
              <a:spcBef>
                <a:spcPts val="2100"/>
              </a:spcBef>
              <a:buClr>
                <a:srgbClr val="F5F5F5"/>
              </a:buClr>
              <a:defRPr sz="4400">
                <a:effectLst>
                  <a:outerShdw blurRad="38100" dist="38100" dir="2700000" rotWithShape="0">
                    <a:srgbClr val="000000">
                      <a:alpha val="43137"/>
                    </a:srgbClr>
                  </a:outerShdw>
                </a:effectLst>
                <a:uFill>
                  <a:solidFill>
                    <a:srgbClr val="E2DEAB"/>
                  </a:solidFill>
                </a:uFill>
              </a:defRPr>
            </a:pPr>
            <a:r>
              <a:rPr dirty="0"/>
              <a:t>Ernst Mayr, “The Nature of the Darwinian Revolution,” </a:t>
            </a:r>
            <a:r>
              <a:rPr dirty="0">
                <a:latin typeface="DejaVu Sans Condensed Oblique"/>
                <a:ea typeface="DejaVu Sans Condensed Oblique"/>
                <a:cs typeface="DejaVu Sans Condensed Oblique"/>
                <a:sym typeface="DejaVu Sans Condensed Oblique"/>
              </a:rPr>
              <a:t>Science</a:t>
            </a:r>
            <a:r>
              <a:rPr dirty="0"/>
              <a:t>, vol. 176 (2 June 1972), p. 988.</a:t>
            </a:r>
          </a:p>
        </p:txBody>
      </p:sp>
      <p:sp>
        <p:nvSpPr>
          <p:cNvPr id="1843" name="it became obvious…"/>
          <p:cNvSpPr txBox="1"/>
          <p:nvPr/>
        </p:nvSpPr>
        <p:spPr>
          <a:xfrm>
            <a:off x="1804986" y="2625881"/>
            <a:ext cx="21056601" cy="7086601"/>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it became obvious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that the earth was very ancient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rather than having been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created only 6000 years ago.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This finding was the snowball that started</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the whole avalanche.”</a:t>
            </a:r>
          </a:p>
        </p:txBody>
      </p:sp>
      <p:grpSp>
        <p:nvGrpSpPr>
          <p:cNvPr id="1846" name="image101.jpg"/>
          <p:cNvGrpSpPr/>
          <p:nvPr/>
        </p:nvGrpSpPr>
        <p:grpSpPr>
          <a:xfrm>
            <a:off x="17823020" y="1308097"/>
            <a:ext cx="5381546" cy="5638803"/>
            <a:chOff x="0" y="0"/>
            <a:chExt cx="5381545" cy="5638801"/>
          </a:xfrm>
        </p:grpSpPr>
        <p:pic>
          <p:nvPicPr>
            <p:cNvPr id="1845" name="image101.jpg" descr="image101.jpg"/>
            <p:cNvPicPr>
              <a:picLocks noChangeAspect="1"/>
            </p:cNvPicPr>
            <p:nvPr/>
          </p:nvPicPr>
          <p:blipFill>
            <a:blip r:embed="rId3">
              <a:extLst/>
            </a:blip>
            <a:srcRect l="2578"/>
            <a:stretch>
              <a:fillRect/>
            </a:stretch>
          </p:blipFill>
          <p:spPr>
            <a:xfrm>
              <a:off x="317500" y="304800"/>
              <a:ext cx="4759246" cy="5016502"/>
            </a:xfrm>
            <a:prstGeom prst="rect">
              <a:avLst/>
            </a:prstGeom>
            <a:ln>
              <a:noFill/>
            </a:ln>
            <a:effectLst/>
          </p:spPr>
        </p:pic>
        <p:pic>
          <p:nvPicPr>
            <p:cNvPr id="1844" name="image101.jpg" descr="image101.jpg"/>
            <p:cNvPicPr>
              <a:picLocks/>
            </p:cNvPicPr>
            <p:nvPr/>
          </p:nvPicPr>
          <p:blipFill>
            <a:blip r:embed="rId4">
              <a:extLst/>
            </a:blip>
            <a:stretch>
              <a:fillRect/>
            </a:stretch>
          </p:blipFill>
          <p:spPr>
            <a:xfrm>
              <a:off x="0" y="0"/>
              <a:ext cx="5381546" cy="563880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843"/>
                                        </p:tgtEl>
                                        <p:attrNameLst>
                                          <p:attrName>style.visibility</p:attrName>
                                        </p:attrNameLst>
                                      </p:cBhvr>
                                      <p:to>
                                        <p:strVal val="visible"/>
                                      </p:to>
                                    </p:set>
                                    <p:animEffect transition="in" filter="wipe(up)">
                                      <p:cBhvr>
                                        <p:cTn id="7"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68" name="OPERATION SCIENCE"/>
          <p:cNvSpPr txBox="1"/>
          <p:nvPr/>
        </p:nvSpPr>
        <p:spPr>
          <a:xfrm>
            <a:off x="2867818" y="1219200"/>
            <a:ext cx="18419764" cy="392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a:solidFill>
                  <a:srgbClr val="FFFFFF"/>
                </a:solidFill>
              </a:rPr>
              <a:t>OPERATION</a:t>
            </a:r>
            <a:r>
              <a:t> </a:t>
            </a:r>
            <a:r>
              <a:rPr>
                <a:solidFill>
                  <a:srgbClr val="FEFCDD"/>
                </a:solidFill>
              </a:rPr>
              <a:t>SCIENCE</a:t>
            </a:r>
          </a:p>
        </p:txBody>
      </p:sp>
      <p:sp>
        <p:nvSpPr>
          <p:cNvPr id="969" name="“Scientific Method”"/>
          <p:cNvSpPr txBox="1">
            <a:spLocks noGrp="1"/>
          </p:cNvSpPr>
          <p:nvPr>
            <p:ph type="body" sz="quarter" idx="1"/>
          </p:nvPr>
        </p:nvSpPr>
        <p:spPr>
          <a:xfrm>
            <a:off x="1511528" y="3251200"/>
            <a:ext cx="21348701" cy="1778001"/>
          </a:xfrm>
          <a:prstGeom prst="rect">
            <a:avLst/>
          </a:prstGeom>
        </p:spPr>
        <p:txBody>
          <a:bodyPr/>
          <a:lstStyle>
            <a:lvl1pPr algn="ctr">
              <a:lnSpc>
                <a:spcPct val="300000"/>
              </a:lnSpc>
              <a:buClr>
                <a:srgbClr val="F5F5F5"/>
              </a:buClr>
              <a:defRPr>
                <a:effectLst>
                  <a:outerShdw blurRad="38100" dist="38100" dir="2700000" rotWithShape="0">
                    <a:srgbClr val="000000">
                      <a:alpha val="43137"/>
                    </a:srgbClr>
                  </a:outerShdw>
                </a:effectLst>
              </a:defRPr>
            </a:lvl1pPr>
          </a:lstStyle>
          <a:p>
            <a:pPr>
              <a:lnSpc>
                <a:spcPct val="100000"/>
              </a:lnSpc>
            </a:pPr>
            <a:r>
              <a:rPr dirty="0"/>
              <a:t>“Scientific Method”</a:t>
            </a:r>
          </a:p>
        </p:txBody>
      </p:sp>
      <p:sp>
        <p:nvSpPr>
          <p:cNvPr id="970" name="Line"/>
          <p:cNvSpPr/>
          <p:nvPr/>
        </p:nvSpPr>
        <p:spPr>
          <a:xfrm>
            <a:off x="6883971" y="4597400"/>
            <a:ext cx="10847834"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1" name="The use of observable, repeatable experiments…"/>
          <p:cNvSpPr txBox="1"/>
          <p:nvPr/>
        </p:nvSpPr>
        <p:spPr>
          <a:xfrm>
            <a:off x="2476500" y="5286375"/>
            <a:ext cx="19685000" cy="647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The use of </a:t>
            </a:r>
            <a:r>
              <a:rPr dirty="0">
                <a:solidFill>
                  <a:srgbClr val="F6A029"/>
                </a:solidFill>
                <a:uFill>
                  <a:solidFill>
                    <a:srgbClr val="F6A029"/>
                  </a:solidFill>
                </a:uFill>
              </a:rPr>
              <a:t>observable, repeatable experiments</a:t>
            </a:r>
            <a:r>
              <a:rPr dirty="0">
                <a:solidFill>
                  <a:srgbClr val="B6DE87"/>
                </a:solidFill>
                <a:uFill>
                  <a:solidFill>
                    <a:srgbClr val="B6DE87"/>
                  </a:solidFill>
                </a:uFill>
              </a:rPr>
              <a:t> </a:t>
            </a:r>
          </a:p>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in a </a:t>
            </a:r>
            <a:r>
              <a:rPr dirty="0">
                <a:solidFill>
                  <a:srgbClr val="F6A029"/>
                </a:solidFill>
                <a:uFill>
                  <a:solidFill>
                    <a:srgbClr val="F6A029"/>
                  </a:solidFill>
                </a:uFill>
              </a:rPr>
              <a:t>controlled environment</a:t>
            </a:r>
            <a:r>
              <a:rPr dirty="0">
                <a:solidFill>
                  <a:srgbClr val="B6DE87"/>
                </a:solidFill>
                <a:uFill>
                  <a:solidFill>
                    <a:srgbClr val="B6DE87"/>
                  </a:solidFill>
                </a:uFill>
              </a:rPr>
              <a:t> </a:t>
            </a:r>
            <a:r>
              <a:rPr dirty="0">
                <a:solidFill>
                  <a:srgbClr val="F4EDB7"/>
                </a:solidFill>
                <a:uFill>
                  <a:solidFill>
                    <a:srgbClr val="F4EDB7"/>
                  </a:solidFill>
                </a:uFill>
              </a:rPr>
              <a:t>(e.g., a lab) </a:t>
            </a:r>
          </a:p>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F4EDB7"/>
                </a:solidFill>
                <a:uFill>
                  <a:solidFill>
                    <a:srgbClr val="F4EDB7"/>
                  </a:solidFill>
                </a:uFill>
              </a:rPr>
              <a:t>t</a:t>
            </a:r>
            <a:r>
              <a:rPr dirty="0">
                <a:solidFill>
                  <a:srgbClr val="E2DEAB"/>
                </a:solidFill>
                <a:uFill>
                  <a:solidFill>
                    <a:srgbClr val="E2DEAB"/>
                  </a:solidFill>
                </a:uFill>
              </a:rPr>
              <a:t>o understand how things </a:t>
            </a:r>
            <a:r>
              <a:rPr dirty="0">
                <a:solidFill>
                  <a:srgbClr val="F6A029"/>
                </a:solidFill>
                <a:uFill>
                  <a:solidFill>
                    <a:srgbClr val="F6A029"/>
                  </a:solidFill>
                </a:uFill>
              </a:rPr>
              <a:t>operate or function</a:t>
            </a:r>
            <a:r>
              <a:rPr dirty="0">
                <a:solidFill>
                  <a:srgbClr val="E2DEAB"/>
                </a:solidFill>
                <a:uFill>
                  <a:solidFill>
                    <a:srgbClr val="E2DEAB"/>
                  </a:solidFill>
                </a:uFill>
              </a:rPr>
              <a:t> </a:t>
            </a:r>
          </a:p>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in the </a:t>
            </a:r>
            <a:r>
              <a:rPr dirty="0">
                <a:solidFill>
                  <a:srgbClr val="F6A029"/>
                </a:solidFill>
                <a:uFill>
                  <a:solidFill>
                    <a:srgbClr val="F6A029"/>
                  </a:solidFill>
                </a:uFill>
              </a:rPr>
              <a:t>present</a:t>
            </a:r>
            <a:r>
              <a:rPr dirty="0"/>
              <a:t> </a:t>
            </a:r>
            <a:r>
              <a:rPr dirty="0">
                <a:solidFill>
                  <a:srgbClr val="E2DEAB"/>
                </a:solidFill>
                <a:uFill>
                  <a:solidFill>
                    <a:srgbClr val="E2DEAB"/>
                  </a:solidFill>
                </a:uFill>
              </a:rPr>
              <a:t>physical universe </a:t>
            </a:r>
          </a:p>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in order to find </a:t>
            </a:r>
            <a:r>
              <a:rPr dirty="0">
                <a:solidFill>
                  <a:srgbClr val="F6A029"/>
                </a:solidFill>
                <a:uFill>
                  <a:solidFill>
                    <a:srgbClr val="F6A029"/>
                  </a:solidFill>
                </a:uFill>
              </a:rPr>
              <a:t>cures for disease</a:t>
            </a:r>
            <a:r>
              <a:rPr dirty="0">
                <a:solidFill>
                  <a:srgbClr val="E2DEAB"/>
                </a:solidFill>
                <a:uFill>
                  <a:solidFill>
                    <a:srgbClr val="E2DEAB"/>
                  </a:solidFill>
                </a:uFill>
              </a:rPr>
              <a:t>, produce </a:t>
            </a:r>
            <a:r>
              <a:rPr dirty="0">
                <a:solidFill>
                  <a:srgbClr val="F6A029"/>
                </a:solidFill>
                <a:uFill>
                  <a:solidFill>
                    <a:srgbClr val="F6A029"/>
                  </a:solidFill>
                </a:uFill>
              </a:rPr>
              <a:t>new technology</a:t>
            </a:r>
            <a:r>
              <a:rPr dirty="0">
                <a:solidFill>
                  <a:srgbClr val="E2DEAB"/>
                </a:solidFill>
                <a:uFill>
                  <a:solidFill>
                    <a:srgbClr val="E2DEAB"/>
                  </a:solidFill>
                </a:uFill>
              </a:rPr>
              <a:t>, or </a:t>
            </a:r>
            <a:r>
              <a:rPr dirty="0">
                <a:solidFill>
                  <a:srgbClr val="F6A029"/>
                </a:solidFill>
                <a:uFill>
                  <a:solidFill>
                    <a:srgbClr val="F6A029"/>
                  </a:solidFill>
                </a:uFill>
              </a:rPr>
              <a:t>put a man on the moon</a:t>
            </a:r>
            <a:r>
              <a:rPr dirty="0">
                <a:solidFill>
                  <a:srgbClr val="E2DEAB"/>
                </a:solidFill>
                <a:uFill>
                  <a:solidFill>
                    <a:srgbClr val="E2DEAB"/>
                  </a:solidFill>
                </a:uFill>
              </a:rPr>
              <a:t>, etc.</a:t>
            </a:r>
          </a:p>
        </p:txBody>
      </p:sp>
    </p:spTree>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69">
                                            <p:bg/>
                                          </p:spTgt>
                                        </p:tgtEl>
                                        <p:attrNameLst>
                                          <p:attrName>style.visibility</p:attrName>
                                        </p:attrNameLst>
                                      </p:cBhvr>
                                      <p:to>
                                        <p:strVal val="visible"/>
                                      </p:to>
                                    </p:set>
                                    <p:animEffect transition="in" filter="dissolve">
                                      <p:cBhvr>
                                        <p:cTn id="7" dur="500"/>
                                        <p:tgtEl>
                                          <p:spTgt spid="969">
                                            <p:bg/>
                                          </p:spTgt>
                                        </p:tgtEl>
                                      </p:cBhvr>
                                    </p:animEffect>
                                  </p:childTnLst>
                                </p:cTn>
                              </p:par>
                              <p:par>
                                <p:cTn id="8" presetID="9" presetClass="entr" presetSubtype="0" fill="hold" grpId="1" nodeType="withEffect">
                                  <p:stCondLst>
                                    <p:cond delay="0"/>
                                  </p:stCondLst>
                                  <p:iterate>
                                    <p:tmAbs val="0"/>
                                  </p:iterate>
                                  <p:childTnLst>
                                    <p:set>
                                      <p:cBhvr>
                                        <p:cTn id="9" fill="hold"/>
                                        <p:tgtEl>
                                          <p:spTgt spid="969">
                                            <p:txEl>
                                              <p:pRg st="0" end="0"/>
                                            </p:txEl>
                                          </p:spTgt>
                                        </p:tgtEl>
                                        <p:attrNameLst>
                                          <p:attrName>style.visibility</p:attrName>
                                        </p:attrNameLst>
                                      </p:cBhvr>
                                      <p:to>
                                        <p:strVal val="visible"/>
                                      </p:to>
                                    </p:set>
                                    <p:animEffect transition="in" filter="dissolve">
                                      <p:cBhvr>
                                        <p:cTn id="10" dur="500"/>
                                        <p:tgtEl>
                                          <p:spTgt spid="969">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970"/>
                                        </p:tgtEl>
                                        <p:attrNameLst>
                                          <p:attrName>style.visibility</p:attrName>
                                        </p:attrNameLst>
                                      </p:cBhvr>
                                      <p:to>
                                        <p:strVal val="visible"/>
                                      </p:to>
                                    </p:set>
                                    <p:animEffect transition="in" filter="dissolve">
                                      <p:cBhvr>
                                        <p:cTn id="14" dur="500"/>
                                        <p:tgtEl>
                                          <p:spTgt spid="97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971"/>
                                        </p:tgtEl>
                                        <p:attrNameLst>
                                          <p:attrName>style.visibility</p:attrName>
                                        </p:attrNameLst>
                                      </p:cBhvr>
                                      <p:to>
                                        <p:strVal val="visible"/>
                                      </p:to>
                                    </p:set>
                                    <p:animEffect transition="in" filter="dissolve">
                                      <p:cBhvr>
                                        <p:cTn id="19" dur="5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 grpId="1" build="p" bldLvl="5" animBg="1" advAuto="0"/>
      <p:bldP spid="970" grpId="2" animBg="1" advAuto="0"/>
      <p:bldP spid="971" grpId="3"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0" name="image102.jpg" descr="image102.jpg"/>
          <p:cNvPicPr>
            <a:picLocks noChangeAspect="1"/>
          </p:cNvPicPr>
          <p:nvPr/>
        </p:nvPicPr>
        <p:blipFill>
          <a:blip r:embed="rId2">
            <a:extLst/>
          </a:blip>
          <a:stretch>
            <a:fillRect/>
          </a:stretch>
        </p:blipFill>
        <p:spPr>
          <a:xfrm>
            <a:off x="0" y="0"/>
            <a:ext cx="24603103" cy="13716000"/>
          </a:xfrm>
          <a:prstGeom prst="rect">
            <a:avLst/>
          </a:prstGeom>
        </p:spPr>
      </p:pic>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2" name="KNwide Slides to layer for translation 2017 Feb 3.065.jpeg" descr="KNwide Slides to layer for translation 2017 Feb 3.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53" name="Add the text in your language for “Genesis 1-11” as in the previous slide. Then delete this box and the previous slide."/>
          <p:cNvSpPr/>
          <p:nvPr/>
        </p:nvSpPr>
        <p:spPr>
          <a:xfrm>
            <a:off x="1081267" y="887096"/>
            <a:ext cx="8615826" cy="5995775"/>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4000">
                <a:solidFill>
                  <a:srgbClr val="FFFFFF"/>
                </a:solidFill>
                <a:effectLst>
                  <a:outerShdw blurRad="38100" dist="12700" dir="5400000" rotWithShape="0">
                    <a:srgbClr val="000000">
                      <a:alpha val="50000"/>
                    </a:srgbClr>
                  </a:outerShdw>
                </a:effectLst>
              </a:defRPr>
            </a:lvl1pPr>
          </a:lstStyle>
          <a:p>
            <a:r>
              <a:rPr lang="en-US" dirty="0"/>
              <a:t>If you can figure out how to a</a:t>
            </a:r>
            <a:r>
              <a:rPr dirty="0"/>
              <a:t>dd </a:t>
            </a:r>
            <a:r>
              <a:rPr lang="en-US" dirty="0"/>
              <a:t>"Genesis 1-11” at an angle </a:t>
            </a:r>
            <a:r>
              <a:rPr dirty="0"/>
              <a:t>in your language as in the previous slide. Then delete this </a:t>
            </a:r>
            <a:r>
              <a:rPr lang="en-US" dirty="0"/>
              <a:t>instruction </a:t>
            </a:r>
            <a:r>
              <a:rPr dirty="0"/>
              <a:t>box and the previous slide.</a:t>
            </a:r>
            <a:r>
              <a:rPr lang="en-US" dirty="0"/>
              <a:t>  Otherwise, we will just use </a:t>
            </a:r>
            <a:r>
              <a:rPr lang="en-US"/>
              <a:t>the previous slide.</a:t>
            </a:r>
            <a:endParaRPr dirty="0"/>
          </a:p>
        </p:txBody>
      </p:sp>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 name="Psalm 40:4"/>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t>Psalm 40:4</a:t>
            </a:r>
          </a:p>
        </p:txBody>
      </p:sp>
      <p:sp>
        <p:nvSpPr>
          <p:cNvPr id="1856" name="How blessed is the man who has made the LORD his trust, and has not turned to the proud, nor to those who lapse into falsehood."/>
          <p:cNvSpPr txBox="1">
            <a:spLocks noGrp="1"/>
          </p:cNvSpPr>
          <p:nvPr>
            <p:ph type="subTitle" sz="half" idx="1"/>
          </p:nvPr>
        </p:nvSpPr>
        <p:spPr>
          <a:xfrm>
            <a:off x="1765300" y="2971800"/>
            <a:ext cx="20942300" cy="3581400"/>
          </a:xfrm>
          <a:prstGeom prst="rect">
            <a:avLst/>
          </a:prstGeom>
        </p:spPr>
        <p:txBody>
          <a:bodyPr>
            <a:noAutofit/>
          </a:bodyPr>
          <a:lstStyle>
            <a:lvl1pPr defTabSz="914400">
              <a:buClr>
                <a:srgbClr val="F5F5F5"/>
              </a:buClr>
              <a:defRPr sz="8000">
                <a:effectLst>
                  <a:outerShdw blurRad="38100" dist="38100" dir="2700000" rotWithShape="0">
                    <a:srgbClr val="000000">
                      <a:alpha val="43137"/>
                    </a:srgbClr>
                  </a:outerShdw>
                </a:effectLst>
                <a:uFill>
                  <a:solidFill>
                    <a:srgbClr val="E2DEAB"/>
                  </a:solidFill>
                </a:uFill>
              </a:defRPr>
            </a:lvl1pPr>
          </a:lstStyle>
          <a:p>
            <a:pPr>
              <a:defRPr sz="7200"/>
            </a:pPr>
            <a:r>
              <a:rPr sz="8000"/>
              <a:t>How blessed is the man who has made the LORD his trust, and has not turned to the proud, nor to those who lapse into falsehood.</a:t>
            </a:r>
          </a:p>
        </p:txBody>
      </p:sp>
      <p:sp>
        <p:nvSpPr>
          <p:cNvPr id="1857" name="Proverbs 29:25"/>
          <p:cNvSpPr txBox="1"/>
          <p:nvPr/>
        </p:nvSpPr>
        <p:spPr>
          <a:xfrm>
            <a:off x="1769602" y="7594600"/>
            <a:ext cx="20840701" cy="1879601"/>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t>Proverbs 29:25</a:t>
            </a:r>
          </a:p>
        </p:txBody>
      </p:sp>
      <p:sp>
        <p:nvSpPr>
          <p:cNvPr id="1858" name="The fear of man brings a snare, but he who trusts in the Lord will be safe."/>
          <p:cNvSpPr txBox="1"/>
          <p:nvPr/>
        </p:nvSpPr>
        <p:spPr>
          <a:xfrm>
            <a:off x="1805065" y="9550557"/>
            <a:ext cx="20878801" cy="3416301"/>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p>
            <a:pPr algn="l" defTabSz="914400">
              <a:lnSpc>
                <a:spcPct val="95000"/>
              </a:lnSpc>
              <a:spcBef>
                <a:spcPts val="2100"/>
              </a:spcBef>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sz="8000"/>
              <a:t>The fear of man brings a snare, but he who trusts in the Lord will be safe.</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t>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57"/>
                                        </p:tgtEl>
                                        <p:attrNameLst>
                                          <p:attrName>style.visibility</p:attrName>
                                        </p:attrNameLst>
                                      </p:cBhvr>
                                      <p:to>
                                        <p:strVal val="visible"/>
                                      </p:to>
                                    </p:set>
                                    <p:animEffect transition="in" filter="dissolve">
                                      <p:cBhvr>
                                        <p:cTn id="7" dur="500"/>
                                        <p:tgtEl>
                                          <p:spTgt spid="185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858"/>
                                        </p:tgtEl>
                                        <p:attrNameLst>
                                          <p:attrName>style.visibility</p:attrName>
                                        </p:attrNameLst>
                                      </p:cBhvr>
                                      <p:to>
                                        <p:strVal val="visible"/>
                                      </p:to>
                                    </p:set>
                                    <p:animEffect transition="in" filter="dissolve">
                                      <p:cBhvr>
                                        <p:cTn id="11" dur="500"/>
                                        <p:tgtEl>
                                          <p:spTgt spid="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7" grpId="1" animBg="1" advAuto="0"/>
      <p:bldP spid="1858" grpId="2"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00_AiGLogo_Slide_NavyWhite.png" descr="1600_AiGLogo_Slide_NavyWhite.png"/>
          <p:cNvPicPr>
            <a:picLocks noChangeAspect="1"/>
          </p:cNvPicPr>
          <p:nvPr/>
        </p:nvPicPr>
        <p:blipFill>
          <a:blip r:embed="rId2">
            <a:extLst/>
          </a:blip>
          <a:stretch>
            <a:fillRect/>
          </a:stretch>
        </p:blipFill>
        <p:spPr>
          <a:xfrm>
            <a:off x="-58229" y="-39652"/>
            <a:ext cx="24500458" cy="13795304"/>
          </a:xfrm>
          <a:prstGeom prst="rect">
            <a:avLst/>
          </a:prstGeom>
          <a:ln w="12700">
            <a:miter lim="400000"/>
          </a:ln>
        </p:spPr>
      </p:pic>
    </p:spTree>
    <p:extLst>
      <p:ext uri="{BB962C8B-B14F-4D97-AF65-F5344CB8AC3E}">
        <p14:creationId xmlns:p14="http://schemas.microsoft.com/office/powerpoint/2010/main" val="3394019193"/>
      </p:ext>
    </p:extLst>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 name="Answers Book 1, 2, 3 &amp; 4"/>
          <p:cNvSpPr txBox="1">
            <a:spLocks noGrp="1"/>
          </p:cNvSpPr>
          <p:nvPr>
            <p:ph type="title"/>
          </p:nvPr>
        </p:nvSpPr>
        <p:spPr>
          <a:xfrm>
            <a:off x="2247900" y="863600"/>
            <a:ext cx="20637500" cy="1828800"/>
          </a:xfrm>
          <a:prstGeom prst="rect">
            <a:avLst/>
          </a:prstGeom>
        </p:spPr>
        <p:txBody>
          <a:bodyPr anchor="t"/>
          <a:lstStyle/>
          <a:p>
            <a:r>
              <a:t>Answers Book 1, 2, 3 &amp; 4</a:t>
            </a:r>
          </a:p>
        </p:txBody>
      </p:sp>
      <p:sp>
        <p:nvSpPr>
          <p:cNvPr id="2108" name="Rounded Rectangle"/>
          <p:cNvSpPr/>
          <p:nvPr/>
        </p:nvSpPr>
        <p:spPr>
          <a:xfrm>
            <a:off x="3644900" y="1701800"/>
            <a:ext cx="1143000" cy="114300"/>
          </a:xfrm>
          <a:prstGeom prst="roundRect">
            <a:avLst>
              <a:gd name="adj" fmla="val 37037"/>
            </a:avLst>
          </a:prstGeom>
          <a:solidFill>
            <a:srgbClr val="444444"/>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109" name="Rounded Rectangle"/>
          <p:cNvSpPr/>
          <p:nvPr/>
        </p:nvSpPr>
        <p:spPr>
          <a:xfrm>
            <a:off x="3746500" y="1892300"/>
            <a:ext cx="965200" cy="114300"/>
          </a:xfrm>
          <a:prstGeom prst="roundRect">
            <a:avLst>
              <a:gd name="adj" fmla="val 37037"/>
            </a:avLst>
          </a:prstGeom>
          <a:solidFill>
            <a:srgbClr val="444444"/>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110" name="Rounded Rectangle"/>
          <p:cNvSpPr/>
          <p:nvPr/>
        </p:nvSpPr>
        <p:spPr>
          <a:xfrm>
            <a:off x="3848100" y="2082800"/>
            <a:ext cx="762000" cy="114300"/>
          </a:xfrm>
          <a:prstGeom prst="roundRect">
            <a:avLst>
              <a:gd name="adj" fmla="val 37037"/>
            </a:avLst>
          </a:prstGeom>
          <a:solidFill>
            <a:srgbClr val="444444"/>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pic>
        <p:nvPicPr>
          <p:cNvPr id="2111" name="10-2-267_NewAnswersBook1_MultiFnt.png" descr="10-2-267_NewAnswersBook1_MultiFnt.png"/>
          <p:cNvPicPr>
            <a:picLocks noChangeAspect="1"/>
          </p:cNvPicPr>
          <p:nvPr/>
        </p:nvPicPr>
        <p:blipFill>
          <a:blip r:embed="rId3">
            <a:extLst/>
          </a:blip>
          <a:stretch>
            <a:fillRect/>
          </a:stretch>
        </p:blipFill>
        <p:spPr>
          <a:xfrm>
            <a:off x="-1244600" y="2279650"/>
            <a:ext cx="9512300" cy="9512300"/>
          </a:xfrm>
          <a:prstGeom prst="rect">
            <a:avLst/>
          </a:prstGeom>
          <a:ln w="12700">
            <a:miter lim="400000"/>
          </a:ln>
        </p:spPr>
      </p:pic>
      <p:pic>
        <p:nvPicPr>
          <p:cNvPr id="2112" name="10-2-321_NewAnswersBook2_MultiFnt.png" descr="10-2-321_NewAnswersBook2_MultiFnt.png"/>
          <p:cNvPicPr>
            <a:picLocks noChangeAspect="1"/>
          </p:cNvPicPr>
          <p:nvPr/>
        </p:nvPicPr>
        <p:blipFill>
          <a:blip r:embed="rId4">
            <a:extLst/>
          </a:blip>
          <a:stretch>
            <a:fillRect/>
          </a:stretch>
        </p:blipFill>
        <p:spPr>
          <a:xfrm>
            <a:off x="4038600" y="2279650"/>
            <a:ext cx="9512300" cy="9512300"/>
          </a:xfrm>
          <a:prstGeom prst="rect">
            <a:avLst/>
          </a:prstGeom>
          <a:ln w="12700">
            <a:miter lim="400000"/>
          </a:ln>
        </p:spPr>
      </p:pic>
      <p:pic>
        <p:nvPicPr>
          <p:cNvPr id="2113" name="10-2-378_NewAnswers3_MultiFnt.png" descr="10-2-378_NewAnswers3_MultiFnt.png"/>
          <p:cNvPicPr>
            <a:picLocks noChangeAspect="1"/>
          </p:cNvPicPr>
          <p:nvPr/>
        </p:nvPicPr>
        <p:blipFill>
          <a:blip r:embed="rId5">
            <a:extLst/>
          </a:blip>
          <a:stretch>
            <a:fillRect/>
          </a:stretch>
        </p:blipFill>
        <p:spPr>
          <a:xfrm>
            <a:off x="9271000" y="2279650"/>
            <a:ext cx="9512300" cy="9512300"/>
          </a:xfrm>
          <a:prstGeom prst="rect">
            <a:avLst/>
          </a:prstGeom>
          <a:ln w="12700">
            <a:miter lim="400000"/>
          </a:ln>
        </p:spPr>
      </p:pic>
      <p:sp>
        <p:nvSpPr>
          <p:cNvPr id="2114" name="90-7-538_NewAnswersBookSet"/>
          <p:cNvSpPr txBox="1"/>
          <p:nvPr/>
        </p:nvSpPr>
        <p:spPr>
          <a:xfrm>
            <a:off x="3048347" y="13589000"/>
            <a:ext cx="172974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5600" b="0" i="0" u="none" strike="noStrike" kern="0" cap="none" spc="0" normalizeH="0" baseline="0" noProof="0">
                <a:ln>
                  <a:noFill/>
                </a:ln>
                <a:solidFill>
                  <a:srgbClr val="000000"/>
                </a:solidFill>
                <a:effectLst/>
                <a:uLnTx/>
                <a:uFillTx/>
                <a:latin typeface="Gill Sans"/>
                <a:cs typeface="Gill Sans"/>
                <a:sym typeface="Gill Sans"/>
              </a:rPr>
              <a:t>90-7-538_NewAnswersBookSet</a:t>
            </a:r>
          </a:p>
        </p:txBody>
      </p:sp>
      <p:pic>
        <p:nvPicPr>
          <p:cNvPr id="2115" name="NewAnswersBook4_FRNT.png" descr="NewAnswersBook4_FRNT.png"/>
          <p:cNvPicPr>
            <a:picLocks noChangeAspect="1"/>
          </p:cNvPicPr>
          <p:nvPr/>
        </p:nvPicPr>
        <p:blipFill>
          <a:blip r:embed="rId6">
            <a:extLst/>
          </a:blip>
          <a:stretch>
            <a:fillRect/>
          </a:stretch>
        </p:blipFill>
        <p:spPr>
          <a:xfrm>
            <a:off x="14547850" y="2273300"/>
            <a:ext cx="9512300" cy="9512300"/>
          </a:xfrm>
          <a:prstGeom prst="rect">
            <a:avLst/>
          </a:prstGeom>
          <a:ln w="12700">
            <a:miter lim="400000"/>
          </a:ln>
        </p:spPr>
      </p:pic>
      <p:sp>
        <p:nvSpPr>
          <p:cNvPr id="2116" name="whole books—FREE online"/>
          <p:cNvSpPr/>
          <p:nvPr/>
        </p:nvSpPr>
        <p:spPr>
          <a:xfrm>
            <a:off x="2218883" y="5911850"/>
            <a:ext cx="19698141" cy="1579920"/>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All FREE in English online </a:t>
            </a:r>
          </a:p>
        </p:txBody>
      </p:sp>
      <p:sp>
        <p:nvSpPr>
          <p:cNvPr id="2117"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B00"/>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www.AnswersInGenesis.org </a:t>
            </a:r>
          </a:p>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FFF"/>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Answers/Online Books</a:t>
            </a:r>
          </a:p>
        </p:txBody>
      </p:sp>
    </p:spTree>
    <p:extLst>
      <p:ext uri="{BB962C8B-B14F-4D97-AF65-F5344CB8AC3E}">
        <p14:creationId xmlns:p14="http://schemas.microsoft.com/office/powerpoint/2010/main" val="230283212"/>
      </p:ext>
    </p:extLst>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81" name="The New Answers Book 1"/>
          <p:cNvSpPr txBox="1"/>
          <p:nvPr/>
        </p:nvSpPr>
        <p:spPr>
          <a:xfrm>
            <a:off x="2389263" y="965200"/>
            <a:ext cx="20789901" cy="17907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defTabSz="914400">
              <a:buClr>
                <a:srgbClr val="444444"/>
              </a:buClr>
              <a:buFont typeface="Calibri"/>
              <a:defRPr sz="11600" b="1">
                <a:solidFill>
                  <a:srgbClr val="444444"/>
                </a:solidFill>
                <a:uFill>
                  <a:solidFill>
                    <a:srgbClr val="444444"/>
                  </a:solidFill>
                </a:uFill>
                <a:latin typeface="+mj-lt"/>
                <a:ea typeface="+mj-ea"/>
                <a:cs typeface="+mj-cs"/>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sz="11600" b="1">
                <a:solidFill>
                  <a:srgbClr val="444444"/>
                </a:solidFill>
                <a:uFill>
                  <a:solidFill>
                    <a:srgbClr val="444444"/>
                  </a:solidFill>
                </a:uFill>
                <a:latin typeface="+mj-lt"/>
                <a:ea typeface="+mj-ea"/>
                <a:cs typeface="+mj-cs"/>
                <a:sym typeface="Calibri"/>
              </a:rPr>
              <a:t>The New Answers Book 1</a:t>
            </a:r>
          </a:p>
        </p:txBody>
      </p:sp>
      <p:grpSp>
        <p:nvGrpSpPr>
          <p:cNvPr id="1885" name="Group"/>
          <p:cNvGrpSpPr/>
          <p:nvPr/>
        </p:nvGrpSpPr>
        <p:grpSpPr>
          <a:xfrm>
            <a:off x="3839847" y="1612900"/>
            <a:ext cx="977901" cy="495300"/>
            <a:chOff x="0" y="0"/>
            <a:chExt cx="977900" cy="495300"/>
          </a:xfrm>
        </p:grpSpPr>
        <p:sp>
          <p:nvSpPr>
            <p:cNvPr id="1882" name="Rounded Rectangle"/>
            <p:cNvSpPr/>
            <p:nvPr/>
          </p:nvSpPr>
          <p:spPr>
            <a:xfrm>
              <a:off x="0" y="0"/>
              <a:ext cx="9779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83" name="Rounded Rectangle"/>
            <p:cNvSpPr/>
            <p:nvPr/>
          </p:nvSpPr>
          <p:spPr>
            <a:xfrm>
              <a:off x="76200" y="190500"/>
              <a:ext cx="9017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84" name="Rounded Rectangle"/>
            <p:cNvSpPr/>
            <p:nvPr/>
          </p:nvSpPr>
          <p:spPr>
            <a:xfrm>
              <a:off x="215900" y="381000"/>
              <a:ext cx="7620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pic>
        <p:nvPicPr>
          <p:cNvPr id="1886" name="10-2-267_NewAnswersBook1_MultiRt.png" descr="10-2-267_NewAnswersBook1_MultiRt.png"/>
          <p:cNvPicPr>
            <a:picLocks noChangeAspect="1"/>
          </p:cNvPicPr>
          <p:nvPr/>
        </p:nvPicPr>
        <p:blipFill>
          <a:blip r:embed="rId2">
            <a:extLst/>
          </a:blip>
          <a:stretch>
            <a:fillRect/>
          </a:stretch>
        </p:blipFill>
        <p:spPr>
          <a:xfrm>
            <a:off x="-2231570" y="1905000"/>
            <a:ext cx="12166600" cy="12166600"/>
          </a:xfrm>
          <a:prstGeom prst="rect">
            <a:avLst/>
          </a:prstGeom>
          <a:ln w="12700">
            <a:miter lim="400000"/>
          </a:ln>
        </p:spPr>
      </p:pic>
      <p:sp>
        <p:nvSpPr>
          <p:cNvPr id="1887" name="gap theory?"/>
          <p:cNvSpPr txBox="1"/>
          <p:nvPr/>
        </p:nvSpPr>
        <p:spPr>
          <a:xfrm>
            <a:off x="7768773" y="3797300"/>
            <a:ext cx="7045312"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0">
              <a:lnSpc>
                <a:spcPct val="100000"/>
              </a:lnSpc>
            </a:pPr>
            <a:r>
              <a:rPr dirty="0"/>
              <a:t>gap theory?</a:t>
            </a:r>
          </a:p>
        </p:txBody>
      </p:sp>
      <p:sp>
        <p:nvSpPr>
          <p:cNvPr id="1888" name="day-age theory?"/>
          <p:cNvSpPr txBox="1"/>
          <p:nvPr/>
        </p:nvSpPr>
        <p:spPr>
          <a:xfrm>
            <a:off x="7768773" y="5233009"/>
            <a:ext cx="7158985"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0">
              <a:lnSpc>
                <a:spcPct val="100000"/>
              </a:lnSpc>
            </a:pPr>
            <a:r>
              <a:rPr dirty="0"/>
              <a:t>day-age theory?</a:t>
            </a:r>
          </a:p>
        </p:txBody>
      </p:sp>
      <p:sp>
        <p:nvSpPr>
          <p:cNvPr id="1889" name="races?"/>
          <p:cNvSpPr txBox="1"/>
          <p:nvPr/>
        </p:nvSpPr>
        <p:spPr>
          <a:xfrm>
            <a:off x="16404479" y="3797300"/>
            <a:ext cx="7158986"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0">
              <a:lnSpc>
                <a:spcPct val="100000"/>
              </a:lnSpc>
            </a:pPr>
            <a:r>
              <a:t>races?</a:t>
            </a:r>
          </a:p>
        </p:txBody>
      </p:sp>
      <p:sp>
        <p:nvSpPr>
          <p:cNvPr id="1890" name="carbon-dating?"/>
          <p:cNvSpPr txBox="1"/>
          <p:nvPr/>
        </p:nvSpPr>
        <p:spPr>
          <a:xfrm>
            <a:off x="16404479" y="6725554"/>
            <a:ext cx="7158986"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0">
              <a:lnSpc>
                <a:spcPct val="100000"/>
              </a:lnSpc>
            </a:pPr>
            <a:r>
              <a:t>carbon-dating?</a:t>
            </a:r>
          </a:p>
        </p:txBody>
      </p:sp>
      <p:sp>
        <p:nvSpPr>
          <p:cNvPr id="1891" name="distant starlight?"/>
          <p:cNvSpPr txBox="1"/>
          <p:nvPr/>
        </p:nvSpPr>
        <p:spPr>
          <a:xfrm>
            <a:off x="7768773" y="8306271"/>
            <a:ext cx="7158985"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0">
              <a:lnSpc>
                <a:spcPct val="100000"/>
              </a:lnSpc>
            </a:pPr>
            <a:r>
              <a:t>distant starlight?</a:t>
            </a:r>
          </a:p>
        </p:txBody>
      </p:sp>
      <p:sp>
        <p:nvSpPr>
          <p:cNvPr id="1892" name="dinosaurs?"/>
          <p:cNvSpPr txBox="1"/>
          <p:nvPr/>
        </p:nvSpPr>
        <p:spPr>
          <a:xfrm>
            <a:off x="16461316" y="8306271"/>
            <a:ext cx="7045312"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0">
              <a:lnSpc>
                <a:spcPct val="100000"/>
              </a:lnSpc>
            </a:pPr>
            <a:r>
              <a:t>dinosaurs?</a:t>
            </a:r>
          </a:p>
        </p:txBody>
      </p:sp>
      <p:sp>
        <p:nvSpPr>
          <p:cNvPr id="1893" name="Cain’s wife?"/>
          <p:cNvSpPr txBox="1"/>
          <p:nvPr/>
        </p:nvSpPr>
        <p:spPr>
          <a:xfrm>
            <a:off x="7768773" y="6725554"/>
            <a:ext cx="7045312"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0">
              <a:lnSpc>
                <a:spcPct val="100000"/>
              </a:lnSpc>
            </a:pPr>
            <a:r>
              <a:rPr dirty="0"/>
              <a:t>Cain’s wife?</a:t>
            </a:r>
          </a:p>
        </p:txBody>
      </p:sp>
      <p:sp>
        <p:nvSpPr>
          <p:cNvPr id="1894" name="global Flood?"/>
          <p:cNvSpPr txBox="1"/>
          <p:nvPr/>
        </p:nvSpPr>
        <p:spPr>
          <a:xfrm>
            <a:off x="16461316" y="5233009"/>
            <a:ext cx="7045312"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0">
              <a:lnSpc>
                <a:spcPct val="100000"/>
              </a:lnSpc>
            </a:pPr>
            <a:r>
              <a:rPr dirty="0"/>
              <a:t>global Flood?</a:t>
            </a:r>
          </a:p>
        </p:txBody>
      </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pic>
        <p:nvPicPr>
          <p:cNvPr id="1909" name="2008-08-18, Walkaround publicity shots 021.jpg" descr="2008-08-18, Walkaround publicity shots 021.jpg"/>
          <p:cNvPicPr>
            <a:picLocks noChangeAspect="1"/>
          </p:cNvPicPr>
          <p:nvPr/>
        </p:nvPicPr>
        <p:blipFill>
          <a:blip r:embed="rId2">
            <a:extLst/>
          </a:blip>
          <a:srcRect l="391" t="7770" r="652" b="8194"/>
          <a:stretch>
            <a:fillRect/>
          </a:stretch>
        </p:blipFill>
        <p:spPr>
          <a:xfrm>
            <a:off x="2743200" y="812800"/>
            <a:ext cx="19253200" cy="10896600"/>
          </a:xfrm>
          <a:prstGeom prst="rect">
            <a:avLst/>
          </a:prstGeom>
          <a:ln w="63500">
            <a:solidFill>
              <a:srgbClr val="FFFFFF"/>
            </a:solidFill>
            <a:miter lim="400000"/>
          </a:ln>
        </p:spPr>
      </p:pic>
      <p:sp>
        <p:nvSpPr>
          <p:cNvPr id="19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96</a:t>
            </a:fld>
            <a:endParaRPr/>
          </a:p>
        </p:txBody>
      </p:sp>
      <p:sp>
        <p:nvSpPr>
          <p:cNvPr id="1911" name="Creation Museum, Cincinnati, OH"/>
          <p:cNvSpPr txBox="1"/>
          <p:nvPr/>
        </p:nvSpPr>
        <p:spPr>
          <a:xfrm>
            <a:off x="5561584" y="11648838"/>
            <a:ext cx="13298933" cy="14224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8800" spc="528">
                <a:solidFill>
                  <a:srgbClr val="FFFFFF"/>
                </a:solidFill>
                <a:uFill>
                  <a:solidFill>
                    <a:srgbClr val="FFFFFF"/>
                  </a:solidFill>
                </a:uFill>
                <a:latin typeface="Quaver Sans"/>
                <a:ea typeface="Quaver Sans"/>
                <a:cs typeface="Quaver Sans"/>
                <a:sym typeface="Quaver Sans"/>
              </a:defRPr>
            </a:lvl1pPr>
          </a:lstStyle>
          <a:p>
            <a:r>
              <a:t>Creation Museum, Cincinnati, OH</a:t>
            </a:r>
          </a:p>
        </p:txBody>
      </p:sp>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5" name="160830_ArkEncounter_Front-2B.jpg"/>
          <p:cNvGrpSpPr/>
          <p:nvPr/>
        </p:nvGrpSpPr>
        <p:grpSpPr>
          <a:xfrm>
            <a:off x="1486979" y="761935"/>
            <a:ext cx="21410042" cy="12446130"/>
            <a:chOff x="0" y="0"/>
            <a:chExt cx="21410040" cy="12446128"/>
          </a:xfrm>
        </p:grpSpPr>
        <p:pic>
          <p:nvPicPr>
            <p:cNvPr id="1914" name="160830_ArkEncounter_Front-2B.jpg" descr="160830_ArkEncounter_Front-2B.jpg"/>
            <p:cNvPicPr>
              <a:picLocks noChangeAspect="1"/>
            </p:cNvPicPr>
            <p:nvPr/>
          </p:nvPicPr>
          <p:blipFill>
            <a:blip r:embed="rId2">
              <a:extLst/>
            </a:blip>
            <a:stretch>
              <a:fillRect/>
            </a:stretch>
          </p:blipFill>
          <p:spPr>
            <a:xfrm>
              <a:off x="215900" y="139700"/>
              <a:ext cx="20978241" cy="11887329"/>
            </a:xfrm>
            <a:prstGeom prst="rect">
              <a:avLst/>
            </a:prstGeom>
            <a:ln>
              <a:noFill/>
            </a:ln>
            <a:effectLst/>
          </p:spPr>
        </p:pic>
        <p:pic>
          <p:nvPicPr>
            <p:cNvPr id="1913" name="160830_ArkEncounter_Front-2B.jpg" descr="160830_ArkEncounter_Front-2B.jpg"/>
            <p:cNvPicPr>
              <a:picLocks/>
            </p:cNvPicPr>
            <p:nvPr/>
          </p:nvPicPr>
          <p:blipFill>
            <a:blip r:embed="rId3">
              <a:extLst/>
            </a:blip>
            <a:stretch>
              <a:fillRect/>
            </a:stretch>
          </p:blipFill>
          <p:spPr>
            <a:xfrm>
              <a:off x="0" y="0"/>
              <a:ext cx="21410041" cy="12446129"/>
            </a:xfrm>
            <a:prstGeom prst="rect">
              <a:avLst/>
            </a:prstGeom>
            <a:effectLst/>
          </p:spPr>
        </p:pic>
      </p:grpSp>
      <p:sp>
        <p:nvSpPr>
          <p:cNvPr id="1916" name="Ark Encounter, Williamstown, KY"/>
          <p:cNvSpPr txBox="1"/>
          <p:nvPr/>
        </p:nvSpPr>
        <p:spPr>
          <a:xfrm>
            <a:off x="5454773" y="1219098"/>
            <a:ext cx="1347445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Condensed"/>
                <a:ea typeface="DejaVu Sans Condensed"/>
                <a:cs typeface="DejaVu Sans Condensed"/>
                <a:sym typeface="DejaVu Sans Condensed"/>
              </a:defRPr>
            </a:lvl1pPr>
          </a:lstStyle>
          <a:p>
            <a:r>
              <a:t>Ark Encounter, Williamstown, KY</a:t>
            </a:r>
          </a:p>
        </p:txBody>
      </p:sp>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9" name="image71.png" descr="image71.png"/>
          <p:cNvPicPr>
            <a:picLocks noChangeAspect="1"/>
          </p:cNvPicPr>
          <p:nvPr/>
        </p:nvPicPr>
        <p:blipFill>
          <a:blip r:embed="rId2">
            <a:extLst/>
          </a:blip>
          <a:stretch>
            <a:fillRect/>
          </a:stretch>
        </p:blipFill>
        <p:spPr>
          <a:xfrm>
            <a:off x="2717800" y="4064000"/>
            <a:ext cx="8102600" cy="8102600"/>
          </a:xfrm>
          <a:prstGeom prst="rect">
            <a:avLst/>
          </a:prstGeom>
          <a:ln w="12700">
            <a:miter lim="400000"/>
          </a:ln>
        </p:spPr>
      </p:pic>
      <p:pic>
        <p:nvPicPr>
          <p:cNvPr id="1790" name="30-9-500_MillionsOfYearsWhereDidtheIdeaComeFrom_3D.png" descr="30-9-500_MillionsOfYearsWhereDidtheIdeaComeFrom_3D.png"/>
          <p:cNvPicPr>
            <a:picLocks noChangeAspect="1"/>
          </p:cNvPicPr>
          <p:nvPr/>
        </p:nvPicPr>
        <p:blipFill>
          <a:blip r:embed="rId3">
            <a:extLst/>
          </a:blip>
          <a:stretch>
            <a:fillRect/>
          </a:stretch>
        </p:blipFill>
        <p:spPr>
          <a:xfrm>
            <a:off x="-812800" y="2717800"/>
            <a:ext cx="11290300" cy="11290300"/>
          </a:xfrm>
          <a:prstGeom prst="rect">
            <a:avLst/>
          </a:prstGeom>
          <a:ln w="12700">
            <a:miter lim="400000"/>
          </a:ln>
        </p:spPr>
      </p:pic>
      <p:sp>
        <p:nvSpPr>
          <p:cNvPr id="179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2" name="Millions of Years"/>
          <p:cNvSpPr txBox="1"/>
          <p:nvPr/>
        </p:nvSpPr>
        <p:spPr>
          <a:xfrm>
            <a:off x="2387600" y="914400"/>
            <a:ext cx="20777200" cy="184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lvl1pPr>
              <a:defRPr sz="11600" b="1">
                <a:solidFill>
                  <a:srgbClr val="444444"/>
                </a:solidFill>
                <a:latin typeface="+mj-lt"/>
                <a:ea typeface="+mj-ea"/>
                <a:cs typeface="+mj-cs"/>
                <a:sym typeface="Calibri"/>
              </a:defRPr>
            </a:lvl1pPr>
          </a:lstStyle>
          <a:p>
            <a:r>
              <a:t>Millions of Years</a:t>
            </a:r>
          </a:p>
        </p:txBody>
      </p:sp>
      <p:sp>
        <p:nvSpPr>
          <p:cNvPr id="1793" name="Rounded Rectangle"/>
          <p:cNvSpPr/>
          <p:nvPr/>
        </p:nvSpPr>
        <p:spPr>
          <a:xfrm>
            <a:off x="15532100" y="5702300"/>
            <a:ext cx="9474200" cy="2222500"/>
          </a:xfrm>
          <a:prstGeom prst="roundRect">
            <a:avLst>
              <a:gd name="adj" fmla="val 8571"/>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4" name="$1299"/>
          <p:cNvSpPr txBox="1"/>
          <p:nvPr/>
        </p:nvSpPr>
        <p:spPr>
          <a:xfrm>
            <a:off x="15938500" y="5702300"/>
            <a:ext cx="7264400"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4400">
                <a:solidFill>
                  <a:srgbClr val="444444"/>
                </a:solidFill>
                <a:latin typeface="+mj-lt"/>
                <a:ea typeface="+mj-ea"/>
                <a:cs typeface="+mj-cs"/>
                <a:sym typeface="Calibri"/>
              </a:defRPr>
            </a:pPr>
            <a:r>
              <a:rPr sz="12500" baseline="31999"/>
              <a:t>$</a:t>
            </a:r>
            <a:r>
              <a:t>12</a:t>
            </a:r>
            <a:r>
              <a:rPr sz="12500" baseline="31999"/>
              <a:t>99</a:t>
            </a:r>
          </a:p>
        </p:txBody>
      </p:sp>
      <p:sp>
        <p:nvSpPr>
          <p:cNvPr id="1795" name="Rounded Rectangle"/>
          <p:cNvSpPr/>
          <p:nvPr/>
        </p:nvSpPr>
        <p:spPr>
          <a:xfrm>
            <a:off x="15544800" y="8191500"/>
            <a:ext cx="10477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6" name="by Terry Mortenson"/>
          <p:cNvSpPr txBox="1"/>
          <p:nvPr/>
        </p:nvSpPr>
        <p:spPr>
          <a:xfrm>
            <a:off x="15938500" y="8680450"/>
            <a:ext cx="72644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800">
                <a:solidFill>
                  <a:srgbClr val="444444"/>
                </a:solidFill>
                <a:latin typeface="+mj-lt"/>
                <a:ea typeface="+mj-ea"/>
                <a:cs typeface="+mj-cs"/>
                <a:sym typeface="Calibri"/>
              </a:defRPr>
            </a:lvl1pPr>
          </a:lstStyle>
          <a:p>
            <a:r>
              <a:t>by Terry Mortenson</a:t>
            </a:r>
          </a:p>
        </p:txBody>
      </p:sp>
      <p:sp>
        <p:nvSpPr>
          <p:cNvPr id="1797" name="Rounded Rectangle"/>
          <p:cNvSpPr/>
          <p:nvPr/>
        </p:nvSpPr>
        <p:spPr>
          <a:xfrm>
            <a:off x="6642100" y="1701800"/>
            <a:ext cx="9779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8" name="Rounded Rectangle"/>
          <p:cNvSpPr/>
          <p:nvPr/>
        </p:nvSpPr>
        <p:spPr>
          <a:xfrm>
            <a:off x="6718300" y="1892300"/>
            <a:ext cx="9017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9" name="Rounded Rectangle"/>
          <p:cNvSpPr/>
          <p:nvPr/>
        </p:nvSpPr>
        <p:spPr>
          <a:xfrm>
            <a:off x="6858000" y="20828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00" name="30-9-500_MillionsOfYears"/>
          <p:cNvSpPr txBox="1"/>
          <p:nvPr/>
        </p:nvSpPr>
        <p:spPr>
          <a:xfrm>
            <a:off x="3048347" y="13589000"/>
            <a:ext cx="7600653"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r>
              <a:t>30-9-500_MillionsOfYears</a:t>
            </a:r>
          </a:p>
        </p:txBody>
      </p:sp>
      <p:sp>
        <p:nvSpPr>
          <p:cNvPr id="1801" name="Rounded Rectangle"/>
          <p:cNvSpPr/>
          <p:nvPr/>
        </p:nvSpPr>
        <p:spPr>
          <a:xfrm>
            <a:off x="8904064" y="2959100"/>
            <a:ext cx="15913101"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02" name="Where did the idea come from?"/>
          <p:cNvSpPr txBox="1"/>
          <p:nvPr/>
        </p:nvSpPr>
        <p:spPr>
          <a:xfrm>
            <a:off x="9309100" y="3105150"/>
            <a:ext cx="15303500" cy="143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8600">
                <a:solidFill>
                  <a:srgbClr val="444444"/>
                </a:solidFill>
                <a:latin typeface="+mj-lt"/>
                <a:ea typeface="+mj-ea"/>
                <a:cs typeface="+mj-cs"/>
                <a:sym typeface="Calibri"/>
              </a:defRPr>
            </a:lvl1pPr>
          </a:lstStyle>
          <a:p>
            <a:r>
              <a:t>Where did the idea come from?</a:t>
            </a:r>
          </a:p>
        </p:txBody>
      </p:sp>
    </p:spTree>
    <p:extLst>
      <p:ext uri="{BB962C8B-B14F-4D97-AF65-F5344CB8AC3E}">
        <p14:creationId xmlns:p14="http://schemas.microsoft.com/office/powerpoint/2010/main" val="52001562"/>
      </p:ext>
    </p:extLst>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DejaVu Sans Condensed"/>
        <a:ea typeface="DejaVu Sans Condensed"/>
        <a:cs typeface="DejaVu Sans Condensed"/>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140</TotalTime>
  <Words>4697</Words>
  <Application>Microsoft Macintosh PowerPoint</Application>
  <PresentationFormat>Custom</PresentationFormat>
  <Paragraphs>683</Paragraphs>
  <Slides>104</Slides>
  <Notes>50</Notes>
  <HiddenSlides>9</HiddenSlides>
  <MMClips>0</MMClips>
  <ScaleCrop>false</ScaleCrop>
  <HeadingPairs>
    <vt:vector size="4" baseType="variant">
      <vt:variant>
        <vt:lpstr>Theme</vt:lpstr>
      </vt:variant>
      <vt:variant>
        <vt:i4>3</vt:i4>
      </vt:variant>
      <vt:variant>
        <vt:lpstr>Slide Titles</vt:lpstr>
      </vt:variant>
      <vt:variant>
        <vt:i4>104</vt:i4>
      </vt:variant>
    </vt:vector>
  </HeadingPairs>
  <TitlesOfParts>
    <vt:vector size="107" baseType="lpstr">
      <vt:lpstr>New_Template8</vt:lpstr>
      <vt:lpstr>1_New_Template8</vt:lpstr>
      <vt:lpstr>Orbit</vt:lpstr>
      <vt:lpstr>Dr. Terry Mortenson</vt:lpstr>
      <vt:lpstr>PowerPoint Presentation</vt:lpstr>
      <vt:lpstr>Dr. Terry Mortenson</vt:lpstr>
      <vt:lpstr>Dr. Terry Mortenson</vt:lpstr>
      <vt:lpstr>PowerPoint Presentation</vt:lpstr>
      <vt:lpstr>2 Corinthians 10:4–5</vt:lpstr>
      <vt:lpstr>Colossians 2:8</vt:lpstr>
      <vt:lpstr>PowerPoint Presentation</vt:lpstr>
      <vt:lpstr>PowerPoint Presentation</vt:lpstr>
      <vt:lpstr>PowerPoint Presentation</vt:lpstr>
      <vt:lpstr>Grand Canyon, USA</vt:lpstr>
      <vt:lpstr>Charles Darwin</vt:lpstr>
      <vt:lpstr>PowerPoint Presentation</vt:lpstr>
      <vt:lpstr>PowerPoint Presentation</vt:lpstr>
      <vt:lpstr>PowerPoint Presentation</vt:lpstr>
      <vt:lpstr>PowerPoint Presentation</vt:lpstr>
      <vt:lpstr>“Evolution is a historical process that cannot be proven by the same arguments and methods by which purely physical or functional phenomena can be documented.”</vt:lpstr>
      <vt:lpstr>PowerPoint Presentation</vt:lpstr>
      <vt:lpstr>Comte de Buffon (1707–1788) Naturalist</vt:lpstr>
      <vt:lpstr>Pierre Laplace (1749–1827) Astronomer</vt:lpstr>
      <vt:lpstr>Nebular Hypothesis</vt:lpstr>
      <vt:lpstr>Jean Lamarck (1744–1829) Naturalist</vt:lpstr>
      <vt:lpstr>Abraham Werner (1749–1817) Mineralogy Professor</vt:lpstr>
      <vt:lpstr>James Hutton  (1726–1797) Doctor, Farmer, Geologist</vt:lpstr>
      <vt:lpstr>Georges Cuvier (1769–1832) Comparative Anatomist, Paleontologist</vt:lpstr>
      <vt:lpstr>William Smith (1769–1839) Drainage Engineer, Surveyor, Geologist</vt:lpstr>
      <vt:lpstr>Charles Lyell  (1797–1875) Lawyer, Geologist</vt:lpstr>
      <vt:lpstr>PowerPoint Presentation</vt:lpstr>
      <vt:lpstr>PowerPoint Presentation</vt:lpstr>
      <vt:lpstr>Thomas Chalmers (1780–1847)</vt:lpstr>
      <vt:lpstr>PowerPoint Presentation</vt:lpstr>
      <vt:lpstr>Hugh Miller  (1802–1856)</vt:lpstr>
      <vt:lpstr>PowerPoint Presentation</vt:lpstr>
      <vt:lpstr>PowerPoint Presentation</vt:lpstr>
      <vt:lpstr>John Pye Smith  (1774–1851)</vt:lpstr>
      <vt:lpstr>PowerPoint Presentation</vt:lpstr>
      <vt:lpstr>PowerPoint Presentation</vt:lpstr>
      <vt:lpstr>PowerPoint Presentation</vt:lpstr>
      <vt:lpstr>The Real Nature of the Debate</vt:lpstr>
      <vt:lpstr>PowerPoint Presentation</vt:lpstr>
      <vt:lpstr>PowerPoint Presentation</vt:lpstr>
      <vt:lpstr>“The past history of our globe must  be explained </vt:lpstr>
      <vt:lpstr>“But, surely, general deluges form  no part of the theory of the earth;  </vt:lpstr>
      <vt:lpstr>PowerPoint Presentation</vt:lpstr>
      <vt:lpstr>PowerPoint Presentation</vt:lpstr>
      <vt:lpstr>PowerPoint Presentation</vt:lpstr>
      <vt:lpstr>“I have always been strongly impressed  with the weight of an observation of an  excellent writer and skillful geologist who  said that ‘for the sake of revelation as  well as of science—of truth in every  form—the physical part of Geological  inquiry ought to be conducted as if the  Scriptures were not in existence.’”</vt:lpstr>
      <vt:lpstr>In his words, Lyell wanted to “free the science [of geology] from Moses.”</vt:lpstr>
      <vt:lpstr>“I always feel as if my books came half  out of Lyell's brains and that I never  acknowledge this sufficiently, nor do I  know how I can, without saying so in so  many words—for I have always thought  that the great merit of the Principles [of  Geology], was that it altered the whole tone of one's mind &amp; therefore that when seeing a thing never seen by Lyell, one yet saw it partially through his eyes.”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Timothy 6:20–21</vt:lpstr>
      <vt:lpstr>“Can any man tell me when the  beginning was? Years ago we  thought the beginning of this world  was when Adam came upon it;”</vt:lpstr>
      <vt:lpstr>“but we have discovered that  thousands of years before that God  was preparing chaotic matter to  make it a fit abode for man, putting  races of creatures upon it, who  might die and leave behind the  marks of his handiwork and  marvelous skill, before he tried his  hand on man.”</vt:lpstr>
      <vt:lpstr>C.I. Scofield  (1843–1921)   Scofield Reference Bible (1909)</vt:lpstr>
      <vt:lpstr>PowerPoint Presentation</vt:lpstr>
      <vt:lpstr>1915–2001</vt:lpstr>
      <vt:lpstr>I believe that there is no supreme  being with human attributes—no  God in the biblical sense—but that  life is the result of timeless  evolutionary forces, having reached  its present transient state over  millions of years.</vt:lpstr>
      <vt:lpstr>PowerPoint Presentation</vt:lpstr>
      <vt:lpstr>“The Christian who believes that the  idea of an ancient earth is unbiblical  would do better to deny the validity of  any kind of historical geology and insist  that the rocks must be the product of  pure miracle rather than try to explain them in terms of the [Noahic] flood.  An examination of the earth apart from ideological presuppositions is bound to lead to the conclusion that it is ancient.”</vt:lpstr>
      <vt:lpstr>“I conclude, then that I have no  reason to disbelieve the standard  theories of the geologists,  including their estimate for the age  of the earth.  They may be wrong,  for all I know; but if they are wrong, it’s not  because they have improperly smuggled philosophical assumptions into their work.”</vt:lpstr>
      <vt:lpstr>“Although our conclusions are  tentative, at this point in our  understanding, Scripture seems to  be more easily understood to  suggest (but not to require) a  young-earth view, while the  observable facts of creation seem  increasingly to favor an old-earth view.”</vt:lpstr>
      <vt:lpstr>PowerPoint Presentation</vt:lpstr>
      <vt:lpstr>PowerPoint Presentation</vt:lpstr>
      <vt:lpstr>PowerPoint Presentation</vt:lpstr>
      <vt:lpstr>PowerPoint Presentation</vt:lpstr>
      <vt:lpstr>PowerPoint Presentation</vt:lpstr>
      <vt:lpstr>Psalm 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Corinthians 10:4–5</vt:lpstr>
      <vt:lpstr>“Today it is perhaps the Darwinian view of nature more than any other that is responsible for the agnostic and skeptical outlook of the twentieth century.”</vt:lpstr>
      <vt:lpstr>“The [Darwinian] revolution began when </vt:lpstr>
      <vt:lpstr>PowerPoint Presentation</vt:lpstr>
      <vt:lpstr>PowerPoint Presentation</vt:lpstr>
      <vt:lpstr>Psalm 40:4</vt:lpstr>
      <vt:lpstr>PowerPoint Presentation</vt:lpstr>
      <vt:lpstr>Answers Book 1, 2, 3 &amp; 4</vt:lpstr>
      <vt:lpstr>PowerPoint Presentation</vt:lpstr>
      <vt:lpstr>PowerPoint Presentation</vt:lpstr>
      <vt:lpstr>PowerPoint Presentation</vt:lpstr>
      <vt:lpstr>PowerPoint Presentation</vt:lpstr>
      <vt:lpstr>PowerPoint Presentation</vt:lpstr>
      <vt:lpstr>PowerPoint Presentation</vt:lpstr>
      <vt:lpstr>Coming to Grips with Genesis</vt:lpstr>
      <vt:lpstr>Answers for Kids Vol. 1, 2, 3, 4, 5 &amp; 6</vt:lpstr>
      <vt:lpstr>Black</vt:lpstr>
      <vt:lpstr>Creation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11</cp:revision>
  <dcterms:modified xsi:type="dcterms:W3CDTF">2018-09-07T09:23:27Z</dcterms:modified>
</cp:coreProperties>
</file>