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75" r:id="rId3"/>
    <p:sldMasterId id="2147483678" r:id="rId4"/>
  </p:sldMasterIdLst>
  <p:notesMasterIdLst>
    <p:notesMasterId r:id="rId2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1" r:id="rId16"/>
    <p:sldId id="269" r:id="rId17"/>
    <p:sldId id="278" r:id="rId18"/>
    <p:sldId id="282" r:id="rId19"/>
    <p:sldId id="280" r:id="rId20"/>
    <p:sldId id="28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81361" autoAdjust="0"/>
  </p:normalViewPr>
  <p:slideViewPr>
    <p:cSldViewPr snapToGrid="0" snapToObjects="1">
      <p:cViewPr varScale="1">
        <p:scale>
          <a:sx n="98" d="100"/>
          <a:sy n="98" d="100"/>
        </p:scale>
        <p:origin x="25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D1A8B-A903-AD46-B012-EE2E9F0BBC97}" type="datetimeFigureOut">
              <a:rPr lang="en-US" smtClean="0"/>
              <a:t>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0FDDB-1A06-3E47-A469-F876F425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0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Above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Duvall, J. Scott, and J. Daniel Hays.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Grasping God's Word: A Hands-on Approach to Reading, Interpreting, and Applying the Bible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Third Edition.  Grand Rapids: Zondervan, 2012.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9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1E7C33-998F-9E48-9DD5-22FAE2DBD7F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Point 1 describes the parts-whole spiral.</a:t>
            </a:r>
          </a:p>
          <a:p>
            <a:r>
              <a:rPr lang="en-US">
                <a:latin typeface="Arial" charset="0"/>
              </a:rPr>
              <a:t>Point 2 forces us to ask if the New Testament adds to or modifies our principle.</a:t>
            </a:r>
          </a:p>
        </p:txBody>
      </p:sp>
      <p:sp>
        <p:nvSpPr>
          <p:cNvPr id="71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B8DF31-5A75-AF48-BFC2-717300D2C046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This step moves an abstract principle to concrete application.</a:t>
            </a:r>
          </a:p>
        </p:txBody>
      </p:sp>
      <p:sp>
        <p:nvSpPr>
          <p:cNvPr id="71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A8F78D-8542-1548-B1EC-68D8C3BB10E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Above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1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B0A57D-B07A-694F-B76E-98B5F0B290F8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journey, we commit to the goal of grasping the meaning of the text.  </a:t>
            </a:r>
            <a:r>
              <a:rPr lang="en-US"/>
              <a:t>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1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B0A57D-B07A-694F-B76E-98B5F0B290F8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Study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7E56D8-01A4-6A45-8138-0697A0ACE98D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synthesis statement should use past tense verbs and refer to the biblical audience.</a:t>
            </a:r>
          </a:p>
        </p:txBody>
      </p:sp>
      <p:sp>
        <p:nvSpPr>
          <p:cNvPr id="69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31A3FC-E081-E34B-B839-E7907F068BA5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48AB3C-3E00-DE47-82D9-6CB87218EE6F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Students often get bogged down in the common differences that possibly have little impact on the interpretation of a passage.  It is important for them to realize that to take the Interpretative Journey means that we must account for the unique set of differences that we find in any given text.</a:t>
            </a:r>
          </a:p>
        </p:txBody>
      </p:sp>
      <p:sp>
        <p:nvSpPr>
          <p:cNvPr id="70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4F270A-84C0-0B43-91B2-630316F0E556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This theological principle is connected to the meaning that was discovered in Step 1.  </a:t>
            </a:r>
          </a:p>
        </p:txBody>
      </p:sp>
      <p:sp>
        <p:nvSpPr>
          <p:cNvPr id="70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410F1E-3FED-384C-9E45-7683C115C702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0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D1B631-BF5A-8040-8894-8B4BE3D2107B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Above is a list of 5 criteria that describe a good theological principle.</a:t>
            </a:r>
          </a:p>
        </p:txBody>
      </p:sp>
      <p:sp>
        <p:nvSpPr>
          <p:cNvPr id="70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447E21-E89C-7944-9656-7009852F75D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0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6569FD-4153-3541-A670-4213B5E7E4C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1F9D-26F1-BC4F-926B-822698B91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00C8B16-2238-9C43-80FC-B9862612C2C6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8060AB-A811-5847-9ECD-69D92E013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8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E714BC-90BB-8F4E-82E8-FD2B9ACA6C3A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FED947-EFA3-0E4C-82E7-194D08112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6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F5C162-83EA-B74C-8F7B-3238099304CD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8A88A1E-83E4-4F4A-B628-78EFB97A5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1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F6F1EA-C976-4E47-9B76-6DCD010091F6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4BC03B-0D8A-9A43-AE6D-E8F9C932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1F9D-26F1-BC4F-926B-822698B91D62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4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39C-21B2-F04C-9A55-5D6C0EDDA4D8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88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2415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010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517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785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39C-21B2-F04C-9A55-5D6C0EDDA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40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740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701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9030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5747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873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4114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383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E95E1B-3008-A644-B066-9F334B30565B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C9511F7-381F-B546-AE5E-3CC181709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9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2D6E20A-5993-0D47-88A1-BDCE9F865A09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F98654-8595-1946-BBC7-3AC4A628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0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7B401B4-853A-574B-A9B4-A0D6EA10BEAC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FAB8C4-AC52-174A-939A-3D7B5E4CE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668BA7-9322-EE44-A9C2-AA6F033C9F27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588D10F-7EBC-DC43-AE90-4C3AF3286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FF71D2-BF75-6F46-BBBA-F11400E031C6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B11B57-BCDE-CD4E-8569-172A0DE21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F40ED8-8DAB-FB4C-97A3-D108A70F989A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1B8E0B-08DF-A14B-873E-A3E45D89C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7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6BCF827-85EF-394C-B59A-0F9FD2B2640C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E63E1F-BB04-D34A-854E-DE422F627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4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2F953B0-6872-F54E-99E5-321B1BDDBC79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4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31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FF21663-D69F-8441-BF70-8F1427C1D685}" type="datetimeFigureOut">
              <a:rPr lang="en-US"/>
              <a:pPr>
                <a:defRPr/>
              </a:pPr>
              <a:t>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97ABC77-FB84-FE4A-A02C-AB9A98DEA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95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2F953B0-6872-F54E-99E5-321B1BDDBC79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11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201" name="Picture 4" descr="How to Study Bible Title 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4719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1203" name="Title 1"/>
          <p:cNvSpPr txBox="1">
            <a:spLocks/>
          </p:cNvSpPr>
          <p:nvPr/>
        </p:nvSpPr>
        <p:spPr bwMode="auto">
          <a:xfrm>
            <a:off x="4932363" y="333375"/>
            <a:ext cx="382587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FFFF"/>
                </a:solidFill>
                <a:cs typeface="Arial" charset="0"/>
              </a:rPr>
              <a:t>We must study before we can interpret!</a:t>
            </a:r>
          </a:p>
        </p:txBody>
      </p:sp>
      <p:sp>
        <p:nvSpPr>
          <p:cNvPr id="691204" name="Rectangle 5"/>
          <p:cNvSpPr>
            <a:spLocks noChangeArrowheads="1"/>
          </p:cNvSpPr>
          <p:nvPr/>
        </p:nvSpPr>
        <p:spPr bwMode="auto">
          <a:xfrm>
            <a:off x="468313" y="4724400"/>
            <a:ext cx="15113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1205" name="Title 1"/>
          <p:cNvSpPr txBox="1">
            <a:spLocks/>
          </p:cNvSpPr>
          <p:nvPr/>
        </p:nvSpPr>
        <p:spPr bwMode="auto">
          <a:xfrm>
            <a:off x="611188" y="115888"/>
            <a:ext cx="3827462" cy="328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99"/>
                </a:solidFill>
                <a:cs typeface="Arial" charset="0"/>
              </a:rPr>
              <a:t>Course Guide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FA311D-100A-3E91-1E28-0150FECD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  <p:sp>
        <p:nvSpPr>
          <p:cNvPr id="691202" name="Title 1"/>
          <p:cNvSpPr>
            <a:spLocks noGrp="1"/>
          </p:cNvSpPr>
          <p:nvPr>
            <p:ph type="title"/>
          </p:nvPr>
        </p:nvSpPr>
        <p:spPr>
          <a:xfrm>
            <a:off x="232411" y="5168899"/>
            <a:ext cx="3827462" cy="1211507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Overview of the 3-Step Method</a:t>
            </a:r>
          </a:p>
        </p:txBody>
      </p:sp>
    </p:spTree>
    <p:extLst>
      <p:ext uri="{BB962C8B-B14F-4D97-AF65-F5344CB8AC3E}">
        <p14:creationId xmlns:p14="http://schemas.microsoft.com/office/powerpoint/2010/main" val="2370028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399" y="1516063"/>
            <a:ext cx="4045549" cy="46783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b="1" dirty="0">
                <a:latin typeface="Tahoma" charset="0"/>
                <a:cs typeface="Tahoma" charset="0"/>
              </a:rPr>
              <a:t>Step 4: Consult the Biblical Map</a:t>
            </a:r>
          </a:p>
          <a:p>
            <a:pPr marL="0" indent="0" eaLnBrk="1" hangingPunct="1">
              <a:buFont typeface="Arial" charset="0"/>
              <a:buNone/>
            </a:pPr>
            <a:endParaRPr lang="en-US" i="1" dirty="0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i="1" dirty="0">
                <a:latin typeface="Tahoma" charset="0"/>
                <a:cs typeface="Tahoma" charset="0"/>
              </a:rPr>
              <a:t>Question: How does our theological principle fit with the </a:t>
            </a:r>
            <a:r>
              <a:rPr lang="en-US" i="1" dirty="0">
                <a:solidFill>
                  <a:srgbClr val="FFFF00"/>
                </a:solidFill>
                <a:latin typeface="Tahoma" charset="0"/>
                <a:cs typeface="Tahoma" charset="0"/>
              </a:rPr>
              <a:t>rest of the Bible</a:t>
            </a:r>
            <a:r>
              <a:rPr lang="en-US" i="1" dirty="0">
                <a:latin typeface="Tahoma" charset="0"/>
                <a:cs typeface="Tahoma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433" y="1516063"/>
            <a:ext cx="409098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611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86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60" y="1598971"/>
            <a:ext cx="4416700" cy="452719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latin typeface="Tahoma"/>
                <a:ea typeface="+mn-ea"/>
                <a:cs typeface="Tahoma"/>
              </a:rPr>
              <a:t>Step 4 Biblical Map: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latin typeface="Tahoma"/>
                <a:ea typeface="+mn-ea"/>
                <a:cs typeface="Tahoma"/>
              </a:rPr>
              <a:t>Does this principle correlate with the rest of the Bible?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latin typeface="Tahoma"/>
                <a:ea typeface="+mn-ea"/>
                <a:cs typeface="Tahoma"/>
              </a:rPr>
              <a:t>If in the Old Testament, run your theological principle through the grid of the New Testament.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i="1" dirty="0">
              <a:latin typeface="Tahoma"/>
              <a:ea typeface="+mn-ea"/>
              <a:cs typeface="Tahoma"/>
            </a:endParaRPr>
          </a:p>
        </p:txBody>
      </p:sp>
      <p:sp>
        <p:nvSpPr>
          <p:cNvPr id="710659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433" y="1516063"/>
            <a:ext cx="409098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12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5" y="1516063"/>
            <a:ext cx="4429233" cy="46101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b="1" dirty="0">
                <a:latin typeface="Tahoma" charset="0"/>
                <a:cs typeface="Tahoma" charset="0"/>
              </a:rPr>
              <a:t>Step 5: Grasping the Text in Our Town</a:t>
            </a:r>
          </a:p>
          <a:p>
            <a:pPr marL="0" indent="0" eaLnBrk="1" hangingPunct="1">
              <a:buFont typeface="Arial" charset="0"/>
              <a:buNone/>
            </a:pPr>
            <a:endParaRPr lang="en-US" i="1" dirty="0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i="1" dirty="0">
                <a:latin typeface="Tahoma" charset="0"/>
                <a:cs typeface="Tahoma" charset="0"/>
              </a:rPr>
              <a:t>Question: How should individual Christians today </a:t>
            </a:r>
            <a:r>
              <a:rPr lang="en-US" i="1" dirty="0">
                <a:solidFill>
                  <a:srgbClr val="FFFF00"/>
                </a:solidFill>
                <a:latin typeface="Tahoma" charset="0"/>
                <a:cs typeface="Tahoma" charset="0"/>
              </a:rPr>
              <a:t>live out </a:t>
            </a:r>
            <a:r>
              <a:rPr lang="en-US" i="1" dirty="0">
                <a:latin typeface="Tahoma" charset="0"/>
                <a:cs typeface="Tahoma" charset="0"/>
              </a:rPr>
              <a:t>the theological principles?</a:t>
            </a:r>
          </a:p>
        </p:txBody>
      </p:sp>
      <p:sp>
        <p:nvSpPr>
          <p:cNvPr id="712707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2088" y="1516063"/>
            <a:ext cx="4486742" cy="363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426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3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415348" y="2018560"/>
            <a:ext cx="2189901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546" y="2018560"/>
            <a:ext cx="2005765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475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</p:txBody>
      </p:sp>
      <p:sp>
        <p:nvSpPr>
          <p:cNvPr id="714756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382" y="1773225"/>
            <a:ext cx="2072953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Their Town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382" y="3268523"/>
            <a:ext cx="3497497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River Measurement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27133" y="4393644"/>
            <a:ext cx="3556232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Principlizing Bridge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2428" y="3006913"/>
            <a:ext cx="2279666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Biblical Map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345" y="1752156"/>
            <a:ext cx="1833455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Our Town</a:t>
            </a:r>
          </a:p>
        </p:txBody>
      </p:sp>
    </p:spTree>
    <p:extLst>
      <p:ext uri="{BB962C8B-B14F-4D97-AF65-F5344CB8AC3E}">
        <p14:creationId xmlns:p14="http://schemas.microsoft.com/office/powerpoint/2010/main" val="1915745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The Inductive Approach</a:t>
            </a:r>
          </a:p>
        </p:txBody>
      </p:sp>
      <p:sp>
        <p:nvSpPr>
          <p:cNvPr id="721923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20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6798"/>
              </p:ext>
            </p:extLst>
          </p:nvPr>
        </p:nvGraphicFramePr>
        <p:xfrm>
          <a:off x="0" y="1824165"/>
          <a:ext cx="9036051" cy="320040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713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7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617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Book</a:t>
                      </a:r>
                      <a:br>
                        <a:rPr lang="en-US" sz="2400" dirty="0"/>
                      </a:br>
                      <a:r>
                        <a:rPr lang="en-US" sz="2400" b="0" dirty="0"/>
                        <a:t>(Synthetic</a:t>
                      </a:r>
                      <a:r>
                        <a:rPr lang="en-US" sz="2400" b="0" baseline="0" dirty="0"/>
                        <a:t>)</a:t>
                      </a:r>
                      <a:endParaRPr lang="en-US" sz="2400" b="0" dirty="0"/>
                    </a:p>
                    <a:p>
                      <a:pPr algn="ctr"/>
                      <a:endParaRPr lang="en-US" sz="24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1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Observe</a:t>
                      </a:r>
                      <a:br>
                        <a:rPr lang="en-US" sz="2400" b="1" dirty="0"/>
                      </a:br>
                      <a:r>
                        <a:rPr lang="en-US" sz="2400" dirty="0"/>
                        <a:t>(What</a:t>
                      </a:r>
                      <a:r>
                        <a:rPr lang="en-US" sz="2400" baseline="0" dirty="0"/>
                        <a:t> do I see?)</a:t>
                      </a:r>
                      <a:endParaRPr lang="en-US" sz="2400" dirty="0"/>
                    </a:p>
                  </a:txBody>
                  <a:tcPr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Passage or Detail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(Analytical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Interpret the Observations</a:t>
                      </a:r>
                      <a:br>
                        <a:rPr lang="en-US" sz="2400" b="0" dirty="0"/>
                      </a:br>
                      <a:r>
                        <a:rPr lang="en-US" sz="2400" b="0" dirty="0"/>
                        <a:t>(What does it mean?)</a:t>
                      </a:r>
                      <a:endParaRPr lang="en-US" sz="2400" b="1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31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Topic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(Topical)</a:t>
                      </a: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7111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5400" y="133350"/>
            <a:ext cx="9144000" cy="6680200"/>
            <a:chOff x="-25400" y="133350"/>
            <a:chExt cx="9144000" cy="6680200"/>
          </a:xfrm>
        </p:grpSpPr>
        <p:pic>
          <p:nvPicPr>
            <p:cNvPr id="722946" name="Picture 2" descr="HS 20 3-step proces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133350"/>
              <a:ext cx="9144000" cy="668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3254476" y="6123721"/>
              <a:ext cx="1905059" cy="3787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571798" y="6123721"/>
              <a:ext cx="2148383" cy="3787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571799" y="3980418"/>
              <a:ext cx="2254702" cy="123263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439947" y="4596737"/>
              <a:ext cx="1853552" cy="123263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421492" y="5243835"/>
              <a:ext cx="2148382" cy="69894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49505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560840" cy="792088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glow rad="241300">
                    <a:schemeClr val="bg1">
                      <a:alpha val="93000"/>
                    </a:schemeClr>
                  </a:glow>
                </a:effectLst>
                <a:latin typeface="Arial" charset="0"/>
                <a:ea typeface="ＭＳ Ｐゴシック" charset="0"/>
              </a:rPr>
              <a:t>The 3-Step Process</a:t>
            </a:r>
          </a:p>
        </p:txBody>
      </p:sp>
      <p:sp>
        <p:nvSpPr>
          <p:cNvPr id="722948" name="Text Box 5"/>
          <p:cNvSpPr txBox="1">
            <a:spLocks noChangeArrowheads="1"/>
          </p:cNvSpPr>
          <p:nvPr/>
        </p:nvSpPr>
        <p:spPr bwMode="auto">
          <a:xfrm>
            <a:off x="82994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90509" y="5137725"/>
            <a:ext cx="183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</a:rPr>
              <a:t>OBSERVATION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3846" y="5434122"/>
            <a:ext cx="163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/>
              </a:rPr>
              <a:t>What do I see?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2357" y="4596737"/>
            <a:ext cx="217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</a:rPr>
              <a:t>INTERPRETATION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9313" y="4893134"/>
            <a:ext cx="2122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</a:rPr>
              <a:t>What does it mean?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6358" y="3867012"/>
            <a:ext cx="173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</a:rPr>
              <a:t>APPLICATION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72788" y="4330690"/>
            <a:ext cx="1047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</a:rPr>
              <a:t>TO SELF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1594" y="4582150"/>
            <a:ext cx="2589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</a:rPr>
              <a:t>(How should I respond?)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7479" y="5015050"/>
            <a:ext cx="137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</a:rPr>
              <a:t>TO OTHERS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7129" y="5266510"/>
            <a:ext cx="2498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</a:rPr>
              <a:t>(How should I teach it?)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2737" y="6040772"/>
            <a:ext cx="1894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/>
              </a:rPr>
              <a:t>INDUCTION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8620" y="6040772"/>
            <a:ext cx="224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300828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3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415348" y="2018560"/>
            <a:ext cx="2189901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546" y="2018560"/>
            <a:ext cx="2005765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475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</p:txBody>
      </p:sp>
      <p:sp>
        <p:nvSpPr>
          <p:cNvPr id="714756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382" y="1773225"/>
            <a:ext cx="2072953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Their Town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382" y="3268523"/>
            <a:ext cx="3497497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River Measurement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27133" y="4393644"/>
            <a:ext cx="3556232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Principlizing Bridge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2428" y="3006913"/>
            <a:ext cx="2279666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Biblical Map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345" y="1752156"/>
            <a:ext cx="1833455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Our Town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51529" y="914728"/>
            <a:ext cx="4388440" cy="1761565"/>
            <a:chOff x="-351529" y="914728"/>
            <a:chExt cx="4388440" cy="1761565"/>
          </a:xfrm>
        </p:grpSpPr>
        <p:sp>
          <p:nvSpPr>
            <p:cNvPr id="2" name="Oval 1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81000" y="914728"/>
              <a:ext cx="2279841" cy="523220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/>
                <a:t>Observation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4080" y="2604266"/>
            <a:ext cx="7797920" cy="2589586"/>
            <a:chOff x="-351529" y="1113233"/>
            <a:chExt cx="4388440" cy="1563060"/>
          </a:xfrm>
        </p:grpSpPr>
        <p:sp>
          <p:nvSpPr>
            <p:cNvPr id="18" name="Oval 17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866032" y="1113233"/>
              <a:ext cx="1478621" cy="315814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/>
                <a:t>Interpretation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88980" y="1010201"/>
            <a:ext cx="4388440" cy="1761565"/>
            <a:chOff x="-351529" y="914728"/>
            <a:chExt cx="4388440" cy="1761565"/>
          </a:xfrm>
        </p:grpSpPr>
        <p:sp>
          <p:nvSpPr>
            <p:cNvPr id="21" name="Oval 20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381000" y="914728"/>
              <a:ext cx="2139578" cy="523220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/>
                <a:t>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53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 Study link at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88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3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5" name="Title 1"/>
          <p:cNvSpPr>
            <a:spLocks noGrp="1"/>
          </p:cNvSpPr>
          <p:nvPr>
            <p:ph type="title"/>
          </p:nvPr>
        </p:nvSpPr>
        <p:spPr>
          <a:xfrm>
            <a:off x="381000" y="261938"/>
            <a:ext cx="8382000" cy="6858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Tahoma" charset="0"/>
                <a:cs typeface="Tahoma" charset="0"/>
              </a:rPr>
              <a:t>Basics of the Journey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75" y="990600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71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16" y="3182000"/>
            <a:ext cx="4070995" cy="227322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i="1" dirty="0">
                <a:latin typeface="Tahoma" charset="0"/>
                <a:cs typeface="Tahoma" charset="0"/>
              </a:rPr>
              <a:t>Question: </a:t>
            </a:r>
            <a:r>
              <a:rPr lang="en-US" i="1" dirty="0">
                <a:solidFill>
                  <a:srgbClr val="FFFF00"/>
                </a:solidFill>
                <a:latin typeface="Tahoma" charset="0"/>
                <a:cs typeface="Tahoma" charset="0"/>
              </a:rPr>
              <a:t>What did the text mean</a:t>
            </a:r>
            <a:r>
              <a:rPr lang="en-US" i="1" dirty="0">
                <a:latin typeface="Tahoma" charset="0"/>
                <a:cs typeface="Tahoma" charset="0"/>
              </a:rPr>
              <a:t> to the biblical audience?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411" y="1227138"/>
            <a:ext cx="3089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4275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06827"/>
            <a:ext cx="5231411" cy="1981527"/>
          </a:xfrm>
        </p:spPr>
        <p:txBody>
          <a:bodyPr/>
          <a:lstStyle/>
          <a:p>
            <a:r>
              <a:rPr lang="en-US" sz="3600" b="1" dirty="0">
                <a:latin typeface="Tahoma" charset="0"/>
                <a:cs typeface="Tahoma" charset="0"/>
              </a:rPr>
              <a:t>Step 1: Grasping the Text in Their Town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70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5027482" cy="5287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latin typeface="Tahoma"/>
              <a:ea typeface="+mn-ea"/>
              <a:cs typeface="Tahom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latin typeface="Tahoma"/>
                <a:ea typeface="+mn-ea"/>
                <a:cs typeface="Tahoma"/>
              </a:rPr>
              <a:t>Step 1 Their Town: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Read </a:t>
            </a:r>
            <a:r>
              <a:rPr lang="en-US" i="1" dirty="0">
                <a:latin typeface="Tahoma"/>
                <a:ea typeface="+mn-ea"/>
                <a:cs typeface="Tahoma"/>
              </a:rPr>
              <a:t>the text carefully and make </a:t>
            </a: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observations</a:t>
            </a:r>
            <a:r>
              <a:rPr lang="en-US" i="1" dirty="0">
                <a:latin typeface="Tahoma"/>
                <a:ea typeface="+mn-ea"/>
                <a:cs typeface="Tahoma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Study</a:t>
            </a:r>
            <a:r>
              <a:rPr lang="en-US" i="1" dirty="0">
                <a:latin typeface="Tahoma"/>
                <a:ea typeface="+mn-ea"/>
                <a:cs typeface="Tahoma"/>
              </a:rPr>
              <a:t> the historical and literary </a:t>
            </a: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context</a:t>
            </a:r>
            <a:r>
              <a:rPr lang="en-US" i="1" dirty="0">
                <a:latin typeface="Tahoma"/>
                <a:ea typeface="+mn-ea"/>
                <a:cs typeface="Tahoma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Synthesize</a:t>
            </a:r>
            <a:r>
              <a:rPr lang="en-US" i="1" dirty="0">
                <a:latin typeface="Tahoma"/>
                <a:ea typeface="+mn-ea"/>
                <a:cs typeface="Tahoma"/>
              </a:rPr>
              <a:t> the meaning of the passage for the biblical audience.</a:t>
            </a:r>
          </a:p>
        </p:txBody>
      </p:sp>
      <p:sp>
        <p:nvSpPr>
          <p:cNvPr id="696322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411" y="1227138"/>
            <a:ext cx="3089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43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655" y="838200"/>
            <a:ext cx="3971582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b="1" dirty="0">
              <a:latin typeface="Tahoma" charset="0"/>
              <a:cs typeface="Tahoma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b="1" dirty="0">
                <a:latin typeface="Tahoma" charset="0"/>
                <a:cs typeface="Tahoma" charset="0"/>
              </a:rPr>
              <a:t>Step 2: Measuring the Width of the River to Cross</a:t>
            </a:r>
          </a:p>
          <a:p>
            <a:pPr marL="0" indent="0" eaLnBrk="1" hangingPunct="1">
              <a:buFont typeface="Arial" charset="0"/>
              <a:buNone/>
            </a:pPr>
            <a:endParaRPr lang="en-US" i="1" dirty="0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i="1" dirty="0">
                <a:latin typeface="Tahoma" charset="0"/>
                <a:cs typeface="Tahoma" charset="0"/>
              </a:rPr>
              <a:t>Question: What are the </a:t>
            </a:r>
            <a:r>
              <a:rPr lang="en-US" i="1" dirty="0">
                <a:solidFill>
                  <a:srgbClr val="FFFF00"/>
                </a:solidFill>
                <a:latin typeface="Tahoma" charset="0"/>
                <a:cs typeface="Tahoma" charset="0"/>
              </a:rPr>
              <a:t>differences</a:t>
            </a:r>
            <a:r>
              <a:rPr lang="en-US" i="1" dirty="0">
                <a:latin typeface="Tahoma" charset="0"/>
                <a:cs typeface="Tahoma" charset="0"/>
              </a:rPr>
              <a:t> between the biblical audience and us?</a:t>
            </a:r>
          </a:p>
        </p:txBody>
      </p:sp>
      <p:sp>
        <p:nvSpPr>
          <p:cNvPr id="698371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197" y="1797520"/>
            <a:ext cx="3451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872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084" y="838200"/>
            <a:ext cx="5456329" cy="554555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latin typeface="Tahoma"/>
              <a:ea typeface="+mn-ea"/>
              <a:cs typeface="Tahom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latin typeface="Tahoma"/>
                <a:ea typeface="+mn-ea"/>
                <a:cs typeface="Tahoma"/>
              </a:rPr>
              <a:t>Step 2 River Measurement: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latin typeface="Tahoma"/>
                <a:ea typeface="+mn-ea"/>
                <a:cs typeface="Tahoma"/>
              </a:rPr>
              <a:t>Account for </a:t>
            </a: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common differences</a:t>
            </a:r>
            <a:r>
              <a:rPr lang="en-US" i="1" dirty="0">
                <a:latin typeface="Tahoma"/>
                <a:ea typeface="+mn-ea"/>
                <a:cs typeface="Tahoma"/>
              </a:rPr>
              <a:t>: culture, language situation, time </a:t>
            </a:r>
            <a:br>
              <a:rPr lang="en-US" i="1" dirty="0">
                <a:latin typeface="Tahoma"/>
                <a:ea typeface="+mn-ea"/>
                <a:cs typeface="Tahoma"/>
              </a:rPr>
            </a:br>
            <a:r>
              <a:rPr lang="en-US" i="1" dirty="0">
                <a:latin typeface="Tahoma"/>
                <a:ea typeface="+mn-ea"/>
                <a:cs typeface="Tahoma"/>
              </a:rPr>
              <a:t>and covenant.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latin typeface="Tahoma"/>
                <a:ea typeface="+mn-ea"/>
                <a:cs typeface="Tahoma"/>
              </a:rPr>
              <a:t>Focus on the </a:t>
            </a: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unique differences</a:t>
            </a:r>
            <a:r>
              <a:rPr lang="en-US" i="1" dirty="0">
                <a:latin typeface="Tahoma"/>
                <a:ea typeface="+mn-ea"/>
                <a:cs typeface="Tahoma"/>
              </a:rPr>
              <a:t> found in a specific text.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latin typeface="Tahoma"/>
                <a:ea typeface="+mn-ea"/>
                <a:cs typeface="Tahoma"/>
              </a:rPr>
              <a:t>If you are studying an Old Testament passage, you must account for the </a:t>
            </a: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life and work of Jesus Christ</a:t>
            </a:r>
            <a:r>
              <a:rPr lang="en-US" i="1" dirty="0">
                <a:latin typeface="Tahoma"/>
                <a:ea typeface="+mn-ea"/>
                <a:cs typeface="Tahoma"/>
              </a:rPr>
              <a:t>.</a:t>
            </a:r>
          </a:p>
        </p:txBody>
      </p:sp>
      <p:sp>
        <p:nvSpPr>
          <p:cNvPr id="700418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197" y="1797520"/>
            <a:ext cx="3451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238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5" name="Content Placeholder 2"/>
          <p:cNvSpPr>
            <a:spLocks noGrp="1"/>
          </p:cNvSpPr>
          <p:nvPr>
            <p:ph idx="1"/>
          </p:nvPr>
        </p:nvSpPr>
        <p:spPr>
          <a:xfrm>
            <a:off x="761999" y="1422853"/>
            <a:ext cx="4929811" cy="397787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b="1" dirty="0">
                <a:latin typeface="Tahoma" charset="0"/>
                <a:cs typeface="Tahoma" charset="0"/>
              </a:rPr>
              <a:t>Step 3: Crossing the Principlizing Bridge</a:t>
            </a:r>
          </a:p>
          <a:p>
            <a:pPr marL="0" indent="0" eaLnBrk="1" hangingPunct="1">
              <a:buFont typeface="Arial" charset="0"/>
              <a:buNone/>
            </a:pPr>
            <a:endParaRPr lang="en-US" i="1" dirty="0">
              <a:latin typeface="Tahoma" charset="0"/>
              <a:cs typeface="Tahoma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i="1" dirty="0">
                <a:latin typeface="Tahoma" charset="0"/>
                <a:cs typeface="Tahoma" charset="0"/>
              </a:rPr>
              <a:t>Question: What is the </a:t>
            </a:r>
            <a:r>
              <a:rPr lang="en-US" i="1" dirty="0">
                <a:solidFill>
                  <a:srgbClr val="FFFF00"/>
                </a:solidFill>
                <a:latin typeface="Tahoma" charset="0"/>
                <a:cs typeface="Tahoma" charset="0"/>
              </a:rPr>
              <a:t>theological principle</a:t>
            </a:r>
            <a:r>
              <a:rPr lang="en-US" i="1" dirty="0">
                <a:latin typeface="Tahoma" charset="0"/>
                <a:cs typeface="Tahoma" charset="0"/>
              </a:rPr>
              <a:t> in this text?</a:t>
            </a:r>
          </a:p>
        </p:txBody>
      </p:sp>
      <p:sp>
        <p:nvSpPr>
          <p:cNvPr id="702467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413" y="1631248"/>
            <a:ext cx="2794007" cy="28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560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07" y="836069"/>
            <a:ext cx="5984506" cy="5973763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latin typeface="Tahoma"/>
              <a:ea typeface="+mn-ea"/>
              <a:cs typeface="Tahom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latin typeface="Tahoma"/>
                <a:ea typeface="+mn-ea"/>
                <a:cs typeface="Tahoma"/>
              </a:rPr>
              <a:t>Step 3 </a:t>
            </a:r>
            <a:r>
              <a:rPr lang="en-US" b="1" dirty="0">
                <a:latin typeface="Tahoma" charset="0"/>
                <a:cs typeface="Tahoma" charset="0"/>
              </a:rPr>
              <a:t>Principlizing Bridge:</a:t>
            </a:r>
            <a:endParaRPr lang="en-US" b="1" dirty="0">
              <a:latin typeface="Tahoma"/>
              <a:ea typeface="+mn-ea"/>
              <a:cs typeface="Tahom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latin typeface="Tahoma"/>
                <a:ea typeface="+mn-ea"/>
                <a:cs typeface="Tahoma"/>
              </a:rPr>
              <a:t>Recall the </a:t>
            </a: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differences</a:t>
            </a:r>
            <a:r>
              <a:rPr lang="en-US" i="1" dirty="0">
                <a:latin typeface="Tahoma"/>
                <a:ea typeface="+mn-ea"/>
                <a:cs typeface="Tahoma"/>
              </a:rPr>
              <a:t> in Step 2.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latin typeface="Tahoma"/>
                <a:ea typeface="+mn-ea"/>
                <a:cs typeface="Tahoma"/>
              </a:rPr>
              <a:t>Identify </a:t>
            </a: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similarities</a:t>
            </a:r>
            <a:r>
              <a:rPr lang="en-US" i="1" dirty="0">
                <a:latin typeface="Tahoma"/>
                <a:ea typeface="+mn-ea"/>
                <a:cs typeface="Tahoma"/>
              </a:rPr>
              <a:t> between the biblical and modern </a:t>
            </a:r>
            <a:r>
              <a:rPr lang="en-US" i="1" dirty="0">
                <a:latin typeface="Tahoma"/>
                <a:cs typeface="Tahoma"/>
              </a:rPr>
              <a:t>audiences</a:t>
            </a:r>
            <a:r>
              <a:rPr lang="en-US" i="1" dirty="0">
                <a:latin typeface="Tahoma"/>
                <a:ea typeface="+mn-ea"/>
                <a:cs typeface="Tahoma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latin typeface="Tahoma"/>
                <a:ea typeface="+mn-ea"/>
                <a:cs typeface="Tahoma"/>
              </a:rPr>
              <a:t>Holding the differences and similarities together, </a:t>
            </a: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identify</a:t>
            </a:r>
            <a:r>
              <a:rPr lang="en-US" i="1" dirty="0">
                <a:latin typeface="Tahoma"/>
                <a:ea typeface="+mn-ea"/>
                <a:cs typeface="Tahoma"/>
              </a:rPr>
              <a:t> a broad theological principle.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solidFill>
                  <a:srgbClr val="FFFF00"/>
                </a:solidFill>
                <a:latin typeface="Tahoma"/>
                <a:ea typeface="+mn-ea"/>
                <a:cs typeface="Tahoma"/>
              </a:rPr>
              <a:t>Write out the theological principle</a:t>
            </a:r>
            <a:r>
              <a:rPr lang="en-US" i="1" dirty="0">
                <a:latin typeface="Tahoma"/>
                <a:ea typeface="+mn-ea"/>
                <a:cs typeface="Tahoma"/>
              </a:rPr>
              <a:t>, using present tense verbs.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i="1" dirty="0">
              <a:latin typeface="Tahoma"/>
              <a:ea typeface="+mn-ea"/>
              <a:cs typeface="Tahoma"/>
            </a:endParaRPr>
          </a:p>
        </p:txBody>
      </p:sp>
      <p:sp>
        <p:nvSpPr>
          <p:cNvPr id="704515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413" y="1631248"/>
            <a:ext cx="2794007" cy="28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989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40" y="1699288"/>
            <a:ext cx="5421413" cy="449491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i="1" dirty="0">
                <a:latin typeface="Tahoma"/>
                <a:ea typeface="+mn-ea"/>
                <a:cs typeface="Tahoma"/>
              </a:rPr>
              <a:t>be reflected in the text.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i="1" dirty="0">
                <a:latin typeface="Tahoma"/>
                <a:ea typeface="+mn-ea"/>
                <a:cs typeface="Tahoma"/>
              </a:rPr>
              <a:t>be timeless and not tied to a specific situation.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i="1" dirty="0">
                <a:latin typeface="Tahoma"/>
                <a:ea typeface="+mn-ea"/>
                <a:cs typeface="Tahoma"/>
              </a:rPr>
              <a:t>not be culturally bound.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i="1" dirty="0">
                <a:latin typeface="Tahoma"/>
                <a:ea typeface="+mn-ea"/>
                <a:cs typeface="Tahoma"/>
              </a:rPr>
              <a:t>correspond to the teaching of the rest of Scripture.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i="1" dirty="0">
                <a:latin typeface="Tahoma"/>
                <a:ea typeface="+mn-ea"/>
                <a:cs typeface="Tahoma"/>
              </a:rPr>
              <a:t>be relevant to both the biblical and contemporary audience.</a:t>
            </a:r>
          </a:p>
        </p:txBody>
      </p:sp>
      <p:sp>
        <p:nvSpPr>
          <p:cNvPr id="706562" name="Title 6"/>
          <p:cNvSpPr>
            <a:spLocks noGrp="1"/>
          </p:cNvSpPr>
          <p:nvPr>
            <p:ph type="title"/>
          </p:nvPr>
        </p:nvSpPr>
        <p:spPr>
          <a:xfrm>
            <a:off x="241740" y="957040"/>
            <a:ext cx="8229600" cy="579438"/>
          </a:xfrm>
        </p:spPr>
        <p:txBody>
          <a:bodyPr/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rPr>
              <a:t>A theological principle should…</a:t>
            </a:r>
            <a:endParaRPr lang="en-US" sz="4000" dirty="0">
              <a:latin typeface="Calibri" charset="0"/>
            </a:endParaRPr>
          </a:p>
        </p:txBody>
      </p:sp>
      <p:sp>
        <p:nvSpPr>
          <p:cNvPr id="706563" name="Title 1"/>
          <p:cNvSpPr txBox="1">
            <a:spLocks/>
          </p:cNvSpPr>
          <p:nvPr/>
        </p:nvSpPr>
        <p:spPr bwMode="auto">
          <a:xfrm>
            <a:off x="381000" y="1905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latin typeface="Tahoma" charset="0"/>
                <a:cs typeface="Tahoma" charset="0"/>
              </a:rPr>
              <a:t>Grasping God's Word</a:t>
            </a:r>
            <a:endParaRPr lang="en-US" sz="2400" dirty="0"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413" y="1631248"/>
            <a:ext cx="2794007" cy="28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840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1076</Words>
  <Application>Microsoft Macintosh PowerPoint</Application>
  <PresentationFormat>On-screen Show (4:3)</PresentationFormat>
  <Paragraphs>159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Tahoma</vt:lpstr>
      <vt:lpstr>Times New Roman</vt:lpstr>
      <vt:lpstr>Wingdings</vt:lpstr>
      <vt:lpstr>3_Default Design</vt:lpstr>
      <vt:lpstr>1_Office Theme</vt:lpstr>
      <vt:lpstr>4_Default Design</vt:lpstr>
      <vt:lpstr>Orbit</vt:lpstr>
      <vt:lpstr>Overview of the 3-Step Method</vt:lpstr>
      <vt:lpstr>Basics of the Journey</vt:lpstr>
      <vt:lpstr>Step 1: Grasping the Text in Their Town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theological principle should…</vt:lpstr>
      <vt:lpstr>PowerPoint Presentation</vt:lpstr>
      <vt:lpstr>PowerPoint Presentation</vt:lpstr>
      <vt:lpstr>PowerPoint Presentation</vt:lpstr>
      <vt:lpstr>PowerPoint Presentation</vt:lpstr>
      <vt:lpstr>The Inductive Approach</vt:lpstr>
      <vt:lpstr>The 3-Step Process</vt:lpstr>
      <vt:lpstr>PowerPoint Presentation</vt:lpstr>
      <vt:lpstr>Bible Study link at BibleStudyDownloads.org</vt:lpstr>
      <vt:lpstr>PowerPoint Presentation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3-Step Method</dc:title>
  <dc:creator>Dr Rick Griffith</dc:creator>
  <cp:lastModifiedBy>Rick Griffith</cp:lastModifiedBy>
  <cp:revision>25</cp:revision>
  <dcterms:created xsi:type="dcterms:W3CDTF">2013-03-10T10:20:00Z</dcterms:created>
  <dcterms:modified xsi:type="dcterms:W3CDTF">2024-01-13T11:24:10Z</dcterms:modified>
</cp:coreProperties>
</file>