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  <p:sldMasterId id="2147483703" r:id="rId3"/>
    <p:sldMasterId id="2147483715" r:id="rId4"/>
    <p:sldMasterId id="2147483727" r:id="rId5"/>
    <p:sldMasterId id="2147483763" r:id="rId6"/>
    <p:sldMasterId id="2147483775" r:id="rId7"/>
    <p:sldMasterId id="2147483787" r:id="rId8"/>
    <p:sldMasterId id="2147483799" r:id="rId9"/>
    <p:sldMasterId id="2147483812" r:id="rId10"/>
  </p:sldMasterIdLst>
  <p:notesMasterIdLst>
    <p:notesMasterId r:id="rId32"/>
  </p:notesMasterIdLst>
  <p:sldIdLst>
    <p:sldId id="269" r:id="rId11"/>
    <p:sldId id="257" r:id="rId12"/>
    <p:sldId id="272" r:id="rId13"/>
    <p:sldId id="273" r:id="rId14"/>
    <p:sldId id="274" r:id="rId15"/>
    <p:sldId id="275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90" r:id="rId26"/>
    <p:sldId id="291" r:id="rId27"/>
    <p:sldId id="292" r:id="rId28"/>
    <p:sldId id="289" r:id="rId29"/>
    <p:sldId id="279" r:id="rId30"/>
    <p:sldId id="270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87"/>
  </p:normalViewPr>
  <p:slideViewPr>
    <p:cSldViewPr snapToGrid="0" snapToObjects="1">
      <p:cViewPr>
        <p:scale>
          <a:sx n="85" d="100"/>
          <a:sy n="85" d="100"/>
        </p:scale>
        <p:origin x="2944" y="8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B07AB-FE5D-6B4F-8ACE-0576E5B0851F}" type="datetimeFigureOut">
              <a:rPr lang="en-US" smtClean="0"/>
              <a:t>1/13/23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3A347-799D-1441-8998-D749F4385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5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F6F7C80-05D7-624D-9717-460B9414F724}" type="slidenum">
              <a:rPr lang="en-US" sz="1200">
                <a:solidFill>
                  <a:prstClr val="black"/>
                </a:solidFill>
              </a:rPr>
              <a:pPr eaLnBrk="1" hangingPunct="1"/>
              <a:t>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11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12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E8D6314-62CF-694B-A0E8-330E8719FDC0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16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84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Our Jan 2017 church 51 people stem from 12 different countries around the world (46 vcards). Canada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 (Gloria Lee),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Netherlands (Desiree), Mark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 Lass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(Germany), 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Hong Kong (Larry Pun),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Cynthia,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Pashauli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(India), Yoshie &amp; Kaori (Japan), Naomi &amp; Ping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 (Malaysia),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Raymond (Myanmar), Miriam (USA), Micah, Jasper (Philippines), Singapore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Albina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), 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Sarah (UK)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This does not include people who have recently attended only once: Dowon (Korea)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Nor does it include missionaries living back in their countries but still are members of CIC: Maple (Taiwan), </a:t>
            </a:r>
            <a:r>
              <a:rPr lang="en-US" baseline="0" dirty="0" err="1">
                <a:latin typeface="Arial" charset="0"/>
                <a:ea typeface="ＭＳ Ｐゴシック" charset="0"/>
                <a:cs typeface="ＭＳ Ｐゴシック" charset="0"/>
              </a:rPr>
              <a:t>Budmaa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 (Mongolia)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045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We also helped start Crossroads International Church in 2006 where I serve as the pastor-teacher.</a:t>
            </a:r>
          </a:p>
        </p:txBody>
      </p:sp>
      <p:sp>
        <p:nvSpPr>
          <p:cNvPr id="360451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36169DE-BACA-644B-924B-19E7EDED997E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17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249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RICK: Yes, we helped start Crossroads International Church in 2006 and I serve as the pastor-teacher.</a:t>
            </a:r>
          </a:p>
        </p:txBody>
      </p:sp>
      <p:sp>
        <p:nvSpPr>
          <p:cNvPr id="362499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1AF77CB-318B-904B-AE12-5A664B02F7F9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18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6C4439F-7CED-CB42-B544-350FABE6AA79}" type="slidenum">
              <a:rPr lang="en-US" sz="1200">
                <a:solidFill>
                  <a:prstClr val="black"/>
                </a:solidFill>
              </a:rPr>
              <a:pPr eaLnBrk="1" hangingPunct="1"/>
              <a:t>19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45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8500"/>
            <a:ext cx="4540250" cy="3405188"/>
          </a:xfrm>
          <a:solidFill>
            <a:srgbClr val="FFFFFF"/>
          </a:solidFill>
          <a:ln/>
        </p:spPr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112288" tIns="56144" rIns="112288" bIns="56144"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20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Bible Study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bs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09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29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50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70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0380CAD-754C-6A43-B9DA-D38F92BD1145}" type="slidenum">
              <a:rPr lang="en-US" sz="1200">
                <a:solidFill>
                  <a:srgbClr val="000000"/>
                </a:solidFill>
              </a:rPr>
              <a:pPr eaLnBrk="1" hangingPunct="1"/>
              <a:t>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en-US" noProof="1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noProof="1">
                <a:latin typeface="Times New Roman" charset="0"/>
                <a:ea typeface="ＭＳ Ｐゴシック" charset="0"/>
                <a:cs typeface="ＭＳ Ｐゴシック" charset="0"/>
              </a:rPr>
              <a:t>I get to teach these leaders every book of the Bible in survey courses, plus backgrounds to both the OT and NT, </a:t>
            </a:r>
            <a:r>
              <a:rPr lang="en-US" noProof="1">
                <a:latin typeface="Times New Roman" charset="0"/>
                <a:ea typeface="ＭＳ Ｐゴシック" charset="0"/>
                <a:cs typeface="ＭＳ Ｐゴシック" charset="0"/>
              </a:rPr>
              <a:t>several </a:t>
            </a:r>
            <a:r>
              <a:rPr noProof="1">
                <a:latin typeface="Times New Roman" charset="0"/>
                <a:ea typeface="ＭＳ Ｐゴシック" charset="0"/>
                <a:cs typeface="ＭＳ Ｐゴシック" charset="0"/>
              </a:rPr>
              <a:t>areas of theology, and how to preach.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Bible Study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bs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44 languages!  All a teacher needs to do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10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007FEE8-C627-0443-82A2-C751C4DBF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85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50EE5-A848-9B46-9932-70FAA99B0C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9355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AA34E780-0D41-5C42-B799-E6D68EFEF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315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30FC7B6A-71A0-CF46-96EF-5873234C4E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424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C98649EF-9FD8-EE46-9F75-3BBBEACB0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6248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A06D6-6B87-4D46-B9CC-AEA74BA95A3E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74977907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C79A5-DE53-1149-A9E6-D2713884ADDB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69653410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A7EAB-011F-954C-87B8-4DAEA222CE7A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75692875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9D9CD-6353-C74D-9ACA-B03F751583F2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01639853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F8B9D-39E2-1746-BB72-359D4F27549E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54665380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25F80-B2E6-0141-AD0D-504ECA96453A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86474745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F827A-71A9-0948-9EE8-8C2F5C09547E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7722278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3FE6F-6FB9-A84A-8BED-55F96EE3A0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39404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7F5C4-A7A7-5348-96E4-ED6A5FF2B900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38759095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BBC65-1E49-7F4A-AD01-7128C3101DB1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37665520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C6013-CC56-1641-A880-E7061668D20F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0428508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B99D5-944C-F046-A085-66C0FD9D72E1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2409302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3180E-0E7D-A74C-9533-2E9EB0035C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204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A9DFE-4A42-1B48-A2EE-29C97E3BBCF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380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752600" y="1828800"/>
            <a:ext cx="6400800" cy="19050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262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49488" y="4191000"/>
            <a:ext cx="5408612" cy="1752600"/>
          </a:xfrm>
        </p:spPr>
        <p:txBody>
          <a:bodyPr/>
          <a:lstStyle>
            <a:lvl1pPr marL="0" indent="0" algn="ctr">
              <a:buFont typeface="Wingdings" pitchFamily="-109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3276600" cy="4572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59199-CE5C-DD40-B119-C551CBCA16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3833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D8A21-9AF3-524F-B2EA-AD0148DA1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8647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41394-D237-5740-BF5C-62BE63619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5775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4B07B-F407-E14B-B4A8-4C78AD93F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4748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92817-C515-D140-BB1E-07EED1F39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7833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F8874-B479-3940-9F2B-8C07547F49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6866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8F5EA-5310-FD49-A1DC-F6D8430436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095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E05F7-EC13-AC40-A239-479A4049B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5443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63616-A438-054F-9894-8D9E2D41E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4334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794D1-5E6E-524D-8C6C-12E0A98C3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9808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CCD0E-F99F-D546-9A44-C9A7B1E870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9711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295400"/>
            <a:ext cx="17526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1295400"/>
            <a:ext cx="5105400" cy="4800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125AC-90F3-E945-9D80-68B4AD530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0195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64797-F9EA-FF42-AA7E-746FE049B9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9884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0970E-DC3D-3348-A433-26618D549E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912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9855A-4357-0942-97FD-FBDEF0584C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81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B27A5-052A-EC4F-A8E6-F8D266EF38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945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3C483-DD42-7345-A96C-528C0D7B4A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241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46B88-764E-2948-8BCA-F6275ED169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544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EF602-0AFA-F04C-BFDC-A18C0D6FF3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5949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60FBE-0A75-7E4B-9F25-48C24DA8C3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659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6293B-9555-8E4C-A88E-4A8299C061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7917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D69C0-1745-8F41-BB85-7749769699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9412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784C6-A1E7-D64D-9553-AA9B2EE1B9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39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40C8F-A1D5-FA43-BDE4-AF46D34E67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6030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909F4-3254-304C-9B8A-5F7C3B8512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571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FA35D-4D8E-9642-BFBA-3097F7D5AC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9267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4120A-7011-BD45-ADB3-CCCA4FE74D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099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AB555-6DB4-C544-8CEE-6CBB25D5A8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733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C6E23-BB24-0B4E-9A57-EBFF1746F6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6937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B6F2D-2CC6-6E41-9706-AAF93A9954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3673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2CC12-D08C-DD48-8BD1-80FABE708A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635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AFB90-5439-C547-AB15-3F1F9EFB34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2588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C42E7-7493-DF4D-B0DA-F8E94F8CBB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6308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9B232-BED1-A646-87AE-B8495A8F85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6596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872FB-3AF6-174B-8530-EEF2BD28FC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9622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EC3CD-574B-FC41-8CB4-1B8FBE29CF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1956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1023D-8EF5-7640-8C6D-D6E66C7630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913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F6D60-5386-0148-80CC-6C5DB977DC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658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50473-D5CC-194F-A141-E45B01320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29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8CD6D-2E4F-D54A-BB60-3BBB34E88CF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229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3E899-259B-0D45-851C-DC3B008B14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800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281D5-38AB-8242-9486-0D82857C9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188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DD065-4406-9C47-A4A3-FADCDDDD7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519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C1C26-5BDF-DE43-878E-2ACCABAA20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008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6D4B1-6DBE-4741-86F2-472A437DB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474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4FD98-B97E-A045-848A-CFE31AF76B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054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67C79-A6D0-6746-9D89-A228969FA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016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F3E27-89F9-3249-B34A-83D5042950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045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7641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0549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A823A-C22F-3744-92AA-86E835143B3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4496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7751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32919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74468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30385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00218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72353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532324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05023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21433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5B219-9339-0742-BDC7-760C905978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94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84515-70F5-134F-8155-BDA6B024ED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0509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4D0E3-BD10-2945-9929-D7757BDB1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6592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FD4B0-24A8-C34E-A3EE-4105A7AF1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696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0EB5E-7374-B147-BE31-2EC6D694A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213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69A14-9E33-1549-ADEE-FDAF177E7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022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03242-C86C-9D4A-A857-FFA9EC04F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520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BB064-96A8-4D4E-A69A-485FDBC83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297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596ED-9389-284A-89BC-0F940817E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428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D6D7A-C01E-E34D-8BB1-721BCF9EC3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931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716B1-EAA2-1349-B160-F5B0681DAD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05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6D5AD-4784-4A4D-A9D9-A5897D4A5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65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CA8C8-AF6D-C347-A7B3-3BFBBBE7DAE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720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57C91-7507-524D-970D-D07E79665C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4628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903E6-150B-DF4C-87C9-2852D5C422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4845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2A33C-5B02-FE40-896E-EAC2D7FBA2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664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30AEF-1A47-E842-B89C-5B2978D701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7519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1F34D-1BB3-F14C-A3A6-1D1DC26F72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7297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B766C-EAA2-B74F-A348-BF466DA091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7911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25DF8-0291-084D-BA25-47CF3E82EA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5489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E6AD7-B133-9F49-9C5B-94147AB2C5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2505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11025-9D54-5F4C-9945-9A53D999ED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6869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9D72D-8C07-8648-87C1-F45C28574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36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D8FB9-6CA0-854C-BFC1-6FE80DAC15C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5678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A9DB7-60AF-5246-99E5-10A6A1580B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072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CB744A04-D559-0A40-854C-FBB0121AC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042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1CAB4269-2ED4-8E46-BA40-6058DD505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131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BFE10116-0FCB-D647-9798-CBC8C78C6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0553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5B31DEB6-9941-B646-BFCA-4D0396611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824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6889426D-1A7E-764C-87DA-129D10BA6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8305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49FE2D16-9500-0741-8DA8-DE1FC6062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133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F529E797-1A5D-E544-A4B3-31AC10004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855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21534D82-B374-1845-9195-04F83F51F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402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71BBA6A1-EB52-4240-A057-D036021BA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032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 defTabSz="914400" fontAlgn="base">
              <a:spcAft>
                <a:spcPct val="0"/>
              </a:spcAft>
              <a:defRPr/>
            </a:pPr>
            <a:fld id="{95E97C7D-9A50-5C4B-9507-1233EF22265B}" type="slidenum">
              <a:rPr lang="en-US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60881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63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63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63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63F0F31-D4FB-8248-B4DE-041C46298C0C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773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295400"/>
            <a:ext cx="541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4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667000"/>
            <a:ext cx="7010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1604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1605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1606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9DA1083-E375-0347-A2A8-B1425B998533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704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6D0D398-FF43-1C4F-8297-9E559731ED79}" type="slidenum">
              <a: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21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4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Osaka"/>
              <a:cs typeface="Osaka"/>
            </a:endParaRPr>
          </a:p>
        </p:txBody>
      </p:sp>
      <p:sp>
        <p:nvSpPr>
          <p:cNvPr id="304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Osaka"/>
              <a:cs typeface="Osaka"/>
            </a:endParaRPr>
          </a:p>
        </p:txBody>
      </p:sp>
      <p:sp>
        <p:nvSpPr>
          <p:cNvPr id="304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Osaka" charset="0"/>
                <a:cs typeface="Osaka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7AE0E98-FD85-194B-B5B4-376664E9A9FC}" type="slidenum">
              <a:rPr lang="en-US">
                <a:solidFill>
                  <a:srgbClr val="000000"/>
                </a:solidFill>
                <a:latin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10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4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Osaka"/>
                <a:cs typeface="Osak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304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Osaka"/>
                <a:cs typeface="Osak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304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a typeface="Osaka" charset="0"/>
                <a:cs typeface="Osaka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D28570-041F-514B-92CF-99E177FC329A}" type="slidenum">
              <a:rPr lang="en-US">
                <a:latin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502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7341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3EEFB2E-933A-4D47-9FC7-4385CC0ED00D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58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3C66E19-9CD0-224A-9094-37324153C567}" type="slidenum">
              <a: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36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5FFC30F-C095-E74A-85BD-C26F6640762E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2601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36513" y="-122396"/>
            <a:ext cx="9288463" cy="6980396"/>
          </a:xfrm>
          <a:prstGeom prst="re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747" y="1531357"/>
            <a:ext cx="6666433" cy="4420135"/>
          </a:xfrm>
          <a:prstGeom prst="rect">
            <a:avLst/>
          </a:prstGeom>
        </p:spPr>
      </p:pic>
      <p:sp>
        <p:nvSpPr>
          <p:cNvPr id="382977" name="Title 1"/>
          <p:cNvSpPr>
            <a:spLocks noGrp="1"/>
          </p:cNvSpPr>
          <p:nvPr>
            <p:ph type="title"/>
          </p:nvPr>
        </p:nvSpPr>
        <p:spPr>
          <a:xfrm>
            <a:off x="141419" y="173709"/>
            <a:ext cx="8564606" cy="2121212"/>
          </a:xfrm>
        </p:spPr>
        <p:txBody>
          <a:bodyPr/>
          <a:lstStyle/>
          <a:p>
            <a:pPr>
              <a:defRPr/>
            </a:pPr>
            <a:r>
              <a:rPr lang="en-US" sz="6600" dirty="0">
                <a:solidFill>
                  <a:srgbClr val="FFFFFF"/>
                </a:solidFill>
                <a:effectLst>
                  <a:glow rad="266700">
                    <a:srgbClr val="000000">
                      <a:alpha val="89000"/>
                    </a:srgbClr>
                  </a:glow>
                </a:effectLst>
                <a:latin typeface="Arial" charset="0"/>
                <a:ea typeface="ＭＳ Ｐゴシック" charset="0"/>
              </a:rPr>
              <a:t>Getting to Know Each Other</a:t>
            </a:r>
            <a:endParaRPr lang="en-US" sz="6600" b="1" dirty="0">
              <a:solidFill>
                <a:srgbClr val="FFFFFF"/>
              </a:solidFill>
              <a:effectLst>
                <a:glow rad="266700">
                  <a:srgbClr val="000000">
                    <a:alpha val="89000"/>
                  </a:srgbClr>
                </a:glo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809AB3-3F85-10E1-91B0-1014772D3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5034"/>
            <a:ext cx="9144000" cy="46833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Dr. Rick Griffith •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Jordan Evangelical Theological Seminary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•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336804963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2" name="Picture 1" descr="Screen Shot 2016-04-14 at 8.23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7147"/>
            <a:ext cx="9144000" cy="504610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2483768" y="1484784"/>
            <a:ext cx="3456384" cy="1224136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19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3" name="Picture 2" descr="Screen Shot 2016-04-14 at 8.24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2" y="548680"/>
            <a:ext cx="9144000" cy="515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91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2" name="Picture 1" descr="Screen Shot 2016-04-14 at 8.24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9443"/>
            <a:ext cx="9144000" cy="510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30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2" name="Picture 1" descr="Screen Shot 2016-04-14 at 8.25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6361"/>
            <a:ext cx="9144000" cy="51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36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2" name="Picture 1" descr="Screen Shot 2016-04-14 at 8.25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25" y="980728"/>
            <a:ext cx="9144000" cy="485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99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5-23 at 9.09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1409"/>
            <a:ext cx="8892480" cy="6380729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467893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7" name="Picture 4" descr="Asia 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7239000" y="34940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rPr>
              <a:t>USA</a:t>
            </a:r>
          </a:p>
        </p:txBody>
      </p:sp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8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cs typeface="+mj-cs"/>
              </a:rPr>
              <a:t>Crossroads People Jan 2017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771900" y="1620838"/>
            <a:ext cx="3154363" cy="4424362"/>
            <a:chOff x="3771900" y="1620838"/>
            <a:chExt cx="3153576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900" y="2466975"/>
              <a:ext cx="380905" cy="357822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432" y="2987675"/>
              <a:ext cx="380905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2496691">
              <a:off x="6544571" y="3249613"/>
              <a:ext cx="380905" cy="2614612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248" y="1620838"/>
              <a:ext cx="380905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endParaRPr>
            </a:p>
          </p:txBody>
        </p:sp>
      </p:grpSp>
      <p:sp>
        <p:nvSpPr>
          <p:cNvPr id="361485" name="Text Box 13"/>
          <p:cNvSpPr txBox="1">
            <a:spLocks noChangeArrowheads="1"/>
          </p:cNvSpPr>
          <p:nvPr/>
        </p:nvSpPr>
        <p:spPr bwMode="auto">
          <a:xfrm>
            <a:off x="-2412776" y="332656"/>
            <a:ext cx="2087563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rPr>
              <a:t>FRANCE</a:t>
            </a: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1979613" y="357346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rPr>
              <a:t>INDIA</a:t>
            </a: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635375" y="3284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rPr>
              <a:t>MYANMAR</a:t>
            </a: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/>
              <a:cs typeface="ＭＳ Ｐゴシック" charset="0"/>
            </a:endParaRPr>
          </a:p>
        </p:txBody>
      </p:sp>
      <p:sp>
        <p:nvSpPr>
          <p:cNvPr id="357385" name="Text Box 28"/>
          <p:cNvSpPr txBox="1">
            <a:spLocks noChangeArrowheads="1"/>
          </p:cNvSpPr>
          <p:nvPr/>
        </p:nvSpPr>
        <p:spPr bwMode="auto">
          <a:xfrm>
            <a:off x="4575175" y="5410200"/>
            <a:ext cx="16764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800" b="1">
                <a:solidFill>
                  <a:srgbClr val="FFFFFF"/>
                </a:solidFill>
                <a:latin typeface="Arial" charset="0"/>
              </a:rPr>
              <a:t>CIC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4572000" y="5075238"/>
            <a:ext cx="16557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rPr>
              <a:t>SINGAPORE</a:t>
            </a:r>
          </a:p>
        </p:txBody>
      </p:sp>
      <p:sp>
        <p:nvSpPr>
          <p:cNvPr id="357387" name="Rounded Rectangle 1"/>
          <p:cNvSpPr>
            <a:spLocks noChangeArrowheads="1"/>
          </p:cNvSpPr>
          <p:nvPr/>
        </p:nvSpPr>
        <p:spPr bwMode="auto">
          <a:xfrm>
            <a:off x="2627313" y="-1588"/>
            <a:ext cx="2160587" cy="2305051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57388" name="Picture 5" descr="Crossroads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142875"/>
            <a:ext cx="16573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6875463" y="4221163"/>
            <a:ext cx="1906587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rPr>
              <a:t>PHILIPPINES</a:t>
            </a: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-33338" y="900733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rPr>
              <a:t>GERMANY</a:t>
            </a: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-36513" y="1382539"/>
            <a:ext cx="20875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rPr>
              <a:t>NETHERLANDS</a:t>
            </a: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9468544" y="1628800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rPr>
              <a:t>KOREA</a:t>
            </a: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6228184" y="2276872"/>
            <a:ext cx="1905000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rPr>
              <a:t>HONG KONG</a:t>
            </a: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9390063" y="240030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rPr>
              <a:t>TAIWAN</a:t>
            </a: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9390063" y="308610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rPr>
              <a:t>CHINA</a:t>
            </a: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9390063" y="5578475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rPr>
              <a:t>INDONESIA</a:t>
            </a:r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4788024" y="4221088"/>
            <a:ext cx="1655762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rPr>
              <a:t>MALAYSIA</a:t>
            </a:r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9324528" y="494116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rPr>
              <a:t>NEW ZEALAND</a:t>
            </a: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-2844824" y="1844824"/>
            <a:ext cx="2087563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rPr>
              <a:t>LEBANON</a:t>
            </a: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-2484784" y="4797152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rPr>
              <a:t>ZIMBABWE</a:t>
            </a: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7019925" y="1196975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rPr>
              <a:t>JAPAN</a:t>
            </a: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-2412776" y="1196752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rPr>
              <a:t>ITALY</a:t>
            </a: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9396536" y="5287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rPr>
              <a:t>RUSSIA</a:t>
            </a:r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7239000" y="2996952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rPr>
              <a:t>CANADA</a:t>
            </a:r>
          </a:p>
        </p:txBody>
      </p: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-33399" y="-15393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rPr>
              <a:t>UK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-2484784" y="3573016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rPr>
              <a:t>EGYPT</a:t>
            </a:r>
          </a:p>
        </p:txBody>
      </p:sp>
      <p:sp>
        <p:nvSpPr>
          <p:cNvPr id="40" name="Text Box 17"/>
          <p:cNvSpPr txBox="1">
            <a:spLocks noChangeArrowheads="1"/>
          </p:cNvSpPr>
          <p:nvPr/>
        </p:nvSpPr>
        <p:spPr bwMode="auto">
          <a:xfrm>
            <a:off x="9252520" y="620688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rPr>
              <a:t>MONGOLIA</a:t>
            </a:r>
          </a:p>
        </p:txBody>
      </p:sp>
    </p:spTree>
    <p:extLst>
      <p:ext uri="{BB962C8B-B14F-4D97-AF65-F5344CB8AC3E}">
        <p14:creationId xmlns:p14="http://schemas.microsoft.com/office/powerpoint/2010/main" val="2137499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61485" grpId="0" animBg="1"/>
      <p:bldP spid="361491" grpId="0" animBg="1"/>
      <p:bldP spid="361493" grpId="0" animBg="1"/>
      <p:bldP spid="361496" grpId="0" animBg="1"/>
      <p:bldP spid="21" grpId="0" animBg="1"/>
      <p:bldP spid="22" grpId="0" animBg="1"/>
      <p:bldP spid="25" grpId="0" animBg="1"/>
      <p:bldP spid="26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5" name="Picture 1" descr="Goodbye to David May 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57238"/>
            <a:ext cx="9144000" cy="61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6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59427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1738" y="0"/>
            <a:ext cx="5751512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775406"/>
            <a:ext cx="9144000" cy="93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 charset="0"/>
              </a:rPr>
              <a:t>2017: 37 people from 12 nations</a:t>
            </a:r>
            <a:endParaRPr lang="en-US" sz="4400" b="1" dirty="0"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latin typeface="Arial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98795594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3" name="Picture 6" descr="Preaching Home as Relationships May 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61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6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61475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1738" y="0"/>
            <a:ext cx="5751512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657850"/>
            <a:ext cx="91440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FF"/>
                </a:solidFill>
                <a:latin typeface="Arial" charset="0"/>
              </a:rPr>
              <a:t>Preaching through Scripture</a:t>
            </a:r>
            <a:endParaRPr lang="en-US" sz="4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61042391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66"/>
            </a:gs>
            <a:gs pos="100000">
              <a:schemeClr val="tx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219200"/>
          </a:xfrm>
          <a:solidFill>
            <a:srgbClr val="CC0066"/>
          </a:solidFill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Ministries God Gave Us</a:t>
            </a: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6513" y="2057400"/>
            <a:ext cx="9144000" cy="464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WorldVenture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Singapore field leader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Singapore Bible College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Bible &amp; preaching professor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Singapore Bible College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Doctor of Ministry director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Adjunct Professor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teaching in 12 nations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The Bible…Basically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translation director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BibleStudyDownloads.org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web author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Crossroads International Church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pastor-teacher</a:t>
            </a:r>
          </a:p>
        </p:txBody>
      </p:sp>
    </p:spTree>
    <p:extLst>
      <p:ext uri="{BB962C8B-B14F-4D97-AF65-F5344CB8AC3E}">
        <p14:creationId xmlns:p14="http://schemas.microsoft.com/office/powerpoint/2010/main" val="56826138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 autoUpdateAnimBg="0" advAuto="200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6803" y="44450"/>
            <a:ext cx="899323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latin typeface="Arial" charset="0"/>
                <a:ea typeface="ＭＳ Ｐゴシック" charset="0"/>
              </a:rPr>
              <a:t>Please share with your group:</a:t>
            </a:r>
          </a:p>
        </p:txBody>
      </p:sp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1835150" y="1240702"/>
            <a:ext cx="533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Name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Country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Programme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Family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Church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Ministry Vision</a:t>
            </a:r>
          </a:p>
        </p:txBody>
      </p:sp>
    </p:spTree>
    <p:extLst>
      <p:ext uri="{BB962C8B-B14F-4D97-AF65-F5344CB8AC3E}">
        <p14:creationId xmlns:p14="http://schemas.microsoft.com/office/powerpoint/2010/main" val="1816354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 Study link at </a:t>
            </a:r>
            <a:r>
              <a:rPr lang="en-US" sz="32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1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for free!</a:t>
            </a:r>
            <a:endParaRPr lang="en-US" sz="14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92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4159111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8763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907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z="3200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The Power of God's Word (Isa. 55:8-9 </a:t>
            </a:r>
            <a:r>
              <a:rPr lang="en-US" sz="2400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NLT</a:t>
            </a:r>
            <a:r>
              <a:rPr lang="en-US" sz="3200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0" y="2348880"/>
            <a:ext cx="914400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9pPr>
          </a:lstStyle>
          <a:p>
            <a:pPr defTabSz="914400">
              <a:defRPr/>
            </a:pPr>
            <a:r>
              <a:rPr lang="en-US" sz="2400" b="1" baseline="30000" dirty="0">
                <a:solidFill>
                  <a:srgbClr val="FFFFFF"/>
                </a:solidFill>
                <a:effectLst>
                  <a:glow rad="139700">
                    <a:srgbClr val="000000">
                      <a:alpha val="96000"/>
                    </a:srgbClr>
                  </a:glow>
                </a:effectLst>
                <a:latin typeface="Arial"/>
                <a:ea typeface="Osaka"/>
                <a:cs typeface="Osaka"/>
              </a:rPr>
              <a:t>"9</a:t>
            </a:r>
            <a:r>
              <a:rPr lang="en-US" sz="2400" b="1" dirty="0">
                <a:solidFill>
                  <a:srgbClr val="FFFFFF"/>
                </a:solidFill>
                <a:effectLst>
                  <a:glow rad="139700">
                    <a:srgbClr val="000000">
                      <a:alpha val="96000"/>
                    </a:srgbClr>
                  </a:glow>
                </a:effectLst>
                <a:latin typeface="Arial"/>
                <a:ea typeface="Osaka"/>
                <a:cs typeface="Osaka"/>
              </a:rPr>
              <a:t>For just as the heavens are higher than the earth,</a:t>
            </a:r>
            <a:br>
              <a:rPr lang="en-US" sz="2400" b="1" dirty="0">
                <a:solidFill>
                  <a:srgbClr val="FFFFFF"/>
                </a:solidFill>
                <a:effectLst>
                  <a:glow rad="139700">
                    <a:srgbClr val="000000">
                      <a:alpha val="96000"/>
                    </a:srgbClr>
                  </a:glow>
                </a:effectLst>
                <a:latin typeface="Arial"/>
                <a:ea typeface="Osaka"/>
                <a:cs typeface="Osaka"/>
              </a:rPr>
            </a:br>
            <a:r>
              <a:rPr lang="en-US" sz="2400" b="1" dirty="0">
                <a:solidFill>
                  <a:srgbClr val="FFFFFF"/>
                </a:solidFill>
                <a:effectLst>
                  <a:glow rad="139700">
                    <a:srgbClr val="000000">
                      <a:alpha val="96000"/>
                    </a:srgbClr>
                  </a:glow>
                </a:effectLst>
                <a:latin typeface="Arial"/>
                <a:ea typeface="Osaka"/>
                <a:cs typeface="Osaka"/>
              </a:rPr>
              <a:t>so my ways are higher than your ways </a:t>
            </a:r>
            <a:br>
              <a:rPr lang="en-US" sz="2400" b="1" dirty="0">
                <a:solidFill>
                  <a:srgbClr val="FFFFFF"/>
                </a:solidFill>
                <a:effectLst>
                  <a:glow rad="139700">
                    <a:srgbClr val="000000">
                      <a:alpha val="96000"/>
                    </a:srgbClr>
                  </a:glow>
                </a:effectLst>
                <a:latin typeface="Arial"/>
                <a:ea typeface="Osaka"/>
                <a:cs typeface="Osaka"/>
              </a:rPr>
            </a:br>
            <a:r>
              <a:rPr lang="en-US" sz="2400" b="1" dirty="0">
                <a:solidFill>
                  <a:srgbClr val="FFFFFF"/>
                </a:solidFill>
                <a:effectLst>
                  <a:glow rad="139700">
                    <a:srgbClr val="000000">
                      <a:alpha val="96000"/>
                    </a:srgbClr>
                  </a:glow>
                </a:effectLst>
                <a:latin typeface="Arial"/>
                <a:ea typeface="Osaka"/>
                <a:cs typeface="Osaka"/>
              </a:rPr>
              <a:t>and my thoughts higher than your thoughts."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0" y="764704"/>
            <a:ext cx="9144000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9pPr>
          </a:lstStyle>
          <a:p>
            <a:pPr marL="182563" indent="-182563" algn="l" defTabSz="914400"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  <a:latin typeface="Arial"/>
                <a:ea typeface="Osaka"/>
                <a:cs typeface="Osaka"/>
              </a:rPr>
              <a:t>"My thoughts are nothing like your thoughts," says the L</a:t>
            </a:r>
            <a:r>
              <a:rPr lang="en-US" sz="20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  <a:latin typeface="Arial"/>
                <a:ea typeface="Osaka"/>
                <a:cs typeface="Osaka"/>
              </a:rPr>
              <a:t>ORD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  <a:latin typeface="Arial"/>
                <a:ea typeface="Osaka"/>
                <a:cs typeface="Osaka"/>
              </a:rPr>
              <a:t>. </a:t>
            </a:r>
          </a:p>
          <a:p>
            <a:pPr marL="182563" indent="-182563" algn="l" defTabSz="914400"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  <a:latin typeface="Arial"/>
                <a:ea typeface="Osaka"/>
                <a:cs typeface="Osaka"/>
              </a:rPr>
              <a:t>"And my ways are far beyond anything </a:t>
            </a:r>
            <a:b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  <a:latin typeface="Arial"/>
                <a:ea typeface="Osaka"/>
                <a:cs typeface="Osaka"/>
              </a:rPr>
            </a:b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  <a:latin typeface="Arial"/>
                <a:ea typeface="Osaka"/>
                <a:cs typeface="Osaka"/>
              </a:rPr>
              <a:t>you could imagine."</a:t>
            </a:r>
          </a:p>
        </p:txBody>
      </p:sp>
    </p:spTree>
    <p:extLst>
      <p:ext uri="{BB962C8B-B14F-4D97-AF65-F5344CB8AC3E}">
        <p14:creationId xmlns:p14="http://schemas.microsoft.com/office/powerpoint/2010/main" val="862263207"/>
      </p:ext>
    </p:extLst>
  </p:cSld>
  <p:clrMapOvr>
    <a:masterClrMapping/>
  </p:clrMapOvr>
  <p:transition spd="med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450"/>
            <a:ext cx="9144000" cy="60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1955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z="3200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The Power of God's Word (Isa. 55:10a </a:t>
            </a:r>
            <a:r>
              <a:rPr lang="en-US" sz="2400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NLT</a:t>
            </a:r>
            <a:r>
              <a:rPr lang="en-US" sz="3200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0" y="764704"/>
            <a:ext cx="914400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9pPr>
          </a:lstStyle>
          <a:p>
            <a:pPr marL="182563" indent="-182563" algn="l" defTabSz="914400"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  <a:latin typeface="Arial"/>
                <a:ea typeface="Osaka"/>
                <a:cs typeface="Osaka"/>
              </a:rPr>
              <a:t>"The rain and snow come down from the heavens </a:t>
            </a:r>
          </a:p>
          <a:p>
            <a:pPr marL="182563" indent="-182563" algn="l" defTabSz="914400"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  <a:latin typeface="Arial"/>
                <a:ea typeface="Osaka"/>
                <a:cs typeface="Osaka"/>
              </a:rPr>
              <a:t>		 and stay on the ground to water the earth." </a:t>
            </a:r>
          </a:p>
          <a:p>
            <a:pPr marL="182563" indent="-182563" algn="l" defTabSz="914400">
              <a:defRPr/>
            </a:pPr>
            <a:endParaRPr lang="en-US" sz="2400" b="1" dirty="0">
              <a:solidFill>
                <a:srgbClr val="FFFFFF"/>
              </a:solidFill>
              <a:effectLst>
                <a:glow rad="152400">
                  <a:srgbClr val="000000">
                    <a:alpha val="97000"/>
                  </a:srgbClr>
                </a:glow>
              </a:effectLst>
              <a:latin typeface="Arial"/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3986694251"/>
      </p:ext>
    </p:extLst>
  </p:cSld>
  <p:clrMapOvr>
    <a:masterClrMapping/>
  </p:clrMapOvr>
  <p:transition spd="med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4003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z="3200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The Power of God's Word (Isa. 55:10b </a:t>
            </a:r>
            <a:r>
              <a:rPr lang="en-US" sz="2400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NLT</a:t>
            </a:r>
            <a:r>
              <a:rPr lang="en-US" sz="3200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0" y="764704"/>
            <a:ext cx="914400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9pPr>
          </a:lstStyle>
          <a:p>
            <a:pPr marL="182563" indent="-182563" algn="l" defTabSz="914400"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  <a:latin typeface="Arial"/>
                <a:ea typeface="Osaka"/>
                <a:cs typeface="Osaka"/>
              </a:rPr>
              <a:t>"They cause the grain to grow, </a:t>
            </a:r>
          </a:p>
          <a:p>
            <a:pPr marL="182563" indent="-182563" algn="l" defTabSz="914400"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  <a:latin typeface="Arial"/>
                <a:ea typeface="Osaka"/>
                <a:cs typeface="Osaka"/>
              </a:rPr>
              <a:t>		 producing seed for the farmer </a:t>
            </a:r>
          </a:p>
          <a:p>
            <a:pPr marL="182563" indent="-182563" algn="l" defTabSz="914400"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  <a:latin typeface="Arial"/>
                <a:ea typeface="Osaka"/>
                <a:cs typeface="Osaka"/>
              </a:rPr>
              <a:t>		 and bread for the hungry."</a:t>
            </a:r>
          </a:p>
        </p:txBody>
      </p:sp>
    </p:spTree>
    <p:extLst>
      <p:ext uri="{BB962C8B-B14F-4D97-AF65-F5344CB8AC3E}">
        <p14:creationId xmlns:p14="http://schemas.microsoft.com/office/powerpoint/2010/main" val="3447397844"/>
      </p:ext>
    </p:extLst>
  </p:cSld>
  <p:clrMapOvr>
    <a:masterClrMapping/>
  </p:clrMapOvr>
  <p:transition spd="med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5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2800"/>
            <a:ext cx="9144000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6051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z="3200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The Power of God's Word (Isa. 55:11 </a:t>
            </a:r>
            <a:r>
              <a:rPr lang="en-US" sz="2400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NLT</a:t>
            </a:r>
            <a:r>
              <a:rPr lang="en-US" sz="3200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0" y="764704"/>
            <a:ext cx="914400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9pPr>
          </a:lstStyle>
          <a:p>
            <a:pPr marL="182563" indent="-182563" algn="l" defTabSz="914400"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  <a:latin typeface="Arial"/>
                <a:ea typeface="Osaka"/>
                <a:cs typeface="Osaka"/>
              </a:rPr>
              <a:t>"It is the same with my word. </a:t>
            </a:r>
          </a:p>
          <a:p>
            <a:pPr marL="182563" indent="-182563" algn="l" defTabSz="914400"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  <a:latin typeface="Arial"/>
                <a:ea typeface="Osaka"/>
                <a:cs typeface="Osaka"/>
              </a:rPr>
              <a:t>		 I send it out, and it always produces fruit. </a:t>
            </a:r>
          </a:p>
          <a:p>
            <a:pPr marL="182563" indent="-182563" algn="l" defTabSz="914400"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  <a:latin typeface="Arial"/>
                <a:ea typeface="Osaka"/>
                <a:cs typeface="Osaka"/>
              </a:rPr>
              <a:t>	 It will accomplish all I want it to, </a:t>
            </a:r>
          </a:p>
          <a:p>
            <a:pPr marL="182563" indent="-182563" algn="l" defTabSz="914400"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  <a:latin typeface="Arial"/>
                <a:ea typeface="Osaka"/>
                <a:cs typeface="Osaka"/>
              </a:rPr>
              <a:t>		 and it will prosper everywhere I send it."</a:t>
            </a:r>
          </a:p>
        </p:txBody>
      </p:sp>
      <p:pic>
        <p:nvPicPr>
          <p:cNvPr id="38605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868863"/>
            <a:ext cx="239077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820573"/>
      </p:ext>
    </p:extLst>
  </p:cSld>
  <p:clrMapOvr>
    <a:masterClrMapping/>
  </p:clrMapOvr>
  <p:transition spd="med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9144000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US" sz="4800">
                <a:solidFill>
                  <a:srgbClr val="FFF9FC"/>
                </a:solidFill>
                <a:effectLst>
                  <a:glow rad="228600">
                    <a:schemeClr val="tx1">
                      <a:alpha val="96000"/>
                    </a:schemeClr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SBC Courses I Teach</a:t>
            </a:r>
            <a:endParaRPr lang="en-US" sz="3600" b="1">
              <a:solidFill>
                <a:srgbClr val="FFF9FC"/>
              </a:solidFill>
              <a:effectLst>
                <a:glow rad="228600">
                  <a:schemeClr val="tx1">
                    <a:alpha val="96000"/>
                  </a:schemeClr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0580" name="Text Box 4"/>
          <p:cNvSpPr txBox="1">
            <a:spLocks noChangeArrowheads="1"/>
          </p:cNvSpPr>
          <p:nvPr/>
        </p:nvSpPr>
        <p:spPr bwMode="auto">
          <a:xfrm>
            <a:off x="-565" y="1600200"/>
            <a:ext cx="9144000" cy="1200329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rgbClr val="00002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i="1" u="sng">
                <a:solidFill>
                  <a:srgbClr val="FFFF99"/>
                </a:solidFill>
                <a:latin typeface="Arial Black" charset="0"/>
              </a:rPr>
              <a:t>Survey</a:t>
            </a:r>
            <a:r>
              <a:rPr lang="en-US" sz="3600" dirty="0">
                <a:solidFill>
                  <a:srgbClr val="FFFF99"/>
                </a:solidFill>
                <a:latin typeface="Arial Black" charset="0"/>
              </a:rPr>
              <a:t> • The Bible</a:t>
            </a:r>
            <a:r>
              <a:rPr lang="mr-IN" sz="3600" dirty="0">
                <a:solidFill>
                  <a:srgbClr val="FFFF99"/>
                </a:solidFill>
                <a:latin typeface="Arial Black" charset="0"/>
              </a:rPr>
              <a:t>…</a:t>
            </a:r>
            <a:r>
              <a:rPr lang="en-US" sz="3600" dirty="0">
                <a:solidFill>
                  <a:srgbClr val="FFFF99"/>
                </a:solidFill>
                <a:latin typeface="Arial Black" charset="0"/>
              </a:rPr>
              <a:t>Basically</a:t>
            </a:r>
            <a:endParaRPr lang="en-US" sz="3600">
              <a:solidFill>
                <a:srgbClr val="FFFF99"/>
              </a:solidFill>
              <a:latin typeface="Arial Black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FFFF99"/>
                </a:solidFill>
                <a:latin typeface="Arial Black" charset="0"/>
              </a:rPr>
              <a:t>	OT	NT      Bible Study</a:t>
            </a:r>
          </a:p>
        </p:txBody>
      </p:sp>
      <p:sp>
        <p:nvSpPr>
          <p:cNvPr id="920581" name="Text Box 5"/>
          <p:cNvSpPr txBox="1">
            <a:spLocks noChangeArrowheads="1"/>
          </p:cNvSpPr>
          <p:nvPr/>
        </p:nvSpPr>
        <p:spPr bwMode="auto">
          <a:xfrm>
            <a:off x="-565" y="2895600"/>
            <a:ext cx="9144000" cy="1200329"/>
          </a:xfrm>
          <a:prstGeom prst="rect">
            <a:avLst/>
          </a:prstGeom>
          <a:gradFill rotWithShape="0">
            <a:gsLst>
              <a:gs pos="0">
                <a:srgbClr val="700101"/>
              </a:gs>
              <a:gs pos="100000">
                <a:srgbClr val="34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i="1" u="sng" dirty="0">
                <a:solidFill>
                  <a:srgbClr val="FFFF99"/>
                </a:solidFill>
                <a:latin typeface="Arial Black" charset="0"/>
              </a:rPr>
              <a:t>Backgrounds</a:t>
            </a:r>
            <a:r>
              <a:rPr lang="en-US" sz="3600" dirty="0">
                <a:solidFill>
                  <a:srgbClr val="FFFF99"/>
                </a:solidFill>
                <a:latin typeface="Arial Black" charset="0"/>
              </a:rPr>
              <a:t> • Research &amp; Writing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4306888" algn="l"/>
                <a:tab pos="5649913" algn="l"/>
              </a:tabLst>
            </a:pPr>
            <a:r>
              <a:rPr lang="en-US" sz="3600" dirty="0">
                <a:solidFill>
                  <a:srgbClr val="FFFF99"/>
                </a:solidFill>
                <a:latin typeface="Arial Black" charset="0"/>
              </a:rPr>
              <a:t>		OT	NT	  Geography</a:t>
            </a:r>
          </a:p>
        </p:txBody>
      </p:sp>
      <p:sp>
        <p:nvSpPr>
          <p:cNvPr id="920582" name="Text Box 6"/>
          <p:cNvSpPr txBox="1">
            <a:spLocks noChangeArrowheads="1"/>
          </p:cNvSpPr>
          <p:nvPr/>
        </p:nvSpPr>
        <p:spPr bwMode="auto">
          <a:xfrm>
            <a:off x="-565" y="4206875"/>
            <a:ext cx="9144000" cy="1200329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i="1" u="sng" dirty="0">
                <a:solidFill>
                  <a:srgbClr val="FFFF99"/>
                </a:solidFill>
                <a:latin typeface="Arial Black" charset="0"/>
              </a:rPr>
              <a:t>Theology</a:t>
            </a:r>
            <a:r>
              <a:rPr lang="en-US" sz="3600" i="1" dirty="0">
                <a:solidFill>
                  <a:srgbClr val="FFFF99"/>
                </a:solidFill>
                <a:latin typeface="Arial Black" charset="0"/>
              </a:rPr>
              <a:t>  </a:t>
            </a:r>
            <a:r>
              <a:rPr lang="en-US" sz="3600" dirty="0">
                <a:solidFill>
                  <a:srgbClr val="FFFF99"/>
                </a:solidFill>
                <a:latin typeface="Arial Black" charset="0"/>
              </a:rPr>
              <a:t>• Creation • Jesus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99"/>
                </a:solidFill>
                <a:latin typeface="Arial Black" charset="0"/>
              </a:rPr>
              <a:t>Church • Spirit • Salvation • Future</a:t>
            </a:r>
          </a:p>
        </p:txBody>
      </p:sp>
      <p:sp>
        <p:nvSpPr>
          <p:cNvPr id="920583" name="Text Box 7"/>
          <p:cNvSpPr txBox="1">
            <a:spLocks noChangeArrowheads="1"/>
          </p:cNvSpPr>
          <p:nvPr/>
        </p:nvSpPr>
        <p:spPr bwMode="auto">
          <a:xfrm>
            <a:off x="-565" y="5502275"/>
            <a:ext cx="9213850" cy="1200329"/>
          </a:xfrm>
          <a:prstGeom prst="rect">
            <a:avLst/>
          </a:prstGeom>
          <a:gradFill rotWithShape="0">
            <a:gsLst>
              <a:gs pos="0">
                <a:srgbClr val="2A0830"/>
              </a:gs>
              <a:gs pos="100000">
                <a:srgbClr val="5A126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i="1" u="sng">
                <a:solidFill>
                  <a:srgbClr val="FFFF99"/>
                </a:solidFill>
                <a:latin typeface="Arial Black" charset="0"/>
              </a:rPr>
              <a:t>Preaching</a:t>
            </a:r>
            <a:endParaRPr lang="en-US" sz="3600">
              <a:solidFill>
                <a:srgbClr val="FFFF99"/>
              </a:solidFill>
              <a:latin typeface="Arial Black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FFFF99"/>
                </a:solidFill>
                <a:latin typeface="Arial Black" charset="0"/>
              </a:rPr>
              <a:t>Homiletics 1	Homiletics 2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762000"/>
            <a:ext cx="9144000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pPr defTabSz="914400" eaLnBrk="1" hangingPunct="1">
              <a:defRPr/>
            </a:pPr>
            <a:r>
              <a:rPr lang="en-US" sz="4000" dirty="0">
                <a:solidFill>
                  <a:srgbClr val="FFF9FC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(English • </a:t>
            </a:r>
            <a:r>
              <a:rPr lang="en-US" sz="4000" dirty="0" err="1">
                <a:solidFill>
                  <a:srgbClr val="FFF9FC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Bahasa</a:t>
            </a:r>
            <a:r>
              <a:rPr lang="en-US" sz="4000" dirty="0">
                <a:solidFill>
                  <a:srgbClr val="FFF9FC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 • Chinese)</a:t>
            </a:r>
            <a:endParaRPr lang="en-US" sz="3600" b="1" dirty="0">
              <a:solidFill>
                <a:srgbClr val="FFF9FC"/>
              </a:solidFill>
              <a:effectLst>
                <a:glow rad="228600">
                  <a:srgbClr val="000000">
                    <a:alpha val="96000"/>
                  </a:srgbClr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6467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0580" grpId="0" animBg="1"/>
      <p:bldP spid="920581" grpId="0" animBg="1"/>
      <p:bldP spid="920582" grpId="0" animBg="1"/>
      <p:bldP spid="92058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 Study link at </a:t>
            </a:r>
            <a:r>
              <a:rPr lang="en-US" sz="32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1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for free!</a:t>
            </a:r>
            <a:endParaRPr lang="en-US" sz="14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971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2" name="Picture 1" descr="Screen Shot 2016-04-14 at 8.23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7121"/>
            <a:ext cx="9144000" cy="50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21914"/>
      </p:ext>
    </p:extLst>
  </p:cSld>
  <p:clrMapOvr>
    <a:masterClrMapping/>
  </p:clrMapOvr>
</p:sld>
</file>

<file path=ppt/theme/theme1.xml><?xml version="1.0" encoding="utf-8"?>
<a:theme xmlns:a="http://schemas.openxmlformats.org/drawingml/2006/main" name="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lipboard">
  <a:themeElements>
    <a:clrScheme name="Clipboard 2">
      <a:dk1>
        <a:srgbClr val="000000"/>
      </a:dk1>
      <a:lt1>
        <a:srgbClr val="ECDB96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4EAC9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Clipboard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Clipboard 1">
        <a:dk1>
          <a:srgbClr val="000000"/>
        </a:dk1>
        <a:lt1>
          <a:srgbClr val="ECDB96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4EAC9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2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4EAC9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3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F4EAC9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959</Words>
  <Application>Microsoft Macintosh PowerPoint</Application>
  <PresentationFormat>On-screen Show (4:3)</PresentationFormat>
  <Paragraphs>127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26</vt:lpstr>
      <vt:lpstr>Arial</vt:lpstr>
      <vt:lpstr>Arial Black</vt:lpstr>
      <vt:lpstr>Calibri</vt:lpstr>
      <vt:lpstr>Times New Roman</vt:lpstr>
      <vt:lpstr>Wingdings</vt:lpstr>
      <vt:lpstr>Blue Diagonal</vt:lpstr>
      <vt:lpstr>Clipboard</vt:lpstr>
      <vt:lpstr>Default Design</vt:lpstr>
      <vt:lpstr>1_Blank Presentation</vt:lpstr>
      <vt:lpstr>5_Blank Presentation</vt:lpstr>
      <vt:lpstr>Orbit</vt:lpstr>
      <vt:lpstr>10_Default Design</vt:lpstr>
      <vt:lpstr>1_Default Design</vt:lpstr>
      <vt:lpstr>6_Blank Presentation</vt:lpstr>
      <vt:lpstr>4_Blank Presentation</vt:lpstr>
      <vt:lpstr>Getting to Know Each Other</vt:lpstr>
      <vt:lpstr>Please share with your group:</vt:lpstr>
      <vt:lpstr>The Power of God's Word (Isa. 55:8-9 NLT)</vt:lpstr>
      <vt:lpstr>The Power of God's Word (Isa. 55:10a NLT)</vt:lpstr>
      <vt:lpstr>The Power of God's Word (Isa. 55:10b NLT)</vt:lpstr>
      <vt:lpstr>The Power of God's Word (Isa. 55:11 NLT)</vt:lpstr>
      <vt:lpstr>SBC Courses I Teach</vt:lpstr>
      <vt:lpstr>Bible Study link at 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Crossroads People Jan 2017</vt:lpstr>
      <vt:lpstr>Our People</vt:lpstr>
      <vt:lpstr>Our People</vt:lpstr>
      <vt:lpstr>Ministries God Gave Us</vt:lpstr>
      <vt:lpstr>Bible Study link at BibleStudyDownloads.org</vt:lpstr>
      <vt:lpstr>Black</vt:lpstr>
    </vt:vector>
  </TitlesOfParts>
  <Company>Singapore Bible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Dr Rick Griffith</dc:creator>
  <cp:lastModifiedBy>Rick Griffith</cp:lastModifiedBy>
  <cp:revision>12</cp:revision>
  <dcterms:created xsi:type="dcterms:W3CDTF">2013-03-10T10:35:00Z</dcterms:created>
  <dcterms:modified xsi:type="dcterms:W3CDTF">2023-01-13T20:28:37Z</dcterms:modified>
</cp:coreProperties>
</file>