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1.xml" ContentType="application/vnd.openxmlformats-officedocument.theme+xml"/>
  <Override PartName="/ppt/slideLayouts/slideLayout110.xml" ContentType="application/vnd.openxmlformats-officedocument.presentationml.slideLayout+xml"/>
  <Override PartName="/ppt/theme/theme12.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3.xml" ContentType="application/vnd.openxmlformats-officedocument.theme+xml"/>
  <Override PartName="/ppt/slideLayouts/slideLayout125.xml" ContentType="application/vnd.openxmlformats-officedocument.presentationml.slideLayout+xml"/>
  <Override PartName="/ppt/theme/theme14.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5.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6.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7.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8.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9.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20.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21.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2.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3.xml" ContentType="application/vnd.openxmlformats-officedocument.theme+xml"/>
  <Override PartName="/ppt/slideLayouts/slideLayout213.xml" ContentType="application/vnd.openxmlformats-officedocument.presentationml.slideLayout+xml"/>
  <Override PartName="/ppt/theme/theme24.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5.xml" ContentType="application/vnd.openxmlformats-officedocument.theme+xml"/>
  <Override PartName="/ppt/slideLayouts/slideLayout225.xml" ContentType="application/vnd.openxmlformats-officedocument.presentationml.slideLayout+xml"/>
  <Override PartName="/ppt/theme/theme26.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7.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8.xml" ContentType="application/vnd.openxmlformats-officedocument.theme+xml"/>
  <Override PartName="/ppt/slideLayouts/slideLayout250.xml" ContentType="application/vnd.openxmlformats-officedocument.presentationml.slideLayout+xml"/>
  <Override PartName="/ppt/theme/theme29.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30.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3.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4.xml" ContentType="application/vnd.openxmlformats-officedocument.themeOverride+xml"/>
  <Override PartName="/ppt/notesSlides/notesSlide56.xml" ContentType="application/vnd.openxmlformats-officedocument.presentationml.notesSlide+xml"/>
  <Override PartName="/ppt/theme/themeOverride5.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6.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7.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heme/themeOverride8.xml" ContentType="application/vnd.openxmlformats-officedocument.themeOverride+xml"/>
  <Override PartName="/ppt/notesSlides/notesSlide109.xml" ContentType="application/vnd.openxmlformats-officedocument.presentationml.notesSlide+xml"/>
  <Override PartName="/ppt/theme/themeOverride9.xml" ContentType="application/vnd.openxmlformats-officedocument.themeOverride+xml"/>
  <Override PartName="/ppt/notesSlides/notesSlide110.xml" ContentType="application/vnd.openxmlformats-officedocument.presentationml.notesSlide+xml"/>
  <Override PartName="/ppt/theme/themeOverride10.xml" ContentType="application/vnd.openxmlformats-officedocument.themeOverr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8" r:id="rId3"/>
    <p:sldMasterId id="2147483701" r:id="rId4"/>
    <p:sldMasterId id="2147483703" r:id="rId5"/>
    <p:sldMasterId id="2147483716" r:id="rId6"/>
    <p:sldMasterId id="2147483718" r:id="rId7"/>
    <p:sldMasterId id="2147483730" r:id="rId8"/>
    <p:sldMasterId id="2147483745" r:id="rId9"/>
    <p:sldMasterId id="2147483757" r:id="rId10"/>
    <p:sldMasterId id="2147483769" r:id="rId11"/>
    <p:sldMasterId id="2147483780" r:id="rId12"/>
    <p:sldMasterId id="2147483782" r:id="rId13"/>
    <p:sldMasterId id="2147483797" r:id="rId14"/>
    <p:sldMasterId id="2147483799" r:id="rId15"/>
    <p:sldMasterId id="2147483802" r:id="rId16"/>
    <p:sldMasterId id="2147483817" r:id="rId17"/>
    <p:sldMasterId id="2147483829" r:id="rId18"/>
    <p:sldMasterId id="2147483832" r:id="rId19"/>
    <p:sldMasterId id="2147483847" r:id="rId20"/>
    <p:sldMasterId id="2147483859" r:id="rId21"/>
    <p:sldMasterId id="2147483871" r:id="rId22"/>
    <p:sldMasterId id="2147483883" r:id="rId23"/>
    <p:sldMasterId id="2147483895" r:id="rId24"/>
    <p:sldMasterId id="2147483897" r:id="rId25"/>
    <p:sldMasterId id="2147483909" r:id="rId26"/>
    <p:sldMasterId id="2147483911" r:id="rId27"/>
    <p:sldMasterId id="2147483924" r:id="rId28"/>
    <p:sldMasterId id="2147483937" r:id="rId29"/>
    <p:sldMasterId id="2147483939" r:id="rId30"/>
    <p:sldMasterId id="2147483952" r:id="rId31"/>
  </p:sldMasterIdLst>
  <p:notesMasterIdLst>
    <p:notesMasterId r:id="rId162"/>
  </p:notesMasterIdLst>
  <p:sldIdLst>
    <p:sldId id="5297" r:id="rId32"/>
    <p:sldId id="5248" r:id="rId33"/>
    <p:sldId id="5249" r:id="rId34"/>
    <p:sldId id="5252" r:id="rId35"/>
    <p:sldId id="5253" r:id="rId36"/>
    <p:sldId id="5254" r:id="rId37"/>
    <p:sldId id="5255" r:id="rId38"/>
    <p:sldId id="5256" r:id="rId39"/>
    <p:sldId id="5246" r:id="rId40"/>
    <p:sldId id="5298" r:id="rId41"/>
    <p:sldId id="5299" r:id="rId42"/>
    <p:sldId id="277" r:id="rId43"/>
    <p:sldId id="5184" r:id="rId44"/>
    <p:sldId id="5296" r:id="rId45"/>
    <p:sldId id="281" r:id="rId46"/>
    <p:sldId id="282" r:id="rId47"/>
    <p:sldId id="283" r:id="rId48"/>
    <p:sldId id="284" r:id="rId49"/>
    <p:sldId id="286" r:id="rId50"/>
    <p:sldId id="288" r:id="rId51"/>
    <p:sldId id="285" r:id="rId52"/>
    <p:sldId id="287" r:id="rId53"/>
    <p:sldId id="291" r:id="rId54"/>
    <p:sldId id="292" r:id="rId55"/>
    <p:sldId id="294" r:id="rId56"/>
    <p:sldId id="295" r:id="rId57"/>
    <p:sldId id="297" r:id="rId58"/>
    <p:sldId id="298" r:id="rId59"/>
    <p:sldId id="301" r:id="rId60"/>
    <p:sldId id="302" r:id="rId61"/>
    <p:sldId id="303" r:id="rId62"/>
    <p:sldId id="304" r:id="rId63"/>
    <p:sldId id="305" r:id="rId64"/>
    <p:sldId id="306" r:id="rId65"/>
    <p:sldId id="307" r:id="rId66"/>
    <p:sldId id="308" r:id="rId67"/>
    <p:sldId id="309" r:id="rId68"/>
    <p:sldId id="477" r:id="rId69"/>
    <p:sldId id="337" r:id="rId70"/>
    <p:sldId id="5192" r:id="rId71"/>
    <p:sldId id="532" r:id="rId72"/>
    <p:sldId id="329" r:id="rId73"/>
    <p:sldId id="469" r:id="rId74"/>
    <p:sldId id="465" r:id="rId75"/>
    <p:sldId id="332" r:id="rId76"/>
    <p:sldId id="5185" r:id="rId77"/>
    <p:sldId id="336" r:id="rId78"/>
    <p:sldId id="341" r:id="rId79"/>
    <p:sldId id="535" r:id="rId80"/>
    <p:sldId id="342" r:id="rId81"/>
    <p:sldId id="352" r:id="rId82"/>
    <p:sldId id="353" r:id="rId83"/>
    <p:sldId id="354" r:id="rId84"/>
    <p:sldId id="533" r:id="rId85"/>
    <p:sldId id="456" r:id="rId86"/>
    <p:sldId id="470" r:id="rId87"/>
    <p:sldId id="471" r:id="rId88"/>
    <p:sldId id="463" r:id="rId89"/>
    <p:sldId id="5186" r:id="rId90"/>
    <p:sldId id="361" r:id="rId91"/>
    <p:sldId id="362" r:id="rId92"/>
    <p:sldId id="373" r:id="rId93"/>
    <p:sldId id="377" r:id="rId94"/>
    <p:sldId id="379" r:id="rId95"/>
    <p:sldId id="381" r:id="rId96"/>
    <p:sldId id="383" r:id="rId97"/>
    <p:sldId id="384" r:id="rId98"/>
    <p:sldId id="688" r:id="rId99"/>
    <p:sldId id="689" r:id="rId100"/>
    <p:sldId id="690" r:id="rId101"/>
    <p:sldId id="691" r:id="rId102"/>
    <p:sldId id="692" r:id="rId103"/>
    <p:sldId id="5202" r:id="rId104"/>
    <p:sldId id="5203" r:id="rId105"/>
    <p:sldId id="393" r:id="rId106"/>
    <p:sldId id="475" r:id="rId107"/>
    <p:sldId id="395" r:id="rId108"/>
    <p:sldId id="398" r:id="rId109"/>
    <p:sldId id="400" r:id="rId110"/>
    <p:sldId id="402" r:id="rId111"/>
    <p:sldId id="405" r:id="rId112"/>
    <p:sldId id="476" r:id="rId113"/>
    <p:sldId id="408" r:id="rId114"/>
    <p:sldId id="412" r:id="rId115"/>
    <p:sldId id="409" r:id="rId116"/>
    <p:sldId id="410" r:id="rId117"/>
    <p:sldId id="411" r:id="rId118"/>
    <p:sldId id="418" r:id="rId119"/>
    <p:sldId id="417" r:id="rId120"/>
    <p:sldId id="419" r:id="rId121"/>
    <p:sldId id="420" r:id="rId122"/>
    <p:sldId id="427" r:id="rId123"/>
    <p:sldId id="428" r:id="rId124"/>
    <p:sldId id="429" r:id="rId125"/>
    <p:sldId id="430" r:id="rId126"/>
    <p:sldId id="431" r:id="rId127"/>
    <p:sldId id="432" r:id="rId128"/>
    <p:sldId id="433" r:id="rId129"/>
    <p:sldId id="435" r:id="rId130"/>
    <p:sldId id="436" r:id="rId131"/>
    <p:sldId id="437" r:id="rId132"/>
    <p:sldId id="439" r:id="rId133"/>
    <p:sldId id="441" r:id="rId134"/>
    <p:sldId id="442" r:id="rId135"/>
    <p:sldId id="443" r:id="rId136"/>
    <p:sldId id="445" r:id="rId137"/>
    <p:sldId id="444" r:id="rId138"/>
    <p:sldId id="446" r:id="rId139"/>
    <p:sldId id="447" r:id="rId140"/>
    <p:sldId id="448" r:id="rId141"/>
    <p:sldId id="449" r:id="rId142"/>
    <p:sldId id="450" r:id="rId143"/>
    <p:sldId id="451" r:id="rId144"/>
    <p:sldId id="452" r:id="rId145"/>
    <p:sldId id="453" r:id="rId146"/>
    <p:sldId id="534" r:id="rId147"/>
    <p:sldId id="538" r:id="rId148"/>
    <p:sldId id="541" r:id="rId149"/>
    <p:sldId id="540" r:id="rId150"/>
    <p:sldId id="536" r:id="rId151"/>
    <p:sldId id="537" r:id="rId152"/>
    <p:sldId id="539" r:id="rId153"/>
    <p:sldId id="459" r:id="rId154"/>
    <p:sldId id="472" r:id="rId155"/>
    <p:sldId id="473" r:id="rId156"/>
    <p:sldId id="474" r:id="rId157"/>
    <p:sldId id="414" r:id="rId158"/>
    <p:sldId id="454" r:id="rId159"/>
    <p:sldId id="415" r:id="rId160"/>
    <p:sldId id="416" r:id="rId1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rmon" id="{763DFE49-DC14-034C-843E-710343E92400}">
          <p14:sldIdLst>
            <p14:sldId id="5297"/>
            <p14:sldId id="5248"/>
            <p14:sldId id="5249"/>
            <p14:sldId id="5252"/>
            <p14:sldId id="5253"/>
            <p14:sldId id="5254"/>
            <p14:sldId id="5255"/>
            <p14:sldId id="5256"/>
            <p14:sldId id="5246"/>
            <p14:sldId id="5298"/>
            <p14:sldId id="5299"/>
          </p14:sldIdLst>
        </p14:section>
        <p14:section name="Chapters" id="{47CD285A-6E28-D24F-B9C5-EE6262C217C7}">
          <p14:sldIdLst>
            <p14:sldId id="277"/>
            <p14:sldId id="5184"/>
            <p14:sldId id="5296"/>
            <p14:sldId id="281"/>
            <p14:sldId id="282"/>
            <p14:sldId id="283"/>
            <p14:sldId id="284"/>
            <p14:sldId id="286"/>
            <p14:sldId id="288"/>
            <p14:sldId id="285"/>
            <p14:sldId id="287"/>
            <p14:sldId id="291"/>
            <p14:sldId id="292"/>
            <p14:sldId id="294"/>
            <p14:sldId id="295"/>
            <p14:sldId id="297"/>
            <p14:sldId id="298"/>
            <p14:sldId id="301"/>
            <p14:sldId id="302"/>
            <p14:sldId id="303"/>
            <p14:sldId id="304"/>
            <p14:sldId id="305"/>
            <p14:sldId id="306"/>
            <p14:sldId id="307"/>
            <p14:sldId id="308"/>
            <p14:sldId id="309"/>
            <p14:sldId id="477"/>
            <p14:sldId id="337"/>
            <p14:sldId id="5192"/>
            <p14:sldId id="532"/>
            <p14:sldId id="329"/>
            <p14:sldId id="469"/>
            <p14:sldId id="465"/>
            <p14:sldId id="332"/>
            <p14:sldId id="5185"/>
            <p14:sldId id="336"/>
            <p14:sldId id="341"/>
            <p14:sldId id="535"/>
            <p14:sldId id="342"/>
            <p14:sldId id="352"/>
            <p14:sldId id="353"/>
            <p14:sldId id="354"/>
            <p14:sldId id="533"/>
            <p14:sldId id="456"/>
            <p14:sldId id="470"/>
            <p14:sldId id="471"/>
            <p14:sldId id="463"/>
            <p14:sldId id="5186"/>
            <p14:sldId id="361"/>
            <p14:sldId id="362"/>
            <p14:sldId id="373"/>
            <p14:sldId id="377"/>
            <p14:sldId id="379"/>
            <p14:sldId id="381"/>
            <p14:sldId id="383"/>
            <p14:sldId id="384"/>
            <p14:sldId id="688"/>
            <p14:sldId id="689"/>
            <p14:sldId id="690"/>
            <p14:sldId id="691"/>
            <p14:sldId id="692"/>
            <p14:sldId id="5202"/>
            <p14:sldId id="5203"/>
            <p14:sldId id="393"/>
            <p14:sldId id="475"/>
            <p14:sldId id="395"/>
            <p14:sldId id="398"/>
            <p14:sldId id="400"/>
            <p14:sldId id="402"/>
            <p14:sldId id="405"/>
            <p14:sldId id="476"/>
            <p14:sldId id="408"/>
            <p14:sldId id="412"/>
            <p14:sldId id="409"/>
            <p14:sldId id="410"/>
            <p14:sldId id="411"/>
            <p14:sldId id="418"/>
            <p14:sldId id="417"/>
            <p14:sldId id="419"/>
            <p14:sldId id="420"/>
            <p14:sldId id="427"/>
            <p14:sldId id="428"/>
            <p14:sldId id="429"/>
            <p14:sldId id="430"/>
            <p14:sldId id="431"/>
            <p14:sldId id="432"/>
            <p14:sldId id="433"/>
            <p14:sldId id="435"/>
            <p14:sldId id="436"/>
            <p14:sldId id="437"/>
            <p14:sldId id="439"/>
            <p14:sldId id="441"/>
            <p14:sldId id="442"/>
            <p14:sldId id="443"/>
            <p14:sldId id="445"/>
            <p14:sldId id="444"/>
            <p14:sldId id="446"/>
            <p14:sldId id="447"/>
            <p14:sldId id="448"/>
            <p14:sldId id="449"/>
            <p14:sldId id="450"/>
            <p14:sldId id="451"/>
            <p14:sldId id="452"/>
            <p14:sldId id="453"/>
            <p14:sldId id="534"/>
            <p14:sldId id="538"/>
            <p14:sldId id="541"/>
            <p14:sldId id="540"/>
            <p14:sldId id="536"/>
            <p14:sldId id="537"/>
            <p14:sldId id="539"/>
          </p14:sldIdLst>
        </p14:section>
        <p14:section name="Conclusion" id="{5E9C3A67-DBA7-BF4B-B85B-2F90D0CCB7F5}">
          <p14:sldIdLst>
            <p14:sldId id="459"/>
            <p14:sldId id="472"/>
            <p14:sldId id="473"/>
            <p14:sldId id="474"/>
            <p14:sldId id="414"/>
            <p14:sldId id="454"/>
            <p14:sldId id="415"/>
            <p14:sldId id="416"/>
          </p14:sldIdLst>
        </p14:section>
        <p14:section name="Default Section" id="{ECAC6A5E-81B9-C24F-9127-156BEF17545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544" autoAdjust="0"/>
    <p:restoredTop sz="79744" autoAdjust="0"/>
  </p:normalViewPr>
  <p:slideViewPr>
    <p:cSldViewPr snapToGrid="0" snapToObjects="1">
      <p:cViewPr varScale="1">
        <p:scale>
          <a:sx n="92" d="100"/>
          <a:sy n="92" d="100"/>
        </p:scale>
        <p:origin x="176" y="7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11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1" Type="http://schemas.openxmlformats.org/officeDocument/2006/relationships/slideMaster" Target="slideMasters/slideMaster21.xml"/><Relationship Id="rId42" Type="http://schemas.openxmlformats.org/officeDocument/2006/relationships/slide" Target="slides/slide11.xml"/><Relationship Id="rId63" Type="http://schemas.openxmlformats.org/officeDocument/2006/relationships/slide" Target="slides/slide32.xml"/><Relationship Id="rId84" Type="http://schemas.openxmlformats.org/officeDocument/2006/relationships/slide" Target="slides/slide53.xml"/><Relationship Id="rId138" Type="http://schemas.openxmlformats.org/officeDocument/2006/relationships/slide" Target="slides/slide107.xml"/><Relationship Id="rId159" Type="http://schemas.openxmlformats.org/officeDocument/2006/relationships/slide" Target="slides/slide128.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53" Type="http://schemas.openxmlformats.org/officeDocument/2006/relationships/slide" Target="slides/slide22.xml"/><Relationship Id="rId74" Type="http://schemas.openxmlformats.org/officeDocument/2006/relationships/slide" Target="slides/slide43.xml"/><Relationship Id="rId128" Type="http://schemas.openxmlformats.org/officeDocument/2006/relationships/slide" Target="slides/slide97.xml"/><Relationship Id="rId149" Type="http://schemas.openxmlformats.org/officeDocument/2006/relationships/slide" Target="slides/slide118.xml"/><Relationship Id="rId5" Type="http://schemas.openxmlformats.org/officeDocument/2006/relationships/slideMaster" Target="slideMasters/slideMaster5.xml"/><Relationship Id="rId95" Type="http://schemas.openxmlformats.org/officeDocument/2006/relationships/slide" Target="slides/slide64.xml"/><Relationship Id="rId160" Type="http://schemas.openxmlformats.org/officeDocument/2006/relationships/slide" Target="slides/slide129.xml"/><Relationship Id="rId22" Type="http://schemas.openxmlformats.org/officeDocument/2006/relationships/slideMaster" Target="slideMasters/slideMaster22.xml"/><Relationship Id="rId43" Type="http://schemas.openxmlformats.org/officeDocument/2006/relationships/slide" Target="slides/slide12.xml"/><Relationship Id="rId64" Type="http://schemas.openxmlformats.org/officeDocument/2006/relationships/slide" Target="slides/slide33.xml"/><Relationship Id="rId118" Type="http://schemas.openxmlformats.org/officeDocument/2006/relationships/slide" Target="slides/slide87.xml"/><Relationship Id="rId139" Type="http://schemas.openxmlformats.org/officeDocument/2006/relationships/slide" Target="slides/slide108.xml"/><Relationship Id="rId85" Type="http://schemas.openxmlformats.org/officeDocument/2006/relationships/slide" Target="slides/slide54.xml"/><Relationship Id="rId150" Type="http://schemas.openxmlformats.org/officeDocument/2006/relationships/slide" Target="slides/slide11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2.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08" Type="http://schemas.openxmlformats.org/officeDocument/2006/relationships/slide" Target="slides/slide77.xml"/><Relationship Id="rId124" Type="http://schemas.openxmlformats.org/officeDocument/2006/relationships/slide" Target="slides/slide93.xml"/><Relationship Id="rId129" Type="http://schemas.openxmlformats.org/officeDocument/2006/relationships/slide" Target="slides/slide98.xml"/><Relationship Id="rId54" Type="http://schemas.openxmlformats.org/officeDocument/2006/relationships/slide" Target="slides/slide23.xml"/><Relationship Id="rId70" Type="http://schemas.openxmlformats.org/officeDocument/2006/relationships/slide" Target="slides/slide39.xml"/><Relationship Id="rId75" Type="http://schemas.openxmlformats.org/officeDocument/2006/relationships/slide" Target="slides/slide44.xml"/><Relationship Id="rId91" Type="http://schemas.openxmlformats.org/officeDocument/2006/relationships/slide" Target="slides/slide60.xml"/><Relationship Id="rId96" Type="http://schemas.openxmlformats.org/officeDocument/2006/relationships/slide" Target="slides/slide65.xml"/><Relationship Id="rId140" Type="http://schemas.openxmlformats.org/officeDocument/2006/relationships/slide" Target="slides/slide109.xml"/><Relationship Id="rId145" Type="http://schemas.openxmlformats.org/officeDocument/2006/relationships/slide" Target="slides/slide114.xml"/><Relationship Id="rId161" Type="http://schemas.openxmlformats.org/officeDocument/2006/relationships/slide" Target="slides/slide130.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8.xml"/><Relationship Id="rId114" Type="http://schemas.openxmlformats.org/officeDocument/2006/relationships/slide" Target="slides/slide83.xml"/><Relationship Id="rId119" Type="http://schemas.openxmlformats.org/officeDocument/2006/relationships/slide" Target="slides/slide88.xml"/><Relationship Id="rId44" Type="http://schemas.openxmlformats.org/officeDocument/2006/relationships/slide" Target="slides/slide13.xml"/><Relationship Id="rId60" Type="http://schemas.openxmlformats.org/officeDocument/2006/relationships/slide" Target="slides/slide29.xml"/><Relationship Id="rId65" Type="http://schemas.openxmlformats.org/officeDocument/2006/relationships/slide" Target="slides/slide34.xml"/><Relationship Id="rId81" Type="http://schemas.openxmlformats.org/officeDocument/2006/relationships/slide" Target="slides/slide50.xml"/><Relationship Id="rId86" Type="http://schemas.openxmlformats.org/officeDocument/2006/relationships/slide" Target="slides/slide55.xml"/><Relationship Id="rId130" Type="http://schemas.openxmlformats.org/officeDocument/2006/relationships/slide" Target="slides/slide99.xml"/><Relationship Id="rId135" Type="http://schemas.openxmlformats.org/officeDocument/2006/relationships/slide" Target="slides/slide104.xml"/><Relationship Id="rId151" Type="http://schemas.openxmlformats.org/officeDocument/2006/relationships/slide" Target="slides/slide120.xml"/><Relationship Id="rId156" Type="http://schemas.openxmlformats.org/officeDocument/2006/relationships/slide" Target="slides/slide12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120" Type="http://schemas.openxmlformats.org/officeDocument/2006/relationships/slide" Target="slides/slide89.xml"/><Relationship Id="rId125" Type="http://schemas.openxmlformats.org/officeDocument/2006/relationships/slide" Target="slides/slide94.xml"/><Relationship Id="rId141" Type="http://schemas.openxmlformats.org/officeDocument/2006/relationships/slide" Target="slides/slide110.xml"/><Relationship Id="rId146" Type="http://schemas.openxmlformats.org/officeDocument/2006/relationships/slide" Target="slides/slide115.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16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slide" Target="slides/slide100.xml"/><Relationship Id="rId136" Type="http://schemas.openxmlformats.org/officeDocument/2006/relationships/slide" Target="slides/slide105.xml"/><Relationship Id="rId157" Type="http://schemas.openxmlformats.org/officeDocument/2006/relationships/slide" Target="slides/slide126.xml"/><Relationship Id="rId61" Type="http://schemas.openxmlformats.org/officeDocument/2006/relationships/slide" Target="slides/slide30.xml"/><Relationship Id="rId82" Type="http://schemas.openxmlformats.org/officeDocument/2006/relationships/slide" Target="slides/slide51.xml"/><Relationship Id="rId152" Type="http://schemas.openxmlformats.org/officeDocument/2006/relationships/slide" Target="slides/slide12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147" Type="http://schemas.openxmlformats.org/officeDocument/2006/relationships/slide" Target="slides/slide116.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142" Type="http://schemas.openxmlformats.org/officeDocument/2006/relationships/slide" Target="slides/slide111.xml"/><Relationship Id="rId163"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slide" Target="slides/slide85.xml"/><Relationship Id="rId137" Type="http://schemas.openxmlformats.org/officeDocument/2006/relationships/slide" Target="slides/slide106.xml"/><Relationship Id="rId158" Type="http://schemas.openxmlformats.org/officeDocument/2006/relationships/slide" Target="slides/slide127.xml"/><Relationship Id="rId20" Type="http://schemas.openxmlformats.org/officeDocument/2006/relationships/slideMaster" Target="slideMasters/slideMaster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slide" Target="slides/slide101.xml"/><Relationship Id="rId153" Type="http://schemas.openxmlformats.org/officeDocument/2006/relationships/slide" Target="slides/slide122.xml"/><Relationship Id="rId15" Type="http://schemas.openxmlformats.org/officeDocument/2006/relationships/slideMaster" Target="slideMasters/slideMaster15.xml"/><Relationship Id="rId36" Type="http://schemas.openxmlformats.org/officeDocument/2006/relationships/slide" Target="slides/slide5.xml"/><Relationship Id="rId57" Type="http://schemas.openxmlformats.org/officeDocument/2006/relationships/slide" Target="slides/slide26.xml"/><Relationship Id="rId106" Type="http://schemas.openxmlformats.org/officeDocument/2006/relationships/slide" Target="slides/slide75.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1.xml"/><Relationship Id="rId73" Type="http://schemas.openxmlformats.org/officeDocument/2006/relationships/slide" Target="slides/slide42.xml"/><Relationship Id="rId78" Type="http://schemas.openxmlformats.org/officeDocument/2006/relationships/slide" Target="slides/slide47.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143" Type="http://schemas.openxmlformats.org/officeDocument/2006/relationships/slide" Target="slides/slide112.xml"/><Relationship Id="rId148" Type="http://schemas.openxmlformats.org/officeDocument/2006/relationships/slide" Target="slides/slide117.xml"/><Relationship Id="rId16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slide" Target="slides/slide102.xml"/><Relationship Id="rId154" Type="http://schemas.openxmlformats.org/officeDocument/2006/relationships/slide" Target="slides/slide123.xml"/><Relationship Id="rId16" Type="http://schemas.openxmlformats.org/officeDocument/2006/relationships/slideMaster" Target="slideMasters/slideMaster16.xml"/><Relationship Id="rId37" Type="http://schemas.openxmlformats.org/officeDocument/2006/relationships/slide" Target="slides/slide6.xml"/><Relationship Id="rId58" Type="http://schemas.openxmlformats.org/officeDocument/2006/relationships/slide" Target="slides/slide27.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44" Type="http://schemas.openxmlformats.org/officeDocument/2006/relationships/slide" Target="slides/slide113.xml"/><Relationship Id="rId90" Type="http://schemas.openxmlformats.org/officeDocument/2006/relationships/slide" Target="slides/slide59.xml"/><Relationship Id="rId165" Type="http://schemas.openxmlformats.org/officeDocument/2006/relationships/theme" Target="theme/theme1.xml"/><Relationship Id="rId27" Type="http://schemas.openxmlformats.org/officeDocument/2006/relationships/slideMaster" Target="slideMasters/slideMaster27.xml"/><Relationship Id="rId48" Type="http://schemas.openxmlformats.org/officeDocument/2006/relationships/slide" Target="slides/slide17.xml"/><Relationship Id="rId69" Type="http://schemas.openxmlformats.org/officeDocument/2006/relationships/slide" Target="slides/slide38.xml"/><Relationship Id="rId113" Type="http://schemas.openxmlformats.org/officeDocument/2006/relationships/slide" Target="slides/slide82.xml"/><Relationship Id="rId134" Type="http://schemas.openxmlformats.org/officeDocument/2006/relationships/slide" Target="slides/slide103.xml"/><Relationship Id="rId80" Type="http://schemas.openxmlformats.org/officeDocument/2006/relationships/slide" Target="slides/slide49.xml"/><Relationship Id="rId155" Type="http://schemas.openxmlformats.org/officeDocument/2006/relationships/slide" Target="slides/slide1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6/2/22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8" Type="http://schemas.openxmlformats.org/officeDocument/2006/relationships/hyperlink" Target="https://www.breakingisraelnews.com/113476/temple-institute-certifies-red-heifer/" TargetMode="External"/><Relationship Id="rId3" Type="http://schemas.openxmlformats.org/officeDocument/2006/relationships/hyperlink" Target="https://www1.cbn.com/cbnnews/israel/2016/september/sounding-the-shofar-a-call-to-repentance" TargetMode="External"/><Relationship Id="rId7" Type="http://schemas.openxmlformats.org/officeDocument/2006/relationships/hyperlink" Target="http://www1.cbn.com/cbnnews/israel/2016/september/sounding-the-shofar-a-call-to-repentance" TargetMode="External"/><Relationship Id="rId2" Type="http://schemas.openxmlformats.org/officeDocument/2006/relationships/slide" Target="../slides/slide122.xml"/><Relationship Id="rId1" Type="http://schemas.openxmlformats.org/officeDocument/2006/relationships/notesMaster" Target="../notesMasters/notesMaster1.xml"/><Relationship Id="rId6" Type="http://schemas.openxmlformats.org/officeDocument/2006/relationships/hyperlink" Target="https://www1.cbn.com/cbnnews/us/2018/january/what-is-a-super-blue-blood-moon-and-do-they-have-spiritual-prophetic-significance" TargetMode="External"/><Relationship Id="rId5" Type="http://schemas.openxmlformats.org/officeDocument/2006/relationships/hyperlink" Target="https://www1.cbn.com/cbnnews/entertainment/2018/september/the-trump-prophecy-hitting-theaters-how-god-told-this-firefighter-his-plan-for-america" TargetMode="External"/><Relationship Id="rId10" Type="http://schemas.openxmlformats.org/officeDocument/2006/relationships/hyperlink" Target="https://www1.cbn.com/profiles/root-kayla-0" TargetMode="External"/><Relationship Id="rId4" Type="http://schemas.openxmlformats.org/officeDocument/2006/relationships/hyperlink" Target="https://www1.cbn.com/cbnnews/cwn/2018/july/a-sign-of-the-end-times-another-blood-moon-appears-in-july" TargetMode="External"/><Relationship Id="rId9" Type="http://schemas.openxmlformats.org/officeDocument/2006/relationships/hyperlink" Target="https://www.templeinstitute.org/red_heifer/red_heifer_requirements.htm" TargetMode="Externa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39493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Through the entire book of Ezekiel, we will see </a:t>
            </a:r>
            <a:r>
              <a:rPr lang="en-US" sz="1200" i="1" kern="1200" dirty="0">
                <a:solidFill>
                  <a:schemeClr val="tx1"/>
                </a:solidFill>
                <a:effectLst/>
                <a:latin typeface="Arial" panose="020B0604020202020204" pitchFamily="34" charset="0"/>
                <a:ea typeface="+mn-ea"/>
                <a:cs typeface="Arial" panose="020B0604020202020204" pitchFamily="34" charset="0"/>
              </a:rPr>
              <a:t>three steps</a:t>
            </a:r>
            <a:r>
              <a:rPr lang="en-US" sz="1200" kern="1200" dirty="0">
                <a:solidFill>
                  <a:schemeClr val="tx1"/>
                </a:solidFill>
                <a:effectLst/>
                <a:latin typeface="Arial" panose="020B0604020202020204" pitchFamily="34" charset="0"/>
                <a:ea typeface="+mn-ea"/>
                <a:cs typeface="Arial" panose="020B0604020202020204" pitchFamily="34" charset="0"/>
              </a:rPr>
              <a:t> to expect God’s glory to return in your life. </a:t>
            </a:r>
          </a:p>
          <a:p>
            <a:r>
              <a:rPr lang="en-US" sz="1200" kern="1200" dirty="0">
                <a:solidFill>
                  <a:schemeClr val="tx1"/>
                </a:solidFill>
                <a:effectLst/>
                <a:latin typeface="Arial" panose="020B0604020202020204" pitchFamily="34" charset="0"/>
                <a:ea typeface="+mn-ea"/>
                <a:cs typeface="Arial" panose="020B0604020202020204" pitchFamily="34" charset="0"/>
              </a:rPr>
              <a:t>What is the first step to expect God’s glory to return in your life? To see a solution, we must first confess there is a problem, so…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295773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God has restored Israel and is preparing nations to attack Israel to fulfill Ezek 38–39.</a:t>
            </a:r>
          </a:p>
          <a:p>
            <a:r>
              <a:rPr lang="en-US" dirty="0">
                <a:latin typeface="Arial"/>
                <a:cs typeface="Arial"/>
              </a:rPr>
              <a:t>Serve the Lord Jesus like he really is coming back to reward you.</a:t>
            </a:r>
          </a:p>
          <a:p>
            <a:endParaRPr lang="en-US" dirty="0">
              <a:latin typeface="Arial"/>
              <a:cs typeface="Arial"/>
            </a:endParaRPr>
          </a:p>
        </p:txBody>
      </p:sp>
    </p:spTree>
    <p:extLst>
      <p:ext uri="{BB962C8B-B14F-4D97-AF65-F5344CB8AC3E}">
        <p14:creationId xmlns:p14="http://schemas.microsoft.com/office/powerpoint/2010/main" val="20256602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02047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6447389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dirty="0"/>
              <a:t>Watchman Report: Why Russia, Iran, and Turkey have to make their move against Israel very soon.</a:t>
            </a:r>
            <a:br>
              <a:rPr lang="en-SG" dirty="0"/>
            </a:br>
            <a:br>
              <a:rPr lang="en-SG" dirty="0"/>
            </a:br>
            <a:br>
              <a:rPr lang="en-SG" dirty="0"/>
            </a:br>
            <a:br>
              <a:rPr lang="en-SG" dirty="0"/>
            </a:br>
            <a:r>
              <a:rPr lang="en-SG" b="1" dirty="0"/>
              <a:t>Why Russia, Iran, and Turkey have to make their move against Israel very soon!</a:t>
            </a:r>
          </a:p>
          <a:p>
            <a:r>
              <a:rPr lang="en-SG" dirty="0"/>
              <a:t>https://</a:t>
            </a:r>
            <a:r>
              <a:rPr lang="en-SG" dirty="0" err="1"/>
              <a:t>ai-tube.com</a:t>
            </a:r>
            <a:r>
              <a:rPr lang="en-SG" dirty="0"/>
              <a:t>/</a:t>
            </a:r>
            <a:r>
              <a:rPr lang="en-SG" dirty="0" err="1"/>
              <a:t>videoai</a:t>
            </a:r>
            <a:r>
              <a:rPr lang="en-SG" dirty="0"/>
              <a:t>/Th_XDmQA2Cp</a:t>
            </a:r>
          </a:p>
          <a:p>
            <a:r>
              <a:rPr lang="en-SG"/>
              <a:t>Accessed 23 Sep 2018</a:t>
            </a:r>
            <a:endParaRPr lang="en-SG" dirty="0"/>
          </a:p>
          <a:p>
            <a:endParaRPr lang="en-SG" dirty="0"/>
          </a:p>
          <a:p>
            <a:r>
              <a:rPr lang="en-SG" dirty="0"/>
              <a:t>Pastor J.D. talks about why Russia, Iran, and Turkey have to make their move against Israel very soon.</a:t>
            </a:r>
            <a:br>
              <a:rPr lang="en-SG" dirty="0"/>
            </a:br>
            <a:br>
              <a:rPr lang="en-SG" dirty="0"/>
            </a:br>
            <a:r>
              <a:rPr lang="en-SG" dirty="0"/>
              <a:t>http://</a:t>
            </a:r>
            <a:r>
              <a:rPr lang="en-SG" dirty="0" err="1"/>
              <a:t>www.calvarychapelkaneohe.com</a:t>
            </a:r>
            <a:r>
              <a:rPr lang="en-SG" dirty="0"/>
              <a:t>/ </a:t>
            </a:r>
            <a:br>
              <a:rPr lang="en-SG" dirty="0"/>
            </a:br>
            <a:br>
              <a:rPr lang="en-SG" dirty="0"/>
            </a:br>
            <a:r>
              <a:rPr lang="en-SG" dirty="0"/>
              <a:t>All the signs of the last days are converging at the same time. Bible Prophecy is happening right before our eyes and like birth pains, the predicted events are happening more frequently and more intently. Never, in the history throughout the world have so many forces, including economic, scientific, techno-logic, ecologic, cultural, geopolitical, moral, spiritual and religion, converged together to bring this world that's already teetering over the edge into the abyss, to a point of no return. Jesus said when you see all these signs happening, know that I am near, even at the door.</a:t>
            </a:r>
            <a:br>
              <a:rPr lang="en-SG" dirty="0"/>
            </a:br>
            <a:br>
              <a:rPr lang="en-SG" dirty="0"/>
            </a:br>
            <a:r>
              <a:rPr lang="en-SG" dirty="0"/>
              <a:t>For more in-depth studies, commentary, and analysis of Bible Prophecy and End Times events visit our web site </a:t>
            </a:r>
            <a:r>
              <a:rPr lang="en-SG" dirty="0" err="1"/>
              <a:t>www.prophecyupdate.com</a:t>
            </a:r>
            <a:r>
              <a:rPr lang="en-SG" dirty="0"/>
              <a:t> and sign-up for our free newsletter…</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277725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2330011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559973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t>The Temple Institute has announced the birth of a flawless all-red heifer that could pave the way for the </a:t>
            </a:r>
            <a:r>
              <a:rPr lang="en-SG" dirty="0" err="1"/>
              <a:t>fulfillment</a:t>
            </a:r>
            <a:r>
              <a:rPr lang="en-SG" dirty="0"/>
              <a:t> of a major End Times biblical prophecy.</a:t>
            </a:r>
          </a:p>
          <a:p>
            <a:r>
              <a:rPr lang="en-SG" dirty="0"/>
              <a:t>The reddish-</a:t>
            </a:r>
            <a:r>
              <a:rPr lang="en-SG" dirty="0" err="1"/>
              <a:t>colored</a:t>
            </a:r>
            <a:r>
              <a:rPr lang="en-SG" dirty="0"/>
              <a:t> female calf was reportedly born in Israel on August 28 and is being raised in accordance with the Jewish laws of the Torah, according to the Temple Institute.</a:t>
            </a:r>
          </a:p>
          <a:p>
            <a:r>
              <a:rPr lang="en-SG" dirty="0"/>
              <a:t>In Jewish theology, the red heifer is essential to the rebuilding of the third Holy Temple in Jerusalem and will be needed to be sacrificed to complete the ritual of purification for the Temple.</a:t>
            </a:r>
          </a:p>
          <a:p>
            <a:r>
              <a:rPr lang="en-SG" dirty="0"/>
              <a:t>Related</a:t>
            </a:r>
          </a:p>
          <a:p>
            <a:r>
              <a:rPr lang="en-SG" b="1" dirty="0">
                <a:effectLst/>
                <a:hlinkClick r:id="rId3"/>
              </a:rPr>
              <a:t>Sounding the Shofar, a Call to Repentance </a:t>
            </a:r>
            <a:endParaRPr lang="en-SG" b="1" dirty="0">
              <a:effectLst/>
            </a:endParaRPr>
          </a:p>
          <a:p>
            <a:r>
              <a:rPr lang="en-SG" b="1" dirty="0">
                <a:effectLst/>
                <a:hlinkClick r:id="rId4"/>
              </a:rPr>
              <a:t>A Sign of the End Times? Another Blood Moon Appears July 27</a:t>
            </a:r>
            <a:endParaRPr lang="en-SG" b="1" dirty="0">
              <a:effectLst/>
            </a:endParaRPr>
          </a:p>
          <a:p>
            <a:r>
              <a:rPr lang="en-SG" b="1" dirty="0">
                <a:effectLst/>
                <a:hlinkClick r:id="rId5"/>
              </a:rPr>
              <a:t>'The Trump Prophecy' Hitting Theaters: How God Told This Firefighter His Plan for America</a:t>
            </a:r>
            <a:endParaRPr lang="en-SG" b="1" dirty="0">
              <a:effectLst/>
            </a:endParaRPr>
          </a:p>
          <a:p>
            <a:r>
              <a:rPr lang="en-SG" b="1" dirty="0">
                <a:effectLst/>
                <a:hlinkClick r:id="rId6"/>
              </a:rPr>
              <a:t>'Super Blue Blood Moon' Over Jerusalem: Does It Have Prophetic Significance?</a:t>
            </a:r>
            <a:endParaRPr lang="en-SG" b="1" dirty="0">
              <a:effectLst/>
            </a:endParaRPr>
          </a:p>
          <a:p>
            <a:r>
              <a:rPr lang="en-SG" dirty="0"/>
              <a:t>Jews believe this event is part of the process that would mark the coming of the Messiah and the final judgment.</a:t>
            </a:r>
          </a:p>
          <a:p>
            <a:r>
              <a:rPr lang="en-SG" dirty="0"/>
              <a:t>But the significance of the red heifer also relates to Christians who believe the completion of the third Temple is a symbol heralding the second coming of Jesus Christ.</a:t>
            </a:r>
          </a:p>
          <a:p>
            <a:r>
              <a:rPr lang="en-SG" b="1" dirty="0"/>
              <a:t>READ: </a:t>
            </a:r>
            <a:r>
              <a:rPr lang="en-SG" i="1" dirty="0">
                <a:hlinkClick r:id="rId7"/>
              </a:rPr>
              <a:t>Sounding the Shofar, a Call to Repentance</a:t>
            </a:r>
            <a:endParaRPr lang="en-SG" dirty="0"/>
          </a:p>
          <a:p>
            <a:r>
              <a:rPr lang="en-SG" dirty="0"/>
              <a:t>It is claimed there have only been nine true red heifers, and the 10th will herald the construction of the third Temple. Several red heifers have been born in the past, but have been disqualified for not meeting the Biblical requirements.</a:t>
            </a:r>
          </a:p>
          <a:p>
            <a:r>
              <a:rPr lang="en-SG" i="1" dirty="0">
                <a:hlinkClick r:id="rId8"/>
              </a:rPr>
              <a:t>Israel News</a:t>
            </a:r>
            <a:r>
              <a:rPr lang="en-SG" dirty="0">
                <a:hlinkClick r:id="rId8"/>
              </a:rPr>
              <a:t> reports </a:t>
            </a:r>
            <a:r>
              <a:rPr lang="en-SG" dirty="0"/>
              <a:t>this year's </a:t>
            </a:r>
            <a:r>
              <a:rPr lang="en-SG" dirty="0" err="1"/>
              <a:t>newborn</a:t>
            </a:r>
            <a:r>
              <a:rPr lang="en-SG" dirty="0"/>
              <a:t> red heifer was certified by a board of rabbis one week after its birth.</a:t>
            </a:r>
          </a:p>
          <a:p>
            <a:r>
              <a:rPr lang="en-SG" dirty="0"/>
              <a:t>"If there has been no red heifer for the past 2,000 years, perhaps it is because the time was not right; Israel was far from being ready," Rabbi Chaim Richman, the international director of the Temple Institute, wrote on their website. For one thing, the modern state of Israel wasn't </a:t>
            </a:r>
            <a:r>
              <a:rPr lang="en-SG" dirty="0" err="1"/>
              <a:t>reestablished</a:t>
            </a:r>
            <a:r>
              <a:rPr lang="en-SG" dirty="0"/>
              <a:t> until 1948. This year marked the 70th anniversary of that historic event.</a:t>
            </a:r>
          </a:p>
          <a:p>
            <a:r>
              <a:rPr lang="en-SG" dirty="0"/>
              <a:t>Rabbi Richman continued, "But now what could it mean for the times we live in, to have the means for purification so close at hand? With the words of Maimonides in mind, we cannot help but wonder and pray: If there are now red heifers, is ours the era that will need them?"</a:t>
            </a:r>
          </a:p>
          <a:p>
            <a:r>
              <a:rPr lang="en-SG" dirty="0"/>
              <a:t>To meet requirements, the heifer must be born from a natural birth and be entirely red with no more than two non-red hairs on its body. It must also never have been used for any </a:t>
            </a:r>
            <a:r>
              <a:rPr lang="en-SG" dirty="0" err="1"/>
              <a:t>labor</a:t>
            </a:r>
            <a:r>
              <a:rPr lang="en-SG" dirty="0"/>
              <a:t> or have been impregnated.</a:t>
            </a:r>
          </a:p>
          <a:p>
            <a:r>
              <a:rPr lang="en-SG" dirty="0"/>
              <a:t>The Bible refers to the </a:t>
            </a:r>
            <a:r>
              <a:rPr lang="en-SG" dirty="0">
                <a:hlinkClick r:id="rId9"/>
              </a:rPr>
              <a:t>red heifer</a:t>
            </a:r>
            <a:r>
              <a:rPr lang="en-SG" dirty="0"/>
              <a:t> in Numbers 19 which begins, "And the Lord spoke to Moses and Aaron, saying: This is the ordinance of the Torah which the Lord has decreed, saying, Speak to the children of Israel and have them bring you a red heifer without defect, in which there is no blemish, and upon which never came a yoke..."</a:t>
            </a:r>
          </a:p>
          <a:p>
            <a:r>
              <a:rPr lang="en-SG" dirty="0"/>
              <a:t>The rabbis emphasized that the heifer could, at any time, acquire a blemish rendering it unsuitable. They will be inspecting the calf periodically to verify its condition.</a:t>
            </a:r>
          </a:p>
          <a:p>
            <a:r>
              <a:rPr lang="en-SG" dirty="0"/>
              <a:t>Jewish tradition requires the heifer to be three-to-four years old when it is used for the purification and rebuilding the Temple, so that could also affect a possible End Times timeline.</a:t>
            </a:r>
          </a:p>
          <a:p>
            <a:r>
              <a:rPr lang="en-SG" dirty="0"/>
              <a:t>Meanwhile, there's a verse about that heifer and purification in the New Testament of the Bible, and it's all about salvation.</a:t>
            </a:r>
          </a:p>
          <a:p>
            <a:r>
              <a:rPr lang="en-SG" dirty="0"/>
              <a:t>"The blood of goats and bulls and the ashes of a heifer sprinkled on those who are ceremonially unclean sanctify them so that they are outwardly clean. How much more, then, will the blood of Christ, who through the eternal Spirit offered himself unblemished to God, cleanse our consciences from acts that lead to death, so that we may serve the living God!" - ‭‭Hebrews‬ ‭9:13-14‬ ‭NIV</a:t>
            </a:r>
          </a:p>
          <a:p>
            <a:endParaRPr lang="en-SG" dirty="0"/>
          </a:p>
          <a:p>
            <a:r>
              <a:rPr lang="en-SG" dirty="0"/>
              <a:t>09-16-2018 by </a:t>
            </a:r>
            <a:r>
              <a:rPr lang="en-SG" dirty="0">
                <a:hlinkClick r:id="rId10"/>
              </a:rPr>
              <a:t>Kayla Root</a:t>
            </a:r>
            <a:endParaRPr lang="en-SG" dirty="0"/>
          </a:p>
          <a:p>
            <a:r>
              <a:rPr lang="en-US" dirty="0">
                <a:latin typeface="Times New Roman" charset="0"/>
                <a:ea typeface="ＭＳ Ｐゴシック" charset="0"/>
                <a:cs typeface="ＭＳ Ｐゴシック" charset="0"/>
              </a:rPr>
              <a:t>CBN News</a:t>
            </a:r>
          </a:p>
          <a:p>
            <a:r>
              <a:rPr lang="en-US" dirty="0">
                <a:latin typeface="Times New Roman" charset="0"/>
                <a:ea typeface="ＭＳ Ｐゴシック" charset="0"/>
                <a:cs typeface="ＭＳ Ｐゴシック" charset="0"/>
              </a:rPr>
              <a:t>https://www1.cbn.com/</a:t>
            </a:r>
            <a:r>
              <a:rPr lang="en-US" dirty="0" err="1">
                <a:latin typeface="Times New Roman" charset="0"/>
                <a:ea typeface="ＭＳ Ｐゴシック" charset="0"/>
                <a:cs typeface="ＭＳ Ｐゴシック" charset="0"/>
              </a:rPr>
              <a:t>cbnnews</a:t>
            </a:r>
            <a:r>
              <a:rPr lang="en-US" dirty="0">
                <a:latin typeface="Times New Roman" charset="0"/>
                <a:ea typeface="ＭＳ Ｐゴシック" charset="0"/>
                <a:cs typeface="ＭＳ Ｐゴシック" charset="0"/>
              </a:rPr>
              <a:t>/world/2018/</a:t>
            </a:r>
            <a:r>
              <a:rPr lang="en-US" dirty="0" err="1">
                <a:latin typeface="Times New Roman" charset="0"/>
                <a:ea typeface="ＭＳ Ｐゴシック" charset="0"/>
                <a:cs typeface="ＭＳ Ｐゴシック" charset="0"/>
              </a:rPr>
              <a:t>september</a:t>
            </a:r>
            <a:r>
              <a:rPr lang="en-US" dirty="0">
                <a:latin typeface="Times New Roman" charset="0"/>
                <a:ea typeface="ＭＳ Ｐゴシック" charset="0"/>
                <a:cs typeface="ＭＳ Ｐゴシック" charset="0"/>
              </a:rPr>
              <a:t>/jewish-group-says-end-times-biblical-prophecy-fulfilled-first-flawless-red-heifer-could-signal-the-third-temple</a:t>
            </a:r>
          </a:p>
          <a:p>
            <a:r>
              <a:rPr lang="en-US" dirty="0">
                <a:latin typeface="Times New Roman" charset="0"/>
                <a:ea typeface="ＭＳ Ｐゴシック" charset="0"/>
                <a:cs typeface="ＭＳ Ｐゴシック" charset="0"/>
              </a:rPr>
              <a:t>Accessed 23 Sep 2018</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315726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What</a:t>
            </a:r>
            <a:r>
              <a:rPr lang="en-US" baseline="0">
                <a:latin typeface="Arial"/>
                <a:cs typeface="Arial"/>
              </a:rPr>
              <a:t> can you do to restore that sense of blessing that you used to have—those times when the presence of the Lord was real? This isn't simply a feeling, for that time may have been one of the most difficult periods of your life. </a:t>
            </a:r>
            <a:r>
              <a:rPr lang="en-US" baseline="0">
                <a:latin typeface="Times New Roman" pitchFamily="-108" charset="0"/>
                <a:cs typeface="ＭＳ Ｐゴシック" charset="0"/>
              </a:rPr>
              <a:t>Yet you knew that God was showing himself to you in new ways, there was a sense of expectancy at what he would do next. How can that return?</a:t>
            </a:r>
            <a:endParaRPr lang="en-US">
              <a:latin typeface="Arial"/>
              <a:cs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The sense of God's</a:t>
            </a:r>
            <a:r>
              <a:rPr lang="en-US" sz="1200" kern="1200" baseline="0">
                <a:solidFill>
                  <a:schemeClr val="tx1"/>
                </a:solidFill>
                <a:effectLst/>
                <a:latin typeface="Arial"/>
                <a:ea typeface="ＭＳ Ｐゴシック" pitchFamily="-111" charset="-128"/>
                <a:cs typeface="Arial"/>
              </a:rPr>
              <a:t> </a:t>
            </a:r>
            <a:r>
              <a:rPr lang="en-US" sz="1200" kern="1200">
                <a:solidFill>
                  <a:schemeClr val="tx1"/>
                </a:solidFill>
                <a:effectLst/>
                <a:latin typeface="Arial"/>
                <a:ea typeface="ＭＳ Ｐゴシック" pitchFamily="-111" charset="-128"/>
                <a:cs typeface="Arial"/>
              </a:rPr>
              <a:t>presence will not remain when we insist on sin</a:t>
            </a:r>
            <a:r>
              <a:rPr lang="en-SG" sz="1200" kern="1200">
                <a:solidFill>
                  <a:schemeClr val="tx1"/>
                </a:solidFill>
                <a:effectLst/>
                <a:latin typeface="Arial"/>
                <a:ea typeface="ＭＳ Ｐゴシック" pitchFamily="-111" charset="-128"/>
                <a:cs typeface="Arial"/>
              </a:rPr>
              <a:t>.</a:t>
            </a:r>
            <a:endParaRPr lang="en-US" dirty="0">
              <a:latin typeface="Arial"/>
              <a:cs typeface="Arial"/>
            </a:endParaRPr>
          </a:p>
        </p:txBody>
      </p:sp>
    </p:spTree>
    <p:extLst>
      <p:ext uri="{BB962C8B-B14F-4D97-AF65-F5344CB8AC3E}">
        <p14:creationId xmlns:p14="http://schemas.microsoft.com/office/powerpoint/2010/main" val="23331971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Know that the </a:t>
            </a:r>
            <a:r>
              <a:rPr lang="en-US" sz="1200" i="1" kern="1200">
                <a:solidFill>
                  <a:schemeClr val="tx1"/>
                </a:solidFill>
                <a:effectLst/>
                <a:latin typeface="Arial"/>
                <a:ea typeface="ＭＳ Ｐゴシック" pitchFamily="-111" charset="-128"/>
                <a:cs typeface="Arial"/>
              </a:rPr>
              <a:t>Shekinah</a:t>
            </a:r>
            <a:r>
              <a:rPr lang="en-US" sz="1200" kern="1200">
                <a:solidFill>
                  <a:schemeClr val="tx1"/>
                </a:solidFill>
                <a:effectLst/>
                <a:latin typeface="Arial"/>
                <a:ea typeface="ＭＳ Ｐゴシック" pitchFamily="-111" charset="-128"/>
                <a:cs typeface="Arial"/>
              </a:rPr>
              <a:t> presence of the LORD will purge all forms of darkness.</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601587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1" charset="-128"/>
                <a:cs typeface="Arial"/>
              </a:rPr>
              <a:t>The sense of God's</a:t>
            </a:r>
            <a:r>
              <a:rPr lang="en-US" sz="1200" kern="1200" baseline="0" dirty="0">
                <a:solidFill>
                  <a:schemeClr val="tx1"/>
                </a:solidFill>
                <a:effectLst/>
                <a:latin typeface="Arial"/>
                <a:ea typeface="ＭＳ Ｐゴシック" pitchFamily="-111" charset="-128"/>
                <a:cs typeface="Arial"/>
              </a:rPr>
              <a:t> </a:t>
            </a:r>
            <a:r>
              <a:rPr lang="en-US" sz="1200" kern="1200" dirty="0">
                <a:solidFill>
                  <a:schemeClr val="tx1"/>
                </a:solidFill>
                <a:effectLst/>
                <a:latin typeface="Arial"/>
                <a:ea typeface="ＭＳ Ｐゴシック" pitchFamily="-111" charset="-128"/>
                <a:cs typeface="Arial"/>
              </a:rPr>
              <a:t>presence will not remain when we insist on sin</a:t>
            </a:r>
            <a:r>
              <a:rPr lang="en-SG" sz="1200" kern="1200" dirty="0">
                <a:solidFill>
                  <a:schemeClr val="tx1"/>
                </a:solidFill>
                <a:effectLst/>
                <a:latin typeface="Arial"/>
                <a:ea typeface="ＭＳ Ｐゴシック" pitchFamily="-111" charset="-128"/>
                <a:cs typeface="Arial"/>
              </a:rPr>
              <a:t>.</a:t>
            </a:r>
            <a:endParaRPr lang="en-US" dirty="0">
              <a:latin typeface="Arial"/>
              <a:cs typeface="Arial"/>
            </a:endParaRPr>
          </a:p>
        </p:txBody>
      </p:sp>
    </p:spTree>
    <p:extLst>
      <p:ext uri="{BB962C8B-B14F-4D97-AF65-F5344CB8AC3E}">
        <p14:creationId xmlns:p14="http://schemas.microsoft.com/office/powerpoint/2010/main" val="290342183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Live as if the future really does include God’s blessing once again.</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99768005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1" charset="-128"/>
                <a:cs typeface="Arial"/>
              </a:rPr>
              <a:t>Live as if the future really does include God’s blessing once again.</a:t>
            </a:r>
            <a:r>
              <a:rPr lang="en-SG" dirty="0">
                <a:effectLst/>
                <a:latin typeface="Arial"/>
                <a:cs typeface="Arial"/>
              </a:rPr>
              <a:t> </a:t>
            </a:r>
          </a:p>
          <a:p>
            <a:r>
              <a:rPr lang="en-SG" dirty="0">
                <a:effectLst/>
                <a:latin typeface="Arial"/>
                <a:cs typeface="Arial"/>
              </a:rPr>
              <a:t>Act like God will transform your present discipline into his </a:t>
            </a:r>
            <a:r>
              <a:rPr lang="en-SG">
                <a:effectLst/>
                <a:latin typeface="Arial"/>
                <a:cs typeface="Arial"/>
              </a:rPr>
              <a:t>future glory.</a:t>
            </a:r>
            <a:endParaRPr lang="en-US" dirty="0">
              <a:latin typeface="Arial"/>
              <a:cs typeface="Aria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535C55-1CA8-5E42-A948-C0E4E88426C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31490" name="Rectangle 2"/>
          <p:cNvSpPr>
            <a:spLocks noGrp="1" noRot="1" noChangeAspect="1" noChangeArrowheads="1" noTextEdit="1"/>
          </p:cNvSpPr>
          <p:nvPr>
            <p:ph type="sldImg"/>
          </p:nvPr>
        </p:nvSpPr>
        <p:spPr>
          <a:ln/>
        </p:spPr>
      </p:sp>
      <p:sp>
        <p:nvSpPr>
          <p:cNvPr id="831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Are you expectant?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God judged Judah’s sin by his glory leaving Solomon’s temple (Ezek 1–24).</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2441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DF19E0-EBC0-634E-BF94-1C822D209A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God reveals his glory with Judah to prepare Ezekiel as a prophet to deliver his messages of judgment and blessings (Ezek 1–3).</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98602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3350DB-E9FA-4742-BA97-06CF66363F1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79586" name="Rectangle 2"/>
          <p:cNvSpPr>
            <a:spLocks noGrp="1" noRot="1" noChangeAspect="1" noChangeArrowheads="1"/>
          </p:cNvSpPr>
          <p:nvPr>
            <p:ph type="sldImg"/>
          </p:nvPr>
        </p:nvSpPr>
        <p:spPr>
          <a:solidFill>
            <a:srgbClr val="FFFFFF"/>
          </a:solidFill>
          <a:ln/>
        </p:spPr>
      </p:sp>
      <p:sp>
        <p:nvSpPr>
          <p:cNvPr id="579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Spirit presided over creation (Gen 1:2).</a:t>
            </a:r>
          </a:p>
          <a:p>
            <a:pPr eaLnBrk="1" hangingPunct="1"/>
            <a:r>
              <a:rPr lang="en-US" dirty="0">
                <a:latin typeface="Arial" panose="020B0604020202020204" pitchFamily="34" charset="0"/>
                <a:ea typeface="ＭＳ Ｐゴシック" charset="0"/>
                <a:cs typeface="Arial" panose="020B0604020202020204" pitchFamily="34" charset="0"/>
              </a:rPr>
              <a:t>But what is God’s glory? The idea is one of God’s </a:t>
            </a:r>
            <a:r>
              <a:rPr lang="en-US" i="1" dirty="0">
                <a:latin typeface="Arial" panose="020B0604020202020204" pitchFamily="34" charset="0"/>
                <a:ea typeface="ＭＳ Ｐゴシック" charset="0"/>
                <a:cs typeface="Arial" panose="020B0604020202020204" pitchFamily="34" charset="0"/>
              </a:rPr>
              <a:t>weight</a:t>
            </a:r>
            <a:r>
              <a:rPr lang="en-US" i="0" dirty="0">
                <a:latin typeface="Arial" panose="020B0604020202020204" pitchFamily="34" charset="0"/>
                <a:ea typeface="ＭＳ Ｐゴシック" charset="0"/>
                <a:cs typeface="Arial" panose="020B0604020202020204" pitchFamily="34" charset="0"/>
              </a:rPr>
              <a:t> or God’s </a:t>
            </a:r>
            <a:r>
              <a:rPr lang="en-US" i="1" dirty="0">
                <a:latin typeface="Arial" panose="020B0604020202020204" pitchFamily="34" charset="0"/>
                <a:ea typeface="ＭＳ Ｐゴシック" charset="0"/>
                <a:cs typeface="Arial" panose="020B0604020202020204" pitchFamily="34" charset="0"/>
              </a:rPr>
              <a:t>presence.</a:t>
            </a:r>
            <a:r>
              <a:rPr lang="en-US" i="0" dirty="0">
                <a:latin typeface="Arial" panose="020B0604020202020204" pitchFamily="34" charset="0"/>
                <a:ea typeface="ＭＳ Ｐゴシック" charset="0"/>
                <a:cs typeface="Arial" panose="020B0604020202020204" pitchFamily="34" charset="0"/>
              </a:rPr>
              <a:t> Remember where his presence is first mentioned in the second verse of the Bible?</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33853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E924804-DD62-3A40-A067-84A3D3E555C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83682" name="Rectangle 1026"/>
          <p:cNvSpPr>
            <a:spLocks noGrp="1" noRot="1" noChangeAspect="1" noChangeArrowheads="1"/>
          </p:cNvSpPr>
          <p:nvPr>
            <p:ph type="sldImg"/>
          </p:nvPr>
        </p:nvSpPr>
        <p:spPr>
          <a:solidFill>
            <a:srgbClr val="FFFFFF"/>
          </a:solidFill>
          <a:ln/>
        </p:spPr>
      </p:sp>
      <p:sp>
        <p:nvSpPr>
          <p:cNvPr id="5836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God’s glory or presence then appeared at the tabernacle made for him to dwell as king.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EE8686-2293-DC4A-A95B-A9C1A3191A3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85730" name="Rectangle 2"/>
          <p:cNvSpPr>
            <a:spLocks noGrp="1" noRot="1" noChangeAspect="1" noChangeArrowheads="1"/>
          </p:cNvSpPr>
          <p:nvPr>
            <p:ph type="sldImg"/>
          </p:nvPr>
        </p:nvSpPr>
        <p:spPr>
          <a:solidFill>
            <a:srgbClr val="FFFFFF"/>
          </a:solidFill>
          <a:ln/>
        </p:spPr>
      </p:sp>
      <p:sp>
        <p:nvSpPr>
          <p:cNvPr id="585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tabernacle was more than a place where people would go to meet with God—it was God's palace where he dwelt!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37409DD-21A3-3E41-9D7C-7D2E9C2F804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87778" name="Rectangle 2"/>
          <p:cNvSpPr>
            <a:spLocks noGrp="1" noRot="1" noChangeAspect="1" noChangeArrowheads="1" noTextEdit="1"/>
          </p:cNvSpPr>
          <p:nvPr>
            <p:ph type="sldImg"/>
          </p:nvPr>
        </p:nvSpPr>
        <p:spPr>
          <a:ln/>
        </p:spPr>
      </p:sp>
      <p:sp>
        <p:nvSpPr>
          <p:cNvPr id="587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God's presence through his Spirit was not an indwelling in the OT. The Spirit was more of an "on-dwelling" for power for ministry, as when Samuel anointed David.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BC1219-1DAE-4149-AF0E-3E5147567F8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Later, once Solomon built the temple, God's Spirit filled it in such an amazing way that the priests at first could not do their work with the cloud filling the entire place before moving only into the Holy of Holies.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33960B-3274-6848-8485-496FE86A726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92898" name="Rectangle 2"/>
          <p:cNvSpPr>
            <a:spLocks noGrp="1" noRot="1" noChangeAspect="1" noChangeArrowheads="1" noTextEdit="1"/>
          </p:cNvSpPr>
          <p:nvPr>
            <p:ph type="sldImg"/>
          </p:nvPr>
        </p:nvSpPr>
        <p:spPr>
          <a:ln/>
        </p:spPr>
      </p:sp>
      <p:sp>
        <p:nvSpPr>
          <p:cNvPr id="592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Now in Ezekiel 1, we see God’s presence in his glory appearing to Ezekiel.</a:t>
            </a:r>
          </a:p>
          <a:p>
            <a:r>
              <a:rPr lang="en-US" dirty="0">
                <a:latin typeface="Arial" panose="020B0604020202020204" pitchFamily="34" charset="0"/>
                <a:ea typeface="ＭＳ Ｐゴシック" charset="0"/>
                <a:cs typeface="Arial" panose="020B0604020202020204" pitchFamily="34" charset="0"/>
              </a:rPr>
              <a:t>Before Jerusalem’s fall, Ezekiel sees a vision of God’s glory to show his sovereignty and holiness as the basis for the book (Ezek 1).</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Are you expectant? I don’t mean pregnant! But when a baby is born, we can’t help but look ahead.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Yet sometimes it seems that our best days are past.</a:t>
            </a:r>
          </a:p>
        </p:txBody>
      </p:sp>
    </p:spTree>
    <p:extLst>
      <p:ext uri="{BB962C8B-B14F-4D97-AF65-F5344CB8AC3E}">
        <p14:creationId xmlns:p14="http://schemas.microsoft.com/office/powerpoint/2010/main" val="618841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42E0F2-43EA-8643-BC51-631DF10BB84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Arial" panose="020B0604020202020204" pitchFamily="34" charset="0"/>
                <a:ea typeface="ＭＳ Ｐゴシック" charset="0"/>
                <a:cs typeface="Arial" panose="020B0604020202020204" pitchFamily="34" charset="0"/>
              </a:rPr>
              <a:t>God’s glory is depicted in these amazing heavenly beings with four faces!</a:t>
            </a:r>
          </a:p>
          <a:p>
            <a:r>
              <a:rPr lang="en-US" dirty="0">
                <a:latin typeface="Arial" panose="020B0604020202020204" pitchFamily="34" charset="0"/>
                <a:ea typeface="ＭＳ Ｐゴシック" charset="0"/>
                <a:cs typeface="Arial" panose="020B0604020202020204" pitchFamily="34" charset="0"/>
              </a:rPr>
              <a:t>___________</a:t>
            </a:r>
          </a:p>
          <a:p>
            <a:endParaRPr lang="en-US" dirty="0">
              <a:latin typeface="Arial" panose="020B0604020202020204" pitchFamily="34" charset="0"/>
              <a:ea typeface="ＭＳ Ｐゴシック" charset="0"/>
              <a:cs typeface="Arial" panose="020B0604020202020204" pitchFamily="34" charset="0"/>
            </a:endParaRPr>
          </a:p>
          <a:p>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I believe that these special creatures symbolize God</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creation and are related to God</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covenant with Noah (Gen. 9:8–17). The faces of the living creatures parallel God</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statement in Genesis 9:10—His covenant is with Noah (the face of the man), the fowl (the face of the eagle), the cattle (the face of the calf), and the beasts of the earth (the face of the lion)</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 (Wiersbe on Revelation 4:7).</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Each creature was next to an amazing wheel configuration with horizontal wheels within vertical wheels.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7510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078410A-B19C-D149-BAD1-9F07221B37E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So before Jerusalem’s fall, Ezekiel sees a vision of God’s glory to show his sovereignty and holiness as the basis for the book (Ezek 1).</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_____</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Picture from http://</a:t>
            </a:r>
            <a:r>
              <a:rPr lang="en-US" dirty="0" err="1">
                <a:latin typeface="Arial" panose="020B0604020202020204" pitchFamily="34" charset="0"/>
                <a:ea typeface="ＭＳ Ｐゴシック" charset="0"/>
                <a:cs typeface="Arial" panose="020B0604020202020204" pitchFamily="34" charset="0"/>
              </a:rPr>
              <a:t>ldsscriptureteachings.org</a:t>
            </a:r>
            <a:r>
              <a:rPr lang="en-US" dirty="0">
                <a:latin typeface="Arial" panose="020B0604020202020204" pitchFamily="34" charset="0"/>
                <a:ea typeface="ＭＳ Ｐゴシック" charset="0"/>
                <a:cs typeface="Arial" panose="020B0604020202020204" pitchFamily="34" charset="0"/>
              </a:rPr>
              <a:t>/2012/05/02/ezekiels-vision-ezekiel-1-3/</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calls Ezekiel as a prophet to judge Israel and the Spirit empowers him as Israel's watchman despite his trials (Ezek 2–3).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4419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tells Ezekiel to fearlessly deliver his message despite Israel’s rebellion so they would know that he is a true prophet (2:1-7).</a:t>
            </a:r>
          </a:p>
          <a:p>
            <a:r>
              <a:rPr lang="en-US" dirty="0">
                <a:latin typeface="Arial" panose="020B0604020202020204" pitchFamily="34" charset="0"/>
                <a:cs typeface="Arial" panose="020B0604020202020204" pitchFamily="34" charset="0"/>
              </a:rPr>
              <a:t>Ezekiel eats a scroll to receive God's word of judgment on the nation (2:8–3:3).</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7785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God’s pre-exile judgment shows him justified for his glory departing the temple as Jerusalem is hopeless (Ezek 4–24).</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9451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 symbolizes Jerusalem under attack by using a clay tablet (4:1-3).</a:t>
            </a:r>
          </a:p>
          <a:p>
            <a:r>
              <a:rPr lang="en-US" dirty="0">
                <a:latin typeface="Arial" panose="020B0604020202020204" pitchFamily="34" charset="0"/>
                <a:cs typeface="Arial" panose="020B0604020202020204" pitchFamily="34" charset="0"/>
              </a:rPr>
              <a:t>He symbolizes Israel's 390 years of sin and Judah's 40 years of sin by lying on his sides fourteen months (4:4-8).</a:t>
            </a:r>
          </a:p>
          <a:p>
            <a:r>
              <a:rPr lang="en-US" dirty="0">
                <a:latin typeface="Arial" panose="020B0604020202020204" pitchFamily="34" charset="0"/>
                <a:cs typeface="Arial" panose="020B0604020202020204" pitchFamily="34" charset="0"/>
              </a:rPr>
              <a:t>He symbolizes eating unclean food cooked with cow dung to show Jerusalem's future scarcity of food and water (4:9-17).</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8035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 symbolizes Jerusalem's division and destruction despite God's warnings by dividing and burning his hair (Ezek 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042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759D81E-545B-0144-B415-CB6834F4BBA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God claims to have given Israel every opportunity to serve him—even the best piece of real estate in the known world.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Sadly, four visions show God as just to judge Judah due to its disobedience and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culminate in the exit of God's glory (Ezek 8–11).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4363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Do you feel that God’s glory has departed from your life? Do you find yourself thinking about the “good </a:t>
            </a:r>
            <a:r>
              <a:rPr lang="en-US" dirty="0" err="1">
                <a:latin typeface="Arial" panose="020B0604020202020204" pitchFamily="34" charset="0"/>
                <a:cs typeface="Arial" panose="020B0604020202020204" pitchFamily="34" charset="0"/>
              </a:rPr>
              <a:t>ol</a:t>
            </a:r>
            <a:r>
              <a:rPr lang="en-US" dirty="0">
                <a:latin typeface="Arial" panose="020B0604020202020204" pitchFamily="34" charset="0"/>
                <a:cs typeface="Arial" panose="020B0604020202020204" pitchFamily="34" charset="0"/>
              </a:rPr>
              <a:t>’ days”?</a:t>
            </a:r>
          </a:p>
          <a:p>
            <a:r>
              <a:rPr lang="en-US" dirty="0">
                <a:latin typeface="Arial" panose="020B0604020202020204" pitchFamily="34" charset="0"/>
                <a:cs typeface="Arial" panose="020B0604020202020204" pitchFamily="34" charset="0"/>
              </a:rPr>
              <a:t>• We are in a current difficulty.</a:t>
            </a:r>
          </a:p>
          <a:p>
            <a:r>
              <a:rPr lang="en-US" dirty="0">
                <a:latin typeface="Arial" panose="020B0604020202020204" pitchFamily="34" charset="0"/>
                <a:cs typeface="Arial" panose="020B0604020202020204" pitchFamily="34" charset="0"/>
              </a:rPr>
              <a:t>• We make errors that we used to not make.</a:t>
            </a:r>
          </a:p>
          <a:p>
            <a:r>
              <a:rPr lang="en-US" dirty="0">
                <a:latin typeface="Arial" panose="020B0604020202020204" pitchFamily="34" charset="0"/>
                <a:cs typeface="Arial" panose="020B0604020202020204" pitchFamily="34" charset="0"/>
              </a:rPr>
              <a:t>• Our relationships have seen better days.</a:t>
            </a:r>
          </a:p>
          <a:p>
            <a:r>
              <a:rPr lang="en-US" dirty="0">
                <a:latin typeface="Arial" panose="020B0604020202020204" pitchFamily="34" charset="0"/>
                <a:cs typeface="Arial" panose="020B0604020202020204" pitchFamily="34" charset="0"/>
              </a:rPr>
              <a:t>• We suffer for our faith.</a:t>
            </a:r>
          </a:p>
          <a:p>
            <a:r>
              <a:rPr lang="en-US" dirty="0">
                <a:latin typeface="Arial" panose="020B0604020202020204" pitchFamily="34" charset="0"/>
                <a:cs typeface="Arial" panose="020B0604020202020204" pitchFamily="34" charset="0"/>
              </a:rPr>
              <a:t>• Depression sets in.</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891078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DAC26D3-1EE7-8D4A-B9D6-3E599E45259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He reached out what seemed to be a hand and took me by the hair. Then the Spirit lifted me up into the sky and transported me to Jerusalem in a vision from God. I was taken to the north gate of the inner courtyard of the Temple, where there is a large idol that has made the Lord very jealous.  4 Suddenly, the glory of the God of Israel was there, just as I had seen it before in the valley</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8:3-4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The execution of the godless in Jerusalem while sparing the righteous shows that God will end open rebellion (Ezek 9).</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06866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E597A66-4911-594C-9439-0CA1E5C676F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09282" name="Rectangle 2"/>
          <p:cNvSpPr>
            <a:spLocks noGrp="1" noRot="1" noChangeAspect="1" noChangeArrowheads="1" noTextEdit="1"/>
          </p:cNvSpPr>
          <p:nvPr>
            <p:ph type="sldImg"/>
          </p:nvPr>
        </p:nvSpPr>
        <p:spPr>
          <a:ln/>
        </p:spPr>
      </p:sp>
      <p:sp>
        <p:nvSpPr>
          <p:cNvPr id="609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God of Israel rose up from between the cherubim, where it had rested, and moved to the entrance of the Temple</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9:3a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God's glory departing the temple depicts how God cannot dwell among a wicked and idolatrous people (Ezek 10).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6237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E1C69E-FF2C-1E47-AF18-FADD6D9CF0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11330" name="Rectangle 2"/>
          <p:cNvSpPr>
            <a:spLocks noGrp="1" noRot="1" noChangeAspect="1" noChangeArrowheads="1" noTextEdit="1"/>
          </p:cNvSpPr>
          <p:nvPr>
            <p:ph type="sldImg"/>
          </p:nvPr>
        </p:nvSpPr>
        <p:spPr>
          <a:ln/>
        </p:spPr>
      </p:sp>
      <p:sp>
        <p:nvSpPr>
          <p:cNvPr id="611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 cherubim were standing at the south end of the Temple when the man went in, and the cloud of glory filled the inner courtyard.  4 Then the glory of the Lord rose up from above the cherubim and went over to the door of the Temple. The Temple was filled with this cloud of glory, and the courtyard glowed brightly with the glory of the Lord</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10:3-4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ABC601-9C9A-CB41-BC6F-E816398FF4A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Lord moved out from the door of the Temple and hovered above the cherubim.  19 And as I watched, the cherubim flew with their wheels to the east gate of the Lord’s Temple. And the glory of the God of Israel hovered above them</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10:18-19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Jerusalem will be judged for its wicked rulers and the captives restored after the removal of God's glory (Ezek 11).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2073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10B159-FC2D-434B-B67A-B7834A5A32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Lord went up from the city and stopped above the mountain to the east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11:23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2156033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ED9727-200E-924C-9698-865EAE4A27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8770" name="Rectangle 2"/>
          <p:cNvSpPr>
            <a:spLocks noGrp="1" noRot="1" noChangeAspect="1" noChangeArrowheads="1" noTextEdit="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Paul taught that the Holy Spirit indwells every believer (Rom 8:9; Eph 1:13-14).</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733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can you do to restore that sense of blessing that you used to have—those times when the presence of the Lord was real? This isn't simply a feeling, for that time may have been one of the most difficult periods of your life. Yet you knew that God was showing himself to you in new ways, there was a sense of expectancy at what he would do next. How can that return?</a:t>
            </a:r>
          </a:p>
          <a:p>
            <a:r>
              <a:rPr lang="en-US" dirty="0">
                <a:latin typeface="Arial" panose="020B0604020202020204" pitchFamily="34" charset="0"/>
                <a:cs typeface="Arial" panose="020B0604020202020204" pitchFamily="34" charset="0"/>
              </a:rPr>
              <a:t>So today we will look at Ezekiel where the keyword is GLORY! We will address this question…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0427732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41C497-737D-9D4F-8B08-7CBF95BF9A2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4914" name="Rectangle 2"/>
          <p:cNvSpPr>
            <a:spLocks noGrp="1" noRot="1" noChangeAspect="1" noChangeArrowheads="1" noTextEdit="1"/>
          </p:cNvSpPr>
          <p:nvPr>
            <p:ph type="sldImg"/>
          </p:nvPr>
        </p:nvSpPr>
        <p:spPr>
          <a:solidFill>
            <a:srgbClr val="FFFFFF"/>
          </a:solidFill>
          <a:ln/>
        </p:spPr>
      </p:sp>
      <p:sp>
        <p:nvSpPr>
          <p:cNvPr id="294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Jesus promised that the Holy Spirit would never leave us when we truly know him (John 14:15-17).</a:t>
            </a:r>
          </a:p>
          <a:p>
            <a:pPr eaLnBrk="1" hangingPunct="1"/>
            <a:r>
              <a:rPr lang="en-US" dirty="0">
                <a:latin typeface="Arial" charset="0"/>
                <a:ea typeface="ＭＳ Ｐゴシック" charset="0"/>
                <a:cs typeface="ＭＳ Ｐゴシック" charset="0"/>
              </a:rPr>
              <a:t>This indwelling is PERMANENT (forever) and for ALL believers!</a:t>
            </a:r>
          </a:p>
          <a:p>
            <a:pPr eaLnBrk="1" hangingPunct="1"/>
            <a:r>
              <a:rPr lang="en-US" dirty="0">
                <a:latin typeface="Arial" charset="0"/>
                <a:ea typeface="ＭＳ Ｐゴシック" charset="0"/>
                <a:cs typeface="ＭＳ Ｐゴシック" charset="0"/>
              </a:rPr>
              <a:t>________</a:t>
            </a:r>
          </a:p>
          <a:p>
            <a:pPr eaLnBrk="1" hangingPunct="1"/>
            <a:r>
              <a:rPr lang="en-US" dirty="0">
                <a:latin typeface="Arial" charset="0"/>
                <a:ea typeface="ＭＳ Ｐゴシック" charset="0"/>
                <a:cs typeface="ＭＳ Ｐゴシック" charset="0"/>
              </a:rPr>
              <a:t>BE-26-Ezekiel-40</a:t>
            </a:r>
          </a:p>
          <a:p>
            <a:pPr eaLnBrk="1" hangingPunct="1"/>
            <a:r>
              <a:rPr lang="en-US" dirty="0">
                <a:latin typeface="Arial" charset="0"/>
                <a:ea typeface="ＭＳ Ｐゴシック" charset="0"/>
                <a:cs typeface="ＭＳ Ｐゴシック" charset="0"/>
              </a:rPr>
              <a:t>OS-26-Ezek1-39-slide 152</a:t>
            </a:r>
          </a:p>
          <a:p>
            <a:pPr eaLnBrk="1" hangingPunct="1"/>
            <a:r>
              <a:rPr lang="en-US" dirty="0">
                <a:latin typeface="Arial" charset="0"/>
                <a:ea typeface="ＭＳ Ｐゴシック" charset="0"/>
                <a:cs typeface="ＭＳ Ｐゴシック" charset="0"/>
              </a:rPr>
              <a:t>NS-04-John12-21-slide 100</a:t>
            </a:r>
          </a:p>
        </p:txBody>
      </p:sp>
    </p:spTree>
    <p:extLst>
      <p:ext uri="{BB962C8B-B14F-4D97-AF65-F5344CB8AC3E}">
        <p14:creationId xmlns:p14="http://schemas.microsoft.com/office/powerpoint/2010/main" val="4085408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However, we can certainly quench the Spirit through sin (1 Thess 5:19).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“Do not put out the Spirit’s fire” (NIV) is more literal.</a:t>
            </a:r>
          </a:p>
          <a:p>
            <a:r>
              <a:rPr lang="en-US" dirty="0">
                <a:latin typeface="Arial" panose="020B0604020202020204" pitchFamily="34" charset="0"/>
                <a:cs typeface="Arial" panose="020B0604020202020204" pitchFamily="34" charset="0"/>
              </a:rPr>
              <a:t>Is God trying to ignite a fire in you but you keep throwing cold water on him?</a:t>
            </a:r>
          </a:p>
          <a:p>
            <a:r>
              <a:rPr lang="en-US" dirty="0">
                <a:latin typeface="Arial" panose="020B0604020202020204" pitchFamily="34" charset="0"/>
                <a:cs typeface="Arial" panose="020B0604020202020204" pitchFamily="34" charset="0"/>
              </a:rPr>
              <a:t>Do you want God’s glory in your life but also want to hold onto your sin? </a:t>
            </a:r>
          </a:p>
          <a:p>
            <a:r>
              <a:rPr lang="en-US" dirty="0">
                <a:latin typeface="Arial" panose="020B0604020202020204" pitchFamily="34" charset="0"/>
                <a:cs typeface="Arial" panose="020B0604020202020204" pitchFamily="34" charset="0"/>
              </a:rPr>
              <a:t>It doesn’t work that way!</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00091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What</a:t>
            </a:r>
            <a:r>
              <a:rPr lang="en-US" baseline="0" dirty="0">
                <a:latin typeface="Arial"/>
                <a:cs typeface="Arial"/>
              </a:rPr>
              <a:t> can you do to restore that sense of blessing that you used to have—those times when the presence of the Lord was real? This isn't simply a feeling, for that time may have been one of the most difficult periods of your life. </a:t>
            </a:r>
            <a:r>
              <a:rPr lang="en-US" baseline="0" dirty="0">
                <a:latin typeface="Times New Roman" pitchFamily="-108" charset="0"/>
                <a:cs typeface="ＭＳ Ｐゴシック" charset="0"/>
              </a:rPr>
              <a:t>Yet you knew that God was showing himself to you in new ways, there was a sense of expectancy at what he would do next. How can that return?</a:t>
            </a:r>
            <a:endParaRPr lang="en-US" dirty="0">
              <a:latin typeface="Arial"/>
              <a:cs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The sense of God's</a:t>
            </a:r>
            <a:r>
              <a:rPr lang="en-US" sz="1200" kern="1200" baseline="0" dirty="0">
                <a:solidFill>
                  <a:schemeClr val="tx1"/>
                </a:solidFill>
                <a:effectLst/>
                <a:latin typeface="Arial"/>
                <a:ea typeface="ＭＳ Ｐゴシック" pitchFamily="-111" charset="-128"/>
                <a:cs typeface="Arial"/>
              </a:rPr>
              <a:t> </a:t>
            </a:r>
            <a:r>
              <a:rPr lang="en-US" sz="1200" kern="1200" dirty="0">
                <a:solidFill>
                  <a:schemeClr val="tx1"/>
                </a:solidFill>
                <a:effectLst/>
                <a:latin typeface="Arial"/>
                <a:ea typeface="ＭＳ Ｐゴシック" pitchFamily="-111" charset="-128"/>
                <a:cs typeface="Arial"/>
              </a:rPr>
              <a:t>presence will not remain when we insist on sin</a:t>
            </a:r>
            <a:r>
              <a:rPr lang="en-SG" sz="1200" kern="1200" dirty="0">
                <a:solidFill>
                  <a:schemeClr val="tx1"/>
                </a:solidFill>
                <a:effectLst/>
                <a:latin typeface="Arial"/>
                <a:ea typeface="ＭＳ Ｐゴシック" pitchFamily="-111" charset="-128"/>
                <a:cs typeface="Arial"/>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a:ea typeface="ＭＳ Ｐゴシック" pitchFamily="-111" charset="-128"/>
                <a:cs typeface="Arial"/>
              </a:rPr>
              <a:t>Now what </a:t>
            </a:r>
            <a:r>
              <a:rPr lang="en-US" sz="1200" kern="1200" dirty="0">
                <a:solidFill>
                  <a:schemeClr val="tx1"/>
                </a:solidFill>
                <a:effectLst/>
                <a:latin typeface="+mn-lt"/>
                <a:ea typeface="+mn-ea"/>
                <a:cs typeface="+mn-cs"/>
              </a:rPr>
              <a:t>is the second step to expect God’s glory to return in your life?</a:t>
            </a:r>
            <a:endParaRPr lang="en-SG"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195985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Know that the </a:t>
            </a:r>
            <a:r>
              <a:rPr lang="en-US" sz="1200" i="1" kern="1200" dirty="0">
                <a:solidFill>
                  <a:schemeClr val="tx1"/>
                </a:solidFill>
                <a:effectLst/>
                <a:latin typeface="Arial"/>
                <a:ea typeface="ＭＳ Ｐゴシック" pitchFamily="-111" charset="-128"/>
                <a:cs typeface="Arial"/>
              </a:rPr>
              <a:t>Shekinah</a:t>
            </a:r>
            <a:r>
              <a:rPr lang="en-US" sz="1200" kern="1200" dirty="0">
                <a:solidFill>
                  <a:schemeClr val="tx1"/>
                </a:solidFill>
                <a:effectLst/>
                <a:latin typeface="Arial"/>
                <a:ea typeface="ＭＳ Ｐゴシック" pitchFamily="-111" charset="-128"/>
                <a:cs typeface="Arial"/>
              </a:rPr>
              <a:t> presence of the LORD will purge all forms of darkness.</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promised to destroy Israel’s enemies (Ezek 25–32).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71128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DF19E0-EBC0-634E-BF94-1C822D209A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1" charset="-128"/>
                <a:cs typeface="Arial"/>
              </a:rPr>
              <a:t>Know that the </a:t>
            </a:r>
            <a:r>
              <a:rPr lang="en-US" sz="1200" i="1" kern="1200" dirty="0">
                <a:solidFill>
                  <a:schemeClr val="tx1"/>
                </a:solidFill>
                <a:effectLst/>
                <a:latin typeface="Arial"/>
                <a:ea typeface="ＭＳ Ｐゴシック" pitchFamily="-111" charset="-128"/>
                <a:cs typeface="Arial"/>
              </a:rPr>
              <a:t>Shekinah</a:t>
            </a:r>
            <a:r>
              <a:rPr lang="en-US" sz="1200" kern="1200" dirty="0">
                <a:solidFill>
                  <a:schemeClr val="tx1"/>
                </a:solidFill>
                <a:effectLst/>
                <a:latin typeface="Arial"/>
                <a:ea typeface="ＭＳ Ｐゴシック" pitchFamily="-111" charset="-128"/>
                <a:cs typeface="Arial"/>
              </a:rPr>
              <a:t> presence of the LORD will purge all forms of darkness (Ezek 25–32).</a:t>
            </a:r>
            <a:endParaRPr lang="en-US" dirty="0">
              <a:latin typeface="Arial"/>
              <a:cs typeface="Arial"/>
            </a:endParaRPr>
          </a:p>
        </p:txBody>
      </p:sp>
    </p:spTree>
    <p:extLst>
      <p:ext uri="{BB962C8B-B14F-4D97-AF65-F5344CB8AC3E}">
        <p14:creationId xmlns:p14="http://schemas.microsoft.com/office/powerpoint/2010/main" val="18518049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will judge Ammon for rejoicing at the temple’s destruction to show his sovereignty (25:1-7).</a:t>
            </a:r>
          </a:p>
          <a:p>
            <a:r>
              <a:rPr lang="en-US" dirty="0">
                <a:latin typeface="Arial" panose="020B0604020202020204" pitchFamily="34" charset="0"/>
                <a:cs typeface="Arial" panose="020B0604020202020204" pitchFamily="34" charset="0"/>
              </a:rPr>
              <a:t>God will judge Moab for thinking that Israel was like all of the other nations to show God's sovereignty (25:8-11).</a:t>
            </a:r>
          </a:p>
          <a:p>
            <a:r>
              <a:rPr lang="en-US" dirty="0">
                <a:latin typeface="Arial" panose="020B0604020202020204" pitchFamily="34" charset="0"/>
                <a:cs typeface="Arial" panose="020B0604020202020204" pitchFamily="34" charset="0"/>
              </a:rPr>
              <a:t>God will judge Edom for avenging Judah to show God's sovereignty (25:12-14).</a:t>
            </a:r>
          </a:p>
          <a:p>
            <a:r>
              <a:rPr lang="en-US" dirty="0">
                <a:latin typeface="Arial" panose="020B0604020202020204" pitchFamily="34" charset="0"/>
                <a:cs typeface="Arial" panose="020B0604020202020204" pitchFamily="34" charset="0"/>
              </a:rPr>
              <a:t>God will judge Philistia for avenging Judah to show God's sovereignty (25:15-17).</a:t>
            </a:r>
          </a:p>
          <a:p>
            <a:r>
              <a:rPr lang="en-US" dirty="0">
                <a:latin typeface="Arial" panose="020B0604020202020204" pitchFamily="34" charset="0"/>
                <a:cs typeface="Arial" panose="020B0604020202020204" pitchFamily="34" charset="0"/>
              </a:rPr>
              <a:t>God will judge Tyre so it will never be rebuilt due to its pride in its beauty, power, trade, and leaders to show God's sovereignty (26:1–28:19).</a:t>
            </a:r>
          </a:p>
          <a:p>
            <a:r>
              <a:rPr lang="en-US" dirty="0">
                <a:latin typeface="Arial" panose="020B0604020202020204" pitchFamily="34" charset="0"/>
                <a:cs typeface="Arial" panose="020B0604020202020204" pitchFamily="34" charset="0"/>
              </a:rPr>
              <a:t>God will judge Sidon for maliciousness against Judah to show his sovereignty by gaining glory in the judgment (28:20-26).</a:t>
            </a:r>
          </a:p>
          <a:p>
            <a:r>
              <a:rPr lang="en-US" dirty="0">
                <a:latin typeface="Arial" panose="020B0604020202020204" pitchFamily="34" charset="0"/>
                <a:cs typeface="Arial" panose="020B0604020202020204" pitchFamily="34" charset="0"/>
              </a:rPr>
              <a:t>God will judge Egypt by Nebuchadnezzar who will take exiles to Babylon to show God's sovereignty (Ezek 29–32; fulfilled in 571 BC).</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92842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350680-6946-484E-8673-FB3A0C767E7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54338" name="Rectangle 2"/>
          <p:cNvSpPr>
            <a:spLocks noGrp="1" noRot="1" noChangeAspect="1" noChangeArrowheads="1" noTextEdit="1"/>
          </p:cNvSpPr>
          <p:nvPr>
            <p:ph type="sldImg"/>
          </p:nvPr>
        </p:nvSpPr>
        <p:spPr>
          <a:ln/>
        </p:spPr>
      </p:sp>
      <p:sp>
        <p:nvSpPr>
          <p:cNvPr id="654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Phoenicians were the master shipbuilders and sailors of antiquity. Their ability to conquer the seas gave them an empire of colonies spanning the Mediterranean. This brought untold wealth to them, despite being on the geographical edge of the "Great Sea," or the Mediterranean.</a:t>
            </a:r>
          </a:p>
        </p:txBody>
      </p:sp>
    </p:spTree>
    <p:extLst>
      <p:ext uri="{BB962C8B-B14F-4D97-AF65-F5344CB8AC3E}">
        <p14:creationId xmlns:p14="http://schemas.microsoft.com/office/powerpoint/2010/main" val="9941627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Phoenicia's key city of Tyre was not humble about its influence and wealth. Its boasting about being the god of the sea led later to enshrine this in the temple of the Greek god of the sea, Poseidon.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3921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Our hope is in God, so when God himself removes his glory and presence in our lives, we need to know what to do!</a:t>
            </a:r>
          </a:p>
          <a:p>
            <a:r>
              <a:rPr lang="en-US" dirty="0">
                <a:latin typeface="Arial" panose="020B0604020202020204" pitchFamily="34" charset="0"/>
                <a:cs typeface="Arial" panose="020B0604020202020204" pitchFamily="34" charset="0"/>
              </a:rPr>
              <a:t>We often can tell that </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something </a:t>
            </a:r>
            <a:r>
              <a:rPr lang="en-US" dirty="0">
                <a:latin typeface="Arial" panose="020B0604020202020204" pitchFamily="34" charset="0"/>
                <a:cs typeface="Arial" panose="020B0604020202020204" pitchFamily="34" charset="0"/>
              </a:rPr>
              <a:t>is wrong. However, knowing what to do about it escapes us.</a:t>
            </a:r>
          </a:p>
          <a:p>
            <a:endParaRPr lang="en-US" dirty="0">
              <a:latin typeface="Arial"/>
              <a:cs typeface="Arial"/>
            </a:endParaRPr>
          </a:p>
        </p:txBody>
      </p:sp>
    </p:spTree>
    <p:extLst>
      <p:ext uri="{BB962C8B-B14F-4D97-AF65-F5344CB8AC3E}">
        <p14:creationId xmlns:p14="http://schemas.microsoft.com/office/powerpoint/2010/main" val="35571103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F95E2B3-6EDB-1840-B907-0F089250AAE5}"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58434" name="Rectangle 2"/>
          <p:cNvSpPr>
            <a:spLocks noGrp="1" noRot="1" noChangeAspect="1" noChangeArrowheads="1"/>
          </p:cNvSpPr>
          <p:nvPr>
            <p:ph type="sldImg"/>
          </p:nvPr>
        </p:nvSpPr>
        <p:spPr>
          <a:solidFill>
            <a:srgbClr val="FFFFFF"/>
          </a:solidFill>
          <a:ln/>
        </p:spPr>
      </p:sp>
      <p:sp>
        <p:nvSpPr>
          <p:cNvPr id="658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Like the king of Tyre, Satan also boasted of divine rights. The true God threw both Satan and Tyre's prince down.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Daniel's name had already become proverbial, despite him being contemporary to Ezekiel. </a:t>
            </a:r>
          </a:p>
          <a:p>
            <a:r>
              <a:rPr lang="en-US" dirty="0"/>
              <a:t>Sadly, wealth and beauty and power often bring pride—first true of Satan and now true on earth.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01952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pride of the king of Tyre reflected that of Lucifer himself.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75581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One wonders why Israel ever trusted any of these nations that were doomed themselves.</a:t>
            </a:r>
          </a:p>
          <a:p>
            <a:r>
              <a:rPr lang="en-US" dirty="0">
                <a:latin typeface="Arial"/>
                <a:cs typeface="Arial"/>
              </a:rPr>
              <a:t>But the same question can be asked of us: Why do we trust anything or anyone other than Almighty God? Why trust something weaker that does not have our best interest in mind?</a:t>
            </a:r>
          </a:p>
          <a:p>
            <a:r>
              <a:rPr lang="en-US" dirty="0">
                <a:latin typeface="Arial"/>
                <a:cs typeface="Arial"/>
              </a:rPr>
              <a:t>Who will be king in your life?</a:t>
            </a:r>
          </a:p>
        </p:txBody>
      </p:sp>
    </p:spTree>
    <p:extLst>
      <p:ext uri="{BB962C8B-B14F-4D97-AF65-F5344CB8AC3E}">
        <p14:creationId xmlns:p14="http://schemas.microsoft.com/office/powerpoint/2010/main" val="33757912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What</a:t>
            </a:r>
            <a:r>
              <a:rPr lang="en-US" baseline="0" dirty="0">
                <a:latin typeface="Arial"/>
                <a:cs typeface="Arial"/>
              </a:rPr>
              <a:t> can you do to restore that sense of blessing that you used to have—those times when the presence of the Lord was real? This isn't simply a feeling, for that time may have been one of the most difficult periods of your life. </a:t>
            </a:r>
            <a:r>
              <a:rPr lang="en-US" baseline="0" dirty="0">
                <a:latin typeface="Times New Roman" pitchFamily="-108" charset="0"/>
                <a:cs typeface="ＭＳ Ｐゴシック" charset="0"/>
              </a:rPr>
              <a:t>Yet you knew that God was showing himself to you in new ways, there was a sense of expectancy at what he would do next. How can that return?</a:t>
            </a:r>
            <a:endParaRPr lang="en-US" dirty="0">
              <a:latin typeface="Arial"/>
              <a:cs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The sense of God's</a:t>
            </a:r>
            <a:r>
              <a:rPr lang="en-US" sz="1200" kern="1200" baseline="0" dirty="0">
                <a:solidFill>
                  <a:schemeClr val="tx1"/>
                </a:solidFill>
                <a:effectLst/>
                <a:latin typeface="Arial"/>
                <a:ea typeface="ＭＳ Ｐゴシック" pitchFamily="-111" charset="-128"/>
                <a:cs typeface="Arial"/>
              </a:rPr>
              <a:t> </a:t>
            </a:r>
            <a:r>
              <a:rPr lang="en-US" sz="1200" kern="1200" dirty="0">
                <a:solidFill>
                  <a:schemeClr val="tx1"/>
                </a:solidFill>
                <a:effectLst/>
                <a:latin typeface="Arial"/>
                <a:ea typeface="ＭＳ Ｐゴシック" pitchFamily="-111" charset="-128"/>
                <a:cs typeface="Arial"/>
              </a:rPr>
              <a:t>presence will not remain when we insist on sin</a:t>
            </a:r>
            <a:r>
              <a:rPr lang="en-SG" sz="1200" kern="1200" dirty="0">
                <a:solidFill>
                  <a:schemeClr val="tx1"/>
                </a:solidFill>
                <a:effectLst/>
                <a:latin typeface="Arial"/>
                <a:ea typeface="ＭＳ Ｐゴシック" pitchFamily="-111" charset="-128"/>
                <a:cs typeface="Arial"/>
              </a:rPr>
              <a:t>.</a:t>
            </a:r>
            <a:endParaRPr lang="en-US" dirty="0">
              <a:latin typeface="Arial"/>
              <a:cs typeface="Arial"/>
            </a:endParaRPr>
          </a:p>
        </p:txBody>
      </p:sp>
    </p:spTree>
    <p:extLst>
      <p:ext uri="{BB962C8B-B14F-4D97-AF65-F5344CB8AC3E}">
        <p14:creationId xmlns:p14="http://schemas.microsoft.com/office/powerpoint/2010/main" val="10423892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Know that the </a:t>
            </a:r>
            <a:r>
              <a:rPr lang="en-US" sz="1200" i="1" kern="1200" dirty="0">
                <a:solidFill>
                  <a:schemeClr val="tx1"/>
                </a:solidFill>
                <a:effectLst/>
                <a:latin typeface="Arial"/>
                <a:ea typeface="ＭＳ Ｐゴシック" pitchFamily="-111" charset="-128"/>
                <a:cs typeface="Arial"/>
              </a:rPr>
              <a:t>Shekinah</a:t>
            </a:r>
            <a:r>
              <a:rPr lang="en-US" sz="1200" kern="1200" dirty="0">
                <a:solidFill>
                  <a:schemeClr val="tx1"/>
                </a:solidFill>
                <a:effectLst/>
                <a:latin typeface="Arial"/>
                <a:ea typeface="ＭＳ Ｐゴシック" pitchFamily="-111" charset="-128"/>
                <a:cs typeface="Arial"/>
              </a:rPr>
              <a:t> presence of the LORD will purge all forms of darkness.</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4066782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Live as if the future really does include God’s blessing once again.</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DF19E0-EBC0-634E-BF94-1C822D209A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pitchFamily="-111" charset="-128"/>
                <a:cs typeface="Arial"/>
              </a:rPr>
              <a:t>Live as if the future really does include God’s blessing once again (Ezek 33–48).</a:t>
            </a:r>
            <a:endParaRPr lang="en-US" dirty="0">
              <a:latin typeface="Arial"/>
              <a:cs typeface="Arial"/>
            </a:endParaRPr>
          </a:p>
        </p:txBody>
      </p:sp>
    </p:spTree>
    <p:extLst>
      <p:ext uri="{BB962C8B-B14F-4D97-AF65-F5344CB8AC3E}">
        <p14:creationId xmlns:p14="http://schemas.microsoft.com/office/powerpoint/2010/main" val="5251063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D54C92-6389-0243-863E-AF44E69A0FF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1026"/>
          <p:cNvSpPr>
            <a:spLocks noGrp="1" noRot="1" noChangeAspect="1" noChangeArrowheads="1"/>
          </p:cNvSpPr>
          <p:nvPr>
            <p:ph type="sldImg"/>
          </p:nvPr>
        </p:nvSpPr>
        <p:spPr>
          <a:solidFill>
            <a:srgbClr val="FFFFFF"/>
          </a:solidFill>
          <a:ln/>
        </p:spPr>
      </p:sp>
      <p:sp>
        <p:nvSpPr>
          <p:cNvPr id="587778"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08" charset="0"/>
                <a:ea typeface="ＭＳ Ｐゴシック" pitchFamily="-111" charset="-128"/>
                <a:cs typeface="ＭＳ Ｐゴシック" pitchFamily="-111" charset="-128"/>
              </a:rPr>
              <a:t>Ezekiel was an exile wondering about the future of his country.</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05727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Judah’s "deadness" will be restored to fulfill the Land Covenant (Deut. 30:1-10), begun in AD 1948 in the State of Israel (37:1-14).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93384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8D32CAE-A0E4-1141-A11F-5421346373D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94274" name="Rectangle 2"/>
          <p:cNvSpPr>
            <a:spLocks noGrp="1" noRot="1" noChangeAspect="1" noChangeArrowheads="1"/>
          </p:cNvSpPr>
          <p:nvPr>
            <p:ph type="sldImg"/>
          </p:nvPr>
        </p:nvSpPr>
        <p:spPr>
          <a:solidFill>
            <a:srgbClr val="FFFFFF"/>
          </a:solidFill>
          <a:ln/>
        </p:spPr>
      </p:sp>
      <p:sp>
        <p:nvSpPr>
          <p:cNvPr id="694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People sometimes ask me if there are any fulfilled prophecies that need to precede the Rapture. Not really. We don’t need to see any signs as the Rapture will take us by surprise. The signs relate to the Tribulation to follow. But think about this idea…</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FE904EE-5616-744F-830C-29D54A0FA8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96322" name="Rectangle 2"/>
          <p:cNvSpPr>
            <a:spLocks noGrp="1" noRot="1" noChangeAspect="1" noChangeArrowheads="1"/>
          </p:cNvSpPr>
          <p:nvPr>
            <p:ph type="sldImg"/>
          </p:nvPr>
        </p:nvSpPr>
        <p:spPr>
          <a:solidFill>
            <a:srgbClr val="FFFFFF"/>
          </a:solidFill>
          <a:ln/>
        </p:spPr>
      </p:sp>
      <p:sp>
        <p:nvSpPr>
          <p:cNvPr id="696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opposite happened to what Hitler tried to do. He sought to kill the Jews and pushed them out of his land.</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4374365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Hitler sought to eradicate the Jews, but God sought to eradicate Hitler. He committed suicide in 1945 and three years later the Jews established their homeland in Israel! God told Abraham, "I will bless those who bless you and curse those who curse you" (Gen 12:3). Hitler's attempt to curse the Jews led to him being cursed.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9204038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E902613-50FF-874E-BF8F-0886F4D813F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99394" name="Rectangle 2"/>
          <p:cNvSpPr>
            <a:spLocks noGrp="1" noRot="1" noChangeAspect="1" noChangeArrowheads="1"/>
          </p:cNvSpPr>
          <p:nvPr>
            <p:ph type="sldImg"/>
          </p:nvPr>
        </p:nvSpPr>
        <p:spPr>
          <a:solidFill>
            <a:srgbClr val="FFFFFF"/>
          </a:solidFill>
          <a:ln/>
        </p:spPr>
      </p:sp>
      <p:sp>
        <p:nvSpPr>
          <p:cNvPr id="699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Ezekiel 37 has one of the most amazing depictions in Scripture with bones coming to life.</a:t>
            </a:r>
          </a:p>
        </p:txBody>
      </p:sp>
    </p:spTree>
    <p:extLst>
      <p:ext uri="{BB962C8B-B14F-4D97-AF65-F5344CB8AC3E}">
        <p14:creationId xmlns:p14="http://schemas.microsoft.com/office/powerpoint/2010/main" val="36121932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a skeleton standing up on its own, growing flesh, and then coming alive.</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3185400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angel asked Ezekiel this question—and his doubt is shown by convincing the angel to answer his own question.</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7335134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predicted a two-stage return to the land—first in unbelief…</a:t>
            </a:r>
          </a:p>
          <a:p>
            <a:r>
              <a:rPr lang="en-US" dirty="0"/>
              <a:t>• but then later they will believe in a single day (Zech 3:9; 9:16).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142144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Amazingly, the same three meanings of the Hebrew </a:t>
            </a:r>
            <a:r>
              <a:rPr lang="en-US" i="1" dirty="0" err="1"/>
              <a:t>ruah</a:t>
            </a:r>
            <a:r>
              <a:rPr lang="en-US" i="0" dirty="0"/>
              <a:t> are replicated in the Greek </a:t>
            </a:r>
            <a:r>
              <a:rPr lang="en-US" i="1" dirty="0"/>
              <a:t>pneuma. </a:t>
            </a:r>
          </a:p>
          <a:p>
            <a:r>
              <a:rPr lang="en-US" i="0" dirty="0"/>
              <a:t>This probably is not true of any other Hebrew and Greek words.</a:t>
            </a:r>
          </a:p>
          <a:p>
            <a:r>
              <a:rPr lang="en-US" i="0" dirty="0"/>
              <a:t>So the angel told Ezekiel twice to prophesy to the </a:t>
            </a:r>
            <a:r>
              <a:rPr lang="en-US" i="1" dirty="0" err="1"/>
              <a:t>ruah</a:t>
            </a:r>
            <a:r>
              <a:rPr lang="en-US" i="0" dirty="0"/>
              <a:t>, but it is correct to translate it as "Spirit" the second time.</a:t>
            </a:r>
          </a:p>
          <a:p>
            <a:r>
              <a:rPr lang="en-US" i="0" dirty="0"/>
              <a:t>The point, of course, is that the Spirit gives life and breath to individuals—and will do so to Israel also in the last days.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801622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376C889-3E9C-0245-9AAD-A857E1490FC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Babylonians had conquered the world north of Judah—and then in 586 BC they destroyed Jerusalem, which is addressed in Jeremiah and Lamentations.</a:t>
            </a:r>
          </a:p>
        </p:txBody>
      </p:sp>
    </p:spTree>
    <p:extLst>
      <p:ext uri="{BB962C8B-B14F-4D97-AF65-F5344CB8AC3E}">
        <p14:creationId xmlns:p14="http://schemas.microsoft.com/office/powerpoint/2010/main" val="41139768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25ADF7C-6D0F-8A42-829C-9161717B8D4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5538" name="Rectangle 2"/>
          <p:cNvSpPr>
            <a:spLocks noGrp="1" noRot="1" noChangeAspect="1" noChangeArrowheads="1"/>
          </p:cNvSpPr>
          <p:nvPr>
            <p:ph type="sldImg"/>
          </p:nvPr>
        </p:nvSpPr>
        <p:spPr>
          <a:solidFill>
            <a:srgbClr val="FFFFFF"/>
          </a:solidFill>
          <a:ln/>
        </p:spPr>
      </p:sp>
      <p:sp>
        <p:nvSpPr>
          <p:cNvPr id="705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After Ezekiel's time, the Jews would experience TWO EXILES and TWO RETURNS in the future. </a:t>
            </a:r>
          </a:p>
          <a:p>
            <a:pPr eaLnBrk="1" hangingPunct="1"/>
            <a:r>
              <a:rPr lang="en-US" dirty="0">
                <a:latin typeface="Arial" charset="0"/>
                <a:ea typeface="ＭＳ Ｐゴシック" charset="0"/>
                <a:cs typeface="ＭＳ Ｐゴシック" charset="0"/>
              </a:rPr>
              <a:t>How do we know he prophesied the SECOND RETURN?</a:t>
            </a:r>
          </a:p>
          <a:p>
            <a:pPr eaLnBrk="1" hangingPunct="1"/>
            <a:r>
              <a:rPr lang="en-US" dirty="0">
                <a:latin typeface="Arial" charset="0"/>
                <a:ea typeface="ＭＳ Ｐゴシック" charset="0"/>
                <a:cs typeface="ＭＳ Ｐゴシック" charset="0"/>
              </a:rPr>
              <a:t>Slide 244 notes these elements from Ezek 36–37:</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	Re-gathering of Israel back into their own land</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Reuniting of two nations into one</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Ruling of Israel under one king</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Rescuing of Israel from her sins</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Recommitment of Israel to obey Yahweh's laws</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Reestablishing covenant of peace with Israel</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Residing of Yahweh in Israel's midst</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Recognition of Yahweh's holiness by all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26-Ezekiel-Israel's 70th - Do You See The Miracle.mp4 at </a:t>
            </a:r>
          </a:p>
          <a:p>
            <a:r>
              <a:rPr lang="en-US" sz="1200" kern="1200" dirty="0">
                <a:solidFill>
                  <a:schemeClr val="tx1"/>
                </a:solidFill>
                <a:effectLst/>
                <a:latin typeface="+mn-lt"/>
                <a:ea typeface="+mn-ea"/>
                <a:cs typeface="+mn-cs"/>
              </a:rPr>
              <a:t>http://biblestudydownloads.org/files/</a:t>
            </a:r>
            <a:r>
              <a:rPr lang="en-US" sz="1200" kern="1200" dirty="0" err="1">
                <a:solidFill>
                  <a:schemeClr val="tx1"/>
                </a:solidFill>
                <a:effectLst/>
                <a:latin typeface="+mn-lt"/>
                <a:ea typeface="+mn-ea"/>
                <a:cs typeface="+mn-cs"/>
              </a:rPr>
              <a:t>eng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os</a:t>
            </a:r>
            <a:r>
              <a:rPr lang="en-US" sz="1200" kern="1200" dirty="0">
                <a:solidFill>
                  <a:schemeClr val="tx1"/>
                </a:solidFill>
                <a:effectLst/>
                <a:latin typeface="+mn-lt"/>
                <a:ea typeface="+mn-ea"/>
                <a:cs typeface="+mn-cs"/>
              </a:rPr>
              <a:t>/26-Ezekiel-Israel's%2070th%20-%20Do%20You%20See%20The%20Miracle.mp4</a:t>
            </a:r>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69607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B3E43AF-71C2-AC47-ADF5-50691FD713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9634" name="Rectangle 1026"/>
          <p:cNvSpPr>
            <a:spLocks noGrp="1" noRot="1" noChangeAspect="1" noChangeArrowheads="1"/>
          </p:cNvSpPr>
          <p:nvPr>
            <p:ph type="sldImg"/>
          </p:nvPr>
        </p:nvSpPr>
        <p:spPr>
          <a:solidFill>
            <a:srgbClr val="FFFFFF"/>
          </a:solidFill>
          <a:ln/>
        </p:spPr>
      </p:sp>
      <p:sp>
        <p:nvSpPr>
          <p:cNvPr id="7096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That 1948 return actually began with the First Zionist Congress by Theodore Herzl in 1897.</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CC1C14E-F5D8-BB41-A130-39C811FE3DB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15778" name="Rectangle 2"/>
          <p:cNvSpPr>
            <a:spLocks noGrp="1" noRot="1" noChangeAspect="1" noChangeArrowheads="1" noTextEdit="1"/>
          </p:cNvSpPr>
          <p:nvPr>
            <p:ph type="sldImg"/>
          </p:nvPr>
        </p:nvSpPr>
        <p:spPr>
          <a:ln/>
        </p:spPr>
      </p:sp>
      <p:sp>
        <p:nvSpPr>
          <p:cNvPr id="715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424B7A-659C-5A40-929F-524687A86A1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19874" name="Rectangle 2"/>
          <p:cNvSpPr>
            <a:spLocks noGrp="1" noRot="1" noChangeAspect="1" noChangeArrowheads="1" noTextEdit="1"/>
          </p:cNvSpPr>
          <p:nvPr>
            <p:ph type="sldImg"/>
          </p:nvPr>
        </p:nvSpPr>
        <p:spPr>
          <a:ln/>
        </p:spPr>
      </p:sp>
      <p:sp>
        <p:nvSpPr>
          <p:cNvPr id="71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69" name="Slide Image Placeholder 1"/>
          <p:cNvSpPr>
            <a:spLocks noGrp="1" noRot="1" noChangeAspect="1"/>
          </p:cNvSpPr>
          <p:nvPr>
            <p:ph type="sldImg"/>
          </p:nvPr>
        </p:nvSpPr>
        <p:spPr>
          <a:ln/>
        </p:spPr>
      </p:sp>
      <p:sp>
        <p:nvSpPr>
          <p:cNvPr id="72397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David </a:t>
            </a:r>
            <a:r>
              <a:rPr lang="en-US" dirty="0" err="1">
                <a:latin typeface="Times New Roman" charset="0"/>
                <a:ea typeface="ＭＳ Ｐゴシック" charset="0"/>
                <a:cs typeface="ＭＳ Ｐゴシック" charset="0"/>
              </a:rPr>
              <a:t>Brickner</a:t>
            </a:r>
            <a:r>
              <a:rPr lang="en-US" dirty="0">
                <a:latin typeface="Times New Roman" charset="0"/>
                <a:ea typeface="ＭＳ Ｐゴシック" charset="0"/>
                <a:cs typeface="ＭＳ Ｐゴシック" charset="0"/>
              </a:rPr>
              <a:t>,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Israel</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Salvation</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(Jews for Jesus Publication, 8 July 2013) at http://</a:t>
            </a:r>
            <a:r>
              <a:rPr lang="en-US" dirty="0" err="1">
                <a:latin typeface="Times New Roman" charset="0"/>
                <a:ea typeface="ＭＳ Ｐゴシック" charset="0"/>
                <a:cs typeface="ＭＳ Ｐゴシック" charset="0"/>
              </a:rPr>
              <a:t>www.jewsforjesus.org</a:t>
            </a:r>
            <a:r>
              <a:rPr lang="en-US" dirty="0">
                <a:latin typeface="Times New Roman" charset="0"/>
                <a:ea typeface="ＭＳ Ｐゴシック" charset="0"/>
                <a:cs typeface="ＭＳ Ｐゴシック" charset="0"/>
              </a:rPr>
              <a:t>/images/population-israel-800w.jpg accessed 17 July 2013</a:t>
            </a:r>
          </a:p>
        </p:txBody>
      </p:sp>
      <p:sp>
        <p:nvSpPr>
          <p:cNvPr id="7239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807CDDC-2FB3-A747-AF3E-5742220A70A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mn-lt"/>
                <a:ea typeface="+mn-ea"/>
                <a:cs typeface="+mn-cs"/>
              </a:rPr>
              <a:t>33-Micah-Netanyahu UN Speech Slams Antisemitism Sep 22 2016.mp4</a:t>
            </a:r>
            <a:r>
              <a:rPr lang="en-US" sz="1200" kern="1200" dirty="0">
                <a:solidFill>
                  <a:schemeClr val="tx1"/>
                </a:solidFill>
                <a:effectLst/>
                <a:latin typeface="+mn-lt"/>
                <a:ea typeface="+mn-ea"/>
                <a:cs typeface="+mn-cs"/>
              </a:rPr>
              <a:t> at http://biblestudydownloads.org/files/</a:t>
            </a:r>
            <a:r>
              <a:rPr lang="en-US" sz="1200" kern="1200" dirty="0" err="1">
                <a:solidFill>
                  <a:schemeClr val="tx1"/>
                </a:solidFill>
                <a:effectLst/>
                <a:latin typeface="+mn-lt"/>
                <a:ea typeface="+mn-ea"/>
                <a:cs typeface="+mn-cs"/>
              </a:rPr>
              <a:t>eng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os</a:t>
            </a:r>
            <a:r>
              <a:rPr lang="en-US" sz="1200" kern="1200" dirty="0">
                <a:solidFill>
                  <a:schemeClr val="tx1"/>
                </a:solidFill>
                <a:effectLst/>
                <a:latin typeface="+mn-lt"/>
                <a:ea typeface="+mn-ea"/>
                <a:cs typeface="+mn-cs"/>
              </a:rPr>
              <a:t>/33-Micah-Netanyahu%20UN%20Speech%20Slams%20Antisemitism%20Sep%2022%202016.mp4</a:t>
            </a:r>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0012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988D4BF-CD7C-404C-ABC6-144BF8073C8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34210" name="Rectangle 2"/>
          <p:cNvSpPr>
            <a:spLocks noGrp="1" noRot="1" noChangeAspect="1" noChangeArrowheads="1" noTextEdit="1"/>
          </p:cNvSpPr>
          <p:nvPr>
            <p:ph type="sldImg"/>
          </p:nvPr>
        </p:nvSpPr>
        <p:spPr>
          <a:ln/>
        </p:spPr>
      </p:sp>
      <p:sp>
        <p:nvSpPr>
          <p:cNvPr id="734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8306"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73830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8C2737D7-847C-2E42-9B0E-4B4C191AC38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84</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738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EAFC012-E3AC-B14B-99BB-1FFEEAEF3BC5}"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7383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383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B14A6E-FEC0-2A4C-9EE6-8562C3E7179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36258" name="Rectangle 1026"/>
          <p:cNvSpPr>
            <a:spLocks noGrp="1" noRot="1" noChangeAspect="1" noChangeArrowheads="1"/>
          </p:cNvSpPr>
          <p:nvPr>
            <p:ph type="sldImg"/>
          </p:nvPr>
        </p:nvSpPr>
        <p:spPr>
          <a:solidFill>
            <a:srgbClr val="FFFFFF"/>
          </a:solidFill>
          <a:ln/>
        </p:spPr>
      </p:sp>
      <p:sp>
        <p:nvSpPr>
          <p:cNvPr id="7362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9BA7F4A-11F8-BC49-8DF4-ABDEF45E3B9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60130" name="Rectangle 2"/>
          <p:cNvSpPr>
            <a:spLocks noGrp="1" noRot="1" noChangeAspect="1" noChangeArrowheads="1" noTextEdit="1"/>
          </p:cNvSpPr>
          <p:nvPr>
            <p:ph type="sldImg"/>
          </p:nvPr>
        </p:nvSpPr>
        <p:spPr>
          <a:ln/>
        </p:spPr>
      </p:sp>
      <p:sp>
        <p:nvSpPr>
          <p:cNvPr id="560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The Babylonians had six deportations of Israelites. In 605 BC, Daniel was taken with a small group of nobility. Eight years later, Ezekiel was taken away from Jerusalem along with 10,000 others in 597 BC.</a:t>
            </a:r>
          </a:p>
          <a:p>
            <a:r>
              <a:rPr lang="en-US" dirty="0">
                <a:latin typeface="Arial" panose="020B0604020202020204" pitchFamily="34" charset="0"/>
                <a:ea typeface="ＭＳ Ｐゴシック" charset="0"/>
                <a:cs typeface="Arial" panose="020B0604020202020204" pitchFamily="34" charset="0"/>
              </a:rPr>
              <a:t>___________</a:t>
            </a:r>
          </a:p>
          <a:p>
            <a:r>
              <a:rPr lang="en-US" dirty="0">
                <a:latin typeface="Arial" panose="020B0604020202020204" pitchFamily="34" charset="0"/>
                <a:ea typeface="ＭＳ Ｐゴシック" charset="0"/>
                <a:cs typeface="Arial" panose="020B0604020202020204" pitchFamily="34" charset="0"/>
              </a:rPr>
              <a:t>BE-26-Ezekiel-8</a:t>
            </a:r>
          </a:p>
          <a:p>
            <a:r>
              <a:rPr lang="en-US" dirty="0">
                <a:latin typeface="Arial" panose="020B0604020202020204" pitchFamily="34" charset="0"/>
                <a:ea typeface="ＭＳ Ｐゴシック" charset="0"/>
                <a:cs typeface="Arial" panose="020B0604020202020204" pitchFamily="34" charset="0"/>
              </a:rPr>
              <a:t>OS-26-Ezekiel1-39-slide 78</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AADCCB2-59FF-8E41-B832-B648020F7DC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0354" name="Rectangle 2"/>
          <p:cNvSpPr>
            <a:spLocks noGrp="1" noRot="1" noChangeAspect="1" noChangeArrowheads="1" noTextEdit="1"/>
          </p:cNvSpPr>
          <p:nvPr>
            <p:ph type="sldImg"/>
          </p:nvPr>
        </p:nvSpPr>
        <p:spPr>
          <a:ln/>
        </p:spPr>
      </p:sp>
      <p:sp>
        <p:nvSpPr>
          <p:cNvPr id="740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99E9D7C-36DF-D945-93A9-86093858035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B7D6306-EF42-E14C-9A14-FCB646C800D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2402" name="Rectangle 2"/>
          <p:cNvSpPr>
            <a:spLocks noGrp="1" noRot="1" noChangeAspect="1" noChangeArrowheads="1" noTextEdit="1"/>
          </p:cNvSpPr>
          <p:nvPr>
            <p:ph type="sldImg"/>
          </p:nvPr>
        </p:nvSpPr>
        <p:spPr>
          <a:ln/>
        </p:spPr>
      </p:sp>
      <p:sp>
        <p:nvSpPr>
          <p:cNvPr id="742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62CF21D-A5E0-F642-826C-4FC7A3F50F1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6498" name="Rectangle 2"/>
          <p:cNvSpPr>
            <a:spLocks noGrp="1" noRot="1" noChangeAspect="1" noChangeArrowheads="1" noTextEdit="1"/>
          </p:cNvSpPr>
          <p:nvPr>
            <p:ph type="sldImg"/>
          </p:nvPr>
        </p:nvSpPr>
        <p:spPr>
          <a:ln/>
        </p:spPr>
      </p:sp>
      <p:sp>
        <p:nvSpPr>
          <p:cNvPr id="746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10B159-FC2D-434B-B67A-B7834A5A32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C8B1D26-F9F2-5442-A9B3-BFD97CF735F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#26. Prince David entering the outer east gate from the porch on the outer court side. The gate is sealed up on the outside because the shekinah glory entered the temple compound through that gate. The light on the steps is shining from the shekinah glory in the temple through the east inner gate behind him.</a:t>
            </a:r>
          </a:p>
          <a:p>
            <a:r>
              <a:rPr lang="en-US"/>
              <a:t>Ezekiel 44:1-3, </a:t>
            </a:r>
            <a:r>
              <a:rPr lang="ru-RU"/>
              <a:t>"</a:t>
            </a:r>
            <a:r>
              <a:rPr lang="en-US"/>
              <a:t>Then he brought me back the way of the gate of the outward sanctuary which looketh toward the east; and it was shut. Then said the LORD unto me; This gate shall be shut, it shall not be opened, and no man shall enter in by it; because the LORD, the God of Israel, hath entered in by it, therefore it shall be shut.</a:t>
            </a:r>
            <a:r>
              <a:rPr lang="ru-RU"/>
              <a:t>"</a:t>
            </a:r>
            <a:r>
              <a:rPr lang="en-US"/>
              <a:t> The outside of the outer east gate will be sealed after the shekinah glory enters through it. This gate does not yet exist. People confuse it with the sealed eastern gate in Jerusalem today, and say it will be unsealed for Messiah to enter by. That is the opposite of what scripture teaches here, that a future gate will be sealed after the Messiah enters through it, with the shekinah glory.</a:t>
            </a:r>
          </a:p>
          <a:p>
            <a:r>
              <a:rPr lang="ru-RU"/>
              <a:t>"</a:t>
            </a:r>
            <a:r>
              <a:rPr lang="en-US"/>
              <a:t>It is for the prince; the prince, he shall sit in it to eat bread before the LORD; he shall enter by the way of the porch of that gate, and shall go out by the way of the same.</a:t>
            </a:r>
            <a:r>
              <a:rPr lang="ru-RU"/>
              <a:t>"</a:t>
            </a:r>
            <a:r>
              <a:rPr lang="en-US"/>
              <a:t> The prince gets to use this sealed gate to sit and eat in. He will have a nice view of the inner east gate and the temple from here, and be out of the sun. He has to enter and leave the gate through the porch because the outside doorway is sealed.</a:t>
            </a:r>
          </a:p>
          <a:p>
            <a:r>
              <a:rPr lang="en-US"/>
              <a:t>The prince is Prince David. He will be a king to Israel, but a prince to Yeshua, the King of Kings. Jeremiah 30:9, </a:t>
            </a:r>
            <a:r>
              <a:rPr lang="ru-RU"/>
              <a:t>"</a:t>
            </a:r>
            <a:r>
              <a:rPr lang="en-US"/>
              <a:t>They shall serve the LORD their God, and David their king, whom I will raise up unto them,</a:t>
            </a:r>
            <a:r>
              <a:rPr lang="ru-RU"/>
              <a:t>"</a:t>
            </a:r>
            <a:r>
              <a:rPr lang="en-US"/>
              <a:t> along with all the other people whose bodies are resurrected before the kingdom is established.</a:t>
            </a:r>
          </a:p>
          <a:p>
            <a:r>
              <a:rPr lang="en-US"/>
              <a:t>Serving under David, in either the federal or tribal governments, will be the resurrected and glorified twelve apostles, including Paul in place of Judas. </a:t>
            </a:r>
            <a:r>
              <a:rPr lang="ru-RU"/>
              <a:t>"</a:t>
            </a:r>
            <a:r>
              <a:rPr lang="en-US"/>
              <a:t>And Jesus said unto them, Verily I say unto you, That ye which have followed me, in the regeneration when the Son of man shall sit in the throne of his glory, ye also shall sit upon twelve thrones, judging the twelve tribes of Israel,</a:t>
            </a:r>
            <a:r>
              <a:rPr lang="ru-RU"/>
              <a:t>"</a:t>
            </a:r>
            <a:r>
              <a:rPr lang="en-US"/>
              <a:t> Mt19:28.</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BBF1AA-28CD-A54D-8735-2D4998BBD8A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4BD41B-9812-C247-B711-3953DA653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28003" name="Rectangle 2"/>
          <p:cNvSpPr>
            <a:spLocks noGrp="1" noRot="1" noChangeAspect="1" noChangeArrowheads="1" noTextEdit="1"/>
          </p:cNvSpPr>
          <p:nvPr>
            <p:ph type="sldImg"/>
          </p:nvPr>
        </p:nvSpPr>
        <p:spPr>
          <a:solidFill>
            <a:srgbClr val="FFFFFF"/>
          </a:solidFill>
          <a:ln/>
        </p:spPr>
      </p:sp>
      <p:sp>
        <p:nvSpPr>
          <p:cNvPr id="128004"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wrap="none"/>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AB13AD1-0FF2-7D45-9537-115456A6531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98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6AEB11-E33B-1641-9E6E-52C4C0B8BF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wrap="none"/>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FE4EA3-8FDA-8942-B39C-7B9782A5A51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57762" name="Rectangle 1026"/>
          <p:cNvSpPr>
            <a:spLocks noGrp="1" noRot="1" noChangeAspect="1" noChangeArrowheads="1" noTextEdit="1"/>
          </p:cNvSpPr>
          <p:nvPr>
            <p:ph type="sldImg"/>
          </p:nvPr>
        </p:nvSpPr>
        <p:spPr>
          <a:ln/>
        </p:spPr>
      </p:sp>
      <p:sp>
        <p:nvSpPr>
          <p:cNvPr id="75776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Rectangle 2"/>
          <p:cNvSpPr>
            <a:spLocks noGrp="1" noRot="1" noChangeAspect="1" noChangeArrowheads="1"/>
          </p:cNvSpPr>
          <p:nvPr>
            <p:ph type="sldImg"/>
          </p:nvPr>
        </p:nvSpPr>
        <p:spPr>
          <a:solidFill>
            <a:srgbClr val="FFFFFF"/>
          </a:solidFill>
          <a:ln/>
        </p:spPr>
      </p:sp>
      <p:sp>
        <p:nvSpPr>
          <p:cNvPr id="7761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FE795ED-E963-6140-BBF0-D8C75DCF43A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65250" name="Rectangle 2"/>
          <p:cNvSpPr>
            <a:spLocks noGrp="1" noRot="1" noChangeAspect="1" noChangeArrowheads="1" noTextEdit="1"/>
          </p:cNvSpPr>
          <p:nvPr>
            <p:ph type="sldImg"/>
          </p:nvPr>
        </p:nvSpPr>
        <p:spPr>
          <a:ln/>
        </p:spPr>
      </p:sp>
      <p:sp>
        <p:nvSpPr>
          <p:cNvPr id="565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R="0" lvl="0" algn="l" defTabSz="914400" rtl="0" eaLnBrk="1" fontAlgn="auto" latinLnBrk="0" hangingPunct="1">
              <a:lnSpc>
                <a:spcPct val="100000"/>
              </a:lnSpc>
              <a:spcBef>
                <a:spcPts val="0"/>
              </a:spcBef>
              <a:spcAft>
                <a:spcPts val="0"/>
              </a:spcAft>
              <a:buClrTx/>
              <a:buSzTx/>
              <a:buFontTx/>
              <a:buNone/>
              <a:defRPr/>
            </a:pPr>
            <a:r>
              <a:rPr lang="en-US" dirty="0">
                <a:latin typeface="Arial" panose="020B0604020202020204" pitchFamily="34" charset="0"/>
                <a:ea typeface="ＭＳ Ｐゴシック" charset="0"/>
                <a:cs typeface="Arial" panose="020B0604020202020204" pitchFamily="34" charset="0"/>
              </a:rPr>
              <a:t>Ezekiel lived in Babylon during the last days of his country when God's glory was fading—so much so that he was forcibly deported with ten thousand others, including the king! This was due to trust in idols instead of God.</a:t>
            </a:r>
          </a:p>
          <a:p>
            <a:pPr marR="0" lvl="0" algn="l" defTabSz="914400" rtl="0" eaLnBrk="1" fontAlgn="auto" latinLnBrk="0" hangingPunct="1">
              <a:lnSpc>
                <a:spcPct val="100000"/>
              </a:lnSpc>
              <a:spcBef>
                <a:spcPts val="0"/>
              </a:spcBef>
              <a:spcAft>
                <a:spcPts val="0"/>
              </a:spcAft>
              <a:buClrTx/>
              <a:buSzTx/>
              <a:buFontTx/>
              <a:buNone/>
              <a:defRPr/>
            </a:pPr>
            <a:endParaRPr lang="en-US" dirty="0">
              <a:latin typeface="Arial" panose="020B0604020202020204" pitchFamily="34" charset="0"/>
              <a:ea typeface="ＭＳ Ｐゴシック"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buFontTx/>
              <a:buNone/>
              <a:defRPr/>
            </a:pPr>
            <a:r>
              <a:rPr lang="en-US" dirty="0">
                <a:latin typeface="Arial" panose="020B0604020202020204" pitchFamily="34" charset="0"/>
                <a:ea typeface="ＭＳ Ｐゴシック" charset="0"/>
                <a:cs typeface="Arial" panose="020B0604020202020204" pitchFamily="34" charset="0"/>
              </a:rPr>
              <a:t>He was age 25 at his deportation since he was 30 years old 5 years later (Ezek 1:1-2).</a:t>
            </a:r>
          </a:p>
          <a:p>
            <a:pPr marR="0" lvl="0" algn="l" defTabSz="914400" rtl="0" eaLnBrk="1" fontAlgn="auto" latinLnBrk="0" hangingPunct="1">
              <a:lnSpc>
                <a:spcPct val="100000"/>
              </a:lnSpc>
              <a:spcBef>
                <a:spcPts val="0"/>
              </a:spcBef>
              <a:spcAft>
                <a:spcPts val="0"/>
              </a:spcAft>
              <a:buClrTx/>
              <a:buSzTx/>
              <a:buFontTx/>
              <a:buNone/>
              <a:defRPr/>
            </a:pPr>
            <a:r>
              <a:rPr lang="en-US" dirty="0">
                <a:latin typeface="Arial" panose="020B0604020202020204" pitchFamily="34" charset="0"/>
                <a:ea typeface="ＭＳ Ｐゴシック" charset="0"/>
                <a:cs typeface="Arial" panose="020B0604020202020204" pitchFamily="34" charset="0"/>
              </a:rPr>
              <a:t>______</a:t>
            </a:r>
          </a:p>
          <a:p>
            <a:pPr marR="0" lvl="0" algn="l" defTabSz="914400" rtl="0" eaLnBrk="1" fontAlgn="auto" latinLnBrk="0" hangingPunct="1">
              <a:lnSpc>
                <a:spcPct val="100000"/>
              </a:lnSpc>
              <a:spcBef>
                <a:spcPts val="0"/>
              </a:spcBef>
              <a:spcAft>
                <a:spcPts val="0"/>
              </a:spcAft>
              <a:buClrTx/>
              <a:buSzTx/>
              <a:buFontTx/>
              <a:buNone/>
              <a:defRPr/>
            </a:pPr>
            <a:r>
              <a:rPr lang="en-US" dirty="0">
                <a:latin typeface="Arial" panose="020B0604020202020204" pitchFamily="34" charset="0"/>
                <a:ea typeface="ＭＳ Ｐゴシック" charset="0"/>
                <a:cs typeface="Arial" panose="020B0604020202020204" pitchFamily="34" charset="0"/>
              </a:rPr>
              <a:t>Jeremiah was the only prophet to live through the 586 BC fall of Jerusalem. </a:t>
            </a:r>
          </a:p>
          <a:p>
            <a:pPr lvl="0" eaLnBrk="1" fontAlgn="auto" hangingPunct="1">
              <a:spcBef>
                <a:spcPts val="0"/>
              </a:spcBef>
              <a:spcAft>
                <a:spcPts val="0"/>
              </a:spcAft>
              <a:defRPr/>
            </a:pPr>
            <a:r>
              <a:rPr lang="en-US" dirty="0">
                <a:latin typeface="Arial" panose="020B0604020202020204" pitchFamily="34" charset="0"/>
                <a:ea typeface="ＭＳ Ｐゴシック" charset="0"/>
                <a:cs typeface="Arial" panose="020B0604020202020204" pitchFamily="34" charset="0"/>
              </a:rPr>
              <a:t>• That 586 dates was key as God called Jeremiah to show God’s compassion in Jerusalem even in Judah’s darkest hours.</a:t>
            </a:r>
            <a:r>
              <a:rPr lang="en-US" baseline="0" dirty="0">
                <a:latin typeface="Arial" panose="020B0604020202020204" pitchFamily="34" charset="0"/>
                <a:ea typeface="ＭＳ Ｐゴシック" charset="0"/>
                <a:cs typeface="Arial" panose="020B0604020202020204" pitchFamily="34" charset="0"/>
              </a:rPr>
              <a:t>  </a:t>
            </a:r>
          </a:p>
          <a:p>
            <a:r>
              <a:rPr lang="en-US" dirty="0">
                <a:latin typeface="Arial" panose="020B0604020202020204" pitchFamily="34" charset="0"/>
                <a:ea typeface="ＭＳ Ｐゴシック" charset="0"/>
                <a:cs typeface="Arial" panose="020B0604020202020204" pitchFamily="34" charset="0"/>
              </a:rPr>
              <a:t>• For much of Jeremiah's life, Daniel and Ezekiel also served in their various capacities.</a:t>
            </a:r>
          </a:p>
          <a:p>
            <a:r>
              <a:rPr lang="en-US" dirty="0">
                <a:latin typeface="Arial" panose="020B0604020202020204" pitchFamily="34" charset="0"/>
                <a:ea typeface="ＭＳ Ｐゴシック" charset="0"/>
                <a:cs typeface="Arial" panose="020B0604020202020204" pitchFamily="34" charset="0"/>
              </a:rPr>
              <a:t>• Daniel was playing a vital role in the palace shaping public policy by advising the king.</a:t>
            </a:r>
          </a:p>
          <a:p>
            <a:r>
              <a:rPr lang="en-US" dirty="0">
                <a:latin typeface="Arial" panose="020B0604020202020204" pitchFamily="34" charset="0"/>
                <a:ea typeface="ＭＳ Ｐゴシック" charset="0"/>
                <a:cs typeface="Arial" panose="020B0604020202020204" pitchFamily="34" charset="0"/>
              </a:rPr>
              <a:t>• Ezekiel was an exile with the exiles. As the people in Babylon waited to see what will happen to their homeland, they needed to be expectant of what God will do once again with the temple and their land.</a:t>
            </a:r>
          </a:p>
          <a:p>
            <a:pPr marR="0" lvl="0" algn="l" defTabSz="914400" rtl="0" eaLnBrk="1" fontAlgn="auto" latinLnBrk="0" hangingPunct="1">
              <a:lnSpc>
                <a:spcPct val="100000"/>
              </a:lnSpc>
              <a:spcBef>
                <a:spcPts val="0"/>
              </a:spcBef>
              <a:spcAft>
                <a:spcPts val="0"/>
              </a:spcAft>
              <a:buClrTx/>
              <a:buSzTx/>
              <a:buFontTx/>
              <a:buNone/>
              <a:defRPr/>
            </a:pPr>
            <a:r>
              <a:rPr lang="en-US" dirty="0">
                <a:latin typeface="Arial" panose="020B0604020202020204" pitchFamily="34" charset="0"/>
                <a:ea typeface="ＭＳ Ｐゴシック" charset="0"/>
                <a:cs typeface="Arial" panose="020B0604020202020204" pitchFamily="34" charset="0"/>
              </a:rPr>
              <a:t>Jeremiah was also playing his key role back in Jerusalem by living among the people as well as giving messages to Judah’s kings. So what about the kings of Judah?</a:t>
            </a:r>
          </a:p>
          <a:p>
            <a:pPr marR="0" lvl="0" algn="l" defTabSz="914400" rtl="0" eaLnBrk="1" fontAlgn="auto" latinLnBrk="0" hangingPunct="1">
              <a:lnSpc>
                <a:spcPct val="100000"/>
              </a:lnSpc>
              <a:spcBef>
                <a:spcPts val="0"/>
              </a:spcBef>
              <a:spcAft>
                <a:spcPts val="0"/>
              </a:spcAft>
              <a:buClrTx/>
              <a:buSzTx/>
              <a:buFontTx/>
              <a:buNone/>
              <a:defRPr/>
            </a:pPr>
            <a:r>
              <a:rPr lang="en-US" dirty="0">
                <a:latin typeface="Arial" panose="020B0604020202020204" pitchFamily="34" charset="0"/>
                <a:ea typeface="ＭＳ Ｐゴシック" charset="0"/>
                <a:cs typeface="Arial" panose="020B0604020202020204" pitchFamily="34" charset="0"/>
              </a:rPr>
              <a:t>• Josiah</a:t>
            </a:r>
            <a:r>
              <a:rPr lang="en-US" baseline="0" dirty="0">
                <a:latin typeface="Arial" panose="020B0604020202020204" pitchFamily="34" charset="0"/>
                <a:ea typeface="ＭＳ Ｐゴシック" charset="0"/>
                <a:cs typeface="Arial" panose="020B0604020202020204" pitchFamily="34" charset="0"/>
              </a:rPr>
              <a:t> was the last good king, who died in 609. • After him the reigns of his descendants alternated between 3 months•  to 11 years • to 3 months • to 11 years once again! • But God spoke to these godless kings through three major prophets. Jeremiah was the only one to preach in Jerusalem until the city fell in 586, • while Daniel was taken to Babylon in 605 • and Ezekiel in 597. </a:t>
            </a:r>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Common English Slides-161</a:t>
            </a:r>
          </a:p>
          <a:p>
            <a:r>
              <a:rPr lang="en-US" dirty="0">
                <a:latin typeface="Arial" panose="020B0604020202020204" pitchFamily="34" charset="0"/>
                <a:cs typeface="Arial" panose="020B0604020202020204" pitchFamily="34" charset="0"/>
              </a:rPr>
              <a:t>OS-12-2Kings-220</a:t>
            </a:r>
          </a:p>
          <a:p>
            <a:r>
              <a:rPr lang="en-US" dirty="0">
                <a:latin typeface="Arial" panose="020B0604020202020204" pitchFamily="34" charset="0"/>
                <a:cs typeface="Arial" panose="020B0604020202020204" pitchFamily="34" charset="0"/>
              </a:rPr>
              <a:t>OS-14-2Chron-283</a:t>
            </a:r>
          </a:p>
          <a:p>
            <a:r>
              <a:rPr lang="en-US" dirty="0">
                <a:latin typeface="Arial" panose="020B0604020202020204" pitchFamily="34" charset="0"/>
                <a:cs typeface="Arial" panose="020B0604020202020204" pitchFamily="34" charset="0"/>
              </a:rPr>
              <a:t>OS-23-Jeremiah-82</a:t>
            </a:r>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424083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should not stop the normal way we read words in Ezekiel just because we feel uncomfortable with the idea of future sacrifices. Spiritualizing these chapters leads to even greater problems in determining what is meant by these parts of the temple and sacrifices when the Bible does not tell us what else they mean other than the plain use of words and phrases.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017343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4827CD9-EEF6-1641-B4BF-2DBA850EDEF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6914" name="Rectangle 1026"/>
          <p:cNvSpPr>
            <a:spLocks noGrp="1" noRot="1" noChangeAspect="1" noChangeArrowheads="1"/>
          </p:cNvSpPr>
          <p:nvPr>
            <p:ph type="sldImg"/>
          </p:nvPr>
        </p:nvSpPr>
        <p:spPr>
          <a:solidFill>
            <a:srgbClr val="FFFFFF"/>
          </a:solidFill>
          <a:ln/>
        </p:spPr>
      </p:sp>
      <p:sp>
        <p:nvSpPr>
          <p:cNvPr id="806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C8B1D26-F9F2-5442-A9B3-BFD97CF735F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Ezekiel 47-48. The River and the Land</a:t>
            </a:r>
          </a:p>
          <a:p>
            <a:r>
              <a:rPr lang="en-US"/>
              <a:t>See Picture #32. The river that starts on the south side of the temple entrance.</a:t>
            </a:r>
          </a:p>
          <a:p>
            <a:r>
              <a:rPr lang="en-US"/>
              <a:t>Ezekiel 47:1, </a:t>
            </a:r>
            <a:r>
              <a:rPr lang="ru-RU"/>
              <a:t>"</a:t>
            </a:r>
            <a:r>
              <a:rPr lang="en-US"/>
              <a:t>Afterward he brought me again unto the door of the house,</a:t>
            </a:r>
            <a:r>
              <a:rPr lang="ru-RU"/>
              <a:t>"</a:t>
            </a:r>
            <a:r>
              <a:rPr lang="en-US"/>
              <a:t> the temple, </a:t>
            </a:r>
            <a:r>
              <a:rPr lang="ru-RU"/>
              <a:t>"</a:t>
            </a:r>
            <a:r>
              <a:rPr lang="en-US"/>
              <a:t>and, behold, waters issued out from under the threshold of the house eastward: for the forefront of the house stood toward the east, and the waters came down from under from the right side of the house, at the south side of the altar.</a:t>
            </a:r>
            <a:r>
              <a:rPr lang="ru-RU"/>
              <a:t>"</a:t>
            </a:r>
            <a:r>
              <a:rPr lang="en-US"/>
              <a:t> Picture #32 shows a trickle of water flowing from south side of the threshold of the temple. </a:t>
            </a:r>
            <a:r>
              <a:rPr lang="ru-RU"/>
              <a:t>"</a:t>
            </a:r>
            <a:r>
              <a:rPr lang="en-US"/>
              <a:t>The right side of the house</a:t>
            </a:r>
            <a:r>
              <a:rPr lang="ru-RU"/>
              <a:t>"</a:t>
            </a:r>
            <a:r>
              <a:rPr lang="en-US"/>
              <a:t> is the south side, since the temple faces east.</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92EF383-8FFF-C749-9F55-18E1BD56846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8722" name="Rectangle 1026"/>
          <p:cNvSpPr>
            <a:spLocks noGrp="1" noRot="1" noChangeAspect="1" noChangeArrowheads="1"/>
          </p:cNvSpPr>
          <p:nvPr>
            <p:ph type="sldImg"/>
          </p:nvPr>
        </p:nvSpPr>
        <p:spPr>
          <a:solidFill>
            <a:srgbClr val="FFFFFF"/>
          </a:solidFill>
          <a:ln/>
        </p:spPr>
      </p:sp>
      <p:sp>
        <p:nvSpPr>
          <p:cNvPr id="79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14AF721-662B-134D-BB51-A6ED0D4E39A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0770" name="Rectangle 1026"/>
          <p:cNvSpPr>
            <a:spLocks noGrp="1" noRot="1" noChangeAspect="1" noChangeArrowheads="1"/>
          </p:cNvSpPr>
          <p:nvPr>
            <p:ph type="sldImg"/>
          </p:nvPr>
        </p:nvSpPr>
        <p:spPr>
          <a:solidFill>
            <a:srgbClr val="FFFFFF"/>
          </a:solidFill>
          <a:ln/>
        </p:spPr>
      </p:sp>
      <p:sp>
        <p:nvSpPr>
          <p:cNvPr id="8007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C74FF18-8135-6C4E-BDCF-9D87EDD4632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2818" name="Rectangle 1026"/>
          <p:cNvSpPr>
            <a:spLocks noGrp="1" noRot="1" noChangeAspect="1" noChangeArrowheads="1"/>
          </p:cNvSpPr>
          <p:nvPr>
            <p:ph type="sldImg"/>
          </p:nvPr>
        </p:nvSpPr>
        <p:spPr>
          <a:solidFill>
            <a:srgbClr val="FFFFFF"/>
          </a:solidFill>
          <a:ln/>
        </p:spPr>
      </p:sp>
      <p:sp>
        <p:nvSpPr>
          <p:cNvPr id="80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C8B1D26-F9F2-5442-A9B3-BFD97CF735F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#35. Portions of land for the tribes of Israel going straight across from east to west. I have not tried to present accurate boundaries, but rather to show the general arrangement of the tribal portions. For example, the Golan Heights will probably be within the borders of Israel, though the picture doesn</a:t>
            </a:r>
            <a:r>
              <a:rPr lang="uk-UA"/>
              <a:t>'</a:t>
            </a:r>
            <a:r>
              <a:rPr lang="en-US"/>
              <a:t>t show it that way.</a:t>
            </a:r>
          </a:p>
          <a:p>
            <a:r>
              <a:rPr lang="en-US"/>
              <a:t>Northern Boundaries. Ezekiel 48:1, </a:t>
            </a:r>
            <a:r>
              <a:rPr lang="ru-RU"/>
              <a:t>"</a:t>
            </a:r>
            <a:r>
              <a:rPr lang="en-US"/>
              <a:t>Now these are the names of the tribes. From the north end to the coast of the way of Hethlon, as one goeth to Hamath, Hazarenan, the border of Damascus northward, to the coast of Hamath.</a:t>
            </a:r>
            <a:r>
              <a:rPr lang="ru-RU"/>
              <a:t>"</a:t>
            </a:r>
            <a:r>
              <a:rPr lang="en-US"/>
              <a:t> Hamath is present day Hama in Syria. The northern border of Israel during the Messianic Kingdom will extend to about the present northern border of Lebanon. Present day Lebanon will be part of millennial Israel.</a:t>
            </a:r>
          </a:p>
          <a:p>
            <a:r>
              <a:rPr lang="en-US"/>
              <a:t>Seven Northern Tribes. Ezekiel 48:2-7, </a:t>
            </a:r>
            <a:r>
              <a:rPr lang="ru-RU"/>
              <a:t>"</a:t>
            </a:r>
            <a:r>
              <a:rPr lang="en-US"/>
              <a:t>These are his sides east and west; a portion for Dan. And by the border of Dan, from the east side unto the west side, a portion for Asher. And by the border of Asher, from the east side even unto the west side, a portion for Naphtali. And by ... Naphtali, ... a portion for Manasseh. And by ... Manasseh, ... a portion for Ephraim. And by ... Ephraim, ... a portion for Reuben. And by ... Reuben, ... a portion for Judah.</a:t>
            </a:r>
            <a:r>
              <a:rPr lang="ru-RU"/>
              <a:t>"</a:t>
            </a:r>
            <a:r>
              <a:rPr lang="en-US"/>
              <a:t> Each tribe</a:t>
            </a:r>
            <a:r>
              <a:rPr lang="uk-UA"/>
              <a:t>'</a:t>
            </a:r>
            <a:r>
              <a:rPr lang="en-US"/>
              <a:t>s portion will extend completely across from the western boundaries, like the Jordan River, to the Mediterranean Sea.</a:t>
            </a:r>
          </a:p>
          <a:p>
            <a:r>
              <a:rPr lang="en-US"/>
              <a:t>Today most Jewish people don</a:t>
            </a:r>
            <a:r>
              <a:rPr lang="uk-UA"/>
              <a:t>'</a:t>
            </a:r>
            <a:r>
              <a:rPr lang="en-US"/>
              <a:t>t know which tribe they are descended from, the exception being some descendants of priests and Levites who have family names like Cohen, the Hebrew word for priest, or Levi. But now we have genetic tests, and anyway the Lord knows the genealogy of everyone. Jewish tradition says that when Elijah returns before the Messianic Kingdom is set up, he will provide Jewish people with their tribal identities.</a:t>
            </a:r>
          </a:p>
          <a:p>
            <a:r>
              <a:rPr lang="en-US"/>
              <a:t>So although physical things like genealogies have no relevance in the church age or for spiritual salvation; in the future, genealogies will be important again, at least in determining how physically close to the shekinah glory a person will be able to live.</a:t>
            </a:r>
          </a:p>
          <a:p>
            <a:r>
              <a:rPr lang="en-US"/>
              <a:t>Some Gentiles, possibly proselytes, will dwell among the tribes in the land, </a:t>
            </a:r>
            <a:r>
              <a:rPr lang="ru-RU"/>
              <a:t>"</a:t>
            </a:r>
            <a:r>
              <a:rPr lang="en-US"/>
              <a:t>in what tribe the stranger sojourneth, there shall ye give him his inheritance,</a:t>
            </a:r>
            <a:r>
              <a:rPr lang="ru-RU"/>
              <a:t>"</a:t>
            </a:r>
            <a:r>
              <a:rPr lang="en-US"/>
              <a:t> Ez47:23. And some Gentiles in their natural bodies during the kingdom will become servants to Israelites so they can live in the land. </a:t>
            </a:r>
            <a:r>
              <a:rPr lang="ru-RU"/>
              <a:t>"</a:t>
            </a:r>
            <a:r>
              <a:rPr lang="en-US"/>
              <a:t>Strangers shall stand and feed your flocks, and the sons of the alien shall be your plowmen and your vinedressers ... For your shame, ye shall have double [blessing, joy, inheritance, etc.],</a:t>
            </a:r>
            <a:r>
              <a:rPr lang="ru-RU"/>
              <a:t>"</a:t>
            </a:r>
            <a:r>
              <a:rPr lang="en-US"/>
              <a:t> Is60:1-61:7.</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09" name="Rectangle 2"/>
          <p:cNvSpPr>
            <a:spLocks noGrp="1" noRot="1" noChangeAspect="1" noChangeArrowheads="1" noTextEdit="1"/>
          </p:cNvSpPr>
          <p:nvPr>
            <p:ph type="sldImg"/>
          </p:nvPr>
        </p:nvSpPr>
        <p:spPr>
          <a:solidFill>
            <a:srgbClr val="FFFFFF"/>
          </a:solidFill>
          <a:ln/>
        </p:spPr>
      </p:sp>
      <p:sp>
        <p:nvSpPr>
          <p:cNvPr id="81101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759155F-2404-E34B-B359-509B82CBE8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78765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BB7CB125-91CB-654A-B37C-998DE3D3A5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00893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8C6A2DD3-4882-1542-9E16-AE3DBE3499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84501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6ED1364C-912A-AC4C-837C-2E545F6113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95104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AC842C39-B656-1147-B87B-330FE67C11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67377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452B7696-DDD0-0041-877D-08CCBF7973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70634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4BE6342-45AC-E343-85F9-F0BEB80283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39328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4185289B-F6D7-8A4A-A587-4780C21D7D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490093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8F41891-0E36-114E-8F5E-1C334455FB3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00887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6A6083D3-5FD6-9944-9D30-5C79E503A6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9058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38098436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B5B8DC0A-4C64-DF42-80D3-3C8959F84232}" type="slidenum">
              <a:rPr lang="en-US"/>
              <a:pPr>
                <a:defRPr/>
              </a:pPr>
              <a:t>‹#›</a:t>
            </a:fld>
            <a:endParaRPr lang="en-US"/>
          </a:p>
        </p:txBody>
      </p:sp>
    </p:spTree>
    <p:extLst>
      <p:ext uri="{BB962C8B-B14F-4D97-AF65-F5344CB8AC3E}">
        <p14:creationId xmlns:p14="http://schemas.microsoft.com/office/powerpoint/2010/main" val="5865365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54A1E04-EB18-1841-99E0-D73C9979C7E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662907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CEBB44E-0A9E-9347-9973-33E8383A8BC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837704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8101080-69F7-0241-AAA1-24E08DD4FB3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888998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894C60B6-53D9-FD46-AFA1-F1B8030EA971}"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641970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11EBEB2D-6886-A941-BD38-9A00198955E5}"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792418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43EF159F-5AEC-2F44-B497-6700452BA728}"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57236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FD729B7-CEEF-0E42-9873-D801FF7BC7B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185932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75612C8-6736-A449-AF63-524AFD6234D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48428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A6D9D51-579A-1448-A423-A0B70A68442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981173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9020F2B-D59A-D64A-91FC-B4E5AE08827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17906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07AEB15-D12B-514D-A619-5B005C1646C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48713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4453D95F-AB5F-9540-808E-763E01C0DCCE}"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105074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EDE1B389-FBF6-BA43-9AFF-BF57AF09045B}"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939021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B37A6D-8C67-2847-9C9B-20077F5E3CA2}" type="slidenum">
              <a:rPr lang="en-US"/>
              <a:pPr>
                <a:defRPr/>
              </a:pPr>
              <a:t>‹#›</a:t>
            </a:fld>
            <a:endParaRPr lang="en-US"/>
          </a:p>
        </p:txBody>
      </p:sp>
    </p:spTree>
    <p:extLst>
      <p:ext uri="{BB962C8B-B14F-4D97-AF65-F5344CB8AC3E}">
        <p14:creationId xmlns:p14="http://schemas.microsoft.com/office/powerpoint/2010/main" val="845079917"/>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112645811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22460263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FD5F38-E312-5A48-BEEB-A7F71BFFCA88}" type="slidenum">
              <a:rPr lang="en-US"/>
              <a:pPr>
                <a:defRPr/>
              </a:pPr>
              <a:t>‹#›</a:t>
            </a:fld>
            <a:endParaRPr lang="en-US"/>
          </a:p>
        </p:txBody>
      </p:sp>
    </p:spTree>
    <p:extLst>
      <p:ext uri="{BB962C8B-B14F-4D97-AF65-F5344CB8AC3E}">
        <p14:creationId xmlns:p14="http://schemas.microsoft.com/office/powerpoint/2010/main" val="28611666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802A939-EA89-2C4B-A51E-24102B3E9637}" type="slidenum">
              <a:rPr lang="en-US"/>
              <a:pPr>
                <a:defRPr/>
              </a:pPr>
              <a:t>‹#›</a:t>
            </a:fld>
            <a:endParaRPr lang="en-US"/>
          </a:p>
        </p:txBody>
      </p:sp>
    </p:spTree>
    <p:extLst>
      <p:ext uri="{BB962C8B-B14F-4D97-AF65-F5344CB8AC3E}">
        <p14:creationId xmlns:p14="http://schemas.microsoft.com/office/powerpoint/2010/main" val="3735916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CDD36F-7046-FF4D-BED2-1FC2EE08E296}" type="slidenum">
              <a:rPr lang="en-US"/>
              <a:pPr>
                <a:defRPr/>
              </a:pPr>
              <a:t>‹#›</a:t>
            </a:fld>
            <a:endParaRPr lang="en-US"/>
          </a:p>
        </p:txBody>
      </p:sp>
    </p:spTree>
    <p:extLst>
      <p:ext uri="{BB962C8B-B14F-4D97-AF65-F5344CB8AC3E}">
        <p14:creationId xmlns:p14="http://schemas.microsoft.com/office/powerpoint/2010/main" val="37522994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50B5B1-F231-2A4A-A91F-E5628428E5A6}" type="slidenum">
              <a:rPr lang="en-US"/>
              <a:pPr>
                <a:defRPr/>
              </a:pPr>
              <a:t>‹#›</a:t>
            </a:fld>
            <a:endParaRPr lang="en-US"/>
          </a:p>
        </p:txBody>
      </p:sp>
    </p:spTree>
    <p:extLst>
      <p:ext uri="{BB962C8B-B14F-4D97-AF65-F5344CB8AC3E}">
        <p14:creationId xmlns:p14="http://schemas.microsoft.com/office/powerpoint/2010/main" val="12111511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1A820EE-2B72-0647-A224-62F4BEF65944}" type="slidenum">
              <a:rPr lang="en-US"/>
              <a:pPr>
                <a:defRPr/>
              </a:pPr>
              <a:t>‹#›</a:t>
            </a:fld>
            <a:endParaRPr lang="en-US"/>
          </a:p>
        </p:txBody>
      </p:sp>
    </p:spTree>
    <p:extLst>
      <p:ext uri="{BB962C8B-B14F-4D97-AF65-F5344CB8AC3E}">
        <p14:creationId xmlns:p14="http://schemas.microsoft.com/office/powerpoint/2010/main" val="11415265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381FC31-2F8F-AD46-B093-393171BD20D3}" type="slidenum">
              <a:rPr lang="en-US"/>
              <a:pPr>
                <a:defRPr/>
              </a:pPr>
              <a:t>‹#›</a:t>
            </a:fld>
            <a:endParaRPr lang="en-US"/>
          </a:p>
        </p:txBody>
      </p:sp>
    </p:spTree>
    <p:extLst>
      <p:ext uri="{BB962C8B-B14F-4D97-AF65-F5344CB8AC3E}">
        <p14:creationId xmlns:p14="http://schemas.microsoft.com/office/powerpoint/2010/main" val="36800107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BF3A4A3-75EC-F74F-983E-01C87491CCBC}" type="slidenum">
              <a:rPr lang="en-US"/>
              <a:pPr>
                <a:defRPr/>
              </a:pPr>
              <a:t>‹#›</a:t>
            </a:fld>
            <a:endParaRPr lang="en-US"/>
          </a:p>
        </p:txBody>
      </p:sp>
    </p:spTree>
    <p:extLst>
      <p:ext uri="{BB962C8B-B14F-4D97-AF65-F5344CB8AC3E}">
        <p14:creationId xmlns:p14="http://schemas.microsoft.com/office/powerpoint/2010/main" val="22788076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A85BD4-0E8E-F641-ADC3-692D77231B1A}" type="slidenum">
              <a:rPr lang="en-US"/>
              <a:pPr>
                <a:defRPr/>
              </a:pPr>
              <a:t>‹#›</a:t>
            </a:fld>
            <a:endParaRPr lang="en-US"/>
          </a:p>
        </p:txBody>
      </p:sp>
    </p:spTree>
    <p:extLst>
      <p:ext uri="{BB962C8B-B14F-4D97-AF65-F5344CB8AC3E}">
        <p14:creationId xmlns:p14="http://schemas.microsoft.com/office/powerpoint/2010/main" val="21718710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A5644E-B10B-164D-B326-89A73D120775}" type="slidenum">
              <a:rPr lang="en-US"/>
              <a:pPr>
                <a:defRPr/>
              </a:pPr>
              <a:t>‹#›</a:t>
            </a:fld>
            <a:endParaRPr lang="en-US"/>
          </a:p>
        </p:txBody>
      </p:sp>
    </p:spTree>
    <p:extLst>
      <p:ext uri="{BB962C8B-B14F-4D97-AF65-F5344CB8AC3E}">
        <p14:creationId xmlns:p14="http://schemas.microsoft.com/office/powerpoint/2010/main" val="38865852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8D011D-0BAC-704B-9713-E5DB8B92B577}" type="slidenum">
              <a:rPr lang="en-US"/>
              <a:pPr>
                <a:defRPr/>
              </a:pPr>
              <a:t>‹#›</a:t>
            </a:fld>
            <a:endParaRPr lang="en-US"/>
          </a:p>
        </p:txBody>
      </p:sp>
    </p:spTree>
    <p:extLst>
      <p:ext uri="{BB962C8B-B14F-4D97-AF65-F5344CB8AC3E}">
        <p14:creationId xmlns:p14="http://schemas.microsoft.com/office/powerpoint/2010/main" val="1666601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5D36CA-AFDF-6E49-90D7-283572532449}" type="slidenum">
              <a:rPr lang="en-US"/>
              <a:pPr>
                <a:defRPr/>
              </a:pPr>
              <a:t>‹#›</a:t>
            </a:fld>
            <a:endParaRPr lang="en-US"/>
          </a:p>
        </p:txBody>
      </p:sp>
    </p:spTree>
    <p:extLst>
      <p:ext uri="{BB962C8B-B14F-4D97-AF65-F5344CB8AC3E}">
        <p14:creationId xmlns:p14="http://schemas.microsoft.com/office/powerpoint/2010/main" val="38123558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DF8EEA-03EA-F845-BFD0-7FA2670F3071}" type="slidenum">
              <a:rPr lang="en-US"/>
              <a:pPr>
                <a:defRPr/>
              </a:pPr>
              <a:t>‹#›</a:t>
            </a:fld>
            <a:endParaRPr lang="en-US"/>
          </a:p>
        </p:txBody>
      </p:sp>
    </p:spTree>
    <p:extLst>
      <p:ext uri="{BB962C8B-B14F-4D97-AF65-F5344CB8AC3E}">
        <p14:creationId xmlns:p14="http://schemas.microsoft.com/office/powerpoint/2010/main" val="622524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67810380"/>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F5D9F17-05FA-4F4D-8EE2-E422BFDBD539}" type="slidenum">
              <a:rPr lang="en-US"/>
              <a:pPr>
                <a:defRPr/>
              </a:pPr>
              <a:t>‹#›</a:t>
            </a:fld>
            <a:endParaRPr lang="en-US"/>
          </a:p>
        </p:txBody>
      </p:sp>
    </p:spTree>
    <p:extLst>
      <p:ext uri="{BB962C8B-B14F-4D97-AF65-F5344CB8AC3E}">
        <p14:creationId xmlns:p14="http://schemas.microsoft.com/office/powerpoint/2010/main" val="176798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p:txBody>
          <a:bodyPr/>
          <a:lstStyle>
            <a:lvl1pPr eaLnBrk="1" hangingPunct="1">
              <a:defRPr>
                <a:solidFill>
                  <a:srgbClr val="FFFFFF"/>
                </a:solidFill>
                <a:latin typeface="Arial"/>
              </a:defRPr>
            </a:lvl1pPr>
          </a:lstStyle>
          <a:p>
            <a:pPr>
              <a:defRPr/>
            </a:pPr>
            <a:endParaRPr lang="en-US"/>
          </a:p>
        </p:txBody>
      </p:sp>
      <p:sp>
        <p:nvSpPr>
          <p:cNvPr id="5" name="Rectangle 70"/>
          <p:cNvSpPr>
            <a:spLocks noGrp="1" noChangeArrowheads="1"/>
          </p:cNvSpPr>
          <p:nvPr>
            <p:ph type="ftr" sz="quarter" idx="11"/>
          </p:nvPr>
        </p:nvSpPr>
        <p:spPr/>
        <p:txBody>
          <a:bodyPr/>
          <a:lstStyle>
            <a:lvl1pPr eaLnBrk="1" hangingPunct="1">
              <a:defRPr>
                <a:solidFill>
                  <a:srgbClr val="FFFFFF"/>
                </a:solidFill>
                <a:latin typeface="Arial"/>
              </a:defRPr>
            </a:lvl1pPr>
          </a:lstStyle>
          <a:p>
            <a:pPr>
              <a:defRPr/>
            </a:pPr>
            <a:endParaRPr lang="en-US"/>
          </a:p>
        </p:txBody>
      </p:sp>
      <p:sp>
        <p:nvSpPr>
          <p:cNvPr id="6" name="Rectangle 71"/>
          <p:cNvSpPr>
            <a:spLocks noGrp="1" noChangeArrowheads="1"/>
          </p:cNvSpPr>
          <p:nvPr>
            <p:ph type="sldNum" sz="quarter" idx="12"/>
          </p:nvPr>
        </p:nvSpPr>
        <p:spPr/>
        <p:txBody>
          <a:bodyPr/>
          <a:lstStyle>
            <a:lvl1pPr eaLnBrk="1" hangingPunct="1">
              <a:defRPr>
                <a:solidFill>
                  <a:srgbClr val="FFFFFF"/>
                </a:solidFill>
                <a:latin typeface="Arial"/>
              </a:defRPr>
            </a:lvl1pPr>
          </a:lstStyle>
          <a:p>
            <a:pPr>
              <a:defRPr/>
            </a:pPr>
            <a:fld id="{FB79FCF7-A00F-1641-8CC6-272D6CDAE929}" type="slidenum">
              <a:rPr lang="en-US"/>
              <a:pPr>
                <a:defRPr/>
              </a:pPr>
              <a:t>‹#›</a:t>
            </a:fld>
            <a:endParaRPr lang="en-US"/>
          </a:p>
        </p:txBody>
      </p:sp>
    </p:spTree>
    <p:extLst>
      <p:ext uri="{BB962C8B-B14F-4D97-AF65-F5344CB8AC3E}">
        <p14:creationId xmlns:p14="http://schemas.microsoft.com/office/powerpoint/2010/main" val="29644521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E387911-9857-5B45-9E60-EE1CE302A288}" type="slidenum">
              <a:rPr lang="en-US"/>
              <a:pPr>
                <a:defRPr/>
              </a:pPr>
              <a:t>‹#›</a:t>
            </a:fld>
            <a:endParaRPr lang="en-US"/>
          </a:p>
        </p:txBody>
      </p:sp>
    </p:spTree>
    <p:extLst>
      <p:ext uri="{BB962C8B-B14F-4D97-AF65-F5344CB8AC3E}">
        <p14:creationId xmlns:p14="http://schemas.microsoft.com/office/powerpoint/2010/main" val="17888759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2891CAC-E9A8-9F43-A22F-CE58D4415486}" type="slidenum">
              <a:rPr lang="en-US"/>
              <a:pPr>
                <a:defRPr/>
              </a:pPr>
              <a:t>‹#›</a:t>
            </a:fld>
            <a:endParaRPr lang="en-US"/>
          </a:p>
        </p:txBody>
      </p:sp>
    </p:spTree>
    <p:extLst>
      <p:ext uri="{BB962C8B-B14F-4D97-AF65-F5344CB8AC3E}">
        <p14:creationId xmlns:p14="http://schemas.microsoft.com/office/powerpoint/2010/main" val="5146839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AC3B1F6-C388-EE46-8BE7-0FA5C8BB4A08}" type="slidenum">
              <a:rPr lang="en-US"/>
              <a:pPr>
                <a:defRPr/>
              </a:pPr>
              <a:t>‹#›</a:t>
            </a:fld>
            <a:endParaRPr lang="en-US"/>
          </a:p>
        </p:txBody>
      </p:sp>
    </p:spTree>
    <p:extLst>
      <p:ext uri="{BB962C8B-B14F-4D97-AF65-F5344CB8AC3E}">
        <p14:creationId xmlns:p14="http://schemas.microsoft.com/office/powerpoint/2010/main" val="283782122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C0D384F-39AB-834F-A46F-3CB57803CC01}" type="slidenum">
              <a:rPr lang="en-US"/>
              <a:pPr>
                <a:defRPr/>
              </a:pPr>
              <a:t>‹#›</a:t>
            </a:fld>
            <a:endParaRPr lang="en-US"/>
          </a:p>
        </p:txBody>
      </p:sp>
    </p:spTree>
    <p:extLst>
      <p:ext uri="{BB962C8B-B14F-4D97-AF65-F5344CB8AC3E}">
        <p14:creationId xmlns:p14="http://schemas.microsoft.com/office/powerpoint/2010/main" val="403865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D247172-A3F7-F746-85EC-66EA0C60A36D}" type="slidenum">
              <a:rPr lang="en-US"/>
              <a:pPr>
                <a:defRPr/>
              </a:pPr>
              <a:t>‹#›</a:t>
            </a:fld>
            <a:endParaRPr lang="en-US"/>
          </a:p>
        </p:txBody>
      </p:sp>
    </p:spTree>
    <p:extLst>
      <p:ext uri="{BB962C8B-B14F-4D97-AF65-F5344CB8AC3E}">
        <p14:creationId xmlns:p14="http://schemas.microsoft.com/office/powerpoint/2010/main" val="11822821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4AC81A9-914C-544F-B51F-94CBA296E069}" type="slidenum">
              <a:rPr lang="en-US"/>
              <a:pPr>
                <a:defRPr/>
              </a:pPr>
              <a:t>‹#›</a:t>
            </a:fld>
            <a:endParaRPr lang="en-US"/>
          </a:p>
        </p:txBody>
      </p:sp>
    </p:spTree>
    <p:extLst>
      <p:ext uri="{BB962C8B-B14F-4D97-AF65-F5344CB8AC3E}">
        <p14:creationId xmlns:p14="http://schemas.microsoft.com/office/powerpoint/2010/main" val="69518789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E26D4A1-55B9-D548-9D7C-69DE054F4B8D}" type="slidenum">
              <a:rPr lang="en-US"/>
              <a:pPr>
                <a:defRPr/>
              </a:pPr>
              <a:t>‹#›</a:t>
            </a:fld>
            <a:endParaRPr lang="en-US"/>
          </a:p>
        </p:txBody>
      </p:sp>
    </p:spTree>
    <p:extLst>
      <p:ext uri="{BB962C8B-B14F-4D97-AF65-F5344CB8AC3E}">
        <p14:creationId xmlns:p14="http://schemas.microsoft.com/office/powerpoint/2010/main" val="20940389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64D42A3-73F5-4240-A535-5D4149A92FF4}" type="slidenum">
              <a:rPr lang="en-US"/>
              <a:pPr>
                <a:defRPr/>
              </a:pPr>
              <a:t>‹#›</a:t>
            </a:fld>
            <a:endParaRPr lang="en-US"/>
          </a:p>
        </p:txBody>
      </p:sp>
    </p:spTree>
    <p:extLst>
      <p:ext uri="{BB962C8B-B14F-4D97-AF65-F5344CB8AC3E}">
        <p14:creationId xmlns:p14="http://schemas.microsoft.com/office/powerpoint/2010/main" val="310563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20731365"/>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212CFAB9-FBB5-D74B-A90E-18D166C39BA1}" type="slidenum">
              <a:rPr lang="en-US"/>
              <a:pPr>
                <a:defRPr/>
              </a:pPr>
              <a:t>‹#›</a:t>
            </a:fld>
            <a:endParaRPr lang="en-US"/>
          </a:p>
        </p:txBody>
      </p:sp>
    </p:spTree>
    <p:extLst>
      <p:ext uri="{BB962C8B-B14F-4D97-AF65-F5344CB8AC3E}">
        <p14:creationId xmlns:p14="http://schemas.microsoft.com/office/powerpoint/2010/main" val="19637364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96BFADA-FA07-9B49-8388-1B85D727BE84}" type="slidenum">
              <a:rPr lang="en-US"/>
              <a:pPr>
                <a:defRPr/>
              </a:pPr>
              <a:t>‹#›</a:t>
            </a:fld>
            <a:endParaRPr lang="en-US"/>
          </a:p>
        </p:txBody>
      </p:sp>
    </p:spTree>
    <p:extLst>
      <p:ext uri="{BB962C8B-B14F-4D97-AF65-F5344CB8AC3E}">
        <p14:creationId xmlns:p14="http://schemas.microsoft.com/office/powerpoint/2010/main" val="17215333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03CAF573-481E-2749-8CA1-0CB98D095F5B}" type="slidenum">
              <a:rPr lang="en-US"/>
              <a:pPr>
                <a:defRPr/>
              </a:pPr>
              <a:t>‹#›</a:t>
            </a:fld>
            <a:endParaRPr lang="en-US"/>
          </a:p>
        </p:txBody>
      </p:sp>
    </p:spTree>
    <p:extLst>
      <p:ext uri="{BB962C8B-B14F-4D97-AF65-F5344CB8AC3E}">
        <p14:creationId xmlns:p14="http://schemas.microsoft.com/office/powerpoint/2010/main" val="29431869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E8BA2183-FDBA-2646-990B-5C57E3FD8F48}" type="slidenum">
              <a:rPr lang="en-US"/>
              <a:pPr>
                <a:defRPr/>
              </a:pPr>
              <a:t>‹#›</a:t>
            </a:fld>
            <a:endParaRPr lang="en-US"/>
          </a:p>
        </p:txBody>
      </p:sp>
    </p:spTree>
    <p:extLst>
      <p:ext uri="{BB962C8B-B14F-4D97-AF65-F5344CB8AC3E}">
        <p14:creationId xmlns:p14="http://schemas.microsoft.com/office/powerpoint/2010/main" val="348227591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5C2F3A94-C9DB-1041-9892-5417BFF1411A}" type="slidenum">
              <a:rPr lang="en-US"/>
              <a:pPr>
                <a:defRPr/>
              </a:pPr>
              <a:t>‹#›</a:t>
            </a:fld>
            <a:endParaRPr lang="en-US"/>
          </a:p>
        </p:txBody>
      </p:sp>
    </p:spTree>
    <p:extLst>
      <p:ext uri="{BB962C8B-B14F-4D97-AF65-F5344CB8AC3E}">
        <p14:creationId xmlns:p14="http://schemas.microsoft.com/office/powerpoint/2010/main" val="180575630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237997697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164569654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3614524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26289996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1394873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54157370"/>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793824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404664307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27753626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15463413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1160900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205394508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3064235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8173594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18921951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 xmlns:a14="http://schemas.microsoft.com/office/drawing/2010/main" w="9525">
                <a:solidFill>
                  <a:schemeClr val="bg1"/>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CCECFF"/>
              </a:solidFill>
              <a:latin typeface="Times New Roman" charset="0"/>
              <a:ea typeface="ＭＳ Ｐゴシック" charset="0"/>
              <a:cs typeface="ＭＳ Ｐゴシック" charset="0"/>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CCECFF"/>
              </a:solidFill>
              <a:latin typeface="Times New Roman" charset="0"/>
              <a:ea typeface="ＭＳ Ｐゴシック" charset="0"/>
              <a:cs typeface="ＭＳ Ｐゴシック" charset="0"/>
            </a:endParaRPr>
          </a:p>
        </p:txBody>
      </p:sp>
      <p:sp>
        <p:nvSpPr>
          <p:cNvPr id="4099" name="Rectangle 3"/>
          <p:cNvSpPr>
            <a:spLocks noGrp="1" noChangeArrowheads="1"/>
          </p:cNvSpPr>
          <p:nvPr>
            <p:ph type="ctrTitle"/>
          </p:nvPr>
        </p:nvSpPr>
        <p:spPr>
          <a:xfrm>
            <a:off x="685800" y="2133600"/>
            <a:ext cx="7772400" cy="1143000"/>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pPr lvl="0"/>
            <a:r>
              <a:rPr lang="en-US" noProof="0"/>
              <a:t>Click to edit Master title style</a:t>
            </a:r>
          </a:p>
        </p:txBody>
      </p:sp>
      <p:sp>
        <p:nvSpPr>
          <p:cNvPr id="4100" name="Rectangle 4"/>
          <p:cNvSpPr>
            <a:spLocks noGrp="1" noChangeArrowheads="1"/>
          </p:cNvSpPr>
          <p:nvPr>
            <p:ph type="subTitle" idx="1"/>
          </p:nvPr>
        </p:nvSpPr>
        <p:spPr>
          <a:xfrm>
            <a:off x="1447800" y="3886200"/>
            <a:ext cx="6400800" cy="1752600"/>
          </a:xfrm>
        </p:spPr>
        <p:txBody>
          <a:bodyPr/>
          <a:lstStyle>
            <a:lvl1pPr marL="0" indent="0" algn="ctr">
              <a:buFont typeface="Monotype Sorts" charset="0"/>
              <a:buNone/>
              <a:defRPr/>
            </a:lvl1pPr>
          </a:lstStyle>
          <a:p>
            <a:pPr lvl="0"/>
            <a:r>
              <a:rPr lang="en-US" noProof="0"/>
              <a:t>Click to edit Master subtitle style</a:t>
            </a:r>
          </a:p>
        </p:txBody>
      </p:sp>
      <p:sp>
        <p:nvSpPr>
          <p:cNvPr id="6" name="Rectangle 5"/>
          <p:cNvSpPr>
            <a:spLocks noGrp="1" noChangeArrowheads="1"/>
          </p:cNvSpPr>
          <p:nvPr>
            <p:ph type="dt" sz="half" idx="10"/>
          </p:nvPr>
        </p:nvSpPr>
        <p:spPr/>
        <p:txBody>
          <a:bodyPr/>
          <a:lstStyle>
            <a:lvl1pPr>
              <a:defRPr>
                <a:solidFill>
                  <a:srgbClr val="CCECFF"/>
                </a:solidFill>
                <a:latin typeface="Arial" charset="0"/>
                <a:cs typeface="ＭＳ Ｐゴシック" charset="0"/>
              </a:defRPr>
            </a:lvl1pPr>
          </a:lstStyle>
          <a:p>
            <a:pPr>
              <a:defRPr/>
            </a:pPr>
            <a:endParaRPr lang="en-US"/>
          </a:p>
        </p:txBody>
      </p:sp>
      <p:sp>
        <p:nvSpPr>
          <p:cNvPr id="7" name="Rectangle 6"/>
          <p:cNvSpPr>
            <a:spLocks noGrp="1" noChangeArrowheads="1"/>
          </p:cNvSpPr>
          <p:nvPr>
            <p:ph type="ftr" sz="quarter" idx="11"/>
          </p:nvPr>
        </p:nvSpPr>
        <p:spPr/>
        <p:txBody>
          <a:bodyPr/>
          <a:lstStyle>
            <a:lvl1pPr>
              <a:defRPr>
                <a:solidFill>
                  <a:srgbClr val="CCECFF"/>
                </a:solidFill>
                <a:latin typeface="Arial" charset="0"/>
                <a:cs typeface="ＭＳ Ｐゴシック" charset="0"/>
              </a:defRPr>
            </a:lvl1pPr>
          </a:lstStyle>
          <a:p>
            <a:pPr>
              <a:defRPr/>
            </a:pPr>
            <a:endParaRPr lang="en-US"/>
          </a:p>
        </p:txBody>
      </p:sp>
      <p:sp>
        <p:nvSpPr>
          <p:cNvPr id="8" name="Rectangle 7"/>
          <p:cNvSpPr>
            <a:spLocks noGrp="1" noChangeArrowheads="1"/>
          </p:cNvSpPr>
          <p:nvPr>
            <p:ph type="sldNum" sz="quarter" idx="12"/>
          </p:nvPr>
        </p:nvSpPr>
        <p:spPr/>
        <p:txBody>
          <a:bodyPr/>
          <a:lstStyle>
            <a:lvl1pPr>
              <a:defRPr>
                <a:solidFill>
                  <a:srgbClr val="CCECFF"/>
                </a:solidFill>
                <a:latin typeface="Arial" charset="0"/>
                <a:cs typeface="ＭＳ Ｐゴシック" charset="0"/>
              </a:defRPr>
            </a:lvl1pPr>
          </a:lstStyle>
          <a:p>
            <a:pPr>
              <a:defRPr/>
            </a:pPr>
            <a:fld id="{BD45D909-4506-1D47-9C62-1D4E3E2B9206}" type="slidenum">
              <a:rPr lang="en-US"/>
              <a:pPr>
                <a:defRPr/>
              </a:pPr>
              <a:t>‹#›</a:t>
            </a:fld>
            <a:endParaRPr lang="en-US"/>
          </a:p>
        </p:txBody>
      </p:sp>
    </p:spTree>
    <p:extLst>
      <p:ext uri="{BB962C8B-B14F-4D97-AF65-F5344CB8AC3E}">
        <p14:creationId xmlns:p14="http://schemas.microsoft.com/office/powerpoint/2010/main" val="381480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8600576"/>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DDFA244A-F7A1-0849-8B11-7F3F76D01431}" type="slidenum">
              <a:rPr lang="en-US"/>
              <a:pPr>
                <a:defRPr/>
              </a:pPr>
              <a:t>‹#›</a:t>
            </a:fld>
            <a:endParaRPr lang="en-US"/>
          </a:p>
        </p:txBody>
      </p:sp>
    </p:spTree>
    <p:extLst>
      <p:ext uri="{BB962C8B-B14F-4D97-AF65-F5344CB8AC3E}">
        <p14:creationId xmlns:p14="http://schemas.microsoft.com/office/powerpoint/2010/main" val="30363280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E155D927-D190-E64F-AE4D-D5D5D4193A55}" type="slidenum">
              <a:rPr lang="en-US"/>
              <a:pPr>
                <a:defRPr/>
              </a:pPr>
              <a:t>‹#›</a:t>
            </a:fld>
            <a:endParaRPr lang="en-US"/>
          </a:p>
        </p:txBody>
      </p:sp>
    </p:spTree>
    <p:extLst>
      <p:ext uri="{BB962C8B-B14F-4D97-AF65-F5344CB8AC3E}">
        <p14:creationId xmlns:p14="http://schemas.microsoft.com/office/powerpoint/2010/main" val="12033992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CAEE3E01-AD96-9146-AEF5-FC867E56D9F1}" type="slidenum">
              <a:rPr lang="en-US"/>
              <a:pPr>
                <a:defRPr/>
              </a:pPr>
              <a:t>‹#›</a:t>
            </a:fld>
            <a:endParaRPr lang="en-US"/>
          </a:p>
        </p:txBody>
      </p:sp>
    </p:spTree>
    <p:extLst>
      <p:ext uri="{BB962C8B-B14F-4D97-AF65-F5344CB8AC3E}">
        <p14:creationId xmlns:p14="http://schemas.microsoft.com/office/powerpoint/2010/main" val="218924085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53B3BE3D-E6D2-FB4E-81D9-9C9269A55976}" type="slidenum">
              <a:rPr lang="en-US"/>
              <a:pPr>
                <a:defRPr/>
              </a:pPr>
              <a:t>‹#›</a:t>
            </a:fld>
            <a:endParaRPr lang="en-US"/>
          </a:p>
        </p:txBody>
      </p:sp>
    </p:spTree>
    <p:extLst>
      <p:ext uri="{BB962C8B-B14F-4D97-AF65-F5344CB8AC3E}">
        <p14:creationId xmlns:p14="http://schemas.microsoft.com/office/powerpoint/2010/main" val="243081338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3EE3FA1C-1C2C-CB4D-8CAE-78A101B4A57E}" type="slidenum">
              <a:rPr lang="en-US"/>
              <a:pPr>
                <a:defRPr/>
              </a:pPr>
              <a:t>‹#›</a:t>
            </a:fld>
            <a:endParaRPr lang="en-US"/>
          </a:p>
        </p:txBody>
      </p:sp>
    </p:spTree>
    <p:extLst>
      <p:ext uri="{BB962C8B-B14F-4D97-AF65-F5344CB8AC3E}">
        <p14:creationId xmlns:p14="http://schemas.microsoft.com/office/powerpoint/2010/main" val="141513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D0125170-F811-6B47-835E-BFFE49D22767}" type="slidenum">
              <a:rPr lang="en-US"/>
              <a:pPr>
                <a:defRPr/>
              </a:pPr>
              <a:t>‹#›</a:t>
            </a:fld>
            <a:endParaRPr lang="en-US"/>
          </a:p>
        </p:txBody>
      </p:sp>
    </p:spTree>
    <p:extLst>
      <p:ext uri="{BB962C8B-B14F-4D97-AF65-F5344CB8AC3E}">
        <p14:creationId xmlns:p14="http://schemas.microsoft.com/office/powerpoint/2010/main" val="130369070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64FA90E2-33A6-2141-9EC3-6C4E7944E8F4}" type="slidenum">
              <a:rPr lang="en-US"/>
              <a:pPr>
                <a:defRPr/>
              </a:pPr>
              <a:t>‹#›</a:t>
            </a:fld>
            <a:endParaRPr lang="en-US"/>
          </a:p>
        </p:txBody>
      </p:sp>
    </p:spTree>
    <p:extLst>
      <p:ext uri="{BB962C8B-B14F-4D97-AF65-F5344CB8AC3E}">
        <p14:creationId xmlns:p14="http://schemas.microsoft.com/office/powerpoint/2010/main" val="199581985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B59CBEB7-8C74-0C4E-B76C-E262DBFDFFC0}" type="slidenum">
              <a:rPr lang="en-US"/>
              <a:pPr>
                <a:defRPr/>
              </a:pPr>
              <a:t>‹#›</a:t>
            </a:fld>
            <a:endParaRPr lang="en-US"/>
          </a:p>
        </p:txBody>
      </p:sp>
    </p:spTree>
    <p:extLst>
      <p:ext uri="{BB962C8B-B14F-4D97-AF65-F5344CB8AC3E}">
        <p14:creationId xmlns:p14="http://schemas.microsoft.com/office/powerpoint/2010/main" val="9336574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8357977A-1874-B842-BA6D-68262239F113}" type="slidenum">
              <a:rPr lang="en-US"/>
              <a:pPr>
                <a:defRPr/>
              </a:pPr>
              <a:t>‹#›</a:t>
            </a:fld>
            <a:endParaRPr lang="en-US"/>
          </a:p>
        </p:txBody>
      </p:sp>
    </p:spTree>
    <p:extLst>
      <p:ext uri="{BB962C8B-B14F-4D97-AF65-F5344CB8AC3E}">
        <p14:creationId xmlns:p14="http://schemas.microsoft.com/office/powerpoint/2010/main" val="13708168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3F9412BE-FF0B-AB4F-9227-72646E80FEB3}" type="slidenum">
              <a:rPr lang="en-US"/>
              <a:pPr>
                <a:defRPr/>
              </a:pPr>
              <a:t>‹#›</a:t>
            </a:fld>
            <a:endParaRPr lang="en-US"/>
          </a:p>
        </p:txBody>
      </p:sp>
    </p:spTree>
    <p:extLst>
      <p:ext uri="{BB962C8B-B14F-4D97-AF65-F5344CB8AC3E}">
        <p14:creationId xmlns:p14="http://schemas.microsoft.com/office/powerpoint/2010/main" val="2054094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7609800"/>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0"/>
          <p:cNvGrpSpPr>
            <a:grpSpLocks/>
          </p:cNvGrpSpPr>
          <p:nvPr/>
        </p:nvGrpSpPr>
        <p:grpSpPr bwMode="auto">
          <a:xfrm>
            <a:off x="457200" y="2362200"/>
            <a:ext cx="8305800" cy="1295400"/>
            <a:chOff x="288" y="192"/>
            <a:chExt cx="5232" cy="816"/>
          </a:xfrm>
        </p:grpSpPr>
        <p:sp>
          <p:nvSpPr>
            <p:cNvPr id="5" name="AutoShape 1031"/>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 name="AutoShape 1032"/>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7" name="Freeform 1033"/>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8" name="Freeform 1034"/>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9" name="Freeform 1035"/>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sp>
        <p:nvSpPr>
          <p:cNvPr id="29701" name="Rectangle 1029"/>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29708" name="Rectangle 1036"/>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1026"/>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1027"/>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1028"/>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5CDADDC7-58D7-A540-A536-4A0BC7CBCFC3}" type="slidenum">
              <a:rPr lang="en-US"/>
              <a:pPr>
                <a:defRPr/>
              </a:pPr>
              <a:t>‹#›</a:t>
            </a:fld>
            <a:endParaRPr lang="en-US"/>
          </a:p>
        </p:txBody>
      </p:sp>
    </p:spTree>
    <p:extLst>
      <p:ext uri="{BB962C8B-B14F-4D97-AF65-F5344CB8AC3E}">
        <p14:creationId xmlns:p14="http://schemas.microsoft.com/office/powerpoint/2010/main" val="10365297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D76FB408-604E-B74C-A776-B97AA601B775}" type="slidenum">
              <a:rPr lang="en-US"/>
              <a:pPr>
                <a:defRPr/>
              </a:pPr>
              <a:t>‹#›</a:t>
            </a:fld>
            <a:endParaRPr lang="en-US"/>
          </a:p>
        </p:txBody>
      </p:sp>
    </p:spTree>
    <p:extLst>
      <p:ext uri="{BB962C8B-B14F-4D97-AF65-F5344CB8AC3E}">
        <p14:creationId xmlns:p14="http://schemas.microsoft.com/office/powerpoint/2010/main" val="362483329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6586EA1B-0E42-E246-8E4D-0103450192E0}" type="slidenum">
              <a:rPr lang="en-US"/>
              <a:pPr>
                <a:defRPr/>
              </a:pPr>
              <a:t>‹#›</a:t>
            </a:fld>
            <a:endParaRPr lang="en-US"/>
          </a:p>
        </p:txBody>
      </p:sp>
    </p:spTree>
    <p:extLst>
      <p:ext uri="{BB962C8B-B14F-4D97-AF65-F5344CB8AC3E}">
        <p14:creationId xmlns:p14="http://schemas.microsoft.com/office/powerpoint/2010/main" val="102803029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B771CA02-0745-8D4D-B45F-7EA845B28BF7}" type="slidenum">
              <a:rPr lang="en-US"/>
              <a:pPr>
                <a:defRPr/>
              </a:pPr>
              <a:t>‹#›</a:t>
            </a:fld>
            <a:endParaRPr lang="en-US"/>
          </a:p>
        </p:txBody>
      </p:sp>
    </p:spTree>
    <p:extLst>
      <p:ext uri="{BB962C8B-B14F-4D97-AF65-F5344CB8AC3E}">
        <p14:creationId xmlns:p14="http://schemas.microsoft.com/office/powerpoint/2010/main" val="19329376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a:ln/>
        </p:spPr>
        <p:txBody>
          <a:bodyPr/>
          <a:lstStyle>
            <a:lvl1pPr>
              <a:defRPr/>
            </a:lvl1pPr>
          </a:lstStyle>
          <a:p>
            <a:pPr>
              <a:defRPr/>
            </a:pPr>
            <a:endParaRPr lang="en-US"/>
          </a:p>
        </p:txBody>
      </p:sp>
      <p:sp>
        <p:nvSpPr>
          <p:cNvPr id="8" name="Rectangle 1035"/>
          <p:cNvSpPr>
            <a:spLocks noGrp="1" noChangeArrowheads="1"/>
          </p:cNvSpPr>
          <p:nvPr>
            <p:ph type="ftr" sz="quarter" idx="11"/>
          </p:nvPr>
        </p:nvSpPr>
        <p:spPr>
          <a:ln/>
        </p:spPr>
        <p:txBody>
          <a:bodyPr/>
          <a:lstStyle>
            <a:lvl1pPr>
              <a:defRPr/>
            </a:lvl1pPr>
          </a:lstStyle>
          <a:p>
            <a:pPr>
              <a:defRPr/>
            </a:pPr>
            <a:endParaRPr lang="en-US"/>
          </a:p>
        </p:txBody>
      </p:sp>
      <p:sp>
        <p:nvSpPr>
          <p:cNvPr id="9" name="Rectangle 1036"/>
          <p:cNvSpPr>
            <a:spLocks noGrp="1" noChangeArrowheads="1"/>
          </p:cNvSpPr>
          <p:nvPr>
            <p:ph type="sldNum" sz="quarter" idx="12"/>
          </p:nvPr>
        </p:nvSpPr>
        <p:spPr>
          <a:ln/>
        </p:spPr>
        <p:txBody>
          <a:bodyPr/>
          <a:lstStyle>
            <a:lvl1pPr>
              <a:defRPr/>
            </a:lvl1pPr>
          </a:lstStyle>
          <a:p>
            <a:pPr>
              <a:defRPr/>
            </a:pPr>
            <a:fld id="{A539F856-FC0A-7349-A9DD-D688ECD499F1}" type="slidenum">
              <a:rPr lang="en-US"/>
              <a:pPr>
                <a:defRPr/>
              </a:pPr>
              <a:t>‹#›</a:t>
            </a:fld>
            <a:endParaRPr lang="en-US"/>
          </a:p>
        </p:txBody>
      </p:sp>
    </p:spTree>
    <p:extLst>
      <p:ext uri="{BB962C8B-B14F-4D97-AF65-F5344CB8AC3E}">
        <p14:creationId xmlns:p14="http://schemas.microsoft.com/office/powerpoint/2010/main" val="88696499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a:ln/>
        </p:spPr>
        <p:txBody>
          <a:bodyPr/>
          <a:lstStyle>
            <a:lvl1pPr>
              <a:defRPr/>
            </a:lvl1pPr>
          </a:lstStyle>
          <a:p>
            <a:pPr>
              <a:defRPr/>
            </a:pPr>
            <a:endParaRPr lang="en-US"/>
          </a:p>
        </p:txBody>
      </p:sp>
      <p:sp>
        <p:nvSpPr>
          <p:cNvPr id="4" name="Rectangle 1035"/>
          <p:cNvSpPr>
            <a:spLocks noGrp="1" noChangeArrowheads="1"/>
          </p:cNvSpPr>
          <p:nvPr>
            <p:ph type="ftr" sz="quarter" idx="11"/>
          </p:nvPr>
        </p:nvSpPr>
        <p:spPr>
          <a:ln/>
        </p:spPr>
        <p:txBody>
          <a:bodyPr/>
          <a:lstStyle>
            <a:lvl1pPr>
              <a:defRPr/>
            </a:lvl1pPr>
          </a:lstStyle>
          <a:p>
            <a:pPr>
              <a:defRPr/>
            </a:pPr>
            <a:endParaRPr lang="en-US"/>
          </a:p>
        </p:txBody>
      </p:sp>
      <p:sp>
        <p:nvSpPr>
          <p:cNvPr id="5" name="Rectangle 1036"/>
          <p:cNvSpPr>
            <a:spLocks noGrp="1" noChangeArrowheads="1"/>
          </p:cNvSpPr>
          <p:nvPr>
            <p:ph type="sldNum" sz="quarter" idx="12"/>
          </p:nvPr>
        </p:nvSpPr>
        <p:spPr>
          <a:ln/>
        </p:spPr>
        <p:txBody>
          <a:bodyPr/>
          <a:lstStyle>
            <a:lvl1pPr>
              <a:defRPr/>
            </a:lvl1pPr>
          </a:lstStyle>
          <a:p>
            <a:pPr>
              <a:defRPr/>
            </a:pPr>
            <a:fld id="{8F0FD070-DA9A-1F43-B8E2-809027131ABA}" type="slidenum">
              <a:rPr lang="en-US"/>
              <a:pPr>
                <a:defRPr/>
              </a:pPr>
              <a:t>‹#›</a:t>
            </a:fld>
            <a:endParaRPr lang="en-US"/>
          </a:p>
        </p:txBody>
      </p:sp>
    </p:spTree>
    <p:extLst>
      <p:ext uri="{BB962C8B-B14F-4D97-AF65-F5344CB8AC3E}">
        <p14:creationId xmlns:p14="http://schemas.microsoft.com/office/powerpoint/2010/main" val="203984295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a:ln/>
        </p:spPr>
        <p:txBody>
          <a:bodyPr/>
          <a:lstStyle>
            <a:lvl1pPr>
              <a:defRPr/>
            </a:lvl1pPr>
          </a:lstStyle>
          <a:p>
            <a:pPr>
              <a:defRPr/>
            </a:pPr>
            <a:endParaRPr lang="en-US"/>
          </a:p>
        </p:txBody>
      </p:sp>
      <p:sp>
        <p:nvSpPr>
          <p:cNvPr id="3" name="Rectangle 1035"/>
          <p:cNvSpPr>
            <a:spLocks noGrp="1" noChangeArrowheads="1"/>
          </p:cNvSpPr>
          <p:nvPr>
            <p:ph type="ftr" sz="quarter" idx="11"/>
          </p:nvPr>
        </p:nvSpPr>
        <p:spPr>
          <a:ln/>
        </p:spPr>
        <p:txBody>
          <a:bodyPr/>
          <a:lstStyle>
            <a:lvl1pPr>
              <a:defRPr/>
            </a:lvl1pPr>
          </a:lstStyle>
          <a:p>
            <a:pPr>
              <a:defRPr/>
            </a:pPr>
            <a:endParaRPr lang="en-US"/>
          </a:p>
        </p:txBody>
      </p:sp>
      <p:sp>
        <p:nvSpPr>
          <p:cNvPr id="4" name="Rectangle 1036"/>
          <p:cNvSpPr>
            <a:spLocks noGrp="1" noChangeArrowheads="1"/>
          </p:cNvSpPr>
          <p:nvPr>
            <p:ph type="sldNum" sz="quarter" idx="12"/>
          </p:nvPr>
        </p:nvSpPr>
        <p:spPr>
          <a:ln/>
        </p:spPr>
        <p:txBody>
          <a:bodyPr/>
          <a:lstStyle>
            <a:lvl1pPr>
              <a:defRPr/>
            </a:lvl1pPr>
          </a:lstStyle>
          <a:p>
            <a:pPr>
              <a:defRPr/>
            </a:pPr>
            <a:fld id="{B3AFC0E7-A4EB-9240-9619-4D4B51720361}" type="slidenum">
              <a:rPr lang="en-US"/>
              <a:pPr>
                <a:defRPr/>
              </a:pPr>
              <a:t>‹#›</a:t>
            </a:fld>
            <a:endParaRPr lang="en-US"/>
          </a:p>
        </p:txBody>
      </p:sp>
    </p:spTree>
    <p:extLst>
      <p:ext uri="{BB962C8B-B14F-4D97-AF65-F5344CB8AC3E}">
        <p14:creationId xmlns:p14="http://schemas.microsoft.com/office/powerpoint/2010/main" val="179041872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740DBECB-C7A9-6C42-B862-C5A52E7C7E75}" type="slidenum">
              <a:rPr lang="en-US"/>
              <a:pPr>
                <a:defRPr/>
              </a:pPr>
              <a:t>‹#›</a:t>
            </a:fld>
            <a:endParaRPr lang="en-US"/>
          </a:p>
        </p:txBody>
      </p:sp>
    </p:spTree>
    <p:extLst>
      <p:ext uri="{BB962C8B-B14F-4D97-AF65-F5344CB8AC3E}">
        <p14:creationId xmlns:p14="http://schemas.microsoft.com/office/powerpoint/2010/main" val="38865449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A36B9E8D-3DCB-8144-9062-BA199B78B679}" type="slidenum">
              <a:rPr lang="en-US"/>
              <a:pPr>
                <a:defRPr/>
              </a:pPr>
              <a:t>‹#›</a:t>
            </a:fld>
            <a:endParaRPr lang="en-US"/>
          </a:p>
        </p:txBody>
      </p:sp>
    </p:spTree>
    <p:extLst>
      <p:ext uri="{BB962C8B-B14F-4D97-AF65-F5344CB8AC3E}">
        <p14:creationId xmlns:p14="http://schemas.microsoft.com/office/powerpoint/2010/main" val="232691442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7D79C21D-8596-0A4A-8D13-EF3DC6F45E19}" type="slidenum">
              <a:rPr lang="en-US"/>
              <a:pPr>
                <a:defRPr/>
              </a:pPr>
              <a:t>‹#›</a:t>
            </a:fld>
            <a:endParaRPr lang="en-US"/>
          </a:p>
        </p:txBody>
      </p:sp>
    </p:spTree>
    <p:extLst>
      <p:ext uri="{BB962C8B-B14F-4D97-AF65-F5344CB8AC3E}">
        <p14:creationId xmlns:p14="http://schemas.microsoft.com/office/powerpoint/2010/main" val="2149278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88963043"/>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40C28709-DFF0-464A-A1B8-75515E468FD8}" type="slidenum">
              <a:rPr lang="en-US"/>
              <a:pPr>
                <a:defRPr/>
              </a:pPr>
              <a:t>‹#›</a:t>
            </a:fld>
            <a:endParaRPr lang="en-US"/>
          </a:p>
        </p:txBody>
      </p:sp>
    </p:spTree>
    <p:extLst>
      <p:ext uri="{BB962C8B-B14F-4D97-AF65-F5344CB8AC3E}">
        <p14:creationId xmlns:p14="http://schemas.microsoft.com/office/powerpoint/2010/main" val="137127332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0A08BD-C136-944C-8759-62B93C18508F}" type="slidenum">
              <a:rPr lang="en-US"/>
              <a:pPr>
                <a:defRPr/>
              </a:pPr>
              <a:t>‹#›</a:t>
            </a:fld>
            <a:endParaRPr lang="en-US"/>
          </a:p>
        </p:txBody>
      </p:sp>
    </p:spTree>
    <p:extLst>
      <p:ext uri="{BB962C8B-B14F-4D97-AF65-F5344CB8AC3E}">
        <p14:creationId xmlns:p14="http://schemas.microsoft.com/office/powerpoint/2010/main" val="298959992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282B0E-A17B-A24D-817B-59F3DF4E418A}" type="slidenum">
              <a:rPr lang="en-US"/>
              <a:pPr>
                <a:defRPr/>
              </a:pPr>
              <a:t>‹#›</a:t>
            </a:fld>
            <a:endParaRPr lang="en-US"/>
          </a:p>
        </p:txBody>
      </p:sp>
    </p:spTree>
    <p:extLst>
      <p:ext uri="{BB962C8B-B14F-4D97-AF65-F5344CB8AC3E}">
        <p14:creationId xmlns:p14="http://schemas.microsoft.com/office/powerpoint/2010/main" val="338531239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520DED-CCF8-484F-8453-4E753EB6D972}" type="slidenum">
              <a:rPr lang="en-US"/>
              <a:pPr>
                <a:defRPr/>
              </a:pPr>
              <a:t>‹#›</a:t>
            </a:fld>
            <a:endParaRPr lang="en-US"/>
          </a:p>
        </p:txBody>
      </p:sp>
    </p:spTree>
    <p:extLst>
      <p:ext uri="{BB962C8B-B14F-4D97-AF65-F5344CB8AC3E}">
        <p14:creationId xmlns:p14="http://schemas.microsoft.com/office/powerpoint/2010/main" val="260660596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F98471-DD71-7346-AD48-AA4D4EDC7CD5}" type="slidenum">
              <a:rPr lang="en-US"/>
              <a:pPr>
                <a:defRPr/>
              </a:pPr>
              <a:t>‹#›</a:t>
            </a:fld>
            <a:endParaRPr lang="en-US"/>
          </a:p>
        </p:txBody>
      </p:sp>
    </p:spTree>
    <p:extLst>
      <p:ext uri="{BB962C8B-B14F-4D97-AF65-F5344CB8AC3E}">
        <p14:creationId xmlns:p14="http://schemas.microsoft.com/office/powerpoint/2010/main" val="254121535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2A8DFA-D579-214E-AE0F-FC2264375004}" type="slidenum">
              <a:rPr lang="en-US"/>
              <a:pPr>
                <a:defRPr/>
              </a:pPr>
              <a:t>‹#›</a:t>
            </a:fld>
            <a:endParaRPr lang="en-US"/>
          </a:p>
        </p:txBody>
      </p:sp>
    </p:spTree>
    <p:extLst>
      <p:ext uri="{BB962C8B-B14F-4D97-AF65-F5344CB8AC3E}">
        <p14:creationId xmlns:p14="http://schemas.microsoft.com/office/powerpoint/2010/main" val="3563995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621C83-AB8C-DA48-A009-46061353D081}" type="slidenum">
              <a:rPr lang="en-US"/>
              <a:pPr>
                <a:defRPr/>
              </a:pPr>
              <a:t>‹#›</a:t>
            </a:fld>
            <a:endParaRPr lang="en-US"/>
          </a:p>
        </p:txBody>
      </p:sp>
    </p:spTree>
    <p:extLst>
      <p:ext uri="{BB962C8B-B14F-4D97-AF65-F5344CB8AC3E}">
        <p14:creationId xmlns:p14="http://schemas.microsoft.com/office/powerpoint/2010/main" val="349198601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E02BC0D-FC90-914D-851D-001533FF51A7}" type="slidenum">
              <a:rPr lang="en-US"/>
              <a:pPr>
                <a:defRPr/>
              </a:pPr>
              <a:t>‹#›</a:t>
            </a:fld>
            <a:endParaRPr lang="en-US"/>
          </a:p>
        </p:txBody>
      </p:sp>
    </p:spTree>
    <p:extLst>
      <p:ext uri="{BB962C8B-B14F-4D97-AF65-F5344CB8AC3E}">
        <p14:creationId xmlns:p14="http://schemas.microsoft.com/office/powerpoint/2010/main" val="248226247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124C84-2CD6-4544-904C-858C34B2FB2C}" type="slidenum">
              <a:rPr lang="en-US"/>
              <a:pPr>
                <a:defRPr/>
              </a:pPr>
              <a:t>‹#›</a:t>
            </a:fld>
            <a:endParaRPr lang="en-US"/>
          </a:p>
        </p:txBody>
      </p:sp>
    </p:spTree>
    <p:extLst>
      <p:ext uri="{BB962C8B-B14F-4D97-AF65-F5344CB8AC3E}">
        <p14:creationId xmlns:p14="http://schemas.microsoft.com/office/powerpoint/2010/main" val="303028295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DBA814-2A2B-7447-A5AF-190108241A4D}" type="slidenum">
              <a:rPr lang="en-US"/>
              <a:pPr>
                <a:defRPr/>
              </a:pPr>
              <a:t>‹#›</a:t>
            </a:fld>
            <a:endParaRPr lang="en-US"/>
          </a:p>
        </p:txBody>
      </p:sp>
    </p:spTree>
    <p:extLst>
      <p:ext uri="{BB962C8B-B14F-4D97-AF65-F5344CB8AC3E}">
        <p14:creationId xmlns:p14="http://schemas.microsoft.com/office/powerpoint/2010/main" val="3840815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11934577"/>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7DFB07-7652-4541-8ADD-E56DD667AFE3}" type="slidenum">
              <a:rPr lang="en-US"/>
              <a:pPr>
                <a:defRPr/>
              </a:pPr>
              <a:t>‹#›</a:t>
            </a:fld>
            <a:endParaRPr lang="en-US"/>
          </a:p>
        </p:txBody>
      </p:sp>
    </p:spTree>
    <p:extLst>
      <p:ext uri="{BB962C8B-B14F-4D97-AF65-F5344CB8AC3E}">
        <p14:creationId xmlns:p14="http://schemas.microsoft.com/office/powerpoint/2010/main" val="188518490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2C3B2A-DA59-9E48-86E2-B04CC14403D8}" type="slidenum">
              <a:rPr lang="en-US"/>
              <a:pPr>
                <a:defRPr/>
              </a:pPr>
              <a:t>‹#›</a:t>
            </a:fld>
            <a:endParaRPr lang="en-US"/>
          </a:p>
        </p:txBody>
      </p:sp>
    </p:spTree>
    <p:extLst>
      <p:ext uri="{BB962C8B-B14F-4D97-AF65-F5344CB8AC3E}">
        <p14:creationId xmlns:p14="http://schemas.microsoft.com/office/powerpoint/2010/main" val="127317164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E9CAD7-EB12-1449-B511-FEDC56D0033E}" type="slidenum">
              <a:rPr lang="en-US"/>
              <a:pPr>
                <a:defRPr/>
              </a:pPr>
              <a:t>‹#›</a:t>
            </a:fld>
            <a:endParaRPr lang="en-US"/>
          </a:p>
        </p:txBody>
      </p:sp>
    </p:spTree>
    <p:extLst>
      <p:ext uri="{BB962C8B-B14F-4D97-AF65-F5344CB8AC3E}">
        <p14:creationId xmlns:p14="http://schemas.microsoft.com/office/powerpoint/2010/main" val="427935165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F1011-C2BA-4342-922C-8E0899E69D49}" type="slidenum">
              <a:rPr lang="en-US"/>
              <a:pPr>
                <a:defRPr/>
              </a:pPr>
              <a:t>‹#›</a:t>
            </a:fld>
            <a:endParaRPr lang="en-US"/>
          </a:p>
        </p:txBody>
      </p:sp>
    </p:spTree>
    <p:extLst>
      <p:ext uri="{BB962C8B-B14F-4D97-AF65-F5344CB8AC3E}">
        <p14:creationId xmlns:p14="http://schemas.microsoft.com/office/powerpoint/2010/main" val="223768581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734C0F-4EB5-CF42-8161-AEF0DE73A7C5}" type="slidenum">
              <a:rPr lang="en-US"/>
              <a:pPr>
                <a:defRPr/>
              </a:pPr>
              <a:t>‹#›</a:t>
            </a:fld>
            <a:endParaRPr lang="en-US"/>
          </a:p>
        </p:txBody>
      </p:sp>
    </p:spTree>
    <p:extLst>
      <p:ext uri="{BB962C8B-B14F-4D97-AF65-F5344CB8AC3E}">
        <p14:creationId xmlns:p14="http://schemas.microsoft.com/office/powerpoint/2010/main" val="2897369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8D5C9-F378-BB4C-880C-71953EEAF06B}" type="slidenum">
              <a:rPr lang="en-US"/>
              <a:pPr>
                <a:defRPr/>
              </a:pPr>
              <a:t>‹#›</a:t>
            </a:fld>
            <a:endParaRPr lang="en-US"/>
          </a:p>
        </p:txBody>
      </p:sp>
    </p:spTree>
    <p:extLst>
      <p:ext uri="{BB962C8B-B14F-4D97-AF65-F5344CB8AC3E}">
        <p14:creationId xmlns:p14="http://schemas.microsoft.com/office/powerpoint/2010/main" val="72620570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919AA-FD83-BF42-82EB-88206B3D5203}" type="slidenum">
              <a:rPr lang="en-US"/>
              <a:pPr>
                <a:defRPr/>
              </a:pPr>
              <a:t>‹#›</a:t>
            </a:fld>
            <a:endParaRPr lang="en-US"/>
          </a:p>
        </p:txBody>
      </p:sp>
    </p:spTree>
    <p:extLst>
      <p:ext uri="{BB962C8B-B14F-4D97-AF65-F5344CB8AC3E}">
        <p14:creationId xmlns:p14="http://schemas.microsoft.com/office/powerpoint/2010/main" val="358383271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0DAC00-17C5-824E-BD76-75EAD23116CC}" type="slidenum">
              <a:rPr lang="en-US"/>
              <a:pPr>
                <a:defRPr/>
              </a:pPr>
              <a:t>‹#›</a:t>
            </a:fld>
            <a:endParaRPr lang="en-US"/>
          </a:p>
        </p:txBody>
      </p:sp>
    </p:spTree>
    <p:extLst>
      <p:ext uri="{BB962C8B-B14F-4D97-AF65-F5344CB8AC3E}">
        <p14:creationId xmlns:p14="http://schemas.microsoft.com/office/powerpoint/2010/main" val="360747557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B52BE38-5379-254A-AB56-5D39A1BB90F7}" type="slidenum">
              <a:rPr lang="en-US"/>
              <a:pPr>
                <a:defRPr/>
              </a:pPr>
              <a:t>‹#›</a:t>
            </a:fld>
            <a:endParaRPr lang="en-US"/>
          </a:p>
        </p:txBody>
      </p:sp>
    </p:spTree>
    <p:extLst>
      <p:ext uri="{BB962C8B-B14F-4D97-AF65-F5344CB8AC3E}">
        <p14:creationId xmlns:p14="http://schemas.microsoft.com/office/powerpoint/2010/main" val="385245185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C2D2C9-A81E-814F-86CA-A9C5A0F974FC}" type="slidenum">
              <a:rPr lang="en-US"/>
              <a:pPr>
                <a:defRPr/>
              </a:pPr>
              <a:t>‹#›</a:t>
            </a:fld>
            <a:endParaRPr lang="en-US"/>
          </a:p>
        </p:txBody>
      </p:sp>
    </p:spTree>
    <p:extLst>
      <p:ext uri="{BB962C8B-B14F-4D97-AF65-F5344CB8AC3E}">
        <p14:creationId xmlns:p14="http://schemas.microsoft.com/office/powerpoint/2010/main" val="1778449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156273"/>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3FAD27-1849-B547-A3FF-E31D1DD44FC8}" type="slidenum">
              <a:rPr lang="en-US"/>
              <a:pPr>
                <a:defRPr/>
              </a:pPr>
              <a:t>‹#›</a:t>
            </a:fld>
            <a:endParaRPr lang="en-US"/>
          </a:p>
        </p:txBody>
      </p:sp>
    </p:spTree>
    <p:extLst>
      <p:ext uri="{BB962C8B-B14F-4D97-AF65-F5344CB8AC3E}">
        <p14:creationId xmlns:p14="http://schemas.microsoft.com/office/powerpoint/2010/main" val="132139003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FDCCF-608F-2044-AAE9-6369537844C2}" type="slidenum">
              <a:rPr lang="en-US"/>
              <a:pPr>
                <a:defRPr/>
              </a:pPr>
              <a:t>‹#›</a:t>
            </a:fld>
            <a:endParaRPr lang="en-US"/>
          </a:p>
        </p:txBody>
      </p:sp>
    </p:spTree>
    <p:extLst>
      <p:ext uri="{BB962C8B-B14F-4D97-AF65-F5344CB8AC3E}">
        <p14:creationId xmlns:p14="http://schemas.microsoft.com/office/powerpoint/2010/main" val="348260666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3BBFCC-A581-DB4D-AB90-BE90D3112658}" type="slidenum">
              <a:rPr lang="en-US"/>
              <a:pPr>
                <a:defRPr/>
              </a:pPr>
              <a:t>‹#›</a:t>
            </a:fld>
            <a:endParaRPr lang="en-US"/>
          </a:p>
        </p:txBody>
      </p:sp>
    </p:spTree>
    <p:extLst>
      <p:ext uri="{BB962C8B-B14F-4D97-AF65-F5344CB8AC3E}">
        <p14:creationId xmlns:p14="http://schemas.microsoft.com/office/powerpoint/2010/main" val="293516076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eaLnBrk="0" hangingPunct="0">
              <a:defRPr>
                <a:effectLst>
                  <a:outerShdw blurRad="38100" dist="38100" dir="2700000" algn="tl">
                    <a:srgbClr val="DDDDDD"/>
                  </a:outerShdw>
                </a:effectLst>
                <a:latin typeface="Arial" charset="0"/>
              </a:defRPr>
            </a:lvl1pPr>
          </a:lstStyle>
          <a:p>
            <a:pPr>
              <a:defRPr/>
            </a:pPr>
            <a:fld id="{C827B87D-A765-A246-B4D0-43FEA4A16146}" type="slidenum">
              <a:rPr lang="en-GB"/>
              <a:pPr>
                <a:defRPr/>
              </a:pPr>
              <a:t>‹#›</a:t>
            </a:fld>
            <a:endParaRPr lang="en-GB"/>
          </a:p>
        </p:txBody>
      </p:sp>
    </p:spTree>
    <p:extLst>
      <p:ext uri="{BB962C8B-B14F-4D97-AF65-F5344CB8AC3E}">
        <p14:creationId xmlns:p14="http://schemas.microsoft.com/office/powerpoint/2010/main" val="146667636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058"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4505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47C4D7-51E8-254B-A638-29528633AB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8127930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66010-C230-0C49-8FEB-8F121AA703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0236237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B08EB3-51DB-6A47-9B22-C34B61DA07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802991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C404C2-8055-6D43-9DC5-5864AC2749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030500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CCF2852-4804-484C-883C-21E7BBCE92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400182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29727-D7E4-6D4A-88A6-08AC39003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8395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33853519"/>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BE92E26-5581-FE4E-BC1F-B6A30BE3FC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172209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776885-BCD1-D140-8382-35CE017154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912353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EE0D89-A8F2-E444-A164-18C9233E9D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5803115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6F854B-A9A0-3A49-9927-EDFD8903BA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264157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CB08A3-C042-C54A-84CF-27345CCFE6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487003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effectLst>
                  <a:outerShdw blurRad="38100" dist="38100" dir="2700000" algn="tl">
                    <a:srgbClr val="DDDDDD"/>
                  </a:outerShdw>
                </a:effectLst>
                <a:latin typeface="Arial" charset="0"/>
              </a:defRPr>
            </a:lvl1pPr>
          </a:lstStyle>
          <a:p>
            <a:pPr>
              <a:defRPr/>
            </a:pPr>
            <a:fld id="{505A1344-2ABF-1E4C-A27D-D325DC679576}" type="slidenum">
              <a:rPr lang="en-GB"/>
              <a:pPr>
                <a:defRPr/>
              </a:pPr>
              <a:t>‹#›</a:t>
            </a:fld>
            <a:endParaRPr lang="en-GB"/>
          </a:p>
        </p:txBody>
      </p:sp>
    </p:spTree>
    <p:extLst>
      <p:ext uri="{BB962C8B-B14F-4D97-AF65-F5344CB8AC3E}">
        <p14:creationId xmlns:p14="http://schemas.microsoft.com/office/powerpoint/2010/main" val="94625331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53CD5960-DE58-9549-9D1E-9977B1E46550}"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67058440"/>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8E2AC4BD-ACA5-1742-B980-96D34637DAF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20519774"/>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E1435CDD-509D-714C-A80F-7530A5D2713B}"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47643888"/>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9AA48C59-6889-A94B-A32E-C1872191FB51}"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94044049"/>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51880783"/>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2F7579BF-60A4-7F4A-8582-C0CFBFEE348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87596805"/>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C4FF0426-95B7-0C4E-BD70-7BCDA2379B19}"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81801716"/>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6E38683F-DEE4-5844-8D80-5DD23667B76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55266539"/>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0E2CB0F-D506-4849-8809-7B22F00A106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87980392"/>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22AB7C18-1181-5A4C-A52A-C747D58A3FE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72856559"/>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F8DE9536-7A89-1245-8034-B4013A423F9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17449932"/>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0B79D637-9252-0645-9228-66DAD93D573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3660571"/>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5ACB891B-C895-1549-93E8-4C2F5329292B}"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43392910"/>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grpSp>
      <p:sp>
        <p:nvSpPr>
          <p:cNvPr id="242695"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24269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p:txBody>
          <a:bodyPr/>
          <a:lstStyle>
            <a:lvl1pPr>
              <a:defRPr/>
            </a:lvl1pPr>
          </a:lstStyle>
          <a:p>
            <a:fld id="{1870B6B7-B22F-2C40-ACDC-DB17191C712B}"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29323420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95ABBD4F-1754-B244-9702-F4366836B2E7}"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705198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79967213"/>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EBC8E46F-4B9B-FE43-BD12-A34E18716D73}"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67146871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B9FD4BB7-BB45-DB49-9B16-2D89E9977D38}"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66025119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25736D4F-38AA-1A4F-B926-40CFF3F2FE3A}"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854949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ln/>
        </p:spPr>
        <p:txBody>
          <a:bodyPr/>
          <a:lstStyle>
            <a:lvl1pPr>
              <a:defRPr/>
            </a:lvl1pPr>
          </a:lstStyle>
          <a:p>
            <a:fld id="{DE461841-9FEB-4746-BA4F-60B8AFE8985D}"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409690531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ln/>
        </p:spPr>
        <p:txBody>
          <a:bodyPr/>
          <a:lstStyle>
            <a:lvl1pPr>
              <a:defRPr/>
            </a:lvl1pPr>
          </a:lstStyle>
          <a:p>
            <a:fld id="{06477B6C-65C5-9544-BACA-ACC922EEAE49}"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77073486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31D745C4-94CC-3F46-A9C8-78F701C08FC4}"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51663873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0D1ECCE2-B02C-2147-98D8-34F3B004647E}"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00050689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FA1A6F78-7CD2-5146-AE97-E3BFCE8FA8CB}"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34151795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DA26871F-F384-ED4B-96D3-526BE041D72E}"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56083241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4A1E7B2D-88C4-8849-A50A-380ED0C9E16C}"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289887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55860880"/>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eaLnBrk="0" hangingPunct="0">
              <a:defRPr sz="1800">
                <a:solidFill>
                  <a:srgbClr val="FFFFCC"/>
                </a:solidFill>
                <a:effectLst/>
                <a:latin typeface="Arial" pitchFamily="-112" charset="0"/>
                <a:ea typeface="新細明體"/>
                <a:cs typeface="新細明體"/>
              </a:defRPr>
            </a:lvl1pPr>
          </a:lstStyle>
          <a:p>
            <a:pPr defTabSz="914400" fontAlgn="base">
              <a:spcBef>
                <a:spcPct val="0"/>
              </a:spcBef>
              <a:spcAft>
                <a:spcPct val="0"/>
              </a:spcAft>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eaLnBrk="0" hangingPunct="0">
              <a:defRPr sz="1800">
                <a:solidFill>
                  <a:srgbClr val="FFFFCC"/>
                </a:solidFill>
                <a:effectLst/>
                <a:latin typeface="Arial" pitchFamily="-112" charset="0"/>
                <a:ea typeface="新細明體"/>
                <a:cs typeface="新細明體"/>
              </a:defRPr>
            </a:lvl1pPr>
          </a:lstStyle>
          <a:p>
            <a:pPr defTabSz="914400" fontAlgn="base">
              <a:spcBef>
                <a:spcPct val="0"/>
              </a:spcBef>
              <a:spcAft>
                <a:spcPct val="0"/>
              </a:spcAft>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defTabSz="914400" eaLnBrk="0" fontAlgn="base" hangingPunct="0">
              <a:spcBef>
                <a:spcPct val="0"/>
              </a:spcBef>
              <a:spcAft>
                <a:spcPct val="0"/>
              </a:spcAft>
              <a:defRPr/>
            </a:pPr>
            <a:fld id="{8A6A3034-524C-F147-8D9E-85272E27B154}" type="slidenum">
              <a:rPr lang="en-US" altLang="zh-TW">
                <a:latin typeface="Arial" charset="0"/>
              </a:rPr>
              <a:pPr defTabSz="914400" eaLnBrk="0" fontAlgn="base" hangingPunct="0">
                <a:spcBef>
                  <a:spcPct val="0"/>
                </a:spcBef>
                <a:spcAft>
                  <a:spcPct val="0"/>
                </a:spcAft>
                <a:defRPr/>
              </a:pPr>
              <a:t>‹#›</a:t>
            </a:fld>
            <a:endParaRPr lang="en-US" altLang="zh-TW">
              <a:latin typeface="Arial" charset="0"/>
            </a:endParaRPr>
          </a:p>
        </p:txBody>
      </p:sp>
    </p:spTree>
    <p:extLst>
      <p:ext uri="{BB962C8B-B14F-4D97-AF65-F5344CB8AC3E}">
        <p14:creationId xmlns:p14="http://schemas.microsoft.com/office/powerpoint/2010/main" val="16045165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3678775629"/>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962149874"/>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2021604945"/>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1389000934"/>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2093618394"/>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182609054"/>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236756189"/>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1757004149"/>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529005622"/>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000000"/>
                </a:solidFill>
                <a:latin typeface="Arial" charset="0"/>
              </a:rPr>
              <a:pPr defTabSz="914400" eaLnBrk="0" fontAlgn="base" hangingPunct="0">
                <a:spcBef>
                  <a:spcPct val="0"/>
                </a:spcBef>
                <a:spcAft>
                  <a:spcPct val="0"/>
                </a:spcAft>
                <a:defRPr/>
              </a:pPr>
              <a:t>‹#›</a:t>
            </a:fld>
            <a:endParaRPr lang="en-US" altLang="zh-TW">
              <a:solidFill>
                <a:srgbClr val="000000"/>
              </a:solidFill>
              <a:latin typeface="Arial" charset="0"/>
            </a:endParaRPr>
          </a:p>
        </p:txBody>
      </p:sp>
    </p:spTree>
    <p:extLst>
      <p:ext uri="{BB962C8B-B14F-4D97-AF65-F5344CB8AC3E}">
        <p14:creationId xmlns:p14="http://schemas.microsoft.com/office/powerpoint/2010/main" val="15130050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2154741622"/>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685706055"/>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1232028073"/>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1A723C2C-D2B9-6549-A0EC-65D9866197CF}"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843498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3B05CC76-D695-BA47-8C6F-ACF905511300}"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3632447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AA6F2220-B88C-D14C-BB4D-1D5E40558FB0}"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2037362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28E71006-9F6E-B847-959D-60F88598AC9D}"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5245820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56AAD3D3-7947-7242-A91D-78CA87CA7512}"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9319022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1132E5E0-D717-514D-978D-B2A19B7B0D54}"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4626862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6BD90F88-023E-484F-921B-FC3494A7B68B}"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490232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5AB9D476-CC14-A845-8821-49E08109224B}" type="slidenum">
              <a:rPr lang="en-US"/>
              <a:pPr>
                <a:defRPr/>
              </a:pPr>
              <a:t>‹#›</a:t>
            </a:fld>
            <a:endParaRPr lang="en-US"/>
          </a:p>
        </p:txBody>
      </p:sp>
    </p:spTree>
    <p:extLst>
      <p:ext uri="{BB962C8B-B14F-4D97-AF65-F5344CB8AC3E}">
        <p14:creationId xmlns:p14="http://schemas.microsoft.com/office/powerpoint/2010/main" val="66869816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DF54233E-A934-8247-9B2D-E10A6EB363AF}"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2747941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9F960DF0-3957-B340-8F45-3D02C6E05E0D}"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740823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6C95A693-CAC1-644F-BD87-779474114D72}"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17143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65AEB0F6-E9CA-F742-A66D-1C30216600FD}" type="slidenum">
              <a:rPr lang="en-US"/>
              <a:pPr>
                <a:defRPr/>
              </a:pPr>
              <a:t>‹#›</a:t>
            </a:fld>
            <a:endParaRPr lang="en-US"/>
          </a:p>
        </p:txBody>
      </p:sp>
    </p:spTree>
    <p:extLst>
      <p:ext uri="{BB962C8B-B14F-4D97-AF65-F5344CB8AC3E}">
        <p14:creationId xmlns:p14="http://schemas.microsoft.com/office/powerpoint/2010/main" val="1686286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8FF454E-AF15-A749-BEB7-946BABF0BC5D}" type="slidenum">
              <a:rPr lang="en-US"/>
              <a:pPr>
                <a:defRPr/>
              </a:pPr>
              <a:t>‹#›</a:t>
            </a:fld>
            <a:endParaRPr lang="en-US"/>
          </a:p>
        </p:txBody>
      </p:sp>
    </p:spTree>
    <p:extLst>
      <p:ext uri="{BB962C8B-B14F-4D97-AF65-F5344CB8AC3E}">
        <p14:creationId xmlns:p14="http://schemas.microsoft.com/office/powerpoint/2010/main" val="1609576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1836E323-757E-0D42-9D0B-7A5BC201AD6F}" type="slidenum">
              <a:rPr lang="en-US"/>
              <a:pPr>
                <a:defRPr/>
              </a:pPr>
              <a:t>‹#›</a:t>
            </a:fld>
            <a:endParaRPr lang="en-US"/>
          </a:p>
        </p:txBody>
      </p:sp>
    </p:spTree>
    <p:extLst>
      <p:ext uri="{BB962C8B-B14F-4D97-AF65-F5344CB8AC3E}">
        <p14:creationId xmlns:p14="http://schemas.microsoft.com/office/powerpoint/2010/main" val="30822442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C5418E4F-AFEB-234E-82B5-0F0A07B26B47}" type="slidenum">
              <a:rPr lang="en-US"/>
              <a:pPr>
                <a:defRPr/>
              </a:pPr>
              <a:t>‹#›</a:t>
            </a:fld>
            <a:endParaRPr lang="en-US"/>
          </a:p>
        </p:txBody>
      </p:sp>
    </p:spTree>
    <p:extLst>
      <p:ext uri="{BB962C8B-B14F-4D97-AF65-F5344CB8AC3E}">
        <p14:creationId xmlns:p14="http://schemas.microsoft.com/office/powerpoint/2010/main" val="422785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5470E7CC-A839-8046-9C00-95F693893FA1}" type="slidenum">
              <a:rPr lang="en-US"/>
              <a:pPr>
                <a:defRPr/>
              </a:pPr>
              <a:t>‹#›</a:t>
            </a:fld>
            <a:endParaRPr lang="en-US"/>
          </a:p>
        </p:txBody>
      </p:sp>
    </p:spTree>
    <p:extLst>
      <p:ext uri="{BB962C8B-B14F-4D97-AF65-F5344CB8AC3E}">
        <p14:creationId xmlns:p14="http://schemas.microsoft.com/office/powerpoint/2010/main" val="34860426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E23C163F-0C71-4047-9098-DCC30AC87AD2}" type="slidenum">
              <a:rPr lang="en-US"/>
              <a:pPr>
                <a:defRPr/>
              </a:pPr>
              <a:t>‹#›</a:t>
            </a:fld>
            <a:endParaRPr lang="en-US"/>
          </a:p>
        </p:txBody>
      </p:sp>
    </p:spTree>
    <p:extLst>
      <p:ext uri="{BB962C8B-B14F-4D97-AF65-F5344CB8AC3E}">
        <p14:creationId xmlns:p14="http://schemas.microsoft.com/office/powerpoint/2010/main" val="40720482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740E9E28-87C9-F240-8B75-82389E8EDFA8}" type="slidenum">
              <a:rPr lang="en-US"/>
              <a:pPr>
                <a:defRPr/>
              </a:pPr>
              <a:t>‹#›</a:t>
            </a:fld>
            <a:endParaRPr lang="en-US"/>
          </a:p>
        </p:txBody>
      </p:sp>
    </p:spTree>
    <p:extLst>
      <p:ext uri="{BB962C8B-B14F-4D97-AF65-F5344CB8AC3E}">
        <p14:creationId xmlns:p14="http://schemas.microsoft.com/office/powerpoint/2010/main" val="3768471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9CC6E901-A445-DB4D-AB95-D818F8B4BCBA}" type="slidenum">
              <a:rPr lang="en-US"/>
              <a:pPr>
                <a:defRPr/>
              </a:pPr>
              <a:t>‹#›</a:t>
            </a:fld>
            <a:endParaRPr lang="en-US"/>
          </a:p>
        </p:txBody>
      </p:sp>
    </p:spTree>
    <p:extLst>
      <p:ext uri="{BB962C8B-B14F-4D97-AF65-F5344CB8AC3E}">
        <p14:creationId xmlns:p14="http://schemas.microsoft.com/office/powerpoint/2010/main" val="2116987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3E658F4-4386-0C45-8F6E-A34CABA7C67E}" type="slidenum">
              <a:rPr lang="en-US"/>
              <a:pPr>
                <a:defRPr/>
              </a:pPr>
              <a:t>‹#›</a:t>
            </a:fld>
            <a:endParaRPr lang="en-US"/>
          </a:p>
        </p:txBody>
      </p:sp>
    </p:spTree>
    <p:extLst>
      <p:ext uri="{BB962C8B-B14F-4D97-AF65-F5344CB8AC3E}">
        <p14:creationId xmlns:p14="http://schemas.microsoft.com/office/powerpoint/2010/main" val="5125290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4C5E16DB-E7C5-E543-A962-FAC217EB9B65}" type="slidenum">
              <a:rPr lang="en-US"/>
              <a:pPr>
                <a:defRPr/>
              </a:pPr>
              <a:t>‹#›</a:t>
            </a:fld>
            <a:endParaRPr lang="en-US"/>
          </a:p>
        </p:txBody>
      </p:sp>
    </p:spTree>
    <p:extLst>
      <p:ext uri="{BB962C8B-B14F-4D97-AF65-F5344CB8AC3E}">
        <p14:creationId xmlns:p14="http://schemas.microsoft.com/office/powerpoint/2010/main" val="20212190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8BD6B67C-C688-DD4E-99B7-76DA7847771C}" type="slidenum">
              <a:rPr lang="en-US"/>
              <a:pPr>
                <a:defRPr/>
              </a:pPr>
              <a:t>‹#›</a:t>
            </a:fld>
            <a:endParaRPr lang="en-US"/>
          </a:p>
        </p:txBody>
      </p:sp>
    </p:spTree>
    <p:extLst>
      <p:ext uri="{BB962C8B-B14F-4D97-AF65-F5344CB8AC3E}">
        <p14:creationId xmlns:p14="http://schemas.microsoft.com/office/powerpoint/2010/main" val="16370777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ea typeface="ＭＳ Ｐゴシック" pitchFamily="-107" charset="-128"/>
                <a:cs typeface="ＭＳ Ｐゴシック" pitchFamily="-107"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ＭＳ Ｐゴシック" pitchFamily="-107" charset="-128"/>
                <a:cs typeface="ＭＳ Ｐゴシック" pitchFamily="-107"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B940E2B-E6BE-7343-A11B-52C645248F7F}" type="slidenum">
              <a:rPr lang="en-US"/>
              <a:pPr>
                <a:defRPr/>
              </a:pPr>
              <a:t>‹#›</a:t>
            </a:fld>
            <a:endParaRPr lang="en-US"/>
          </a:p>
        </p:txBody>
      </p:sp>
    </p:spTree>
    <p:extLst>
      <p:ext uri="{BB962C8B-B14F-4D97-AF65-F5344CB8AC3E}">
        <p14:creationId xmlns:p14="http://schemas.microsoft.com/office/powerpoint/2010/main" val="2260609262"/>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255F987-0401-E645-BBC5-D7F29BFFBE8E}" type="slidenum">
              <a:rPr lang="en-US"/>
              <a:pPr>
                <a:defRPr/>
              </a:pPr>
              <a:t>‹#›</a:t>
            </a:fld>
            <a:endParaRPr lang="en-US"/>
          </a:p>
        </p:txBody>
      </p:sp>
    </p:spTree>
    <p:extLst>
      <p:ext uri="{BB962C8B-B14F-4D97-AF65-F5344CB8AC3E}">
        <p14:creationId xmlns:p14="http://schemas.microsoft.com/office/powerpoint/2010/main" val="24052348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4E37041-26E7-F14B-9A70-6F2AAB5D0CE4}" type="slidenum">
              <a:rPr lang="en-US"/>
              <a:pPr>
                <a:defRPr/>
              </a:pPr>
              <a:t>‹#›</a:t>
            </a:fld>
            <a:endParaRPr lang="en-US"/>
          </a:p>
        </p:txBody>
      </p:sp>
    </p:spTree>
    <p:extLst>
      <p:ext uri="{BB962C8B-B14F-4D97-AF65-F5344CB8AC3E}">
        <p14:creationId xmlns:p14="http://schemas.microsoft.com/office/powerpoint/2010/main" val="39928835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8124C656-7369-BD42-BE98-3CEB2077B742}" type="slidenum">
              <a:rPr lang="en-US"/>
              <a:pPr>
                <a:defRPr/>
              </a:pPr>
              <a:t>‹#›</a:t>
            </a:fld>
            <a:endParaRPr lang="en-US"/>
          </a:p>
        </p:txBody>
      </p:sp>
    </p:spTree>
    <p:extLst>
      <p:ext uri="{BB962C8B-B14F-4D97-AF65-F5344CB8AC3E}">
        <p14:creationId xmlns:p14="http://schemas.microsoft.com/office/powerpoint/2010/main" val="23244274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BD8F000E-0AD8-5A46-AA9D-5B1D5453D599}" type="slidenum">
              <a:rPr lang="en-US"/>
              <a:pPr>
                <a:defRPr/>
              </a:pPr>
              <a:t>‹#›</a:t>
            </a:fld>
            <a:endParaRPr lang="en-US"/>
          </a:p>
        </p:txBody>
      </p:sp>
    </p:spTree>
    <p:extLst>
      <p:ext uri="{BB962C8B-B14F-4D97-AF65-F5344CB8AC3E}">
        <p14:creationId xmlns:p14="http://schemas.microsoft.com/office/powerpoint/2010/main" val="42121011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47BAC7F8-B960-D549-981F-AB589D424644}" type="slidenum">
              <a:rPr lang="en-US"/>
              <a:pPr>
                <a:defRPr/>
              </a:pPr>
              <a:t>‹#›</a:t>
            </a:fld>
            <a:endParaRPr lang="en-US"/>
          </a:p>
        </p:txBody>
      </p:sp>
    </p:spTree>
    <p:extLst>
      <p:ext uri="{BB962C8B-B14F-4D97-AF65-F5344CB8AC3E}">
        <p14:creationId xmlns:p14="http://schemas.microsoft.com/office/powerpoint/2010/main" val="2716078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20DBC167-8827-6A46-BCA5-9240CCF38EFF}" type="slidenum">
              <a:rPr lang="en-US"/>
              <a:pPr>
                <a:defRPr/>
              </a:pPr>
              <a:t>‹#›</a:t>
            </a:fld>
            <a:endParaRPr lang="en-US"/>
          </a:p>
        </p:txBody>
      </p:sp>
    </p:spTree>
    <p:extLst>
      <p:ext uri="{BB962C8B-B14F-4D97-AF65-F5344CB8AC3E}">
        <p14:creationId xmlns:p14="http://schemas.microsoft.com/office/powerpoint/2010/main" val="42217032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EE333255-CFA0-FC41-8B3C-D2947116722C}" type="slidenum">
              <a:rPr lang="en-US"/>
              <a:pPr>
                <a:defRPr/>
              </a:pPr>
              <a:t>‹#›</a:t>
            </a:fld>
            <a:endParaRPr lang="en-US"/>
          </a:p>
        </p:txBody>
      </p:sp>
    </p:spTree>
    <p:extLst>
      <p:ext uri="{BB962C8B-B14F-4D97-AF65-F5344CB8AC3E}">
        <p14:creationId xmlns:p14="http://schemas.microsoft.com/office/powerpoint/2010/main" val="34293531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08665B1-1572-BB4A-BFA0-09CF55B65AEF}" type="slidenum">
              <a:rPr lang="en-US"/>
              <a:pPr>
                <a:defRPr/>
              </a:pPr>
              <a:t>‹#›</a:t>
            </a:fld>
            <a:endParaRPr lang="en-US"/>
          </a:p>
        </p:txBody>
      </p:sp>
    </p:spTree>
    <p:extLst>
      <p:ext uri="{BB962C8B-B14F-4D97-AF65-F5344CB8AC3E}">
        <p14:creationId xmlns:p14="http://schemas.microsoft.com/office/powerpoint/2010/main" val="40927420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6756691-623C-FC45-8C51-4CCF457D9535}" type="slidenum">
              <a:rPr lang="en-US"/>
              <a:pPr>
                <a:defRPr/>
              </a:pPr>
              <a:t>‹#›</a:t>
            </a:fld>
            <a:endParaRPr lang="en-US"/>
          </a:p>
        </p:txBody>
      </p:sp>
    </p:spTree>
    <p:extLst>
      <p:ext uri="{BB962C8B-B14F-4D97-AF65-F5344CB8AC3E}">
        <p14:creationId xmlns:p14="http://schemas.microsoft.com/office/powerpoint/2010/main" val="28711286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EF8CBA0-FDA6-004B-9FC3-07BEC9EE68EE}" type="slidenum">
              <a:rPr lang="en-US"/>
              <a:pPr>
                <a:defRPr/>
              </a:pPr>
              <a:t>‹#›</a:t>
            </a:fld>
            <a:endParaRPr lang="en-US"/>
          </a:p>
        </p:txBody>
      </p:sp>
    </p:spTree>
    <p:extLst>
      <p:ext uri="{BB962C8B-B14F-4D97-AF65-F5344CB8AC3E}">
        <p14:creationId xmlns:p14="http://schemas.microsoft.com/office/powerpoint/2010/main" val="2803591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1BE1DD95-AA05-9A4E-98ED-1457E10BECE9}" type="slidenum">
              <a:rPr lang="en-US"/>
              <a:pPr>
                <a:defRPr/>
              </a:pPr>
              <a:t>‹#›</a:t>
            </a:fld>
            <a:endParaRPr lang="en-US"/>
          </a:p>
        </p:txBody>
      </p:sp>
    </p:spTree>
    <p:extLst>
      <p:ext uri="{BB962C8B-B14F-4D97-AF65-F5344CB8AC3E}">
        <p14:creationId xmlns:p14="http://schemas.microsoft.com/office/powerpoint/2010/main" val="2336294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C1E6DF9-2377-0240-A975-85549FF27F08}" type="slidenum">
              <a:rPr lang="en-US"/>
              <a:pPr>
                <a:defRPr/>
              </a:pPr>
              <a:t>‹#›</a:t>
            </a:fld>
            <a:endParaRPr lang="en-US"/>
          </a:p>
        </p:txBody>
      </p:sp>
    </p:spTree>
    <p:extLst>
      <p:ext uri="{BB962C8B-B14F-4D97-AF65-F5344CB8AC3E}">
        <p14:creationId xmlns:p14="http://schemas.microsoft.com/office/powerpoint/2010/main" val="10579841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a:solidFill>
                  <a:srgbClr val="EAEAEA"/>
                </a:solidFill>
                <a:latin typeface="Arial" charset="0"/>
                <a:ea typeface="ＭＳ Ｐゴシック" charset="0"/>
                <a:cs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eaLnBrk="0" hangingPunct="0">
              <a:defRPr b="0">
                <a:latin typeface="Arial" charset="0"/>
              </a:defRPr>
            </a:lvl1pPr>
          </a:lstStyle>
          <a:p>
            <a:pPr>
              <a:defRPr/>
            </a:pPr>
            <a:fld id="{00AB38A8-8F4A-3745-A5B4-28061EC69F58}" type="slidenum">
              <a:rPr lang="en-US"/>
              <a:pPr>
                <a:defRPr/>
              </a:pPr>
              <a:t>‹#›</a:t>
            </a:fld>
            <a:endParaRPr lang="en-US"/>
          </a:p>
        </p:txBody>
      </p:sp>
    </p:spTree>
    <p:extLst>
      <p:ext uri="{BB962C8B-B14F-4D97-AF65-F5344CB8AC3E}">
        <p14:creationId xmlns:p14="http://schemas.microsoft.com/office/powerpoint/2010/main" val="27769765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57054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350533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060223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070152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62862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87784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5007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296092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2283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258780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2932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0935913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7517397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3582248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8682953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390672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566837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9245778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977992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0172506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5689842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4296369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2938797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5044396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4564503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090ABA7-42B2-D94C-A305-9D41B7E54A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92084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313661B-E154-6F47-A9E7-28A96283D8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9695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2CB68BD-F3EF-F248-822F-2581314FFB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28587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CA0ABA7-55F6-A54B-9889-B3A947634A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46517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7CBEC642-5126-F145-A6FD-0C18A19005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42521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349B4F2-930F-6341-840A-C76713A6F9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12720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583E680-6949-414D-AB5B-0B26F36F3E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339141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D831255-E7DC-E241-B7D4-1305D704F9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85954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AC9737A-0F3A-CA46-947E-310BF7D14F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65291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C28868A-E687-8343-A56F-1468F0BED2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57210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AA8E575-E910-E440-8B3E-9EE4739B11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0064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67398122"/>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9805643"/>
      </p:ext>
    </p:extLst>
  </p:cSld>
  <p:clrMapOvr>
    <a:masterClrMapping/>
  </p:clrMapOvr>
  <p:transition>
    <p:wheel spokes="0"/>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81977285"/>
      </p:ext>
    </p:extLst>
  </p:cSld>
  <p:clrMapOvr>
    <a:masterClrMapping/>
  </p:clrMapOvr>
  <p:transition>
    <p:wheel spokes="0"/>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1822125"/>
      </p:ext>
    </p:extLst>
  </p:cSld>
  <p:clrMapOvr>
    <a:masterClrMapping/>
  </p:clrMapOvr>
  <p:transition>
    <p:wheel spokes="0"/>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9261451"/>
      </p:ext>
    </p:extLst>
  </p:cSld>
  <p:clrMapOvr>
    <a:masterClrMapping/>
  </p:clrMapOvr>
  <p:transition>
    <p:wheel spokes="0"/>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574341620"/>
      </p:ext>
    </p:extLst>
  </p:cSld>
  <p:clrMapOvr>
    <a:masterClrMapping/>
  </p:clrMapOvr>
  <p:transition>
    <p:wheel spokes="0"/>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406295"/>
      </p:ext>
    </p:extLst>
  </p:cSld>
  <p:clrMapOvr>
    <a:masterClrMapping/>
  </p:clrMapOvr>
  <p:transition>
    <p:wheel spokes="0"/>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4831860"/>
      </p:ext>
    </p:extLst>
  </p:cSld>
  <p:clrMapOvr>
    <a:masterClrMapping/>
  </p:clrMapOvr>
  <p:transition>
    <p:wheel spokes="0"/>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66323044"/>
      </p:ext>
    </p:extLst>
  </p:cSld>
  <p:clrMapOvr>
    <a:masterClrMapping/>
  </p:clrMapOvr>
  <p:transition>
    <p:wheel spokes="0"/>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9236046"/>
      </p:ext>
    </p:extLst>
  </p:cSld>
  <p:clrMapOvr>
    <a:masterClrMapping/>
  </p:clrMapOvr>
  <p:transition>
    <p:wheel spokes="0"/>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2604570"/>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4.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image" Target="../media/image3.png"/><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theme" Target="../theme/theme11.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theme" Target="../theme/theme13.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5.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4" Type="http://schemas.openxmlformats.org/officeDocument/2006/relationships/image" Target="../media/image6.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theme" Target="../theme/theme16.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7.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54.xml"/><Relationship Id="rId1" Type="http://schemas.openxmlformats.org/officeDocument/2006/relationships/slideLayout" Target="../slideLayouts/slideLayout15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theme" Target="../theme/theme1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7.jpe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2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8.pn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2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2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1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9.jpe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2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theme" Target="../theme/theme27.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theme" Target="../theme/theme28.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theme" Target="../theme/theme30.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theme" Target="../theme/theme31.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theme" Target="../theme/theme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0" y="0"/>
            <a:ext cx="9132888" cy="6845300"/>
            <a:chOff x="0" y="0"/>
            <a:chExt cx="5753" cy="4312"/>
          </a:xfrm>
        </p:grpSpPr>
        <p:sp>
          <p:nvSpPr>
            <p:cNvPr id="7373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nvGrpSpPr>
            <p:cNvPr id="73734" name="Group 4"/>
            <p:cNvGrpSpPr>
              <a:grpSpLocks/>
            </p:cNvGrpSpPr>
            <p:nvPr/>
          </p:nvGrpSpPr>
          <p:grpSpPr bwMode="auto">
            <a:xfrm>
              <a:off x="246" y="204"/>
              <a:ext cx="5271" cy="3889"/>
              <a:chOff x="246" y="204"/>
              <a:chExt cx="5271" cy="3889"/>
            </a:xfrm>
          </p:grpSpPr>
          <p:sp>
            <p:nvSpPr>
              <p:cNvPr id="9830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7374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nvGrpSpPr>
            <p:cNvPr id="73735" name="Group 28"/>
            <p:cNvGrpSpPr>
              <a:grpSpLocks/>
            </p:cNvGrpSpPr>
            <p:nvPr/>
          </p:nvGrpSpPr>
          <p:grpSpPr bwMode="auto">
            <a:xfrm>
              <a:off x="0" y="0"/>
              <a:ext cx="1246" cy="1232"/>
              <a:chOff x="0" y="0"/>
              <a:chExt cx="1246" cy="1232"/>
            </a:xfrm>
          </p:grpSpPr>
          <p:sp>
            <p:nvSpPr>
              <p:cNvPr id="7373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sp>
        <p:nvSpPr>
          <p:cNvPr id="73731"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rPr>
              <a:t>©2003 TBBMI</a:t>
            </a:r>
          </a:p>
        </p:txBody>
      </p:sp>
      <p:sp>
        <p:nvSpPr>
          <p:cNvPr id="98337"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7.5.03c.</a:t>
            </a:r>
          </a:p>
        </p:txBody>
      </p:sp>
    </p:spTree>
    <p:extLst>
      <p:ext uri="{BB962C8B-B14F-4D97-AF65-F5344CB8AC3E}">
        <p14:creationId xmlns:p14="http://schemas.microsoft.com/office/powerpoint/2010/main" val="1894224344"/>
      </p:ext>
    </p:extLst>
  </p:cSld>
  <p:clrMap bg1="dk2" tx1="lt1" bg2="dk1"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9154" name="Group 1026"/>
          <p:cNvGrpSpPr>
            <a:grpSpLocks/>
          </p:cNvGrpSpPr>
          <p:nvPr/>
        </p:nvGrpSpPr>
        <p:grpSpPr bwMode="auto">
          <a:xfrm>
            <a:off x="0" y="0"/>
            <a:ext cx="9144000" cy="6856413"/>
            <a:chOff x="0" y="0"/>
            <a:chExt cx="5760" cy="4319"/>
          </a:xfrm>
        </p:grpSpPr>
        <p:sp>
          <p:nvSpPr>
            <p:cNvPr id="10547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7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7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63" name="Freeform 1030"/>
            <p:cNvSpPr>
              <a:spLocks/>
            </p:cNvSpPr>
            <p:nvPr/>
          </p:nvSpPr>
          <p:spPr bwMode="hidden">
            <a:xfrm>
              <a:off x="4038" y="3577"/>
              <a:ext cx="1720" cy="65"/>
            </a:xfrm>
            <a:custGeom>
              <a:avLst/>
              <a:gdLst>
                <a:gd name="T0" fmla="*/ 1646 w 1722"/>
                <a:gd name="T1" fmla="*/ 33 h 66"/>
                <a:gd name="T2" fmla="*/ 1646 w 1722"/>
                <a:gd name="T3" fmla="*/ 33 h 66"/>
                <a:gd name="T4" fmla="*/ 0 w 1722"/>
                <a:gd name="T5" fmla="*/ 0 h 66"/>
                <a:gd name="T6" fmla="*/ 0 w 1722"/>
                <a:gd name="T7" fmla="*/ 33 h 66"/>
                <a:gd name="T8" fmla="*/ 1646 w 1722"/>
                <a:gd name="T9" fmla="*/ 33 h 66"/>
                <a:gd name="T10" fmla="*/ 164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7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65" name="Freeform 1032"/>
            <p:cNvSpPr>
              <a:spLocks/>
            </p:cNvSpPr>
            <p:nvPr/>
          </p:nvSpPr>
          <p:spPr bwMode="hidden">
            <a:xfrm>
              <a:off x="4784" y="3702"/>
              <a:ext cx="974" cy="101"/>
            </a:xfrm>
            <a:custGeom>
              <a:avLst/>
              <a:gdLst>
                <a:gd name="T0" fmla="*/ 937 w 975"/>
                <a:gd name="T1" fmla="*/ 48 h 101"/>
                <a:gd name="T2" fmla="*/ 937 w 975"/>
                <a:gd name="T3" fmla="*/ 0 h 101"/>
                <a:gd name="T4" fmla="*/ 0 w 975"/>
                <a:gd name="T5" fmla="*/ 24 h 101"/>
                <a:gd name="T6" fmla="*/ 0 w 975"/>
                <a:gd name="T7" fmla="*/ 101 h 101"/>
                <a:gd name="T8" fmla="*/ 937 w 975"/>
                <a:gd name="T9" fmla="*/ 48 h 101"/>
                <a:gd name="T10" fmla="*/ 93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49166" name="Freeform 1033"/>
            <p:cNvSpPr>
              <a:spLocks/>
            </p:cNvSpPr>
            <p:nvPr/>
          </p:nvSpPr>
          <p:spPr bwMode="hidden">
            <a:xfrm>
              <a:off x="3619" y="3815"/>
              <a:ext cx="2139" cy="198"/>
            </a:xfrm>
            <a:custGeom>
              <a:avLst/>
              <a:gdLst>
                <a:gd name="T0" fmla="*/ 2065 w 2141"/>
                <a:gd name="T1" fmla="*/ 0 h 198"/>
                <a:gd name="T2" fmla="*/ 0 w 2141"/>
                <a:gd name="T3" fmla="*/ 156 h 198"/>
                <a:gd name="T4" fmla="*/ 0 w 2141"/>
                <a:gd name="T5" fmla="*/ 198 h 198"/>
                <a:gd name="T6" fmla="*/ 2065 w 2141"/>
                <a:gd name="T7" fmla="*/ 0 h 198"/>
                <a:gd name="T8" fmla="*/ 206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68" name="Freeform 1035"/>
            <p:cNvSpPr>
              <a:spLocks/>
            </p:cNvSpPr>
            <p:nvPr/>
          </p:nvSpPr>
          <p:spPr bwMode="hidden">
            <a:xfrm>
              <a:off x="2097" y="4043"/>
              <a:ext cx="2514" cy="276"/>
            </a:xfrm>
            <a:custGeom>
              <a:avLst/>
              <a:gdLst>
                <a:gd name="T0" fmla="*/ 2077 w 2517"/>
                <a:gd name="T1" fmla="*/ 276 h 276"/>
                <a:gd name="T2" fmla="*/ 2403 w 2517"/>
                <a:gd name="T3" fmla="*/ 204 h 276"/>
                <a:gd name="T4" fmla="*/ 2146 w 2517"/>
                <a:gd name="T5" fmla="*/ 0 h 276"/>
                <a:gd name="T6" fmla="*/ 0 w 2517"/>
                <a:gd name="T7" fmla="*/ 276 h 276"/>
                <a:gd name="T8" fmla="*/ 2077 w 2517"/>
                <a:gd name="T9" fmla="*/ 276 h 276"/>
                <a:gd name="T10" fmla="*/ 207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0" name="Freeform 1037"/>
            <p:cNvSpPr>
              <a:spLocks/>
            </p:cNvSpPr>
            <p:nvPr/>
          </p:nvSpPr>
          <p:spPr bwMode="hidden">
            <a:xfrm>
              <a:off x="5030" y="3151"/>
              <a:ext cx="728" cy="240"/>
            </a:xfrm>
            <a:custGeom>
              <a:avLst/>
              <a:gdLst>
                <a:gd name="T0" fmla="*/ 691 w 729"/>
                <a:gd name="T1" fmla="*/ 240 h 240"/>
                <a:gd name="T2" fmla="*/ 0 w 729"/>
                <a:gd name="T3" fmla="*/ 0 h 240"/>
                <a:gd name="T4" fmla="*/ 0 w 729"/>
                <a:gd name="T5" fmla="*/ 6 h 240"/>
                <a:gd name="T6" fmla="*/ 691 w 729"/>
                <a:gd name="T7" fmla="*/ 240 h 240"/>
                <a:gd name="T8" fmla="*/ 69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2" name="Freeform 1039"/>
            <p:cNvSpPr>
              <a:spLocks/>
            </p:cNvSpPr>
            <p:nvPr/>
          </p:nvSpPr>
          <p:spPr bwMode="hidden">
            <a:xfrm>
              <a:off x="5030" y="3049"/>
              <a:ext cx="728" cy="318"/>
            </a:xfrm>
            <a:custGeom>
              <a:avLst/>
              <a:gdLst>
                <a:gd name="T0" fmla="*/ 691 w 729"/>
                <a:gd name="T1" fmla="*/ 318 h 318"/>
                <a:gd name="T2" fmla="*/ 691 w 729"/>
                <a:gd name="T3" fmla="*/ 312 h 318"/>
                <a:gd name="T4" fmla="*/ 0 w 729"/>
                <a:gd name="T5" fmla="*/ 0 h 318"/>
                <a:gd name="T6" fmla="*/ 0 w 729"/>
                <a:gd name="T7" fmla="*/ 54 h 318"/>
                <a:gd name="T8" fmla="*/ 691 w 729"/>
                <a:gd name="T9" fmla="*/ 318 h 318"/>
                <a:gd name="T10" fmla="*/ 69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8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6"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9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8"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9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82"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9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85" name="Freeform 1052"/>
            <p:cNvSpPr>
              <a:spLocks/>
            </p:cNvSpPr>
            <p:nvPr/>
          </p:nvSpPr>
          <p:spPr bwMode="hidden">
            <a:xfrm>
              <a:off x="5698" y="653"/>
              <a:ext cx="60" cy="311"/>
            </a:xfrm>
            <a:custGeom>
              <a:avLst/>
              <a:gdLst>
                <a:gd name="T0" fmla="*/ 0 w 60"/>
                <a:gd name="T1" fmla="*/ 144 h 312"/>
                <a:gd name="T2" fmla="*/ 60 w 60"/>
                <a:gd name="T3" fmla="*/ 27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50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87"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50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1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nvGrpSpPr>
            <p:cNvPr id="49196" name="Group 1063"/>
            <p:cNvGrpSpPr>
              <a:grpSpLocks/>
            </p:cNvGrpSpPr>
            <p:nvPr userDrawn="1"/>
          </p:nvGrpSpPr>
          <p:grpSpPr bwMode="auto">
            <a:xfrm>
              <a:off x="0" y="1632"/>
              <a:ext cx="5758" cy="1858"/>
              <a:chOff x="0" y="1632"/>
              <a:chExt cx="5758" cy="1858"/>
            </a:xfrm>
          </p:grpSpPr>
          <p:sp>
            <p:nvSpPr>
              <p:cNvPr id="10551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1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grpSp>
      <p:sp>
        <p:nvSpPr>
          <p:cNvPr id="105514"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515"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516"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05517"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05518"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2D1EF1ED-5190-4941-AF19-B7A31772022C}"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86500648"/>
      </p:ext>
    </p:extLst>
  </p:cSld>
  <p:clrMap bg1="dk2" tx1="lt1" bg2="dk1"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defTabSz="914400" fontAlgn="base">
              <a:spcBef>
                <a:spcPct val="0"/>
              </a:spcBef>
              <a:spcAft>
                <a:spcPct val="0"/>
              </a:spcAft>
              <a:defRPr/>
            </a:pPr>
            <a:fld id="{0D1882BC-64F8-6E4E-BEE4-BA3836FA067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78491277"/>
      </p:ext>
    </p:extLst>
  </p:cSld>
  <p:clrMap bg1="dk2" tx1="lt1" bg2="dk1" tx2="lt2" accent1="accent1" accent2="accent2" accent3="accent3" accent4="accent4" accent5="accent5" accent6="accent6" hlink="hlink" folHlink="folHlink"/>
  <p:sldLayoutIdLst>
    <p:sldLayoutId id="214748378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defTabSz="914400">
              <a:spcAft>
                <a:spcPct val="0"/>
              </a:spcAft>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defTabSz="914400">
              <a:spcAft>
                <a:spcPct val="0"/>
              </a:spcAft>
              <a:defRPr/>
            </a:pPr>
            <a:fld id="{E59BBBE2-B38A-3E49-80E1-1D5EE3C3CA80}" type="slidenum">
              <a:rPr lang="en-US">
                <a:ea typeface="ＭＳ Ｐゴシック" charset="0"/>
                <a:cs typeface="ＭＳ Ｐゴシック" charset="0"/>
              </a:rPr>
              <a:pPr defTabSz="914400">
                <a:spcAft>
                  <a:spcPct val="0"/>
                </a:spcAft>
                <a:defRPr/>
              </a:pPr>
              <a:t>‹#›</a:t>
            </a:fld>
            <a:endParaRPr lang="en-US">
              <a:ea typeface="ＭＳ Ｐゴシック" charset="0"/>
              <a:cs typeface="ＭＳ Ｐゴシック" charset="0"/>
            </a:endParaRPr>
          </a:p>
        </p:txBody>
      </p:sp>
      <p:grpSp>
        <p:nvGrpSpPr>
          <p:cNvPr id="408580" name="Group 4"/>
          <p:cNvGrpSpPr>
            <a:grpSpLocks/>
          </p:cNvGrpSpPr>
          <p:nvPr/>
        </p:nvGrpSpPr>
        <p:grpSpPr bwMode="auto">
          <a:xfrm>
            <a:off x="0" y="0"/>
            <a:ext cx="9140825" cy="6850063"/>
            <a:chOff x="0" y="0"/>
            <a:chExt cx="5758" cy="4315"/>
          </a:xfrm>
        </p:grpSpPr>
        <p:grpSp>
          <p:nvGrpSpPr>
            <p:cNvPr id="408584"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defTabSz="914400">
              <a:spcAft>
                <a:spcPct val="0"/>
              </a:spcAft>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2271480"/>
      </p:ext>
    </p:extLst>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1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1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8802622E-5196-B145-A1D0-8977213D9A2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96874104"/>
      </p:ext>
    </p:extLst>
  </p:cSld>
  <p:clrMap bg1="lt1" tx1="dk1" bg2="lt2" tx2="dk2" accent1="accent1" accent2="accent2" accent3="accent3" accent4="accent4" accent5="accent5" accent6="accent6" hlink="hlink" folHlink="folHlink"/>
  <p:sldLayoutIdLst>
    <p:sldLayoutId id="2147483798"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extLst>
      <p:ext uri="{BB962C8B-B14F-4D97-AF65-F5344CB8AC3E}">
        <p14:creationId xmlns:p14="http://schemas.microsoft.com/office/powerpoint/2010/main" val="3670644848"/>
      </p:ext>
    </p:extLst>
  </p:cSld>
  <p:clrMap bg1="lt1" tx1="dk1" bg2="lt2" tx2="dk2" accent1="accent1" accent2="accent2" accent3="accent3" accent4="accent4" accent5="accent5" accent6="accent6" hlink="hlink" folHlink="folHlink"/>
  <p:sldLayoutIdLst>
    <p:sldLayoutId id="2147483800" r:id="rId1"/>
    <p:sldLayoutId id="2147483801"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2A3D39C-FAE0-8546-895C-B41D5DDCC209}" type="slidenum">
              <a:rPr lang="en-US"/>
              <a:pPr>
                <a:defRPr/>
              </a:pPr>
              <a:t>‹#›</a:t>
            </a:fld>
            <a:endParaRPr lang="en-US"/>
          </a:p>
        </p:txBody>
      </p:sp>
    </p:spTree>
    <p:extLst>
      <p:ext uri="{BB962C8B-B14F-4D97-AF65-F5344CB8AC3E}">
        <p14:creationId xmlns:p14="http://schemas.microsoft.com/office/powerpoint/2010/main" val="64378198"/>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8B2C99B-8F89-2B47-80AF-930482272901}" type="slidenum">
              <a:rPr lang="en-US"/>
              <a:pPr>
                <a:defRPr/>
              </a:pPr>
              <a:t>‹#›</a:t>
            </a:fld>
            <a:endParaRPr lang="en-US"/>
          </a:p>
        </p:txBody>
      </p:sp>
    </p:spTree>
    <p:extLst>
      <p:ext uri="{BB962C8B-B14F-4D97-AF65-F5344CB8AC3E}">
        <p14:creationId xmlns:p14="http://schemas.microsoft.com/office/powerpoint/2010/main" val="423370063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rtl="0" eaLnBrk="0" fontAlgn="base" hangingPunct="0">
        <a:spcBef>
          <a:spcPct val="0"/>
        </a:spcBef>
        <a:spcAft>
          <a:spcPct val="0"/>
        </a:spcAft>
        <a:defRPr sz="4400">
          <a:solidFill>
            <a:schemeClr val="bg1"/>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8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0E6095-A939-3A42-9C2B-9918E6B626B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66617449"/>
      </p:ext>
    </p:extLst>
  </p:cSld>
  <p:clrMap bg1="lt1" tx1="dk1" bg2="lt2" tx2="dk2" accent1="accent1" accent2="accent2" accent3="accent3" accent4="accent4" accent5="accent5" accent6="accent6" hlink="hlink" folHlink="folHlink"/>
  <p:sldLayoutIdLst>
    <p:sldLayoutId id="2147483830" r:id="rId1"/>
    <p:sldLayoutId id="2147483831"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891065355"/>
      </p:ext>
    </p:extLst>
  </p:cSld>
  <p:clrMap bg1="dk2" tx1="lt1" bg2="dk1"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752311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50000"/>
              </a:spcBef>
              <a:defRPr sz="1400">
                <a:solidFill>
                  <a:srgbClr val="CCECFF"/>
                </a:solidFill>
                <a:latin typeface="Times New Roman" charset="0"/>
                <a:cs typeface="+mn-cs"/>
              </a:defRPr>
            </a:lvl1pPr>
          </a:lstStyle>
          <a:p>
            <a:pPr defTabSz="914400" eaLnBrk="0" fontAlgn="base" hangingPunct="0">
              <a:spcAft>
                <a:spcPct val="0"/>
              </a:spcAft>
              <a:defRPr/>
            </a:pPr>
            <a:endParaRPr lang="en-US">
              <a:ea typeface="ＭＳ Ｐゴシック" charset="0"/>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CCECFF"/>
                </a:solidFill>
                <a:latin typeface="Times New Roman" charset="0"/>
                <a:cs typeface="+mn-cs"/>
              </a:defRPr>
            </a:lvl1pPr>
          </a:lstStyle>
          <a:p>
            <a:pPr defTabSz="914400" eaLnBrk="0" fontAlgn="base" hangingPunct="0">
              <a:spcAft>
                <a:spcPct val="0"/>
              </a:spcAft>
              <a:defRPr/>
            </a:pPr>
            <a:endParaRPr lang="en-US">
              <a:ea typeface="ＭＳ Ｐゴシック" charset="0"/>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50000"/>
              </a:spcBef>
              <a:defRPr sz="1400">
                <a:solidFill>
                  <a:srgbClr val="CCECFF"/>
                </a:solidFill>
                <a:latin typeface="Times New Roman" charset="0"/>
                <a:cs typeface="+mn-cs"/>
              </a:defRPr>
            </a:lvl1pPr>
          </a:lstStyle>
          <a:p>
            <a:pPr defTabSz="914400" eaLnBrk="0" fontAlgn="base" hangingPunct="0">
              <a:spcAft>
                <a:spcPct val="0"/>
              </a:spcAft>
              <a:defRPr/>
            </a:pPr>
            <a:fld id="{9F377342-8261-D14C-9ED5-7E803E43661B}" type="slidenum">
              <a:rPr lang="en-US">
                <a:ea typeface="ＭＳ Ｐゴシック" charset="0"/>
              </a:rPr>
              <a:pPr defTabSz="914400" eaLnBrk="0" fontAlgn="base" hangingPunct="0">
                <a:spcAft>
                  <a:spcPct val="0"/>
                </a:spcAft>
                <a:defRPr/>
              </a:pPr>
              <a:t>‹#›</a:t>
            </a:fld>
            <a:endParaRPr lang="en-US">
              <a:ea typeface="ＭＳ Ｐゴシック" charset="0"/>
            </a:endParaRPr>
          </a:p>
        </p:txBody>
      </p:sp>
      <p:sp>
        <p:nvSpPr>
          <p:cNvPr id="3079"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CCEC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74299229"/>
      </p:ext>
    </p:extLst>
  </p:cSld>
  <p:clrMap bg1="dk2" tx1="lt1" bg2="dk1"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3079"/>
                                        </p:tgtEl>
                                        <p:attrNameLst>
                                          <p:attrName>style.visibility</p:attrName>
                                        </p:attrNameLst>
                                      </p:cBhvr>
                                      <p:to>
                                        <p:strVal val="visible"/>
                                      </p:to>
                                    </p:set>
                                    <p:animEffect transition="in" filter="wipe(right)">
                                      <p:cBhvr>
                                        <p:cTn id="7"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75000"/>
        <a:buFont typeface="Monotype Sorts" charset="0"/>
        <a:buChar char="n"/>
        <a:defRPr kumimoji="1"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folHlink"/>
        </a:buClr>
        <a:buSzPct val="60000"/>
        <a:buFont typeface="Monotype Sorts" charset="0"/>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86370" name="Group 1026"/>
          <p:cNvGrpSpPr>
            <a:grpSpLocks/>
          </p:cNvGrpSpPr>
          <p:nvPr/>
        </p:nvGrpSpPr>
        <p:grpSpPr bwMode="auto">
          <a:xfrm>
            <a:off x="457200" y="304800"/>
            <a:ext cx="8305800" cy="1295400"/>
            <a:chOff x="288" y="192"/>
            <a:chExt cx="5232" cy="816"/>
          </a:xfrm>
        </p:grpSpPr>
        <p:sp>
          <p:nvSpPr>
            <p:cNvPr id="28675" name="AutoShape 102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8676" name="AutoShape 102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8677" name="Freeform 1029"/>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8678" name="Freeform 1030"/>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8679" name="Freeform 1031"/>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sp>
        <p:nvSpPr>
          <p:cNvPr id="186371" name="Rectangle 1032"/>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6372" name="Rectangle 1033"/>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82" name="Rectangle 1034"/>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28683" name="Rectangle 1035"/>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28684" name="Rectangle 1036"/>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5B87F2"/>
                </a:solidFill>
              </a:defRPr>
            </a:lvl1pPr>
          </a:lstStyle>
          <a:p>
            <a:pPr defTabSz="914400" eaLnBrk="0" fontAlgn="base" hangingPunct="0">
              <a:spcBef>
                <a:spcPct val="0"/>
              </a:spcBef>
              <a:spcAft>
                <a:spcPct val="0"/>
              </a:spcAft>
              <a:defRPr/>
            </a:pPr>
            <a:fld id="{23E5C55D-7544-A443-8273-9E48D30DDB09}"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31404415"/>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86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defRPr/>
            </a:pPr>
            <a:fld id="{FB3A600B-6E19-EB4B-89BC-74ABBBF33EB3}"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04368139"/>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09C02D1E-96AD-4548-98B7-C9603C8492B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74824996"/>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329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defRPr>
            </a:lvl1pPr>
          </a:lstStyle>
          <a:p>
            <a:pPr fontAlgn="base">
              <a:spcBef>
                <a:spcPct val="0"/>
              </a:spcBef>
              <a:spcAft>
                <a:spcPct val="0"/>
              </a:spcAft>
              <a:defRPr/>
            </a:pPr>
            <a:fld id="{D40619CD-98FC-A649-A85B-238FD46D0D0F}" type="slidenum">
              <a:rPr lang="en-GB">
                <a:ea typeface="ＭＳ Ｐゴシック" charset="0"/>
                <a:cs typeface="ＭＳ Ｐゴシック" charset="0"/>
              </a:rPr>
              <a:pPr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725715027"/>
      </p:ext>
    </p:extLst>
  </p:cSld>
  <p:clrMap bg1="lt1" tx1="dk1" bg2="lt2" tx2="dk2" accent1="accent1" accent2="accent2" accent3="accent3" accent4="accent4" accent5="accent5" accent6="accent6" hlink="hlink" folHlink="folHlink"/>
  <p:sldLayoutIdLst>
    <p:sldLayoutId id="2147483896"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6"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4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4038"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defTabSz="914400" fontAlgn="base">
              <a:spcBef>
                <a:spcPct val="0"/>
              </a:spcBef>
              <a:spcAft>
                <a:spcPct val="0"/>
              </a:spcAft>
              <a:defRPr/>
            </a:pPr>
            <a:fld id="{EF7B6181-1E59-E742-97C3-C46CD8CA382B}"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47358613"/>
      </p:ext>
    </p:extLst>
  </p:cSld>
  <p:clrMap bg1="dk2" tx1="lt1" bg2="dk1"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1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effectLst/>
                <a:latin typeface="Times New Roman" charset="0"/>
              </a:defRPr>
            </a:lvl1pPr>
          </a:lstStyle>
          <a:p>
            <a:pPr defTabSz="914400" fontAlgn="base">
              <a:spcBef>
                <a:spcPct val="0"/>
              </a:spcBef>
              <a:spcAft>
                <a:spcPct val="0"/>
              </a:spcAft>
              <a:defRPr/>
            </a:pPr>
            <a:fld id="{53B64FFA-06FA-1447-B089-E0098ECA5D48}"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668997537"/>
      </p:ext>
    </p:extLst>
  </p:cSld>
  <p:clrMap bg1="lt1" tx1="dk1" bg2="lt2" tx2="dk2" accent1="accent1" accent2="accent2" accent3="accent3" accent4="accent4" accent5="accent5" accent6="accent6" hlink="hlink" folHlink="folHlink"/>
  <p:sldLayoutIdLst>
    <p:sldLayoutId id="2147483910"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0699853"/>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457200" y="992188"/>
            <a:ext cx="8153400" cy="1600200"/>
            <a:chOff x="288" y="625"/>
            <a:chExt cx="5136" cy="1008"/>
          </a:xfrm>
        </p:grpSpPr>
        <p:sp>
          <p:nvSpPr>
            <p:cNvPr id="24584"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24585"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24586"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2458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grpSp>
      <p:sp>
        <p:nvSpPr>
          <p:cNvPr id="24579" name="Rectangle 7"/>
          <p:cNvSpPr>
            <a:spLocks noGrp="1" noChangeArrowheads="1"/>
          </p:cNvSpPr>
          <p:nvPr>
            <p:ph type="title"/>
          </p:nvPr>
        </p:nvSpPr>
        <p:spPr bwMode="auto">
          <a:xfrm>
            <a:off x="0" y="3810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24580" name="Rectangle 8"/>
          <p:cNvSpPr>
            <a:spLocks noGrp="1" noChangeArrowheads="1"/>
          </p:cNvSpPr>
          <p:nvPr>
            <p:ph type="body" idx="1"/>
          </p:nvPr>
        </p:nvSpPr>
        <p:spPr bwMode="auto">
          <a:xfrm>
            <a:off x="0" y="20574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24167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24167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24167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pPr defTabSz="914400" eaLnBrk="0" fontAlgn="base" hangingPunct="0">
              <a:spcBef>
                <a:spcPct val="0"/>
              </a:spcBef>
              <a:spcAft>
                <a:spcPct val="0"/>
              </a:spcAft>
            </a:pPr>
            <a:fld id="{90C9A1B0-4BA3-F74F-B81F-FC360414772A}" type="slidenum">
              <a:rPr lang="en-US" altLang="zh-TW">
                <a:solidFill>
                  <a:srgbClr val="FFFFCC"/>
                </a:solidFill>
                <a:latin typeface="Arial" charset="0"/>
              </a:rPr>
              <a:pPr defTabSz="914400" eaLnBrk="0" fontAlgn="base" hangingPunct="0">
                <a:spcBef>
                  <a:spcPct val="0"/>
                </a:spcBef>
                <a:spcAft>
                  <a:spcPct val="0"/>
                </a:spcAft>
              </a:pPr>
              <a:t>‹#›</a:t>
            </a:fld>
            <a:endParaRPr lang="en-US" altLang="zh-TW">
              <a:solidFill>
                <a:srgbClr val="FFFFCC"/>
              </a:solidFill>
              <a:latin typeface="Arial" charset="0"/>
            </a:endParaRPr>
          </a:p>
        </p:txBody>
      </p:sp>
    </p:spTree>
    <p:extLst>
      <p:ext uri="{BB962C8B-B14F-4D97-AF65-F5344CB8AC3E}">
        <p14:creationId xmlns:p14="http://schemas.microsoft.com/office/powerpoint/2010/main" val="144337807"/>
      </p:ext>
    </p:extLst>
  </p:cSld>
  <p:clrMap bg1="dk2" tx1="lt1" bg2="dk1"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Lst>
  <p:txStyles>
    <p:titleStyle>
      <a:lvl1pPr algn="r" rtl="0" eaLnBrk="0" fontAlgn="base" hangingPunct="0">
        <a:spcBef>
          <a:spcPct val="0"/>
        </a:spcBef>
        <a:spcAft>
          <a:spcPct val="0"/>
        </a:spcAft>
        <a:defRPr sz="4400" b="1"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5pPr>
      <a:lvl6pPr marL="4572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6pPr>
      <a:lvl7pPr marL="9144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7pPr>
      <a:lvl8pPr marL="13716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8pPr>
      <a:lvl9pPr marL="18288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9pPr>
    </p:titleStyle>
    <p:bodyStyle>
      <a:lvl1pPr marL="342900" indent="-342900" algn="l" rtl="0" eaLnBrk="0" fontAlgn="base" hangingPunct="0">
        <a:spcBef>
          <a:spcPct val="20000"/>
        </a:spcBef>
        <a:spcAft>
          <a:spcPct val="0"/>
        </a:spcAft>
        <a:buClr>
          <a:schemeClr val="tx2"/>
        </a:buClr>
        <a:buChar char="•"/>
        <a:defRPr sz="3200" b="1">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sz="2800" b="1">
          <a:solidFill>
            <a:srgbClr val="FFFFFF"/>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b="1">
          <a:solidFill>
            <a:srgbClr val="FFFFFF"/>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457200" y="992188"/>
            <a:ext cx="8153400" cy="1600200"/>
            <a:chOff x="288" y="625"/>
            <a:chExt cx="5136" cy="1008"/>
          </a:xfrm>
        </p:grpSpPr>
        <p:sp>
          <p:nvSpPr>
            <p:cNvPr id="63493" name="Arc 3"/>
            <p:cNvSpPr>
              <a:spLocks/>
            </p:cNvSpPr>
            <p:nvPr/>
          </p:nvSpPr>
          <p:spPr bwMode="invGray">
            <a:xfrm>
              <a:off x="3595" y="625"/>
              <a:ext cx="1829" cy="1008"/>
            </a:xfrm>
            <a:custGeom>
              <a:avLst/>
              <a:gdLst>
                <a:gd name="T0" fmla="*/ 25 w 21912"/>
                <a:gd name="T1" fmla="*/ 0 h 43200"/>
                <a:gd name="T2" fmla="*/ 0 w 21912"/>
                <a:gd name="T3" fmla="*/ 1008 h 43200"/>
                <a:gd name="T4" fmla="*/ 26 w 21912"/>
                <a:gd name="T5" fmla="*/ 504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3494" name="Arc 4"/>
            <p:cNvSpPr>
              <a:spLocks/>
            </p:cNvSpPr>
            <p:nvPr/>
          </p:nvSpPr>
          <p:spPr bwMode="invGray">
            <a:xfrm>
              <a:off x="3548" y="729"/>
              <a:ext cx="1831" cy="800"/>
            </a:xfrm>
            <a:custGeom>
              <a:avLst/>
              <a:gdLst>
                <a:gd name="T0" fmla="*/ 26 w 21924"/>
                <a:gd name="T1" fmla="*/ 0 h 43200"/>
                <a:gd name="T2" fmla="*/ 0 w 21924"/>
                <a:gd name="T3" fmla="*/ 800 h 43200"/>
                <a:gd name="T4" fmla="*/ 27 w 21924"/>
                <a:gd name="T5" fmla="*/ 40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3495" name="Arc 5"/>
            <p:cNvSpPr>
              <a:spLocks/>
            </p:cNvSpPr>
            <p:nvPr/>
          </p:nvSpPr>
          <p:spPr bwMode="invGray">
            <a:xfrm>
              <a:off x="3521" y="868"/>
              <a:ext cx="1830" cy="522"/>
            </a:xfrm>
            <a:custGeom>
              <a:avLst/>
              <a:gdLst>
                <a:gd name="T0" fmla="*/ 26 w 21925"/>
                <a:gd name="T1" fmla="*/ 0 h 43200"/>
                <a:gd name="T2" fmla="*/ 0 w 21925"/>
                <a:gd name="T3" fmla="*/ 522 h 43200"/>
                <a:gd name="T4" fmla="*/ 27 w 21925"/>
                <a:gd name="T5" fmla="*/ 261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3210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13209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13210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382023669"/>
      </p:ext>
    </p:extLst>
  </p:cSld>
  <p:clrMap bg1="dk2" tx1="lt1" bg2="dk1" tx2="lt2" accent1="accent1" accent2="accent2" accent3="accent3" accent4="accent4" accent5="accent5" accent6="accent6" hlink="hlink" folHlink="folHlink"/>
  <p:sldLayoutIdLst>
    <p:sldLayoutId id="2147483938" r:id="rId1"/>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defTabSz="914400" fontAlgn="base">
              <a:spcBef>
                <a:spcPct val="0"/>
              </a:spcBef>
              <a:spcAft>
                <a:spcPct val="0"/>
              </a:spcAft>
              <a:defRPr/>
            </a:pPr>
            <a:fld id="{407DC1DE-A652-A040-A259-E72961084CA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6853993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77F0174D-8720-3446-A603-EC7D19F96B0B}"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3490485833"/>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B1A95ACD-FD70-1448-A667-16509BC6A846}"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grpSp>
        <p:nvGrpSpPr>
          <p:cNvPr id="25604" name="Group 1028"/>
          <p:cNvGrpSpPr>
            <a:grpSpLocks/>
          </p:cNvGrpSpPr>
          <p:nvPr/>
        </p:nvGrpSpPr>
        <p:grpSpPr bwMode="auto">
          <a:xfrm>
            <a:off x="0" y="0"/>
            <a:ext cx="9140825" cy="6850063"/>
            <a:chOff x="0" y="0"/>
            <a:chExt cx="5758" cy="4315"/>
          </a:xfrm>
        </p:grpSpPr>
        <p:grpSp>
          <p:nvGrpSpPr>
            <p:cNvPr id="25608"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5614"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5610" name="Freeform 1036"/>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5288993"/>
      </p:ext>
    </p:extLst>
  </p:cSld>
  <p:clrMap bg1="dk2" tx1="lt1" bg2="dk1" tx2="lt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4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07465202-BFF7-154F-9839-F59776F334E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10781668"/>
      </p:ext>
    </p:extLst>
  </p:cSld>
  <p:clrMap bg1="lt1" tx1="dk1" bg2="lt2" tx2="dk2" accent1="accent1" accent2="accent2" accent3="accent3" accent4="accent4" accent5="accent5" accent6="accent6" hlink="hlink" folHlink="folHlink"/>
  <p:sldLayoutIdLst>
    <p:sldLayoutId id="2147483702" r:id="rId1"/>
  </p:sldLayoutIdLst>
  <p:transition>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3C5DA198-4E0D-F246-8C9B-CBCF2AC73C0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0073206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13346" name="Group 2"/>
          <p:cNvGrpSpPr>
            <a:grpSpLocks/>
          </p:cNvGrpSpPr>
          <p:nvPr/>
        </p:nvGrpSpPr>
        <p:grpSpPr bwMode="auto">
          <a:xfrm>
            <a:off x="0" y="0"/>
            <a:ext cx="8839200" cy="6858000"/>
            <a:chOff x="0" y="0"/>
            <a:chExt cx="5568" cy="4320"/>
          </a:xfrm>
        </p:grpSpPr>
        <p:grpSp>
          <p:nvGrpSpPr>
            <p:cNvPr id="313352" name="Group 3"/>
            <p:cNvGrpSpPr>
              <a:grpSpLocks/>
            </p:cNvGrpSpPr>
            <p:nvPr userDrawn="1"/>
          </p:nvGrpSpPr>
          <p:grpSpPr bwMode="auto">
            <a:xfrm>
              <a:off x="0" y="0"/>
              <a:ext cx="3216" cy="3072"/>
              <a:chOff x="0" y="0"/>
              <a:chExt cx="2928" cy="2784"/>
            </a:xfrm>
          </p:grpSpPr>
          <p:sp>
            <p:nvSpPr>
              <p:cNvPr id="31336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313353" name="Group 9"/>
            <p:cNvGrpSpPr>
              <a:grpSpLocks/>
            </p:cNvGrpSpPr>
            <p:nvPr userDrawn="1"/>
          </p:nvGrpSpPr>
          <p:grpSpPr bwMode="auto">
            <a:xfrm>
              <a:off x="2016" y="2016"/>
              <a:ext cx="2448" cy="2304"/>
              <a:chOff x="0" y="0"/>
              <a:chExt cx="2928" cy="2784"/>
            </a:xfrm>
          </p:grpSpPr>
          <p:sp>
            <p:nvSpPr>
              <p:cNvPr id="31336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313354" name="Group 15"/>
            <p:cNvGrpSpPr>
              <a:grpSpLocks/>
            </p:cNvGrpSpPr>
            <p:nvPr userDrawn="1"/>
          </p:nvGrpSpPr>
          <p:grpSpPr bwMode="auto">
            <a:xfrm>
              <a:off x="2832" y="96"/>
              <a:ext cx="2736" cy="2592"/>
              <a:chOff x="0" y="0"/>
              <a:chExt cx="2928" cy="2784"/>
            </a:xfrm>
          </p:grpSpPr>
          <p:sp>
            <p:nvSpPr>
              <p:cNvPr id="31335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5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5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5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5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313347"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3348"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defTabSz="914400" fontAlgn="base">
              <a:spcBef>
                <a:spcPct val="0"/>
              </a:spcBef>
              <a:spcAft>
                <a:spcPct val="0"/>
              </a:spcAft>
              <a:defRPr/>
            </a:pPr>
            <a:fld id="{30D430A6-1B5D-F84A-B10F-985C595C51F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46713970"/>
      </p:ext>
    </p:extLst>
  </p:cSld>
  <p:clrMap bg1="dk2" tx1="lt1" bg2="dk1" tx2="lt2" accent1="accent1" accent2="accent2" accent3="accent3" accent4="accent4" accent5="accent5" accent6="accent6" hlink="hlink" folHlink="folHlink"/>
  <p:sldLayoutIdLst>
    <p:sldLayoutId id="214748371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76867386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505280937"/>
      </p:ext>
    </p:extLst>
  </p:cSld>
  <p:clrMap bg1="dk2" tx1="lt1" bg2="dk1"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046A8920-184C-6C4D-B57B-8576F31C8FA5}"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480642722"/>
      </p:ext>
    </p:extLst>
  </p:cSld>
  <p:clrMap bg1="dk2" tx1="lt1" bg2="dk1"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7.xml"/><Relationship Id="rId1" Type="http://schemas.openxmlformats.org/officeDocument/2006/relationships/slideLayout" Target="../slideLayouts/slideLayout244.xml"/><Relationship Id="rId4" Type="http://schemas.openxmlformats.org/officeDocument/2006/relationships/hyperlink" Target="http://www.pauljab.net/temple/TemplePictures.html"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8.xml"/><Relationship Id="rId1" Type="http://schemas.openxmlformats.org/officeDocument/2006/relationships/slideLayout" Target="../slideLayouts/slideLayout65.xml"/><Relationship Id="rId5" Type="http://schemas.openxmlformats.org/officeDocument/2006/relationships/image" Target="../media/image86.jpeg"/><Relationship Id="rId4" Type="http://schemas.openxmlformats.org/officeDocument/2006/relationships/hyperlink" Target="http://www.pauljab.net/temple/TemplePictures.html"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9.xml"/><Relationship Id="rId1" Type="http://schemas.openxmlformats.org/officeDocument/2006/relationships/slideLayout" Target="../slideLayouts/slideLayout76.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10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0.xml"/><Relationship Id="rId1" Type="http://schemas.openxmlformats.org/officeDocument/2006/relationships/slideLayout" Target="../slideLayouts/slideLayout250.xml"/><Relationship Id="rId5" Type="http://schemas.openxmlformats.org/officeDocument/2006/relationships/image" Target="../media/image98.jpeg"/><Relationship Id="rId4" Type="http://schemas.openxmlformats.org/officeDocument/2006/relationships/image" Target="../media/image97.jpeg"/></Relationships>
</file>

<file path=ppt/slides/_rels/slide10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5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2.xml"/><Relationship Id="rId1" Type="http://schemas.openxmlformats.org/officeDocument/2006/relationships/slideLayout" Target="../slideLayouts/slideLayout22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7.xml"/><Relationship Id="rId1" Type="http://schemas.openxmlformats.org/officeDocument/2006/relationships/slideLayout" Target="../slideLayouts/slideLayout251.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8.xml"/><Relationship Id="rId1" Type="http://schemas.openxmlformats.org/officeDocument/2006/relationships/slideLayout" Target="../slideLayouts/slideLayout22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9.xml"/><Relationship Id="rId1" Type="http://schemas.openxmlformats.org/officeDocument/2006/relationships/slideLayout" Target="../slideLayouts/slideLayout263.xml"/><Relationship Id="rId4" Type="http://schemas.openxmlformats.org/officeDocument/2006/relationships/image" Target="../media/image108.png"/></Relationships>
</file>

<file path=ppt/slides/_rels/slide11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12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xml"/><Relationship Id="rId1" Type="http://schemas.openxmlformats.org/officeDocument/2006/relationships/themeOverride" Target="../theme/themeOverride8.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1.xml"/><Relationship Id="rId1" Type="http://schemas.openxmlformats.org/officeDocument/2006/relationships/themeOverride" Target="../theme/themeOverride9.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xml"/><Relationship Id="rId1" Type="http://schemas.openxmlformats.org/officeDocument/2006/relationships/themeOverride" Target="../theme/themeOverride10.xml"/></Relationships>
</file>

<file path=ppt/slides/_rels/slide1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2.xml"/><Relationship Id="rId1" Type="http://schemas.openxmlformats.org/officeDocument/2006/relationships/slideLayout" Target="../slideLayouts/slideLayout6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5.xml"/></Relationships>
</file>

<file path=ppt/slides/_rels/slide1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3.xml"/><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00.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hemeOverride" Target="../theme/themeOverride1.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9.xml"/><Relationship Id="rId1" Type="http://schemas.openxmlformats.org/officeDocument/2006/relationships/themeOverride" Target="../theme/themeOverride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10.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110.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27.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12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128.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5.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69.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148.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65.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153.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1.xml"/><Relationship Id="rId1" Type="http://schemas.openxmlformats.org/officeDocument/2006/relationships/slideLayout" Target="../slideLayouts/slideLayout154.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2.xml"/><Relationship Id="rId1" Type="http://schemas.openxmlformats.org/officeDocument/2006/relationships/slideLayout" Target="../slideLayouts/slideLayout154.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themeOverride" Target="../theme/themeOverride4.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hemeOverride" Target="../theme/themeOverride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66.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64.xml"/><Relationship Id="rId4" Type="http://schemas.openxmlformats.org/officeDocument/2006/relationships/image" Target="../media/image53.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70.xml"/><Relationship Id="rId1" Type="http://schemas.openxmlformats.org/officeDocument/2006/relationships/themeOverride" Target="../theme/themeOverride6.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9.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180.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2.xml"/><Relationship Id="rId1" Type="http://schemas.openxmlformats.org/officeDocument/2006/relationships/slideLayout" Target="../slideLayouts/slideLayout191.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203.xml"/><Relationship Id="rId4" Type="http://schemas.openxmlformats.org/officeDocument/2006/relationships/image" Target="../media/image61.png"/></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6.xml"/><Relationship Id="rId1" Type="http://schemas.openxmlformats.org/officeDocument/2006/relationships/slideLayout" Target="../slideLayouts/slideLayout7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0.xml"/><Relationship Id="rId1" Type="http://schemas.openxmlformats.org/officeDocument/2006/relationships/themeOverride" Target="../theme/themeOverride7.xml"/><Relationship Id="rId4" Type="http://schemas.openxmlformats.org/officeDocument/2006/relationships/image" Target="../media/image63.png"/></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75.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166.xml"/><Relationship Id="rId5" Type="http://schemas.openxmlformats.org/officeDocument/2006/relationships/image" Target="../media/image70.jpeg"/><Relationship Id="rId4" Type="http://schemas.openxmlformats.org/officeDocument/2006/relationships/image" Target="../media/image69.jpeg"/></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0.xml"/><Relationship Id="rId1" Type="http://schemas.openxmlformats.org/officeDocument/2006/relationships/slideLayout" Target="../slideLayouts/slideLayout191.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1.xml"/><Relationship Id="rId1" Type="http://schemas.openxmlformats.org/officeDocument/2006/relationships/slideLayout" Target="../slideLayouts/slideLayout26.xml"/><Relationship Id="rId4" Type="http://schemas.openxmlformats.org/officeDocument/2006/relationships/image" Target="../media/image73.png"/></Relationships>
</file>

<file path=ppt/slides/_rels/slide7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191.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3.xml"/><Relationship Id="rId1" Type="http://schemas.openxmlformats.org/officeDocument/2006/relationships/slideLayout" Target="../slideLayouts/slideLayout203.xml"/><Relationship Id="rId4" Type="http://schemas.openxmlformats.org/officeDocument/2006/relationships/image" Target="../media/image76.png"/></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4.xml"/><Relationship Id="rId1" Type="http://schemas.openxmlformats.org/officeDocument/2006/relationships/slideLayout" Target="../slideLayouts/slideLayout203.xml"/></Relationships>
</file>

<file path=ppt/slides/_rels/slide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8.xml"/><Relationship Id="rId1" Type="http://schemas.openxmlformats.org/officeDocument/2006/relationships/slideLayout" Target="../slideLayouts/slideLayout43.xml"/><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6.xml"/><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7.xml"/><Relationship Id="rId1" Type="http://schemas.openxmlformats.org/officeDocument/2006/relationships/slideLayout" Target="../slideLayouts/slideLayout6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0.xml"/><Relationship Id="rId1" Type="http://schemas.openxmlformats.org/officeDocument/2006/relationships/slideLayout" Target="../slideLayouts/slideLayout6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1.xml"/><Relationship Id="rId1" Type="http://schemas.openxmlformats.org/officeDocument/2006/relationships/slideLayout" Target="../slideLayouts/slideLayout2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9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2.xml"/><Relationship Id="rId1" Type="http://schemas.openxmlformats.org/officeDocument/2006/relationships/slideLayout" Target="../slideLayouts/slideLayout65.xml"/></Relationships>
</file>

<file path=ppt/slides/_rels/slide9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3.xml"/><Relationship Id="rId1" Type="http://schemas.openxmlformats.org/officeDocument/2006/relationships/slideLayout" Target="../slideLayouts/slideLayout6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25.xml"/></Relationships>
</file>

<file path=ppt/slides/_rels/slide9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4.xml"/><Relationship Id="rId1" Type="http://schemas.openxmlformats.org/officeDocument/2006/relationships/slideLayout" Target="../slideLayouts/slideLayout110.xml"/><Relationship Id="rId4" Type="http://schemas.openxmlformats.org/officeDocument/2006/relationships/image" Target="../media/image86.jpeg"/></Relationships>
</file>

<file path=ppt/slides/_rels/slide9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2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5.xml"/><Relationship Id="rId1" Type="http://schemas.openxmlformats.org/officeDocument/2006/relationships/slideLayout" Target="../slideLayouts/slideLayout22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6.xml"/><Relationship Id="rId1" Type="http://schemas.openxmlformats.org/officeDocument/2006/relationships/slideLayout" Target="../slideLayouts/slideLayout244.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784848"/>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Ezekiel</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Expectant</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282563746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be </a:t>
            </a:r>
            <a:r>
              <a:rPr lang="en-US" sz="5400" b="1" dirty="0">
                <a:solidFill>
                  <a:srgbClr val="FFFF00"/>
                </a:solidFill>
                <a:effectLst>
                  <a:glow rad="127000">
                    <a:schemeClr val="tx1"/>
                  </a:glow>
                </a:effectLst>
                <a:latin typeface="Arial" charset="0"/>
                <a:ea typeface="ＭＳ Ｐゴシック" charset="0"/>
                <a:cs typeface="ＭＳ Ｐゴシック" charset="0"/>
              </a:rPr>
              <a:t>expectant</a:t>
            </a:r>
            <a:r>
              <a:rPr lang="en-US" sz="5400" b="1" dirty="0">
                <a:effectLst>
                  <a:glow rad="127000">
                    <a:schemeClr val="tx1"/>
                  </a:glow>
                </a:effectLst>
                <a:latin typeface="Arial" charset="0"/>
                <a:ea typeface="ＭＳ Ｐゴシック" charset="0"/>
                <a:cs typeface="ＭＳ Ｐゴシック" charset="0"/>
              </a:rPr>
              <a:t> of God’s glory once again in your life?</a:t>
            </a: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
        <p:nvSpPr>
          <p:cNvPr id="4" name="Rectangle 2">
            <a:extLst>
              <a:ext uri="{FF2B5EF4-FFF2-40B4-BE49-F238E27FC236}">
                <a16:creationId xmlns:a16="http://schemas.microsoft.com/office/drawing/2014/main" id="{4FC953BF-74F8-D444-AE31-7A3900717286}"/>
              </a:ext>
            </a:extLst>
          </p:cNvPr>
          <p:cNvSpPr txBox="1">
            <a:spLocks noChangeArrowheads="1"/>
          </p:cNvSpPr>
          <p:nvPr/>
        </p:nvSpPr>
        <p:spPr bwMode="auto">
          <a:xfrm rot="20554731">
            <a:off x="4157304" y="2488804"/>
            <a:ext cx="5486400" cy="1160312"/>
          </a:xfrm>
          <a:prstGeom prst="rect">
            <a:avLst/>
          </a:prstGeom>
          <a:solidFill>
            <a:srgbClr val="C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STEPS</a:t>
            </a:r>
          </a:p>
        </p:txBody>
      </p:sp>
    </p:spTree>
    <p:extLst>
      <p:ext uri="{BB962C8B-B14F-4D97-AF65-F5344CB8AC3E}">
        <p14:creationId xmlns:p14="http://schemas.microsoft.com/office/powerpoint/2010/main" val="56736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idx="4294967295"/>
          </p:nvPr>
        </p:nvSpPr>
        <p:spPr/>
        <p:txBody>
          <a:bodyPr/>
          <a:lstStyle/>
          <a:p>
            <a:pPr eaLnBrk="1" hangingPunct="1"/>
            <a:r>
              <a:rPr lang="en-US">
                <a:latin typeface="Times New Roman" charset="0"/>
                <a:cs typeface="新細明體" charset="0"/>
              </a:rPr>
              <a:t>View from Above</a:t>
            </a:r>
          </a:p>
        </p:txBody>
      </p:sp>
      <p:sp>
        <p:nvSpPr>
          <p:cNvPr id="118786" name="Rectangle 3"/>
          <p:cNvSpPr>
            <a:spLocks noGrp="1" noChangeArrowheads="1"/>
          </p:cNvSpPr>
          <p:nvPr>
            <p:ph type="body" idx="4294967295"/>
          </p:nvPr>
        </p:nvSpPr>
        <p:spPr/>
        <p:txBody>
          <a:bodyPr/>
          <a:lstStyle/>
          <a:p>
            <a:pPr eaLnBrk="1" hangingPunct="1"/>
            <a:endParaRPr lang="en-US">
              <a:latin typeface="Times New Roman" charset="0"/>
              <a:cs typeface="新細明體" charset="0"/>
            </a:endParaRPr>
          </a:p>
        </p:txBody>
      </p:sp>
      <p:pic>
        <p:nvPicPr>
          <p:cNvPr id="118787" name="Picture 5" descr="Pict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8" name="Text Box 6"/>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新細明體" charset="0"/>
                <a:cs typeface="新細明體" charset="0"/>
                <a:hlinkClick r:id="rId4"/>
              </a:rPr>
              <a:t>www.pauljab.net/temple/ TemplePictures.html</a:t>
            </a:r>
            <a:r>
              <a:rPr kumimoji="0" lang="en-US" sz="1400" b="0" i="0" u="none" strike="noStrike" kern="1200" cap="none" spc="0" normalizeH="0" baseline="0" noProof="0">
                <a:ln>
                  <a:noFill/>
                </a:ln>
                <a:solidFill>
                  <a:srgbClr val="FFFFFF"/>
                </a:solidFill>
                <a:effectLst/>
                <a:uLnTx/>
                <a:uFillTx/>
                <a:latin typeface="Arial" charset="0"/>
                <a:ea typeface="新細明體" charset="0"/>
                <a:cs typeface="新細明體" charset="0"/>
              </a:rPr>
              <a:t> </a:t>
            </a:r>
          </a:p>
        </p:txBody>
      </p:sp>
      <p:sp>
        <p:nvSpPr>
          <p:cNvPr id="60423" name="Rectangle 7"/>
          <p:cNvSpPr>
            <a:spLocks noChangeArrowheads="1"/>
          </p:cNvSpPr>
          <p:nvPr/>
        </p:nvSpPr>
        <p:spPr bwMode="auto">
          <a:xfrm>
            <a:off x="228600" y="228600"/>
            <a:ext cx="5049838"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6. Outer Court Northern Gateway - 40:20-23</a:t>
            </a:r>
            <a:b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b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7. Outer Court Eastern Gateway - 40:6-16</a:t>
            </a:r>
            <a:b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b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8. Outer Court Southern Gateway - 40:24-27</a:t>
            </a:r>
            <a:b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b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9. Inner Court Northern Gateway - 40:35-37</a:t>
            </a:r>
            <a:b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b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10. Inner Court Eastern Gateway - 40:32-34</a:t>
            </a:r>
            <a:b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b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11. Inner Court Southern Gateway - 40:28-31 </a:t>
            </a:r>
          </a:p>
        </p:txBody>
      </p:sp>
      <p:sp>
        <p:nvSpPr>
          <p:cNvPr id="60424" name="Rectangle 8"/>
          <p:cNvSpPr>
            <a:spLocks noChangeArrowheads="1"/>
          </p:cNvSpPr>
          <p:nvPr/>
        </p:nvSpPr>
        <p:spPr bwMode="auto">
          <a:xfrm>
            <a:off x="36576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60425" name="Rectangle 9"/>
          <p:cNvSpPr>
            <a:spLocks noChangeArrowheads="1"/>
          </p:cNvSpPr>
          <p:nvPr/>
        </p:nvSpPr>
        <p:spPr bwMode="auto">
          <a:xfrm>
            <a:off x="38862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60426" name="Rectangle 10"/>
          <p:cNvSpPr>
            <a:spLocks noChangeArrowheads="1"/>
          </p:cNvSpPr>
          <p:nvPr/>
        </p:nvSpPr>
        <p:spPr bwMode="auto">
          <a:xfrm>
            <a:off x="41148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60427" name="Rectangle 11"/>
          <p:cNvSpPr>
            <a:spLocks noChangeArrowheads="1"/>
          </p:cNvSpPr>
          <p:nvPr/>
        </p:nvSpPr>
        <p:spPr bwMode="auto">
          <a:xfrm>
            <a:off x="43434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118794" name="Text Box 11"/>
          <p:cNvSpPr txBox="1">
            <a:spLocks noChangeArrowheads="1"/>
          </p:cNvSpPr>
          <p:nvPr/>
        </p:nvSpPr>
        <p:spPr bwMode="auto">
          <a:xfrm>
            <a:off x="8451850" y="0"/>
            <a:ext cx="698178"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CC"/>
                </a:solidFill>
                <a:effectLst/>
                <a:uLnTx/>
                <a:uFillTx/>
                <a:latin typeface="Arial" charset="0"/>
                <a:ea typeface="ＭＳ Ｐゴシック" charset="0"/>
              </a:rPr>
              <a:t>517</a:t>
            </a:r>
            <a:endParaRPr kumimoji="0" lang="en-US" sz="2400" b="1" i="0" u="none" strike="noStrike" kern="1200" cap="none" spc="0" normalizeH="0" baseline="0" noProof="0" dirty="0">
              <a:ln>
                <a:noFill/>
              </a:ln>
              <a:solidFill>
                <a:srgbClr val="FFCC66"/>
              </a:solidFill>
              <a:effectLst/>
              <a:uLnTx/>
              <a:uFillTx/>
              <a:latin typeface="Arial" charset="0"/>
              <a:ea typeface="ＭＳ Ｐゴシック" charset="0"/>
            </a:endParaRPr>
          </a:p>
        </p:txBody>
      </p:sp>
    </p:spTree>
    <p:extLst>
      <p:ext uri="{BB962C8B-B14F-4D97-AF65-F5344CB8AC3E}">
        <p14:creationId xmlns:p14="http://schemas.microsoft.com/office/powerpoint/2010/main" val="235722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24"/>
                                        </p:tgtEl>
                                        <p:attrNameLst>
                                          <p:attrName>style.visibility</p:attrName>
                                        </p:attrNameLst>
                                      </p:cBhvr>
                                      <p:to>
                                        <p:strVal val="visible"/>
                                      </p:to>
                                    </p:set>
                                    <p:anim calcmode="lin" valueType="num">
                                      <p:cBhvr additive="base">
                                        <p:cTn id="7" dur="500" fill="hold"/>
                                        <p:tgtEl>
                                          <p:spTgt spid="60424"/>
                                        </p:tgtEl>
                                        <p:attrNameLst>
                                          <p:attrName>ppt_x</p:attrName>
                                        </p:attrNameLst>
                                      </p:cBhvr>
                                      <p:tavLst>
                                        <p:tav tm="0">
                                          <p:val>
                                            <p:strVal val="0-#ppt_w/2"/>
                                          </p:val>
                                        </p:tav>
                                        <p:tav tm="100000">
                                          <p:val>
                                            <p:strVal val="#ppt_x"/>
                                          </p:val>
                                        </p:tav>
                                      </p:tavLst>
                                    </p:anim>
                                    <p:anim calcmode="lin" valueType="num">
                                      <p:cBhvr additive="base">
                                        <p:cTn id="8" dur="500" fill="hold"/>
                                        <p:tgtEl>
                                          <p:spTgt spid="6042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425"/>
                                        </p:tgtEl>
                                        <p:attrNameLst>
                                          <p:attrName>style.visibility</p:attrName>
                                        </p:attrNameLst>
                                      </p:cBhvr>
                                      <p:to>
                                        <p:strVal val="visible"/>
                                      </p:to>
                                    </p:set>
                                    <p:anim calcmode="lin" valueType="num">
                                      <p:cBhvr additive="base">
                                        <p:cTn id="13" dur="500" fill="hold"/>
                                        <p:tgtEl>
                                          <p:spTgt spid="60425"/>
                                        </p:tgtEl>
                                        <p:attrNameLst>
                                          <p:attrName>ppt_x</p:attrName>
                                        </p:attrNameLst>
                                      </p:cBhvr>
                                      <p:tavLst>
                                        <p:tav tm="0">
                                          <p:val>
                                            <p:strVal val="0-#ppt_w/2"/>
                                          </p:val>
                                        </p:tav>
                                        <p:tav tm="100000">
                                          <p:val>
                                            <p:strVal val="#ppt_x"/>
                                          </p:val>
                                        </p:tav>
                                      </p:tavLst>
                                    </p:anim>
                                    <p:anim calcmode="lin" valueType="num">
                                      <p:cBhvr additive="base">
                                        <p:cTn id="14" dur="500" fill="hold"/>
                                        <p:tgtEl>
                                          <p:spTgt spid="6042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426"/>
                                        </p:tgtEl>
                                        <p:attrNameLst>
                                          <p:attrName>style.visibility</p:attrName>
                                        </p:attrNameLst>
                                      </p:cBhvr>
                                      <p:to>
                                        <p:strVal val="visible"/>
                                      </p:to>
                                    </p:set>
                                    <p:anim calcmode="lin" valueType="num">
                                      <p:cBhvr additive="base">
                                        <p:cTn id="19" dur="500" fill="hold"/>
                                        <p:tgtEl>
                                          <p:spTgt spid="60426"/>
                                        </p:tgtEl>
                                        <p:attrNameLst>
                                          <p:attrName>ppt_x</p:attrName>
                                        </p:attrNameLst>
                                      </p:cBhvr>
                                      <p:tavLst>
                                        <p:tav tm="0">
                                          <p:val>
                                            <p:strVal val="0-#ppt_w/2"/>
                                          </p:val>
                                        </p:tav>
                                        <p:tav tm="100000">
                                          <p:val>
                                            <p:strVal val="#ppt_x"/>
                                          </p:val>
                                        </p:tav>
                                      </p:tavLst>
                                    </p:anim>
                                    <p:anim calcmode="lin" valueType="num">
                                      <p:cBhvr additive="base">
                                        <p:cTn id="20" dur="500" fill="hold"/>
                                        <p:tgtEl>
                                          <p:spTgt spid="604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0427"/>
                                        </p:tgtEl>
                                        <p:attrNameLst>
                                          <p:attrName>style.visibility</p:attrName>
                                        </p:attrNameLst>
                                      </p:cBhvr>
                                      <p:to>
                                        <p:strVal val="visible"/>
                                      </p:to>
                                    </p:set>
                                    <p:anim calcmode="lin" valueType="num">
                                      <p:cBhvr additive="base">
                                        <p:cTn id="25" dur="500" fill="hold"/>
                                        <p:tgtEl>
                                          <p:spTgt spid="60427"/>
                                        </p:tgtEl>
                                        <p:attrNameLst>
                                          <p:attrName>ppt_x</p:attrName>
                                        </p:attrNameLst>
                                      </p:cBhvr>
                                      <p:tavLst>
                                        <p:tav tm="0">
                                          <p:val>
                                            <p:strVal val="0-#ppt_w/2"/>
                                          </p:val>
                                        </p:tav>
                                        <p:tav tm="100000">
                                          <p:val>
                                            <p:strVal val="#ppt_x"/>
                                          </p:val>
                                        </p:tav>
                                      </p:tavLst>
                                    </p:anim>
                                    <p:anim calcmode="lin" valueType="num">
                                      <p:cBhvr additive="base">
                                        <p:cTn id="26" dur="500" fill="hold"/>
                                        <p:tgtEl>
                                          <p:spTgt spid="604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4" grpId="0" animBg="1"/>
      <p:bldP spid="60425" grpId="0" animBg="1"/>
      <p:bldP spid="60426" grpId="0" animBg="1"/>
      <p:bldP spid="6042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11"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44000" cy="681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6738" name="Rectangle 2"/>
          <p:cNvSpPr>
            <a:spLocks noGrp="1" noChangeArrowheads="1"/>
          </p:cNvSpPr>
          <p:nvPr>
            <p:ph type="title"/>
          </p:nvPr>
        </p:nvSpPr>
        <p:spPr>
          <a:xfrm>
            <a:off x="0" y="5181600"/>
            <a:ext cx="9144000" cy="1676400"/>
          </a:xfrm>
          <a:solidFill>
            <a:schemeClr val="bg1"/>
          </a:solidFill>
        </p:spPr>
        <p:txBody>
          <a:bodyPr anchor="ctr"/>
          <a:lstStyle/>
          <a:p>
            <a:pPr algn="ctr" eaLnBrk="1" hangingPunct="1"/>
            <a:r>
              <a:rPr lang="en-US" b="1" dirty="0">
                <a:solidFill>
                  <a:srgbClr val="FFFFFF"/>
                </a:solidFill>
                <a:latin typeface="Arial" charset="0"/>
                <a:ea typeface="新細明體" charset="0"/>
              </a:rPr>
              <a:t>Ezekiel</a:t>
            </a:r>
            <a:r>
              <a:rPr lang="uk-UA" altLang="ja-JP" b="1" dirty="0">
                <a:solidFill>
                  <a:srgbClr val="FFFFFF"/>
                </a:solidFill>
                <a:latin typeface="Arial" charset="0"/>
                <a:ea typeface="新細明體" charset="0"/>
              </a:rPr>
              <a:t>'</a:t>
            </a:r>
            <a:r>
              <a:rPr lang="en-US" b="1" dirty="0">
                <a:solidFill>
                  <a:srgbClr val="FFFFFF"/>
                </a:solidFill>
                <a:latin typeface="Arial" charset="0"/>
                <a:ea typeface="新細明體" charset="0"/>
              </a:rPr>
              <a:t>s temple won</a:t>
            </a:r>
            <a:r>
              <a:rPr lang="uk-UA" altLang="ja-JP" b="1" dirty="0">
                <a:solidFill>
                  <a:srgbClr val="FFFFFF"/>
                </a:solidFill>
                <a:latin typeface="Arial" charset="0"/>
                <a:ea typeface="新細明體" charset="0"/>
              </a:rPr>
              <a:t>'</a:t>
            </a:r>
            <a:r>
              <a:rPr lang="en-US" b="1" dirty="0">
                <a:solidFill>
                  <a:srgbClr val="FFFFFF"/>
                </a:solidFill>
                <a:latin typeface="Arial" charset="0"/>
                <a:ea typeface="新細明體" charset="0"/>
              </a:rPr>
              <a:t>t fit on the present Temple Mount!</a:t>
            </a:r>
            <a:endParaRPr lang="en-US" b="1" dirty="0">
              <a:solidFill>
                <a:schemeClr val="bg1"/>
              </a:solidFill>
              <a:latin typeface="Arial" charset="0"/>
              <a:ea typeface="新細明體" charset="0"/>
            </a:endParaRPr>
          </a:p>
        </p:txBody>
      </p:sp>
      <p:sp>
        <p:nvSpPr>
          <p:cNvPr id="756739" name="Text Box 5"/>
          <p:cNvSpPr txBox="1">
            <a:spLocks noChangeArrowheads="1"/>
          </p:cNvSpPr>
          <p:nvPr/>
        </p:nvSpPr>
        <p:spPr bwMode="auto">
          <a:xfrm>
            <a:off x="0" y="4800600"/>
            <a:ext cx="4106863"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新細明體" charset="0"/>
                <a:cs typeface="新細明體" charset="0"/>
                <a:hlinkClick r:id="rId4"/>
              </a:rPr>
              <a:t>www.pauljab.net/temple/ TemplePictures.html</a:t>
            </a:r>
            <a:r>
              <a:rPr kumimoji="0" lang="en-US" sz="1400" b="0" i="0" u="none" strike="noStrike" kern="1200" cap="none" spc="0" normalizeH="0" baseline="0" noProof="0">
                <a:ln>
                  <a:noFill/>
                </a:ln>
                <a:solidFill>
                  <a:srgbClr val="FFFFFF"/>
                </a:solidFill>
                <a:effectLst/>
                <a:uLnTx/>
                <a:uFillTx/>
                <a:latin typeface="Arial" charset="0"/>
                <a:ea typeface="新細明體" charset="0"/>
                <a:cs typeface="新細明體" charset="0"/>
              </a:rPr>
              <a:t> </a:t>
            </a:r>
          </a:p>
        </p:txBody>
      </p:sp>
      <p:pic>
        <p:nvPicPr>
          <p:cNvPr id="366596" name="Picture 4" descr="Pict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771748">
            <a:off x="2286000" y="1295400"/>
            <a:ext cx="2362200" cy="233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6741"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521</a:t>
            </a:r>
          </a:p>
        </p:txBody>
      </p:sp>
      <p:sp>
        <p:nvSpPr>
          <p:cNvPr id="7"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97318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66596"/>
                                        </p:tgtEl>
                                        <p:attrNameLst>
                                          <p:attrName>style.visibility</p:attrName>
                                        </p:attrNameLst>
                                      </p:cBhvr>
                                      <p:to>
                                        <p:strVal val="visible"/>
                                      </p:to>
                                    </p:set>
                                    <p:anim calcmode="lin" valueType="num">
                                      <p:cBhvr>
                                        <p:cTn id="7" dur="1000" fill="hold"/>
                                        <p:tgtEl>
                                          <p:spTgt spid="366596"/>
                                        </p:tgtEl>
                                        <p:attrNameLst>
                                          <p:attrName>ppt_w</p:attrName>
                                        </p:attrNameLst>
                                      </p:cBhvr>
                                      <p:tavLst>
                                        <p:tav tm="0">
                                          <p:val>
                                            <p:fltVal val="0"/>
                                          </p:val>
                                        </p:tav>
                                        <p:tav tm="100000">
                                          <p:val>
                                            <p:strVal val="#ppt_w"/>
                                          </p:val>
                                        </p:tav>
                                      </p:tavLst>
                                    </p:anim>
                                    <p:anim calcmode="lin" valueType="num">
                                      <p:cBhvr>
                                        <p:cTn id="8" dur="1000" fill="hold"/>
                                        <p:tgtEl>
                                          <p:spTgt spid="366596"/>
                                        </p:tgtEl>
                                        <p:attrNameLst>
                                          <p:attrName>ppt_h</p:attrName>
                                        </p:attrNameLst>
                                      </p:cBhvr>
                                      <p:tavLst>
                                        <p:tav tm="0">
                                          <p:val>
                                            <p:fltVal val="0"/>
                                          </p:val>
                                        </p:tav>
                                        <p:tav tm="100000">
                                          <p:val>
                                            <p:strVal val="#ppt_h"/>
                                          </p:val>
                                        </p:tav>
                                      </p:tavLst>
                                    </p:anim>
                                    <p:anim calcmode="lin" valueType="num">
                                      <p:cBhvr>
                                        <p:cTn id="9" dur="1000" fill="hold"/>
                                        <p:tgtEl>
                                          <p:spTgt spid="366596"/>
                                        </p:tgtEl>
                                        <p:attrNameLst>
                                          <p:attrName>style.rotation</p:attrName>
                                        </p:attrNameLst>
                                      </p:cBhvr>
                                      <p:tavLst>
                                        <p:tav tm="0">
                                          <p:val>
                                            <p:fltVal val="90"/>
                                          </p:val>
                                        </p:tav>
                                        <p:tav tm="100000">
                                          <p:val>
                                            <p:fltVal val="0"/>
                                          </p:val>
                                        </p:tav>
                                      </p:tavLst>
                                    </p:anim>
                                    <p:animEffect transition="in" filter="fade">
                                      <p:cBhvr>
                                        <p:cTn id="10" dur="1000"/>
                                        <p:tgtEl>
                                          <p:spTgt spid="366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IMG_096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200400"/>
            <a:ext cx="48768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8596" name="Picture 4" descr="Temple_SmallA"/>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4267200" y="0"/>
            <a:ext cx="4876800" cy="3200400"/>
          </a:xfrm>
        </p:spPr>
      </p:pic>
      <p:sp>
        <p:nvSpPr>
          <p:cNvPr id="238597" name="Text Box 5"/>
          <p:cNvSpPr txBox="1">
            <a:spLocks noChangeArrowheads="1"/>
          </p:cNvSpPr>
          <p:nvPr/>
        </p:nvSpPr>
        <p:spPr bwMode="auto">
          <a:xfrm>
            <a:off x="5029200" y="1987550"/>
            <a:ext cx="4134966"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alpha val="96000"/>
                    </a:srgbClr>
                  </a:glow>
                </a:effectLst>
                <a:uLnTx/>
                <a:uFillTx/>
                <a:latin typeface="Arial" pitchFamily="-112" charset="0"/>
                <a:ea typeface="新細明體"/>
                <a:cs typeface="新細明體"/>
              </a:rPr>
              <a:t>Zerubbabel/Herod</a:t>
            </a:r>
          </a:p>
        </p:txBody>
      </p:sp>
      <p:pic>
        <p:nvPicPr>
          <p:cNvPr id="238598" name="Picture 6" descr="ezek_temple"/>
          <p:cNvPicPr>
            <a:picLocks noGrp="1" noChangeAspect="1" noChangeArrowheads="1"/>
          </p:cNvPicPr>
          <p:nvPr>
            <p:ph sz="quarter" idx="4"/>
          </p:nvPr>
        </p:nvPicPr>
        <p:blipFill>
          <a:blip r:embed="rId5" cstate="screen">
            <a:lum bright="-6000"/>
            <a:extLst>
              <a:ext uri="{28A0092B-C50C-407E-A947-70E740481C1C}">
                <a14:useLocalDpi xmlns:a14="http://schemas.microsoft.com/office/drawing/2010/main"/>
              </a:ext>
            </a:extLst>
          </a:blip>
          <a:srcRect/>
          <a:stretch>
            <a:fillRect/>
          </a:stretch>
        </p:blipFill>
        <p:spPr>
          <a:xfrm>
            <a:off x="4419600" y="3201988"/>
            <a:ext cx="4724400" cy="3656012"/>
          </a:xfrm>
        </p:spPr>
      </p:pic>
      <p:sp>
        <p:nvSpPr>
          <p:cNvPr id="238599" name="Text Box 7"/>
          <p:cNvSpPr txBox="1">
            <a:spLocks noChangeArrowheads="1"/>
          </p:cNvSpPr>
          <p:nvPr/>
        </p:nvSpPr>
        <p:spPr bwMode="auto">
          <a:xfrm>
            <a:off x="5791200" y="5759450"/>
            <a:ext cx="2288081"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alpha val="96000"/>
                    </a:srgbClr>
                  </a:glow>
                </a:effectLst>
                <a:uLnTx/>
                <a:uFillTx/>
                <a:latin typeface="Arial" pitchFamily="-112" charset="0"/>
                <a:ea typeface="新細明體"/>
                <a:cs typeface="新細明體"/>
              </a:rPr>
              <a:t>Millennial</a:t>
            </a:r>
          </a:p>
        </p:txBody>
      </p:sp>
      <p:pic>
        <p:nvPicPr>
          <p:cNvPr id="238600" name="Picture 8"/>
          <p:cNvPicPr>
            <a:picLocks noGrp="1" noChangeAspect="1" noChangeArrowheads="1"/>
          </p:cNvPicPr>
          <p:nvPr>
            <p:ph sz="quarter" idx="1"/>
          </p:nvPr>
        </p:nvPicPr>
        <p:blipFill>
          <a:blip r:embed="rId6" cstate="screen">
            <a:lum bright="18000" contrast="24000"/>
            <a:extLst>
              <a:ext uri="{28A0092B-C50C-407E-A947-70E740481C1C}">
                <a14:useLocalDpi xmlns:a14="http://schemas.microsoft.com/office/drawing/2010/main"/>
              </a:ext>
            </a:extLst>
          </a:blip>
          <a:srcRect/>
          <a:stretch>
            <a:fillRect/>
          </a:stretch>
        </p:blipFill>
        <p:spPr>
          <a:xfrm>
            <a:off x="0" y="0"/>
            <a:ext cx="4419600" cy="3194050"/>
          </a:xfrm>
        </p:spPr>
      </p:pic>
      <p:sp>
        <p:nvSpPr>
          <p:cNvPr id="238601" name="Text Box 9"/>
          <p:cNvSpPr txBox="1">
            <a:spLocks noChangeArrowheads="1"/>
          </p:cNvSpPr>
          <p:nvPr/>
        </p:nvSpPr>
        <p:spPr bwMode="auto">
          <a:xfrm>
            <a:off x="1295400" y="1981200"/>
            <a:ext cx="2159365"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alpha val="96000"/>
                    </a:srgbClr>
                  </a:glow>
                </a:effectLst>
                <a:uLnTx/>
                <a:uFillTx/>
                <a:latin typeface="Arial" pitchFamily="-112" charset="0"/>
                <a:ea typeface="新細明體"/>
                <a:cs typeface="新細明體"/>
              </a:rPr>
              <a:t>Solomon</a:t>
            </a:r>
          </a:p>
        </p:txBody>
      </p:sp>
      <p:sp>
        <p:nvSpPr>
          <p:cNvPr id="238605" name="Text Box 13"/>
          <p:cNvSpPr txBox="1">
            <a:spLocks noChangeArrowheads="1"/>
          </p:cNvSpPr>
          <p:nvPr/>
        </p:nvSpPr>
        <p:spPr bwMode="auto">
          <a:xfrm>
            <a:off x="1066800" y="5911850"/>
            <a:ext cx="1800493"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alpha val="96000"/>
                    </a:srgbClr>
                  </a:glow>
                </a:effectLst>
                <a:uLnTx/>
                <a:uFillTx/>
                <a:latin typeface="Arial" pitchFamily="-112" charset="0"/>
                <a:ea typeface="新細明體"/>
                <a:cs typeface="新細明體"/>
              </a:rPr>
              <a:t>Church</a:t>
            </a:r>
          </a:p>
        </p:txBody>
      </p:sp>
      <p:sp>
        <p:nvSpPr>
          <p:cNvPr id="238606" name="Rectangle 14"/>
          <p:cNvSpPr>
            <a:spLocks noGrp="1" noChangeArrowheads="1"/>
          </p:cNvSpPr>
          <p:nvPr>
            <p:ph type="title" sz="quarter"/>
          </p:nvPr>
        </p:nvSpPr>
        <p:spPr>
          <a:xfrm>
            <a:off x="0" y="48072"/>
            <a:ext cx="9144000" cy="1652736"/>
          </a:xfrm>
        </p:spPr>
        <p:txBody>
          <a:bodyPr anchor="ctr"/>
          <a:lstStyle/>
          <a:p>
            <a:pPr algn="ctr">
              <a:defRPr/>
            </a:pPr>
            <a:r>
              <a:rPr lang="en-US" sz="6000" b="1" dirty="0">
                <a:solidFill>
                  <a:srgbClr val="FFFFFF"/>
                </a:solidFill>
                <a:effectLst>
                  <a:glow rad="228600">
                    <a:schemeClr val="bg1">
                      <a:alpha val="96000"/>
                    </a:schemeClr>
                  </a:glow>
                </a:effectLst>
                <a:latin typeface="Arial" charset="0"/>
                <a:ea typeface="新細明體" charset="0"/>
              </a:rPr>
              <a:t>Which temple for Ezekiel?</a:t>
            </a:r>
            <a:endParaRPr lang="en-US" sz="7200" b="1" dirty="0">
              <a:solidFill>
                <a:srgbClr val="FFFFFF"/>
              </a:solidFill>
              <a:effectLst>
                <a:glow rad="228600">
                  <a:schemeClr val="bg1">
                    <a:alpha val="96000"/>
                  </a:schemeClr>
                </a:glow>
              </a:effectLst>
              <a:latin typeface="Arial" charset="0"/>
              <a:ea typeface="新細明體" charset="0"/>
            </a:endParaRPr>
          </a:p>
        </p:txBody>
      </p:sp>
      <p:sp>
        <p:nvSpPr>
          <p:cNvPr id="775178" name="Text Box 15"/>
          <p:cNvSpPr txBox="1">
            <a:spLocks noChangeArrowheads="1"/>
          </p:cNvSpPr>
          <p:nvPr/>
        </p:nvSpPr>
        <p:spPr bwMode="auto">
          <a:xfrm>
            <a:off x="8456613"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520</a:t>
            </a:r>
            <a:endParaRPr kumimoji="0" lang="en-US" sz="2400" b="1" i="0" u="none" strike="noStrike" kern="1200" cap="none" spc="0" normalizeH="0" baseline="0" noProof="0">
              <a:ln>
                <a:noFill/>
              </a:ln>
              <a:solidFill>
                <a:srgbClr val="FFCC66"/>
              </a:solidFill>
              <a:effectLst/>
              <a:uLnTx/>
              <a:uFillTx/>
              <a:latin typeface="Arial" charset="0"/>
              <a:ea typeface="新細明體" charset="0"/>
              <a:cs typeface="新細明體" charset="0"/>
            </a:endParaRPr>
          </a:p>
        </p:txBody>
      </p:sp>
      <p:sp>
        <p:nvSpPr>
          <p:cNvPr id="238611" name="Text Box 19"/>
          <p:cNvSpPr txBox="1">
            <a:spLocks noChangeArrowheads="1"/>
          </p:cNvSpPr>
          <p:nvPr/>
        </p:nvSpPr>
        <p:spPr bwMode="auto">
          <a:xfrm>
            <a:off x="6421438" y="2743200"/>
            <a:ext cx="2723372"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alpha val="96000"/>
                    </a:srgbClr>
                  </a:glow>
                </a:effectLst>
                <a:uLnTx/>
                <a:uFillTx/>
                <a:latin typeface="Arial" pitchFamily="-112" charset="0"/>
                <a:ea typeface="新細明體"/>
                <a:cs typeface="新細明體"/>
              </a:rPr>
              <a:t>Conditional</a:t>
            </a:r>
          </a:p>
        </p:txBody>
      </p:sp>
      <p:grpSp>
        <p:nvGrpSpPr>
          <p:cNvPr id="2" name="Group 16"/>
          <p:cNvGrpSpPr>
            <a:grpSpLocks/>
          </p:cNvGrpSpPr>
          <p:nvPr/>
        </p:nvGrpSpPr>
        <p:grpSpPr bwMode="auto">
          <a:xfrm>
            <a:off x="2536825" y="2565400"/>
            <a:ext cx="2971800" cy="2743200"/>
            <a:chOff x="1536" y="1584"/>
            <a:chExt cx="1872" cy="1728"/>
          </a:xfrm>
        </p:grpSpPr>
        <p:sp>
          <p:nvSpPr>
            <p:cNvPr id="775181" name="AutoShape 17"/>
            <p:cNvSpPr>
              <a:spLocks noChangeArrowheads="1"/>
            </p:cNvSpPr>
            <p:nvPr/>
          </p:nvSpPr>
          <p:spPr bwMode="auto">
            <a:xfrm flipH="1" flipV="1">
              <a:off x="1536" y="1584"/>
              <a:ext cx="1872" cy="1728"/>
            </a:xfrm>
            <a:prstGeom prst="rtTriangle">
              <a:avLst/>
            </a:prstGeom>
            <a:gradFill rotWithShape="0">
              <a:gsLst>
                <a:gs pos="0">
                  <a:srgbClr val="0000FF"/>
                </a:gs>
                <a:gs pos="100000">
                  <a:srgbClr val="000076"/>
                </a:gs>
              </a:gsLst>
              <a:path path="shape">
                <a:fillToRect l="50000" t="50000" r="50000" b="50000"/>
              </a:path>
            </a:gradFill>
            <a:ln w="9525">
              <a:solidFill>
                <a:schemeClr val="tx1"/>
              </a:solidFill>
              <a:miter lim="800000"/>
              <a:headEnd/>
              <a:tailEnd/>
            </a:ln>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sp>
          <p:nvSpPr>
            <p:cNvPr id="238610" name="Text Box 18"/>
            <p:cNvSpPr txBox="1">
              <a:spLocks noChangeArrowheads="1"/>
            </p:cNvSpPr>
            <p:nvPr/>
          </p:nvSpPr>
          <p:spPr bwMode="auto">
            <a:xfrm>
              <a:off x="2402" y="1632"/>
              <a:ext cx="955" cy="979"/>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t>Three</a:t>
              </a:r>
              <a:br>
                <a:rPr kumimoji="0" lang="en-US"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br>
              <a:r>
                <a:rPr kumimoji="0" lang="en-US"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t> Literal</a:t>
              </a:r>
              <a:br>
                <a:rPr kumimoji="0" lang="en-US"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br>
              <a:r>
                <a:rPr kumimoji="0" lang="en-US"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t> Views</a:t>
              </a:r>
            </a:p>
          </p:txBody>
        </p:sp>
      </p:grpSp>
    </p:spTree>
    <p:extLst>
      <p:ext uri="{BB962C8B-B14F-4D97-AF65-F5344CB8AC3E}">
        <p14:creationId xmlns:p14="http://schemas.microsoft.com/office/powerpoint/2010/main" val="1483235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8600"/>
                                        </p:tgtEl>
                                        <p:attrNameLst>
                                          <p:attrName>style.visibility</p:attrName>
                                        </p:attrNameLst>
                                      </p:cBhvr>
                                      <p:to>
                                        <p:strVal val="visible"/>
                                      </p:to>
                                    </p:set>
                                    <p:anim calcmode="lin" valueType="num">
                                      <p:cBhvr additive="base">
                                        <p:cTn id="7" dur="500" fill="hold"/>
                                        <p:tgtEl>
                                          <p:spTgt spid="238600"/>
                                        </p:tgtEl>
                                        <p:attrNameLst>
                                          <p:attrName>ppt_x</p:attrName>
                                        </p:attrNameLst>
                                      </p:cBhvr>
                                      <p:tavLst>
                                        <p:tav tm="0">
                                          <p:val>
                                            <p:strVal val="0-#ppt_w/2"/>
                                          </p:val>
                                        </p:tav>
                                        <p:tav tm="100000">
                                          <p:val>
                                            <p:strVal val="#ppt_x"/>
                                          </p:val>
                                        </p:tav>
                                      </p:tavLst>
                                    </p:anim>
                                    <p:anim calcmode="lin" valueType="num">
                                      <p:cBhvr additive="base">
                                        <p:cTn id="8" dur="500" fill="hold"/>
                                        <p:tgtEl>
                                          <p:spTgt spid="23860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238601"/>
                                        </p:tgtEl>
                                        <p:attrNameLst>
                                          <p:attrName>style.visibility</p:attrName>
                                        </p:attrNameLst>
                                      </p:cBhvr>
                                      <p:to>
                                        <p:strVal val="visible"/>
                                      </p:to>
                                    </p:set>
                                    <p:anim calcmode="lin" valueType="num">
                                      <p:cBhvr additive="base">
                                        <p:cTn id="12" dur="500" fill="hold"/>
                                        <p:tgtEl>
                                          <p:spTgt spid="238601"/>
                                        </p:tgtEl>
                                        <p:attrNameLst>
                                          <p:attrName>ppt_x</p:attrName>
                                        </p:attrNameLst>
                                      </p:cBhvr>
                                      <p:tavLst>
                                        <p:tav tm="0">
                                          <p:val>
                                            <p:strVal val="0-#ppt_w/2"/>
                                          </p:val>
                                        </p:tav>
                                        <p:tav tm="100000">
                                          <p:val>
                                            <p:strVal val="#ppt_x"/>
                                          </p:val>
                                        </p:tav>
                                      </p:tavLst>
                                    </p:anim>
                                    <p:anim calcmode="lin" valueType="num">
                                      <p:cBhvr additive="base">
                                        <p:cTn id="13" dur="500" fill="hold"/>
                                        <p:tgtEl>
                                          <p:spTgt spid="23860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238596"/>
                                        </p:tgtEl>
                                        <p:attrNameLst>
                                          <p:attrName>style.visibility</p:attrName>
                                        </p:attrNameLst>
                                      </p:cBhvr>
                                      <p:to>
                                        <p:strVal val="visible"/>
                                      </p:to>
                                    </p:set>
                                    <p:anim calcmode="lin" valueType="num">
                                      <p:cBhvr additive="base">
                                        <p:cTn id="18" dur="500" fill="hold"/>
                                        <p:tgtEl>
                                          <p:spTgt spid="238596"/>
                                        </p:tgtEl>
                                        <p:attrNameLst>
                                          <p:attrName>ppt_x</p:attrName>
                                        </p:attrNameLst>
                                      </p:cBhvr>
                                      <p:tavLst>
                                        <p:tav tm="0">
                                          <p:val>
                                            <p:strVal val="0-#ppt_w/2"/>
                                          </p:val>
                                        </p:tav>
                                        <p:tav tm="100000">
                                          <p:val>
                                            <p:strVal val="#ppt_x"/>
                                          </p:val>
                                        </p:tav>
                                      </p:tavLst>
                                    </p:anim>
                                    <p:anim calcmode="lin" valueType="num">
                                      <p:cBhvr additive="base">
                                        <p:cTn id="19" dur="500" fill="hold"/>
                                        <p:tgtEl>
                                          <p:spTgt spid="238596"/>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8" fill="hold" nodeType="afterEffect">
                                  <p:stCondLst>
                                    <p:cond delay="0"/>
                                  </p:stCondLst>
                                  <p:childTnLst>
                                    <p:set>
                                      <p:cBhvr>
                                        <p:cTn id="22" dur="1" fill="hold">
                                          <p:stCondLst>
                                            <p:cond delay="0"/>
                                          </p:stCondLst>
                                        </p:cTn>
                                        <p:tgtEl>
                                          <p:spTgt spid="238597"/>
                                        </p:tgtEl>
                                        <p:attrNameLst>
                                          <p:attrName>style.visibility</p:attrName>
                                        </p:attrNameLst>
                                      </p:cBhvr>
                                      <p:to>
                                        <p:strVal val="visible"/>
                                      </p:to>
                                    </p:set>
                                    <p:anim calcmode="lin" valueType="num">
                                      <p:cBhvr additive="base">
                                        <p:cTn id="23" dur="500" fill="hold"/>
                                        <p:tgtEl>
                                          <p:spTgt spid="238597"/>
                                        </p:tgtEl>
                                        <p:attrNameLst>
                                          <p:attrName>ppt_x</p:attrName>
                                        </p:attrNameLst>
                                      </p:cBhvr>
                                      <p:tavLst>
                                        <p:tav tm="0">
                                          <p:val>
                                            <p:strVal val="0-#ppt_w/2"/>
                                          </p:val>
                                        </p:tav>
                                        <p:tav tm="100000">
                                          <p:val>
                                            <p:strVal val="#ppt_x"/>
                                          </p:val>
                                        </p:tav>
                                      </p:tavLst>
                                    </p:anim>
                                    <p:anim calcmode="lin" valueType="num">
                                      <p:cBhvr additive="base">
                                        <p:cTn id="24" dur="500" fill="hold"/>
                                        <p:tgtEl>
                                          <p:spTgt spid="238597"/>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38598"/>
                                        </p:tgtEl>
                                        <p:attrNameLst>
                                          <p:attrName>style.visibility</p:attrName>
                                        </p:attrNameLst>
                                      </p:cBhvr>
                                      <p:to>
                                        <p:strVal val="visible"/>
                                      </p:to>
                                    </p:set>
                                    <p:anim calcmode="lin" valueType="num">
                                      <p:cBhvr additive="base">
                                        <p:cTn id="29" dur="500" fill="hold"/>
                                        <p:tgtEl>
                                          <p:spTgt spid="238598"/>
                                        </p:tgtEl>
                                        <p:attrNameLst>
                                          <p:attrName>ppt_x</p:attrName>
                                        </p:attrNameLst>
                                      </p:cBhvr>
                                      <p:tavLst>
                                        <p:tav tm="0">
                                          <p:val>
                                            <p:strVal val="0-#ppt_w/2"/>
                                          </p:val>
                                        </p:tav>
                                        <p:tav tm="100000">
                                          <p:val>
                                            <p:strVal val="#ppt_x"/>
                                          </p:val>
                                        </p:tav>
                                      </p:tavLst>
                                    </p:anim>
                                    <p:anim calcmode="lin" valueType="num">
                                      <p:cBhvr additive="base">
                                        <p:cTn id="30" dur="500" fill="hold"/>
                                        <p:tgtEl>
                                          <p:spTgt spid="238598"/>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500"/>
                            </p:stCondLst>
                            <p:childTnLst>
                              <p:par>
                                <p:cTn id="32" presetID="2" presetClass="entr" presetSubtype="8" fill="hold" nodeType="afterEffect">
                                  <p:stCondLst>
                                    <p:cond delay="0"/>
                                  </p:stCondLst>
                                  <p:childTnLst>
                                    <p:set>
                                      <p:cBhvr>
                                        <p:cTn id="33" dur="1" fill="hold">
                                          <p:stCondLst>
                                            <p:cond delay="0"/>
                                          </p:stCondLst>
                                        </p:cTn>
                                        <p:tgtEl>
                                          <p:spTgt spid="238599"/>
                                        </p:tgtEl>
                                        <p:attrNameLst>
                                          <p:attrName>style.visibility</p:attrName>
                                        </p:attrNameLst>
                                      </p:cBhvr>
                                      <p:to>
                                        <p:strVal val="visible"/>
                                      </p:to>
                                    </p:set>
                                    <p:anim calcmode="lin" valueType="num">
                                      <p:cBhvr additive="base">
                                        <p:cTn id="34" dur="500" fill="hold"/>
                                        <p:tgtEl>
                                          <p:spTgt spid="238599"/>
                                        </p:tgtEl>
                                        <p:attrNameLst>
                                          <p:attrName>ppt_x</p:attrName>
                                        </p:attrNameLst>
                                      </p:cBhvr>
                                      <p:tavLst>
                                        <p:tav tm="0">
                                          <p:val>
                                            <p:strVal val="0-#ppt_w/2"/>
                                          </p:val>
                                        </p:tav>
                                        <p:tav tm="100000">
                                          <p:val>
                                            <p:strVal val="#ppt_x"/>
                                          </p:val>
                                        </p:tav>
                                      </p:tavLst>
                                    </p:anim>
                                    <p:anim calcmode="lin" valueType="num">
                                      <p:cBhvr additive="base">
                                        <p:cTn id="35" dur="500" fill="hold"/>
                                        <p:tgtEl>
                                          <p:spTgt spid="238599"/>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dissolve">
                                      <p:cBhvr>
                                        <p:cTn id="40" dur="5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par>
                          <p:cTn id="45" fill="hold" nodeType="afterGroup">
                            <p:stCondLst>
                              <p:cond delay="0"/>
                            </p:stCondLst>
                            <p:childTnLst>
                              <p:par>
                                <p:cTn id="46" presetID="2" presetClass="entr" presetSubtype="8" fill="hold" nodeType="afterEffect">
                                  <p:stCondLst>
                                    <p:cond delay="2000"/>
                                  </p:stCondLst>
                                  <p:childTnLst>
                                    <p:set>
                                      <p:cBhvr>
                                        <p:cTn id="47" dur="1" fill="hold">
                                          <p:stCondLst>
                                            <p:cond delay="0"/>
                                          </p:stCondLst>
                                        </p:cTn>
                                        <p:tgtEl>
                                          <p:spTgt spid="238605"/>
                                        </p:tgtEl>
                                        <p:attrNameLst>
                                          <p:attrName>style.visibility</p:attrName>
                                        </p:attrNameLst>
                                      </p:cBhvr>
                                      <p:to>
                                        <p:strVal val="visible"/>
                                      </p:to>
                                    </p:set>
                                    <p:anim calcmode="lin" valueType="num">
                                      <p:cBhvr additive="base">
                                        <p:cTn id="48" dur="500" fill="hold"/>
                                        <p:tgtEl>
                                          <p:spTgt spid="238605"/>
                                        </p:tgtEl>
                                        <p:attrNameLst>
                                          <p:attrName>ppt_x</p:attrName>
                                        </p:attrNameLst>
                                      </p:cBhvr>
                                      <p:tavLst>
                                        <p:tav tm="0">
                                          <p:val>
                                            <p:strVal val="0-#ppt_w/2"/>
                                          </p:val>
                                        </p:tav>
                                        <p:tav tm="100000">
                                          <p:val>
                                            <p:strVal val="#ppt_x"/>
                                          </p:val>
                                        </p:tav>
                                      </p:tavLst>
                                    </p:anim>
                                    <p:anim calcmode="lin" valueType="num">
                                      <p:cBhvr additive="base">
                                        <p:cTn id="49" dur="500" fill="hold"/>
                                        <p:tgtEl>
                                          <p:spTgt spid="238605"/>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nodeType="clickEffect">
                                  <p:stCondLst>
                                    <p:cond delay="0"/>
                                  </p:stCondLst>
                                  <p:childTnLst>
                                    <p:set>
                                      <p:cBhvr>
                                        <p:cTn id="53" dur="1" fill="hold">
                                          <p:stCondLst>
                                            <p:cond delay="0"/>
                                          </p:stCondLst>
                                        </p:cTn>
                                        <p:tgtEl>
                                          <p:spTgt spid="238611"/>
                                        </p:tgtEl>
                                        <p:attrNameLst>
                                          <p:attrName>style.visibility</p:attrName>
                                        </p:attrNameLst>
                                      </p:cBhvr>
                                      <p:to>
                                        <p:strVal val="visible"/>
                                      </p:to>
                                    </p:set>
                                    <p:anim calcmode="lin" valueType="num">
                                      <p:cBhvr additive="base">
                                        <p:cTn id="54" dur="500" fill="hold"/>
                                        <p:tgtEl>
                                          <p:spTgt spid="238611"/>
                                        </p:tgtEl>
                                        <p:attrNameLst>
                                          <p:attrName>ppt_x</p:attrName>
                                        </p:attrNameLst>
                                      </p:cBhvr>
                                      <p:tavLst>
                                        <p:tav tm="0">
                                          <p:val>
                                            <p:strVal val="0-#ppt_w/2"/>
                                          </p:val>
                                        </p:tav>
                                        <p:tav tm="100000">
                                          <p:val>
                                            <p:strVal val="#ppt_x"/>
                                          </p:val>
                                        </p:tav>
                                      </p:tavLst>
                                    </p:anim>
                                    <p:anim calcmode="lin" valueType="num">
                                      <p:cBhvr additive="base">
                                        <p:cTn id="55" dur="500" fill="hold"/>
                                        <p:tgtEl>
                                          <p:spTgt spid="238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265" name="Picture 1028" descr="exterior_temple"/>
          <p:cNvPicPr>
            <a:picLocks noChangeAspect="1" noChangeArrowheads="1"/>
          </p:cNvPicPr>
          <p:nvPr/>
        </p:nvPicPr>
        <p:blipFill>
          <a:blip r:embed="rId3" cstate="screen">
            <a:lum bright="32000"/>
            <a:extLst>
              <a:ext uri="{28A0092B-C50C-407E-A947-70E740481C1C}">
                <a14:useLocalDpi xmlns:a14="http://schemas.microsoft.com/office/drawing/2010/main"/>
              </a:ext>
            </a:extLst>
          </a:blip>
          <a:srcRect/>
          <a:stretch>
            <a:fillRect/>
          </a:stretch>
        </p:blipFill>
        <p:spPr bwMode="auto">
          <a:xfrm>
            <a:off x="4038600" y="304800"/>
            <a:ext cx="4597400"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9266" name="Rectangle 1026"/>
          <p:cNvSpPr>
            <a:spLocks noGrp="1" noChangeArrowheads="1"/>
          </p:cNvSpPr>
          <p:nvPr>
            <p:ph type="ctrTitle"/>
          </p:nvPr>
        </p:nvSpPr>
        <p:spPr>
          <a:xfrm>
            <a:off x="0" y="152400"/>
            <a:ext cx="8636000" cy="609600"/>
          </a:xfrm>
          <a:solidFill>
            <a:schemeClr val="bg1"/>
          </a:solidFill>
        </p:spPr>
        <p:txBody>
          <a:bodyPr/>
          <a:lstStyle/>
          <a:p>
            <a:pPr algn="ctr"/>
            <a:r>
              <a:rPr lang="en-US" b="1" dirty="0">
                <a:latin typeface="Arial" charset="0"/>
                <a:ea typeface="新細明體" charset="0"/>
              </a:rPr>
              <a:t>Problems Either Way!</a:t>
            </a:r>
            <a:endParaRPr lang="en-US" dirty="0">
              <a:latin typeface="Arial" charset="0"/>
              <a:ea typeface="新細明體" charset="0"/>
            </a:endParaRPr>
          </a:p>
        </p:txBody>
      </p:sp>
      <p:pic>
        <p:nvPicPr>
          <p:cNvPr id="779267" name="Picture 1029" descr="Cross-4"/>
          <p:cNvPicPr>
            <a:picLocks noChangeAspect="1" noChangeArrowheads="1"/>
          </p:cNvPicPr>
          <p:nvPr/>
        </p:nvPicPr>
        <p:blipFill>
          <a:blip r:embed="rId4" cstate="screen">
            <a:lum bright="-30000"/>
            <a:extLst>
              <a:ext uri="{28A0092B-C50C-407E-A947-70E740481C1C}">
                <a14:useLocalDpi xmlns:a14="http://schemas.microsoft.com/office/drawing/2010/main"/>
              </a:ext>
            </a:extLst>
          </a:blip>
          <a:srcRect/>
          <a:stretch>
            <a:fillRect/>
          </a:stretch>
        </p:blipFill>
        <p:spPr bwMode="auto">
          <a:xfrm>
            <a:off x="1600200" y="4191000"/>
            <a:ext cx="2927350" cy="2687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9268" name="Picture 1030" descr="templesacrifices"/>
          <p:cNvPicPr>
            <a:picLocks noChangeAspect="1" noChangeArrowheads="1"/>
          </p:cNvPicPr>
          <p:nvPr/>
        </p:nvPicPr>
        <p:blipFill>
          <a:blip r:embed="rId5" cstate="screen">
            <a:lum bright="-30000"/>
            <a:extLst>
              <a:ext uri="{28A0092B-C50C-407E-A947-70E740481C1C}">
                <a14:useLocalDpi xmlns:a14="http://schemas.microsoft.com/office/drawing/2010/main"/>
              </a:ext>
            </a:extLst>
          </a:blip>
          <a:srcRect/>
          <a:stretch>
            <a:fillRect/>
          </a:stretch>
        </p:blipFill>
        <p:spPr bwMode="auto">
          <a:xfrm>
            <a:off x="0" y="990600"/>
            <a:ext cx="4572000" cy="320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0647" name="Text Box 1031"/>
          <p:cNvSpPr txBox="1">
            <a:spLocks noChangeArrowheads="1"/>
          </p:cNvSpPr>
          <p:nvPr/>
        </p:nvSpPr>
        <p:spPr bwMode="auto">
          <a:xfrm>
            <a:off x="152400" y="3047941"/>
            <a:ext cx="4038600" cy="2862263"/>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FFFFFF"/>
                </a:solidFill>
                <a:effectLst/>
                <a:uLnTx/>
                <a:uFillTx/>
                <a:latin typeface="Arial" charset="0"/>
                <a:ea typeface="新細明體"/>
                <a:cs typeface="新細明體"/>
              </a:rPr>
              <a:t>Premillennial</a:t>
            </a:r>
            <a:r>
              <a:rPr kumimoji="0" lang="en-US" sz="3600" b="1" i="0" u="none" strike="noStrike" kern="1200" cap="none" spc="0" normalizeH="0" baseline="0" noProof="0" dirty="0">
                <a:ln>
                  <a:noFill/>
                </a:ln>
                <a:solidFill>
                  <a:srgbClr val="FFFFFF"/>
                </a:solidFill>
                <a:effectLst/>
                <a:uLnTx/>
                <a:uFillTx/>
                <a:latin typeface="Arial" charset="0"/>
                <a:ea typeface="新細明體"/>
                <a:cs typeface="新細明體"/>
              </a:rPr>
              <a:t>: </a:t>
            </a:r>
            <a:br>
              <a:rPr kumimoji="0" lang="en-US" sz="3600" b="1" i="0" u="none" strike="noStrike" kern="1200" cap="none" spc="0" normalizeH="0" baseline="0" noProof="0" dirty="0">
                <a:ln>
                  <a:noFill/>
                </a:ln>
                <a:solidFill>
                  <a:srgbClr val="FFFFFF"/>
                </a:solidFill>
                <a:effectLst/>
                <a:uLnTx/>
                <a:uFillTx/>
                <a:latin typeface="Arial" charset="0"/>
                <a:ea typeface="新細明體"/>
                <a:cs typeface="新細明體"/>
              </a:rPr>
            </a:br>
            <a:r>
              <a:rPr kumimoji="0" lang="en-US" sz="3600" b="1" i="0" u="none" strike="noStrike" kern="1200" cap="none" spc="0" normalizeH="0" baseline="0" noProof="0" dirty="0">
                <a:ln>
                  <a:noFill/>
                </a:ln>
                <a:solidFill>
                  <a:srgbClr val="FFFFFF"/>
                </a:solidFill>
                <a:effectLst/>
                <a:uLnTx/>
                <a:uFillTx/>
                <a:latin typeface="Arial" charset="0"/>
                <a:ea typeface="新細明體"/>
                <a:cs typeface="新細明體"/>
              </a:rPr>
              <a:t>Sacrifices for Sin </a:t>
            </a:r>
            <a:br>
              <a:rPr kumimoji="0" lang="en-US" sz="3600" b="1" i="0" u="none" strike="noStrike" kern="1200" cap="none" spc="0" normalizeH="0" baseline="0" noProof="0" dirty="0">
                <a:ln>
                  <a:noFill/>
                </a:ln>
                <a:solidFill>
                  <a:srgbClr val="FFFFFF"/>
                </a:solidFill>
                <a:effectLst/>
                <a:uLnTx/>
                <a:uFillTx/>
                <a:latin typeface="Arial" charset="0"/>
                <a:ea typeface="新細明體"/>
                <a:cs typeface="新細明體"/>
              </a:rPr>
            </a:br>
            <a:r>
              <a:rPr kumimoji="0" lang="en-US" sz="3600" b="1" i="0" u="none" strike="noStrike" kern="1200" cap="none" spc="0" normalizeH="0" baseline="0" noProof="0" dirty="0">
                <a:ln>
                  <a:noFill/>
                </a:ln>
                <a:solidFill>
                  <a:srgbClr val="FFFFFF"/>
                </a:solidFill>
                <a:effectLst/>
                <a:uLnTx/>
                <a:uFillTx/>
                <a:latin typeface="Arial" charset="0"/>
                <a:ea typeface="新細明體"/>
                <a:cs typeface="新細明體"/>
              </a:rPr>
              <a:t>(Ezek. 40:39) in Light of Christ</a:t>
            </a:r>
            <a:r>
              <a:rPr kumimoji="0" lang="uk-UA" sz="3600" b="1" i="0" u="none" strike="noStrike" kern="1200" cap="none" spc="0" normalizeH="0" baseline="0" noProof="0" dirty="0">
                <a:ln>
                  <a:noFill/>
                </a:ln>
                <a:solidFill>
                  <a:srgbClr val="FFFFFF"/>
                </a:solidFill>
                <a:effectLst/>
                <a:uLnTx/>
                <a:uFillTx/>
                <a:latin typeface="Arial" charset="0"/>
                <a:ea typeface="新細明體"/>
                <a:cs typeface="新細明體"/>
              </a:rPr>
              <a:t>'</a:t>
            </a:r>
            <a:r>
              <a:rPr kumimoji="0" lang="en-US" sz="3600" b="1" i="0" u="none" strike="noStrike" kern="1200" cap="none" spc="0" normalizeH="0" baseline="0" noProof="0" dirty="0">
                <a:ln>
                  <a:noFill/>
                </a:ln>
                <a:solidFill>
                  <a:srgbClr val="FFFFFF"/>
                </a:solidFill>
                <a:effectLst/>
                <a:uLnTx/>
                <a:uFillTx/>
                <a:latin typeface="Arial" charset="0"/>
                <a:ea typeface="新細明體"/>
                <a:cs typeface="新細明體"/>
              </a:rPr>
              <a:t>s Death</a:t>
            </a:r>
          </a:p>
        </p:txBody>
      </p:sp>
      <p:sp>
        <p:nvSpPr>
          <p:cNvPr id="240648" name="Text Box 1032"/>
          <p:cNvSpPr txBox="1">
            <a:spLocks noChangeArrowheads="1"/>
          </p:cNvSpPr>
          <p:nvPr/>
        </p:nvSpPr>
        <p:spPr bwMode="auto">
          <a:xfrm>
            <a:off x="4660900" y="3047941"/>
            <a:ext cx="3886200" cy="2862322"/>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000000"/>
                </a:solidFill>
                <a:effectLst>
                  <a:glow rad="254000">
                    <a:srgbClr val="FFFFFF">
                      <a:alpha val="90000"/>
                    </a:srgbClr>
                  </a:glow>
                </a:effectLst>
                <a:uLnTx/>
                <a:uFillTx/>
                <a:latin typeface="Arial" pitchFamily="-112" charset="0"/>
                <a:ea typeface="新細明體"/>
                <a:cs typeface="新細明體"/>
              </a:rPr>
              <a:t>Amillennial</a:t>
            </a:r>
            <a:r>
              <a:rPr kumimoji="0" lang="en-US" sz="3600" b="1" i="0" u="none" strike="noStrike" kern="1200" cap="none" spc="0" normalizeH="0" baseline="0" noProof="0" dirty="0">
                <a:ln>
                  <a:noFill/>
                </a:ln>
                <a:solidFill>
                  <a:srgbClr val="000000"/>
                </a:solidFill>
                <a:effectLst>
                  <a:glow rad="254000">
                    <a:srgbClr val="FFFFFF">
                      <a:alpha val="90000"/>
                    </a:srgbClr>
                  </a:glow>
                </a:effectLst>
                <a:uLnTx/>
                <a:uFillTx/>
                <a:latin typeface="Arial" pitchFamily="-112" charset="0"/>
                <a:ea typeface="新細明體"/>
                <a:cs typeface="新細明體"/>
              </a:rPr>
              <a:t>: </a:t>
            </a:r>
            <a:br>
              <a:rPr kumimoji="0" lang="en-US" sz="3600" b="1" i="0" u="none" strike="noStrike" kern="1200" cap="none" spc="0" normalizeH="0" baseline="0" noProof="0" dirty="0">
                <a:ln>
                  <a:noFill/>
                </a:ln>
                <a:solidFill>
                  <a:srgbClr val="000000"/>
                </a:solidFill>
                <a:effectLst>
                  <a:glow rad="254000">
                    <a:srgbClr val="FFFFFF">
                      <a:alpha val="90000"/>
                    </a:srgbClr>
                  </a:glow>
                </a:effectLst>
                <a:uLnTx/>
                <a:uFillTx/>
                <a:latin typeface="Arial" pitchFamily="-112" charset="0"/>
                <a:ea typeface="新細明體"/>
                <a:cs typeface="新細明體"/>
              </a:rPr>
            </a:br>
            <a:r>
              <a:rPr kumimoji="0" lang="en-US" sz="3600" b="1" i="0" u="none" strike="noStrike" kern="1200" cap="none" spc="0" normalizeH="0" baseline="0" noProof="0" dirty="0">
                <a:ln>
                  <a:noFill/>
                </a:ln>
                <a:solidFill>
                  <a:srgbClr val="000000"/>
                </a:solidFill>
                <a:effectLst>
                  <a:glow rad="254000">
                    <a:srgbClr val="FFFFFF">
                      <a:alpha val="90000"/>
                    </a:srgbClr>
                  </a:glow>
                </a:effectLst>
                <a:uLnTx/>
                <a:uFillTx/>
                <a:latin typeface="Arial" pitchFamily="-112" charset="0"/>
                <a:ea typeface="新細明體"/>
                <a:cs typeface="新細明體"/>
              </a:rPr>
              <a:t>Abandon Normal Hermeneutic for Gates, Doors, Walls, Sacrifices</a:t>
            </a:r>
          </a:p>
        </p:txBody>
      </p:sp>
      <p:sp>
        <p:nvSpPr>
          <p:cNvPr id="118792" name="AutoShape 1033"/>
          <p:cNvSpPr>
            <a:spLocks noChangeArrowheads="1"/>
          </p:cNvSpPr>
          <p:nvPr/>
        </p:nvSpPr>
        <p:spPr bwMode="auto">
          <a:xfrm rot="-8073558">
            <a:off x="3314700" y="723900"/>
            <a:ext cx="2514600" cy="2438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
        <p:nvSpPr>
          <p:cNvPr id="779273" name="Text Box 1034"/>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525</a:t>
            </a:r>
            <a:endParaRPr kumimoji="0" lang="en-US" sz="2400" b="1" i="0" u="none" strike="noStrike" kern="1200" cap="none" spc="0" normalizeH="0" baseline="0" noProof="0">
              <a:ln>
                <a:noFill/>
              </a:ln>
              <a:solidFill>
                <a:srgbClr val="FFCC66"/>
              </a:solidFill>
              <a:effectLst/>
              <a:uLnTx/>
              <a:uFillTx/>
              <a:latin typeface="Arial" charset="0"/>
              <a:ea typeface="新細明體" charset="0"/>
              <a:cs typeface="新細明體" charset="0"/>
            </a:endParaRPr>
          </a:p>
        </p:txBody>
      </p:sp>
    </p:spTree>
    <p:extLst>
      <p:ext uri="{BB962C8B-B14F-4D97-AF65-F5344CB8AC3E}">
        <p14:creationId xmlns:p14="http://schemas.microsoft.com/office/powerpoint/2010/main" val="57002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6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0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Rectangle 2"/>
          <p:cNvSpPr>
            <a:spLocks noChangeArrowheads="1"/>
          </p:cNvSpPr>
          <p:nvPr/>
        </p:nvSpPr>
        <p:spPr bwMode="auto">
          <a:xfrm>
            <a:off x="0" y="0"/>
            <a:ext cx="9144000" cy="6858000"/>
          </a:xfrm>
          <a:prstGeom prst="rect">
            <a:avLst/>
          </a:prstGeom>
          <a:solidFill>
            <a:srgbClr val="33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780290" name="Rectangle 3"/>
          <p:cNvSpPr>
            <a:spLocks noGrp="1" noChangeArrowheads="1"/>
          </p:cNvSpPr>
          <p:nvPr>
            <p:ph type="ctrTitle"/>
          </p:nvPr>
        </p:nvSpPr>
        <p:spPr>
          <a:xfrm>
            <a:off x="0" y="0"/>
            <a:ext cx="9144000" cy="762000"/>
          </a:xfrm>
          <a:solidFill>
            <a:schemeClr val="bg1"/>
          </a:solidFill>
        </p:spPr>
        <p:txBody>
          <a:bodyPr/>
          <a:lstStyle/>
          <a:p>
            <a:pPr algn="ctr"/>
            <a:r>
              <a:rPr lang="en-US" b="1">
                <a:latin typeface="Arial" charset="0"/>
                <a:ea typeface="新細明體" charset="0"/>
              </a:rPr>
              <a:t>Why Millennial Sacrifices?</a:t>
            </a:r>
          </a:p>
        </p:txBody>
      </p:sp>
      <p:pic>
        <p:nvPicPr>
          <p:cNvPr id="119811" name="Picture 4" descr="Cross-4"/>
          <p:cNvPicPr>
            <a:picLocks noChangeAspect="1" noChangeArrowheads="1"/>
          </p:cNvPicPr>
          <p:nvPr/>
        </p:nvPicPr>
        <p:blipFill>
          <a:blip r:embed="rId2" cstate="screen">
            <a:lum bright="-6000"/>
            <a:extLst>
              <a:ext uri="{28A0092B-C50C-407E-A947-70E740481C1C}">
                <a14:useLocalDpi xmlns:a14="http://schemas.microsoft.com/office/drawing/2010/main"/>
              </a:ext>
            </a:extLst>
          </a:blip>
          <a:srcRect/>
          <a:stretch>
            <a:fillRect/>
          </a:stretch>
        </p:blipFill>
        <p:spPr bwMode="auto">
          <a:xfrm>
            <a:off x="3603625" y="762000"/>
            <a:ext cx="1936750" cy="177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0292" name="Picture 5" descr="templesacrifices"/>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762000"/>
            <a:ext cx="3024188" cy="211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6" name="Text Box 6"/>
          <p:cNvSpPr txBox="1">
            <a:spLocks noChangeArrowheads="1"/>
          </p:cNvSpPr>
          <p:nvPr/>
        </p:nvSpPr>
        <p:spPr bwMode="auto">
          <a:xfrm>
            <a:off x="9525" y="2819400"/>
            <a:ext cx="3952875"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FFFFFF"/>
                </a:solidFill>
                <a:effectLst/>
                <a:uLnTx/>
                <a:uFillTx/>
                <a:latin typeface="Arial" pitchFamily="-112" charset="0"/>
                <a:ea typeface="新細明體"/>
                <a:cs typeface="新細明體"/>
              </a:rPr>
              <a:t>Pre-Cross</a:t>
            </a:r>
            <a: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 </a:t>
            </a:r>
            <a:b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br>
            <a: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Looked </a:t>
            </a:r>
            <a:r>
              <a:rPr kumimoji="0" lang="en-US" sz="3600" b="1" i="0" u="none" strike="noStrike" kern="1200" cap="none" spc="0" normalizeH="0" baseline="0" noProof="0" dirty="0">
                <a:ln>
                  <a:noFill/>
                </a:ln>
                <a:solidFill>
                  <a:srgbClr val="FFFF00"/>
                </a:solidFill>
                <a:effectLst/>
                <a:uLnTx/>
                <a:uFillTx/>
                <a:latin typeface="Arial" pitchFamily="-112" charset="0"/>
                <a:ea typeface="新細明體"/>
                <a:cs typeface="新細明體"/>
              </a:rPr>
              <a:t>toward</a:t>
            </a:r>
            <a: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 Christ</a:t>
            </a:r>
            <a:r>
              <a:rPr kumimoji="0" lang="uk-UA"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a:t>
            </a:r>
            <a: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s Death</a:t>
            </a:r>
          </a:p>
        </p:txBody>
      </p:sp>
      <p:pic>
        <p:nvPicPr>
          <p:cNvPr id="261127" name="Picture 7" descr="templesacrifices"/>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6119813" y="762000"/>
            <a:ext cx="3024187" cy="211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8" name="Text Box 8"/>
          <p:cNvSpPr txBox="1">
            <a:spLocks noChangeArrowheads="1"/>
          </p:cNvSpPr>
          <p:nvPr/>
        </p:nvSpPr>
        <p:spPr bwMode="auto">
          <a:xfrm>
            <a:off x="5638800" y="2819400"/>
            <a:ext cx="3352800"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FFFFFF"/>
                </a:solidFill>
                <a:effectLst/>
                <a:uLnTx/>
                <a:uFillTx/>
                <a:latin typeface="Arial" pitchFamily="-112" charset="0"/>
                <a:ea typeface="新細明體"/>
                <a:cs typeface="新細明體"/>
              </a:rPr>
              <a:t>Post-Cross</a:t>
            </a:r>
            <a: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 </a:t>
            </a:r>
            <a:b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br>
            <a: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Look </a:t>
            </a:r>
            <a:r>
              <a:rPr kumimoji="0" lang="en-US" sz="3600" b="1" i="0" u="none" strike="noStrike" kern="1200" cap="none" spc="0" normalizeH="0" baseline="0" noProof="0" dirty="0">
                <a:ln>
                  <a:noFill/>
                </a:ln>
                <a:solidFill>
                  <a:srgbClr val="FFFF00"/>
                </a:solidFill>
                <a:effectLst/>
                <a:uLnTx/>
                <a:uFillTx/>
                <a:latin typeface="Arial" pitchFamily="-112" charset="0"/>
                <a:ea typeface="新細明體"/>
                <a:cs typeface="新細明體"/>
              </a:rPr>
              <a:t>back</a:t>
            </a:r>
            <a: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 on Christ</a:t>
            </a:r>
            <a:r>
              <a:rPr kumimoji="0" lang="uk-UA"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a:t>
            </a:r>
            <a: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s Death</a:t>
            </a:r>
          </a:p>
        </p:txBody>
      </p:sp>
      <p:sp>
        <p:nvSpPr>
          <p:cNvPr id="261129" name="AutoShape 9"/>
          <p:cNvSpPr>
            <a:spLocks noChangeArrowheads="1"/>
          </p:cNvSpPr>
          <p:nvPr/>
        </p:nvSpPr>
        <p:spPr bwMode="auto">
          <a:xfrm>
            <a:off x="23622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
        <p:nvSpPr>
          <p:cNvPr id="261130" name="AutoShape 10"/>
          <p:cNvSpPr>
            <a:spLocks noChangeArrowheads="1"/>
          </p:cNvSpPr>
          <p:nvPr/>
        </p:nvSpPr>
        <p:spPr bwMode="auto">
          <a:xfrm rot="10800000">
            <a:off x="53340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
        <p:nvSpPr>
          <p:cNvPr id="261131" name="Text Box 11"/>
          <p:cNvSpPr txBox="1">
            <a:spLocks noChangeArrowheads="1"/>
          </p:cNvSpPr>
          <p:nvPr/>
        </p:nvSpPr>
        <p:spPr bwMode="auto">
          <a:xfrm>
            <a:off x="228600" y="4800600"/>
            <a:ext cx="8686800" cy="1800225"/>
          </a:xfrm>
          <a:prstGeom prst="rect">
            <a:avLst/>
          </a:prstGeom>
          <a:solidFill>
            <a:srgbClr val="000000"/>
          </a:solidFill>
          <a:ln w="9525">
            <a:noFill/>
            <a:miter lim="800000"/>
            <a:headEnd/>
            <a:tailEnd/>
          </a:ln>
          <a:effectLst>
            <a:outerShdw blurRad="63500" dist="35921" dir="2700000" algn="ctr" rotWithShape="0">
              <a:schemeClr val="bg1">
                <a:alpha val="74998"/>
              </a:schemeClr>
            </a:outerShdw>
          </a:effectLst>
        </p:spPr>
        <p:txBody>
          <a:bodyPr>
            <a:spAutoFit/>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81000" marR="0" lvl="0" indent="-381000" algn="l" defTabSz="914400" rtl="0" eaLnBrk="0" fontAlgn="base" latinLnBrk="0" hangingPunct="0">
              <a:lnSpc>
                <a:spcPct val="100000"/>
              </a:lnSpc>
              <a:spcBef>
                <a:spcPct val="0"/>
              </a:spcBef>
              <a:spcAft>
                <a:spcPct val="0"/>
              </a:spcAft>
              <a:buClrTx/>
              <a:buSzTx/>
              <a:buFontTx/>
              <a:buChar char="•"/>
              <a:tabLst/>
              <a:defRPr/>
            </a:pPr>
            <a:r>
              <a:rPr kumimoji="0" lang="en-US" sz="2800" b="1" i="0" u="sng" strike="noStrike" kern="1200" cap="none" spc="0" normalizeH="0" baseline="0" noProof="0" dirty="0">
                <a:ln>
                  <a:noFill/>
                </a:ln>
                <a:solidFill>
                  <a:srgbClr val="FFFFFF"/>
                </a:solidFill>
                <a:effectLst/>
                <a:uLnTx/>
                <a:uFillTx/>
                <a:latin typeface="Arial" charset="0"/>
                <a:ea typeface="新細明體" charset="0"/>
                <a:cs typeface="新細明體" charset="0"/>
              </a:rPr>
              <a:t>Theocratic</a:t>
            </a:r>
            <a:r>
              <a:rPr kumimoji="0" lang="en-US" sz="2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 like confession of sin (1 John 1:9)</a:t>
            </a:r>
          </a:p>
          <a:p>
            <a:pPr marL="381000" marR="0" lvl="0" indent="-381000" algn="l" defTabSz="914400" rtl="0" eaLnBrk="0" fontAlgn="base" latinLnBrk="0" hangingPunct="0">
              <a:lnSpc>
                <a:spcPct val="100000"/>
              </a:lnSpc>
              <a:spcBef>
                <a:spcPct val="0"/>
              </a:spcBef>
              <a:spcAft>
                <a:spcPct val="0"/>
              </a:spcAft>
              <a:buClrTx/>
              <a:buSzTx/>
              <a:buFontTx/>
              <a:buChar char="•"/>
              <a:tabLst/>
              <a:defRPr/>
            </a:pPr>
            <a:r>
              <a:rPr kumimoji="0" lang="en-US" sz="2800" b="1" i="0" u="sng" strike="noStrike" kern="1200" cap="none" spc="0" normalizeH="0" baseline="0" noProof="0" dirty="0">
                <a:ln>
                  <a:noFill/>
                </a:ln>
                <a:solidFill>
                  <a:srgbClr val="FFFFFF"/>
                </a:solidFill>
                <a:effectLst/>
                <a:uLnTx/>
                <a:uFillTx/>
                <a:latin typeface="Arial" charset="0"/>
                <a:ea typeface="新細明體" charset="0"/>
                <a:cs typeface="新細明體" charset="0"/>
              </a:rPr>
              <a:t>Memorial</a:t>
            </a:r>
            <a:r>
              <a:rPr kumimoji="0" lang="en-US" sz="2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 like Lord</a:t>
            </a:r>
            <a:r>
              <a:rPr kumimoji="0" lang="uk-UA" altLang="ja-JP" sz="2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a:t>
            </a:r>
            <a:r>
              <a:rPr kumimoji="0" lang="en-US" sz="2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s Supper that looks back</a:t>
            </a:r>
          </a:p>
          <a:p>
            <a:pPr marL="381000" marR="0" lvl="0" indent="-381000" algn="l" defTabSz="914400" rtl="0" eaLnBrk="0" fontAlgn="base" latinLnBrk="0" hangingPunct="0">
              <a:lnSpc>
                <a:spcPct val="100000"/>
              </a:lnSpc>
              <a:spcBef>
                <a:spcPct val="0"/>
              </a:spcBef>
              <a:spcAft>
                <a:spcPct val="0"/>
              </a:spcAft>
              <a:buClrTx/>
              <a:buSzTx/>
              <a:buFontTx/>
              <a:buChar char="•"/>
              <a:tabLst/>
              <a:defRPr/>
            </a:pPr>
            <a:r>
              <a:rPr kumimoji="0" lang="en-US" sz="2800" b="1" i="0" u="sng" strike="noStrike" kern="1200" cap="none" spc="0" normalizeH="0" baseline="0" noProof="0" dirty="0">
                <a:ln>
                  <a:noFill/>
                </a:ln>
                <a:solidFill>
                  <a:srgbClr val="FFFFFF"/>
                </a:solidFill>
                <a:effectLst/>
                <a:uLnTx/>
                <a:uFillTx/>
                <a:latin typeface="Arial" charset="0"/>
                <a:ea typeface="新細明體" charset="0"/>
                <a:cs typeface="新細明體" charset="0"/>
              </a:rPr>
              <a:t>Paul</a:t>
            </a:r>
            <a:r>
              <a:rPr kumimoji="0" lang="en-US" sz="2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 offered a temple sacrifice in AD 57 (Acts 21:26) without seeing a </a:t>
            </a:r>
            <a:r>
              <a:rPr kumimoji="0" lang="ru-RU" altLang="ja-JP" sz="2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a:t>
            </a:r>
            <a:r>
              <a:rPr kumimoji="0" lang="en-US" sz="2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digression problem</a:t>
            </a:r>
            <a:r>
              <a:rPr kumimoji="0" lang="ru-RU" altLang="ja-JP" sz="2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a:t>
            </a:r>
            <a:endParaRPr kumimoji="0" lang="en-US" sz="2800" b="1" i="0" u="none" strike="noStrike" kern="1200" cap="none" spc="0" normalizeH="0" baseline="0" noProof="0" dirty="0">
              <a:ln>
                <a:noFill/>
              </a:ln>
              <a:solidFill>
                <a:srgbClr val="FFFFFF"/>
              </a:solidFill>
              <a:effectLst/>
              <a:uLnTx/>
              <a:uFillTx/>
              <a:latin typeface="Arial" charset="0"/>
              <a:ea typeface="新細明體" charset="0"/>
              <a:cs typeface="新細明體" charset="0"/>
            </a:endParaRPr>
          </a:p>
        </p:txBody>
      </p:sp>
      <p:sp>
        <p:nvSpPr>
          <p:cNvPr id="780299" name="Text Box 12"/>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527</a:t>
            </a:r>
            <a:endParaRPr kumimoji="0" lang="en-US" sz="2400" b="1" i="0" u="none" strike="noStrike" kern="1200" cap="none" spc="0" normalizeH="0" baseline="0" noProof="0">
              <a:ln>
                <a:noFill/>
              </a:ln>
              <a:solidFill>
                <a:srgbClr val="FFCC66"/>
              </a:solidFill>
              <a:effectLst/>
              <a:uLnTx/>
              <a:uFillTx/>
              <a:latin typeface="Arial" charset="0"/>
              <a:ea typeface="新細明體" charset="0"/>
              <a:cs typeface="新細明體" charset="0"/>
            </a:endParaRPr>
          </a:p>
        </p:txBody>
      </p:sp>
    </p:spTree>
    <p:extLst>
      <p:ext uri="{BB962C8B-B14F-4D97-AF65-F5344CB8AC3E}">
        <p14:creationId xmlns:p14="http://schemas.microsoft.com/office/powerpoint/2010/main" val="1130123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2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nodeType="afterEffect">
                                  <p:stCondLst>
                                    <p:cond delay="0"/>
                                  </p:stCondLst>
                                  <p:childTnLst>
                                    <p:set>
                                      <p:cBhvr>
                                        <p:cTn id="9" dur="1" fill="hold">
                                          <p:stCondLst>
                                            <p:cond delay="0"/>
                                          </p:stCondLst>
                                        </p:cTn>
                                        <p:tgtEl>
                                          <p:spTgt spid="261129"/>
                                        </p:tgtEl>
                                        <p:attrNameLst>
                                          <p:attrName>style.visibility</p:attrName>
                                        </p:attrNameLst>
                                      </p:cBhvr>
                                      <p:to>
                                        <p:strVal val="visible"/>
                                      </p:to>
                                    </p:set>
                                    <p:animEffect transition="in" filter="wipe(left)">
                                      <p:cBhvr>
                                        <p:cTn id="10" dur="500"/>
                                        <p:tgtEl>
                                          <p:spTgt spid="261129"/>
                                        </p:tgtEl>
                                      </p:cBhvr>
                                    </p:animEffec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119811"/>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6112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61127"/>
                                        </p:tgtEl>
                                        <p:attrNameLst>
                                          <p:attrName>style.visibility</p:attrName>
                                        </p:attrNameLst>
                                      </p:cBhvr>
                                      <p:to>
                                        <p:strVal val="visible"/>
                                      </p:to>
                                    </p:set>
                                  </p:childTnLst>
                                </p:cTn>
                              </p:par>
                              <p:par>
                                <p:cTn id="20" presetID="22" presetClass="entr" presetSubtype="2" fill="hold" nodeType="withEffect">
                                  <p:stCondLst>
                                    <p:cond delay="0"/>
                                  </p:stCondLst>
                                  <p:childTnLst>
                                    <p:set>
                                      <p:cBhvr>
                                        <p:cTn id="21" dur="1" fill="hold">
                                          <p:stCondLst>
                                            <p:cond delay="0"/>
                                          </p:stCondLst>
                                        </p:cTn>
                                        <p:tgtEl>
                                          <p:spTgt spid="261130"/>
                                        </p:tgtEl>
                                        <p:attrNameLst>
                                          <p:attrName>style.visibility</p:attrName>
                                        </p:attrNameLst>
                                      </p:cBhvr>
                                      <p:to>
                                        <p:strVal val="visible"/>
                                      </p:to>
                                    </p:set>
                                    <p:animEffect transition="in" filter="wipe(right)">
                                      <p:cBhvr>
                                        <p:cTn id="22" dur="500"/>
                                        <p:tgtEl>
                                          <p:spTgt spid="2611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1131">
                                            <p:bg/>
                                          </p:spTgt>
                                        </p:tgtEl>
                                        <p:attrNameLst>
                                          <p:attrName>style.visibility</p:attrName>
                                        </p:attrNameLst>
                                      </p:cBhvr>
                                      <p:to>
                                        <p:strVal val="visible"/>
                                      </p:to>
                                    </p:set>
                                    <p:animEffect transition="in" filter="dissolve">
                                      <p:cBhvr>
                                        <p:cTn id="27" dur="500"/>
                                        <p:tgtEl>
                                          <p:spTgt spid="261131">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61131">
                                            <p:txEl>
                                              <p:pRg st="0" end="0"/>
                                            </p:txEl>
                                          </p:spTgt>
                                        </p:tgtEl>
                                        <p:attrNameLst>
                                          <p:attrName>style.visibility</p:attrName>
                                        </p:attrNameLst>
                                      </p:cBhvr>
                                      <p:to>
                                        <p:strVal val="visible"/>
                                      </p:to>
                                    </p:set>
                                    <p:animEffect transition="in" filter="dissolve">
                                      <p:cBhvr>
                                        <p:cTn id="30" dur="500"/>
                                        <p:tgtEl>
                                          <p:spTgt spid="261131">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61131">
                                            <p:txEl>
                                              <p:pRg st="1" end="1"/>
                                            </p:txEl>
                                          </p:spTgt>
                                        </p:tgtEl>
                                        <p:attrNameLst>
                                          <p:attrName>style.visibility</p:attrName>
                                        </p:attrNameLst>
                                      </p:cBhvr>
                                      <p:to>
                                        <p:strVal val="visible"/>
                                      </p:to>
                                    </p:set>
                                    <p:animEffect transition="in" filter="dissolve">
                                      <p:cBhvr>
                                        <p:cTn id="35" dur="500"/>
                                        <p:tgtEl>
                                          <p:spTgt spid="261131">
                                            <p:txEl>
                                              <p:pRg st="1" end="1"/>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61131">
                                            <p:txEl>
                                              <p:pRg st="2" end="2"/>
                                            </p:txEl>
                                          </p:spTgt>
                                        </p:tgtEl>
                                        <p:attrNameLst>
                                          <p:attrName>style.visibility</p:attrName>
                                        </p:attrNameLst>
                                      </p:cBhvr>
                                      <p:to>
                                        <p:strVal val="visible"/>
                                      </p:to>
                                    </p:set>
                                    <p:animEffect transition="in" filter="dissolve">
                                      <p:cBhvr>
                                        <p:cTn id="40" dur="500"/>
                                        <p:tgtEl>
                                          <p:spTgt spid="2611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6" grpId="0"/>
      <p:bldP spid="261128" grpId="0"/>
      <p:bldP spid="261131" grpId="0" build="p" animBg="1"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47</a:t>
            </a:r>
          </a:p>
        </p:txBody>
      </p:sp>
    </p:spTree>
    <p:extLst>
      <p:ext uri="{BB962C8B-B14F-4D97-AF65-F5344CB8AC3E}">
        <p14:creationId xmlns:p14="http://schemas.microsoft.com/office/powerpoint/2010/main" val="29622911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(47:1-12)</a:t>
            </a:r>
          </a:p>
        </p:txBody>
      </p:sp>
      <p:pic>
        <p:nvPicPr>
          <p:cNvPr id="80589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1557338"/>
            <a:ext cx="8769350" cy="505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6337870"/>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54" y="-1556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3200" b="1">
                <a:solidFill>
                  <a:srgbClr val="FFFFFF"/>
                </a:solidFill>
                <a:effectLst>
                  <a:glow rad="228600">
                    <a:schemeClr val="tx1"/>
                  </a:glow>
                </a:effectLst>
                <a:latin typeface="Arial" charset="0"/>
                <a:ea typeface="新細明體" charset="0"/>
              </a:rPr>
              <a:t>The River &amp; the Land (47:1) </a:t>
            </a:r>
            <a:endParaRPr lang="en-US" sz="32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0" y="5877272"/>
            <a:ext cx="9144000" cy="432048"/>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river that starts on the south side of the temple entrance</a:t>
            </a:r>
          </a:p>
        </p:txBody>
      </p:sp>
    </p:spTree>
    <p:extLst>
      <p:ext uri="{BB962C8B-B14F-4D97-AF65-F5344CB8AC3E}">
        <p14:creationId xmlns:p14="http://schemas.microsoft.com/office/powerpoint/2010/main" val="2377273897"/>
      </p:ext>
    </p:extLst>
  </p:cSld>
  <p:clrMapOvr>
    <a:masterClrMapping/>
  </p:clrMapOvr>
  <p:transition spd="med">
    <p:randomBar dir="ver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7976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7699"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5076056" y="1484784"/>
            <a:ext cx="3960440" cy="53588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Measuring as he went, he took me along the stream for 1,750 feet and then led me across. The water was up to my ankles</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 47:3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50799853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7997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2250" cy="683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9747"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0" y="1507947"/>
            <a:ext cx="4139952" cy="53588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 measured off another 1,750 feet and led me across again. This time the water was up to my knees</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 47:4a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8692283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1—</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Admit</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that God’s glory left (Ezek 1–24).  </a:t>
            </a:r>
          </a:p>
        </p:txBody>
      </p:sp>
    </p:spTree>
    <p:extLst>
      <p:ext uri="{BB962C8B-B14F-4D97-AF65-F5344CB8AC3E}">
        <p14:creationId xmlns:p14="http://schemas.microsoft.com/office/powerpoint/2010/main" val="1826795634"/>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80179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179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4973578" y="4324379"/>
            <a:ext cx="4139952" cy="25016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After another 1,750 feet, it was up to my waist</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 47:4b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253362355"/>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8038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5208631" y="-8776"/>
            <a:ext cx="3923928" cy="68667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he measured another 1,750 feet, and the river was too deep to walk across. It was deep enough to swim in, but too deep to walk through</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 47:5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12770437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48</a:t>
            </a:r>
          </a:p>
        </p:txBody>
      </p:sp>
    </p:spTree>
    <p:extLst>
      <p:ext uri="{BB962C8B-B14F-4D97-AF65-F5344CB8AC3E}">
        <p14:creationId xmlns:p14="http://schemas.microsoft.com/office/powerpoint/2010/main" val="19621136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3200" b="1" dirty="0">
                <a:solidFill>
                  <a:schemeClr val="bg1"/>
                </a:solidFill>
                <a:latin typeface="Arial" charset="0"/>
              </a:rPr>
              <a:t>Borders of the Land Promised to Abraham</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038481" y="4182627"/>
            <a:ext cx="6200775" cy="2678113"/>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15:18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"On that day the L</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ORD</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made a covenant with Abram, saying, </a:t>
            </a:r>
            <a:r>
              <a:rPr kumimoji="0" lang="fr-FR"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To your offspring I give this land, from the river of Egypt to the great river, the river Euphrates</a:t>
            </a:r>
            <a:r>
              <a:rPr kumimoji="0" lang="fr-FR"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(ESV)</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3" name="Text Box 9"/>
          <p:cNvSpPr txBox="1">
            <a:spLocks noChangeArrowheads="1"/>
          </p:cNvSpPr>
          <p:nvPr/>
        </p:nvSpPr>
        <p:spPr bwMode="auto">
          <a:xfrm>
            <a:off x="2357813" y="2384979"/>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Lebanon</a:t>
            </a:r>
          </a:p>
        </p:txBody>
      </p:sp>
      <p:sp>
        <p:nvSpPr>
          <p:cNvPr id="14" name="Text Box 9"/>
          <p:cNvSpPr txBox="1">
            <a:spLocks noChangeArrowheads="1"/>
          </p:cNvSpPr>
          <p:nvPr/>
        </p:nvSpPr>
        <p:spPr bwMode="auto">
          <a:xfrm>
            <a:off x="2495969" y="3048860"/>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Israel</a:t>
            </a:r>
          </a:p>
        </p:txBody>
      </p:sp>
      <p:sp>
        <p:nvSpPr>
          <p:cNvPr id="18" name="Text Box 9"/>
          <p:cNvSpPr txBox="1">
            <a:spLocks noChangeArrowheads="1"/>
          </p:cNvSpPr>
          <p:nvPr/>
        </p:nvSpPr>
        <p:spPr bwMode="auto">
          <a:xfrm>
            <a:off x="1139707" y="444738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15" name="Text Box 9"/>
          <p:cNvSpPr txBox="1">
            <a:spLocks noChangeArrowheads="1"/>
          </p:cNvSpPr>
          <p:nvPr/>
        </p:nvSpPr>
        <p:spPr bwMode="auto">
          <a:xfrm>
            <a:off x="2752167" y="1779142"/>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Syria</a:t>
            </a:r>
          </a:p>
        </p:txBody>
      </p:sp>
      <p:sp>
        <p:nvSpPr>
          <p:cNvPr id="19" name="Text Box 9"/>
          <p:cNvSpPr txBox="1">
            <a:spLocks noChangeArrowheads="1"/>
          </p:cNvSpPr>
          <p:nvPr/>
        </p:nvSpPr>
        <p:spPr bwMode="auto">
          <a:xfrm>
            <a:off x="3363866" y="3618515"/>
            <a:ext cx="20658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Jordan</a:t>
            </a: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rPr>
              <a:t>531e</a:t>
            </a:r>
          </a:p>
        </p:txBody>
      </p:sp>
    </p:spTree>
    <p:extLst>
      <p:ext uri="{BB962C8B-B14F-4D97-AF65-F5344CB8AC3E}">
        <p14:creationId xmlns:p14="http://schemas.microsoft.com/office/powerpoint/2010/main" val="21807140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412"/>
            <a:ext cx="5039591" cy="6858000"/>
          </a:xfrm>
          <a:prstGeom prst="rect">
            <a:avLst/>
          </a:prstGeom>
        </p:spPr>
      </p:pic>
      <p:sp>
        <p:nvSpPr>
          <p:cNvPr id="748545" name="Rectangle 2"/>
          <p:cNvSpPr>
            <a:spLocks noGrp="1" noChangeArrowheads="1"/>
          </p:cNvSpPr>
          <p:nvPr>
            <p:ph type="title"/>
          </p:nvPr>
        </p:nvSpPr>
        <p:spPr>
          <a:xfrm>
            <a:off x="0" y="-243407"/>
            <a:ext cx="4067944" cy="1656184"/>
          </a:xfrm>
          <a:noFill/>
        </p:spPr>
        <p:txBody>
          <a:bodyPr anchor="ctr"/>
          <a:lstStyle/>
          <a:p>
            <a:pPr eaLnBrk="1" hangingPunct="1"/>
            <a:r>
              <a:rPr lang="en-US" sz="3200" b="1">
                <a:solidFill>
                  <a:srgbClr val="FFFFFF"/>
                </a:solidFill>
                <a:effectLst>
                  <a:glow rad="228600">
                    <a:schemeClr val="tx1"/>
                  </a:glow>
                </a:effectLst>
                <a:latin typeface="Arial" charset="0"/>
                <a:ea typeface="新細明體" charset="0"/>
              </a:rPr>
              <a:t>Land Portions (48:1-7)</a:t>
            </a:r>
            <a:endParaRPr lang="en-US" sz="3200" b="1" i="0">
              <a:effectLst>
                <a:glow rad="228600">
                  <a:schemeClr val="tx1"/>
                </a:glow>
              </a:effectLst>
              <a:latin typeface="Arial" charset="0"/>
              <a:ea typeface="新細明體" charset="0"/>
            </a:endParaRP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5004048" y="620688"/>
            <a:ext cx="4139952" cy="568863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Portions of land for the tribes of Israel going straight across from east to west. I have not tried to present accurate boundaries, but rather to show the general arrangement of the tribal portions. For example, the Golan Heights will probably be within the borders of Israel, though the picture doesn</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 show it that way.</a:t>
            </a:r>
          </a:p>
        </p:txBody>
      </p:sp>
      <p:sp>
        <p:nvSpPr>
          <p:cNvPr id="7" name="Text Box 6"/>
          <p:cNvSpPr txBox="1">
            <a:spLocks noChangeArrowheads="1"/>
          </p:cNvSpPr>
          <p:nvPr/>
        </p:nvSpPr>
        <p:spPr bwMode="auto">
          <a:xfrm>
            <a:off x="8172400" y="76200"/>
            <a:ext cx="86934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531e</a:t>
            </a:r>
          </a:p>
        </p:txBody>
      </p:sp>
    </p:spTree>
    <p:extLst>
      <p:ext uri="{BB962C8B-B14F-4D97-AF65-F5344CB8AC3E}">
        <p14:creationId xmlns:p14="http://schemas.microsoft.com/office/powerpoint/2010/main" val="3974912625"/>
      </p:ext>
    </p:extLst>
  </p:cSld>
  <p:clrMapOvr>
    <a:masterClrMapping/>
  </p:clrMapOvr>
  <p:transition spd="med">
    <p:randomBar dir="vert"/>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68825" y="0"/>
            <a:ext cx="4572000" cy="6934200"/>
            <a:chOff x="2878" y="0"/>
            <a:chExt cx="2880" cy="4368"/>
          </a:xfrm>
        </p:grpSpPr>
        <p:pic>
          <p:nvPicPr>
            <p:cNvPr id="809994" name="Picture 3" descr="Blank 8"/>
            <p:cNvPicPr>
              <a:picLocks noChangeAspect="1" noChangeArrowheads="1"/>
            </p:cNvPicPr>
            <p:nvPr/>
          </p:nvPicPr>
          <p:blipFill>
            <a:blip r:embed="rId3" cstate="screen">
              <a:extLst>
                <a:ext uri="{28A0092B-C50C-407E-A947-70E740481C1C}">
                  <a14:useLocalDpi xmlns:a14="http://schemas.microsoft.com/office/drawing/2010/main"/>
                </a:ext>
              </a:extLst>
            </a:blip>
            <a:srcRect l="19513" r="34549"/>
            <a:stretch>
              <a:fillRect/>
            </a:stretch>
          </p:blipFill>
          <p:spPr bwMode="auto">
            <a:xfrm>
              <a:off x="2878" y="0"/>
              <a:ext cx="2880" cy="4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995" name="Rectangle 4"/>
            <p:cNvSpPr>
              <a:spLocks noChangeArrowheads="1"/>
            </p:cNvSpPr>
            <p:nvPr/>
          </p:nvSpPr>
          <p:spPr bwMode="auto">
            <a:xfrm>
              <a:off x="2974" y="576"/>
              <a:ext cx="1394" cy="1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514"/>
                  </a:solidFill>
                  <a:effectLst/>
                  <a:uLnTx/>
                  <a:uFillTx/>
                  <a:latin typeface="Arial Black" charset="0"/>
                  <a:ea typeface="ＭＳ Ｐゴシック" charset="0"/>
                  <a:cs typeface="ＭＳ Ｐゴシック" charset="0"/>
                </a:rPr>
                <a:t>Millennial Israel</a:t>
              </a:r>
              <a:br>
                <a:rPr kumimoji="0" lang="en-US" sz="2800" b="0" i="0" u="none" strike="noStrike" kern="1200" cap="none" spc="0" normalizeH="0" baseline="0" noProof="0">
                  <a:ln>
                    <a:noFill/>
                  </a:ln>
                  <a:solidFill>
                    <a:srgbClr val="000514"/>
                  </a:solidFill>
                  <a:effectLst/>
                  <a:uLnTx/>
                  <a:uFillTx/>
                  <a:latin typeface="Arial Black" charset="0"/>
                  <a:ea typeface="ＭＳ Ｐゴシック" charset="0"/>
                  <a:cs typeface="ＭＳ Ｐゴシック" charset="0"/>
                </a:rPr>
              </a:br>
              <a:r>
                <a:rPr kumimoji="0" lang="en-US" sz="2800" b="0" i="0" u="none" strike="noStrike" kern="1200" cap="none" spc="0" normalizeH="0" baseline="0" noProof="0">
                  <a:ln>
                    <a:noFill/>
                  </a:ln>
                  <a:solidFill>
                    <a:srgbClr val="000514"/>
                  </a:solidFill>
                  <a:effectLst/>
                  <a:uLnTx/>
                  <a:uFillTx/>
                  <a:latin typeface="Arial Black" charset="0"/>
                  <a:ea typeface="ＭＳ Ｐゴシック" charset="0"/>
                  <a:cs typeface="ＭＳ Ｐゴシック" charset="0"/>
                </a:rPr>
                <a:t>(Ezek. </a:t>
              </a:r>
              <a:br>
                <a:rPr kumimoji="0" lang="en-US" sz="2800" b="0" i="0" u="none" strike="noStrike" kern="1200" cap="none" spc="0" normalizeH="0" baseline="0" noProof="0">
                  <a:ln>
                    <a:noFill/>
                  </a:ln>
                  <a:solidFill>
                    <a:srgbClr val="000514"/>
                  </a:solidFill>
                  <a:effectLst/>
                  <a:uLnTx/>
                  <a:uFillTx/>
                  <a:latin typeface="Arial Black" charset="0"/>
                  <a:ea typeface="ＭＳ Ｐゴシック" charset="0"/>
                  <a:cs typeface="ＭＳ Ｐゴシック" charset="0"/>
                </a:rPr>
              </a:br>
              <a:r>
                <a:rPr kumimoji="0" lang="en-US" sz="2800" b="0" i="0" u="none" strike="noStrike" kern="1200" cap="none" spc="0" normalizeH="0" baseline="0" noProof="0">
                  <a:ln>
                    <a:noFill/>
                  </a:ln>
                  <a:solidFill>
                    <a:srgbClr val="000514"/>
                  </a:solidFill>
                  <a:effectLst/>
                  <a:uLnTx/>
                  <a:uFillTx/>
                  <a:latin typeface="Arial Black" charset="0"/>
                  <a:ea typeface="ＭＳ Ｐゴシック" charset="0"/>
                  <a:cs typeface="ＭＳ Ｐゴシック" charset="0"/>
                </a:rPr>
                <a:t>47–48)</a:t>
              </a:r>
            </a:p>
          </p:txBody>
        </p:sp>
        <p:sp>
          <p:nvSpPr>
            <p:cNvPr id="809996" name="Text Box 5"/>
            <p:cNvSpPr txBox="1">
              <a:spLocks noChangeArrowheads="1"/>
            </p:cNvSpPr>
            <p:nvPr/>
          </p:nvSpPr>
          <p:spPr bwMode="auto">
            <a:xfrm>
              <a:off x="4529" y="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Dan</a:t>
              </a:r>
            </a:p>
          </p:txBody>
        </p:sp>
        <p:sp>
          <p:nvSpPr>
            <p:cNvPr id="809997" name="Text Box 6"/>
            <p:cNvSpPr txBox="1">
              <a:spLocks noChangeArrowheads="1"/>
            </p:cNvSpPr>
            <p:nvPr/>
          </p:nvSpPr>
          <p:spPr bwMode="auto">
            <a:xfrm>
              <a:off x="4432" y="252"/>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Asher</a:t>
              </a:r>
            </a:p>
          </p:txBody>
        </p:sp>
        <p:sp>
          <p:nvSpPr>
            <p:cNvPr id="809998" name="Text Box 7"/>
            <p:cNvSpPr txBox="1">
              <a:spLocks noChangeArrowheads="1"/>
            </p:cNvSpPr>
            <p:nvPr/>
          </p:nvSpPr>
          <p:spPr bwMode="auto">
            <a:xfrm>
              <a:off x="4289" y="50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Naphtali</a:t>
              </a:r>
            </a:p>
          </p:txBody>
        </p:sp>
        <p:sp>
          <p:nvSpPr>
            <p:cNvPr id="809999" name="Text Box 8"/>
            <p:cNvSpPr txBox="1">
              <a:spLocks noChangeArrowheads="1"/>
            </p:cNvSpPr>
            <p:nvPr/>
          </p:nvSpPr>
          <p:spPr bwMode="auto">
            <a:xfrm>
              <a:off x="4241" y="756"/>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Manasseh</a:t>
              </a:r>
            </a:p>
          </p:txBody>
        </p:sp>
        <p:sp>
          <p:nvSpPr>
            <p:cNvPr id="810000" name="Text Box 9"/>
            <p:cNvSpPr txBox="1">
              <a:spLocks noChangeArrowheads="1"/>
            </p:cNvSpPr>
            <p:nvPr/>
          </p:nvSpPr>
          <p:spPr bwMode="auto">
            <a:xfrm>
              <a:off x="4224" y="1008"/>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Ephraim</a:t>
              </a:r>
            </a:p>
          </p:txBody>
        </p:sp>
        <p:sp>
          <p:nvSpPr>
            <p:cNvPr id="810001" name="Text Box 10"/>
            <p:cNvSpPr txBox="1">
              <a:spLocks noChangeArrowheads="1"/>
            </p:cNvSpPr>
            <p:nvPr/>
          </p:nvSpPr>
          <p:spPr bwMode="auto">
            <a:xfrm>
              <a:off x="4224" y="158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Reuben</a:t>
              </a:r>
            </a:p>
          </p:txBody>
        </p:sp>
        <p:sp>
          <p:nvSpPr>
            <p:cNvPr id="810002" name="Text Box 11"/>
            <p:cNvSpPr txBox="1">
              <a:spLocks noChangeArrowheads="1"/>
            </p:cNvSpPr>
            <p:nvPr/>
          </p:nvSpPr>
          <p:spPr bwMode="auto">
            <a:xfrm>
              <a:off x="4128" y="216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Judah</a:t>
              </a:r>
            </a:p>
          </p:txBody>
        </p:sp>
        <p:sp>
          <p:nvSpPr>
            <p:cNvPr id="810003" name="Text Box 12"/>
            <p:cNvSpPr txBox="1">
              <a:spLocks noChangeArrowheads="1"/>
            </p:cNvSpPr>
            <p:nvPr/>
          </p:nvSpPr>
          <p:spPr bwMode="auto">
            <a:xfrm>
              <a:off x="3696" y="2713"/>
              <a:ext cx="1344" cy="218"/>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514"/>
                  </a:solidFill>
                  <a:effectLst/>
                  <a:uLnTx/>
                  <a:uFillTx/>
                  <a:latin typeface="Arial" charset="0"/>
                  <a:ea typeface="ＭＳ Ｐゴシック" charset="0"/>
                </a:rPr>
                <a:t>Leaders &amp; Temple</a:t>
              </a:r>
            </a:p>
          </p:txBody>
        </p:sp>
        <p:sp>
          <p:nvSpPr>
            <p:cNvPr id="810004" name="Text Box 13"/>
            <p:cNvSpPr txBox="1">
              <a:spLocks noChangeArrowheads="1"/>
            </p:cNvSpPr>
            <p:nvPr/>
          </p:nvSpPr>
          <p:spPr bwMode="auto">
            <a:xfrm>
              <a:off x="3696" y="312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Benjamin</a:t>
              </a:r>
            </a:p>
          </p:txBody>
        </p:sp>
        <p:sp>
          <p:nvSpPr>
            <p:cNvPr id="810005" name="Text Box 14"/>
            <p:cNvSpPr txBox="1">
              <a:spLocks noChangeArrowheads="1"/>
            </p:cNvSpPr>
            <p:nvPr/>
          </p:nvSpPr>
          <p:spPr bwMode="auto">
            <a:xfrm>
              <a:off x="3600" y="336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Simeon</a:t>
              </a:r>
            </a:p>
          </p:txBody>
        </p:sp>
        <p:sp>
          <p:nvSpPr>
            <p:cNvPr id="810006" name="Text Box 15"/>
            <p:cNvSpPr txBox="1">
              <a:spLocks noChangeArrowheads="1"/>
            </p:cNvSpPr>
            <p:nvPr/>
          </p:nvSpPr>
          <p:spPr bwMode="auto">
            <a:xfrm>
              <a:off x="3504" y="360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Issachar</a:t>
              </a:r>
            </a:p>
          </p:txBody>
        </p:sp>
        <p:sp>
          <p:nvSpPr>
            <p:cNvPr id="810007" name="Text Box 16"/>
            <p:cNvSpPr txBox="1">
              <a:spLocks noChangeArrowheads="1"/>
            </p:cNvSpPr>
            <p:nvPr/>
          </p:nvSpPr>
          <p:spPr bwMode="auto">
            <a:xfrm>
              <a:off x="3360" y="384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Zebulun</a:t>
              </a:r>
            </a:p>
          </p:txBody>
        </p:sp>
        <p:sp>
          <p:nvSpPr>
            <p:cNvPr id="810008" name="Text Box 17"/>
            <p:cNvSpPr txBox="1">
              <a:spLocks noChangeArrowheads="1"/>
            </p:cNvSpPr>
            <p:nvPr/>
          </p:nvSpPr>
          <p:spPr bwMode="auto">
            <a:xfrm>
              <a:off x="3216" y="408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Gad</a:t>
              </a:r>
            </a:p>
          </p:txBody>
        </p:sp>
      </p:grpSp>
      <p:pic>
        <p:nvPicPr>
          <p:cNvPr id="809987" name="Picture 18"/>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0"/>
            <a:ext cx="4800600" cy="6858000"/>
          </a:xfrm>
          <a:noFill/>
          <a:ln w="57150">
            <a:solidFill>
              <a:schemeClr val="bg2"/>
            </a:solidFill>
          </a:ln>
          <a:extLst>
            <a:ext uri="{909E8E84-426E-40dd-AFC4-6F175D3DCCD1}">
              <a14:hiddenFill xmlns="" xmlns:a14="http://schemas.microsoft.com/office/drawing/2010/main">
                <a:solidFill>
                  <a:srgbClr val="FFFFFF"/>
                </a:solidFill>
              </a14:hiddenFill>
            </a:ext>
          </a:extLst>
        </p:spPr>
      </p:pic>
      <p:sp>
        <p:nvSpPr>
          <p:cNvPr id="809988" name="Rectangle 19"/>
          <p:cNvSpPr>
            <a:spLocks noGrp="1" noRot="1" noChangeArrowheads="1"/>
          </p:cNvSpPr>
          <p:nvPr>
            <p:ph type="title"/>
          </p:nvPr>
        </p:nvSpPr>
        <p:spPr>
          <a:xfrm>
            <a:off x="0" y="0"/>
            <a:ext cx="7010400" cy="762000"/>
          </a:xfrm>
          <a:gradFill rotWithShape="0">
            <a:gsLst>
              <a:gs pos="0">
                <a:srgbClr val="0000FF"/>
              </a:gs>
              <a:gs pos="100000">
                <a:srgbClr val="000076"/>
              </a:gs>
            </a:gsLst>
            <a:path path="shape">
              <a:fillToRect l="50000" t="50000" r="50000" b="50000"/>
            </a:path>
          </a:gradFill>
          <a:ln cap="flat">
            <a:solidFill>
              <a:schemeClr val="bg2"/>
            </a:solidFill>
          </a:ln>
        </p:spPr>
        <p:txBody>
          <a:bodyPr/>
          <a:lstStyle/>
          <a:p>
            <a:r>
              <a:rPr lang="en-US">
                <a:effectLst/>
                <a:latin typeface="Arial" charset="0"/>
                <a:ea typeface="ＭＳ Ｐゴシック" charset="0"/>
                <a:cs typeface="Arial" charset="0"/>
              </a:rPr>
              <a:t>Tribal Redistribution</a:t>
            </a:r>
          </a:p>
        </p:txBody>
      </p:sp>
      <p:sp>
        <p:nvSpPr>
          <p:cNvPr id="809989" name="Rectangle 20"/>
          <p:cNvSpPr>
            <a:spLocks noChangeArrowheads="1"/>
          </p:cNvSpPr>
          <p:nvPr/>
        </p:nvSpPr>
        <p:spPr bwMode="auto">
          <a:xfrm>
            <a:off x="-76200" y="838200"/>
            <a:ext cx="2057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514"/>
                </a:solidFill>
                <a:effectLst/>
                <a:uLnTx/>
                <a:uFillTx/>
                <a:latin typeface="Arial Black" charset="0"/>
                <a:ea typeface="ＭＳ Ｐゴシック" charset="0"/>
                <a:cs typeface="ＭＳ Ｐゴシック" charset="0"/>
              </a:rPr>
              <a:t>After Conquest</a:t>
            </a:r>
            <a:br>
              <a:rPr kumimoji="0" lang="en-US" sz="2800" b="0" i="0" u="none" strike="noStrike" kern="1200" cap="none" spc="0" normalizeH="0" baseline="0" noProof="0">
                <a:ln>
                  <a:noFill/>
                </a:ln>
                <a:solidFill>
                  <a:srgbClr val="000514"/>
                </a:solidFill>
                <a:effectLst/>
                <a:uLnTx/>
                <a:uFillTx/>
                <a:latin typeface="Arial Black" charset="0"/>
                <a:ea typeface="ＭＳ Ｐゴシック" charset="0"/>
                <a:cs typeface="ＭＳ Ｐゴシック" charset="0"/>
              </a:rPr>
            </a:br>
            <a:r>
              <a:rPr kumimoji="0" lang="en-US" sz="2800" b="0" i="0" u="none" strike="noStrike" kern="1200" cap="none" spc="0" normalizeH="0" baseline="0" noProof="0">
                <a:ln>
                  <a:noFill/>
                </a:ln>
                <a:solidFill>
                  <a:srgbClr val="000514"/>
                </a:solidFill>
                <a:effectLst/>
                <a:uLnTx/>
                <a:uFillTx/>
                <a:latin typeface="Arial Black" charset="0"/>
                <a:ea typeface="ＭＳ Ｐゴシック" charset="0"/>
                <a:cs typeface="ＭＳ Ｐゴシック" charset="0"/>
              </a:rPr>
              <a:t>(Josh. 13)</a:t>
            </a:r>
          </a:p>
        </p:txBody>
      </p:sp>
      <p:sp>
        <p:nvSpPr>
          <p:cNvPr id="809990" name="Text Box 21"/>
          <p:cNvSpPr txBox="1">
            <a:spLocks noChangeArrowheads="1"/>
          </p:cNvSpPr>
          <p:nvPr/>
        </p:nvSpPr>
        <p:spPr bwMode="auto">
          <a:xfrm>
            <a:off x="8172400" y="0"/>
            <a:ext cx="977950" cy="1200328"/>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531e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146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147</a:t>
            </a:r>
          </a:p>
        </p:txBody>
      </p:sp>
      <p:sp>
        <p:nvSpPr>
          <p:cNvPr id="809991" name="TextBox 21"/>
          <p:cNvSpPr txBox="1">
            <a:spLocks noChangeArrowheads="1"/>
          </p:cNvSpPr>
          <p:nvPr/>
        </p:nvSpPr>
        <p:spPr bwMode="auto">
          <a:xfrm>
            <a:off x="381000" y="5980113"/>
            <a:ext cx="8153400" cy="95408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Millennial Jerusalem in Ezekiel 47 retains its central location but is south (not north) of Judah</a:t>
            </a:r>
          </a:p>
        </p:txBody>
      </p:sp>
      <p:sp>
        <p:nvSpPr>
          <p:cNvPr id="23" name="Striped Right Arrow 22"/>
          <p:cNvSpPr/>
          <p:nvPr/>
        </p:nvSpPr>
        <p:spPr bwMode="auto">
          <a:xfrm rot="20807801">
            <a:off x="1906588" y="5116513"/>
            <a:ext cx="4745037" cy="533400"/>
          </a:xfrm>
          <a:prstGeom prst="stripedRightArrow">
            <a:avLst/>
          </a:prstGeom>
          <a:solidFill>
            <a:srgbClr val="000514"/>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08" charset="0"/>
              <a:ea typeface="ＭＳ Ｐゴシック" charset="0"/>
              <a:cs typeface="ＭＳ Ｐゴシック" charset="0"/>
            </a:endParaRPr>
          </a:p>
        </p:txBody>
      </p:sp>
      <p:sp>
        <p:nvSpPr>
          <p:cNvPr id="809993" name="Oval 2"/>
          <p:cNvSpPr>
            <a:spLocks noChangeArrowheads="1"/>
          </p:cNvSpPr>
          <p:nvPr/>
        </p:nvSpPr>
        <p:spPr bwMode="auto">
          <a:xfrm>
            <a:off x="6804025" y="4724400"/>
            <a:ext cx="360363" cy="360363"/>
          </a:xfrm>
          <a:prstGeom prst="ellipse">
            <a:avLst/>
          </a:prstGeom>
          <a:solidFill>
            <a:schemeClr val="bg2"/>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14461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Things are not falling apart—they are falling together.">
            <a:extLst>
              <a:ext uri="{FF2B5EF4-FFF2-40B4-BE49-F238E27FC236}">
                <a16:creationId xmlns:a16="http://schemas.microsoft.com/office/drawing/2014/main" id="{901D08B9-F383-3649-ADD2-FDD527B9C6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093"/>
          <a:stretch/>
        </p:blipFill>
        <p:spPr bwMode="auto">
          <a:xfrm>
            <a:off x="0" y="1814512"/>
            <a:ext cx="9144000" cy="50434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058656" cy="184189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Things are not falling apart—they are falling together.</a:t>
            </a:r>
          </a:p>
        </p:txBody>
      </p:sp>
    </p:spTree>
    <p:extLst>
      <p:ext uri="{BB962C8B-B14F-4D97-AF65-F5344CB8AC3E}">
        <p14:creationId xmlns:p14="http://schemas.microsoft.com/office/powerpoint/2010/main" val="27170011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241662"/>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Ezekiel 38 shows a Turkey-Iran-Russia Alliance Against Israel</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pic>
        <p:nvPicPr>
          <p:cNvPr id="12292" name="Picture 4" descr="Image result for russia iran turkey israel">
            <a:extLst>
              <a:ext uri="{FF2B5EF4-FFF2-40B4-BE49-F238E27FC236}">
                <a16:creationId xmlns:a16="http://schemas.microsoft.com/office/drawing/2014/main" id="{8A3D7B8E-90D0-204C-8A5D-AD19A3E7F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47" y="1241662"/>
            <a:ext cx="8431306" cy="561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559248"/>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2223"/>
            <a:ext cx="9144000" cy="1205404"/>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Ezekiel 38 shows a Turkey-Iran-Russia Alliance Against Israel</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pic>
        <p:nvPicPr>
          <p:cNvPr id="14338" name="Picture 2" descr="Image result for russia iran turkey israel">
            <a:extLst>
              <a:ext uri="{FF2B5EF4-FFF2-40B4-BE49-F238E27FC236}">
                <a16:creationId xmlns:a16="http://schemas.microsoft.com/office/drawing/2014/main" id="{DD3ABA2B-7A1B-9847-A7F0-C4245BB54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3180"/>
            <a:ext cx="9144000" cy="6024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248622"/>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Trilateral Summit on 7 Sept 2018</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pic>
        <p:nvPicPr>
          <p:cNvPr id="12290" name="Picture 2" descr="Image result for russia iran turkey israel">
            <a:extLst>
              <a:ext uri="{FF2B5EF4-FFF2-40B4-BE49-F238E27FC236}">
                <a16:creationId xmlns:a16="http://schemas.microsoft.com/office/drawing/2014/main" id="{1DEFAC10-CB93-DA44-A3E2-A0BA5A554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5811"/>
            <a:ext cx="9194306" cy="5757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50152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1</a:t>
            </a:r>
          </a:p>
        </p:txBody>
      </p:sp>
    </p:spTree>
    <p:extLst>
      <p:ext uri="{BB962C8B-B14F-4D97-AF65-F5344CB8AC3E}">
        <p14:creationId xmlns:p14="http://schemas.microsoft.com/office/powerpoint/2010/main" val="18452499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83586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Third Temple Plans are in Place Now</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pic>
        <p:nvPicPr>
          <p:cNvPr id="9218" name="Picture 2" descr="Image result for third temple">
            <a:extLst>
              <a:ext uri="{FF2B5EF4-FFF2-40B4-BE49-F238E27FC236}">
                <a16:creationId xmlns:a16="http://schemas.microsoft.com/office/drawing/2014/main" id="{CC915D97-E379-CC4F-B37A-EDADBE409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322"/>
            <a:ext cx="9144097" cy="5403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558291"/>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Priesthood is Being Prepared</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pic>
        <p:nvPicPr>
          <p:cNvPr id="10242" name="Picture 2" descr="Related image">
            <a:extLst>
              <a:ext uri="{FF2B5EF4-FFF2-40B4-BE49-F238E27FC236}">
                <a16:creationId xmlns:a16="http://schemas.microsoft.com/office/drawing/2014/main" id="{B1596969-23AD-D640-BA1C-BBE703CA8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91" y="862533"/>
            <a:ext cx="7803218" cy="585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997270"/>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third temple">
            <a:extLst>
              <a:ext uri="{FF2B5EF4-FFF2-40B4-BE49-F238E27FC236}">
                <a16:creationId xmlns:a16="http://schemas.microsoft.com/office/drawing/2014/main" id="{54B94B22-2C96-EF4B-923E-379FC268D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7641"/>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 Red Heifer was born 28 August 2018</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53999" y="1501116"/>
            <a:ext cx="4231398" cy="34807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Jewish Group Says End Times Biblical Prophecy Fulfilled, Flawless "Red Heifer" Could Signal the Third Temple</a:t>
            </a:r>
          </a:p>
        </p:txBody>
      </p:sp>
      <p:sp>
        <p:nvSpPr>
          <p:cNvPr id="6" name="Rectangle 2">
            <a:extLst>
              <a:ext uri="{FF2B5EF4-FFF2-40B4-BE49-F238E27FC236}">
                <a16:creationId xmlns:a16="http://schemas.microsoft.com/office/drawing/2014/main" id="{D44E2D15-4E85-214E-B283-2C69A6B54428}"/>
              </a:ext>
            </a:extLst>
          </p:cNvPr>
          <p:cNvSpPr txBox="1">
            <a:spLocks noChangeArrowheads="1"/>
          </p:cNvSpPr>
          <p:nvPr/>
        </p:nvSpPr>
        <p:spPr bwMode="auto">
          <a:xfrm>
            <a:off x="-30081" y="5602014"/>
            <a:ext cx="9174081" cy="1211643"/>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“In Jewish theology, the red heifer is essential to the rebuilding of the third Holy Temple in Jerusalem and will be needed to be sacrificed to complete the ritual of purification for the Temple.”</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25462153"/>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be </a:t>
            </a:r>
            <a:r>
              <a:rPr lang="en-US" sz="5400" b="1" dirty="0">
                <a:solidFill>
                  <a:srgbClr val="FFFF00"/>
                </a:solidFill>
                <a:effectLst>
                  <a:glow rad="127000">
                    <a:schemeClr val="tx1"/>
                  </a:glow>
                </a:effectLst>
                <a:latin typeface="Arial" charset="0"/>
                <a:ea typeface="ＭＳ Ｐゴシック" charset="0"/>
                <a:cs typeface="ＭＳ Ｐゴシック" charset="0"/>
              </a:rPr>
              <a:t>expectant</a:t>
            </a:r>
            <a:r>
              <a:rPr lang="en-US" sz="5400" b="1" dirty="0">
                <a:effectLst>
                  <a:glow rad="127000">
                    <a:schemeClr val="tx1"/>
                  </a:glow>
                </a:effectLst>
                <a:latin typeface="Arial" charset="0"/>
                <a:ea typeface="ＭＳ Ｐゴシック" charset="0"/>
                <a:cs typeface="ＭＳ Ｐゴシック" charset="0"/>
              </a:rPr>
              <a:t> of God’s glory once again in your life?</a:t>
            </a: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Tree>
    <p:extLst>
      <p:ext uri="{BB962C8B-B14F-4D97-AF65-F5344CB8AC3E}">
        <p14:creationId xmlns:p14="http://schemas.microsoft.com/office/powerpoint/2010/main" val="29886948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1—</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Admit</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that God’s glory left (Ezek 1–24).  </a:t>
            </a:r>
          </a:p>
        </p:txBody>
      </p:sp>
    </p:spTree>
    <p:extLst>
      <p:ext uri="{BB962C8B-B14F-4D97-AF65-F5344CB8AC3E}">
        <p14:creationId xmlns:p14="http://schemas.microsoft.com/office/powerpoint/2010/main" val="3727772045"/>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ALLOW</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2—</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Allow </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God to handle all rivals to his glory (Ezek 25–32). </a:t>
            </a:r>
          </a:p>
        </p:txBody>
      </p:sp>
    </p:spTree>
    <p:extLst>
      <p:ext uri="{BB962C8B-B14F-4D97-AF65-F5344CB8AC3E}">
        <p14:creationId xmlns:p14="http://schemas.microsoft.com/office/powerpoint/2010/main" val="15711477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ALLOW</a:t>
            </a: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ANTICIPATE</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Notched Right Arrow 6"/>
          <p:cNvSpPr/>
          <p:nvPr/>
        </p:nvSpPr>
        <p:spPr bwMode="auto">
          <a:xfrm>
            <a:off x="5325548"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3—</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Anticipate</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God’s glory to return (Ezek 33–48). </a:t>
            </a:r>
          </a:p>
        </p:txBody>
      </p:sp>
    </p:spTree>
    <p:extLst>
      <p:ext uri="{BB962C8B-B14F-4D97-AF65-F5344CB8AC3E}">
        <p14:creationId xmlns:p14="http://schemas.microsoft.com/office/powerpoint/2010/main" val="337268231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ALLOW</a:t>
            </a: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ANTICIPATE</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Notched Right Arrow 6"/>
          <p:cNvSpPr/>
          <p:nvPr/>
        </p:nvSpPr>
        <p:spPr bwMode="auto">
          <a:xfrm>
            <a:off x="5325548"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9" name="Rectangle 2"/>
          <p:cNvSpPr txBox="1">
            <a:spLocks noChangeArrowheads="1"/>
          </p:cNvSpPr>
          <p:nvPr/>
        </p:nvSpPr>
        <p:spPr bwMode="auto">
          <a:xfrm>
            <a:off x="290235" y="52391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MAIN IDEA OF EZEKIEL</a:t>
            </a:r>
          </a:p>
        </p:txBody>
      </p:sp>
      <p:sp>
        <p:nvSpPr>
          <p:cNvPr id="900098" name="Rectangle 2"/>
          <p:cNvSpPr>
            <a:spLocks noGrp="1" noChangeArrowheads="1"/>
          </p:cNvSpPr>
          <p:nvPr>
            <p:ph type="ctrTitle"/>
          </p:nvPr>
        </p:nvSpPr>
        <p:spPr>
          <a:xfrm>
            <a:off x="0" y="63062"/>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241300">
                    <a:schemeClr val="tx1"/>
                  </a:glow>
                </a:effectLst>
                <a:latin typeface="Arial" charset="0"/>
                <a:ea typeface="ＭＳ Ｐゴシック" charset="0"/>
                <a:cs typeface="ＭＳ Ｐゴシック" charset="0"/>
              </a:rPr>
              <a:t>Expect God to discipline and restore you for his </a:t>
            </a:r>
            <a:r>
              <a:rPr lang="en-US" b="1" i="1" dirty="0">
                <a:solidFill>
                  <a:srgbClr val="FFFF00"/>
                </a:solidFill>
                <a:effectLst>
                  <a:glow rad="241300">
                    <a:schemeClr val="tx1"/>
                  </a:glow>
                </a:effectLst>
                <a:latin typeface="Arial" charset="0"/>
                <a:ea typeface="ＭＳ Ｐゴシック" charset="0"/>
                <a:cs typeface="ＭＳ Ｐゴシック" charset="0"/>
              </a:rPr>
              <a:t>glory</a:t>
            </a:r>
            <a:r>
              <a:rPr lang="en-US" b="1" i="1" dirty="0">
                <a:effectLst>
                  <a:glow rad="2413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0076355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5" name="Picture 1" descr="praisejesus.bmp"/>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052513"/>
            <a:ext cx="9148763" cy="580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0466" name="Rectangle 2"/>
          <p:cNvSpPr>
            <a:spLocks noGrp="1" noChangeArrowheads="1"/>
          </p:cNvSpPr>
          <p:nvPr>
            <p:ph type="title"/>
          </p:nvPr>
        </p:nvSpPr>
        <p:spPr>
          <a:xfrm>
            <a:off x="684213" y="188913"/>
            <a:ext cx="7772400" cy="685800"/>
          </a:xfrm>
        </p:spPr>
        <p:txBody>
          <a:bodyPr/>
          <a:lstStyle/>
          <a:p>
            <a:pPr algn="ctr" eaLnBrk="1" hangingPunct="1"/>
            <a:r>
              <a:rPr lang="en-US" b="1">
                <a:solidFill>
                  <a:srgbClr val="FFFFFF"/>
                </a:solidFill>
                <a:latin typeface="Arial" charset="0"/>
                <a:ea typeface="新細明體" charset="0"/>
              </a:rPr>
              <a:t>Applications</a:t>
            </a:r>
          </a:p>
        </p:txBody>
      </p:sp>
      <p:sp>
        <p:nvSpPr>
          <p:cNvPr id="26628" name="Rectangle 4"/>
          <p:cNvSpPr>
            <a:spLocks noChangeArrowheads="1"/>
          </p:cNvSpPr>
          <p:nvPr/>
        </p:nvSpPr>
        <p:spPr bwMode="auto">
          <a:xfrm>
            <a:off x="611560" y="1268760"/>
            <a:ext cx="6048672" cy="1296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How do you reveal the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glory</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 of God in your life?</a:t>
            </a:r>
          </a:p>
        </p:txBody>
      </p:sp>
      <p:sp>
        <p:nvSpPr>
          <p:cNvPr id="5" name="Rectangle 4"/>
          <p:cNvSpPr>
            <a:spLocks noChangeArrowheads="1"/>
          </p:cNvSpPr>
          <p:nvPr/>
        </p:nvSpPr>
        <p:spPr bwMode="auto">
          <a:xfrm>
            <a:off x="3275856" y="2459865"/>
            <a:ext cx="5760640" cy="1656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How has God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disciplined</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 you for your sin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but restored </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you by His grace?</a:t>
            </a:r>
          </a:p>
        </p:txBody>
      </p:sp>
      <p:sp>
        <p:nvSpPr>
          <p:cNvPr id="6" name="Rectangle 4">
            <a:extLst>
              <a:ext uri="{FF2B5EF4-FFF2-40B4-BE49-F238E27FC236}">
                <a16:creationId xmlns:a16="http://schemas.microsoft.com/office/drawing/2014/main" id="{5728EBBA-AD89-5145-A843-A8D3982BC8A9}"/>
              </a:ext>
            </a:extLst>
          </p:cNvPr>
          <p:cNvSpPr>
            <a:spLocks noChangeArrowheads="1"/>
          </p:cNvSpPr>
          <p:nvPr/>
        </p:nvSpPr>
        <p:spPr bwMode="auto">
          <a:xfrm>
            <a:off x="609178" y="4415742"/>
            <a:ext cx="6048672" cy="1107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Do you see his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hand in world </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events today?</a:t>
            </a:r>
          </a:p>
        </p:txBody>
      </p:sp>
      <p:sp>
        <p:nvSpPr>
          <p:cNvPr id="7" name="Rectangle 6">
            <a:extLst>
              <a:ext uri="{FF2B5EF4-FFF2-40B4-BE49-F238E27FC236}">
                <a16:creationId xmlns:a16="http://schemas.microsoft.com/office/drawing/2014/main" id="{C2751A69-8BB8-D041-8014-3FFA6C56B246}"/>
              </a:ext>
            </a:extLst>
          </p:cNvPr>
          <p:cNvSpPr>
            <a:spLocks noChangeArrowheads="1"/>
          </p:cNvSpPr>
          <p:nvPr/>
        </p:nvSpPr>
        <p:spPr bwMode="auto">
          <a:xfrm>
            <a:off x="3273474" y="5606848"/>
            <a:ext cx="5760640" cy="125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Will you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return to him </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so he can return to you?</a:t>
            </a:r>
          </a:p>
        </p:txBody>
      </p:sp>
    </p:spTree>
    <p:extLst>
      <p:ext uri="{BB962C8B-B14F-4D97-AF65-F5344CB8AC3E}">
        <p14:creationId xmlns:p14="http://schemas.microsoft.com/office/powerpoint/2010/main" val="2742302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wipe(left)">
                                      <p:cBhvr>
                                        <p:cTn id="7" dur="500"/>
                                        <p:tgtEl>
                                          <p:spTgt spid="266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autoUpdateAnimBg="0"/>
      <p:bldP spid="5" grpId="0" build="p" autoUpdateAnimBg="0"/>
      <p:bldP spid="6" grpId="0" build="p" autoUpdateAnimBg="0"/>
      <p:bldP spid="7"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90825629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2"/>
          <p:cNvSpPr>
            <a:spLocks noGrp="1" noChangeArrowheads="1"/>
          </p:cNvSpPr>
          <p:nvPr>
            <p:ph type="title"/>
          </p:nvPr>
        </p:nvSpPr>
        <p:spPr>
          <a:xfrm>
            <a:off x="2895600" y="228600"/>
            <a:ext cx="3657600" cy="533400"/>
          </a:xfrm>
          <a:solidFill>
            <a:srgbClr val="F8FAA8"/>
          </a:solidFill>
        </p:spPr>
        <p:txBody>
          <a:bodyPr/>
          <a:lstStyle/>
          <a:p>
            <a:pPr algn="ctr" eaLnBrk="1" hangingPunct="1"/>
            <a:r>
              <a:rPr lang="en-US" sz="3200" b="1">
                <a:solidFill>
                  <a:schemeClr val="bg1"/>
                </a:solidFill>
                <a:latin typeface="Arial" charset="0"/>
                <a:ea typeface="新細明體" charset="0"/>
              </a:rPr>
              <a:t>Chart of Ezekiel</a:t>
            </a:r>
            <a:endParaRPr lang="en-US" sz="3200" b="1">
              <a:solidFill>
                <a:schemeClr val="bg2"/>
              </a:solidFill>
              <a:latin typeface="Arial" charset="0"/>
              <a:ea typeface="新細明體" charset="0"/>
            </a:endParaRPr>
          </a:p>
        </p:txBody>
      </p:sp>
      <p:graphicFrame>
        <p:nvGraphicFramePr>
          <p:cNvPr id="1290" name="Group 266"/>
          <p:cNvGraphicFramePr>
            <a:graphicFrameLocks noGrp="1"/>
          </p:cNvGraphicFramePr>
          <p:nvPr>
            <p:ph type="tbl" idx="1"/>
          </p:nvPr>
        </p:nvGraphicFramePr>
        <p:xfrm>
          <a:off x="0" y="914400"/>
          <a:ext cx="9144000" cy="5848349"/>
        </p:xfrm>
        <a:graphic>
          <a:graphicData uri="http://schemas.openxmlformats.org/drawingml/2006/table">
            <a:tbl>
              <a:tblPr/>
              <a:tblGrid>
                <a:gridCol w="118903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57312">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6513">
                  <a:extLst>
                    <a:ext uri="{9D8B030D-6E8A-4147-A177-3AD203B41FA5}">
                      <a16:colId xmlns:a16="http://schemas.microsoft.com/office/drawing/2014/main" val="20004"/>
                    </a:ext>
                  </a:extLst>
                </a:gridCol>
                <a:gridCol w="1304925">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79151">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dirty="0">
                          <a:ln>
                            <a:noFill/>
                          </a:ln>
                          <a:solidFill>
                            <a:srgbClr val="FFFFFF"/>
                          </a:solidFill>
                          <a:effectLst/>
                          <a:latin typeface="Arial"/>
                          <a:ea typeface="新細明體" pitchFamily="-112" charset="-120"/>
                          <a:cs typeface="Arial"/>
                        </a:rPr>
                        <a:t>Sovereign Departing and Return of Glory</a:t>
                      </a:r>
                      <a:r>
                        <a:rPr kumimoji="0" lang="en-US" sz="3200" b="1" i="0" u="none" strike="noStrike" cap="none" normalizeH="0" baseline="0" dirty="0">
                          <a:ln>
                            <a:noFill/>
                          </a:ln>
                          <a:solidFill>
                            <a:srgbClr val="FFFFFF"/>
                          </a:solidFill>
                          <a:effectLst/>
                          <a:latin typeface="Arial"/>
                          <a:ea typeface="新細明體" pitchFamily="-112" charset="-120"/>
                          <a:cs typeface="Arial"/>
                        </a:rPr>
                        <a:t> </a:t>
                      </a: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68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Glory Departs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1–24</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Nations Judged (No Glory)</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25–32</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Glory Returns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33–48</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Exile</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Sovereignty Vindicated</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Restoration</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2"/>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Judgment of Judah</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Judgment of Nations</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Blessing of Israel</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3"/>
                  </a:ext>
                </a:extLst>
              </a:tr>
              <a:tr h="50167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Judah</a:t>
                      </a:r>
                      <a:r>
                        <a:rPr kumimoji="0" lang="fr-FR" sz="2000" b="1" i="0" u="none" strike="noStrike" cap="none" normalizeH="0" baseline="0" dirty="0">
                          <a:ln>
                            <a:noFill/>
                          </a:ln>
                          <a:solidFill>
                            <a:schemeClr val="tx1"/>
                          </a:solidFill>
                          <a:effectLst/>
                          <a:latin typeface="Arial"/>
                          <a:ea typeface="新細明體" pitchFamily="-112" charset="-120"/>
                          <a:cs typeface="Arial"/>
                        </a:rPr>
                        <a:t>'</a:t>
                      </a:r>
                      <a:r>
                        <a:rPr kumimoji="0" lang="en-US" sz="2000" b="1" i="0" u="none" strike="noStrike" cap="none" normalizeH="0" baseline="0" dirty="0">
                          <a:ln>
                            <a:noFill/>
                          </a:ln>
                          <a:solidFill>
                            <a:schemeClr val="tx1"/>
                          </a:solidFill>
                          <a:effectLst/>
                          <a:latin typeface="Arial"/>
                          <a:ea typeface="新細明體" pitchFamily="-112" charset="-120"/>
                          <a:cs typeface="Arial"/>
                        </a:rPr>
                        <a:t>s Fall</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Judah</a:t>
                      </a:r>
                      <a:r>
                        <a:rPr kumimoji="0" lang="fr-FR" sz="2000" b="1" i="0" u="none" strike="noStrike" cap="none" normalizeH="0" baseline="0" dirty="0">
                          <a:ln>
                            <a:noFill/>
                          </a:ln>
                          <a:solidFill>
                            <a:schemeClr val="tx1"/>
                          </a:solidFill>
                          <a:effectLst/>
                          <a:latin typeface="Arial"/>
                          <a:ea typeface="新細明體" pitchFamily="-112" charset="-120"/>
                          <a:cs typeface="Arial"/>
                        </a:rPr>
                        <a:t>'</a:t>
                      </a:r>
                      <a:r>
                        <a:rPr kumimoji="0" lang="en-US" sz="2000" b="1" i="0" u="none" strike="noStrike" cap="none" normalizeH="0" baseline="0" dirty="0">
                          <a:ln>
                            <a:noFill/>
                          </a:ln>
                          <a:solidFill>
                            <a:schemeClr val="tx1"/>
                          </a:solidFill>
                          <a:effectLst/>
                          <a:latin typeface="Arial"/>
                          <a:ea typeface="新細明體" pitchFamily="-112" charset="-120"/>
                          <a:cs typeface="Arial"/>
                        </a:rPr>
                        <a:t>s Foes</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Judah</a:t>
                      </a:r>
                      <a:r>
                        <a:rPr kumimoji="0" lang="fr-FR" sz="2000" b="1" i="0" u="none" strike="noStrike" cap="none" normalizeH="0" baseline="0" dirty="0">
                          <a:ln>
                            <a:noFill/>
                          </a:ln>
                          <a:solidFill>
                            <a:schemeClr val="tx1"/>
                          </a:solidFill>
                          <a:effectLst/>
                          <a:latin typeface="Arial"/>
                          <a:ea typeface="新細明體" pitchFamily="-112" charset="-120"/>
                          <a:cs typeface="Arial"/>
                        </a:rPr>
                        <a:t>'</a:t>
                      </a:r>
                      <a:r>
                        <a:rPr kumimoji="0" lang="en-US" sz="2000" b="1" i="0" u="none" strike="noStrike" cap="none" normalizeH="0" baseline="0" dirty="0">
                          <a:ln>
                            <a:noFill/>
                          </a:ln>
                          <a:solidFill>
                            <a:schemeClr val="tx1"/>
                          </a:solidFill>
                          <a:effectLst/>
                          <a:latin typeface="Arial"/>
                          <a:ea typeface="新細明體" pitchFamily="-112" charset="-120"/>
                          <a:cs typeface="Arial"/>
                        </a:rPr>
                        <a:t>s Future</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4"/>
                  </a:ext>
                </a:extLst>
              </a:tr>
              <a:tr h="5032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Before the Siege</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During the Siege</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After the Siege</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5"/>
                  </a:ext>
                </a:extLst>
              </a:tr>
              <a:tr h="173046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Call in glory</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1–3</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Pre-exile Hopeless-ness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4–24</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Ammon, Moab, Edom, Philistia</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25</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Tyre and Sidon</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26–28</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Egypt</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29–32</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New    Life</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33–39</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New Order</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40–48</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extLst>
                  <a:ext uri="{0D108BD9-81ED-4DB2-BD59-A6C34878D82A}">
                    <a16:rowId xmlns:a16="http://schemas.microsoft.com/office/drawing/2014/main" val="10006"/>
                  </a:ext>
                </a:extLst>
              </a:tr>
              <a:tr h="522316">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Babylon (592-570 BC)</a:t>
                      </a: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626732" name="Text Box 267"/>
          <p:cNvSpPr txBox="1">
            <a:spLocks noChangeArrowheads="1"/>
          </p:cNvSpPr>
          <p:nvPr/>
        </p:nvSpPr>
        <p:spPr bwMode="auto">
          <a:xfrm>
            <a:off x="8382000"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500</a:t>
            </a:r>
          </a:p>
        </p:txBody>
      </p:sp>
      <p:sp>
        <p:nvSpPr>
          <p:cNvPr id="5" name="Oval 4">
            <a:extLst>
              <a:ext uri="{FF2B5EF4-FFF2-40B4-BE49-F238E27FC236}">
                <a16:creationId xmlns:a16="http://schemas.microsoft.com/office/drawing/2014/main" id="{49592207-DFD4-5B48-B72A-6169015FA3C5}"/>
              </a:ext>
            </a:extLst>
          </p:cNvPr>
          <p:cNvSpPr>
            <a:spLocks noChangeArrowheads="1"/>
          </p:cNvSpPr>
          <p:nvPr/>
        </p:nvSpPr>
        <p:spPr bwMode="auto">
          <a:xfrm>
            <a:off x="-36513" y="1412875"/>
            <a:ext cx="2663826" cy="5111750"/>
          </a:xfrm>
          <a:prstGeom prst="ellipse">
            <a:avLst/>
          </a:pr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4834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6689"/>
                                        </p:tgtEl>
                                        <p:attrNameLst>
                                          <p:attrName>style.visibility</p:attrName>
                                        </p:attrNameLst>
                                      </p:cBhvr>
                                      <p:to>
                                        <p:strVal val="visible"/>
                                      </p:to>
                                    </p:set>
                                    <p:animEffect transition="in" filter="blinds(horizontal)">
                                      <p:cBhvr>
                                        <p:cTn id="7" dur="500"/>
                                        <p:tgtEl>
                                          <p:spTgt spid="62668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689" grpId="0" animBg="1"/>
      <p:bldP spid="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2723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5955" name="Rectangle 1027"/>
          <p:cNvSpPr>
            <a:spLocks noGrp="1" noChangeArrowheads="1"/>
          </p:cNvSpPr>
          <p:nvPr>
            <p:ph type="ctrTitle"/>
          </p:nvPr>
        </p:nvSpPr>
        <p:spPr>
          <a:xfrm>
            <a:off x="0" y="3962400"/>
            <a:ext cx="9144000" cy="1752600"/>
          </a:xfrm>
        </p:spPr>
        <p:txBody>
          <a:bodyPr/>
          <a:lstStyle/>
          <a:p>
            <a:pPr eaLnBrk="1" hangingPunct="1">
              <a:defRPr/>
            </a:pPr>
            <a:r>
              <a:rPr lang="ru-RU" altLang="ja-JP"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Now the earth was formless and empty, darkness was over the surface of the deep…</a:t>
            </a:r>
            <a:r>
              <a:rPr lang="ru-RU" altLang="ja-JP"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 </a:t>
            </a:r>
          </a:p>
        </p:txBody>
      </p:sp>
      <p:sp>
        <p:nvSpPr>
          <p:cNvPr id="125957" name="Rectangle 1029"/>
          <p:cNvSpPr>
            <a:spLocks noChangeArrowheads="1"/>
          </p:cNvSpPr>
          <p:nvPr/>
        </p:nvSpPr>
        <p:spPr bwMode="auto">
          <a:xfrm>
            <a:off x="0" y="304800"/>
            <a:ext cx="91440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…and the Spirit of God was hovering over the waters.</a:t>
            </a:r>
            <a:r>
              <a:rPr kumimoji="0" lang="ru-RU" altLang="ja-JP"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p>
            <a:pPr marL="0" marR="0" lvl="0" indent="0" algn="r" defTabSz="914400" rtl="0" eaLnBrk="1" fontAlgn="base" latinLnBrk="0" hangingPunct="1">
              <a:lnSpc>
                <a:spcPct val="100000"/>
              </a:lnSpc>
              <a:spcBef>
                <a:spcPct val="20000"/>
              </a:spcBef>
              <a:spcAft>
                <a:spcPct val="0"/>
              </a:spcAft>
              <a:buClr>
                <a:srgbClr val="FFCC66"/>
              </a:buClr>
              <a:buSzTx/>
              <a:buFont typeface="Wingdings" charset="0"/>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Genesis 1:2 </a:t>
            </a:r>
            <a:r>
              <a:rPr kumimoji="0" lang="en-US" sz="3200" b="1"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NIV</a:t>
            </a:r>
            <a:endParaRPr kumimoji="0" 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4075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99331"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12" charset="0"/>
                <a:ea typeface="ＭＳ Ｐゴシック" charset="0"/>
                <a:cs typeface="ＭＳ Ｐゴシック" charset="0"/>
              </a:rPr>
              <a:t>7</a:t>
            </a:r>
          </a:p>
        </p:txBody>
      </p:sp>
      <p:sp>
        <p:nvSpPr>
          <p:cNvPr id="99332"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08" charset="0"/>
              <a:ea typeface="ＭＳ Ｐゴシック" charset="0"/>
              <a:cs typeface="ＭＳ Ｐゴシック" charset="0"/>
            </a:endParaRPr>
          </a:p>
        </p:txBody>
      </p:sp>
      <p:grpSp>
        <p:nvGrpSpPr>
          <p:cNvPr id="582660" name="Group 5"/>
          <p:cNvGrpSpPr>
            <a:grpSpLocks/>
          </p:cNvGrpSpPr>
          <p:nvPr/>
        </p:nvGrpSpPr>
        <p:grpSpPr bwMode="auto">
          <a:xfrm>
            <a:off x="1689100" y="2019300"/>
            <a:ext cx="5749925" cy="3244850"/>
            <a:chOff x="1064" y="1272"/>
            <a:chExt cx="3622" cy="2044"/>
          </a:xfrm>
        </p:grpSpPr>
        <p:sp>
          <p:nvSpPr>
            <p:cNvPr id="582685"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6"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7"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8"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9"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90"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91"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sp>
        <p:nvSpPr>
          <p:cNvPr id="99341" name="Oval 13"/>
          <p:cNvSpPr>
            <a:spLocks noChangeArrowheads="1"/>
          </p:cNvSpPr>
          <p:nvPr/>
        </p:nvSpPr>
        <p:spPr bwMode="auto">
          <a:xfrm>
            <a:off x="1812925" y="50307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ＭＳ Ｐゴシック" charset="0"/>
            </a:endParaRPr>
          </a:p>
        </p:txBody>
      </p:sp>
      <p:sp>
        <p:nvSpPr>
          <p:cNvPr id="99343" name="Rectangle 15"/>
          <p:cNvSpPr>
            <a:spLocks noChangeArrowheads="1"/>
          </p:cNvSpPr>
          <p:nvPr/>
        </p:nvSpPr>
        <p:spPr bwMode="auto">
          <a:xfrm>
            <a:off x="1739900" y="5137150"/>
            <a:ext cx="6191250" cy="454025"/>
          </a:xfrm>
          <a:prstGeom prst="rect">
            <a:avLst/>
          </a:prstGeom>
          <a:noFill/>
          <a:ln w="12700">
            <a:noFill/>
            <a:miter lim="800000"/>
            <a:headEnd/>
            <a:tailEnd/>
          </a:ln>
          <a:effectLst>
            <a:outerShdw blurRad="63500" dist="29783" dir="1514402"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D34A"/>
                </a:solidFill>
                <a:effectLst/>
                <a:uLnTx/>
                <a:uFillTx/>
                <a:latin typeface="Comic Sans MS" pitchFamily="-112" charset="0"/>
                <a:ea typeface="ＭＳ Ｐゴシック" charset="0"/>
                <a:cs typeface="ＭＳ Ｐゴシック" charset="0"/>
              </a:rPr>
              <a:t>    </a:t>
            </a:r>
            <a:r>
              <a:rPr kumimoji="0" lang="en-US" sz="2400" b="1" i="0" u="none" strike="noStrike" kern="1200" cap="none" spc="0" normalizeH="0" baseline="0" noProof="0">
                <a:ln>
                  <a:noFill/>
                </a:ln>
                <a:solidFill>
                  <a:srgbClr val="FFD34A"/>
                </a:solidFill>
                <a:effectLst/>
                <a:uLnTx/>
                <a:uFillTx/>
                <a:latin typeface="Comic Sans MS" pitchFamily="-112" charset="0"/>
                <a:ea typeface="ＭＳ Ｐゴシック" charset="0"/>
                <a:cs typeface="ＭＳ Ｐゴシック" charset="0"/>
              </a:rPr>
              <a:t>The Tabernacle in the Wilderness</a:t>
            </a:r>
          </a:p>
        </p:txBody>
      </p:sp>
      <p:sp>
        <p:nvSpPr>
          <p:cNvPr id="99344" name="Text Box 16"/>
          <p:cNvSpPr txBox="1">
            <a:spLocks noChangeArrowheads="1"/>
          </p:cNvSpPr>
          <p:nvPr/>
        </p:nvSpPr>
        <p:spPr bwMode="auto">
          <a:xfrm>
            <a:off x="1295400" y="1371600"/>
            <a:ext cx="7086600"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Comic Sans MS" charset="0"/>
                <a:ea typeface="ＭＳ Ｐゴシック" charset="0"/>
              </a:rPr>
              <a:t>God sets up a place for Him to dwell as King</a:t>
            </a:r>
            <a:endParaRPr kumimoji="0" lang="en-US" sz="4000" b="1" i="0" u="none" strike="noStrike" kern="1200" cap="none" spc="0" normalizeH="0" baseline="0" noProof="0">
              <a:ln>
                <a:noFill/>
              </a:ln>
              <a:solidFill>
                <a:srgbClr val="FFD34A"/>
              </a:solidFill>
              <a:effectLst/>
              <a:uLnTx/>
              <a:uFillTx/>
              <a:latin typeface="Comic Sans MS" charset="0"/>
              <a:ea typeface="ＭＳ Ｐゴシック" charset="0"/>
            </a:endParaRPr>
          </a:p>
        </p:txBody>
      </p:sp>
      <p:sp>
        <p:nvSpPr>
          <p:cNvPr id="582664"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5"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40</a:t>
            </a:r>
          </a:p>
        </p:txBody>
      </p:sp>
      <p:sp>
        <p:nvSpPr>
          <p:cNvPr id="582666"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7"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8"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9"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0"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1"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2"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3"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4" name="Rectangle 27"/>
          <p:cNvSpPr>
            <a:spLocks noChangeArrowheads="1"/>
          </p:cNvSpPr>
          <p:nvPr/>
        </p:nvSpPr>
        <p:spPr bwMode="auto">
          <a:xfrm>
            <a:off x="8007350" y="3429000"/>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cs typeface="ＭＳ Ｐゴシック" charset="0"/>
              </a:rPr>
              <a:t>MOSES</a:t>
            </a:r>
          </a:p>
        </p:txBody>
      </p:sp>
      <p:sp>
        <p:nvSpPr>
          <p:cNvPr id="582675" name="Rectangle 28"/>
          <p:cNvSpPr>
            <a:spLocks noChangeArrowheads="1"/>
          </p:cNvSpPr>
          <p:nvPr/>
        </p:nvSpPr>
        <p:spPr bwMode="auto">
          <a:xfrm>
            <a:off x="8156575" y="3841750"/>
            <a:ext cx="4540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Sinai</a:t>
            </a:r>
          </a:p>
        </p:txBody>
      </p:sp>
      <p:sp>
        <p:nvSpPr>
          <p:cNvPr id="582676" name="Rectangle 29"/>
          <p:cNvSpPr>
            <a:spLocks noChangeArrowheads="1"/>
          </p:cNvSpPr>
          <p:nvPr/>
        </p:nvSpPr>
        <p:spPr bwMode="auto">
          <a:xfrm>
            <a:off x="8075613" y="40259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M - C - C</a:t>
            </a:r>
          </a:p>
        </p:txBody>
      </p:sp>
      <p:sp>
        <p:nvSpPr>
          <p:cNvPr id="582677" name="Rectangle 30"/>
          <p:cNvSpPr>
            <a:spLocks noChangeArrowheads="1"/>
          </p:cNvSpPr>
          <p:nvPr/>
        </p:nvSpPr>
        <p:spPr bwMode="auto">
          <a:xfrm>
            <a:off x="7912100" y="4197350"/>
            <a:ext cx="10128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Kadesh Barnea</a:t>
            </a:r>
          </a:p>
        </p:txBody>
      </p:sp>
      <p:sp>
        <p:nvSpPr>
          <p:cNvPr id="582678" name="Line 3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9" name="Rectangle 32"/>
          <p:cNvSpPr>
            <a:spLocks noChangeArrowheads="1"/>
          </p:cNvSpPr>
          <p:nvPr/>
        </p:nvSpPr>
        <p:spPr bwMode="auto">
          <a:xfrm>
            <a:off x="8120063" y="3670300"/>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Exodus</a:t>
            </a:r>
          </a:p>
        </p:txBody>
      </p:sp>
      <p:sp>
        <p:nvSpPr>
          <p:cNvPr id="582680" name="Text Box 33"/>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82681" name="Text Box 34"/>
          <p:cNvSpPr txBox="1">
            <a:spLocks noChangeArrowheads="1"/>
          </p:cNvSpPr>
          <p:nvPr/>
        </p:nvSpPr>
        <p:spPr bwMode="auto">
          <a:xfrm>
            <a:off x="8585200" y="64071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ＭＳ Ｐゴシック" charset="0"/>
              </a:rPr>
              <a:t>2</a:t>
            </a:r>
          </a:p>
        </p:txBody>
      </p:sp>
      <p:sp>
        <p:nvSpPr>
          <p:cNvPr id="99363" name="Rectangle 3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16</a:t>
            </a:r>
          </a:p>
        </p:txBody>
      </p:sp>
      <p:sp>
        <p:nvSpPr>
          <p:cNvPr id="582683" name="Text Box 36"/>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26-29</a:t>
            </a:r>
          </a:p>
        </p:txBody>
      </p:sp>
      <p:sp>
        <p:nvSpPr>
          <p:cNvPr id="99365" name="Rectangle 37"/>
          <p:cNvSpPr>
            <a:spLocks noGrp="1" noChangeArrowheads="1"/>
          </p:cNvSpPr>
          <p:nvPr>
            <p:ph type="title" idx="4294967295"/>
          </p:nvPr>
        </p:nvSpPr>
        <p:spPr bwMode="auto">
          <a:xfrm>
            <a:off x="838200" y="495300"/>
            <a:ext cx="7772400" cy="800100"/>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000" b="1">
                <a:solidFill>
                  <a:srgbClr val="66FF66"/>
                </a:solidFill>
                <a:effectLst/>
                <a:latin typeface="Comic Sans MS" pitchFamily="-112" charset="0"/>
                <a:ea typeface="ＭＳ Ｐゴシック" pitchFamily="-112" charset="-128"/>
                <a:cs typeface="ＭＳ Ｐゴシック" pitchFamily="-112" charset="-128"/>
              </a:rPr>
              <a:t>The Tabernacle</a:t>
            </a:r>
          </a:p>
        </p:txBody>
      </p:sp>
    </p:spTree>
    <p:extLst>
      <p:ext uri="{BB962C8B-B14F-4D97-AF65-F5344CB8AC3E}">
        <p14:creationId xmlns:p14="http://schemas.microsoft.com/office/powerpoint/2010/main" val="334531897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99343"/>
                                        </p:tgtEl>
                                        <p:attrNameLst>
                                          <p:attrName>style.visibility</p:attrName>
                                        </p:attrNameLst>
                                      </p:cBhvr>
                                      <p:to>
                                        <p:strVal val="visible"/>
                                      </p:to>
                                    </p:set>
                                    <p:animEffect transition="in" filter="dissolve">
                                      <p:cBhvr>
                                        <p:cTn id="7" dur="500"/>
                                        <p:tgtEl>
                                          <p:spTgt spid="99343"/>
                                        </p:tgtEl>
                                      </p:cBhvr>
                                    </p:animEffect>
                                  </p:childTnLst>
                                </p:cTn>
                              </p:par>
                            </p:childTnLst>
                          </p:cTn>
                        </p:par>
                        <p:par>
                          <p:cTn id="8" fill="hold" nodeType="afterGroup">
                            <p:stCondLst>
                              <p:cond delay="600"/>
                            </p:stCondLst>
                            <p:childTnLst>
                              <p:par>
                                <p:cTn id="9" presetID="23" presetClass="entr" presetSubtype="528" fill="hold" grpId="0" nodeType="afterEffect">
                                  <p:stCondLst>
                                    <p:cond delay="0"/>
                                  </p:stCondLst>
                                  <p:childTnLst>
                                    <p:set>
                                      <p:cBhvr>
                                        <p:cTn id="10" dur="1" fill="hold">
                                          <p:stCondLst>
                                            <p:cond delay="0"/>
                                          </p:stCondLst>
                                        </p:cTn>
                                        <p:tgtEl>
                                          <p:spTgt spid="99341"/>
                                        </p:tgtEl>
                                        <p:attrNameLst>
                                          <p:attrName>style.visibility</p:attrName>
                                        </p:attrNameLst>
                                      </p:cBhvr>
                                      <p:to>
                                        <p:strVal val="visible"/>
                                      </p:to>
                                    </p:set>
                                    <p:anim calcmode="lin" valueType="num">
                                      <p:cBhvr>
                                        <p:cTn id="11" dur="500" fill="hold"/>
                                        <p:tgtEl>
                                          <p:spTgt spid="99341"/>
                                        </p:tgtEl>
                                        <p:attrNameLst>
                                          <p:attrName>ppt_w</p:attrName>
                                        </p:attrNameLst>
                                      </p:cBhvr>
                                      <p:tavLst>
                                        <p:tav tm="0">
                                          <p:val>
                                            <p:fltVal val="0"/>
                                          </p:val>
                                        </p:tav>
                                        <p:tav tm="100000">
                                          <p:val>
                                            <p:strVal val="#ppt_w"/>
                                          </p:val>
                                        </p:tav>
                                      </p:tavLst>
                                    </p:anim>
                                    <p:anim calcmode="lin" valueType="num">
                                      <p:cBhvr>
                                        <p:cTn id="12" dur="500" fill="hold"/>
                                        <p:tgtEl>
                                          <p:spTgt spid="99341"/>
                                        </p:tgtEl>
                                        <p:attrNameLst>
                                          <p:attrName>ppt_h</p:attrName>
                                        </p:attrNameLst>
                                      </p:cBhvr>
                                      <p:tavLst>
                                        <p:tav tm="0">
                                          <p:val>
                                            <p:fltVal val="0"/>
                                          </p:val>
                                        </p:tav>
                                        <p:tav tm="100000">
                                          <p:val>
                                            <p:strVal val="#ppt_h"/>
                                          </p:val>
                                        </p:tav>
                                      </p:tavLst>
                                    </p:anim>
                                    <p:anim calcmode="lin" valueType="num">
                                      <p:cBhvr>
                                        <p:cTn id="13" dur="500" fill="hold"/>
                                        <p:tgtEl>
                                          <p:spTgt spid="99341"/>
                                        </p:tgtEl>
                                        <p:attrNameLst>
                                          <p:attrName>ppt_x</p:attrName>
                                        </p:attrNameLst>
                                      </p:cBhvr>
                                      <p:tavLst>
                                        <p:tav tm="0">
                                          <p:val>
                                            <p:fltVal val="0.5"/>
                                          </p:val>
                                        </p:tav>
                                        <p:tav tm="100000">
                                          <p:val>
                                            <p:strVal val="#ppt_x"/>
                                          </p:val>
                                        </p:tav>
                                      </p:tavLst>
                                    </p:anim>
                                    <p:anim calcmode="lin" valueType="num">
                                      <p:cBhvr>
                                        <p:cTn id="14" dur="500" fill="hold"/>
                                        <p:tgtEl>
                                          <p:spTgt spid="99341"/>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99344"/>
                                        </p:tgtEl>
                                        <p:attrNameLst>
                                          <p:attrName>style.visibility</p:attrName>
                                        </p:attrNameLst>
                                      </p:cBhvr>
                                      <p:to>
                                        <p:strVal val="visible"/>
                                      </p:to>
                                    </p:set>
                                    <p:anim calcmode="lin" valueType="num">
                                      <p:cBhvr>
                                        <p:cTn id="19" dur="500" fill="hold"/>
                                        <p:tgtEl>
                                          <p:spTgt spid="99344"/>
                                        </p:tgtEl>
                                        <p:attrNameLst>
                                          <p:attrName>ppt_w</p:attrName>
                                        </p:attrNameLst>
                                      </p:cBhvr>
                                      <p:tavLst>
                                        <p:tav tm="0">
                                          <p:val>
                                            <p:fltVal val="0"/>
                                          </p:val>
                                        </p:tav>
                                        <p:tav tm="100000">
                                          <p:val>
                                            <p:strVal val="#ppt_w"/>
                                          </p:val>
                                        </p:tav>
                                      </p:tavLst>
                                    </p:anim>
                                    <p:anim calcmode="lin" valueType="num">
                                      <p:cBhvr>
                                        <p:cTn id="20" dur="500" fill="hold"/>
                                        <p:tgtEl>
                                          <p:spTgt spid="99344"/>
                                        </p:tgtEl>
                                        <p:attrNameLst>
                                          <p:attrName>ppt_h</p:attrName>
                                        </p:attrNameLst>
                                      </p:cBhvr>
                                      <p:tavLst>
                                        <p:tav tm="0">
                                          <p:val>
                                            <p:fltVal val="0"/>
                                          </p:val>
                                        </p:tav>
                                        <p:tav tm="100000">
                                          <p:val>
                                            <p:strVal val="#ppt_h"/>
                                          </p:val>
                                        </p:tav>
                                      </p:tavLst>
                                    </p:anim>
                                    <p:anim calcmode="lin" valueType="num">
                                      <p:cBhvr>
                                        <p:cTn id="21" dur="500" fill="hold"/>
                                        <p:tgtEl>
                                          <p:spTgt spid="99344"/>
                                        </p:tgtEl>
                                        <p:attrNameLst>
                                          <p:attrName>ppt_x</p:attrName>
                                        </p:attrNameLst>
                                      </p:cBhvr>
                                      <p:tavLst>
                                        <p:tav tm="0">
                                          <p:val>
                                            <p:fltVal val="0.5"/>
                                          </p:val>
                                        </p:tav>
                                        <p:tav tm="100000">
                                          <p:val>
                                            <p:strVal val="#ppt_x"/>
                                          </p:val>
                                        </p:tav>
                                      </p:tavLst>
                                    </p:anim>
                                    <p:anim calcmode="lin" valueType="num">
                                      <p:cBhvr>
                                        <p:cTn id="22" dur="500" fill="hold"/>
                                        <p:tgtEl>
                                          <p:spTgt spid="993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1" grpId="0" animBg="1"/>
      <p:bldP spid="99343" grpId="0" autoUpdateAnimBg="0"/>
      <p:bldP spid="9934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26"/>
          <p:cNvSpPr>
            <a:spLocks noGrp="1" noChangeArrowheads="1"/>
          </p:cNvSpPr>
          <p:nvPr>
            <p:ph type="title"/>
          </p:nvPr>
        </p:nvSpPr>
        <p:spPr>
          <a:xfrm>
            <a:off x="3962400" y="4953000"/>
            <a:ext cx="4953000" cy="1676400"/>
          </a:xfrm>
        </p:spPr>
        <p:txBody>
          <a:bodyPr/>
          <a:lstStyle/>
          <a:p>
            <a:pPr eaLnBrk="1" hangingPunct="1"/>
            <a:r>
              <a:rPr kumimoji="1" lang="en-US" sz="4000" b="1" i="1" dirty="0">
                <a:latin typeface="Times New Roman" charset="0"/>
                <a:ea typeface="ＭＳ Ｐゴシック" charset="0"/>
                <a:cs typeface="ＭＳ Ｐゴシック" charset="0"/>
              </a:rPr>
              <a:t>God</a:t>
            </a:r>
            <a:r>
              <a:rPr kumimoji="1" lang="fr-FR" altLang="ja-JP" sz="4000" b="1" i="1" dirty="0">
                <a:latin typeface="Times New Roman" charset="0"/>
                <a:ea typeface="ＭＳ Ｐゴシック" charset="0"/>
                <a:cs typeface="ＭＳ Ｐゴシック" charset="0"/>
              </a:rPr>
              <a:t>'</a:t>
            </a:r>
            <a:r>
              <a:rPr kumimoji="1" lang="en-US" sz="4000" b="1" i="1" dirty="0">
                <a:latin typeface="Times New Roman" charset="0"/>
                <a:ea typeface="ＭＳ Ｐゴシック" charset="0"/>
                <a:cs typeface="ＭＳ Ｐゴシック" charset="0"/>
              </a:rPr>
              <a:t>s presence filled his new palace!</a:t>
            </a:r>
          </a:p>
        </p:txBody>
      </p:sp>
      <p:sp>
        <p:nvSpPr>
          <p:cNvPr id="102403" name="Text Box 1027" descr="White marble"/>
          <p:cNvSpPr txBox="1">
            <a:spLocks noChangeArrowheads="1"/>
          </p:cNvSpPr>
          <p:nvPr/>
        </p:nvSpPr>
        <p:spPr bwMode="auto">
          <a:xfrm>
            <a:off x="4114800" y="914400"/>
            <a:ext cx="4800600" cy="2716213"/>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imes New Roman" charset="0"/>
                <a:ea typeface="ＭＳ Ｐゴシック" charset="0"/>
              </a:rPr>
              <a:t>Then the cloud covered the tent of meeting, and the glory of the L</a:t>
            </a:r>
            <a:r>
              <a:rPr kumimoji="0" lang="en-US" sz="3200" b="1" i="0" u="none" strike="noStrike" kern="1200" cap="none" spc="0" normalizeH="0" baseline="0" noProof="0">
                <a:ln>
                  <a:noFill/>
                </a:ln>
                <a:solidFill>
                  <a:srgbClr val="000000"/>
                </a:solidFill>
                <a:effectLst/>
                <a:uLnTx/>
                <a:uFillTx/>
                <a:latin typeface="Times New Roman" charset="0"/>
                <a:ea typeface="ＭＳ Ｐゴシック" charset="0"/>
              </a:rPr>
              <a:t>ORD</a:t>
            </a:r>
            <a:r>
              <a:rPr kumimoji="0" lang="en-US" sz="3600" b="1" i="0" u="none" strike="noStrike" kern="1200" cap="none" spc="0" normalizeH="0" baseline="0" noProof="0">
                <a:ln>
                  <a:noFill/>
                </a:ln>
                <a:solidFill>
                  <a:srgbClr val="000000"/>
                </a:solidFill>
                <a:effectLst/>
                <a:uLnTx/>
                <a:uFillTx/>
                <a:latin typeface="Times New Roman" charset="0"/>
                <a:ea typeface="ＭＳ Ｐゴシック" charset="0"/>
              </a:rPr>
              <a:t> filled the tabernacle.</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rPr>
              <a:t>Exodus 40:34 </a:t>
            </a:r>
            <a:r>
              <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rPr>
              <a:t>ESV</a:t>
            </a:r>
            <a:endPar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584707" name="Picture 1028" descr="TabernacleFirePillar15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81000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6466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02403"/>
                                        </p:tgtEl>
                                        <p:attrNameLst>
                                          <p:attrName>style.visibility</p:attrName>
                                        </p:attrNameLst>
                                      </p:cBhvr>
                                      <p:to>
                                        <p:strVal val="visible"/>
                                      </p:to>
                                    </p:set>
                                    <p:animEffect transition="in" filter="fade">
                                      <p:cBhvr>
                                        <p:cTn id="7" dur="770" decel="100000"/>
                                        <p:tgtEl>
                                          <p:spTgt spid="102403"/>
                                        </p:tgtEl>
                                      </p:cBhvr>
                                    </p:animEffect>
                                    <p:animScale>
                                      <p:cBhvr>
                                        <p:cTn id="8" dur="770" decel="100000"/>
                                        <p:tgtEl>
                                          <p:spTgt spid="102403"/>
                                        </p:tgtEl>
                                      </p:cBhvr>
                                      <p:from x="10000" y="10000"/>
                                      <p:to x="200000" y="450000"/>
                                    </p:animScale>
                                    <p:animScale>
                                      <p:cBhvr>
                                        <p:cTn id="9" dur="1230" accel="100000" fill="hold">
                                          <p:stCondLst>
                                            <p:cond delay="770"/>
                                          </p:stCondLst>
                                        </p:cTn>
                                        <p:tgtEl>
                                          <p:spTgt spid="102403"/>
                                        </p:tgtEl>
                                      </p:cBhvr>
                                      <p:from x="200000" y="450000"/>
                                      <p:to x="100000" y="100000"/>
                                    </p:animScale>
                                    <p:set>
                                      <p:cBhvr>
                                        <p:cTn id="10" dur="770" fill="hold"/>
                                        <p:tgtEl>
                                          <p:spTgt spid="102403"/>
                                        </p:tgtEl>
                                        <p:attrNameLst>
                                          <p:attrName>ppt_x</p:attrName>
                                        </p:attrNameLst>
                                      </p:cBhvr>
                                      <p:to>
                                        <p:strVal val="(0.5)"/>
                                      </p:to>
                                    </p:set>
                                    <p:anim from="(0.5)" to="(#ppt_x)" calcmode="lin" valueType="num">
                                      <p:cBhvr>
                                        <p:cTn id="11" dur="1230" accel="100000" fill="hold">
                                          <p:stCondLst>
                                            <p:cond delay="770"/>
                                          </p:stCondLst>
                                        </p:cTn>
                                        <p:tgtEl>
                                          <p:spTgt spid="102403"/>
                                        </p:tgtEl>
                                        <p:attrNameLst>
                                          <p:attrName>ppt_x</p:attrName>
                                        </p:attrNameLst>
                                      </p:cBhvr>
                                    </p:anim>
                                    <p:set>
                                      <p:cBhvr>
                                        <p:cTn id="12" dur="770" fill="hold"/>
                                        <p:tgtEl>
                                          <p:spTgt spid="102403"/>
                                        </p:tgtEl>
                                        <p:attrNameLst>
                                          <p:attrName>ppt_y</p:attrName>
                                        </p:attrNameLst>
                                      </p:cBhvr>
                                      <p:to>
                                        <p:strVal val="(#ppt_y+0.4)"/>
                                      </p:to>
                                    </p:set>
                                    <p:anim from="(#ppt_y+0.4)" to="(#ppt_y)" calcmode="lin" valueType="num">
                                      <p:cBhvr>
                                        <p:cTn id="13" dur="1230" accel="100000" fill="hold">
                                          <p:stCondLst>
                                            <p:cond delay="770"/>
                                          </p:stCondLst>
                                        </p:cTn>
                                        <p:tgtEl>
                                          <p:spTgt spid="10240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102402"/>
                                        </p:tgtEl>
                                        <p:attrNameLst>
                                          <p:attrName>style.visibility</p:attrName>
                                        </p:attrNameLst>
                                      </p:cBhvr>
                                      <p:to>
                                        <p:strVal val="visible"/>
                                      </p:to>
                                    </p:set>
                                    <p:anim calcmode="lin" valueType="num">
                                      <p:cBhvr>
                                        <p:cTn id="18" dur="500" fill="hold"/>
                                        <p:tgtEl>
                                          <p:spTgt spid="102402"/>
                                        </p:tgtEl>
                                        <p:attrNameLst>
                                          <p:attrName>ppt_w</p:attrName>
                                        </p:attrNameLst>
                                      </p:cBhvr>
                                      <p:tavLst>
                                        <p:tav tm="0">
                                          <p:val>
                                            <p:fltVal val="0"/>
                                          </p:val>
                                        </p:tav>
                                        <p:tav tm="100000">
                                          <p:val>
                                            <p:strVal val="#ppt_w"/>
                                          </p:val>
                                        </p:tav>
                                      </p:tavLst>
                                    </p:anim>
                                    <p:anim calcmode="lin" valueType="num">
                                      <p:cBhvr>
                                        <p:cTn id="19" dur="500" fill="hold"/>
                                        <p:tgtEl>
                                          <p:spTgt spid="102402"/>
                                        </p:tgtEl>
                                        <p:attrNameLst>
                                          <p:attrName>ppt_h</p:attrName>
                                        </p:attrNameLst>
                                      </p:cBhvr>
                                      <p:tavLst>
                                        <p:tav tm="0">
                                          <p:val>
                                            <p:fltVal val="0"/>
                                          </p:val>
                                        </p:tav>
                                        <p:tav tm="100000">
                                          <p:val>
                                            <p:strVal val="#ppt_h"/>
                                          </p:val>
                                        </p:tav>
                                      </p:tavLst>
                                    </p:anim>
                                    <p:anim calcmode="lin" valueType="num">
                                      <p:cBhvr>
                                        <p:cTn id="20" dur="500" fill="hold"/>
                                        <p:tgtEl>
                                          <p:spTgt spid="102402"/>
                                        </p:tgtEl>
                                        <p:attrNameLst>
                                          <p:attrName>style.rotation</p:attrName>
                                        </p:attrNameLst>
                                      </p:cBhvr>
                                      <p:tavLst>
                                        <p:tav tm="0">
                                          <p:val>
                                            <p:fltVal val="360"/>
                                          </p:val>
                                        </p:tav>
                                        <p:tav tm="100000">
                                          <p:val>
                                            <p:fltVal val="0"/>
                                          </p:val>
                                        </p:tav>
                                      </p:tavLst>
                                    </p:anim>
                                    <p:animEffect transition="in" filter="fade">
                                      <p:cBhvr>
                                        <p:cTn id="21" dur="500"/>
                                        <p:tgtEl>
                                          <p:spTgt spid="102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p:bldP spid="10240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753" name="Picture 2"/>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0" y="0"/>
            <a:ext cx="9144000" cy="7010400"/>
          </a:xfrm>
        </p:spPr>
      </p:pic>
      <p:sp>
        <p:nvSpPr>
          <p:cNvPr id="586754" name="Rectangle 3"/>
          <p:cNvSpPr>
            <a:spLocks noGrp="1" noChangeArrowheads="1"/>
          </p:cNvSpPr>
          <p:nvPr>
            <p:ph type="title" idx="4294967295"/>
          </p:nvPr>
        </p:nvSpPr>
        <p:spPr>
          <a:xfrm>
            <a:off x="0" y="76200"/>
            <a:ext cx="9144000" cy="838200"/>
          </a:xfrm>
        </p:spPr>
        <p:txBody>
          <a:bodyPr/>
          <a:lstStyle/>
          <a:p>
            <a:pPr eaLnBrk="1" hangingPunct="1"/>
            <a:r>
              <a:rPr lang="en-US" sz="3200" b="1">
                <a:solidFill>
                  <a:schemeClr val="tx1"/>
                </a:solidFill>
                <a:latin typeface="Arial" charset="0"/>
                <a:ea typeface="ＭＳ Ｐゴシック" charset="0"/>
              </a:rPr>
              <a:t>The Spirit also came upon judges, prophets, and kings in the Old Testament</a:t>
            </a:r>
          </a:p>
        </p:txBody>
      </p:sp>
    </p:spTree>
    <p:extLst>
      <p:ext uri="{BB962C8B-B14F-4D97-AF65-F5344CB8AC3E}">
        <p14:creationId xmlns:p14="http://schemas.microsoft.com/office/powerpoint/2010/main" val="778514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1" name="Picture 1026" descr="Temple Bow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0"/>
            <a:ext cx="92964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3" name="Rectangle 1027"/>
          <p:cNvSpPr>
            <a:spLocks noGrp="1" noChangeArrowheads="1"/>
          </p:cNvSpPr>
          <p:nvPr>
            <p:ph type="title"/>
          </p:nvPr>
        </p:nvSpPr>
        <p:spPr>
          <a:xfrm>
            <a:off x="3657600" y="0"/>
            <a:ext cx="5486400" cy="1676400"/>
          </a:xfrm>
          <a:solidFill>
            <a:schemeClr val="bg1"/>
          </a:solidFill>
        </p:spPr>
        <p:txBody>
          <a:bodyPr/>
          <a:lstStyle/>
          <a:p>
            <a:pPr eaLnBrk="1" hangingPunct="1">
              <a:defRPr/>
            </a:pPr>
            <a:r>
              <a:rPr lang="en-US" sz="3600" b="1" dirty="0">
                <a:latin typeface="Arial" charset="0"/>
                <a:ea typeface="ＭＳ Ｐゴシック" charset="0"/>
                <a:cs typeface="ＭＳ Ｐゴシック" charset="0"/>
              </a:rPr>
              <a:t>God</a:t>
            </a:r>
            <a:r>
              <a:rPr lang="fr-FR" altLang="ja-JP" sz="3600" b="1" dirty="0">
                <a:latin typeface="Arial" charset="0"/>
                <a:ea typeface="ＭＳ Ｐゴシック" charset="0"/>
                <a:cs typeface="ＭＳ Ｐゴシック" charset="0"/>
              </a:rPr>
              <a:t>'</a:t>
            </a:r>
            <a:r>
              <a:rPr lang="en-US" sz="3600" b="1" dirty="0">
                <a:latin typeface="Arial" charset="0"/>
                <a:ea typeface="ＭＳ Ｐゴシック" charset="0"/>
                <a:cs typeface="ＭＳ Ｐゴシック" charset="0"/>
              </a:rPr>
              <a:t>s Presence Indwelt Solomon</a:t>
            </a:r>
            <a:r>
              <a:rPr lang="fr-FR" altLang="ja-JP" sz="3600" b="1" dirty="0">
                <a:latin typeface="Arial" charset="0"/>
                <a:ea typeface="ＭＳ Ｐゴシック" charset="0"/>
                <a:cs typeface="ＭＳ Ｐゴシック" charset="0"/>
              </a:rPr>
              <a:t>'</a:t>
            </a:r>
            <a:r>
              <a:rPr lang="en-US" sz="3600" b="1" dirty="0">
                <a:latin typeface="Arial" charset="0"/>
                <a:ea typeface="ＭＳ Ｐゴシック" charset="0"/>
                <a:cs typeface="ＭＳ Ｐゴシック" charset="0"/>
              </a:rPr>
              <a:t>s Temple</a:t>
            </a:r>
          </a:p>
        </p:txBody>
      </p:sp>
    </p:spTree>
    <p:extLst>
      <p:ext uri="{BB962C8B-B14F-4D97-AF65-F5344CB8AC3E}">
        <p14:creationId xmlns:p14="http://schemas.microsoft.com/office/powerpoint/2010/main" val="831921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1873" name="Picture 5" descr="ezekie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9538"/>
            <a:ext cx="9144000" cy="696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1874" name="Rectangle 9"/>
          <p:cNvSpPr>
            <a:spLocks noGrp="1" noChangeArrowheads="1"/>
          </p:cNvSpPr>
          <p:nvPr>
            <p:ph type="dt"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359037C1-B700-BF49-9992-DD41E8CA3C25}" type="datetime1">
              <a:rPr kumimoji="0" lang="en-US" altLang="zh-TW" sz="1800" b="0" i="0" u="none" strike="noStrike" kern="1200" cap="none" spc="0" normalizeH="0" baseline="0" noProof="0">
                <a:ln>
                  <a:noFill/>
                </a:ln>
                <a:solidFill>
                  <a:srgbClr val="FFFFCC"/>
                </a:solidFill>
                <a:effectLst/>
                <a:uLnTx/>
                <a:uFillTx/>
                <a:latin typeface="Arial" charset="0"/>
                <a:ea typeface="新細明體" charset="0"/>
                <a:cs typeface="新細明體" charset="0"/>
              </a:rPr>
              <a:pPr marL="0" marR="0" lvl="0" indent="0" algn="l" defTabSz="457200" rtl="0" eaLnBrk="1" fontAlgn="auto" latinLnBrk="0" hangingPunct="1">
                <a:lnSpc>
                  <a:spcPct val="100000"/>
                </a:lnSpc>
                <a:spcBef>
                  <a:spcPts val="0"/>
                </a:spcBef>
                <a:spcAft>
                  <a:spcPts val="0"/>
                </a:spcAft>
                <a:buClrTx/>
                <a:buSzTx/>
                <a:buFontTx/>
                <a:buNone/>
                <a:tabLst/>
                <a:defRPr/>
              </a:pPr>
              <a:t>6/2/22</a:t>
            </a:fld>
            <a:endParaRPr kumimoji="0" lang="en-US" altLang="zh-TW"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108547" name="Rectangle 1027"/>
          <p:cNvSpPr>
            <a:spLocks noGrp="1" noChangeArrowheads="1"/>
          </p:cNvSpPr>
          <p:nvPr>
            <p:ph type="ctrTitle"/>
          </p:nvPr>
        </p:nvSpPr>
        <p:spPr>
          <a:xfrm>
            <a:off x="533400" y="5867400"/>
            <a:ext cx="8610600" cy="990600"/>
          </a:xfrm>
          <a:effectLst>
            <a:outerShdw blurRad="63500" dist="38099" dir="2700000" algn="ctr" rotWithShape="0">
              <a:schemeClr val="bg1">
                <a:alpha val="74998"/>
              </a:schemeClr>
            </a:outerShdw>
          </a:effectLst>
        </p:spPr>
        <p:txBody>
          <a:bodyPr/>
          <a:lstStyle/>
          <a:p>
            <a:pPr eaLnBrk="1" hangingPunct="1">
              <a:defRPr/>
            </a:pPr>
            <a:r>
              <a:rPr lang="en-US" altLang="zh-TW" sz="6000">
                <a:solidFill>
                  <a:srgbClr val="FFFFFF"/>
                </a:solidFill>
                <a:latin typeface="Arial" charset="0"/>
                <a:ea typeface="新細明體" charset="0"/>
              </a:rPr>
              <a:t>Ezekiel 1</a:t>
            </a:r>
            <a:endParaRPr lang="en-US" altLang="zh-TW">
              <a:latin typeface="Arial" charset="0"/>
              <a:ea typeface="新細明體" charset="0"/>
            </a:endParaRPr>
          </a:p>
        </p:txBody>
      </p:sp>
      <p:sp>
        <p:nvSpPr>
          <p:cNvPr id="591876" name="Rectangle 1029"/>
          <p:cNvSpPr>
            <a:spLocks noChangeArrowheads="1"/>
          </p:cNvSpPr>
          <p:nvPr/>
        </p:nvSpPr>
        <p:spPr bwMode="auto">
          <a:xfrm>
            <a:off x="533400" y="6324600"/>
            <a:ext cx="1066800" cy="533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Tree>
    <p:extLst>
      <p:ext uri="{BB962C8B-B14F-4D97-AF65-F5344CB8AC3E}">
        <p14:creationId xmlns:p14="http://schemas.microsoft.com/office/powerpoint/2010/main" val="406104184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83387"/>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Expectant?</a:t>
            </a:r>
          </a:p>
        </p:txBody>
      </p:sp>
      <p:pic>
        <p:nvPicPr>
          <p:cNvPr id="2" name="Picture 1"/>
          <p:cNvPicPr>
            <a:picLocks noChangeAspect="1"/>
          </p:cNvPicPr>
          <p:nvPr/>
        </p:nvPicPr>
        <p:blipFill>
          <a:blip r:embed="rId3"/>
          <a:stretch>
            <a:fillRect/>
          </a:stretch>
        </p:blipFill>
        <p:spPr>
          <a:xfrm>
            <a:off x="671282" y="1596174"/>
            <a:ext cx="7620000" cy="5003800"/>
          </a:xfrm>
          <a:prstGeom prst="rect">
            <a:avLst/>
          </a:prstGeom>
        </p:spPr>
      </p:pic>
    </p:spTree>
    <p:extLst>
      <p:ext uri="{BB962C8B-B14F-4D97-AF65-F5344CB8AC3E}">
        <p14:creationId xmlns:p14="http://schemas.microsoft.com/office/powerpoint/2010/main" val="380192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5970" name="Picture 1" descr="Rev 4 4Living Creatur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171825" y="1531938"/>
            <a:ext cx="5715000" cy="519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5971" name="Text Box 1041"/>
          <p:cNvSpPr txBox="1">
            <a:spLocks noChangeArrowheads="1"/>
          </p:cNvSpPr>
          <p:nvPr/>
        </p:nvSpPr>
        <p:spPr bwMode="auto">
          <a:xfrm>
            <a:off x="8404225"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367</a:t>
            </a:r>
          </a:p>
        </p:txBody>
      </p:sp>
      <p:sp>
        <p:nvSpPr>
          <p:cNvPr id="5" name="Rectangle 2"/>
          <p:cNvSpPr txBox="1">
            <a:spLocks noChangeArrowheads="1"/>
          </p:cNvSpPr>
          <p:nvPr/>
        </p:nvSpPr>
        <p:spPr>
          <a:xfrm>
            <a:off x="0" y="1484313"/>
            <a:ext cx="3132138" cy="5281612"/>
          </a:xfrm>
          <a:prstGeom prst="rect">
            <a:avLst/>
          </a:prstGeom>
          <a:effectLst>
            <a:outerShdw blurRad="63500" dist="35921" dir="2700000" algn="ctr" rotWithShape="0">
              <a:schemeClr val="tx2">
                <a:alpha val="74998"/>
              </a:schemeClr>
            </a:outerShdw>
          </a:effectLst>
        </p:spPr>
        <p:txBody>
          <a:bodyPr anchor="ctr">
            <a:normAutofit lnSpcReduction="100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Each had a </a:t>
            </a:r>
            <a:r>
              <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rPr>
              <a:t>human</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face in the front, the face of a </a:t>
            </a:r>
            <a:r>
              <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rPr>
              <a:t>lion</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on the right side, the face of an </a:t>
            </a:r>
            <a:r>
              <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rPr>
              <a:t>ox</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on the left side, and the face of an </a:t>
            </a:r>
            <a:r>
              <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rPr>
              <a:t>eagle</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at the back.</a:t>
            </a:r>
            <a:r>
              <a:rPr kumimoji="0" lang="ru-RU" sz="32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841730" name="Rectangle 2"/>
          <p:cNvSpPr>
            <a:spLocks noGrp="1" noChangeArrowheads="1"/>
          </p:cNvSpPr>
          <p:nvPr>
            <p:ph type="title"/>
          </p:nvPr>
        </p:nvSpPr>
        <p:spPr>
          <a:xfrm>
            <a:off x="79375" y="123825"/>
            <a:ext cx="8264525" cy="1389063"/>
          </a:xfrm>
          <a:effectLst>
            <a:outerShdw blurRad="63500" dist="35921" dir="2700000" algn="ctr" rotWithShape="0">
              <a:schemeClr val="tx2">
                <a:alpha val="74998"/>
              </a:schemeClr>
            </a:outerShdw>
          </a:effectLst>
        </p:spPr>
        <p:txBody>
          <a:bodyPr>
            <a:noAutofit/>
          </a:bodyPr>
          <a:lstStyle/>
          <a:p>
            <a:pPr>
              <a:defRPr/>
            </a:pPr>
            <a:r>
              <a:rPr lang="en-US" sz="3600" b="1" dirty="0">
                <a:ea typeface="ＭＳ Ｐゴシック" charset="0"/>
              </a:rPr>
              <a:t>Creatures with Four Faces </a:t>
            </a:r>
            <a:br>
              <a:rPr lang="en-US" sz="3600" b="1" dirty="0">
                <a:ea typeface="ＭＳ Ｐゴシック" charset="0"/>
              </a:rPr>
            </a:br>
            <a:r>
              <a:rPr lang="en-US" sz="3600" b="1" dirty="0">
                <a:ea typeface="ＭＳ Ｐゴシック" charset="0"/>
              </a:rPr>
              <a:t>(Ezek. 1:10 </a:t>
            </a:r>
            <a:r>
              <a:rPr lang="en-US" sz="3200" b="1" dirty="0">
                <a:ea typeface="ＭＳ Ｐゴシック" charset="0"/>
              </a:rPr>
              <a:t>NLT</a:t>
            </a:r>
            <a:r>
              <a:rPr lang="en-US" sz="3600" b="1" dirty="0">
                <a:ea typeface="ＭＳ Ｐゴシック" charset="0"/>
              </a:rPr>
              <a:t>)</a:t>
            </a:r>
          </a:p>
        </p:txBody>
      </p:sp>
    </p:spTree>
    <p:extLst>
      <p:ext uri="{BB962C8B-B14F-4D97-AF65-F5344CB8AC3E}">
        <p14:creationId xmlns:p14="http://schemas.microsoft.com/office/powerpoint/2010/main" val="770594274"/>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49" name="Picture 1" descr="whee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57725" y="0"/>
            <a:ext cx="4483100" cy="378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0850" name="Picture 2" descr="image00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57725" y="3429000"/>
            <a:ext cx="4562475"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0851" name="Title 3"/>
          <p:cNvSpPr>
            <a:spLocks noGrp="1"/>
          </p:cNvSpPr>
          <p:nvPr>
            <p:ph type="title" idx="4294967295"/>
          </p:nvPr>
        </p:nvSpPr>
        <p:spPr>
          <a:xfrm>
            <a:off x="152400" y="115888"/>
            <a:ext cx="4419600" cy="927100"/>
          </a:xfrm>
        </p:spPr>
        <p:txBody>
          <a:bodyPr/>
          <a:lstStyle/>
          <a:p>
            <a:pPr algn="l"/>
            <a:r>
              <a:rPr lang="en-US" sz="3600" b="1" i="1">
                <a:solidFill>
                  <a:srgbClr val="FFFFFF"/>
                </a:solidFill>
                <a:latin typeface="Arial" charset="0"/>
                <a:ea typeface="ＭＳ Ｐゴシック" charset="0"/>
              </a:rPr>
              <a:t>Ezekiel 1:15-16</a:t>
            </a:r>
          </a:p>
        </p:txBody>
      </p:sp>
      <p:sp>
        <p:nvSpPr>
          <p:cNvPr id="590852" name="TextBox 4"/>
          <p:cNvSpPr txBox="1">
            <a:spLocks noChangeArrowheads="1"/>
          </p:cNvSpPr>
          <p:nvPr/>
        </p:nvSpPr>
        <p:spPr bwMode="auto">
          <a:xfrm>
            <a:off x="107950" y="1119188"/>
            <a:ext cx="4491038" cy="526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As I looked at these beings, I saw four wheels touching the ground beside them, one wheel belonging to each.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16</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The wheels sparkled as if made of beryl. All four wheels looked alike and were made the same; each wheel had a second wheel turning crosswise within it</a:t>
            </a: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(NLT).</a:t>
            </a:r>
          </a:p>
        </p:txBody>
      </p:sp>
    </p:spTree>
    <p:extLst>
      <p:ext uri="{BB962C8B-B14F-4D97-AF65-F5344CB8AC3E}">
        <p14:creationId xmlns:p14="http://schemas.microsoft.com/office/powerpoint/2010/main" val="2968857425"/>
      </p:ext>
    </p:extLst>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21" name="Rectangle 9"/>
          <p:cNvSpPr>
            <a:spLocks noGrp="1" noChangeArrowheads="1"/>
          </p:cNvSpPr>
          <p:nvPr>
            <p:ph type="dt"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38FDBB69-335F-334E-82C7-13D6AAD0A1E9}" type="datetime1">
              <a:rPr kumimoji="0" lang="en-US" altLang="zh-TW" sz="1800" b="0" i="0" u="none" strike="noStrike" kern="1200" cap="none" spc="0" normalizeH="0" baseline="0" noProof="0">
                <a:ln>
                  <a:noFill/>
                </a:ln>
                <a:solidFill>
                  <a:srgbClr val="FFFFCC"/>
                </a:solidFill>
                <a:effectLst/>
                <a:uLnTx/>
                <a:uFillTx/>
                <a:latin typeface="Arial" charset="0"/>
                <a:ea typeface="新細明體" charset="0"/>
                <a:cs typeface="新細明體" charset="0"/>
              </a:rPr>
              <a:pPr marL="0" marR="0" lvl="0" indent="0" algn="l" defTabSz="457200" rtl="0" eaLnBrk="1" fontAlgn="auto" latinLnBrk="0" hangingPunct="1">
                <a:lnSpc>
                  <a:spcPct val="100000"/>
                </a:lnSpc>
                <a:spcBef>
                  <a:spcPts val="0"/>
                </a:spcBef>
                <a:spcAft>
                  <a:spcPts val="0"/>
                </a:spcAft>
                <a:buClrTx/>
                <a:buSzTx/>
                <a:buFontTx/>
                <a:buNone/>
                <a:tabLst/>
                <a:defRPr/>
              </a:pPr>
              <a:t>6/2/22</a:t>
            </a:fld>
            <a:endParaRPr kumimoji="0" lang="en-US" altLang="zh-TW"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108547" name="Rectangle 1027"/>
          <p:cNvSpPr>
            <a:spLocks noGrp="1" noChangeArrowheads="1"/>
          </p:cNvSpPr>
          <p:nvPr>
            <p:ph type="ctrTitle"/>
          </p:nvPr>
        </p:nvSpPr>
        <p:spPr>
          <a:xfrm>
            <a:off x="533400" y="5867400"/>
            <a:ext cx="8610600" cy="990600"/>
          </a:xfrm>
          <a:effectLst>
            <a:outerShdw blurRad="63500" dist="38099" dir="2700000" algn="ctr" rotWithShape="0">
              <a:schemeClr val="bg1">
                <a:alpha val="74998"/>
              </a:schemeClr>
            </a:outerShdw>
          </a:effectLst>
        </p:spPr>
        <p:txBody>
          <a:bodyPr/>
          <a:lstStyle/>
          <a:p>
            <a:pPr eaLnBrk="1" hangingPunct="1">
              <a:defRPr/>
            </a:pPr>
            <a:r>
              <a:rPr lang="en-US" altLang="zh-TW" sz="6000">
                <a:solidFill>
                  <a:srgbClr val="FFFFFF"/>
                </a:solidFill>
                <a:latin typeface="Arial" charset="0"/>
                <a:ea typeface="新細明體" charset="0"/>
              </a:rPr>
              <a:t>Ezekiel 1</a:t>
            </a:r>
            <a:endParaRPr lang="en-US" altLang="zh-TW">
              <a:latin typeface="Arial" charset="0"/>
              <a:ea typeface="新細明體" charset="0"/>
            </a:endParaRPr>
          </a:p>
        </p:txBody>
      </p:sp>
      <p:sp>
        <p:nvSpPr>
          <p:cNvPr id="593923" name="Rectangle 1029"/>
          <p:cNvSpPr>
            <a:spLocks noChangeArrowheads="1"/>
          </p:cNvSpPr>
          <p:nvPr/>
        </p:nvSpPr>
        <p:spPr bwMode="auto">
          <a:xfrm>
            <a:off x="533400" y="6324600"/>
            <a:ext cx="1066800" cy="533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pic>
        <p:nvPicPr>
          <p:cNvPr id="5939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44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58948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2</a:t>
            </a:r>
          </a:p>
        </p:txBody>
      </p:sp>
    </p:spTree>
    <p:extLst>
      <p:ext uri="{BB962C8B-B14F-4D97-AF65-F5344CB8AC3E}">
        <p14:creationId xmlns:p14="http://schemas.microsoft.com/office/powerpoint/2010/main" val="684988649"/>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110662" cy="6083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59" name="Title 3"/>
          <p:cNvSpPr>
            <a:spLocks noGrp="1"/>
          </p:cNvSpPr>
          <p:nvPr>
            <p:ph type="title" idx="4294967295"/>
          </p:nvPr>
        </p:nvSpPr>
        <p:spPr>
          <a:xfrm>
            <a:off x="152400" y="116632"/>
            <a:ext cx="4419600" cy="926976"/>
          </a:xfrm>
        </p:spPr>
        <p:txBody>
          <a:bodyPr/>
          <a:lstStyle/>
          <a:p>
            <a:pPr algn="l">
              <a:defRPr/>
            </a:pPr>
            <a:r>
              <a:rPr lang="en-US" sz="3600" b="1" i="1" dirty="0">
                <a:solidFill>
                  <a:srgbClr val="FFFFFF"/>
                </a:solidFill>
                <a:effectLst>
                  <a:glow rad="139700">
                    <a:schemeClr val="tx1"/>
                  </a:glow>
                </a:effectLst>
                <a:latin typeface="Arial" charset="0"/>
                <a:ea typeface="ＭＳ Ｐゴシック" charset="0"/>
              </a:rPr>
              <a:t>Ezekiel 2:3-4</a:t>
            </a:r>
          </a:p>
        </p:txBody>
      </p:sp>
      <p:sp>
        <p:nvSpPr>
          <p:cNvPr id="326660" name="TextBox 4"/>
          <p:cNvSpPr txBox="1">
            <a:spLocks noChangeArrowheads="1"/>
          </p:cNvSpPr>
          <p:nvPr/>
        </p:nvSpPr>
        <p:spPr bwMode="auto">
          <a:xfrm>
            <a:off x="107950" y="1119188"/>
            <a:ext cx="4968875" cy="5694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r>
              <a:rPr kumimoji="0" lang="fr-FR" sz="2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Son of man,</a:t>
            </a:r>
            <a:r>
              <a:rPr kumimoji="0" lang="fr-FR" sz="2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 he said, </a:t>
            </a:r>
            <a:r>
              <a:rPr kumimoji="0" lang="fr-FR" sz="2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I am sending you to the nation of Israel, a rebellious nation that has rebelled against me. They and their ancestors have been rebelling against me to this very day.  </a:t>
            </a:r>
            <a:r>
              <a:rPr kumimoji="0" lang="en-US" sz="2800" b="1" i="0" u="none" strike="noStrike" kern="1200" cap="none" spc="0" normalizeH="0" baseline="30000" noProof="0" dirty="0">
                <a:ln>
                  <a:noFill/>
                </a:ln>
                <a:solidFill>
                  <a:srgbClr val="FFFFFF"/>
                </a:solidFill>
                <a:effectLst>
                  <a:glow rad="139700">
                    <a:srgbClr val="000000"/>
                  </a:glow>
                </a:effectLst>
                <a:uLnTx/>
                <a:uFillTx/>
                <a:latin typeface="Arial" charset="0"/>
                <a:ea typeface="ＭＳ Ｐゴシック" charset="0"/>
              </a:rPr>
              <a:t>4</a:t>
            </a:r>
            <a:r>
              <a:rPr kumimoji="0" lang="en-US" sz="2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They are a stubborn and hard-hearted people. But I am sending you to say to them, </a:t>
            </a:r>
            <a:r>
              <a:rPr kumimoji="0" lang="ru-RU" sz="2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This is what the Sovereign LORD says!</a:t>
            </a:r>
            <a:r>
              <a:rPr kumimoji="0" lang="fr-FR" sz="2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r>
              <a:rPr kumimoji="0" lang="ru-RU" sz="2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 (NLT).</a:t>
            </a:r>
          </a:p>
        </p:txBody>
      </p:sp>
    </p:spTree>
    <p:extLst>
      <p:ext uri="{BB962C8B-B14F-4D97-AF65-F5344CB8AC3E}">
        <p14:creationId xmlns:p14="http://schemas.microsoft.com/office/powerpoint/2010/main" val="3882531393"/>
      </p:ext>
    </p:extLst>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a:t>
            </a:r>
          </a:p>
        </p:txBody>
      </p:sp>
    </p:spTree>
    <p:extLst>
      <p:ext uri="{BB962C8B-B14F-4D97-AF65-F5344CB8AC3E}">
        <p14:creationId xmlns:p14="http://schemas.microsoft.com/office/powerpoint/2010/main" val="2635326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5"/>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pic>
        <p:nvPicPr>
          <p:cNvPr id="603138" name="Picture 4" descr="ezek_4_1_take_thee_a_ti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7772400" cy="602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3139" name="Title 1"/>
          <p:cNvSpPr>
            <a:spLocks noGrp="1"/>
          </p:cNvSpPr>
          <p:nvPr>
            <p:ph type="title" idx="4294967295"/>
          </p:nvPr>
        </p:nvSpPr>
        <p:spPr>
          <a:xfrm>
            <a:off x="258763" y="76200"/>
            <a:ext cx="8885237" cy="685800"/>
          </a:xfrm>
        </p:spPr>
        <p:txBody>
          <a:bodyPr/>
          <a:lstStyle/>
          <a:p>
            <a:r>
              <a:rPr lang="en-US" sz="3600" b="1">
                <a:solidFill>
                  <a:schemeClr val="bg2"/>
                </a:solidFill>
                <a:latin typeface="Arial" charset="0"/>
                <a:ea typeface="ＭＳ Ｐゴシック" charset="0"/>
                <a:cs typeface="Arial" charset="0"/>
              </a:rPr>
              <a:t>The Siege Signified (Ezek. 4)</a:t>
            </a:r>
          </a:p>
        </p:txBody>
      </p:sp>
      <p:sp>
        <p:nvSpPr>
          <p:cNvPr id="603140" name="Title 1"/>
          <p:cNvSpPr txBox="1">
            <a:spLocks/>
          </p:cNvSpPr>
          <p:nvPr/>
        </p:nvSpPr>
        <p:spPr bwMode="auto">
          <a:xfrm>
            <a:off x="179388" y="5876925"/>
            <a:ext cx="8964612" cy="990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And now, son of man, take a large clay brick and set it down in front of you. Then draw a map of the city of Jerusalem on it</a:t>
            </a:r>
            <a:r>
              <a:rPr kumimoji="0" lang="ru-RU"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(Ezek. 4:1).</a:t>
            </a:r>
          </a:p>
        </p:txBody>
      </p:sp>
      <p:pic>
        <p:nvPicPr>
          <p:cNvPr id="603141" name="Picture 2" descr="Ezekiel-Chapter-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610225" y="990600"/>
            <a:ext cx="3197225"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495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5</a:t>
            </a:r>
          </a:p>
        </p:txBody>
      </p:sp>
    </p:spTree>
    <p:extLst>
      <p:ext uri="{BB962C8B-B14F-4D97-AF65-F5344CB8AC3E}">
        <p14:creationId xmlns:p14="http://schemas.microsoft.com/office/powerpoint/2010/main" val="1698502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Rectangle 3"/>
          <p:cNvSpPr>
            <a:spLocks noGrp="1" noRot="1" noChangeArrowheads="1"/>
          </p:cNvSpPr>
          <p:nvPr>
            <p:ph type="title" idx="4294967295"/>
          </p:nvPr>
        </p:nvSpPr>
        <p:spPr>
          <a:xfrm>
            <a:off x="1143000" y="228600"/>
            <a:ext cx="7162800" cy="762000"/>
          </a:xfrm>
          <a:solidFill>
            <a:srgbClr val="FF0000"/>
          </a:solidFill>
          <a:ln>
            <a:solidFill>
              <a:schemeClr val="bg2"/>
            </a:solidFill>
          </a:ln>
        </p:spPr>
        <p:txBody>
          <a:bodyPr/>
          <a:lstStyle/>
          <a:p>
            <a:pPr eaLnBrk="1" hangingPunct="1">
              <a:defRPr/>
            </a:pPr>
            <a:r>
              <a:rPr lang="en-US" sz="4000" dirty="0">
                <a:solidFill>
                  <a:schemeClr val="tx1"/>
                </a:solidFill>
                <a:latin typeface="Arial" charset="0"/>
                <a:ea typeface="ＭＳ Ｐゴシック" charset="0"/>
                <a:cs typeface="Arial" charset="0"/>
              </a:rPr>
              <a:t>Israel</a:t>
            </a:r>
            <a:r>
              <a:rPr lang="fr-FR" altLang="ja-JP" sz="4000" dirty="0">
                <a:solidFill>
                  <a:schemeClr val="tx1"/>
                </a:solidFill>
                <a:latin typeface="Arial" charset="0"/>
                <a:ea typeface="ＭＳ Ｐゴシック" charset="0"/>
                <a:cs typeface="Arial" charset="0"/>
              </a:rPr>
              <a:t>'</a:t>
            </a:r>
            <a:r>
              <a:rPr lang="en-US" sz="4000" dirty="0">
                <a:solidFill>
                  <a:schemeClr val="tx1"/>
                </a:solidFill>
                <a:latin typeface="Arial" charset="0"/>
                <a:ea typeface="ＭＳ Ｐゴシック" charset="0"/>
                <a:cs typeface="Arial" charset="0"/>
              </a:rPr>
              <a:t>s Strategic Location</a:t>
            </a:r>
          </a:p>
        </p:txBody>
      </p:sp>
      <p:sp>
        <p:nvSpPr>
          <p:cNvPr id="604163" name="Oval 4"/>
          <p:cNvSpPr>
            <a:spLocks noChangeArrowheads="1"/>
          </p:cNvSpPr>
          <p:nvPr/>
        </p:nvSpPr>
        <p:spPr bwMode="auto">
          <a:xfrm>
            <a:off x="5702491" y="3352800"/>
            <a:ext cx="1066800" cy="1905000"/>
          </a:xfrm>
          <a:prstGeom prst="ellipse">
            <a:avLst/>
          </a:prstGeom>
          <a:noFill/>
          <a:ln w="5715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Garamond" charset="0"/>
              <a:ea typeface="ＭＳ Ｐゴシック" charset="0"/>
              <a:cs typeface="ＭＳ Ｐゴシック" charset="0"/>
            </a:endParaRPr>
          </a:p>
        </p:txBody>
      </p:sp>
      <p:sp>
        <p:nvSpPr>
          <p:cNvPr id="191493" name="AutoShape 5"/>
          <p:cNvSpPr>
            <a:spLocks noChangeArrowheads="1"/>
          </p:cNvSpPr>
          <p:nvPr/>
        </p:nvSpPr>
        <p:spPr bwMode="auto">
          <a:xfrm rot="6298269">
            <a:off x="5174442" y="1570038"/>
            <a:ext cx="2286000" cy="1752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12" charset="0"/>
              <a:ea typeface="ＭＳ Ｐゴシック" charset="0"/>
              <a:cs typeface="ＭＳ Ｐゴシック" charset="0"/>
            </a:endParaRPr>
          </a:p>
        </p:txBody>
      </p:sp>
      <p:sp>
        <p:nvSpPr>
          <p:cNvPr id="191495" name="AutoShape 7"/>
          <p:cNvSpPr>
            <a:spLocks noChangeArrowheads="1"/>
          </p:cNvSpPr>
          <p:nvPr/>
        </p:nvSpPr>
        <p:spPr bwMode="auto">
          <a:xfrm rot="17525952" flipV="1">
            <a:off x="4237817" y="4376737"/>
            <a:ext cx="2038350" cy="16668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12" charset="0"/>
              <a:ea typeface="ＭＳ Ｐゴシック" charset="0"/>
              <a:cs typeface="ＭＳ Ｐゴシック" charset="0"/>
            </a:endParaRPr>
          </a:p>
        </p:txBody>
      </p:sp>
      <p:sp>
        <p:nvSpPr>
          <p:cNvPr id="191496" name="Rectangle 8"/>
          <p:cNvSpPr>
            <a:spLocks noChangeArrowheads="1"/>
          </p:cNvSpPr>
          <p:nvPr/>
        </p:nvSpPr>
        <p:spPr bwMode="auto">
          <a:xfrm>
            <a:off x="0" y="2362200"/>
            <a:ext cx="3352800" cy="3048000"/>
          </a:xfrm>
          <a:prstGeom prst="rect">
            <a:avLst/>
          </a:prstGeom>
          <a:solidFill>
            <a:schemeClr val="bg1"/>
          </a:solidFill>
          <a:ln w="9525">
            <a:noFill/>
            <a:miter lim="800000"/>
            <a:headEnd/>
            <a:tailEnd/>
          </a:ln>
          <a:effectLst/>
        </p:spPr>
        <p:txBody>
          <a:bodyPr/>
          <a:lstStyle/>
          <a:p>
            <a:pPr marL="169863" marR="0" lvl="0" indent="0" algn="l" defTabSz="914400" rtl="0" eaLnBrk="1" fontAlgn="base" latinLnBrk="0" hangingPunct="1">
              <a:lnSpc>
                <a:spcPct val="100000"/>
              </a:lnSpc>
              <a:spcBef>
                <a:spcPct val="20000"/>
              </a:spcBef>
              <a:spcAft>
                <a:spcPct val="0"/>
              </a:spcAft>
              <a:buClr>
                <a:srgbClr val="FFCC00"/>
              </a:buClr>
              <a:buSzPct val="70000"/>
              <a:buFont typeface="Wingdings" charset="0"/>
              <a:buNone/>
              <a:tabLst/>
              <a:defRPr/>
            </a:pP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169863" marR="0" lvl="0" indent="0" algn="l" defTabSz="914400" rtl="0" eaLnBrk="1" fontAlgn="base" latinLnBrk="0" hangingPunct="1">
              <a:lnSpc>
                <a:spcPct val="100000"/>
              </a:lnSpc>
              <a:spcBef>
                <a:spcPct val="20000"/>
              </a:spcBef>
              <a:spcAft>
                <a:spcPct val="0"/>
              </a:spcAft>
              <a:buClr>
                <a:srgbClr val="FFCC00"/>
              </a:buClr>
              <a:buSzPct val="70000"/>
              <a:buFont typeface="Wingdings" charset="0"/>
              <a:buNone/>
              <a:tabLst/>
              <a:defRPr/>
            </a:pP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169863" marR="0" lvl="0" indent="0" algn="l"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How has God placed </a:t>
            </a:r>
            <a:r>
              <a:rPr kumimoji="0" lang="en-US" sz="28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you</a:t>
            </a: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in a strategic place for His purposes?</a:t>
            </a:r>
          </a:p>
        </p:txBody>
      </p:sp>
      <p:sp>
        <p:nvSpPr>
          <p:cNvPr id="191497" name="WordArt 9"/>
          <p:cNvSpPr>
            <a:spLocks noChangeArrowheads="1" noChangeShapeType="1" noTextEdit="1"/>
          </p:cNvSpPr>
          <p:nvPr/>
        </p:nvSpPr>
        <p:spPr bwMode="auto">
          <a:xfrm>
            <a:off x="-22225" y="1905000"/>
            <a:ext cx="3375025" cy="1676400"/>
          </a:xfrm>
          <a:prstGeom prst="rect">
            <a:avLst/>
          </a:prstGeom>
        </p:spPr>
        <p:txBody>
          <a:bodyPr wrap="none" fromWordArt="1">
            <a:prstTxWarp prst="textCascadeUp">
              <a:avLst>
                <a:gd name="adj" fmla="val 44444"/>
              </a:avLst>
            </a:prstTxWarp>
            <a:scene3d>
              <a:camera prst="legacyPerspectiveFront">
                <a:rot lat="20519961"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uLnTx/>
                <a:uFillTx/>
                <a:latin typeface="Impact"/>
                <a:ea typeface="Impact"/>
                <a:cs typeface="Impact"/>
              </a:rPr>
              <a:t>Thought Question:</a:t>
            </a:r>
          </a:p>
        </p:txBody>
      </p:sp>
      <p:sp>
        <p:nvSpPr>
          <p:cNvPr id="191498" name="Rectangle 10"/>
          <p:cNvSpPr>
            <a:spLocks noChangeArrowheads="1"/>
          </p:cNvSpPr>
          <p:nvPr/>
        </p:nvSpPr>
        <p:spPr bwMode="auto">
          <a:xfrm>
            <a:off x="-22224" y="5588000"/>
            <a:ext cx="9166224" cy="1270000"/>
          </a:xfrm>
          <a:prstGeom prst="rect">
            <a:avLst/>
          </a:prstGeom>
          <a:solidFill>
            <a:schemeClr val="bg1"/>
          </a:solidFill>
          <a:ln w="9525">
            <a:noFill/>
            <a:miter lim="800000"/>
            <a:headEnd/>
            <a:tailEnd/>
          </a:ln>
          <a:effectLst/>
        </p:spPr>
        <p:txBody>
          <a:bodyPr/>
          <a:lstStyle/>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kumimoji="0" lang="ru-RU"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Thus says the L</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ORD</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God: This is Jerusalem; I have set her in the center of the nations, with countries round about her</a:t>
            </a:r>
            <a:r>
              <a:rPr kumimoji="0" lang="ru-RU"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Ezekiel 5:5</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91494" name="AutoShape 6"/>
          <p:cNvSpPr>
            <a:spLocks noChangeArrowheads="1"/>
          </p:cNvSpPr>
          <p:nvPr/>
        </p:nvSpPr>
        <p:spPr bwMode="auto">
          <a:xfrm rot="7220944" flipV="1">
            <a:off x="6579379" y="1905000"/>
            <a:ext cx="2286000" cy="1828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12" charset="0"/>
              <a:ea typeface="ＭＳ Ｐゴシック" charset="0"/>
              <a:cs typeface="ＭＳ Ｐゴシック" charset="0"/>
            </a:endParaRPr>
          </a:p>
        </p:txBody>
      </p:sp>
      <p:sp>
        <p:nvSpPr>
          <p:cNvPr id="191499" name="Text Box 11"/>
          <p:cNvSpPr txBox="1">
            <a:spLocks noChangeArrowheads="1"/>
          </p:cNvSpPr>
          <p:nvPr/>
        </p:nvSpPr>
        <p:spPr bwMode="auto">
          <a:xfrm>
            <a:off x="9291638" y="0"/>
            <a:ext cx="609600" cy="461963"/>
          </a:xfrm>
          <a:prstGeom prst="rect">
            <a:avLst/>
          </a:prstGeom>
          <a:solidFill>
            <a:schemeClr val="bg2"/>
          </a:solidFill>
          <a:ln w="9525">
            <a:noFill/>
            <a:miter lim="800000"/>
            <a:headEnd/>
            <a:tailEnd/>
          </a:ln>
          <a:effectLst>
            <a:outerShdw blurRad="63500"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26</a:t>
            </a:r>
          </a:p>
        </p:txBody>
      </p:sp>
    </p:spTree>
    <p:extLst>
      <p:ext uri="{BB962C8B-B14F-4D97-AF65-F5344CB8AC3E}">
        <p14:creationId xmlns:p14="http://schemas.microsoft.com/office/powerpoint/2010/main" val="229155561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91493"/>
                                        </p:tgtEl>
                                        <p:attrNameLst>
                                          <p:attrName>style.visibility</p:attrName>
                                        </p:attrNameLst>
                                      </p:cBhvr>
                                      <p:to>
                                        <p:strVal val="visible"/>
                                      </p:to>
                                    </p:set>
                                    <p:animEffect transition="in" filter="wipe(up)">
                                      <p:cBhvr>
                                        <p:cTn id="7" dur="500"/>
                                        <p:tgtEl>
                                          <p:spTgt spid="191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91494"/>
                                        </p:tgtEl>
                                        <p:attrNameLst>
                                          <p:attrName>style.visibility</p:attrName>
                                        </p:attrNameLst>
                                      </p:cBhvr>
                                      <p:to>
                                        <p:strVal val="visible"/>
                                      </p:to>
                                    </p:set>
                                    <p:animEffect transition="in" filter="wipe(up)">
                                      <p:cBhvr>
                                        <p:cTn id="12" dur="500"/>
                                        <p:tgtEl>
                                          <p:spTgt spid="1914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91495"/>
                                        </p:tgtEl>
                                        <p:attrNameLst>
                                          <p:attrName>style.visibility</p:attrName>
                                        </p:attrNameLst>
                                      </p:cBhvr>
                                      <p:to>
                                        <p:strVal val="visible"/>
                                      </p:to>
                                    </p:set>
                                    <p:animEffect transition="in" filter="wipe(down)">
                                      <p:cBhvr>
                                        <p:cTn id="17" dur="500"/>
                                        <p:tgtEl>
                                          <p:spTgt spid="1914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149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1496"/>
                                        </p:tgtEl>
                                        <p:attrNameLst>
                                          <p:attrName>style.visibility</p:attrName>
                                        </p:attrNameLst>
                                      </p:cBhvr>
                                      <p:to>
                                        <p:strVal val="visible"/>
                                      </p:to>
                                    </p:set>
                                  </p:childTnLst>
                                </p:cTn>
                              </p:par>
                              <p:par>
                                <p:cTn id="26" presetID="3" presetClass="entr" presetSubtype="0" fill="hold" grpId="0" nodeType="withEffect">
                                  <p:stCondLst>
                                    <p:cond delay="0"/>
                                  </p:stCondLst>
                                  <p:childTnLst>
                                    <p:set>
                                      <p:cBhvr>
                                        <p:cTn id="27" dur="1" fill="hold">
                                          <p:stCondLst>
                                            <p:cond delay="0"/>
                                          </p:stCondLst>
                                        </p:cTn>
                                        <p:tgtEl>
                                          <p:spTgt spid="191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6" grpId="0" animBg="1"/>
      <p:bldP spid="191497" grpId="0" animBg="1"/>
      <p:bldP spid="19149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8</a:t>
            </a:r>
          </a:p>
        </p:txBody>
      </p:sp>
    </p:spTree>
    <p:extLst>
      <p:ext uri="{BB962C8B-B14F-4D97-AF65-F5344CB8AC3E}">
        <p14:creationId xmlns:p14="http://schemas.microsoft.com/office/powerpoint/2010/main" val="4262639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5"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67075" y="2924175"/>
            <a:ext cx="5876925" cy="391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66" name="Title 1"/>
          <p:cNvSpPr>
            <a:spLocks noGrp="1"/>
          </p:cNvSpPr>
          <p:nvPr>
            <p:ph type="title"/>
          </p:nvPr>
        </p:nvSpPr>
        <p:spPr>
          <a:xfrm>
            <a:off x="34925" y="115888"/>
            <a:ext cx="9074150" cy="792162"/>
          </a:xfrm>
        </p:spPr>
        <p:txBody>
          <a:bodyPr/>
          <a:lstStyle/>
          <a:p>
            <a:r>
              <a:rPr lang="en-US" sz="3600" b="1" i="1">
                <a:latin typeface="Arial" charset="0"/>
                <a:ea typeface="ＭＳ Ｐゴシック" charset="0"/>
              </a:rPr>
              <a:t>When have you seen the glory go?</a:t>
            </a:r>
          </a:p>
        </p:txBody>
      </p:sp>
      <p:pic>
        <p:nvPicPr>
          <p:cNvPr id="57446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400" y="908050"/>
            <a:ext cx="4537075" cy="301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4468"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87900" y="908050"/>
            <a:ext cx="2501900" cy="325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299" name="Title 1"/>
          <p:cNvSpPr txBox="1">
            <a:spLocks/>
          </p:cNvSpPr>
          <p:nvPr/>
        </p:nvSpPr>
        <p:spPr bwMode="auto">
          <a:xfrm>
            <a:off x="44450" y="2924944"/>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800100">
                    <a:srgbClr val="000000"/>
                  </a:glow>
                </a:effectLst>
                <a:uLnTx/>
                <a:uFillTx/>
                <a:latin typeface="Apple Chancery" charset="0"/>
                <a:ea typeface="ＭＳ Ｐゴシック" charset="0"/>
                <a:cs typeface="Apple Chancery" charset="0"/>
              </a:rPr>
              <a:t>Glory</a:t>
            </a:r>
          </a:p>
        </p:txBody>
      </p:sp>
      <p:pic>
        <p:nvPicPr>
          <p:cNvPr id="574470"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4521200"/>
            <a:ext cx="3479800" cy="233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4471" name="Picture 9"/>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0" y="2420938"/>
            <a:ext cx="3644900" cy="223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4472" name="Picture 10"/>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2843213" y="5024438"/>
            <a:ext cx="3389312" cy="1833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4473" name="Picture 12"/>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6527800" y="2420938"/>
            <a:ext cx="2616200" cy="173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1635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44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447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44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7447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7447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744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4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209" name="Picture 2" descr="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850" y="620713"/>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8"/>
              </a:schemeClr>
            </a:outerShdw>
          </a:effectLst>
        </p:spPr>
        <p:txBody>
          <a:bodyPr/>
          <a:lstStyle/>
          <a:p>
            <a:pPr eaLnBrk="1" hangingPunct="1">
              <a:defRPr/>
            </a:pPr>
            <a:r>
              <a:rPr lang="en-US" sz="5400" dirty="0">
                <a:solidFill>
                  <a:schemeClr val="bg1"/>
                </a:solidFill>
                <a:effectLst>
                  <a:outerShdw blurRad="38100" dist="38100" dir="2700000" algn="tl">
                    <a:srgbClr val="000000"/>
                  </a:outerShdw>
                </a:effectLst>
                <a:latin typeface="Times New Roman" charset="0"/>
                <a:ea typeface="ＭＳ Ｐゴシック" charset="0"/>
                <a:cs typeface="ＭＳ Ｐゴシック" charset="0"/>
              </a:rPr>
              <a:t>Solomon</a:t>
            </a:r>
            <a:r>
              <a:rPr lang="fr-FR" altLang="ja-JP" sz="5400" dirty="0">
                <a:solidFill>
                  <a:schemeClr val="bg1"/>
                </a:solidFill>
                <a:effectLst>
                  <a:outerShdw blurRad="38100" dist="38100" dir="2700000" algn="tl">
                    <a:srgbClr val="000000"/>
                  </a:outerShdw>
                </a:effectLst>
                <a:latin typeface="Times New Roman" charset="0"/>
                <a:ea typeface="ＭＳ Ｐゴシック" charset="0"/>
                <a:cs typeface="ＭＳ Ｐゴシック" charset="0"/>
              </a:rPr>
              <a:t>'</a:t>
            </a:r>
            <a:r>
              <a:rPr lang="en-US" sz="5400" dirty="0">
                <a:solidFill>
                  <a:schemeClr val="bg1"/>
                </a:solidFill>
                <a:effectLst>
                  <a:outerShdw blurRad="38100" dist="38100" dir="2700000" algn="tl">
                    <a:srgbClr val="000000"/>
                  </a:outerShdw>
                </a:effectLst>
                <a:latin typeface="Times New Roman" charset="0"/>
                <a:ea typeface="ＭＳ Ｐゴシック" charset="0"/>
                <a:cs typeface="ＭＳ Ｐゴシック" charset="0"/>
              </a:rPr>
              <a:t>s Temple</a:t>
            </a:r>
            <a:endParaRPr lang="en-US" sz="5400" dirty="0">
              <a:solidFill>
                <a:schemeClr val="bg1"/>
              </a:solidFill>
              <a:latin typeface="Times New Roman" charset="0"/>
              <a:ea typeface="ＭＳ Ｐゴシック" charset="0"/>
              <a:cs typeface="ＭＳ Ｐゴシック" charset="0"/>
            </a:endParaRPr>
          </a:p>
        </p:txBody>
      </p:sp>
      <p:sp>
        <p:nvSpPr>
          <p:cNvPr id="4" name="Cloud 3"/>
          <p:cNvSpPr/>
          <p:nvPr/>
        </p:nvSpPr>
        <p:spPr bwMode="auto">
          <a:xfrm>
            <a:off x="7543800" y="152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sp>
        <p:nvSpPr>
          <p:cNvPr id="606212" name="Text Box 5"/>
          <p:cNvSpPr txBox="1">
            <a:spLocks noChangeArrowheads="1"/>
          </p:cNvSpPr>
          <p:nvPr/>
        </p:nvSpPr>
        <p:spPr bwMode="auto">
          <a:xfrm>
            <a:off x="8445500" y="0"/>
            <a:ext cx="698500" cy="461963"/>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6213" name="Text Box 5"/>
          <p:cNvSpPr txBox="1">
            <a:spLocks noChangeArrowheads="1"/>
          </p:cNvSpPr>
          <p:nvPr/>
        </p:nvSpPr>
        <p:spPr bwMode="auto">
          <a:xfrm>
            <a:off x="7010400" y="1295400"/>
            <a:ext cx="2032929"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8:3-4</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69981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1.50104E-6 -2.10271E-6 C 0.00035 0.06362 0.00052 0.12746 0.00139 0.19154 C 0.00156 0.20819 0.00452 0.22739 0.00139 0.24451 C -0.00035 0.25307 -0.0205 0.26024 -0.02467 0.26209 C -0.03405 0.27666 -0.045 0.28314 -0.05768 0.28638 C -0.06498 0.28453 -0.07245 0.28383 -0.07957 0.28198 C -0.0893 0.27921 -0.09781 0.27042 -0.10702 0.26648 C -0.11744 0.26186 -0.12787 0.25816 -0.13829 0.25538 C -0.15132 0.24497 -0.16435 0.23618 -0.17547 0.22022 C -0.1845 0.20727 -0.20257 0.17881 -0.21508 0.17812 C -0.22672 0.17743 -0.23819 0.1765 -0.24948 0.17604 C -0.25504 0.17465 -0.26043 0.17234 -0.26598 0.17164 C -0.27606 0.16956 -0.29604 0.16725 -0.29604 0.16748 C -0.3294 0.15637 -0.36084 0.15337 -0.39472 0.15175 C -0.42061 0.14782 -0.47273 0.14504 -0.47273 0.1455 C -0.50191 0.14689 -0.50191 0.1455 -0.52085 0.15175 C -0.53926 0.17118 -0.53649 0.18645 -0.54413 0.21582 C -0.54726 0.22693 -0.54674 0.21814 -0.5509 0.22901 C -0.55316 0.23456 -0.55421 0.24127 -0.55646 0.24659 C -0.56202 0.25931 -0.56428 0.27273 -0.5688 0.28638 C -0.57088 0.2917 -0.57436 0.30396 -0.57436 0.30419 C -0.57523 0.31275 -0.57557 0.31761 -0.57696 0.32593 C -0.57783 0.33033 -0.57888 0.33472 -0.57974 0.33912 C -0.58027 0.3412 -0.58113 0.3456 -0.58113 0.34606 C -0.58166 0.35577 -0.58183 0.36595 -0.58252 0.37659 C -0.58322 0.38585 -0.58791 0.39556 -0.58791 0.40504 C -0.58791 0.41222 -0.58791 0.41962 -0.58791 0.42725 " pathEditMode="relative" rAng="0" ptsTypes="ffffffffffffffffffffffffffA">
                                      <p:cBhvr>
                                        <p:cTn id="6" dur="2000" fill="hold"/>
                                        <p:tgtEl>
                                          <p:spTgt spid="4"/>
                                        </p:tgtEl>
                                        <p:attrNameLst>
                                          <p:attrName>ppt_x</p:attrName>
                                          <p:attrName>ppt_y</p:attrName>
                                        </p:attrNameLst>
                                      </p:cBhvr>
                                      <p:rCtr x="-29170" y="213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9</a:t>
            </a:r>
          </a:p>
        </p:txBody>
      </p:sp>
    </p:spTree>
    <p:extLst>
      <p:ext uri="{BB962C8B-B14F-4D97-AF65-F5344CB8AC3E}">
        <p14:creationId xmlns:p14="http://schemas.microsoft.com/office/powerpoint/2010/main" val="202869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8257" name="Picture 2" descr="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8"/>
              </a:schemeClr>
            </a:outerShdw>
          </a:effectLst>
        </p:spPr>
        <p:txBody>
          <a:bodyPr/>
          <a:lstStyle/>
          <a:p>
            <a:pPr eaLnBrk="1" hangingPunct="1">
              <a:defRPr/>
            </a:pPr>
            <a:r>
              <a:rPr lang="en-US" sz="5400" dirty="0">
                <a:effectLst>
                  <a:outerShdw blurRad="38100" dist="38100" dir="2700000" algn="tl">
                    <a:srgbClr val="000000"/>
                  </a:outerShdw>
                </a:effectLst>
                <a:latin typeface="Times New Roman" charset="0"/>
                <a:ea typeface="ＭＳ Ｐゴシック" charset="0"/>
                <a:cs typeface="ＭＳ Ｐゴシック" charset="0"/>
              </a:rPr>
              <a:t>Solomon</a:t>
            </a:r>
            <a:r>
              <a:rPr lang="fr-FR" altLang="ja-JP" sz="5400" dirty="0">
                <a:effectLst>
                  <a:outerShdw blurRad="38100" dist="38100" dir="2700000" algn="tl">
                    <a:srgbClr val="000000"/>
                  </a:outerShdw>
                </a:effectLst>
                <a:latin typeface="Times New Roman" charset="0"/>
                <a:ea typeface="ＭＳ Ｐゴシック" charset="0"/>
                <a:cs typeface="ＭＳ Ｐゴシック" charset="0"/>
              </a:rPr>
              <a:t>'</a:t>
            </a:r>
            <a:r>
              <a:rPr lang="en-US" sz="5400" dirty="0">
                <a:effectLst>
                  <a:outerShdw blurRad="38100" dist="38100" dir="2700000" algn="tl">
                    <a:srgbClr val="000000"/>
                  </a:outerShdw>
                </a:effectLst>
                <a:latin typeface="Times New Roman" charset="0"/>
                <a:ea typeface="ＭＳ Ｐゴシック" charset="0"/>
                <a:cs typeface="ＭＳ Ｐゴシック" charset="0"/>
              </a:rPr>
              <a:t>s Temple</a:t>
            </a:r>
            <a:endParaRPr lang="en-US" sz="5400" dirty="0">
              <a:latin typeface="Times New Roman" charset="0"/>
              <a:ea typeface="ＭＳ Ｐゴシック" charset="0"/>
              <a:cs typeface="ＭＳ Ｐゴシック" charset="0"/>
            </a:endParaRPr>
          </a:p>
        </p:txBody>
      </p:sp>
      <p:sp>
        <p:nvSpPr>
          <p:cNvPr id="4" name="Cloud 3"/>
          <p:cNvSpPr/>
          <p:nvPr/>
        </p:nvSpPr>
        <p:spPr bwMode="auto">
          <a:xfrm>
            <a:off x="2509838"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sp>
        <p:nvSpPr>
          <p:cNvPr id="608260" name="Text Box 5"/>
          <p:cNvSpPr txBox="1">
            <a:spLocks noChangeArrowheads="1"/>
          </p:cNvSpPr>
          <p:nvPr/>
        </p:nvSpPr>
        <p:spPr bwMode="auto">
          <a:xfrm>
            <a:off x="8445500" y="0"/>
            <a:ext cx="698500" cy="461963"/>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8261" name="Text Box 5"/>
          <p:cNvSpPr txBox="1">
            <a:spLocks noChangeArrowheads="1"/>
          </p:cNvSpPr>
          <p:nvPr/>
        </p:nvSpPr>
        <p:spPr bwMode="auto">
          <a:xfrm>
            <a:off x="7010400" y="1295400"/>
            <a:ext cx="1758950" cy="461963"/>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Ezekiel 9:3</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7949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2.22222E-6 -3.33333E-6 C 0.03785 -0.00139 0.07882 0.00069 0.11666 -0.00926 C 0.15798 -0.00602 0.19878 -3.33333E-6 0.24028 0.00185 C 0.26111 0.00417 0.28177 0.00741 0.30278 0.00926 C 0.31059 0.00856 0.32639 0.00741 0.32639 0.00741 " pathEditMode="relative" ptsTypes="ffffA">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10</a:t>
            </a:r>
          </a:p>
        </p:txBody>
      </p:sp>
    </p:spTree>
    <p:extLst>
      <p:ext uri="{BB962C8B-B14F-4D97-AF65-F5344CB8AC3E}">
        <p14:creationId xmlns:p14="http://schemas.microsoft.com/office/powerpoint/2010/main" val="3545304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305" name="Picture 2" descr="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8"/>
              </a:schemeClr>
            </a:outerShdw>
          </a:effectLst>
        </p:spPr>
        <p:txBody>
          <a:bodyPr/>
          <a:lstStyle/>
          <a:p>
            <a:pPr eaLnBrk="1" hangingPunct="1">
              <a:defRPr/>
            </a:pPr>
            <a:r>
              <a:rPr lang="en-US" sz="5400" dirty="0">
                <a:effectLst>
                  <a:outerShdw blurRad="38100" dist="38100" dir="2700000" algn="tl">
                    <a:srgbClr val="000000"/>
                  </a:outerShdw>
                </a:effectLst>
                <a:latin typeface="Times New Roman" charset="0"/>
                <a:ea typeface="ＭＳ Ｐゴシック" charset="0"/>
                <a:cs typeface="ＭＳ Ｐゴシック" charset="0"/>
              </a:rPr>
              <a:t>Solomon</a:t>
            </a:r>
            <a:r>
              <a:rPr lang="fr-FR" altLang="ja-JP" sz="5400" dirty="0">
                <a:effectLst>
                  <a:outerShdw blurRad="38100" dist="38100" dir="2700000" algn="tl">
                    <a:srgbClr val="000000"/>
                  </a:outerShdw>
                </a:effectLst>
                <a:latin typeface="Times New Roman" charset="0"/>
                <a:ea typeface="ＭＳ Ｐゴシック" charset="0"/>
                <a:cs typeface="ＭＳ Ｐゴシック" charset="0"/>
              </a:rPr>
              <a:t>'</a:t>
            </a:r>
            <a:r>
              <a:rPr lang="en-US" sz="5400" dirty="0">
                <a:effectLst>
                  <a:outerShdw blurRad="38100" dist="38100" dir="2700000" algn="tl">
                    <a:srgbClr val="000000"/>
                  </a:outerShdw>
                </a:effectLst>
                <a:latin typeface="Times New Roman" charset="0"/>
                <a:ea typeface="ＭＳ Ｐゴシック" charset="0"/>
                <a:cs typeface="ＭＳ Ｐゴシック" charset="0"/>
              </a:rPr>
              <a:t>s Temple</a:t>
            </a:r>
            <a:endParaRPr lang="en-US" sz="5400" dirty="0">
              <a:latin typeface="Times New Roman" charset="0"/>
              <a:ea typeface="ＭＳ Ｐゴシック" charset="0"/>
              <a:cs typeface="ＭＳ Ｐゴシック" charset="0"/>
            </a:endParaRPr>
          </a:p>
        </p:txBody>
      </p:sp>
      <p:sp>
        <p:nvSpPr>
          <p:cNvPr id="4" name="Cloud 3"/>
          <p:cNvSpPr/>
          <p:nvPr/>
        </p:nvSpPr>
        <p:spPr bwMode="auto">
          <a:xfrm>
            <a:off x="2514600"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sp>
        <p:nvSpPr>
          <p:cNvPr id="610308" name="Text Box 5"/>
          <p:cNvSpPr txBox="1">
            <a:spLocks noChangeArrowheads="1"/>
          </p:cNvSpPr>
          <p:nvPr/>
        </p:nvSpPr>
        <p:spPr bwMode="auto">
          <a:xfrm>
            <a:off x="8445500" y="0"/>
            <a:ext cx="698500" cy="461963"/>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10309" name="Text Box 5"/>
          <p:cNvSpPr txBox="1">
            <a:spLocks noChangeArrowheads="1"/>
          </p:cNvSpPr>
          <p:nvPr/>
        </p:nvSpPr>
        <p:spPr bwMode="auto">
          <a:xfrm>
            <a:off x="6815530" y="1295400"/>
            <a:ext cx="2204450"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10:3-4</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23720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71091E-6 -1.34166E-6 C 0.02345 -0.00092 0.04708 -0.00185 0.07157 -0.00254 C 0.08165 -0.00277 0.08808 -0.00231 0.09607 -0.00185 C 0.1091 -0.00116 0.12248 -0.00046 0.13742 -0.00023 C 0.14888 -0.00023 0.16087 -1.34166E-6 0.17182 0.00046 C 0.18485 0.00116 0.19875 0.00208 0.21351 0.00255 C 0.22654 0.00278 0.24009 0.00301 0.25347 0.00347 C 0.26077 0.00347 0.26876 0.0037 0.2764 0.00347 C 0.27797 0.00324 0.27797 0.00301 0.27936 0.00278 C 0.2844 0.00231 0.29621 0.00162 0.30385 0.00139 C 0.32383 0.00093 0.36205 0.00116 0.37091 0.00116 C 0.3796 0.0007 0.3836 0.00023 0.38968 -0.00023 C 0.39315 -0.00092 0.39802 -0.00116 0.40114 -0.00162 C 0.4107 -0.00347 0.41991 -0.00509 0.43102 -0.00671 C 0.44388 -0.00879 0.46039 -0.00995 0.47567 -0.01156 C 0.48175 -0.01203 0.48645 -0.01272 0.49287 -0.01342 C 0.49531 -0.01434 0.49096 -0.01434 0.48419 -0.0148 C 0.47498 -0.01527 0.46577 -0.01573 0.45847 -0.01642 C 0.45535 -0.01735 0.46508 -0.0185 0.47272 -0.01897 C 0.4861 -0.01966 0.49791 -0.02082 0.50712 -0.02221 C 0.50903 -0.0229 0.51007 -0.02359 0.51285 -0.02406 C 0.51581 -0.02452 0.52154 -0.02521 0.52432 -0.02568 C 0.52536 -0.02591 0.52623 -0.02614 0.5271 -0.02637 C 0.52901 -0.02729 0.53266 -0.02822 0.53457 -0.02915 C 0.53544 -0.02984 0.53613 -0.0303 0.5403 -0.03076 C 0.5443 -0.03123 0.55611 -0.03169 0.56306 -0.03192 C 0.56497 -0.03215 0.56688 -0.03215 0.56879 -0.03215 C 0.57175 -0.03215 0.57748 -0.03238 0.57748 -0.03215 C 0.5787 -0.03261 0.58061 -0.03285 0.58165 -0.03285 C 0.58391 -0.03308 0.58773 -0.03354 0.58773 -0.03354 " pathEditMode="relative" rAng="0" ptsTypes="fffffffffffffffffffffffffffffA">
                                      <p:cBhvr>
                                        <p:cTn id="6" dur="2000" fill="hold"/>
                                        <p:tgtEl>
                                          <p:spTgt spid="4"/>
                                        </p:tgtEl>
                                        <p:attrNameLst>
                                          <p:attrName>ppt_x</p:attrName>
                                          <p:attrName>ppt_y</p:attrName>
                                        </p:attrNameLst>
                                      </p:cBhvr>
                                      <p:rCtr x="29378" y="-15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3" name="Picture 2" descr="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8"/>
              </a:schemeClr>
            </a:outerShdw>
          </a:effectLst>
        </p:spPr>
        <p:txBody>
          <a:bodyPr/>
          <a:lstStyle/>
          <a:p>
            <a:pPr eaLnBrk="1" hangingPunct="1">
              <a:defRPr/>
            </a:pPr>
            <a:r>
              <a:rPr lang="en-US" sz="5400" dirty="0">
                <a:effectLst>
                  <a:outerShdw blurRad="38100" dist="38100" dir="2700000" algn="tl">
                    <a:srgbClr val="000000"/>
                  </a:outerShdw>
                </a:effectLst>
                <a:latin typeface="Times New Roman" charset="0"/>
                <a:ea typeface="ＭＳ Ｐゴシック" charset="0"/>
                <a:cs typeface="ＭＳ Ｐゴシック" charset="0"/>
              </a:rPr>
              <a:t>Solomon</a:t>
            </a:r>
            <a:r>
              <a:rPr lang="fr-FR" altLang="ja-JP" sz="5400" dirty="0">
                <a:effectLst>
                  <a:outerShdw blurRad="38100" dist="38100" dir="2700000" algn="tl">
                    <a:srgbClr val="000000"/>
                  </a:outerShdw>
                </a:effectLst>
                <a:latin typeface="Times New Roman" charset="0"/>
                <a:ea typeface="ＭＳ Ｐゴシック" charset="0"/>
                <a:cs typeface="ＭＳ Ｐゴシック" charset="0"/>
              </a:rPr>
              <a:t>'</a:t>
            </a:r>
            <a:r>
              <a:rPr lang="en-US" sz="5400" dirty="0">
                <a:effectLst>
                  <a:outerShdw blurRad="38100" dist="38100" dir="2700000" algn="tl">
                    <a:srgbClr val="000000"/>
                  </a:outerShdw>
                </a:effectLst>
                <a:latin typeface="Times New Roman" charset="0"/>
                <a:ea typeface="ＭＳ Ｐゴシック" charset="0"/>
                <a:cs typeface="ＭＳ Ｐゴシック" charset="0"/>
              </a:rPr>
              <a:t>s Temple</a:t>
            </a:r>
            <a:endParaRPr lang="en-US" sz="5400" dirty="0">
              <a:latin typeface="Times New Roman" charset="0"/>
              <a:ea typeface="ＭＳ Ｐゴシック" charset="0"/>
              <a:cs typeface="ＭＳ Ｐゴシック" charset="0"/>
            </a:endParaRPr>
          </a:p>
        </p:txBody>
      </p:sp>
      <p:sp>
        <p:nvSpPr>
          <p:cNvPr id="4" name="Cloud 3"/>
          <p:cNvSpPr/>
          <p:nvPr/>
        </p:nvSpPr>
        <p:spPr bwMode="auto">
          <a:xfrm>
            <a:off x="5562600"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sp>
        <p:nvSpPr>
          <p:cNvPr id="612356" name="Text Box 5"/>
          <p:cNvSpPr txBox="1">
            <a:spLocks noChangeArrowheads="1"/>
          </p:cNvSpPr>
          <p:nvPr/>
        </p:nvSpPr>
        <p:spPr bwMode="auto">
          <a:xfrm>
            <a:off x="8445500" y="0"/>
            <a:ext cx="698500" cy="461963"/>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12357" name="Text Box 5"/>
          <p:cNvSpPr txBox="1">
            <a:spLocks noChangeArrowheads="1"/>
          </p:cNvSpPr>
          <p:nvPr/>
        </p:nvSpPr>
        <p:spPr bwMode="auto">
          <a:xfrm>
            <a:off x="6248400" y="1295400"/>
            <a:ext cx="2546350" cy="461963"/>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Ezekiel 10:18-19</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75535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017 1.88064E-6 C -0.00052 -0.02221 -0.00052 -0.05159 -0.00087 -0.07726 C -0.00104 -0.08143 -0.00208 -0.0916 -0.00087 -0.09577 C 0.00035 -0.09947 0.0106 -0.10294 0.01268 -0.10294 C 0.01755 -0.1108 0.02311 -0.11427 0.02971 -0.11427 C 0.03353 -0.11427 0.03735 -0.11427 0.04118 -0.11427 C 0.04587 -0.1108 0.05038 -0.10664 0.05525 -0.10664 C 0.06063 -0.10294 0.06585 -0.10294 0.07123 -0.10294 C 0.07801 -0.09577 0.08496 -0.0916 0.09034 -0.08814 C 0.09538 -0.08143 0.10424 -0.07009 0.11136 -0.07009 C 0.1171 -0.07009 0.12283 -0.07009 0.12891 -0.07009 C 0.13186 -0.07009 0.1343 -0.06639 0.13742 -0.06639 C 0.14264 -0.06639 0.15306 -0.06639 0.15306 -0.07009 C 0.17008 -0.06246 0.18659 -0.05876 0.20414 -0.05876 C 0.21734 -0.05876 0.24444 -0.05506 0.24444 -0.05876 C 0.25938 -0.05876 0.25938 -0.06246 0.26929 -0.05876 C 0.27867 -0.06639 0.27728 -0.07379 0.28145 -0.08513 C 0.28284 -0.08814 0.28214 -0.08513 0.28492 -0.0916 C 0.28596 -0.0916 0.28648 -0.09577 0.2877 -0.09947 C 0.29048 -0.10294 0.2917 -0.1108 0.29413 -0.11427 C 0.295 -0.11798 0.29674 -0.12145 0.29674 -0.12515 C 0.29778 -0.12515 0.29778 -0.12885 0.2983 -0.12885 C 0.29847 -0.13232 0.29899 -0.13232 0.29986 -0.13602 C 0.29986 -0.13532 0.30056 -0.13949 0.30056 -0.14342 C 0.30073 -0.14342 0.30073 -0.14712 0.3009 -0.15059 C 0.30125 -0.15429 0.30421 -0.15776 0.30421 -0.16146 C 0.30421 -0.16493 0.30421 -0.16863 0.30421 -0.1721 " pathEditMode="relative" rAng="0" ptsTypes="ffffffffffffffffffffffffffA">
                                      <p:cBhvr>
                                        <p:cTn id="6" dur="2000" fill="hold"/>
                                        <p:tgtEl>
                                          <p:spTgt spid="4"/>
                                        </p:tgtEl>
                                        <p:attrNameLst>
                                          <p:attrName>ppt_x</p:attrName>
                                          <p:attrName>ppt_y</p:attrName>
                                        </p:attrNameLst>
                                      </p:cBhvr>
                                      <p:rCtr x="15115" y="-8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11</a:t>
            </a:r>
          </a:p>
        </p:txBody>
      </p:sp>
    </p:spTree>
    <p:extLst>
      <p:ext uri="{BB962C8B-B14F-4D97-AF65-F5344CB8AC3E}">
        <p14:creationId xmlns:p14="http://schemas.microsoft.com/office/powerpoint/2010/main" val="1403309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33"/>
          <p:cNvSpPr>
            <a:spLocks noChangeArrowheads="1"/>
          </p:cNvSpPr>
          <p:nvPr/>
        </p:nvSpPr>
        <p:spPr bwMode="auto">
          <a:xfrm>
            <a:off x="0" y="0"/>
            <a:ext cx="9144000" cy="6858000"/>
          </a:xfrm>
          <a:prstGeom prst="rect">
            <a:avLst/>
          </a:prstGeom>
          <a:solidFill>
            <a:srgbClr val="D4D2CF">
              <a:alpha val="52156"/>
            </a:srgbClr>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Cloud 32"/>
          <p:cNvSpPr/>
          <p:nvPr/>
        </p:nvSpPr>
        <p:spPr bwMode="auto">
          <a:xfrm>
            <a:off x="4876800" y="289560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cs typeface="ＭＳ Ｐゴシック"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en-US">
                <a:latin typeface="Arial" charset="0"/>
                <a:ea typeface="ＭＳ Ｐゴシック" charset="0"/>
                <a:cs typeface="Arial" charset="0"/>
              </a:rPr>
              <a:t>The Glory Leaving</a:t>
            </a: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14406" name="Text Box 5"/>
          <p:cNvSpPr txBox="1">
            <a:spLocks noChangeArrowheads="1"/>
          </p:cNvSpPr>
          <p:nvPr/>
        </p:nvSpPr>
        <p:spPr bwMode="auto">
          <a:xfrm>
            <a:off x="6248400" y="1295400"/>
            <a:ext cx="2100263" cy="461963"/>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Ezekiel 11:23</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8"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59997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4169 0.07032 C 0.0754 0.08212 0.11292 0.05991 0.14663 0.16077 C 0.18433 0.12607 0.22307 0.07032 0.26146 0.05066 C 0.28023 0.02892 0.29899 -0.00254 0.31845 -0.01665 C 0.32592 -0.01249 0.34173 -0.00254 0.34173 -0.00555 " pathEditMode="relative" rAng="0" ptsTypes="ffffA">
                                      <p:cBhvr>
                                        <p:cTn id="6" dur="2000" fill="hold"/>
                                        <p:tgtEl>
                                          <p:spTgt spid="33"/>
                                        </p:tgtEl>
                                        <p:attrNameLst>
                                          <p:attrName>ppt_x</p:attrName>
                                          <p:attrName>ppt_y</p:attrName>
                                        </p:attrNameLst>
                                      </p:cBhvr>
                                      <p:rCtr x="14993"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quench the spirit">
            <a:extLst>
              <a:ext uri="{FF2B5EF4-FFF2-40B4-BE49-F238E27FC236}">
                <a16:creationId xmlns:a16="http://schemas.microsoft.com/office/drawing/2014/main" id="{009C5455-58EB-D442-95AA-F4F4F5047A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27"/>
          <a:stretch/>
        </p:blipFill>
        <p:spPr bwMode="auto">
          <a:xfrm>
            <a:off x="0" y="0"/>
            <a:ext cx="8720918"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4187687" cy="688538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Be honest that while the Spirit is present, you may have quenched him.</a:t>
            </a:r>
          </a:p>
        </p:txBody>
      </p:sp>
    </p:spTree>
    <p:extLst>
      <p:ext uri="{BB962C8B-B14F-4D97-AF65-F5344CB8AC3E}">
        <p14:creationId xmlns:p14="http://schemas.microsoft.com/office/powerpoint/2010/main" val="3769072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ChangeArrowheads="1"/>
          </p:cNvSpPr>
          <p:nvPr>
            <p:ph type="title" idx="4294967295"/>
          </p:nvPr>
        </p:nvSpPr>
        <p:spPr/>
        <p:txBody>
          <a:bodyPr/>
          <a:lstStyle/>
          <a:p>
            <a:pPr eaLnBrk="1" hangingPunct="1"/>
            <a:r>
              <a:rPr kumimoji="0" lang="en-US">
                <a:latin typeface="Futura" charset="0"/>
                <a:ea typeface="ＭＳ Ｐゴシック" charset="0"/>
                <a:cs typeface="ＭＳ Ｐゴシック" charset="0"/>
              </a:rPr>
              <a:t>Indwelling of the Holy Spirit</a:t>
            </a:r>
          </a:p>
        </p:txBody>
      </p:sp>
      <p:sp>
        <p:nvSpPr>
          <p:cNvPr id="287746" name="Rectangle 3"/>
          <p:cNvSpPr>
            <a:spLocks noGrp="1" noChangeArrowheads="1"/>
          </p:cNvSpPr>
          <p:nvPr>
            <p:ph type="body" idx="4294967295"/>
          </p:nvPr>
        </p:nvSpPr>
        <p:spPr>
          <a:xfrm>
            <a:off x="3313113" y="2060848"/>
            <a:ext cx="5795962" cy="4505325"/>
          </a:xfrm>
        </p:spPr>
        <p:txBody>
          <a:bodyPr/>
          <a:lstStyle/>
          <a:p>
            <a:pPr marL="0" indent="0" eaLnBrk="1" hangingPunct="1">
              <a:buFont typeface="Wingdings" charset="0"/>
              <a:buNone/>
            </a:pPr>
            <a:r>
              <a:rPr kumimoji="0" lang="en-US" i="1" dirty="0">
                <a:latin typeface="Arial" charset="0"/>
                <a:ea typeface="ＭＳ Ｐゴシック" charset="0"/>
              </a:rPr>
              <a:t>Romans 8:9  </a:t>
            </a:r>
          </a:p>
          <a:p>
            <a:pPr marL="0" indent="0" eaLnBrk="1" hangingPunct="1">
              <a:buFont typeface="Wingdings" charset="0"/>
              <a:buNone/>
            </a:pPr>
            <a:r>
              <a:rPr kumimoji="0" lang="ru-RU" i="1" dirty="0">
                <a:latin typeface="Arial" charset="0"/>
                <a:ea typeface="ＭＳ Ｐゴシック" charset="0"/>
              </a:rPr>
              <a:t>"</a:t>
            </a:r>
            <a:r>
              <a:rPr kumimoji="0" lang="en-US" i="1" dirty="0">
                <a:latin typeface="Arial" charset="0"/>
                <a:ea typeface="ＭＳ Ｐゴシック" charset="0"/>
              </a:rPr>
              <a:t>You, however, are controlled not by the sinful nature but by the Spirit, if</a:t>
            </a:r>
            <a:r>
              <a:rPr kumimoji="0" lang="en-US" dirty="0">
                <a:latin typeface="Arial" charset="0"/>
                <a:ea typeface="ＭＳ Ｐゴシック" charset="0"/>
              </a:rPr>
              <a:t> </a:t>
            </a:r>
            <a:r>
              <a:rPr kumimoji="0" lang="en-US" i="1" dirty="0">
                <a:latin typeface="Arial" charset="0"/>
                <a:ea typeface="ＭＳ Ｐゴシック" charset="0"/>
              </a:rPr>
              <a:t>the Spirit of God </a:t>
            </a:r>
            <a:r>
              <a:rPr kumimoji="0" lang="en-US" i="1" u="sng" dirty="0">
                <a:latin typeface="Arial" charset="0"/>
                <a:ea typeface="ＭＳ Ｐゴシック" charset="0"/>
              </a:rPr>
              <a:t>lives</a:t>
            </a:r>
            <a:r>
              <a:rPr kumimoji="0" lang="en-US" i="1" dirty="0">
                <a:latin typeface="Arial" charset="0"/>
                <a:ea typeface="ＭＳ Ｐゴシック" charset="0"/>
              </a:rPr>
              <a:t> in you. And if anyone does not have the Spirit of Christ, he does not belong to Christ.</a:t>
            </a:r>
            <a:r>
              <a:rPr kumimoji="0" lang="ru-RU" i="1" dirty="0">
                <a:latin typeface="Arial" charset="0"/>
                <a:ea typeface="ＭＳ Ｐゴシック" charset="0"/>
              </a:rPr>
              <a:t>"</a:t>
            </a:r>
            <a:endParaRPr kumimoji="0" lang="en-US" dirty="0">
              <a:latin typeface="Arial" charset="0"/>
              <a:ea typeface="ＭＳ Ｐゴシック" charset="0"/>
            </a:endParaRPr>
          </a:p>
        </p:txBody>
      </p:sp>
      <p:sp>
        <p:nvSpPr>
          <p:cNvPr id="287747" name="TextBox 3"/>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II. C.</a:t>
            </a:r>
          </a:p>
        </p:txBody>
      </p:sp>
      <p:pic>
        <p:nvPicPr>
          <p:cNvPr id="2877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71" y="2060848"/>
            <a:ext cx="3186113"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54600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89" name="Picture 1" descr="holiness-sma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5175"/>
            <a:ext cx="9134475" cy="581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5490" name="Title 1"/>
          <p:cNvSpPr>
            <a:spLocks noGrp="1"/>
          </p:cNvSpPr>
          <p:nvPr>
            <p:ph type="title"/>
          </p:nvPr>
        </p:nvSpPr>
        <p:spPr>
          <a:xfrm>
            <a:off x="34925" y="115888"/>
            <a:ext cx="9074150" cy="792162"/>
          </a:xfrm>
        </p:spPr>
        <p:txBody>
          <a:bodyPr/>
          <a:lstStyle/>
          <a:p>
            <a:r>
              <a:rPr lang="en-US" sz="4000" b="1">
                <a:latin typeface="Arial" charset="0"/>
                <a:ea typeface="ＭＳ Ｐゴシック" charset="0"/>
              </a:rPr>
              <a:t>Key Word for Ezekiel</a:t>
            </a:r>
          </a:p>
        </p:txBody>
      </p:sp>
      <p:sp>
        <p:nvSpPr>
          <p:cNvPr id="575491" name="Title 1"/>
          <p:cNvSpPr txBox="1">
            <a:spLocks/>
          </p:cNvSpPr>
          <p:nvPr/>
        </p:nvSpPr>
        <p:spPr bwMode="auto">
          <a:xfrm>
            <a:off x="44450" y="2934072"/>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pple Chancery" charset="0"/>
                <a:ea typeface="ＭＳ Ｐゴシック" charset="0"/>
                <a:cs typeface="Apple Chancery" charset="0"/>
              </a:rPr>
              <a:t>Glory</a:t>
            </a:r>
          </a:p>
        </p:txBody>
      </p:sp>
      <p:sp>
        <p:nvSpPr>
          <p:cNvPr id="575492" name="Text Box 44"/>
          <p:cNvSpPr txBox="1">
            <a:spLocks noChangeArrowheads="1"/>
          </p:cNvSpPr>
          <p:nvPr/>
        </p:nvSpPr>
        <p:spPr bwMode="auto">
          <a:xfrm>
            <a:off x="8459788" y="92075"/>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a:ln>
                  <a:noFill/>
                </a:ln>
                <a:solidFill>
                  <a:srgbClr val="FFFFFF"/>
                </a:solidFill>
                <a:effectLst/>
                <a:uLnTx/>
                <a:uFillTx/>
                <a:latin typeface="Arial" charset="0"/>
                <a:ea typeface="新細明體" charset="0"/>
                <a:cs typeface="新細明體" charset="0"/>
              </a:rPr>
              <a:t>500</a:t>
            </a:r>
          </a:p>
        </p:txBody>
      </p:sp>
    </p:spTree>
    <p:extLst>
      <p:ext uri="{BB962C8B-B14F-4D97-AF65-F5344CB8AC3E}">
        <p14:creationId xmlns:p14="http://schemas.microsoft.com/office/powerpoint/2010/main" val="3836775927"/>
      </p:ext>
    </p:extLst>
  </p:cSld>
  <p:clrMapOvr>
    <a:masterClrMapping/>
  </p:clrMapOvr>
  <p:transition spd="med">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spirit sent by Chri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80513" cy="6931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3890" name="Rectangle 2"/>
          <p:cNvSpPr>
            <a:spLocks noGrp="1" noChangeArrowheads="1"/>
          </p:cNvSpPr>
          <p:nvPr>
            <p:ph type="title" idx="4294967295"/>
          </p:nvPr>
        </p:nvSpPr>
        <p:spPr>
          <a:xfrm>
            <a:off x="611188" y="115888"/>
            <a:ext cx="5902325" cy="1019175"/>
          </a:xfrm>
          <a:solidFill>
            <a:srgbClr val="000000"/>
          </a:solidFill>
        </p:spPr>
        <p:txBody>
          <a:bodyPr/>
          <a:lstStyle/>
          <a:p>
            <a:pPr eaLnBrk="1" hangingPunct="1"/>
            <a:r>
              <a:rPr kumimoji="0" lang="en-US">
                <a:solidFill>
                  <a:srgbClr val="FFFFFF"/>
                </a:solidFill>
                <a:latin typeface="Futura" charset="0"/>
                <a:ea typeface="ＭＳ Ｐゴシック" charset="0"/>
                <a:cs typeface="ＭＳ Ｐゴシック" charset="0"/>
              </a:rPr>
              <a:t>John 14:15-17</a:t>
            </a:r>
          </a:p>
        </p:txBody>
      </p:sp>
      <p:sp>
        <p:nvSpPr>
          <p:cNvPr id="228354" name="Rectangle 3"/>
          <p:cNvSpPr>
            <a:spLocks noGrp="1" noChangeArrowheads="1"/>
          </p:cNvSpPr>
          <p:nvPr>
            <p:ph type="body" idx="4294967295"/>
          </p:nvPr>
        </p:nvSpPr>
        <p:spPr>
          <a:xfrm>
            <a:off x="250825" y="1773238"/>
            <a:ext cx="8858250" cy="4322762"/>
          </a:xfrm>
        </p:spPr>
        <p:txBody>
          <a:bodyPr/>
          <a:lstStyle/>
          <a:p>
            <a:pPr marL="0" indent="0" eaLnBrk="1" hangingPunct="1">
              <a:buFont typeface="Wingdings" charset="0"/>
              <a:buNone/>
              <a:defRPr/>
            </a:pP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 </a:t>
            </a:r>
            <a:r>
              <a:rPr kumimoji="0" lang="en-US" baseline="30000" dirty="0">
                <a:solidFill>
                  <a:srgbClr val="FFFFFF"/>
                </a:solidFill>
                <a:effectLst>
                  <a:glow rad="241300">
                    <a:schemeClr val="tx1">
                      <a:alpha val="75000"/>
                    </a:schemeClr>
                  </a:glow>
                </a:effectLst>
                <a:latin typeface="Arial" charset="0"/>
                <a:ea typeface="ＭＳ Ｐゴシック" charset="0"/>
                <a:cs typeface="ＭＳ Ｐゴシック" charset="0"/>
              </a:rPr>
              <a:t>15</a:t>
            </a:r>
            <a:r>
              <a:rPr kumimoji="0" lang="ru-RU" dirty="0">
                <a:solidFill>
                  <a:srgbClr val="FFFFFF"/>
                </a:solidFill>
                <a:effectLst>
                  <a:glow rad="241300">
                    <a:schemeClr val="tx1">
                      <a:alpha val="75000"/>
                    </a:schemeClr>
                  </a:glow>
                </a:effectLst>
                <a:latin typeface="Arial" charset="0"/>
                <a:ea typeface="ＭＳ Ｐゴシック" charset="0"/>
                <a:cs typeface="ＭＳ Ｐゴシック" charset="0"/>
              </a:rPr>
              <a:t>"</a:t>
            </a: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If you love me, you will obey what I command. </a:t>
            </a:r>
            <a:r>
              <a:rPr kumimoji="0" lang="en-US" baseline="30000" dirty="0">
                <a:solidFill>
                  <a:srgbClr val="FFFFFF"/>
                </a:solidFill>
                <a:effectLst>
                  <a:glow rad="241300">
                    <a:schemeClr val="tx1">
                      <a:alpha val="75000"/>
                    </a:schemeClr>
                  </a:glow>
                </a:effectLst>
                <a:latin typeface="Arial" charset="0"/>
                <a:ea typeface="ＭＳ Ｐゴシック" charset="0"/>
                <a:cs typeface="ＭＳ Ｐゴシック" charset="0"/>
              </a:rPr>
              <a:t>16</a:t>
            </a: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And I will ask the Father, and he will give you </a:t>
            </a:r>
            <a:r>
              <a:rPr kumimoji="0" lang="en-US" dirty="0">
                <a:solidFill>
                  <a:srgbClr val="F5F50F"/>
                </a:solidFill>
                <a:effectLst>
                  <a:glow rad="241300">
                    <a:schemeClr val="tx1">
                      <a:alpha val="75000"/>
                    </a:schemeClr>
                  </a:glow>
                </a:effectLst>
                <a:latin typeface="Arial" charset="0"/>
                <a:ea typeface="ＭＳ Ｐゴシック" charset="0"/>
                <a:cs typeface="ＭＳ Ｐゴシック" charset="0"/>
              </a:rPr>
              <a:t>another Counselor to be with you forever</a:t>
            </a: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 — </a:t>
            </a:r>
            <a:r>
              <a:rPr kumimoji="0" lang="en-US" baseline="30000" dirty="0">
                <a:solidFill>
                  <a:srgbClr val="FFFFFF"/>
                </a:solidFill>
                <a:effectLst>
                  <a:glow rad="241300">
                    <a:schemeClr val="tx1">
                      <a:alpha val="75000"/>
                    </a:schemeClr>
                  </a:glow>
                </a:effectLst>
                <a:latin typeface="Arial" charset="0"/>
                <a:ea typeface="ＭＳ Ｐゴシック" charset="0"/>
                <a:cs typeface="ＭＳ Ｐゴシック" charset="0"/>
              </a:rPr>
              <a:t>17</a:t>
            </a: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the Spirit of truth. The world cannot accept him, because it neither sees him nor knows him. But you know him, for he lives with you and will be in you.</a:t>
            </a:r>
            <a:r>
              <a:rPr kumimoji="0" lang="ru-RU" altLang="ja-JP" dirty="0">
                <a:solidFill>
                  <a:srgbClr val="FFFFFF"/>
                </a:solidFill>
                <a:effectLst>
                  <a:glow rad="241300">
                    <a:schemeClr val="tx1">
                      <a:alpha val="75000"/>
                    </a:schemeClr>
                  </a:glow>
                </a:effectLst>
                <a:latin typeface="Arial" charset="0"/>
                <a:ea typeface="ＭＳ Ｐゴシック" charset="0"/>
                <a:cs typeface="ＭＳ Ｐゴシック" charset="0"/>
              </a:rPr>
              <a:t>"</a:t>
            </a:r>
            <a:endPar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endParaRPr>
          </a:p>
        </p:txBody>
      </p:sp>
      <p:sp>
        <p:nvSpPr>
          <p:cNvPr id="293892" name="TextBox 4"/>
          <p:cNvSpPr txBox="1">
            <a:spLocks noChangeArrowheads="1"/>
          </p:cNvSpPr>
          <p:nvPr/>
        </p:nvSpPr>
        <p:spPr bwMode="auto">
          <a:xfrm>
            <a:off x="9251157" y="0"/>
            <a:ext cx="1081087" cy="8302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II. D.</a:t>
            </a:r>
          </a:p>
        </p:txBody>
      </p:sp>
    </p:spTree>
    <p:extLst>
      <p:ext uri="{BB962C8B-B14F-4D97-AF65-F5344CB8AC3E}">
        <p14:creationId xmlns:p14="http://schemas.microsoft.com/office/powerpoint/2010/main" val="336863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8354">
                                            <p:txEl>
                                              <p:pRg st="0" end="0"/>
                                            </p:txEl>
                                          </p:spTgt>
                                        </p:tgtEl>
                                        <p:attrNameLst>
                                          <p:attrName>style.visibility</p:attrName>
                                        </p:attrNameLst>
                                      </p:cBhvr>
                                      <p:to>
                                        <p:strVal val="visible"/>
                                      </p:to>
                                    </p:set>
                                    <p:animEffect transition="in" filter="strips(downLeft)">
                                      <p:cBhvr>
                                        <p:cTn id="7" dur="500"/>
                                        <p:tgtEl>
                                          <p:spTgt spid="2283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0B6503-932A-964D-8F54-51A1B7E30719}"/>
              </a:ext>
            </a:extLst>
          </p:cNvPr>
          <p:cNvGrpSpPr/>
          <p:nvPr/>
        </p:nvGrpSpPr>
        <p:grpSpPr>
          <a:xfrm>
            <a:off x="0" y="858838"/>
            <a:ext cx="9144000" cy="5140325"/>
            <a:chOff x="0" y="858838"/>
            <a:chExt cx="9144000" cy="5140325"/>
          </a:xfrm>
        </p:grpSpPr>
        <p:pic>
          <p:nvPicPr>
            <p:cNvPr id="2050" name="Picture 2" descr="Image result for quench the spirit">
              <a:extLst>
                <a:ext uri="{FF2B5EF4-FFF2-40B4-BE49-F238E27FC236}">
                  <a16:creationId xmlns:a16="http://schemas.microsoft.com/office/drawing/2014/main" id="{0EFAC896-0EC1-1D4F-8A48-775D55E40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8838"/>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E522BDF-E76C-F24F-8F3C-7B3F6CA3E06F}"/>
                </a:ext>
              </a:extLst>
            </p:cNvPr>
            <p:cNvSpPr/>
            <p:nvPr/>
          </p:nvSpPr>
          <p:spPr bwMode="auto">
            <a:xfrm>
              <a:off x="5796136" y="3284984"/>
              <a:ext cx="2592288" cy="36004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0" y="29469"/>
            <a:ext cx="9144000" cy="563655"/>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DO NOT QUENCH THE SPIRIT (1 THESS 5:19)</a:t>
            </a:r>
          </a:p>
        </p:txBody>
      </p:sp>
      <p:sp>
        <p:nvSpPr>
          <p:cNvPr id="4" name="Rectangle 2">
            <a:extLst>
              <a:ext uri="{FF2B5EF4-FFF2-40B4-BE49-F238E27FC236}">
                <a16:creationId xmlns:a16="http://schemas.microsoft.com/office/drawing/2014/main" id="{F1144309-F83F-A74B-9E20-3BF900EEAD6B}"/>
              </a:ext>
            </a:extLst>
          </p:cNvPr>
          <p:cNvSpPr txBox="1">
            <a:spLocks noChangeArrowheads="1"/>
          </p:cNvSpPr>
          <p:nvPr/>
        </p:nvSpPr>
        <p:spPr bwMode="auto">
          <a:xfrm>
            <a:off x="5796136" y="3179098"/>
            <a:ext cx="3168352" cy="93185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DO NOT QUENCH THE SPIRIT</a:t>
            </a:r>
          </a:p>
        </p:txBody>
      </p:sp>
    </p:spTree>
    <p:extLst>
      <p:ext uri="{BB962C8B-B14F-4D97-AF65-F5344CB8AC3E}">
        <p14:creationId xmlns:p14="http://schemas.microsoft.com/office/powerpoint/2010/main" val="332263190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be </a:t>
            </a:r>
            <a:r>
              <a:rPr lang="en-US" sz="5400" b="1" dirty="0">
                <a:solidFill>
                  <a:srgbClr val="FFFF00"/>
                </a:solidFill>
                <a:effectLst>
                  <a:glow rad="127000">
                    <a:schemeClr val="tx1"/>
                  </a:glow>
                </a:effectLst>
                <a:latin typeface="Arial" charset="0"/>
                <a:ea typeface="ＭＳ Ｐゴシック" charset="0"/>
                <a:cs typeface="ＭＳ Ｐゴシック" charset="0"/>
              </a:rPr>
              <a:t>expectant</a:t>
            </a:r>
            <a:r>
              <a:rPr lang="en-US" sz="5400" b="1" dirty="0">
                <a:effectLst>
                  <a:glow rad="127000">
                    <a:schemeClr val="tx1"/>
                  </a:glow>
                </a:effectLst>
                <a:latin typeface="Arial" charset="0"/>
                <a:ea typeface="ＭＳ Ｐゴシック" charset="0"/>
                <a:cs typeface="ＭＳ Ｐゴシック" charset="0"/>
              </a:rPr>
              <a:t> of God’s glory once again in your life?</a:t>
            </a: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Tree>
    <p:extLst>
      <p:ext uri="{BB962C8B-B14F-4D97-AF65-F5344CB8AC3E}">
        <p14:creationId xmlns:p14="http://schemas.microsoft.com/office/powerpoint/2010/main" val="32586901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1—</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Admit</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that God’s glory left (Ezek 1–24).  </a:t>
            </a:r>
          </a:p>
        </p:txBody>
      </p:sp>
    </p:spTree>
    <p:extLst>
      <p:ext uri="{BB962C8B-B14F-4D97-AF65-F5344CB8AC3E}">
        <p14:creationId xmlns:p14="http://schemas.microsoft.com/office/powerpoint/2010/main" val="349814107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ALLOW</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2—</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Allow </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God to handle all rivals to his glory (Ezek 25–32). </a:t>
            </a:r>
          </a:p>
        </p:txBody>
      </p:sp>
    </p:spTree>
    <p:extLst>
      <p:ext uri="{BB962C8B-B14F-4D97-AF65-F5344CB8AC3E}">
        <p14:creationId xmlns:p14="http://schemas.microsoft.com/office/powerpoint/2010/main" val="198214419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25</a:t>
            </a:r>
          </a:p>
        </p:txBody>
      </p:sp>
    </p:spTree>
    <p:extLst>
      <p:ext uri="{BB962C8B-B14F-4D97-AF65-F5344CB8AC3E}">
        <p14:creationId xmlns:p14="http://schemas.microsoft.com/office/powerpoint/2010/main" val="3375974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2"/>
          <p:cNvSpPr>
            <a:spLocks noGrp="1" noChangeArrowheads="1"/>
          </p:cNvSpPr>
          <p:nvPr>
            <p:ph type="title"/>
          </p:nvPr>
        </p:nvSpPr>
        <p:spPr>
          <a:xfrm>
            <a:off x="2895600" y="228600"/>
            <a:ext cx="3657600" cy="533400"/>
          </a:xfrm>
          <a:solidFill>
            <a:srgbClr val="F8FAA8"/>
          </a:solidFill>
        </p:spPr>
        <p:txBody>
          <a:bodyPr/>
          <a:lstStyle/>
          <a:p>
            <a:pPr algn="ctr" eaLnBrk="1" hangingPunct="1"/>
            <a:r>
              <a:rPr lang="en-US" sz="3200" b="1">
                <a:solidFill>
                  <a:schemeClr val="bg1"/>
                </a:solidFill>
                <a:latin typeface="Arial" charset="0"/>
                <a:ea typeface="新細明體" charset="0"/>
              </a:rPr>
              <a:t>Chart of Ezekiel</a:t>
            </a:r>
            <a:endParaRPr lang="en-US" sz="3200" b="1">
              <a:solidFill>
                <a:schemeClr val="bg2"/>
              </a:solidFill>
              <a:latin typeface="Arial" charset="0"/>
              <a:ea typeface="新細明體" charset="0"/>
            </a:endParaRPr>
          </a:p>
        </p:txBody>
      </p:sp>
      <p:graphicFrame>
        <p:nvGraphicFramePr>
          <p:cNvPr id="1290" name="Group 266"/>
          <p:cNvGraphicFramePr>
            <a:graphicFrameLocks noGrp="1"/>
          </p:cNvGraphicFramePr>
          <p:nvPr>
            <p:ph type="tbl" idx="1"/>
          </p:nvPr>
        </p:nvGraphicFramePr>
        <p:xfrm>
          <a:off x="0" y="914400"/>
          <a:ext cx="9144000" cy="5848349"/>
        </p:xfrm>
        <a:graphic>
          <a:graphicData uri="http://schemas.openxmlformats.org/drawingml/2006/table">
            <a:tbl>
              <a:tblPr/>
              <a:tblGrid>
                <a:gridCol w="118903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57312">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6513">
                  <a:extLst>
                    <a:ext uri="{9D8B030D-6E8A-4147-A177-3AD203B41FA5}">
                      <a16:colId xmlns:a16="http://schemas.microsoft.com/office/drawing/2014/main" val="20004"/>
                    </a:ext>
                  </a:extLst>
                </a:gridCol>
                <a:gridCol w="1304925">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79151">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dirty="0">
                          <a:ln>
                            <a:noFill/>
                          </a:ln>
                          <a:solidFill>
                            <a:srgbClr val="FFFFFF"/>
                          </a:solidFill>
                          <a:effectLst/>
                          <a:latin typeface="Arial"/>
                          <a:ea typeface="新細明體" pitchFamily="-112" charset="-120"/>
                          <a:cs typeface="Arial"/>
                        </a:rPr>
                        <a:t>Sovereign Departing and Return of Glory</a:t>
                      </a:r>
                      <a:r>
                        <a:rPr kumimoji="0" lang="en-US" sz="3200" b="1" i="0" u="none" strike="noStrike" cap="none" normalizeH="0" baseline="0" dirty="0">
                          <a:ln>
                            <a:noFill/>
                          </a:ln>
                          <a:solidFill>
                            <a:srgbClr val="FFFFFF"/>
                          </a:solidFill>
                          <a:effectLst/>
                          <a:latin typeface="Arial"/>
                          <a:ea typeface="新細明體" pitchFamily="-112" charset="-120"/>
                          <a:cs typeface="Arial"/>
                        </a:rPr>
                        <a:t> </a:t>
                      </a: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68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Glory Departs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1–24</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Nations Judged (No Glory)</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25–32</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Glory Returns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33–48</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Exile</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Sovereignty Vindicated</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Restoration</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2"/>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Judgment of Judah</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Judgment of Nations</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Blessing of Israel</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3"/>
                  </a:ext>
                </a:extLst>
              </a:tr>
              <a:tr h="50167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Judah</a:t>
                      </a:r>
                      <a:r>
                        <a:rPr kumimoji="0" lang="fr-FR" sz="2000" b="1" i="0" u="none" strike="noStrike" cap="none" normalizeH="0" baseline="0" dirty="0">
                          <a:ln>
                            <a:noFill/>
                          </a:ln>
                          <a:solidFill>
                            <a:schemeClr val="tx1"/>
                          </a:solidFill>
                          <a:effectLst/>
                          <a:latin typeface="Arial"/>
                          <a:ea typeface="新細明體" pitchFamily="-112" charset="-120"/>
                          <a:cs typeface="Arial"/>
                        </a:rPr>
                        <a:t>'</a:t>
                      </a:r>
                      <a:r>
                        <a:rPr kumimoji="0" lang="en-US" sz="2000" b="1" i="0" u="none" strike="noStrike" cap="none" normalizeH="0" baseline="0" dirty="0">
                          <a:ln>
                            <a:noFill/>
                          </a:ln>
                          <a:solidFill>
                            <a:schemeClr val="tx1"/>
                          </a:solidFill>
                          <a:effectLst/>
                          <a:latin typeface="Arial"/>
                          <a:ea typeface="新細明體" pitchFamily="-112" charset="-120"/>
                          <a:cs typeface="Arial"/>
                        </a:rPr>
                        <a:t>s Fall</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Judah</a:t>
                      </a:r>
                      <a:r>
                        <a:rPr kumimoji="0" lang="fr-FR" sz="2000" b="1" i="0" u="none" strike="noStrike" cap="none" normalizeH="0" baseline="0" dirty="0">
                          <a:ln>
                            <a:noFill/>
                          </a:ln>
                          <a:solidFill>
                            <a:schemeClr val="tx1"/>
                          </a:solidFill>
                          <a:effectLst/>
                          <a:latin typeface="Arial"/>
                          <a:ea typeface="新細明體" pitchFamily="-112" charset="-120"/>
                          <a:cs typeface="Arial"/>
                        </a:rPr>
                        <a:t>'</a:t>
                      </a:r>
                      <a:r>
                        <a:rPr kumimoji="0" lang="en-US" sz="2000" b="1" i="0" u="none" strike="noStrike" cap="none" normalizeH="0" baseline="0" dirty="0">
                          <a:ln>
                            <a:noFill/>
                          </a:ln>
                          <a:solidFill>
                            <a:schemeClr val="tx1"/>
                          </a:solidFill>
                          <a:effectLst/>
                          <a:latin typeface="Arial"/>
                          <a:ea typeface="新細明體" pitchFamily="-112" charset="-120"/>
                          <a:cs typeface="Arial"/>
                        </a:rPr>
                        <a:t>s Foes</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Judah</a:t>
                      </a:r>
                      <a:r>
                        <a:rPr kumimoji="0" lang="fr-FR" sz="2000" b="1" i="0" u="none" strike="noStrike" cap="none" normalizeH="0" baseline="0" dirty="0">
                          <a:ln>
                            <a:noFill/>
                          </a:ln>
                          <a:solidFill>
                            <a:schemeClr val="tx1"/>
                          </a:solidFill>
                          <a:effectLst/>
                          <a:latin typeface="Arial"/>
                          <a:ea typeface="新細明體" pitchFamily="-112" charset="-120"/>
                          <a:cs typeface="Arial"/>
                        </a:rPr>
                        <a:t>'</a:t>
                      </a:r>
                      <a:r>
                        <a:rPr kumimoji="0" lang="en-US" sz="2000" b="1" i="0" u="none" strike="noStrike" cap="none" normalizeH="0" baseline="0" dirty="0">
                          <a:ln>
                            <a:noFill/>
                          </a:ln>
                          <a:solidFill>
                            <a:schemeClr val="tx1"/>
                          </a:solidFill>
                          <a:effectLst/>
                          <a:latin typeface="Arial"/>
                          <a:ea typeface="新細明體" pitchFamily="-112" charset="-120"/>
                          <a:cs typeface="Arial"/>
                        </a:rPr>
                        <a:t>s Future</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4"/>
                  </a:ext>
                </a:extLst>
              </a:tr>
              <a:tr h="5032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Before the Siege</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During the Siege</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After the Siege</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5"/>
                  </a:ext>
                </a:extLst>
              </a:tr>
              <a:tr h="173046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Call in glory</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1–3</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Pre-exile Hopeless-ness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4–24</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Ammon, Moab, Edom, Philistia</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25</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Tyre and Sidon</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26–28</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Egypt</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29–32</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New    Life</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33–39</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New Order</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40–48</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extLst>
                  <a:ext uri="{0D108BD9-81ED-4DB2-BD59-A6C34878D82A}">
                    <a16:rowId xmlns:a16="http://schemas.microsoft.com/office/drawing/2014/main" val="10006"/>
                  </a:ext>
                </a:extLst>
              </a:tr>
              <a:tr h="522316">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Babylon (592-570 BC)</a:t>
                      </a: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626732" name="Text Box 267"/>
          <p:cNvSpPr txBox="1">
            <a:spLocks noChangeArrowheads="1"/>
          </p:cNvSpPr>
          <p:nvPr/>
        </p:nvSpPr>
        <p:spPr bwMode="auto">
          <a:xfrm>
            <a:off x="8382000"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500</a:t>
            </a:r>
          </a:p>
        </p:txBody>
      </p:sp>
      <p:sp>
        <p:nvSpPr>
          <p:cNvPr id="6" name="Oval 5">
            <a:extLst>
              <a:ext uri="{FF2B5EF4-FFF2-40B4-BE49-F238E27FC236}">
                <a16:creationId xmlns:a16="http://schemas.microsoft.com/office/drawing/2014/main" id="{E1180014-0CCB-DB4D-9CAB-F5BC47F1ED76}"/>
              </a:ext>
            </a:extLst>
          </p:cNvPr>
          <p:cNvSpPr>
            <a:spLocks noChangeArrowheads="1"/>
          </p:cNvSpPr>
          <p:nvPr/>
        </p:nvSpPr>
        <p:spPr bwMode="auto">
          <a:xfrm>
            <a:off x="2124075" y="836613"/>
            <a:ext cx="4824413" cy="5832475"/>
          </a:xfrm>
          <a:prstGeom prst="ellipse">
            <a:avLst/>
          </a:pr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3627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6689"/>
                                        </p:tgtEl>
                                        <p:attrNameLst>
                                          <p:attrName>style.visibility</p:attrName>
                                        </p:attrNameLst>
                                      </p:cBhvr>
                                      <p:to>
                                        <p:strVal val="visible"/>
                                      </p:to>
                                    </p:set>
                                    <p:animEffect transition="in" filter="blinds(horizontal)">
                                      <p:cBhvr>
                                        <p:cTn id="7" dur="500"/>
                                        <p:tgtEl>
                                          <p:spTgt spid="62668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689"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3" name="Picture 2" descr="Israel Neighbors Labele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65750" y="0"/>
            <a:ext cx="9144000" cy="654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2834" name="Picture 3" descr="Israel Neighbors Blank.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2835" name="Title 1"/>
          <p:cNvSpPr>
            <a:spLocks noGrp="1"/>
          </p:cNvSpPr>
          <p:nvPr>
            <p:ph type="title"/>
          </p:nvPr>
        </p:nvSpPr>
        <p:spPr>
          <a:xfrm>
            <a:off x="215900" y="115888"/>
            <a:ext cx="2411413" cy="3241675"/>
          </a:xfrm>
          <a:solidFill>
            <a:srgbClr val="000000"/>
          </a:solidFill>
        </p:spPr>
        <p:txBody>
          <a:bodyPr anchor="t"/>
          <a:lstStyle/>
          <a:p>
            <a:pPr algn="ctr"/>
            <a:r>
              <a:rPr lang="en-US" b="1">
                <a:solidFill>
                  <a:srgbClr val="FFFFFF"/>
                </a:solidFill>
                <a:latin typeface="Arial" charset="0"/>
                <a:ea typeface="新細明體" charset="0"/>
              </a:rPr>
              <a:t>Nations to Be Judged (Ezek. 25–32) </a:t>
            </a:r>
          </a:p>
        </p:txBody>
      </p:sp>
      <p:sp>
        <p:nvSpPr>
          <p:cNvPr id="5" name="Title 1"/>
          <p:cNvSpPr txBox="1">
            <a:spLocks/>
          </p:cNvSpPr>
          <p:nvPr/>
        </p:nvSpPr>
        <p:spPr bwMode="auto">
          <a:xfrm>
            <a:off x="6804025" y="3644900"/>
            <a:ext cx="273685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000000"/>
                </a:solidFill>
                <a:effectLst/>
                <a:uLnTx/>
                <a:uFillTx/>
                <a:latin typeface="Arial" charset="0"/>
                <a:ea typeface="新細明體" charset="0"/>
                <a:cs typeface="新細明體" charset="0"/>
              </a:rPr>
              <a:t>Ammon</a:t>
            </a:r>
          </a:p>
        </p:txBody>
      </p:sp>
      <p:sp>
        <p:nvSpPr>
          <p:cNvPr id="6" name="Title 1"/>
          <p:cNvSpPr txBox="1">
            <a:spLocks/>
          </p:cNvSpPr>
          <p:nvPr/>
        </p:nvSpPr>
        <p:spPr bwMode="auto">
          <a:xfrm>
            <a:off x="6516688" y="5084763"/>
            <a:ext cx="2735262"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000000"/>
                </a:solidFill>
                <a:effectLst/>
                <a:uLnTx/>
                <a:uFillTx/>
                <a:latin typeface="Arial" charset="0"/>
                <a:ea typeface="新細明體" charset="0"/>
                <a:cs typeface="新細明體" charset="0"/>
              </a:rPr>
              <a:t>Moab</a:t>
            </a:r>
          </a:p>
        </p:txBody>
      </p:sp>
      <p:sp>
        <p:nvSpPr>
          <p:cNvPr id="7" name="Title 1"/>
          <p:cNvSpPr txBox="1">
            <a:spLocks/>
          </p:cNvSpPr>
          <p:nvPr/>
        </p:nvSpPr>
        <p:spPr bwMode="auto">
          <a:xfrm>
            <a:off x="5364163" y="6021388"/>
            <a:ext cx="273685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000000"/>
                </a:solidFill>
                <a:effectLst/>
                <a:uLnTx/>
                <a:uFillTx/>
                <a:latin typeface="Arial" charset="0"/>
                <a:ea typeface="新細明體" charset="0"/>
                <a:cs typeface="新細明體" charset="0"/>
              </a:rPr>
              <a:t>Edom</a:t>
            </a:r>
          </a:p>
        </p:txBody>
      </p:sp>
      <p:sp>
        <p:nvSpPr>
          <p:cNvPr id="8" name="Title 1"/>
          <p:cNvSpPr txBox="1">
            <a:spLocks/>
          </p:cNvSpPr>
          <p:nvPr/>
        </p:nvSpPr>
        <p:spPr bwMode="auto">
          <a:xfrm>
            <a:off x="2339975" y="4221163"/>
            <a:ext cx="273685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000000"/>
                </a:solidFill>
                <a:effectLst/>
                <a:uLnTx/>
                <a:uFillTx/>
                <a:latin typeface="Arial" charset="0"/>
                <a:ea typeface="新細明體" charset="0"/>
                <a:cs typeface="新細明體" charset="0"/>
              </a:rPr>
              <a:t>Philistia</a:t>
            </a:r>
          </a:p>
        </p:txBody>
      </p:sp>
      <p:sp>
        <p:nvSpPr>
          <p:cNvPr id="9" name="Title 1"/>
          <p:cNvSpPr txBox="1">
            <a:spLocks/>
          </p:cNvSpPr>
          <p:nvPr/>
        </p:nvSpPr>
        <p:spPr bwMode="auto">
          <a:xfrm>
            <a:off x="2843213" y="1700213"/>
            <a:ext cx="273685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000000"/>
                </a:solidFill>
                <a:effectLst/>
                <a:uLnTx/>
                <a:uFillTx/>
                <a:latin typeface="Arial" charset="0"/>
                <a:ea typeface="新細明體" charset="0"/>
                <a:cs typeface="新細明體" charset="0"/>
              </a:rPr>
              <a:t>Tyre</a:t>
            </a:r>
          </a:p>
        </p:txBody>
      </p:sp>
      <p:sp>
        <p:nvSpPr>
          <p:cNvPr id="10" name="Title 1"/>
          <p:cNvSpPr txBox="1">
            <a:spLocks/>
          </p:cNvSpPr>
          <p:nvPr/>
        </p:nvSpPr>
        <p:spPr bwMode="auto">
          <a:xfrm>
            <a:off x="3348038" y="836613"/>
            <a:ext cx="273685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000000"/>
                </a:solidFill>
                <a:effectLst/>
                <a:uLnTx/>
                <a:uFillTx/>
                <a:latin typeface="Arial" charset="0"/>
                <a:ea typeface="新細明體" charset="0"/>
                <a:cs typeface="新細明體" charset="0"/>
              </a:rPr>
              <a:t>Sidon</a:t>
            </a:r>
          </a:p>
        </p:txBody>
      </p:sp>
      <p:sp>
        <p:nvSpPr>
          <p:cNvPr id="11" name="Title 1"/>
          <p:cNvSpPr txBox="1">
            <a:spLocks/>
          </p:cNvSpPr>
          <p:nvPr/>
        </p:nvSpPr>
        <p:spPr bwMode="auto">
          <a:xfrm>
            <a:off x="827088" y="6021388"/>
            <a:ext cx="273685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000000"/>
                </a:solidFill>
                <a:effectLst/>
                <a:uLnTx/>
                <a:uFillTx/>
                <a:latin typeface="Arial" charset="0"/>
                <a:ea typeface="新細明體" charset="0"/>
                <a:cs typeface="新細明體" charset="0"/>
              </a:rPr>
              <a:t>Egypt</a:t>
            </a:r>
          </a:p>
        </p:txBody>
      </p:sp>
    </p:spTree>
    <p:extLst>
      <p:ext uri="{BB962C8B-B14F-4D97-AF65-F5344CB8AC3E}">
        <p14:creationId xmlns:p14="http://schemas.microsoft.com/office/powerpoint/2010/main" val="1576025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0.70"/>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strVal val="#ppt_w*0.70"/>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Effect transition="in" filter="fade">
                                      <p:cBhvr>
                                        <p:cTn id="44" dur="10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strVal val="#ppt_w*0.7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animEffect transition="in" filter="fade">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28</a:t>
            </a:r>
          </a:p>
        </p:txBody>
      </p:sp>
    </p:spTree>
    <p:extLst>
      <p:ext uri="{BB962C8B-B14F-4D97-AF65-F5344CB8AC3E}">
        <p14:creationId xmlns:p14="http://schemas.microsoft.com/office/powerpoint/2010/main" val="32493635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313" name="Picture 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3314" name="Rectangle 3"/>
          <p:cNvSpPr>
            <a:spLocks noGrp="1" noChangeArrowheads="1"/>
          </p:cNvSpPr>
          <p:nvPr>
            <p:ph type="title" idx="4294967295"/>
          </p:nvPr>
        </p:nvSpPr>
        <p:spPr>
          <a:xfrm>
            <a:off x="762000" y="76200"/>
            <a:ext cx="6834188" cy="760413"/>
          </a:xfrm>
          <a:solidFill>
            <a:srgbClr val="000000"/>
          </a:solidFill>
        </p:spPr>
        <p:txBody>
          <a:bodyPr/>
          <a:lstStyle/>
          <a:p>
            <a:pPr eaLnBrk="1" hangingPunct="1"/>
            <a:r>
              <a:rPr lang="en-US" b="1">
                <a:latin typeface="Arial" charset="0"/>
                <a:ea typeface="ＭＳ Ｐゴシック" charset="0"/>
              </a:rPr>
              <a:t>Phoenician Colonies</a:t>
            </a:r>
          </a:p>
        </p:txBody>
      </p:sp>
      <p:pic>
        <p:nvPicPr>
          <p:cNvPr id="653315"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62625" y="990600"/>
            <a:ext cx="3381375" cy="18415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653316" name="TextBox 4"/>
          <p:cNvSpPr txBox="1">
            <a:spLocks noChangeArrowheads="1"/>
          </p:cNvSpPr>
          <p:nvPr/>
        </p:nvSpPr>
        <p:spPr bwMode="auto">
          <a:xfrm>
            <a:off x="1447800" y="6096000"/>
            <a:ext cx="2209800" cy="646113"/>
          </a:xfrm>
          <a:prstGeom prst="rect">
            <a:avLst/>
          </a:prstGeom>
          <a:solidFill>
            <a:srgbClr val="D1D1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Land of Phoenicia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Trade Routes</a:t>
            </a:r>
          </a:p>
        </p:txBody>
      </p:sp>
      <p:sp>
        <p:nvSpPr>
          <p:cNvPr id="653317" name="TextBox 5"/>
          <p:cNvSpPr txBox="1">
            <a:spLocks noChangeArrowheads="1"/>
          </p:cNvSpPr>
          <p:nvPr/>
        </p:nvSpPr>
        <p:spPr bwMode="auto">
          <a:xfrm>
            <a:off x="228600" y="5715000"/>
            <a:ext cx="3352800" cy="369888"/>
          </a:xfrm>
          <a:prstGeom prst="rect">
            <a:avLst/>
          </a:prstGeom>
          <a:solidFill>
            <a:srgbClr val="D1D1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Phoenician Shipping Routes</a:t>
            </a:r>
          </a:p>
        </p:txBody>
      </p:sp>
      <p:sp>
        <p:nvSpPr>
          <p:cNvPr id="653318" name="TextBox 6"/>
          <p:cNvSpPr txBox="1">
            <a:spLocks noChangeArrowheads="1"/>
          </p:cNvSpPr>
          <p:nvPr/>
        </p:nvSpPr>
        <p:spPr bwMode="auto">
          <a:xfrm>
            <a:off x="1295400" y="4876800"/>
            <a:ext cx="1524000" cy="369888"/>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AFRICA</a:t>
            </a:r>
          </a:p>
        </p:txBody>
      </p:sp>
      <p:sp>
        <p:nvSpPr>
          <p:cNvPr id="653319" name="TextBox 7"/>
          <p:cNvSpPr txBox="1">
            <a:spLocks noChangeArrowheads="1"/>
          </p:cNvSpPr>
          <p:nvPr/>
        </p:nvSpPr>
        <p:spPr bwMode="auto">
          <a:xfrm>
            <a:off x="6934200" y="3124200"/>
            <a:ext cx="1524000" cy="369888"/>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ASIA MINOR</a:t>
            </a:r>
          </a:p>
        </p:txBody>
      </p:sp>
      <p:sp>
        <p:nvSpPr>
          <p:cNvPr id="653320" name="TextBox 8"/>
          <p:cNvSpPr txBox="1">
            <a:spLocks noChangeArrowheads="1"/>
          </p:cNvSpPr>
          <p:nvPr/>
        </p:nvSpPr>
        <p:spPr bwMode="auto">
          <a:xfrm>
            <a:off x="1752600" y="925513"/>
            <a:ext cx="1524000" cy="369887"/>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EUROPE</a:t>
            </a:r>
          </a:p>
        </p:txBody>
      </p:sp>
      <p:sp>
        <p:nvSpPr>
          <p:cNvPr id="653321" name="TextBox 8"/>
          <p:cNvSpPr txBox="1">
            <a:spLocks noChangeArrowheads="1"/>
          </p:cNvSpPr>
          <p:nvPr/>
        </p:nvSpPr>
        <p:spPr bwMode="auto">
          <a:xfrm>
            <a:off x="107950" y="3130550"/>
            <a:ext cx="1223963" cy="369888"/>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(Tarshish)</a:t>
            </a:r>
          </a:p>
        </p:txBody>
      </p:sp>
      <p:sp>
        <p:nvSpPr>
          <p:cNvPr id="11" name="Text Box 5"/>
          <p:cNvSpPr txBox="1">
            <a:spLocks noChangeArrowheads="1"/>
          </p:cNvSpPr>
          <p:nvPr/>
        </p:nvSpPr>
        <p:spPr bwMode="auto">
          <a:xfrm>
            <a:off x="8426450" y="76200"/>
            <a:ext cx="674688" cy="461963"/>
          </a:xfrm>
          <a:prstGeom prst="rect">
            <a:avLst/>
          </a:prstGeom>
          <a:solidFill>
            <a:srgbClr val="000000"/>
          </a:solid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rPr>
              <a:t>119</a:t>
            </a:r>
          </a:p>
        </p:txBody>
      </p:sp>
    </p:spTree>
    <p:extLst>
      <p:ext uri="{BB962C8B-B14F-4D97-AF65-F5344CB8AC3E}">
        <p14:creationId xmlns:p14="http://schemas.microsoft.com/office/powerpoint/2010/main" val="2415508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How can you be </a:t>
            </a:r>
            <a:r>
              <a:rPr lang="en-US" sz="5400" b="1" dirty="0">
                <a:solidFill>
                  <a:srgbClr val="FFFF00"/>
                </a:solidFill>
                <a:effectLst>
                  <a:glow rad="127000">
                    <a:schemeClr val="tx1"/>
                  </a:glow>
                </a:effectLst>
                <a:latin typeface="Arial" charset="0"/>
                <a:ea typeface="ＭＳ Ｐゴシック" charset="0"/>
                <a:cs typeface="ＭＳ Ｐゴシック" charset="0"/>
              </a:rPr>
              <a:t>expectant</a:t>
            </a:r>
            <a:r>
              <a:rPr lang="en-US" sz="5400" b="1" dirty="0">
                <a:effectLst>
                  <a:glow rad="127000">
                    <a:schemeClr val="tx1"/>
                  </a:glow>
                </a:effectLst>
                <a:latin typeface="Arial" charset="0"/>
                <a:ea typeface="ＭＳ Ｐゴシック" charset="0"/>
                <a:cs typeface="ＭＳ Ｐゴシック" charset="0"/>
              </a:rPr>
              <a:t> of God’s glory once again in your life?</a:t>
            </a: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Tree>
    <p:extLst>
      <p:ext uri="{BB962C8B-B14F-4D97-AF65-F5344CB8AC3E}">
        <p14:creationId xmlns:p14="http://schemas.microsoft.com/office/powerpoint/2010/main" val="12546951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953" name="Picture 4" descr="Ezek 28 Temple Larg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92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7954" name="Title 1"/>
          <p:cNvSpPr>
            <a:spLocks noGrp="1"/>
          </p:cNvSpPr>
          <p:nvPr>
            <p:ph type="title"/>
          </p:nvPr>
        </p:nvSpPr>
        <p:spPr>
          <a:xfrm>
            <a:off x="0" y="5181600"/>
            <a:ext cx="9144000" cy="838200"/>
          </a:xfrm>
        </p:spPr>
        <p:txBody>
          <a:bodyPr/>
          <a:lstStyle/>
          <a:p>
            <a:pPr algn="l"/>
            <a:r>
              <a:rPr lang="en-US" dirty="0">
                <a:solidFill>
                  <a:srgbClr val="FFFFFF"/>
                </a:solidFill>
                <a:latin typeface="Arial" charset="0"/>
                <a:ea typeface="新細明體" charset="0"/>
              </a:rPr>
              <a:t>Poseidon</a:t>
            </a:r>
            <a:r>
              <a:rPr lang="fr-FR" altLang="ja-JP" dirty="0">
                <a:solidFill>
                  <a:srgbClr val="FFFFFF"/>
                </a:solidFill>
                <a:latin typeface="Arial" charset="0"/>
                <a:ea typeface="新細明體" charset="0"/>
              </a:rPr>
              <a:t>'</a:t>
            </a:r>
            <a:r>
              <a:rPr lang="en-US" dirty="0">
                <a:solidFill>
                  <a:srgbClr val="FFFFFF"/>
                </a:solidFill>
                <a:latin typeface="Arial" charset="0"/>
                <a:ea typeface="新細明體" charset="0"/>
              </a:rPr>
              <a:t>s Temple</a:t>
            </a:r>
          </a:p>
        </p:txBody>
      </p:sp>
      <p:sp>
        <p:nvSpPr>
          <p:cNvPr id="7" name="Title 1"/>
          <p:cNvSpPr txBox="1">
            <a:spLocks/>
          </p:cNvSpPr>
          <p:nvPr/>
        </p:nvSpPr>
        <p:spPr bwMode="auto">
          <a:xfrm>
            <a:off x="0" y="6019800"/>
            <a:ext cx="9144000" cy="838200"/>
          </a:xfrm>
          <a:prstGeom prst="rect">
            <a:avLst/>
          </a:prstGeom>
          <a:noFill/>
          <a:ln w="9525">
            <a:noFill/>
            <a:miter lim="800000"/>
            <a:headEnd/>
            <a:tailEnd/>
          </a:ln>
        </p:spPr>
        <p:txBody>
          <a:bodyPr lIns="92075" tIns="46038" rIns="92075" bIns="46038" anchor="b"/>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0" cap="none" spc="0" normalizeH="0" baseline="0" noProof="0" dirty="0" err="1">
                <a:ln>
                  <a:noFill/>
                </a:ln>
                <a:solidFill>
                  <a:srgbClr val="FFFFFF"/>
                </a:solidFill>
                <a:effectLst/>
                <a:uLnTx/>
                <a:uFillTx/>
                <a:latin typeface="Arial"/>
                <a:ea typeface="新細明體"/>
                <a:cs typeface="Arial"/>
              </a:rPr>
              <a:t>Tyre</a:t>
            </a:r>
            <a:r>
              <a:rPr kumimoji="0" lang="fr-FR" sz="2800" b="0" i="1" u="none" strike="noStrike" kern="0" cap="none" spc="0" normalizeH="0" baseline="0" noProof="0" dirty="0">
                <a:ln>
                  <a:noFill/>
                </a:ln>
                <a:solidFill>
                  <a:srgbClr val="FFFFFF"/>
                </a:solidFill>
                <a:effectLst/>
                <a:uLnTx/>
                <a:uFillTx/>
                <a:latin typeface="Arial"/>
                <a:ea typeface="新細明體"/>
                <a:cs typeface="Arial"/>
              </a:rPr>
              <a:t>'</a:t>
            </a:r>
            <a:r>
              <a:rPr kumimoji="0" lang="en-US" sz="2800" b="0" i="1" u="none" strike="noStrike" kern="0" cap="none" spc="0" normalizeH="0" baseline="0" noProof="0" dirty="0">
                <a:ln>
                  <a:noFill/>
                </a:ln>
                <a:solidFill>
                  <a:srgbClr val="FFFFFF"/>
                </a:solidFill>
                <a:effectLst/>
                <a:uLnTx/>
                <a:uFillTx/>
                <a:latin typeface="Arial"/>
                <a:ea typeface="新細明體"/>
                <a:cs typeface="Arial"/>
              </a:rPr>
              <a:t>s king regarded himself as the god of the sea (Ezek. 28:2 </a:t>
            </a:r>
            <a:r>
              <a:rPr kumimoji="0" lang="en-US" sz="2000" b="0" i="1" u="none" strike="noStrike" kern="0" cap="none" spc="0" normalizeH="0" baseline="0" noProof="0" dirty="0">
                <a:ln>
                  <a:noFill/>
                </a:ln>
                <a:solidFill>
                  <a:srgbClr val="FFFFFF"/>
                </a:solidFill>
                <a:effectLst/>
                <a:uLnTx/>
                <a:uFillTx/>
                <a:latin typeface="Arial"/>
                <a:ea typeface="新細明體"/>
                <a:cs typeface="Arial"/>
              </a:rPr>
              <a:t>NLT</a:t>
            </a:r>
            <a:r>
              <a:rPr kumimoji="0" lang="en-US" sz="2800" b="0" i="1" u="none" strike="noStrike" kern="0" cap="none" spc="0" normalizeH="0" baseline="0" noProof="0" dirty="0">
                <a:ln>
                  <a:noFill/>
                </a:ln>
                <a:solidFill>
                  <a:srgbClr val="FFFFFF"/>
                </a:solidFill>
                <a:effectLst/>
                <a:uLnTx/>
                <a:uFillTx/>
                <a:latin typeface="Arial"/>
                <a:ea typeface="新細明體"/>
                <a:cs typeface="Arial"/>
              </a:rPr>
              <a:t>)</a:t>
            </a:r>
          </a:p>
        </p:txBody>
      </p:sp>
      <p:sp>
        <p:nvSpPr>
          <p:cNvPr id="8" name="Title 1"/>
          <p:cNvSpPr txBox="1">
            <a:spLocks/>
          </p:cNvSpPr>
          <p:nvPr/>
        </p:nvSpPr>
        <p:spPr bwMode="auto">
          <a:xfrm>
            <a:off x="0" y="0"/>
            <a:ext cx="5715000" cy="1981200"/>
          </a:xfrm>
          <a:prstGeom prst="rect">
            <a:avLst/>
          </a:prstGeom>
          <a:solidFill>
            <a:srgbClr val="000090"/>
          </a:solidFill>
          <a:ln w="9525">
            <a:solidFill>
              <a:schemeClr val="accent4">
                <a:lumMod val="20000"/>
                <a:lumOff val="80000"/>
              </a:schemeClr>
            </a:solidFill>
            <a:miter lim="800000"/>
            <a:headEnd/>
            <a:tailEnd/>
          </a:ln>
        </p:spPr>
        <p:txBody>
          <a:bodyPr lIns="92075" tIns="46038" rIns="92075" bIns="46038" anchor="b"/>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2" charset="0"/>
                <a:ea typeface="新細明體"/>
                <a:cs typeface="新細明體"/>
              </a:rPr>
              <a:t>Son of man, give the prince of </a:t>
            </a:r>
            <a:r>
              <a:rPr kumimoji="0" lang="en-US" sz="2000" b="1" i="0" u="none" strike="noStrike" kern="1200" cap="none" spc="0" normalizeH="0" baseline="0" noProof="0" dirty="0" err="1">
                <a:ln>
                  <a:noFill/>
                </a:ln>
                <a:solidFill>
                  <a:srgbClr val="FFFFFF"/>
                </a:solidFill>
                <a:effectLst/>
                <a:uLnTx/>
                <a:uFillTx/>
                <a:latin typeface="Arial" pitchFamily="-112" charset="0"/>
                <a:ea typeface="新細明體"/>
                <a:cs typeface="新細明體"/>
              </a:rPr>
              <a:t>Tyre</a:t>
            </a:r>
            <a:r>
              <a:rPr kumimoji="0" lang="en-US" sz="2000" b="1" i="0" u="none" strike="noStrike" kern="1200" cap="none" spc="0" normalizeH="0" baseline="0" noProof="0" dirty="0">
                <a:ln>
                  <a:noFill/>
                </a:ln>
                <a:solidFill>
                  <a:srgbClr val="FFFFFF"/>
                </a:solidFill>
                <a:effectLst/>
                <a:uLnTx/>
                <a:uFillTx/>
                <a:latin typeface="Arial" pitchFamily="-112" charset="0"/>
                <a:ea typeface="新細明體"/>
                <a:cs typeface="新細明體"/>
              </a:rPr>
              <a:t> </a:t>
            </a:r>
            <a:br>
              <a:rPr kumimoji="0" lang="en-US" sz="2000" b="1" i="0" u="none" strike="noStrike" kern="1200" cap="none" spc="0" normalizeH="0" baseline="0" noProof="0" dirty="0">
                <a:ln>
                  <a:noFill/>
                </a:ln>
                <a:solidFill>
                  <a:srgbClr val="FFFFFF"/>
                </a:solidFill>
                <a:effectLst/>
                <a:uLnTx/>
                <a:uFillTx/>
                <a:latin typeface="Arial" pitchFamily="-112" charset="0"/>
                <a:ea typeface="新細明體"/>
                <a:cs typeface="新細明體"/>
              </a:rPr>
            </a:br>
            <a:r>
              <a:rPr kumimoji="0" lang="en-US" sz="2000" b="1" i="0" u="none" strike="noStrike" kern="1200" cap="none" spc="0" normalizeH="0" baseline="0" noProof="0" dirty="0">
                <a:ln>
                  <a:noFill/>
                </a:ln>
                <a:solidFill>
                  <a:srgbClr val="FFFFFF"/>
                </a:solidFill>
                <a:effectLst/>
                <a:uLnTx/>
                <a:uFillTx/>
                <a:latin typeface="Arial" pitchFamily="-112" charset="0"/>
                <a:ea typeface="新細明體"/>
                <a:cs typeface="新細明體"/>
              </a:rPr>
              <a:t>this message from the Sovereign L</a:t>
            </a:r>
            <a:r>
              <a:rPr kumimoji="0" lang="en-US" sz="1800" b="1" i="0" u="none" strike="noStrike" kern="1200" cap="none" spc="0" normalizeH="0" baseline="0" noProof="0" dirty="0">
                <a:ln>
                  <a:noFill/>
                </a:ln>
                <a:solidFill>
                  <a:srgbClr val="FFFFFF"/>
                </a:solidFill>
                <a:effectLst/>
                <a:uLnTx/>
                <a:uFillTx/>
                <a:latin typeface="Arial" pitchFamily="-112" charset="0"/>
                <a:ea typeface="新細明體"/>
                <a:cs typeface="新細明體"/>
              </a:rPr>
              <a:t>ORD</a:t>
            </a:r>
            <a:r>
              <a:rPr kumimoji="0" lang="en-US" sz="2000" b="1" i="0" u="none" strike="noStrike" kern="1200" cap="none" spc="0" normalizeH="0" baseline="0" noProof="0" dirty="0">
                <a:ln>
                  <a:noFill/>
                </a:ln>
                <a:solidFill>
                  <a:srgbClr val="FFFFFF"/>
                </a:solidFill>
                <a:effectLst/>
                <a:uLnTx/>
                <a:uFillTx/>
                <a:latin typeface="Arial" pitchFamily="-112" charset="0"/>
                <a:ea typeface="新細明體"/>
                <a:cs typeface="新細明體"/>
              </a:rPr>
              <a:t>:</a:t>
            </a:r>
            <a:endParaRPr kumimoji="0" lang="en-US" sz="2000" b="1" i="1" u="none" strike="noStrike" kern="1200" cap="none" spc="0" normalizeH="0" baseline="0" noProof="0" dirty="0">
              <a:ln>
                <a:noFill/>
              </a:ln>
              <a:solidFill>
                <a:srgbClr val="FFFFFF"/>
              </a:solidFill>
              <a:effectLst/>
              <a:uLnTx/>
              <a:uFillTx/>
              <a:latin typeface="Arial" pitchFamily="-112" charset="0"/>
              <a:ea typeface="新細明體"/>
              <a:cs typeface="新細明體"/>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FFFFFF"/>
                </a:solidFill>
                <a:effectLst/>
                <a:uLnTx/>
                <a:uFillTx/>
                <a:latin typeface="Arial" pitchFamily="-112" charset="0"/>
                <a:ea typeface="新細明體"/>
                <a:cs typeface="新細明體"/>
              </a:rPr>
              <a:t>"</a:t>
            </a:r>
            <a:r>
              <a:rPr kumimoji="0" lang="en-US" sz="2000" b="1" i="0" u="none" strike="noStrike" kern="1200" cap="none" spc="0" normalizeH="0" baseline="0" noProof="0" dirty="0">
                <a:ln>
                  <a:noFill/>
                </a:ln>
                <a:solidFill>
                  <a:srgbClr val="FFFFFF"/>
                </a:solidFill>
                <a:effectLst/>
                <a:uLnTx/>
                <a:uFillTx/>
                <a:latin typeface="Arial" pitchFamily="-112" charset="0"/>
                <a:ea typeface="新細明體"/>
                <a:cs typeface="新細明體"/>
              </a:rPr>
              <a:t>In your great pride you claim, </a:t>
            </a:r>
            <a:r>
              <a:rPr kumimoji="0" lang="fr-FR" sz="2000" b="1" i="0" u="none" strike="noStrike" kern="1200" cap="none" spc="0" normalizeH="0" baseline="0" noProof="0" dirty="0">
                <a:ln>
                  <a:noFill/>
                </a:ln>
                <a:solidFill>
                  <a:srgbClr val="FFFFFF"/>
                </a:solidFill>
                <a:effectLst/>
                <a:uLnTx/>
                <a:uFillTx/>
                <a:latin typeface="Arial" pitchFamily="-112" charset="0"/>
                <a:ea typeface="新細明體"/>
                <a:cs typeface="新細明體"/>
              </a:rPr>
              <a:t>'</a:t>
            </a:r>
            <a:r>
              <a:rPr kumimoji="0" lang="en-US" sz="2000" b="1" i="0" u="none" strike="noStrike" kern="1200" cap="none" spc="0" normalizeH="0" baseline="0" noProof="0" dirty="0">
                <a:ln>
                  <a:noFill/>
                </a:ln>
                <a:solidFill>
                  <a:srgbClr val="FFFFFF"/>
                </a:solidFill>
                <a:effectLst/>
                <a:uLnTx/>
                <a:uFillTx/>
                <a:latin typeface="Arial" pitchFamily="-112" charset="0"/>
                <a:ea typeface="新細明體"/>
                <a:cs typeface="新細明體"/>
              </a:rPr>
              <a:t>I am a god!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2" charset="0"/>
                <a:ea typeface="新細明體"/>
                <a:cs typeface="新細明體"/>
              </a:rPr>
              <a:t>I sit on a divine throne in the heart of the sea.</a:t>
            </a:r>
            <a:r>
              <a:rPr kumimoji="0" lang="fr-FR" sz="2000" b="1" i="0" u="none" strike="noStrike" kern="1200" cap="none" spc="0" normalizeH="0" baseline="0" noProof="0" dirty="0">
                <a:ln>
                  <a:noFill/>
                </a:ln>
                <a:solidFill>
                  <a:srgbClr val="FFFFFF"/>
                </a:solidFill>
                <a:effectLst/>
                <a:uLnTx/>
                <a:uFillTx/>
                <a:latin typeface="Arial" pitchFamily="-112" charset="0"/>
                <a:ea typeface="新細明體"/>
                <a:cs typeface="新細明體"/>
              </a:rPr>
              <a:t>'</a:t>
            </a:r>
            <a:endParaRPr kumimoji="0" lang="en-US" sz="2000" b="1" i="0" u="none" strike="noStrike" kern="1200" cap="none" spc="0" normalizeH="0" baseline="0" noProof="0" dirty="0">
              <a:ln>
                <a:noFill/>
              </a:ln>
              <a:solidFill>
                <a:srgbClr val="FFFFFF"/>
              </a:solidFill>
              <a:effectLst/>
              <a:uLnTx/>
              <a:uFillTx/>
              <a:latin typeface="Arial" pitchFamily="-112" charset="0"/>
              <a:ea typeface="新細明體"/>
              <a:cs typeface="新細明體"/>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2" charset="0"/>
                <a:ea typeface="新細明體"/>
                <a:cs typeface="新細明體"/>
              </a:rPr>
              <a:t>But you are only a man and not a god,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2" charset="0"/>
                <a:ea typeface="新細明體"/>
                <a:cs typeface="新細明體"/>
              </a:rPr>
              <a:t>though you boast that you are a god.</a:t>
            </a:r>
            <a:r>
              <a:rPr kumimoji="0" lang="ru-RU" sz="2000" b="1" i="0" u="none" strike="noStrike" kern="1200" cap="none" spc="0" normalizeH="0" baseline="0" noProof="0" dirty="0">
                <a:ln>
                  <a:noFill/>
                </a:ln>
                <a:solidFill>
                  <a:srgbClr val="FFFFFF"/>
                </a:solidFill>
                <a:effectLst/>
                <a:uLnTx/>
                <a:uFillTx/>
                <a:latin typeface="Arial" pitchFamily="-112" charset="0"/>
                <a:ea typeface="新細明體"/>
                <a:cs typeface="新細明體"/>
              </a:rPr>
              <a:t>"</a:t>
            </a:r>
            <a:endParaRPr kumimoji="0" lang="en-US" sz="2000" b="1" i="0" u="none" strike="noStrike" kern="1200" cap="none" spc="0" normalizeH="0" baseline="0" noProof="0" dirty="0">
              <a:ln>
                <a:noFill/>
              </a:ln>
              <a:solidFill>
                <a:srgbClr val="FFFFFF"/>
              </a:solidFill>
              <a:effectLst/>
              <a:uLnTx/>
              <a:uFillTx/>
              <a:latin typeface="Arial" pitchFamily="-112" charset="0"/>
              <a:ea typeface="新細明體"/>
              <a:cs typeface="新細明體"/>
            </a:endParaRPr>
          </a:p>
        </p:txBody>
      </p:sp>
    </p:spTree>
    <p:extLst>
      <p:ext uri="{BB962C8B-B14F-4D97-AF65-F5344CB8AC3E}">
        <p14:creationId xmlns:p14="http://schemas.microsoft.com/office/powerpoint/2010/main" val="2064640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7410" name="Picture 3" descr="Rev 12 Satan ca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9618" name="Rectangle 2"/>
          <p:cNvSpPr>
            <a:spLocks noGrp="1" noChangeArrowheads="1"/>
          </p:cNvSpPr>
          <p:nvPr>
            <p:ph type="ctrTitle"/>
          </p:nvPr>
        </p:nvSpPr>
        <p:spPr>
          <a:xfrm>
            <a:off x="4800600" y="4953000"/>
            <a:ext cx="4343400" cy="1752600"/>
          </a:xfrm>
          <a:effectLst>
            <a:outerShdw blurRad="63500" dist="35921" dir="2700000" algn="ctr" rotWithShape="0">
              <a:schemeClr val="tx2">
                <a:alpha val="74998"/>
              </a:schemeClr>
            </a:outerShdw>
          </a:effectLst>
        </p:spPr>
        <p:txBody>
          <a:bodyPr/>
          <a:lstStyle/>
          <a:p>
            <a:pPr>
              <a:defRPr/>
            </a:pPr>
            <a:r>
              <a:rPr lang="en-US" b="1" dirty="0">
                <a:solidFill>
                  <a:schemeClr val="bg1"/>
                </a:solidFill>
                <a:latin typeface="Arial" charset="0"/>
                <a:ea typeface="ＭＳ Ｐゴシック" charset="0"/>
                <a:cs typeface="ＭＳ Ｐゴシック" charset="0"/>
              </a:rPr>
              <a:t>Satan cast down (cf. Rev. 12:7-13)</a:t>
            </a:r>
            <a:endParaRPr lang="en-US" dirty="0">
              <a:solidFill>
                <a:schemeClr val="bg1"/>
              </a:solidFill>
              <a:latin typeface="Times New Roman" charset="0"/>
              <a:ea typeface="ＭＳ Ｐゴシック" charset="0"/>
              <a:cs typeface="ＭＳ Ｐゴシック" charset="0"/>
            </a:endParaRPr>
          </a:p>
        </p:txBody>
      </p:sp>
      <p:sp>
        <p:nvSpPr>
          <p:cNvPr id="70660" name="TextBox 3"/>
          <p:cNvSpPr txBox="1">
            <a:spLocks noChangeArrowheads="1"/>
          </p:cNvSpPr>
          <p:nvPr/>
        </p:nvSpPr>
        <p:spPr bwMode="auto">
          <a:xfrm>
            <a:off x="128789" y="0"/>
            <a:ext cx="9053848" cy="2678113"/>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2 </a:t>
            </a:r>
            <a:r>
              <a:rPr kumimoji="0" lang="ru-RU" altLang="ja-JP" sz="28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Son of man, give the prince of Tyre this message from the Sovereign L</a:t>
            </a:r>
            <a:r>
              <a:rPr kumimoji="0" lang="en-US" sz="24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ORD</a:t>
            </a:r>
            <a:r>
              <a:rPr kumimoji="0" lang="en-US" sz="28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endParaRPr kumimoji="0" lang="en-US" sz="2800" b="1" i="1"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In your great pride you claim, </a:t>
            </a:r>
            <a:r>
              <a:rPr kumimoji="0" lang="fr-FR" altLang="ja-JP" sz="28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I am a god!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I sit on a divine throne in the heart of the sea.</a:t>
            </a:r>
            <a:r>
              <a:rPr kumimoji="0" lang="fr-FR" altLang="ja-JP" sz="28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But you are only a man and not a god,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though you boast that you are a god</a:t>
            </a:r>
            <a:r>
              <a:rPr kumimoji="0" lang="ru-RU" altLang="ja-JP" sz="28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 (Ezek. 28:2).</a:t>
            </a:r>
          </a:p>
        </p:txBody>
      </p:sp>
    </p:spTree>
    <p:extLst>
      <p:ext uri="{BB962C8B-B14F-4D97-AF65-F5344CB8AC3E}">
        <p14:creationId xmlns:p14="http://schemas.microsoft.com/office/powerpoint/2010/main" val="778635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9457" name="Picture 3" descr="Satan fall Rev 1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43" name="Title 1"/>
          <p:cNvSpPr>
            <a:spLocks noGrp="1"/>
          </p:cNvSpPr>
          <p:nvPr>
            <p:ph type="title"/>
          </p:nvPr>
        </p:nvSpPr>
        <p:spPr>
          <a:xfrm>
            <a:off x="0" y="5410200"/>
            <a:ext cx="6705600" cy="1447800"/>
          </a:xfrm>
        </p:spPr>
        <p:txBody>
          <a:bodyPr/>
          <a:lstStyle/>
          <a:p>
            <a:pPr>
              <a:defRPr/>
            </a:pPr>
            <a:r>
              <a:rPr lang="en-US" sz="4000" b="1" dirty="0">
                <a:solidFill>
                  <a:schemeClr val="bg1"/>
                </a:solidFill>
                <a:effectLst>
                  <a:glow rad="279400">
                    <a:schemeClr val="tx1">
                      <a:alpha val="75000"/>
                    </a:schemeClr>
                  </a:glow>
                </a:effectLst>
                <a:latin typeface="Arial" charset="0"/>
                <a:ea typeface="ＭＳ Ｐゴシック" charset="0"/>
                <a:cs typeface="Arial" charset="0"/>
              </a:rPr>
              <a:t>Fall of Lucifer, the Shining Star (cf. Rev. 12:7-9)</a:t>
            </a:r>
            <a:endParaRPr lang="en-US" sz="4000" b="1" dirty="0">
              <a:effectLst>
                <a:glow rad="279400">
                  <a:schemeClr val="tx1">
                    <a:alpha val="75000"/>
                  </a:schemeClr>
                </a:glow>
              </a:effectLst>
              <a:latin typeface="Arial" charset="0"/>
              <a:ea typeface="ＭＳ Ｐゴシック" charset="0"/>
              <a:cs typeface="Arial" charset="0"/>
            </a:endParaRPr>
          </a:p>
        </p:txBody>
      </p:sp>
      <p:sp>
        <p:nvSpPr>
          <p:cNvPr id="4" name="Title 1"/>
          <p:cNvSpPr txBox="1">
            <a:spLocks/>
          </p:cNvSpPr>
          <p:nvPr/>
        </p:nvSpPr>
        <p:spPr bwMode="auto">
          <a:xfrm>
            <a:off x="1600200" y="-152400"/>
            <a:ext cx="7543800" cy="2514600"/>
          </a:xfrm>
          <a:prstGeom prst="rect">
            <a:avLst/>
          </a:prstGeom>
          <a:noFill/>
          <a:ln w="9525">
            <a:noFill/>
            <a:miter lim="800000"/>
            <a:headEnd/>
            <a:tailEnd/>
          </a:ln>
          <a:effectLst>
            <a:glow rad="228600">
              <a:schemeClr val="accent4">
                <a:satMod val="175000"/>
                <a:alpha val="40000"/>
              </a:schemeClr>
            </a:glow>
          </a:effectLst>
        </p:spPr>
        <p:txBody>
          <a:bodyPr anchor="ctr"/>
          <a:lstStyle>
            <a:defPPr>
              <a:defRPr lang="en-US"/>
            </a:defPPr>
            <a:lvl1pPr algn="ctr" defTabSz="914400" eaLnBrk="0" fontAlgn="base" hangingPunct="0">
              <a:spcBef>
                <a:spcPct val="0"/>
              </a:spcBef>
              <a:spcAft>
                <a:spcPct val="0"/>
              </a:spcAft>
              <a:defRPr sz="2000" b="1">
                <a:solidFill>
                  <a:srgbClr val="FFFFFF"/>
                </a:solidFill>
                <a:effectLst>
                  <a:glow rad="304800">
                    <a:srgbClr val="000000">
                      <a:alpha val="75000"/>
                    </a:srgbClr>
                  </a:glow>
                  <a:outerShdw blurRad="38100" dist="38100" dir="2700000" algn="tl">
                    <a:srgbClr val="000000">
                      <a:alpha val="43137"/>
                    </a:srgbClr>
                  </a:outerShdw>
                </a:effectLst>
                <a:latin typeface="Arial" charset="0"/>
                <a:ea typeface="ＭＳ Ｐゴシック" charset="0"/>
                <a:cs typeface="Arial"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3 You regard yourself as wiser than Daniel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and think no secret is hidden from you.</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4 With your wisdom and understanding you have amassed great wealth—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gold and silver for your treasuries.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5 Yes, your wisdom has made you very rich,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and your riches have made you very proud</a:t>
            </a:r>
            <a:r>
              <a:rPr kumimoji="0" lang="ru-RU" altLang="ja-JP"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 (Ezek. 28:3-5)</a:t>
            </a:r>
          </a:p>
        </p:txBody>
      </p:sp>
    </p:spTree>
    <p:extLst>
      <p:ext uri="{BB962C8B-B14F-4D97-AF65-F5344CB8AC3E}">
        <p14:creationId xmlns:p14="http://schemas.microsoft.com/office/powerpoint/2010/main" val="20183121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Title 1"/>
          <p:cNvSpPr>
            <a:spLocks noGrp="1"/>
          </p:cNvSpPr>
          <p:nvPr>
            <p:ph type="title"/>
          </p:nvPr>
        </p:nvSpPr>
        <p:spPr/>
        <p:txBody>
          <a:bodyPr/>
          <a:lstStyle/>
          <a:p>
            <a:r>
              <a:rPr lang="en-US" sz="4800">
                <a:latin typeface="Times New Roman" charset="0"/>
                <a:ea typeface="ＭＳ Ｐゴシック" charset="0"/>
                <a:cs typeface="ＭＳ Ｐゴシック" charset="0"/>
              </a:rPr>
              <a:t>The angels pursue</a:t>
            </a:r>
          </a:p>
        </p:txBody>
      </p:sp>
      <p:sp>
        <p:nvSpPr>
          <p:cNvPr id="660482" name="Content Placeholder 2"/>
          <p:cNvSpPr>
            <a:spLocks noGrp="1"/>
          </p:cNvSpPr>
          <p:nvPr>
            <p:ph idx="1"/>
          </p:nvPr>
        </p:nvSpPr>
        <p:spPr/>
        <p:txBody>
          <a:bodyPr/>
          <a:lstStyle/>
          <a:p>
            <a:endParaRPr lang="en-US">
              <a:latin typeface="Times New Roman" charset="0"/>
              <a:ea typeface="ＭＳ Ｐゴシック" charset="0"/>
              <a:cs typeface="ＭＳ Ｐゴシック" charset="0"/>
            </a:endParaRPr>
          </a:p>
        </p:txBody>
      </p:sp>
      <p:pic>
        <p:nvPicPr>
          <p:cNvPr id="660483" name="Picture 4" descr="Satan fall Rev 12 angels chas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29766" y="764704"/>
            <a:ext cx="3809678" cy="3429000"/>
          </a:xfrm>
          <a:prstGeom prst="rect">
            <a:avLst/>
          </a:prstGeom>
          <a:noFill/>
          <a:ln w="9525">
            <a:noFill/>
            <a:miter lim="800000"/>
            <a:headEnd/>
            <a:tailEnd/>
          </a:ln>
          <a:effectLst>
            <a:glow rad="228600">
              <a:schemeClr val="accent4">
                <a:satMod val="175000"/>
                <a:alpha val="40000"/>
              </a:schemeClr>
            </a:glow>
          </a:effectLst>
        </p:spPr>
        <p:txBody>
          <a:bodyPr anchor="ctr"/>
          <a:lstStyle>
            <a:defPPr>
              <a:defRPr lang="en-US"/>
            </a:defPPr>
            <a:lvl1pPr algn="ctr" eaLnBrk="0" hangingPunct="0">
              <a:defRPr sz="2000"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You were the model of perfection, full of wisdom and exquisite in beauty. </a:t>
            </a:r>
            <a:r>
              <a:rPr kumimoji="0" lang="en-US" sz="2000" b="1" i="0" u="none" strike="noStrike" kern="1200" cap="none" spc="0" normalizeH="0" baseline="3000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13 </a:t>
            </a:r>
            <a:r>
              <a:rPr kumimoji="0" lang="en-US"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You were in Eden, the garden of God… </a:t>
            </a:r>
            <a:r>
              <a:rPr kumimoji="0" lang="en-US" sz="2000" b="1" i="0" u="none" strike="noStrike" kern="1200" cap="none" spc="0" normalizeH="0" baseline="3000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15</a:t>
            </a:r>
            <a:r>
              <a:rPr kumimoji="0" lang="en-US"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You were blameless in all you did from the day you were created until the day evil was found in you.</a:t>
            </a:r>
          </a:p>
        </p:txBody>
      </p:sp>
      <p:sp>
        <p:nvSpPr>
          <p:cNvPr id="6" name="Title 1"/>
          <p:cNvSpPr txBox="1">
            <a:spLocks/>
          </p:cNvSpPr>
          <p:nvPr/>
        </p:nvSpPr>
        <p:spPr bwMode="auto">
          <a:xfrm>
            <a:off x="3731186" y="1268760"/>
            <a:ext cx="5410200" cy="3886200"/>
          </a:xfrm>
          <a:prstGeom prst="rect">
            <a:avLst/>
          </a:prstGeom>
          <a:noFill/>
          <a:ln w="9525">
            <a:noFill/>
            <a:miter lim="800000"/>
            <a:headEnd/>
            <a:tailEnd/>
          </a:ln>
          <a:effectLst>
            <a:glow rad="228600">
              <a:schemeClr val="accent4">
                <a:satMod val="175000"/>
                <a:alpha val="40000"/>
              </a:schemeClr>
            </a:glow>
          </a:effectLst>
        </p:spPr>
        <p:txBody>
          <a:bodyPr anchor="ctr"/>
          <a:lstStyle>
            <a:defPPr>
              <a:defRPr lang="en-US"/>
            </a:defPPr>
            <a:lvl1pPr algn="ctr" eaLnBrk="0" hangingPunct="0">
              <a:defRPr sz="2000" b="1">
                <a:solidFill>
                  <a:schemeClr val="bg1"/>
                </a:solidFill>
                <a:effectLst>
                  <a:glow rad="304800">
                    <a:schemeClr val="tx1">
                      <a:alpha val="75000"/>
                    </a:schemeClr>
                  </a:glow>
                  <a:outerShdw blurRad="38100" dist="38100" dir="2700000" algn="tl">
                    <a:srgbClr val="000000">
                      <a:alpha val="43137"/>
                    </a:srgbClr>
                  </a:outerShdw>
                </a:effectLst>
                <a:latin typeface="Arial" charset="0"/>
                <a:cs typeface="Arial"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3000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16</a:t>
            </a:r>
            <a:r>
              <a:rPr kumimoji="0" lang="en-US"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Your rich commerce led you to violence,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and you sinned.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So I banished you in disgrace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from the mountain of God.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I expelled you, O mighty guardian,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from your place among the stones of fire.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3000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17</a:t>
            </a:r>
            <a:r>
              <a:rPr kumimoji="0" lang="en-US"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Your heart was filled with pride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because of all your beauty.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Your wisdom was corrupted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by your love of splendor.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So I threw you to the ground and </a:t>
            </a:r>
            <a:br>
              <a:rPr kumimoji="0" lang="en-US"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exposed you to the curious gaze of kings</a:t>
            </a:r>
            <a:r>
              <a:rPr kumimoji="0" lang="ru-RU" altLang="ja-JP"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 </a:t>
            </a:r>
            <a:br>
              <a:rPr kumimoji="0" lang="en-US"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(Ezek. 28:12-17)</a:t>
            </a:r>
          </a:p>
        </p:txBody>
      </p:sp>
    </p:spTree>
    <p:extLst>
      <p:ext uri="{BB962C8B-B14F-4D97-AF65-F5344CB8AC3E}">
        <p14:creationId xmlns:p14="http://schemas.microsoft.com/office/powerpoint/2010/main" val="4249381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058656" cy="184189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God’s glory will not shine with competitors in your life.</a:t>
            </a:r>
          </a:p>
        </p:txBody>
      </p:sp>
      <p:pic>
        <p:nvPicPr>
          <p:cNvPr id="6148" name="Picture 4" descr="Related image">
            <a:extLst>
              <a:ext uri="{FF2B5EF4-FFF2-40B4-BE49-F238E27FC236}">
                <a16:creationId xmlns:a16="http://schemas.microsoft.com/office/drawing/2014/main" id="{AE5F7CB9-656E-2240-BE7E-0C154F26E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485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be </a:t>
            </a:r>
            <a:r>
              <a:rPr lang="en-US" sz="5400" b="1" dirty="0">
                <a:solidFill>
                  <a:srgbClr val="FFFF00"/>
                </a:solidFill>
                <a:effectLst>
                  <a:glow rad="127000">
                    <a:schemeClr val="tx1"/>
                  </a:glow>
                </a:effectLst>
                <a:latin typeface="Arial" charset="0"/>
                <a:ea typeface="ＭＳ Ｐゴシック" charset="0"/>
                <a:cs typeface="ＭＳ Ｐゴシック" charset="0"/>
              </a:rPr>
              <a:t>expectant</a:t>
            </a:r>
            <a:r>
              <a:rPr lang="en-US" sz="5400" b="1" dirty="0">
                <a:effectLst>
                  <a:glow rad="127000">
                    <a:schemeClr val="tx1"/>
                  </a:glow>
                </a:effectLst>
                <a:latin typeface="Arial" charset="0"/>
                <a:ea typeface="ＭＳ Ｐゴシック" charset="0"/>
                <a:cs typeface="ＭＳ Ｐゴシック" charset="0"/>
              </a:rPr>
              <a:t> of God’s glory once again in your life?</a:t>
            </a: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Tree>
    <p:extLst>
      <p:ext uri="{BB962C8B-B14F-4D97-AF65-F5344CB8AC3E}">
        <p14:creationId xmlns:p14="http://schemas.microsoft.com/office/powerpoint/2010/main" val="42460620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1—</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Admit</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that God’s glory left (Ezek 1–24).  </a:t>
            </a:r>
          </a:p>
        </p:txBody>
      </p:sp>
    </p:spTree>
    <p:extLst>
      <p:ext uri="{BB962C8B-B14F-4D97-AF65-F5344CB8AC3E}">
        <p14:creationId xmlns:p14="http://schemas.microsoft.com/office/powerpoint/2010/main" val="83843974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ALLOW</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2—</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Allow </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God to handle all rivals to his glory (Ezek 25–32). </a:t>
            </a:r>
          </a:p>
        </p:txBody>
      </p:sp>
    </p:spTree>
    <p:extLst>
      <p:ext uri="{BB962C8B-B14F-4D97-AF65-F5344CB8AC3E}">
        <p14:creationId xmlns:p14="http://schemas.microsoft.com/office/powerpoint/2010/main" val="237044037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ALLOW</a:t>
            </a: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ANTICIPATE</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Notched Right Arrow 6"/>
          <p:cNvSpPr/>
          <p:nvPr/>
        </p:nvSpPr>
        <p:spPr bwMode="auto">
          <a:xfrm>
            <a:off x="5325548"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3—</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Anticipate</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God’s glory to return (Ezek 33–48). </a:t>
            </a:r>
          </a:p>
        </p:txBody>
      </p:sp>
    </p:spTree>
    <p:extLst>
      <p:ext uri="{BB962C8B-B14F-4D97-AF65-F5344CB8AC3E}">
        <p14:creationId xmlns:p14="http://schemas.microsoft.com/office/powerpoint/2010/main" val="30985571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2"/>
          <p:cNvSpPr>
            <a:spLocks noGrp="1" noChangeArrowheads="1"/>
          </p:cNvSpPr>
          <p:nvPr>
            <p:ph type="title"/>
          </p:nvPr>
        </p:nvSpPr>
        <p:spPr>
          <a:xfrm>
            <a:off x="2895600" y="228600"/>
            <a:ext cx="3657600" cy="533400"/>
          </a:xfrm>
          <a:solidFill>
            <a:srgbClr val="F8FAA8"/>
          </a:solidFill>
        </p:spPr>
        <p:txBody>
          <a:bodyPr/>
          <a:lstStyle/>
          <a:p>
            <a:pPr algn="ctr" eaLnBrk="1" hangingPunct="1"/>
            <a:r>
              <a:rPr lang="en-US" sz="3200" b="1">
                <a:solidFill>
                  <a:schemeClr val="bg1"/>
                </a:solidFill>
                <a:latin typeface="Arial" charset="0"/>
                <a:ea typeface="新細明體" charset="0"/>
              </a:rPr>
              <a:t>Chart of Ezekiel</a:t>
            </a:r>
            <a:endParaRPr lang="en-US" sz="3200" b="1">
              <a:solidFill>
                <a:schemeClr val="bg2"/>
              </a:solidFill>
              <a:latin typeface="Arial" charset="0"/>
              <a:ea typeface="新細明體" charset="0"/>
            </a:endParaRPr>
          </a:p>
        </p:txBody>
      </p:sp>
      <p:graphicFrame>
        <p:nvGraphicFramePr>
          <p:cNvPr id="1290" name="Group 266"/>
          <p:cNvGraphicFramePr>
            <a:graphicFrameLocks noGrp="1"/>
          </p:cNvGraphicFramePr>
          <p:nvPr>
            <p:ph type="tbl" idx="1"/>
          </p:nvPr>
        </p:nvGraphicFramePr>
        <p:xfrm>
          <a:off x="0" y="914400"/>
          <a:ext cx="9144000" cy="5848349"/>
        </p:xfrm>
        <a:graphic>
          <a:graphicData uri="http://schemas.openxmlformats.org/drawingml/2006/table">
            <a:tbl>
              <a:tblPr/>
              <a:tblGrid>
                <a:gridCol w="118903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57312">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6513">
                  <a:extLst>
                    <a:ext uri="{9D8B030D-6E8A-4147-A177-3AD203B41FA5}">
                      <a16:colId xmlns:a16="http://schemas.microsoft.com/office/drawing/2014/main" val="20004"/>
                    </a:ext>
                  </a:extLst>
                </a:gridCol>
                <a:gridCol w="1304925">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79151">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dirty="0">
                          <a:ln>
                            <a:noFill/>
                          </a:ln>
                          <a:solidFill>
                            <a:srgbClr val="FFFFFF"/>
                          </a:solidFill>
                          <a:effectLst/>
                          <a:latin typeface="Arial"/>
                          <a:ea typeface="新細明體" pitchFamily="-112" charset="-120"/>
                          <a:cs typeface="Arial"/>
                        </a:rPr>
                        <a:t>Sovereign Departing and Return of Glory</a:t>
                      </a:r>
                      <a:r>
                        <a:rPr kumimoji="0" lang="en-US" sz="3200" b="1" i="0" u="none" strike="noStrike" cap="none" normalizeH="0" baseline="0" dirty="0">
                          <a:ln>
                            <a:noFill/>
                          </a:ln>
                          <a:solidFill>
                            <a:srgbClr val="FFFFFF"/>
                          </a:solidFill>
                          <a:effectLst/>
                          <a:latin typeface="Arial"/>
                          <a:ea typeface="新細明體" pitchFamily="-112" charset="-120"/>
                          <a:cs typeface="Arial"/>
                        </a:rPr>
                        <a:t> </a:t>
                      </a: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68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Glory Departs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1–24</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Nations Judged (No Glory)</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25–32</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Glory Returns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33–48</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Exile</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Sovereignty Vindicated</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Restoration</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2"/>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Judgment of Judah</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Judgment of Nations</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Blessing of Israel</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3"/>
                  </a:ext>
                </a:extLst>
              </a:tr>
              <a:tr h="50167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Judah</a:t>
                      </a:r>
                      <a:r>
                        <a:rPr kumimoji="0" lang="fr-FR" sz="2000" b="1" i="0" u="none" strike="noStrike" cap="none" normalizeH="0" baseline="0" dirty="0">
                          <a:ln>
                            <a:noFill/>
                          </a:ln>
                          <a:solidFill>
                            <a:schemeClr val="tx1"/>
                          </a:solidFill>
                          <a:effectLst/>
                          <a:latin typeface="Arial"/>
                          <a:ea typeface="新細明體" pitchFamily="-112" charset="-120"/>
                          <a:cs typeface="Arial"/>
                        </a:rPr>
                        <a:t>'</a:t>
                      </a:r>
                      <a:r>
                        <a:rPr kumimoji="0" lang="en-US" sz="2000" b="1" i="0" u="none" strike="noStrike" cap="none" normalizeH="0" baseline="0" dirty="0">
                          <a:ln>
                            <a:noFill/>
                          </a:ln>
                          <a:solidFill>
                            <a:schemeClr val="tx1"/>
                          </a:solidFill>
                          <a:effectLst/>
                          <a:latin typeface="Arial"/>
                          <a:ea typeface="新細明體" pitchFamily="-112" charset="-120"/>
                          <a:cs typeface="Arial"/>
                        </a:rPr>
                        <a:t>s Fall</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Judah</a:t>
                      </a:r>
                      <a:r>
                        <a:rPr kumimoji="0" lang="fr-FR" sz="2000" b="1" i="0" u="none" strike="noStrike" cap="none" normalizeH="0" baseline="0" dirty="0">
                          <a:ln>
                            <a:noFill/>
                          </a:ln>
                          <a:solidFill>
                            <a:schemeClr val="tx1"/>
                          </a:solidFill>
                          <a:effectLst/>
                          <a:latin typeface="Arial"/>
                          <a:ea typeface="新細明體" pitchFamily="-112" charset="-120"/>
                          <a:cs typeface="Arial"/>
                        </a:rPr>
                        <a:t>'</a:t>
                      </a:r>
                      <a:r>
                        <a:rPr kumimoji="0" lang="en-US" sz="2000" b="1" i="0" u="none" strike="noStrike" cap="none" normalizeH="0" baseline="0" dirty="0">
                          <a:ln>
                            <a:noFill/>
                          </a:ln>
                          <a:solidFill>
                            <a:schemeClr val="tx1"/>
                          </a:solidFill>
                          <a:effectLst/>
                          <a:latin typeface="Arial"/>
                          <a:ea typeface="新細明體" pitchFamily="-112" charset="-120"/>
                          <a:cs typeface="Arial"/>
                        </a:rPr>
                        <a:t>s Foes</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Judah</a:t>
                      </a:r>
                      <a:r>
                        <a:rPr kumimoji="0" lang="fr-FR" sz="2000" b="1" i="0" u="none" strike="noStrike" cap="none" normalizeH="0" baseline="0" dirty="0">
                          <a:ln>
                            <a:noFill/>
                          </a:ln>
                          <a:solidFill>
                            <a:schemeClr val="tx1"/>
                          </a:solidFill>
                          <a:effectLst/>
                          <a:latin typeface="Arial"/>
                          <a:ea typeface="新細明體" pitchFamily="-112" charset="-120"/>
                          <a:cs typeface="Arial"/>
                        </a:rPr>
                        <a:t>'</a:t>
                      </a:r>
                      <a:r>
                        <a:rPr kumimoji="0" lang="en-US" sz="2000" b="1" i="0" u="none" strike="noStrike" cap="none" normalizeH="0" baseline="0" dirty="0">
                          <a:ln>
                            <a:noFill/>
                          </a:ln>
                          <a:solidFill>
                            <a:schemeClr val="tx1"/>
                          </a:solidFill>
                          <a:effectLst/>
                          <a:latin typeface="Arial"/>
                          <a:ea typeface="新細明體" pitchFamily="-112" charset="-120"/>
                          <a:cs typeface="Arial"/>
                        </a:rPr>
                        <a:t>s Future</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4"/>
                  </a:ext>
                </a:extLst>
              </a:tr>
              <a:tr h="5032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Before the Siege</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During the Siege</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After the Siege</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5"/>
                  </a:ext>
                </a:extLst>
              </a:tr>
              <a:tr h="173046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Call in glory</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1–3</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Pre-exile Hopeless-ness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4–24</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Ammon, Moab, Edom, Philistia</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25</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Tyre and Sidon</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26–28</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Egypt</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29–32</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New    Life</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33–39</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New Order</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40–48</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extLst>
                  <a:ext uri="{0D108BD9-81ED-4DB2-BD59-A6C34878D82A}">
                    <a16:rowId xmlns:a16="http://schemas.microsoft.com/office/drawing/2014/main" val="10006"/>
                  </a:ext>
                </a:extLst>
              </a:tr>
              <a:tr h="522316">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Babylon (592-570 BC)</a:t>
                      </a: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626732" name="Text Box 267"/>
          <p:cNvSpPr txBox="1">
            <a:spLocks noChangeArrowheads="1"/>
          </p:cNvSpPr>
          <p:nvPr/>
        </p:nvSpPr>
        <p:spPr bwMode="auto">
          <a:xfrm>
            <a:off x="8382000"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500</a:t>
            </a:r>
          </a:p>
        </p:txBody>
      </p:sp>
      <p:sp>
        <p:nvSpPr>
          <p:cNvPr id="7" name="Oval 6">
            <a:extLst>
              <a:ext uri="{FF2B5EF4-FFF2-40B4-BE49-F238E27FC236}">
                <a16:creationId xmlns:a16="http://schemas.microsoft.com/office/drawing/2014/main" id="{2311DE46-42D0-5245-B656-0BFDADF40E73}"/>
              </a:ext>
            </a:extLst>
          </p:cNvPr>
          <p:cNvSpPr>
            <a:spLocks noChangeArrowheads="1"/>
          </p:cNvSpPr>
          <p:nvPr/>
        </p:nvSpPr>
        <p:spPr bwMode="auto">
          <a:xfrm>
            <a:off x="6264275" y="1268413"/>
            <a:ext cx="2987675" cy="5113337"/>
          </a:xfrm>
          <a:prstGeom prst="ellipse">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Tree>
    <p:extLst>
      <p:ext uri="{BB962C8B-B14F-4D97-AF65-F5344CB8AC3E}">
        <p14:creationId xmlns:p14="http://schemas.microsoft.com/office/powerpoint/2010/main" val="157877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6689"/>
                                        </p:tgtEl>
                                        <p:attrNameLst>
                                          <p:attrName>style.visibility</p:attrName>
                                        </p:attrNameLst>
                                      </p:cBhvr>
                                      <p:to>
                                        <p:strVal val="visible"/>
                                      </p:to>
                                    </p:set>
                                    <p:animEffect transition="in" filter="blinds(horizontal)">
                                      <p:cBhvr>
                                        <p:cTn id="7" dur="500"/>
                                        <p:tgtEl>
                                          <p:spTgt spid="62668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689"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6754" name="Rectangle 1026"/>
          <p:cNvSpPr>
            <a:spLocks noGrp="1" noChangeArrowheads="1"/>
          </p:cNvSpPr>
          <p:nvPr>
            <p:ph type="title" idx="4294967295"/>
          </p:nvPr>
        </p:nvSpPr>
        <p:spPr/>
        <p:txBody>
          <a:bodyPr/>
          <a:lstStyle/>
          <a:p>
            <a:r>
              <a:rPr lang="en-US">
                <a:latin typeface="Arial" charset="0"/>
                <a:ea typeface="ＭＳ Ｐゴシック" charset="0"/>
                <a:cs typeface="ＭＳ Ｐゴシック" charset="0"/>
              </a:rPr>
              <a:t>Sin</a:t>
            </a:r>
          </a:p>
        </p:txBody>
      </p:sp>
      <p:pic>
        <p:nvPicPr>
          <p:cNvPr id="379907" name="Picture 1027" descr="map babylon1"/>
          <p:cNvPicPr>
            <a:picLocks noGrp="1" noChangeAspect="1" noChangeArrowheads="1"/>
          </p:cNvPicPr>
          <p:nvPr>
            <p:ph/>
          </p:nvPr>
        </p:nvPicPr>
        <p:blipFill>
          <a:blip r:embed="rId3">
            <a:lum bright="-42000" contrast="-32000"/>
            <a:extLst>
              <a:ext uri="{28A0092B-C50C-407E-A947-70E740481C1C}">
                <a14:useLocalDpi xmlns:a14="http://schemas.microsoft.com/office/drawing/2010/main"/>
              </a:ext>
            </a:extLst>
          </a:blip>
          <a:srcRect/>
          <a:stretch>
            <a:fillRect/>
          </a:stretch>
        </p:blipFill>
        <p:spPr>
          <a:xfrm>
            <a:off x="0" y="608013"/>
            <a:ext cx="9144000" cy="5640387"/>
          </a:xfrm>
        </p:spPr>
      </p:pic>
      <p:sp>
        <p:nvSpPr>
          <p:cNvPr id="379908" name="Text Box 1028"/>
          <p:cNvSpPr txBox="1">
            <a:spLocks noChangeArrowheads="1"/>
          </p:cNvSpPr>
          <p:nvPr/>
        </p:nvSpPr>
        <p:spPr bwMode="auto">
          <a:xfrm>
            <a:off x="0" y="3016250"/>
            <a:ext cx="91440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a:ln>
                  <a:noFill/>
                </a:ln>
                <a:solidFill>
                  <a:srgbClr val="C0C0C0"/>
                </a:solidFill>
                <a:effectLst/>
                <a:uLnTx/>
                <a:uFillTx/>
                <a:latin typeface="QUAKE" charset="0"/>
                <a:ea typeface="ＭＳ Ｐゴシック" charset="0"/>
              </a:rPr>
              <a:t>D A N I E L</a:t>
            </a:r>
          </a:p>
        </p:txBody>
      </p:sp>
      <p:sp>
        <p:nvSpPr>
          <p:cNvPr id="379909" name="Text Box 1029"/>
          <p:cNvSpPr txBox="1">
            <a:spLocks noChangeArrowheads="1"/>
          </p:cNvSpPr>
          <p:nvPr/>
        </p:nvSpPr>
        <p:spPr bwMode="auto">
          <a:xfrm>
            <a:off x="0" y="3017838"/>
            <a:ext cx="91440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a:ln>
                  <a:noFill/>
                </a:ln>
                <a:solidFill>
                  <a:srgbClr val="C0C0C0"/>
                </a:solidFill>
                <a:effectLst/>
                <a:uLnTx/>
                <a:uFillTx/>
                <a:latin typeface="QUAKE" charset="0"/>
                <a:ea typeface="ＭＳ Ｐゴシック" charset="0"/>
              </a:rPr>
              <a:t>E Z E K I E L</a:t>
            </a:r>
          </a:p>
        </p:txBody>
      </p:sp>
      <p:sp>
        <p:nvSpPr>
          <p:cNvPr id="379910" name="Text Box 1030"/>
          <p:cNvSpPr txBox="1">
            <a:spLocks noChangeArrowheads="1"/>
          </p:cNvSpPr>
          <p:nvPr/>
        </p:nvSpPr>
        <p:spPr bwMode="auto">
          <a:xfrm>
            <a:off x="1865313" y="5194300"/>
            <a:ext cx="1030287"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Visitation" charset="0"/>
                <a:ea typeface="ＭＳ Ｐゴシック" charset="0"/>
              </a:rPr>
              <a:t>SIN</a:t>
            </a:r>
          </a:p>
        </p:txBody>
      </p:sp>
      <p:sp>
        <p:nvSpPr>
          <p:cNvPr id="379911" name="Text Box 1031"/>
          <p:cNvSpPr txBox="1">
            <a:spLocks noChangeArrowheads="1"/>
          </p:cNvSpPr>
          <p:nvPr/>
        </p:nvSpPr>
        <p:spPr bwMode="auto">
          <a:xfrm>
            <a:off x="3559175" y="5899150"/>
            <a:ext cx="402272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Visitation" charset="0"/>
                <a:ea typeface="ＭＳ Ｐゴシック" charset="0"/>
              </a:rPr>
              <a:t>DISOBEDIENCE</a:t>
            </a:r>
          </a:p>
        </p:txBody>
      </p:sp>
      <p:sp>
        <p:nvSpPr>
          <p:cNvPr id="379912" name="Text Box 1032"/>
          <p:cNvSpPr txBox="1">
            <a:spLocks noChangeArrowheads="1"/>
          </p:cNvSpPr>
          <p:nvPr/>
        </p:nvSpPr>
        <p:spPr bwMode="auto">
          <a:xfrm>
            <a:off x="4811713" y="4337050"/>
            <a:ext cx="35433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Visitation" charset="0"/>
                <a:ea typeface="ＭＳ Ｐゴシック" charset="0"/>
              </a:rPr>
              <a:t>PUNISHMENT</a:t>
            </a:r>
          </a:p>
        </p:txBody>
      </p:sp>
      <p:sp>
        <p:nvSpPr>
          <p:cNvPr id="379913" name="Text Box 1033"/>
          <p:cNvSpPr txBox="1">
            <a:spLocks noChangeArrowheads="1"/>
          </p:cNvSpPr>
          <p:nvPr/>
        </p:nvSpPr>
        <p:spPr bwMode="auto">
          <a:xfrm>
            <a:off x="1376363" y="1936750"/>
            <a:ext cx="2046287"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Visitation" charset="0"/>
                <a:ea typeface="ＭＳ Ｐゴシック" charset="0"/>
              </a:rPr>
              <a:t>WRATH</a:t>
            </a:r>
          </a:p>
        </p:txBody>
      </p:sp>
      <p:sp>
        <p:nvSpPr>
          <p:cNvPr id="379914" name="Text Box 1034"/>
          <p:cNvSpPr txBox="1">
            <a:spLocks noChangeArrowheads="1"/>
          </p:cNvSpPr>
          <p:nvPr/>
        </p:nvSpPr>
        <p:spPr bwMode="auto">
          <a:xfrm>
            <a:off x="206375" y="965200"/>
            <a:ext cx="2724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Visitation" charset="0"/>
                <a:ea typeface="ＭＳ Ｐゴシック" charset="0"/>
              </a:rPr>
              <a:t>IDOLATRY</a:t>
            </a:r>
          </a:p>
        </p:txBody>
      </p:sp>
      <p:sp>
        <p:nvSpPr>
          <p:cNvPr id="379915" name="Text Box 1035"/>
          <p:cNvSpPr txBox="1">
            <a:spLocks noChangeArrowheads="1"/>
          </p:cNvSpPr>
          <p:nvPr/>
        </p:nvSpPr>
        <p:spPr bwMode="auto">
          <a:xfrm>
            <a:off x="5827713" y="241300"/>
            <a:ext cx="300672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Visitation" charset="0"/>
                <a:ea typeface="ＭＳ Ｐゴシック" charset="0"/>
              </a:rPr>
              <a:t>JUDGMENT</a:t>
            </a:r>
          </a:p>
        </p:txBody>
      </p:sp>
    </p:spTree>
    <p:extLst>
      <p:ext uri="{BB962C8B-B14F-4D97-AF65-F5344CB8AC3E}">
        <p14:creationId xmlns:p14="http://schemas.microsoft.com/office/powerpoint/2010/main" val="32891057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379910">
                                            <p:txEl>
                                              <p:pRg st="0" end="0"/>
                                            </p:txEl>
                                          </p:spTgt>
                                        </p:tgtEl>
                                        <p:attrNameLst>
                                          <p:attrName>style.visibility</p:attrName>
                                        </p:attrNameLst>
                                      </p:cBhvr>
                                      <p:to>
                                        <p:strVal val="visible"/>
                                      </p:to>
                                    </p:set>
                                    <p:anim calcmode="lin" valueType="num">
                                      <p:cBhvr>
                                        <p:cTn id="7" dur="500" fill="hold"/>
                                        <p:tgtEl>
                                          <p:spTgt spid="3799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799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799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799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79910">
                                            <p:txEl>
                                              <p:pRg st="0" end="0"/>
                                            </p:txEl>
                                          </p:spTgt>
                                        </p:tgtEl>
                                      </p:cBhvr>
                                    </p:animEffect>
                                  </p:childTnLst>
                                </p:cTn>
                              </p:par>
                            </p:childTnLst>
                          </p:cTn>
                        </p:par>
                        <p:par>
                          <p:cTn id="12" fill="hold" nodeType="afterGroup">
                            <p:stCondLst>
                              <p:cond delay="600"/>
                            </p:stCondLst>
                            <p:childTnLst>
                              <p:par>
                                <p:cTn id="13" presetID="50" presetClass="exit" presetSubtype="0" accel="100000" fill="hold" nodeType="afterEffect">
                                  <p:stCondLst>
                                    <p:cond delay="0"/>
                                  </p:stCondLst>
                                  <p:iterate type="lt">
                                    <p:tmPct val="0"/>
                                  </p:iterate>
                                  <p:childTnLst>
                                    <p:anim calcmode="lin" valueType="num">
                                      <p:cBhvr>
                                        <p:cTn id="14" dur="1000"/>
                                        <p:tgtEl>
                                          <p:spTgt spid="379910">
                                            <p:txEl>
                                              <p:pRg st="0" end="0"/>
                                            </p:txEl>
                                          </p:spTgt>
                                        </p:tgtEl>
                                        <p:attrNameLst>
                                          <p:attrName>ppt_w</p:attrName>
                                        </p:attrNameLst>
                                      </p:cBhvr>
                                      <p:tavLst>
                                        <p:tav tm="0">
                                          <p:val>
                                            <p:strVal val="ppt_w"/>
                                          </p:val>
                                        </p:tav>
                                        <p:tav tm="100000">
                                          <p:val>
                                            <p:strVal val="ppt_w+.3"/>
                                          </p:val>
                                        </p:tav>
                                      </p:tavLst>
                                    </p:anim>
                                    <p:anim calcmode="lin" valueType="num">
                                      <p:cBhvr>
                                        <p:cTn id="15" dur="1000"/>
                                        <p:tgtEl>
                                          <p:spTgt spid="379910">
                                            <p:txEl>
                                              <p:pRg st="0" end="0"/>
                                            </p:txEl>
                                          </p:spTgt>
                                        </p:tgtEl>
                                        <p:attrNameLst>
                                          <p:attrName>ppt_h</p:attrName>
                                        </p:attrNameLst>
                                      </p:cBhvr>
                                      <p:tavLst>
                                        <p:tav tm="0">
                                          <p:val>
                                            <p:strVal val="ppt_h"/>
                                          </p:val>
                                        </p:tav>
                                        <p:tav tm="100000">
                                          <p:val>
                                            <p:strVal val="ppt_h"/>
                                          </p:val>
                                        </p:tav>
                                      </p:tavLst>
                                    </p:anim>
                                    <p:animEffect transition="out" filter="fade">
                                      <p:cBhvr>
                                        <p:cTn id="16" dur="1000"/>
                                        <p:tgtEl>
                                          <p:spTgt spid="379910">
                                            <p:txEl>
                                              <p:pRg st="0" end="0"/>
                                            </p:txEl>
                                          </p:spTgt>
                                        </p:tgtEl>
                                      </p:cBhvr>
                                    </p:animEffect>
                                    <p:set>
                                      <p:cBhvr>
                                        <p:cTn id="17" dur="1" fill="hold">
                                          <p:stCondLst>
                                            <p:cond delay="999"/>
                                          </p:stCondLst>
                                        </p:cTn>
                                        <p:tgtEl>
                                          <p:spTgt spid="379910">
                                            <p:txEl>
                                              <p:pRg st="0" end="0"/>
                                            </p:txEl>
                                          </p:spTgt>
                                        </p:tgtEl>
                                        <p:attrNameLst>
                                          <p:attrName>style.visibility</p:attrName>
                                        </p:attrNameLst>
                                      </p:cBhvr>
                                      <p:to>
                                        <p:strVal val="hidden"/>
                                      </p:to>
                                    </p:se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379913">
                                            <p:txEl>
                                              <p:pRg st="0" end="0"/>
                                            </p:txEl>
                                          </p:spTgt>
                                        </p:tgtEl>
                                        <p:attrNameLst>
                                          <p:attrName>style.visibility</p:attrName>
                                        </p:attrNameLst>
                                      </p:cBhvr>
                                      <p:to>
                                        <p:strVal val="visible"/>
                                      </p:to>
                                    </p:set>
                                    <p:anim calcmode="lin" valueType="num">
                                      <p:cBhvr>
                                        <p:cTn id="20" dur="500" fill="hold"/>
                                        <p:tgtEl>
                                          <p:spTgt spid="3799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79913">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3799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799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79913">
                                            <p:txEl>
                                              <p:pRg st="0" end="0"/>
                                            </p:txEl>
                                          </p:spTgt>
                                        </p:tgtEl>
                                      </p:cBhvr>
                                    </p:animEffect>
                                  </p:childTnLst>
                                </p:cTn>
                              </p:par>
                            </p:childTnLst>
                          </p:cTn>
                        </p:par>
                        <p:par>
                          <p:cTn id="25" fill="hold" nodeType="afterGroup">
                            <p:stCondLst>
                              <p:cond delay="1600"/>
                            </p:stCondLst>
                            <p:childTnLst>
                              <p:par>
                                <p:cTn id="26" presetID="50" presetClass="exit" presetSubtype="0" accel="100000" fill="hold" nodeType="afterEffect">
                                  <p:stCondLst>
                                    <p:cond delay="0"/>
                                  </p:stCondLst>
                                  <p:iterate type="lt">
                                    <p:tmPct val="0"/>
                                  </p:iterate>
                                  <p:childTnLst>
                                    <p:anim calcmode="lin" valueType="num">
                                      <p:cBhvr>
                                        <p:cTn id="27" dur="1000"/>
                                        <p:tgtEl>
                                          <p:spTgt spid="379913">
                                            <p:txEl>
                                              <p:pRg st="0" end="0"/>
                                            </p:txEl>
                                          </p:spTgt>
                                        </p:tgtEl>
                                        <p:attrNameLst>
                                          <p:attrName>ppt_w</p:attrName>
                                        </p:attrNameLst>
                                      </p:cBhvr>
                                      <p:tavLst>
                                        <p:tav tm="0">
                                          <p:val>
                                            <p:strVal val="ppt_w"/>
                                          </p:val>
                                        </p:tav>
                                        <p:tav tm="100000">
                                          <p:val>
                                            <p:strVal val="ppt_w+.3"/>
                                          </p:val>
                                        </p:tav>
                                      </p:tavLst>
                                    </p:anim>
                                    <p:anim calcmode="lin" valueType="num">
                                      <p:cBhvr>
                                        <p:cTn id="28" dur="1000"/>
                                        <p:tgtEl>
                                          <p:spTgt spid="379913">
                                            <p:txEl>
                                              <p:pRg st="0" end="0"/>
                                            </p:txEl>
                                          </p:spTgt>
                                        </p:tgtEl>
                                        <p:attrNameLst>
                                          <p:attrName>ppt_h</p:attrName>
                                        </p:attrNameLst>
                                      </p:cBhvr>
                                      <p:tavLst>
                                        <p:tav tm="0">
                                          <p:val>
                                            <p:strVal val="ppt_h"/>
                                          </p:val>
                                        </p:tav>
                                        <p:tav tm="100000">
                                          <p:val>
                                            <p:strVal val="ppt_h"/>
                                          </p:val>
                                        </p:tav>
                                      </p:tavLst>
                                    </p:anim>
                                    <p:animEffect transition="out" filter="fade">
                                      <p:cBhvr>
                                        <p:cTn id="29" dur="1000"/>
                                        <p:tgtEl>
                                          <p:spTgt spid="379913">
                                            <p:txEl>
                                              <p:pRg st="0" end="0"/>
                                            </p:txEl>
                                          </p:spTgt>
                                        </p:tgtEl>
                                      </p:cBhvr>
                                    </p:animEffect>
                                    <p:set>
                                      <p:cBhvr>
                                        <p:cTn id="30" dur="1" fill="hold">
                                          <p:stCondLst>
                                            <p:cond delay="999"/>
                                          </p:stCondLst>
                                        </p:cTn>
                                        <p:tgtEl>
                                          <p:spTgt spid="379913">
                                            <p:txEl>
                                              <p:pRg st="0" end="0"/>
                                            </p:txEl>
                                          </p:spTgt>
                                        </p:tgtEl>
                                        <p:attrNameLst>
                                          <p:attrName>style.visibility</p:attrName>
                                        </p:attrNameLst>
                                      </p:cBhvr>
                                      <p:to>
                                        <p:strVal val="hidden"/>
                                      </p:to>
                                    </p:set>
                                  </p:childTnLst>
                                </p:cTn>
                              </p:par>
                            </p:childTnLst>
                          </p:cTn>
                        </p:par>
                        <p:par>
                          <p:cTn id="31" fill="hold" nodeType="afterGroup">
                            <p:stCondLst>
                              <p:cond delay="260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379911">
                                            <p:txEl>
                                              <p:pRg st="0" end="0"/>
                                            </p:txEl>
                                          </p:spTgt>
                                        </p:tgtEl>
                                        <p:attrNameLst>
                                          <p:attrName>style.visibility</p:attrName>
                                        </p:attrNameLst>
                                      </p:cBhvr>
                                      <p:to>
                                        <p:strVal val="visible"/>
                                      </p:to>
                                    </p:set>
                                    <p:anim calcmode="lin" valueType="num">
                                      <p:cBhvr>
                                        <p:cTn id="34" dur="500" fill="hold"/>
                                        <p:tgtEl>
                                          <p:spTgt spid="3799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79911">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3799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799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79911">
                                            <p:txEl>
                                              <p:pRg st="0" end="0"/>
                                            </p:txEl>
                                          </p:spTgt>
                                        </p:tgtEl>
                                      </p:cBhvr>
                                    </p:animEffect>
                                  </p:childTnLst>
                                </p:cTn>
                              </p:par>
                            </p:childTnLst>
                          </p:cTn>
                        </p:par>
                        <p:par>
                          <p:cTn id="39" fill="hold" nodeType="afterGroup">
                            <p:stCondLst>
                              <p:cond delay="3650"/>
                            </p:stCondLst>
                            <p:childTnLst>
                              <p:par>
                                <p:cTn id="40" presetID="50" presetClass="exit" presetSubtype="0" accel="100000" fill="hold" nodeType="afterEffect">
                                  <p:stCondLst>
                                    <p:cond delay="0"/>
                                  </p:stCondLst>
                                  <p:iterate type="lt">
                                    <p:tmPct val="0"/>
                                  </p:iterate>
                                  <p:childTnLst>
                                    <p:anim calcmode="lin" valueType="num">
                                      <p:cBhvr>
                                        <p:cTn id="41" dur="1000"/>
                                        <p:tgtEl>
                                          <p:spTgt spid="379911">
                                            <p:txEl>
                                              <p:pRg st="0" end="0"/>
                                            </p:txEl>
                                          </p:spTgt>
                                        </p:tgtEl>
                                        <p:attrNameLst>
                                          <p:attrName>ppt_w</p:attrName>
                                        </p:attrNameLst>
                                      </p:cBhvr>
                                      <p:tavLst>
                                        <p:tav tm="0">
                                          <p:val>
                                            <p:strVal val="ppt_w"/>
                                          </p:val>
                                        </p:tav>
                                        <p:tav tm="100000">
                                          <p:val>
                                            <p:strVal val="ppt_w+.3"/>
                                          </p:val>
                                        </p:tav>
                                      </p:tavLst>
                                    </p:anim>
                                    <p:anim calcmode="lin" valueType="num">
                                      <p:cBhvr>
                                        <p:cTn id="42" dur="1000"/>
                                        <p:tgtEl>
                                          <p:spTgt spid="379911">
                                            <p:txEl>
                                              <p:pRg st="0" end="0"/>
                                            </p:txEl>
                                          </p:spTgt>
                                        </p:tgtEl>
                                        <p:attrNameLst>
                                          <p:attrName>ppt_h</p:attrName>
                                        </p:attrNameLst>
                                      </p:cBhvr>
                                      <p:tavLst>
                                        <p:tav tm="0">
                                          <p:val>
                                            <p:strVal val="ppt_h"/>
                                          </p:val>
                                        </p:tav>
                                        <p:tav tm="100000">
                                          <p:val>
                                            <p:strVal val="ppt_h"/>
                                          </p:val>
                                        </p:tav>
                                      </p:tavLst>
                                    </p:anim>
                                    <p:animEffect transition="out" filter="fade">
                                      <p:cBhvr>
                                        <p:cTn id="43" dur="1000"/>
                                        <p:tgtEl>
                                          <p:spTgt spid="379911">
                                            <p:txEl>
                                              <p:pRg st="0" end="0"/>
                                            </p:txEl>
                                          </p:spTgt>
                                        </p:tgtEl>
                                      </p:cBhvr>
                                    </p:animEffect>
                                    <p:set>
                                      <p:cBhvr>
                                        <p:cTn id="44" dur="1" fill="hold">
                                          <p:stCondLst>
                                            <p:cond delay="999"/>
                                          </p:stCondLst>
                                        </p:cTn>
                                        <p:tgtEl>
                                          <p:spTgt spid="379911">
                                            <p:txEl>
                                              <p:pRg st="0" end="0"/>
                                            </p:txEl>
                                          </p:spTgt>
                                        </p:tgtEl>
                                        <p:attrNameLst>
                                          <p:attrName>style.visibility</p:attrName>
                                        </p:attrNameLst>
                                      </p:cBhvr>
                                      <p:to>
                                        <p:strVal val="hidden"/>
                                      </p:to>
                                    </p:set>
                                  </p:childTnLst>
                                </p:cTn>
                              </p:par>
                            </p:childTnLst>
                          </p:cTn>
                        </p:par>
                        <p:par>
                          <p:cTn id="45" fill="hold" nodeType="afterGroup">
                            <p:stCondLst>
                              <p:cond delay="4650"/>
                            </p:stCondLst>
                            <p:childTnLst>
                              <p:par>
                                <p:cTn id="46" presetID="41" presetClass="entr" presetSubtype="0" fill="hold" nodeType="afterEffect">
                                  <p:stCondLst>
                                    <p:cond delay="0"/>
                                  </p:stCondLst>
                                  <p:iterate type="lt">
                                    <p:tmPct val="10000"/>
                                  </p:iterate>
                                  <p:childTnLst>
                                    <p:set>
                                      <p:cBhvr>
                                        <p:cTn id="47" dur="1" fill="hold">
                                          <p:stCondLst>
                                            <p:cond delay="0"/>
                                          </p:stCondLst>
                                        </p:cTn>
                                        <p:tgtEl>
                                          <p:spTgt spid="379915">
                                            <p:txEl>
                                              <p:pRg st="0" end="0"/>
                                            </p:txEl>
                                          </p:spTgt>
                                        </p:tgtEl>
                                        <p:attrNameLst>
                                          <p:attrName>style.visibility</p:attrName>
                                        </p:attrNameLst>
                                      </p:cBhvr>
                                      <p:to>
                                        <p:strVal val="visible"/>
                                      </p:to>
                                    </p:set>
                                    <p:anim calcmode="lin" valueType="num">
                                      <p:cBhvr>
                                        <p:cTn id="48" dur="500" fill="hold"/>
                                        <p:tgtEl>
                                          <p:spTgt spid="3799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379915">
                                            <p:txEl>
                                              <p:pRg st="0" end="0"/>
                                            </p:txEl>
                                          </p:spTgt>
                                        </p:tgtEl>
                                        <p:attrNameLst>
                                          <p:attrName>ppt_y</p:attrName>
                                        </p:attrNameLst>
                                      </p:cBhvr>
                                      <p:tavLst>
                                        <p:tav tm="0">
                                          <p:val>
                                            <p:strVal val="#ppt_y"/>
                                          </p:val>
                                        </p:tav>
                                        <p:tav tm="100000">
                                          <p:val>
                                            <p:strVal val="#ppt_y"/>
                                          </p:val>
                                        </p:tav>
                                      </p:tavLst>
                                    </p:anim>
                                    <p:anim calcmode="lin" valueType="num">
                                      <p:cBhvr>
                                        <p:cTn id="50" dur="500" fill="hold"/>
                                        <p:tgtEl>
                                          <p:spTgt spid="3799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3799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379915">
                                            <p:txEl>
                                              <p:pRg st="0" end="0"/>
                                            </p:txEl>
                                          </p:spTgt>
                                        </p:tgtEl>
                                      </p:cBhvr>
                                    </p:animEffect>
                                  </p:childTnLst>
                                </p:cTn>
                              </p:par>
                            </p:childTnLst>
                          </p:cTn>
                        </p:par>
                        <p:par>
                          <p:cTn id="53" fill="hold" nodeType="afterGroup">
                            <p:stCondLst>
                              <p:cond delay="5550"/>
                            </p:stCondLst>
                            <p:childTnLst>
                              <p:par>
                                <p:cTn id="54" presetID="50" presetClass="exit" presetSubtype="0" accel="100000" fill="hold" nodeType="afterEffect">
                                  <p:stCondLst>
                                    <p:cond delay="0"/>
                                  </p:stCondLst>
                                  <p:iterate type="lt">
                                    <p:tmPct val="0"/>
                                  </p:iterate>
                                  <p:childTnLst>
                                    <p:anim calcmode="lin" valueType="num">
                                      <p:cBhvr>
                                        <p:cTn id="55" dur="1000"/>
                                        <p:tgtEl>
                                          <p:spTgt spid="379915">
                                            <p:txEl>
                                              <p:pRg st="0" end="0"/>
                                            </p:txEl>
                                          </p:spTgt>
                                        </p:tgtEl>
                                        <p:attrNameLst>
                                          <p:attrName>ppt_w</p:attrName>
                                        </p:attrNameLst>
                                      </p:cBhvr>
                                      <p:tavLst>
                                        <p:tav tm="0">
                                          <p:val>
                                            <p:strVal val="ppt_w"/>
                                          </p:val>
                                        </p:tav>
                                        <p:tav tm="100000">
                                          <p:val>
                                            <p:strVal val="ppt_w+.3"/>
                                          </p:val>
                                        </p:tav>
                                      </p:tavLst>
                                    </p:anim>
                                    <p:anim calcmode="lin" valueType="num">
                                      <p:cBhvr>
                                        <p:cTn id="56" dur="1000"/>
                                        <p:tgtEl>
                                          <p:spTgt spid="379915">
                                            <p:txEl>
                                              <p:pRg st="0" end="0"/>
                                            </p:txEl>
                                          </p:spTgt>
                                        </p:tgtEl>
                                        <p:attrNameLst>
                                          <p:attrName>ppt_h</p:attrName>
                                        </p:attrNameLst>
                                      </p:cBhvr>
                                      <p:tavLst>
                                        <p:tav tm="0">
                                          <p:val>
                                            <p:strVal val="ppt_h"/>
                                          </p:val>
                                        </p:tav>
                                        <p:tav tm="100000">
                                          <p:val>
                                            <p:strVal val="ppt_h"/>
                                          </p:val>
                                        </p:tav>
                                      </p:tavLst>
                                    </p:anim>
                                    <p:animEffect transition="out" filter="fade">
                                      <p:cBhvr>
                                        <p:cTn id="57" dur="1000"/>
                                        <p:tgtEl>
                                          <p:spTgt spid="379915">
                                            <p:txEl>
                                              <p:pRg st="0" end="0"/>
                                            </p:txEl>
                                          </p:spTgt>
                                        </p:tgtEl>
                                      </p:cBhvr>
                                    </p:animEffect>
                                    <p:set>
                                      <p:cBhvr>
                                        <p:cTn id="58" dur="1" fill="hold">
                                          <p:stCondLst>
                                            <p:cond delay="999"/>
                                          </p:stCondLst>
                                        </p:cTn>
                                        <p:tgtEl>
                                          <p:spTgt spid="379915">
                                            <p:txEl>
                                              <p:pRg st="0" end="0"/>
                                            </p:txEl>
                                          </p:spTgt>
                                        </p:tgtEl>
                                        <p:attrNameLst>
                                          <p:attrName>style.visibility</p:attrName>
                                        </p:attrNameLst>
                                      </p:cBhvr>
                                      <p:to>
                                        <p:strVal val="hidden"/>
                                      </p:to>
                                    </p:set>
                                  </p:childTnLst>
                                </p:cTn>
                              </p:par>
                            </p:childTnLst>
                          </p:cTn>
                        </p:par>
                        <p:par>
                          <p:cTn id="59" fill="hold" nodeType="afterGroup">
                            <p:stCondLst>
                              <p:cond delay="6550"/>
                            </p:stCondLst>
                            <p:childTnLst>
                              <p:par>
                                <p:cTn id="60" presetID="41" presetClass="entr" presetSubtype="0" fill="hold" nodeType="afterEffect">
                                  <p:stCondLst>
                                    <p:cond delay="0"/>
                                  </p:stCondLst>
                                  <p:iterate type="lt">
                                    <p:tmPct val="10000"/>
                                  </p:iterate>
                                  <p:childTnLst>
                                    <p:set>
                                      <p:cBhvr>
                                        <p:cTn id="61" dur="1" fill="hold">
                                          <p:stCondLst>
                                            <p:cond delay="0"/>
                                          </p:stCondLst>
                                        </p:cTn>
                                        <p:tgtEl>
                                          <p:spTgt spid="379914">
                                            <p:txEl>
                                              <p:pRg st="0" end="0"/>
                                            </p:txEl>
                                          </p:spTgt>
                                        </p:tgtEl>
                                        <p:attrNameLst>
                                          <p:attrName>style.visibility</p:attrName>
                                        </p:attrNameLst>
                                      </p:cBhvr>
                                      <p:to>
                                        <p:strVal val="visible"/>
                                      </p:to>
                                    </p:set>
                                    <p:anim calcmode="lin" valueType="num">
                                      <p:cBhvr>
                                        <p:cTn id="62" dur="500" fill="hold"/>
                                        <p:tgtEl>
                                          <p:spTgt spid="3799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379914">
                                            <p:txEl>
                                              <p:pRg st="0" end="0"/>
                                            </p:txEl>
                                          </p:spTgt>
                                        </p:tgtEl>
                                        <p:attrNameLst>
                                          <p:attrName>ppt_y</p:attrName>
                                        </p:attrNameLst>
                                      </p:cBhvr>
                                      <p:tavLst>
                                        <p:tav tm="0">
                                          <p:val>
                                            <p:strVal val="#ppt_y"/>
                                          </p:val>
                                        </p:tav>
                                        <p:tav tm="100000">
                                          <p:val>
                                            <p:strVal val="#ppt_y"/>
                                          </p:val>
                                        </p:tav>
                                      </p:tavLst>
                                    </p:anim>
                                    <p:anim calcmode="lin" valueType="num">
                                      <p:cBhvr>
                                        <p:cTn id="64" dur="500" fill="hold"/>
                                        <p:tgtEl>
                                          <p:spTgt spid="3799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3799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379914">
                                            <p:txEl>
                                              <p:pRg st="0" end="0"/>
                                            </p:txEl>
                                          </p:spTgt>
                                        </p:tgtEl>
                                      </p:cBhvr>
                                    </p:animEffect>
                                  </p:childTnLst>
                                </p:cTn>
                              </p:par>
                            </p:childTnLst>
                          </p:cTn>
                        </p:par>
                        <p:par>
                          <p:cTn id="67" fill="hold" nodeType="afterGroup">
                            <p:stCondLst>
                              <p:cond delay="7450"/>
                            </p:stCondLst>
                            <p:childTnLst>
                              <p:par>
                                <p:cTn id="68" presetID="50" presetClass="exit" presetSubtype="0" accel="100000" fill="hold" nodeType="afterEffect">
                                  <p:stCondLst>
                                    <p:cond delay="0"/>
                                  </p:stCondLst>
                                  <p:iterate type="lt">
                                    <p:tmPct val="0"/>
                                  </p:iterate>
                                  <p:childTnLst>
                                    <p:anim calcmode="lin" valueType="num">
                                      <p:cBhvr>
                                        <p:cTn id="69" dur="1000"/>
                                        <p:tgtEl>
                                          <p:spTgt spid="379914">
                                            <p:txEl>
                                              <p:pRg st="0" end="0"/>
                                            </p:txEl>
                                          </p:spTgt>
                                        </p:tgtEl>
                                        <p:attrNameLst>
                                          <p:attrName>ppt_w</p:attrName>
                                        </p:attrNameLst>
                                      </p:cBhvr>
                                      <p:tavLst>
                                        <p:tav tm="0">
                                          <p:val>
                                            <p:strVal val="ppt_w"/>
                                          </p:val>
                                        </p:tav>
                                        <p:tav tm="100000">
                                          <p:val>
                                            <p:strVal val="ppt_w+.3"/>
                                          </p:val>
                                        </p:tav>
                                      </p:tavLst>
                                    </p:anim>
                                    <p:anim calcmode="lin" valueType="num">
                                      <p:cBhvr>
                                        <p:cTn id="70" dur="1000"/>
                                        <p:tgtEl>
                                          <p:spTgt spid="379914">
                                            <p:txEl>
                                              <p:pRg st="0" end="0"/>
                                            </p:txEl>
                                          </p:spTgt>
                                        </p:tgtEl>
                                        <p:attrNameLst>
                                          <p:attrName>ppt_h</p:attrName>
                                        </p:attrNameLst>
                                      </p:cBhvr>
                                      <p:tavLst>
                                        <p:tav tm="0">
                                          <p:val>
                                            <p:strVal val="ppt_h"/>
                                          </p:val>
                                        </p:tav>
                                        <p:tav tm="100000">
                                          <p:val>
                                            <p:strVal val="ppt_h"/>
                                          </p:val>
                                        </p:tav>
                                      </p:tavLst>
                                    </p:anim>
                                    <p:animEffect transition="out" filter="fade">
                                      <p:cBhvr>
                                        <p:cTn id="71" dur="1000"/>
                                        <p:tgtEl>
                                          <p:spTgt spid="379914">
                                            <p:txEl>
                                              <p:pRg st="0" end="0"/>
                                            </p:txEl>
                                          </p:spTgt>
                                        </p:tgtEl>
                                      </p:cBhvr>
                                    </p:animEffect>
                                    <p:set>
                                      <p:cBhvr>
                                        <p:cTn id="72" dur="1" fill="hold">
                                          <p:stCondLst>
                                            <p:cond delay="999"/>
                                          </p:stCondLst>
                                        </p:cTn>
                                        <p:tgtEl>
                                          <p:spTgt spid="379914">
                                            <p:txEl>
                                              <p:pRg st="0" end="0"/>
                                            </p:txEl>
                                          </p:spTgt>
                                        </p:tgtEl>
                                        <p:attrNameLst>
                                          <p:attrName>style.visibility</p:attrName>
                                        </p:attrNameLst>
                                      </p:cBhvr>
                                      <p:to>
                                        <p:strVal val="hidden"/>
                                      </p:to>
                                    </p:set>
                                  </p:childTnLst>
                                </p:cTn>
                              </p:par>
                            </p:childTnLst>
                          </p:cTn>
                        </p:par>
                        <p:par>
                          <p:cTn id="73" fill="hold" nodeType="afterGroup">
                            <p:stCondLst>
                              <p:cond delay="8450"/>
                            </p:stCondLst>
                            <p:childTnLst>
                              <p:par>
                                <p:cTn id="74" presetID="41" presetClass="entr" presetSubtype="0" fill="hold" nodeType="afterEffect">
                                  <p:stCondLst>
                                    <p:cond delay="0"/>
                                  </p:stCondLst>
                                  <p:iterate type="lt">
                                    <p:tmPct val="10000"/>
                                  </p:iterate>
                                  <p:childTnLst>
                                    <p:set>
                                      <p:cBhvr>
                                        <p:cTn id="75" dur="1" fill="hold">
                                          <p:stCondLst>
                                            <p:cond delay="0"/>
                                          </p:stCondLst>
                                        </p:cTn>
                                        <p:tgtEl>
                                          <p:spTgt spid="379912">
                                            <p:txEl>
                                              <p:pRg st="0" end="0"/>
                                            </p:txEl>
                                          </p:spTgt>
                                        </p:tgtEl>
                                        <p:attrNameLst>
                                          <p:attrName>style.visibility</p:attrName>
                                        </p:attrNameLst>
                                      </p:cBhvr>
                                      <p:to>
                                        <p:strVal val="visible"/>
                                      </p:to>
                                    </p:set>
                                    <p:anim calcmode="lin" valueType="num">
                                      <p:cBhvr>
                                        <p:cTn id="76" dur="500" fill="hold"/>
                                        <p:tgtEl>
                                          <p:spTgt spid="3799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379912">
                                            <p:txEl>
                                              <p:pRg st="0" end="0"/>
                                            </p:txEl>
                                          </p:spTgt>
                                        </p:tgtEl>
                                        <p:attrNameLst>
                                          <p:attrName>ppt_y</p:attrName>
                                        </p:attrNameLst>
                                      </p:cBhvr>
                                      <p:tavLst>
                                        <p:tav tm="0">
                                          <p:val>
                                            <p:strVal val="#ppt_y"/>
                                          </p:val>
                                        </p:tav>
                                        <p:tav tm="100000">
                                          <p:val>
                                            <p:strVal val="#ppt_y"/>
                                          </p:val>
                                        </p:tav>
                                      </p:tavLst>
                                    </p:anim>
                                    <p:anim calcmode="lin" valueType="num">
                                      <p:cBhvr>
                                        <p:cTn id="78" dur="500" fill="hold"/>
                                        <p:tgtEl>
                                          <p:spTgt spid="3799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3799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379912">
                                            <p:txEl>
                                              <p:pRg st="0" end="0"/>
                                            </p:txEl>
                                          </p:spTgt>
                                        </p:tgtEl>
                                      </p:cBhvr>
                                    </p:animEffect>
                                  </p:childTnLst>
                                </p:cTn>
                              </p:par>
                            </p:childTnLst>
                          </p:cTn>
                        </p:par>
                        <p:par>
                          <p:cTn id="81" fill="hold" nodeType="afterGroup">
                            <p:stCondLst>
                              <p:cond delay="9450"/>
                            </p:stCondLst>
                            <p:childTnLst>
                              <p:par>
                                <p:cTn id="82" presetID="50" presetClass="exit" presetSubtype="0" accel="100000" fill="hold" nodeType="afterEffect">
                                  <p:stCondLst>
                                    <p:cond delay="0"/>
                                  </p:stCondLst>
                                  <p:iterate type="lt">
                                    <p:tmPct val="0"/>
                                  </p:iterate>
                                  <p:childTnLst>
                                    <p:anim calcmode="lin" valueType="num">
                                      <p:cBhvr>
                                        <p:cTn id="83" dur="1000"/>
                                        <p:tgtEl>
                                          <p:spTgt spid="379912">
                                            <p:txEl>
                                              <p:pRg st="0" end="0"/>
                                            </p:txEl>
                                          </p:spTgt>
                                        </p:tgtEl>
                                        <p:attrNameLst>
                                          <p:attrName>ppt_w</p:attrName>
                                        </p:attrNameLst>
                                      </p:cBhvr>
                                      <p:tavLst>
                                        <p:tav tm="0">
                                          <p:val>
                                            <p:strVal val="ppt_w"/>
                                          </p:val>
                                        </p:tav>
                                        <p:tav tm="100000">
                                          <p:val>
                                            <p:strVal val="ppt_w+.3"/>
                                          </p:val>
                                        </p:tav>
                                      </p:tavLst>
                                    </p:anim>
                                    <p:anim calcmode="lin" valueType="num">
                                      <p:cBhvr>
                                        <p:cTn id="84" dur="1000"/>
                                        <p:tgtEl>
                                          <p:spTgt spid="379912">
                                            <p:txEl>
                                              <p:pRg st="0" end="0"/>
                                            </p:txEl>
                                          </p:spTgt>
                                        </p:tgtEl>
                                        <p:attrNameLst>
                                          <p:attrName>ppt_h</p:attrName>
                                        </p:attrNameLst>
                                      </p:cBhvr>
                                      <p:tavLst>
                                        <p:tav tm="0">
                                          <p:val>
                                            <p:strVal val="ppt_h"/>
                                          </p:val>
                                        </p:tav>
                                        <p:tav tm="100000">
                                          <p:val>
                                            <p:strVal val="ppt_h"/>
                                          </p:val>
                                        </p:tav>
                                      </p:tavLst>
                                    </p:anim>
                                    <p:animEffect transition="out" filter="fade">
                                      <p:cBhvr>
                                        <p:cTn id="85" dur="1000"/>
                                        <p:tgtEl>
                                          <p:spTgt spid="379912">
                                            <p:txEl>
                                              <p:pRg st="0" end="0"/>
                                            </p:txEl>
                                          </p:spTgt>
                                        </p:tgtEl>
                                      </p:cBhvr>
                                    </p:animEffect>
                                    <p:set>
                                      <p:cBhvr>
                                        <p:cTn id="86" dur="1" fill="hold">
                                          <p:stCondLst>
                                            <p:cond delay="999"/>
                                          </p:stCondLst>
                                        </p:cTn>
                                        <p:tgtEl>
                                          <p:spTgt spid="379912">
                                            <p:txEl>
                                              <p:pRg st="0" end="0"/>
                                            </p:txEl>
                                          </p:spTgt>
                                        </p:tgtEl>
                                        <p:attrNameLst>
                                          <p:attrName>style.visibility</p:attrName>
                                        </p:attrNameLst>
                                      </p:cBhvr>
                                      <p:to>
                                        <p:strVal val="hidden"/>
                                      </p:to>
                                    </p:set>
                                  </p:childTnLst>
                                </p:cTn>
                              </p:par>
                              <p:par>
                                <p:cTn id="87" presetID="13" presetClass="exit" presetSubtype="16" fill="hold" nodeType="withEffect">
                                  <p:stCondLst>
                                    <p:cond delay="0"/>
                                  </p:stCondLst>
                                  <p:childTnLst>
                                    <p:animEffect transition="out" filter="plus(in)">
                                      <p:cBhvr>
                                        <p:cTn id="88" dur="5000"/>
                                        <p:tgtEl>
                                          <p:spTgt spid="379907"/>
                                        </p:tgtEl>
                                      </p:cBhvr>
                                    </p:animEffect>
                                    <p:set>
                                      <p:cBhvr>
                                        <p:cTn id="89" dur="1" fill="hold">
                                          <p:stCondLst>
                                            <p:cond delay="4999"/>
                                          </p:stCondLst>
                                        </p:cTn>
                                        <p:tgtEl>
                                          <p:spTgt spid="379907"/>
                                        </p:tgtEl>
                                        <p:attrNameLst>
                                          <p:attrName>style.visibility</p:attrName>
                                        </p:attrNameLst>
                                      </p:cBhvr>
                                      <p:to>
                                        <p:strVal val="hidden"/>
                                      </p:to>
                                    </p:set>
                                  </p:childTnLst>
                                </p:cTn>
                              </p:par>
                              <p:par>
                                <p:cTn id="90" presetID="45" presetClass="entr" presetSubtype="0" fill="hold" nodeType="withEffect">
                                  <p:stCondLst>
                                    <p:cond delay="0"/>
                                  </p:stCondLst>
                                  <p:iterate type="lt">
                                    <p:tmPct val="10000"/>
                                  </p:iterate>
                                  <p:childTnLst>
                                    <p:set>
                                      <p:cBhvr>
                                        <p:cTn id="91" dur="1" fill="hold">
                                          <p:stCondLst>
                                            <p:cond delay="0"/>
                                          </p:stCondLst>
                                        </p:cTn>
                                        <p:tgtEl>
                                          <p:spTgt spid="379909">
                                            <p:txEl>
                                              <p:pRg st="0" end="0"/>
                                            </p:txEl>
                                          </p:spTgt>
                                        </p:tgtEl>
                                        <p:attrNameLst>
                                          <p:attrName>style.visibility</p:attrName>
                                        </p:attrNameLst>
                                      </p:cBhvr>
                                      <p:to>
                                        <p:strVal val="visible"/>
                                      </p:to>
                                    </p:set>
                                    <p:animEffect transition="in" filter="fade">
                                      <p:cBhvr>
                                        <p:cTn id="92" dur="3000"/>
                                        <p:tgtEl>
                                          <p:spTgt spid="379909">
                                            <p:txEl>
                                              <p:pRg st="0" end="0"/>
                                            </p:txEl>
                                          </p:spTgt>
                                        </p:tgtEl>
                                      </p:cBhvr>
                                    </p:animEffect>
                                    <p:anim calcmode="lin" valueType="num">
                                      <p:cBhvr>
                                        <p:cTn id="93" dur="3000" fill="hold"/>
                                        <p:tgtEl>
                                          <p:spTgt spid="379909">
                                            <p:txEl>
                                              <p:pRg st="0" end="0"/>
                                            </p:txEl>
                                          </p:spTgt>
                                        </p:tgtEl>
                                        <p:attrNameLst>
                                          <p:attrName>ppt_w</p:attrName>
                                        </p:attrNameLst>
                                      </p:cBhvr>
                                      <p:tavLst>
                                        <p:tav tm="0" fmla="#ppt_w*sin(2.5*pi*$)">
                                          <p:val>
                                            <p:fltVal val="0"/>
                                          </p:val>
                                        </p:tav>
                                        <p:tav tm="100000">
                                          <p:val>
                                            <p:fltVal val="1"/>
                                          </p:val>
                                        </p:tav>
                                      </p:tavLst>
                                    </p:anim>
                                    <p:anim calcmode="lin" valueType="num">
                                      <p:cBhvr>
                                        <p:cTn id="94" dur="3000" fill="hold"/>
                                        <p:tgtEl>
                                          <p:spTgt spid="379909">
                                            <p:txEl>
                                              <p:pRg st="0" end="0"/>
                                            </p:txEl>
                                          </p:spTgt>
                                        </p:tgtEl>
                                        <p:attrNameLst>
                                          <p:attrName>ppt_h</p:attrName>
                                        </p:attrNameLst>
                                      </p:cBhvr>
                                      <p:tavLst>
                                        <p:tav tm="0">
                                          <p:val>
                                            <p:strVal val="#ppt_h"/>
                                          </p:val>
                                        </p:tav>
                                        <p:tav tm="100000">
                                          <p:val>
                                            <p:strVal val="#ppt_h"/>
                                          </p:val>
                                        </p:tav>
                                      </p:tavLst>
                                    </p:anim>
                                  </p:childTnLst>
                                </p:cTn>
                              </p:par>
                              <p:par>
                                <p:cTn id="95" presetID="45" presetClass="entr" presetSubtype="0" fill="hold" grpId="1" nodeType="withEffect">
                                  <p:stCondLst>
                                    <p:cond delay="0"/>
                                  </p:stCondLst>
                                  <p:iterate type="lt">
                                    <p:tmPct val="10000"/>
                                  </p:iterate>
                                  <p:childTnLst>
                                    <p:set>
                                      <p:cBhvr>
                                        <p:cTn id="96" dur="1" fill="hold">
                                          <p:stCondLst>
                                            <p:cond delay="0"/>
                                          </p:stCondLst>
                                        </p:cTn>
                                        <p:tgtEl>
                                          <p:spTgt spid="379908"/>
                                        </p:tgtEl>
                                        <p:attrNameLst>
                                          <p:attrName>style.visibility</p:attrName>
                                        </p:attrNameLst>
                                      </p:cBhvr>
                                      <p:to>
                                        <p:strVal val="visible"/>
                                      </p:to>
                                    </p:set>
                                    <p:animEffect transition="in" filter="fade">
                                      <p:cBhvr>
                                        <p:cTn id="97" dur="3000"/>
                                        <p:tgtEl>
                                          <p:spTgt spid="379908"/>
                                        </p:tgtEl>
                                      </p:cBhvr>
                                    </p:animEffect>
                                    <p:anim calcmode="lin" valueType="num">
                                      <p:cBhvr>
                                        <p:cTn id="98" dur="3000" fill="hold"/>
                                        <p:tgtEl>
                                          <p:spTgt spid="379908"/>
                                        </p:tgtEl>
                                        <p:attrNameLst>
                                          <p:attrName>ppt_w</p:attrName>
                                        </p:attrNameLst>
                                      </p:cBhvr>
                                      <p:tavLst>
                                        <p:tav tm="0" fmla="#ppt_w*sin(2.5*pi*$)">
                                          <p:val>
                                            <p:fltVal val="0"/>
                                          </p:val>
                                        </p:tav>
                                        <p:tav tm="100000">
                                          <p:val>
                                            <p:fltVal val="1"/>
                                          </p:val>
                                        </p:tav>
                                      </p:tavLst>
                                    </p:anim>
                                    <p:anim calcmode="lin" valueType="num">
                                      <p:cBhvr>
                                        <p:cTn id="99" dur="3000" fill="hold"/>
                                        <p:tgtEl>
                                          <p:spTgt spid="379908"/>
                                        </p:tgtEl>
                                        <p:attrNameLst>
                                          <p:attrName>ppt_h</p:attrName>
                                        </p:attrNameLst>
                                      </p:cBhvr>
                                      <p:tavLst>
                                        <p:tav tm="0">
                                          <p:val>
                                            <p:strVal val="#ppt_h"/>
                                          </p:val>
                                        </p:tav>
                                        <p:tav tm="100000">
                                          <p:val>
                                            <p:strVal val="#ppt_h"/>
                                          </p:val>
                                        </p:tav>
                                      </p:tavLst>
                                    </p:anim>
                                  </p:childTnLst>
                                </p:cTn>
                              </p:par>
                            </p:childTnLst>
                          </p:cTn>
                        </p:par>
                        <p:par>
                          <p:cTn id="100" fill="hold" nodeType="afterGroup">
                            <p:stCondLst>
                              <p:cond delay="16350"/>
                            </p:stCondLst>
                            <p:childTnLst>
                              <p:par>
                                <p:cTn id="101" presetID="7" presetClass="exit" presetSubtype="1" fill="hold" nodeType="afterEffect">
                                  <p:stCondLst>
                                    <p:cond delay="0"/>
                                  </p:stCondLst>
                                  <p:iterate type="lt">
                                    <p:tmPct val="0"/>
                                  </p:iterate>
                                  <p:childTnLst>
                                    <p:anim calcmode="lin" valueType="num">
                                      <p:cBhvr additive="base">
                                        <p:cTn id="102" dur="5000"/>
                                        <p:tgtEl>
                                          <p:spTgt spid="379909">
                                            <p:txEl>
                                              <p:pRg st="0" end="0"/>
                                            </p:txEl>
                                          </p:spTgt>
                                        </p:tgtEl>
                                        <p:attrNameLst>
                                          <p:attrName>ppt_x</p:attrName>
                                        </p:attrNameLst>
                                      </p:cBhvr>
                                      <p:tavLst>
                                        <p:tav tm="0">
                                          <p:val>
                                            <p:strVal val="ppt_x"/>
                                          </p:val>
                                        </p:tav>
                                        <p:tav tm="100000">
                                          <p:val>
                                            <p:strVal val="ppt_x"/>
                                          </p:val>
                                        </p:tav>
                                      </p:tavLst>
                                    </p:anim>
                                    <p:anim calcmode="lin" valueType="num">
                                      <p:cBhvr additive="base">
                                        <p:cTn id="103" dur="5000"/>
                                        <p:tgtEl>
                                          <p:spTgt spid="379909">
                                            <p:txEl>
                                              <p:pRg st="0" end="0"/>
                                            </p:txEl>
                                          </p:spTgt>
                                        </p:tgtEl>
                                        <p:attrNameLst>
                                          <p:attrName>ppt_y</p:attrName>
                                        </p:attrNameLst>
                                      </p:cBhvr>
                                      <p:tavLst>
                                        <p:tav tm="0">
                                          <p:val>
                                            <p:strVal val="ppt_y"/>
                                          </p:val>
                                        </p:tav>
                                        <p:tav tm="100000">
                                          <p:val>
                                            <p:strVal val="0-ppt_h/2"/>
                                          </p:val>
                                        </p:tav>
                                      </p:tavLst>
                                    </p:anim>
                                    <p:set>
                                      <p:cBhvr>
                                        <p:cTn id="104" dur="1" fill="hold">
                                          <p:stCondLst>
                                            <p:cond delay="4999"/>
                                          </p:stCondLst>
                                        </p:cTn>
                                        <p:tgtEl>
                                          <p:spTgt spid="379909">
                                            <p:txEl>
                                              <p:pRg st="0" end="0"/>
                                            </p:txEl>
                                          </p:spTgt>
                                        </p:tgtEl>
                                        <p:attrNameLst>
                                          <p:attrName>style.visibility</p:attrName>
                                        </p:attrNameLst>
                                      </p:cBhvr>
                                      <p:to>
                                        <p:strVal val="hidden"/>
                                      </p:to>
                                    </p:set>
                                  </p:childTnLst>
                                </p:cTn>
                              </p:par>
                              <p:par>
                                <p:cTn id="105" presetID="7" presetClass="exit" presetSubtype="4" fill="hold" grpId="0" nodeType="withEffect">
                                  <p:stCondLst>
                                    <p:cond delay="0"/>
                                  </p:stCondLst>
                                  <p:iterate type="lt">
                                    <p:tmPct val="0"/>
                                  </p:iterate>
                                  <p:childTnLst>
                                    <p:anim calcmode="lin" valueType="num">
                                      <p:cBhvr additive="base">
                                        <p:cTn id="106" dur="5000"/>
                                        <p:tgtEl>
                                          <p:spTgt spid="379908"/>
                                        </p:tgtEl>
                                        <p:attrNameLst>
                                          <p:attrName>ppt_x</p:attrName>
                                        </p:attrNameLst>
                                      </p:cBhvr>
                                      <p:tavLst>
                                        <p:tav tm="0">
                                          <p:val>
                                            <p:strVal val="ppt_x"/>
                                          </p:val>
                                        </p:tav>
                                        <p:tav tm="100000">
                                          <p:val>
                                            <p:strVal val="ppt_x"/>
                                          </p:val>
                                        </p:tav>
                                      </p:tavLst>
                                    </p:anim>
                                    <p:anim calcmode="lin" valueType="num">
                                      <p:cBhvr additive="base">
                                        <p:cTn id="107" dur="5000"/>
                                        <p:tgtEl>
                                          <p:spTgt spid="379908"/>
                                        </p:tgtEl>
                                        <p:attrNameLst>
                                          <p:attrName>ppt_y</p:attrName>
                                        </p:attrNameLst>
                                      </p:cBhvr>
                                      <p:tavLst>
                                        <p:tav tm="0">
                                          <p:val>
                                            <p:strVal val="ppt_y"/>
                                          </p:val>
                                        </p:tav>
                                        <p:tav tm="100000">
                                          <p:val>
                                            <p:strVal val="1+ppt_h/2"/>
                                          </p:val>
                                        </p:tav>
                                      </p:tavLst>
                                    </p:anim>
                                    <p:set>
                                      <p:cBhvr>
                                        <p:cTn id="108" dur="1" fill="hold">
                                          <p:stCondLst>
                                            <p:cond delay="4999"/>
                                          </p:stCondLst>
                                        </p:cTn>
                                        <p:tgtEl>
                                          <p:spTgt spid="3799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8" grpId="0"/>
      <p:bldP spid="379908"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33</a:t>
            </a:r>
          </a:p>
        </p:txBody>
      </p:sp>
    </p:spTree>
    <p:extLst>
      <p:ext uri="{BB962C8B-B14F-4D97-AF65-F5344CB8AC3E}">
        <p14:creationId xmlns:p14="http://schemas.microsoft.com/office/powerpoint/2010/main" val="40377423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01" name="Picture 1" descr="photo_restor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85725"/>
            <a:ext cx="9144000" cy="7043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8" name="Rectangle 1026"/>
          <p:cNvSpPr>
            <a:spLocks noGrp="1" noChangeArrowheads="1"/>
          </p:cNvSpPr>
          <p:nvPr>
            <p:ph type="ctrTitle"/>
          </p:nvPr>
        </p:nvSpPr>
        <p:spPr>
          <a:xfrm>
            <a:off x="611560" y="188640"/>
            <a:ext cx="6192688" cy="757064"/>
          </a:xfrm>
        </p:spPr>
        <p:txBody>
          <a:bodyPr/>
          <a:lstStyle/>
          <a:p>
            <a:pPr algn="ctr" eaLnBrk="1" hangingPunct="1">
              <a:defRPr/>
            </a:pPr>
            <a:r>
              <a:rPr lang="en-US" altLang="zh-TW" sz="4800" b="1" i="0" dirty="0">
                <a:solidFill>
                  <a:srgbClr val="FFFFFF"/>
                </a:solidFill>
                <a:effectLst>
                  <a:glow rad="330200">
                    <a:schemeClr val="bg1">
                      <a:alpha val="75000"/>
                    </a:schemeClr>
                  </a:glow>
                </a:effectLst>
                <a:latin typeface="Arial" charset="0"/>
                <a:ea typeface="新細明體" charset="0"/>
              </a:rPr>
              <a:t>Restoration</a:t>
            </a:r>
            <a:endParaRPr lang="en-US" altLang="zh-TW" sz="4800" b="1" dirty="0">
              <a:solidFill>
                <a:srgbClr val="FFFFFF"/>
              </a:solidFill>
              <a:effectLst>
                <a:glow rad="330200">
                  <a:schemeClr val="bg1">
                    <a:alpha val="75000"/>
                  </a:schemeClr>
                </a:glow>
              </a:effectLst>
              <a:latin typeface="Arial" charset="0"/>
              <a:ea typeface="新細明體" charset="0"/>
            </a:endParaRPr>
          </a:p>
        </p:txBody>
      </p:sp>
      <p:pic>
        <p:nvPicPr>
          <p:cNvPr id="665603" name="Picture 1028" descr="grbo007j"/>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58088" y="4876800"/>
            <a:ext cx="1585912" cy="116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1" name="Rectangle 1029"/>
          <p:cNvSpPr>
            <a:spLocks noChangeArrowheads="1"/>
          </p:cNvSpPr>
          <p:nvPr/>
        </p:nvSpPr>
        <p:spPr bwMode="auto">
          <a:xfrm>
            <a:off x="0" y="3276600"/>
            <a:ext cx="91440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ctr" defTabSz="914400" rtl="0" eaLnBrk="1" fontAlgn="base" latinLnBrk="0" hangingPunct="1">
              <a:lnSpc>
                <a:spcPct val="100000"/>
              </a:lnSpc>
              <a:spcBef>
                <a:spcPct val="20000"/>
              </a:spcBef>
              <a:spcAft>
                <a:spcPct val="0"/>
              </a:spcAft>
              <a:buClr>
                <a:srgbClr val="FFCC66"/>
              </a:buClr>
              <a:buSzTx/>
              <a:buFontTx/>
              <a:buNone/>
              <a:tabLst/>
              <a:defRPr/>
            </a:pPr>
            <a:r>
              <a:rPr kumimoji="0" lang="en-US" altLang="zh-TW" sz="3600" b="0" i="0" u="none" strike="noStrike" kern="1200" cap="none" spc="0" normalizeH="0" baseline="0" noProof="0" dirty="0">
                <a:ln>
                  <a:noFill/>
                </a:ln>
                <a:solidFill>
                  <a:srgbClr val="FFFFCC"/>
                </a:solidFill>
                <a:effectLst>
                  <a:glow rad="330200">
                    <a:srgbClr val="000000">
                      <a:alpha val="75000"/>
                    </a:srgbClr>
                  </a:glow>
                </a:effectLst>
                <a:uLnTx/>
                <a:uFillTx/>
                <a:latin typeface="Arial" charset="0"/>
                <a:ea typeface="Taipei" charset="0"/>
                <a:cs typeface="新細明體" charset="0"/>
              </a:rPr>
              <a:t>Q: </a:t>
            </a:r>
            <a:r>
              <a:rPr kumimoji="0" lang="en-US" altLang="zh-TW" sz="3600" b="0" i="0" u="none" strike="noStrike" kern="1200" cap="none" spc="0" normalizeH="0" baseline="0" noProof="0" dirty="0">
                <a:ln>
                  <a:noFill/>
                </a:ln>
                <a:solidFill>
                  <a:srgbClr val="FFFFCC"/>
                </a:solidFill>
                <a:effectLst>
                  <a:glow rad="330200">
                    <a:srgbClr val="000000">
                      <a:alpha val="75000"/>
                    </a:srgbClr>
                  </a:glow>
                </a:effectLst>
                <a:uLnTx/>
                <a:uFillTx/>
                <a:latin typeface="Arial" charset="0"/>
                <a:ea typeface="Arial" charset="0"/>
                <a:cs typeface="Arial" charset="0"/>
              </a:rPr>
              <a:t>Why must there be restoration?</a:t>
            </a:r>
          </a:p>
          <a:p>
            <a:pPr marL="0" marR="0" lvl="0" indent="0" algn="ctr" defTabSz="914400" rtl="0" eaLnBrk="1" fontAlgn="base" latinLnBrk="0" hangingPunct="1">
              <a:lnSpc>
                <a:spcPct val="100000"/>
              </a:lnSpc>
              <a:spcBef>
                <a:spcPct val="20000"/>
              </a:spcBef>
              <a:spcAft>
                <a:spcPct val="0"/>
              </a:spcAft>
              <a:buClr>
                <a:srgbClr val="FFCC66"/>
              </a:buClr>
              <a:buSzTx/>
              <a:buFontTx/>
              <a:buNone/>
              <a:tabLst/>
              <a:defRPr/>
            </a:pPr>
            <a:r>
              <a:rPr kumimoji="0" lang="en-US" altLang="zh-TW" sz="3600" b="0" i="0" u="none" strike="noStrike" kern="1200" cap="none" spc="0" normalizeH="0" baseline="0" noProof="0" dirty="0">
                <a:ln>
                  <a:noFill/>
                </a:ln>
                <a:solidFill>
                  <a:srgbClr val="FFFFCC"/>
                </a:solidFill>
                <a:effectLst>
                  <a:glow rad="330200">
                    <a:srgbClr val="000000">
                      <a:alpha val="75000"/>
                    </a:srgbClr>
                  </a:glow>
                </a:effectLst>
                <a:uLnTx/>
                <a:uFillTx/>
                <a:latin typeface="Arial" charset="0"/>
                <a:ea typeface="Arial" charset="0"/>
                <a:cs typeface="Arial" charset="0"/>
              </a:rPr>
              <a:t>A: God promised to restore to Israel:  </a:t>
            </a:r>
          </a:p>
          <a:p>
            <a:pPr marL="0" marR="0" lvl="0" indent="0" algn="ctr" defTabSz="914400" rtl="0" eaLnBrk="1" fontAlgn="base" latinLnBrk="0" hangingPunct="1">
              <a:lnSpc>
                <a:spcPct val="100000"/>
              </a:lnSpc>
              <a:spcBef>
                <a:spcPct val="20000"/>
              </a:spcBef>
              <a:spcAft>
                <a:spcPct val="0"/>
              </a:spcAft>
              <a:buClr>
                <a:srgbClr val="FFCC66"/>
              </a:buClr>
              <a:buSzTx/>
              <a:buFontTx/>
              <a:buNone/>
              <a:tabLst/>
              <a:defRPr/>
            </a:pPr>
            <a:r>
              <a:rPr kumimoji="0" lang="en-US" altLang="zh-TW" sz="3600" b="0" i="0" u="none" strike="noStrike" kern="1200" cap="none" spc="0" normalizeH="0" baseline="0" noProof="0" dirty="0">
                <a:ln>
                  <a:noFill/>
                </a:ln>
                <a:solidFill>
                  <a:srgbClr val="FFFFCC"/>
                </a:solidFill>
                <a:effectLst>
                  <a:glow rad="330200">
                    <a:srgbClr val="000000">
                      <a:alpha val="75000"/>
                    </a:srgbClr>
                  </a:glow>
                </a:effectLst>
                <a:uLnTx/>
                <a:uFillTx/>
                <a:latin typeface="Arial" charset="0"/>
                <a:ea typeface="Arial" charset="0"/>
                <a:cs typeface="Arial" charset="0"/>
              </a:rPr>
              <a:t>-Land</a:t>
            </a:r>
          </a:p>
          <a:p>
            <a:pPr marL="0" marR="0" lvl="0" indent="0" algn="ctr" defTabSz="914400" rtl="0" eaLnBrk="1" fontAlgn="base" latinLnBrk="0" hangingPunct="1">
              <a:lnSpc>
                <a:spcPct val="100000"/>
              </a:lnSpc>
              <a:spcBef>
                <a:spcPct val="20000"/>
              </a:spcBef>
              <a:spcAft>
                <a:spcPct val="0"/>
              </a:spcAft>
              <a:buClr>
                <a:srgbClr val="FFCC66"/>
              </a:buClr>
              <a:buSzTx/>
              <a:buFontTx/>
              <a:buNone/>
              <a:tabLst/>
              <a:defRPr/>
            </a:pPr>
            <a:r>
              <a:rPr kumimoji="0" lang="en-US" altLang="zh-TW" sz="3600" b="0" i="0" u="none" strike="noStrike" kern="1200" cap="none" spc="0" normalizeH="0" baseline="0" noProof="0" dirty="0">
                <a:ln>
                  <a:noFill/>
                </a:ln>
                <a:solidFill>
                  <a:srgbClr val="FFFFCC"/>
                </a:solidFill>
                <a:effectLst>
                  <a:glow rad="330200">
                    <a:srgbClr val="000000">
                      <a:alpha val="75000"/>
                    </a:srgbClr>
                  </a:glow>
                </a:effectLst>
                <a:uLnTx/>
                <a:uFillTx/>
                <a:latin typeface="Arial" charset="0"/>
                <a:ea typeface="Arial" charset="0"/>
                <a:cs typeface="Arial" charset="0"/>
              </a:rPr>
              <a:t>-New heart (a heart of flesh)</a:t>
            </a:r>
          </a:p>
          <a:p>
            <a:pPr marL="0" marR="0" lvl="0" indent="0" algn="ctr" defTabSz="914400" rtl="0" eaLnBrk="1" fontAlgn="base" latinLnBrk="0" hangingPunct="1">
              <a:lnSpc>
                <a:spcPct val="100000"/>
              </a:lnSpc>
              <a:spcBef>
                <a:spcPct val="20000"/>
              </a:spcBef>
              <a:spcAft>
                <a:spcPct val="0"/>
              </a:spcAft>
              <a:buClr>
                <a:srgbClr val="FFCC66"/>
              </a:buClr>
              <a:buSzTx/>
              <a:buFontTx/>
              <a:buNone/>
              <a:tabLst/>
              <a:defRPr/>
            </a:pPr>
            <a:r>
              <a:rPr kumimoji="0" lang="en-US" altLang="zh-TW" sz="3600" b="0" i="0" u="none" strike="noStrike" kern="1200" cap="none" spc="0" normalizeH="0" baseline="0" noProof="0" dirty="0">
                <a:ln>
                  <a:noFill/>
                </a:ln>
                <a:solidFill>
                  <a:srgbClr val="FFFFCC"/>
                </a:solidFill>
                <a:effectLst>
                  <a:glow rad="330200">
                    <a:srgbClr val="000000">
                      <a:alpha val="75000"/>
                    </a:srgbClr>
                  </a:glow>
                </a:effectLst>
                <a:uLnTx/>
                <a:uFillTx/>
                <a:latin typeface="Arial" charset="0"/>
                <a:ea typeface="Arial" charset="0"/>
                <a:cs typeface="Arial" charset="0"/>
              </a:rPr>
              <a:t>-Ability to keep His word</a:t>
            </a:r>
            <a:endParaRPr kumimoji="0" lang="zh-TW" altLang="en-US" sz="4000" b="0" i="0" u="none" strike="noStrike" kern="1200" cap="none" spc="0" normalizeH="0" baseline="0" noProof="0" dirty="0">
              <a:ln>
                <a:noFill/>
              </a:ln>
              <a:solidFill>
                <a:srgbClr val="FFFFCC"/>
              </a:solidFill>
              <a:effectLst>
                <a:glow rad="330200">
                  <a:srgbClr val="000000">
                    <a:alpha val="75000"/>
                  </a:srgbClr>
                </a:glow>
              </a:effectLst>
              <a:uLnTx/>
              <a:uFillTx/>
              <a:latin typeface="Arial" charset="0"/>
              <a:ea typeface="新細明體" charset="0"/>
              <a:cs typeface="新細明體" charset="0"/>
            </a:endParaRPr>
          </a:p>
        </p:txBody>
      </p:sp>
    </p:spTree>
    <p:extLst>
      <p:ext uri="{BB962C8B-B14F-4D97-AF65-F5344CB8AC3E}">
        <p14:creationId xmlns:p14="http://schemas.microsoft.com/office/powerpoint/2010/main" val="3476673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additive="base">
                                        <p:cTn id="7" dur="500" fill="hold"/>
                                        <p:tgtEl>
                                          <p:spTgt spid="39938"/>
                                        </p:tgtEl>
                                        <p:attrNameLst>
                                          <p:attrName>ppt_x</p:attrName>
                                        </p:attrNameLst>
                                      </p:cBhvr>
                                      <p:tavLst>
                                        <p:tav tm="0">
                                          <p:val>
                                            <p:strVal val="#ppt_x"/>
                                          </p:val>
                                        </p:tav>
                                        <p:tav tm="100000">
                                          <p:val>
                                            <p:strVal val="#ppt_x"/>
                                          </p:val>
                                        </p:tav>
                                      </p:tavLst>
                                    </p:anim>
                                    <p:anim calcmode="lin" valueType="num">
                                      <p:cBhvr additive="base">
                                        <p:cTn id="8" dur="500" fill="hold"/>
                                        <p:tgtEl>
                                          <p:spTgt spid="3993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9941">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9941">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9941">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39941">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3994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utoUpdateAnimBg="0"/>
      <p:bldP spid="39941"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36</a:t>
            </a:r>
          </a:p>
        </p:txBody>
      </p:sp>
    </p:spTree>
    <p:extLst>
      <p:ext uri="{BB962C8B-B14F-4D97-AF65-F5344CB8AC3E}">
        <p14:creationId xmlns:p14="http://schemas.microsoft.com/office/powerpoint/2010/main" val="35243557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608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463" y="0"/>
            <a:ext cx="8891587" cy="442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Text Box 2"/>
          <p:cNvSpPr txBox="1">
            <a:spLocks noChangeArrowheads="1"/>
          </p:cNvSpPr>
          <p:nvPr/>
        </p:nvSpPr>
        <p:spPr bwMode="auto">
          <a:xfrm>
            <a:off x="0" y="4576763"/>
            <a:ext cx="9036050" cy="2185987"/>
          </a:xfrm>
          <a:prstGeom prst="rect">
            <a:avLst/>
          </a:prstGeom>
          <a:solidFill>
            <a:schemeClr val="bg1"/>
          </a:solidFill>
          <a:ln>
            <a:noFill/>
          </a:ln>
          <a:effectLst>
            <a:outerShdw blurRad="63500" dist="107763" dir="18900000" algn="ctr" rotWithShape="0">
              <a:schemeClr val="bg2">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Jott 43 Extended" charset="0"/>
                <a:ea typeface="ＭＳ Ｐゴシック" charset="0"/>
                <a:cs typeface="新細明體"/>
              </a:rPr>
              <a:t>The Glory of the </a:t>
            </a:r>
            <a:br>
              <a:rPr kumimoji="0" lang="en-US" sz="48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Jott 43 Extended" charset="0"/>
                <a:ea typeface="ＭＳ Ｐゴシック" charset="0"/>
                <a:cs typeface="新細明體"/>
              </a:rPr>
            </a:br>
            <a:r>
              <a:rPr kumimoji="0" lang="en-US" sz="88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Jott 43 Extended" charset="0"/>
                <a:ea typeface="ＭＳ Ｐゴシック" charset="0"/>
                <a:cs typeface="新細明體"/>
              </a:rPr>
              <a:t>New Covenant</a:t>
            </a:r>
            <a:endParaRPr kumimoji="0" lang="en-US" sz="8800" b="1" i="0" u="none" strike="noStrike" kern="1200" cap="none" spc="0" normalizeH="0" baseline="0" noProof="0" dirty="0">
              <a:ln>
                <a:noFill/>
              </a:ln>
              <a:solidFill>
                <a:srgbClr val="CCECFF"/>
              </a:solidFill>
              <a:effectLst/>
              <a:uLnTx/>
              <a:uFillTx/>
              <a:latin typeface="Jott 43 Extended" charset="0"/>
              <a:ea typeface="ＭＳ Ｐゴシック" charset="0"/>
              <a:cs typeface="新細明體"/>
            </a:endParaRPr>
          </a:p>
        </p:txBody>
      </p:sp>
    </p:spTree>
    <p:extLst>
      <p:ext uri="{BB962C8B-B14F-4D97-AF65-F5344CB8AC3E}">
        <p14:creationId xmlns:p14="http://schemas.microsoft.com/office/powerpoint/2010/main" val="3529011842"/>
      </p:ext>
    </p:extLst>
  </p:cSld>
  <p:clrMapOvr>
    <a:overrideClrMapping bg1="dk2" tx1="lt1" bg2="dk1"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404813"/>
            <a:ext cx="9144000" cy="769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101600">
                    <a:srgbClr val="000066">
                      <a:alpha val="75000"/>
                    </a:srgbClr>
                  </a:glow>
                  <a:outerShdw blurRad="50800" dist="88900" dir="2700000" algn="tl" rotWithShape="0">
                    <a:srgbClr val="000000"/>
                  </a:outerShdw>
                  <a:reflection stA="30000" endPos="70000" dir="5400000" sy="-100000" algn="bl" rotWithShape="0"/>
                </a:effectLst>
                <a:uLnTx/>
                <a:uFillTx/>
                <a:latin typeface="Arial"/>
                <a:ea typeface="ＭＳ Ｐゴシック" charset="0"/>
                <a:cs typeface="Arial"/>
              </a:rPr>
              <a:t>The New Covenant in Ezekiel 36</a:t>
            </a:r>
          </a:p>
        </p:txBody>
      </p:sp>
      <p:sp>
        <p:nvSpPr>
          <p:cNvPr id="7172" name="Text Box 4"/>
          <p:cNvSpPr txBox="1">
            <a:spLocks noChangeArrowheads="1"/>
          </p:cNvSpPr>
          <p:nvPr/>
        </p:nvSpPr>
        <p:spPr bwMode="auto">
          <a:xfrm>
            <a:off x="609600" y="2346325"/>
            <a:ext cx="8077200" cy="549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a:ln>
                  <a:noFill/>
                </a:ln>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uLnTx/>
                <a:uFillTx/>
                <a:latin typeface="Arial"/>
                <a:ea typeface="ＭＳ Ｐゴシック" charset="0"/>
                <a:cs typeface="Arial"/>
              </a:rPr>
              <a:t>Restoration to the land (36:24, 28, 33)</a:t>
            </a:r>
            <a:endParaRPr kumimoji="0" lang="en-US" sz="3000" b="1" i="1" u="none" strike="noStrike" kern="1200" cap="none" spc="0" normalizeH="0" baseline="0" noProof="0">
              <a:ln>
                <a:noFill/>
              </a:ln>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uLnTx/>
              <a:uFillTx/>
              <a:latin typeface="Arial"/>
              <a:ea typeface="ＭＳ Ｐゴシック" charset="0"/>
              <a:cs typeface="Arial"/>
            </a:endParaRPr>
          </a:p>
        </p:txBody>
      </p:sp>
      <p:sp>
        <p:nvSpPr>
          <p:cNvPr id="7173" name="Text Box 5"/>
          <p:cNvSpPr txBox="1">
            <a:spLocks noChangeArrowheads="1"/>
          </p:cNvSpPr>
          <p:nvPr/>
        </p:nvSpPr>
        <p:spPr bwMode="auto">
          <a:xfrm>
            <a:off x="609600" y="3108325"/>
            <a:ext cx="8077200" cy="549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uLnTx/>
                <a:uFillTx/>
                <a:latin typeface="Arial"/>
                <a:ea typeface="ＭＳ Ｐゴシック" charset="0"/>
                <a:cs typeface="Arial"/>
              </a:rPr>
              <a:t>Cleansing from sin (36:25)</a:t>
            </a:r>
          </a:p>
        </p:txBody>
      </p:sp>
      <p:sp>
        <p:nvSpPr>
          <p:cNvPr id="7174" name="Text Box 6"/>
          <p:cNvSpPr txBox="1">
            <a:spLocks noChangeArrowheads="1"/>
          </p:cNvSpPr>
          <p:nvPr/>
        </p:nvSpPr>
        <p:spPr bwMode="auto">
          <a:xfrm>
            <a:off x="609600" y="3794125"/>
            <a:ext cx="8077200" cy="549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000" b="1" i="0" u="none" strike="noStrike" kern="1200" cap="none" spc="0" normalizeH="0" baseline="0" noProof="0">
                <a:ln>
                  <a:noFill/>
                </a:ln>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uLnTx/>
                <a:uFillTx/>
                <a:latin typeface="Arial"/>
                <a:ea typeface="ＭＳ Ｐゴシック" charset="0"/>
                <a:cs typeface="Arial"/>
              </a:rPr>
              <a:t>A responsive heart (36:26)</a:t>
            </a:r>
          </a:p>
        </p:txBody>
      </p:sp>
      <p:sp>
        <p:nvSpPr>
          <p:cNvPr id="7175" name="Text Box 7"/>
          <p:cNvSpPr txBox="1">
            <a:spLocks noChangeArrowheads="1"/>
          </p:cNvSpPr>
          <p:nvPr/>
        </p:nvSpPr>
        <p:spPr bwMode="auto">
          <a:xfrm>
            <a:off x="609600" y="5257800"/>
            <a:ext cx="8077200" cy="549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a:ln>
                  <a:noFill/>
                </a:ln>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uLnTx/>
                <a:uFillTx/>
                <a:latin typeface="Arial"/>
                <a:ea typeface="ＭＳ Ｐゴシック" charset="0"/>
                <a:cs typeface="Arial"/>
              </a:rPr>
              <a:t>Motivation and ability for obedience (36:27)</a:t>
            </a:r>
          </a:p>
        </p:txBody>
      </p:sp>
      <p:sp>
        <p:nvSpPr>
          <p:cNvPr id="7176" name="Text Box 8"/>
          <p:cNvSpPr txBox="1">
            <a:spLocks noChangeArrowheads="1"/>
          </p:cNvSpPr>
          <p:nvPr/>
        </p:nvSpPr>
        <p:spPr bwMode="auto">
          <a:xfrm>
            <a:off x="609600" y="4556125"/>
            <a:ext cx="8077200" cy="549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000" b="1" i="0" u="none" strike="noStrike" kern="1200" cap="none" spc="0" normalizeH="0" baseline="0" noProof="0">
                <a:ln>
                  <a:noFill/>
                </a:ln>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uLnTx/>
                <a:uFillTx/>
                <a:latin typeface="Arial"/>
                <a:ea typeface="ＭＳ Ｐゴシック" charset="0"/>
                <a:cs typeface="Arial"/>
              </a:rPr>
              <a:t>Indwelling of the Spirit (36:27)</a:t>
            </a:r>
          </a:p>
        </p:txBody>
      </p:sp>
      <p:pic>
        <p:nvPicPr>
          <p:cNvPr id="68813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227763" y="2997200"/>
            <a:ext cx="271780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4653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blinds(horizontal)">
                                      <p:cBhvr>
                                        <p:cTn id="7" dur="500"/>
                                        <p:tgtEl>
                                          <p:spTgt spid="7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73"/>
                                        </p:tgtEl>
                                        <p:attrNameLst>
                                          <p:attrName>style.visibility</p:attrName>
                                        </p:attrNameLst>
                                      </p:cBhvr>
                                      <p:to>
                                        <p:strVal val="visible"/>
                                      </p:to>
                                    </p:set>
                                    <p:animEffect transition="in" filter="blinds(horizontal)">
                                      <p:cBhvr>
                                        <p:cTn id="12" dur="500"/>
                                        <p:tgtEl>
                                          <p:spTgt spid="71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174"/>
                                        </p:tgtEl>
                                        <p:attrNameLst>
                                          <p:attrName>style.visibility</p:attrName>
                                        </p:attrNameLst>
                                      </p:cBhvr>
                                      <p:to>
                                        <p:strVal val="visible"/>
                                      </p:to>
                                    </p:set>
                                    <p:animEffect transition="in" filter="blinds(horizontal)">
                                      <p:cBhvr>
                                        <p:cTn id="17" dur="500"/>
                                        <p:tgtEl>
                                          <p:spTgt spid="71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176"/>
                                        </p:tgtEl>
                                        <p:attrNameLst>
                                          <p:attrName>style.visibility</p:attrName>
                                        </p:attrNameLst>
                                      </p:cBhvr>
                                      <p:to>
                                        <p:strVal val="visible"/>
                                      </p:to>
                                    </p:set>
                                    <p:animEffect transition="in" filter="blinds(horizontal)">
                                      <p:cBhvr>
                                        <p:cTn id="22" dur="500"/>
                                        <p:tgtEl>
                                          <p:spTgt spid="71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175"/>
                                        </p:tgtEl>
                                        <p:attrNameLst>
                                          <p:attrName>style.visibility</p:attrName>
                                        </p:attrNameLst>
                                      </p:cBhvr>
                                      <p:to>
                                        <p:strVal val="visible"/>
                                      </p:to>
                                    </p:set>
                                    <p:animEffect transition="in" filter="blinds(horizontal)">
                                      <p:cBhvr>
                                        <p:cTn id="27"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utoUpdateAnimBg="0"/>
      <p:bldP spid="7173" grpId="0" autoUpdateAnimBg="0"/>
      <p:bldP spid="7174" grpId="0" autoUpdateAnimBg="0"/>
      <p:bldP spid="7175" grpId="0" autoUpdateAnimBg="0"/>
      <p:bldP spid="7176"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37</a:t>
            </a:r>
          </a:p>
        </p:txBody>
      </p:sp>
    </p:spTree>
    <p:extLst>
      <p:ext uri="{BB962C8B-B14F-4D97-AF65-F5344CB8AC3E}">
        <p14:creationId xmlns:p14="http://schemas.microsoft.com/office/powerpoint/2010/main" val="14158689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3249" name="Picture 2" descr="street_sig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423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3" name="Rectangle 3"/>
          <p:cNvSpPr>
            <a:spLocks noGrp="1" noChangeArrowheads="1"/>
          </p:cNvSpPr>
          <p:nvPr>
            <p:ph type="ctrTitle"/>
          </p:nvPr>
        </p:nvSpPr>
        <p:spPr>
          <a:xfrm>
            <a:off x="457200" y="2060575"/>
            <a:ext cx="8305800" cy="1673225"/>
          </a:xfrm>
          <a:solidFill>
            <a:schemeClr val="tx1"/>
          </a:solidFill>
          <a:effectLst>
            <a:outerShdw blurRad="63500" dist="35921" dir="2700000" algn="ctr" rotWithShape="0">
              <a:schemeClr val="bg2">
                <a:alpha val="74998"/>
              </a:schemeClr>
            </a:outerShdw>
          </a:effectLst>
        </p:spPr>
        <p:txBody>
          <a:bodyPr/>
          <a:lstStyle/>
          <a:p>
            <a:pPr eaLnBrk="1" hangingPunct="1">
              <a:defRPr/>
            </a:pPr>
            <a:r>
              <a:rPr lang="en-US" sz="6000" b="1" dirty="0">
                <a:solidFill>
                  <a:schemeClr val="bg1"/>
                </a:solidFill>
                <a:latin typeface="Arial" charset="0"/>
                <a:ea typeface="ＭＳ Ｐゴシック" charset="0"/>
                <a:cs typeface="ＭＳ Ｐゴシック" charset="0"/>
              </a:rPr>
              <a:t>When are the signs of Christ</a:t>
            </a:r>
            <a:r>
              <a:rPr lang="fr-FR" sz="6000" b="1" dirty="0">
                <a:solidFill>
                  <a:schemeClr val="bg1"/>
                </a:solidFill>
                <a:latin typeface="Arial" charset="0"/>
                <a:ea typeface="ＭＳ Ｐゴシック" charset="0"/>
                <a:cs typeface="ＭＳ Ｐゴシック" charset="0"/>
              </a:rPr>
              <a:t>'</a:t>
            </a:r>
            <a:r>
              <a:rPr lang="en-US" sz="6000" b="1" dirty="0">
                <a:solidFill>
                  <a:schemeClr val="bg1"/>
                </a:solidFill>
                <a:latin typeface="Arial" charset="0"/>
                <a:ea typeface="ＭＳ Ｐゴシック" charset="0"/>
                <a:cs typeface="ＭＳ Ｐゴシック" charset="0"/>
              </a:rPr>
              <a:t>s return?</a:t>
            </a:r>
          </a:p>
        </p:txBody>
      </p:sp>
      <p:sp>
        <p:nvSpPr>
          <p:cNvPr id="693251" name="Rectangle 4"/>
          <p:cNvSpPr>
            <a:spLocks noGrp="1" noChangeArrowheads="1"/>
          </p:cNvSpPr>
          <p:nvPr>
            <p:ph type="subTitle" idx="1"/>
          </p:nvPr>
        </p:nvSpPr>
        <p:spPr>
          <a:xfrm>
            <a:off x="381000" y="5867400"/>
            <a:ext cx="8534400" cy="762000"/>
          </a:xfrm>
          <a:solidFill>
            <a:schemeClr val="tx1"/>
          </a:solidFill>
          <a:ln>
            <a:solidFill>
              <a:schemeClr val="bg1"/>
            </a:solidFill>
            <a:miter lim="800000"/>
            <a:headEnd/>
            <a:tailEnd/>
          </a:ln>
        </p:spPr>
        <p:txBody>
          <a:bodyPr/>
          <a:lstStyle/>
          <a:p>
            <a:pPr eaLnBrk="1" hangingPunct="1">
              <a:buFont typeface="Arial" charset="0"/>
              <a:buNone/>
            </a:pPr>
            <a:r>
              <a:rPr lang="en-US" sz="3600" b="1" i="1">
                <a:solidFill>
                  <a:schemeClr val="bg1"/>
                </a:solidFill>
                <a:latin typeface="Arial" charset="0"/>
                <a:ea typeface="ＭＳ Ｐゴシック" charset="0"/>
                <a:cs typeface="ＭＳ Ｐゴシック" charset="0"/>
              </a:rPr>
              <a:t>They come in the Tribulation</a:t>
            </a:r>
          </a:p>
        </p:txBody>
      </p:sp>
    </p:spTree>
    <p:extLst>
      <p:ext uri="{BB962C8B-B14F-4D97-AF65-F5344CB8AC3E}">
        <p14:creationId xmlns:p14="http://schemas.microsoft.com/office/powerpoint/2010/main" val="34296737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297" name="Picture 2" descr="jeremiah10_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ctrTitle"/>
          </p:nvPr>
        </p:nvSpPr>
        <p:spPr>
          <a:xfrm>
            <a:off x="0" y="5334000"/>
            <a:ext cx="6248400" cy="1524000"/>
          </a:xfrm>
          <a:gradFill rotWithShape="1">
            <a:gsLst>
              <a:gs pos="0">
                <a:srgbClr val="800080"/>
              </a:gs>
              <a:gs pos="100000">
                <a:srgbClr val="800080">
                  <a:gamma/>
                  <a:shade val="46275"/>
                  <a:invGamma/>
                </a:srgbClr>
              </a:gs>
            </a:gsLst>
            <a:path path="shape">
              <a:fillToRect l="50000" t="50000" r="50000" b="50000"/>
            </a:path>
          </a:gradFill>
          <a:effectLst>
            <a:outerShdw blurRad="63500" dist="35921" dir="2700000" algn="ctr" rotWithShape="0">
              <a:schemeClr val="bg1">
                <a:alpha val="74998"/>
              </a:schemeClr>
            </a:outerShdw>
          </a:effectLst>
        </p:spPr>
        <p:txBody>
          <a:bodyPr/>
          <a:lstStyle/>
          <a:p>
            <a:pPr eaLnBrk="1" hangingPunct="1">
              <a:defRPr/>
            </a:pPr>
            <a:r>
              <a:rPr lang="en-US" b="1">
                <a:solidFill>
                  <a:schemeClr val="bg1"/>
                </a:solidFill>
                <a:latin typeface="Burtinomatic-DemiBold" charset="0"/>
                <a:ea typeface="ＭＳ Ｐゴシック" charset="0"/>
                <a:cs typeface="ＭＳ Ｐゴシック" charset="0"/>
              </a:rPr>
              <a:t>But can God restore </a:t>
            </a:r>
            <a:r>
              <a:rPr lang="en-US" b="1" u="sng">
                <a:solidFill>
                  <a:schemeClr val="bg1"/>
                </a:solidFill>
                <a:latin typeface="Burtinomatic-DemiBold" charset="0"/>
                <a:ea typeface="ＭＳ Ｐゴシック" charset="0"/>
                <a:cs typeface="ＭＳ Ｐゴシック" charset="0"/>
              </a:rPr>
              <a:t>Israel</a:t>
            </a:r>
            <a:r>
              <a:rPr lang="en-US" b="1">
                <a:solidFill>
                  <a:schemeClr val="bg1"/>
                </a:solidFill>
                <a:latin typeface="Burtinomatic-DemiBold" charset="0"/>
                <a:ea typeface="ＭＳ Ｐゴシック" charset="0"/>
                <a:cs typeface="ＭＳ Ｐゴシック" charset="0"/>
              </a:rPr>
              <a:t> as a nation?</a:t>
            </a:r>
            <a:endParaRPr lang="en-US" sz="4000">
              <a:solidFill>
                <a:schemeClr val="bg1"/>
              </a:solidFill>
              <a:latin typeface="Burtinomatic-DemiBold" charset="0"/>
              <a:ea typeface="ＭＳ Ｐゴシック" charset="0"/>
              <a:cs typeface="ＭＳ Ｐゴシック" charset="0"/>
            </a:endParaRPr>
          </a:p>
        </p:txBody>
      </p:sp>
      <p:sp>
        <p:nvSpPr>
          <p:cNvPr id="695299" name="Text Box 4"/>
          <p:cNvSpPr txBox="1">
            <a:spLocks noChangeArrowheads="1"/>
          </p:cNvSpPr>
          <p:nvPr/>
        </p:nvSpPr>
        <p:spPr bwMode="auto">
          <a:xfrm>
            <a:off x="8316913" y="76200"/>
            <a:ext cx="6969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508</a:t>
            </a:r>
          </a:p>
        </p:txBody>
      </p:sp>
    </p:spTree>
    <p:extLst>
      <p:ext uri="{BB962C8B-B14F-4D97-AF65-F5344CB8AC3E}">
        <p14:creationId xmlns:p14="http://schemas.microsoft.com/office/powerpoint/2010/main" val="27922398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5675" y="0"/>
            <a:ext cx="56435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7345" name="Title 1"/>
          <p:cNvSpPr>
            <a:spLocks noGrp="1"/>
          </p:cNvSpPr>
          <p:nvPr>
            <p:ph type="title"/>
          </p:nvPr>
        </p:nvSpPr>
        <p:spPr>
          <a:xfrm>
            <a:off x="0" y="1"/>
            <a:ext cx="4788024" cy="2420887"/>
          </a:xfrm>
        </p:spPr>
        <p:txBody>
          <a:bodyPr/>
          <a:lstStyle/>
          <a:p>
            <a:pPr algn="ctr"/>
            <a:r>
              <a:rPr lang="en-US" sz="3600" b="1" dirty="0">
                <a:solidFill>
                  <a:srgbClr val="FFFFFF"/>
                </a:solidFill>
                <a:effectLst>
                  <a:glow rad="355600">
                    <a:schemeClr val="tx1"/>
                  </a:glow>
                </a:effectLst>
                <a:latin typeface="Arial" charset="0"/>
                <a:ea typeface="新細明體" charset="0"/>
              </a:rPr>
              <a:t>Hitler motivated the Jews to go to their homeland!</a:t>
            </a:r>
          </a:p>
        </p:txBody>
      </p:sp>
    </p:spTree>
    <p:extLst>
      <p:ext uri="{BB962C8B-B14F-4D97-AF65-F5344CB8AC3E}">
        <p14:creationId xmlns:p14="http://schemas.microsoft.com/office/powerpoint/2010/main" val="9093083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1"/>
            <a:ext cx="4788024" cy="2420887"/>
          </a:xfrm>
        </p:spPr>
        <p:txBody>
          <a:bodyPr/>
          <a:lstStyle/>
          <a:p>
            <a:pPr algn="ctr"/>
            <a:r>
              <a:rPr lang="en-US" sz="3600" b="1" dirty="0">
                <a:solidFill>
                  <a:srgbClr val="FFFFFF"/>
                </a:solidFill>
                <a:effectLst>
                  <a:glow rad="355600">
                    <a:schemeClr val="tx1"/>
                  </a:glow>
                </a:effectLst>
                <a:latin typeface="Arial" charset="0"/>
                <a:ea typeface="新細明體" charset="0"/>
              </a:rPr>
              <a:t>Hitler motivated the Jews to go to their homeland!</a:t>
            </a:r>
          </a:p>
        </p:txBody>
      </p:sp>
      <p:grpSp>
        <p:nvGrpSpPr>
          <p:cNvPr id="4" name="Group 3">
            <a:extLst>
              <a:ext uri="{FF2B5EF4-FFF2-40B4-BE49-F238E27FC236}">
                <a16:creationId xmlns:a16="http://schemas.microsoft.com/office/drawing/2014/main" id="{A6AE0D96-15DD-8FF9-A545-49F545682D4A}"/>
              </a:ext>
            </a:extLst>
          </p:cNvPr>
          <p:cNvGrpSpPr/>
          <p:nvPr/>
        </p:nvGrpSpPr>
        <p:grpSpPr>
          <a:xfrm>
            <a:off x="4605" y="2420888"/>
            <a:ext cx="9135229" cy="4437111"/>
            <a:chOff x="4605" y="2420888"/>
            <a:chExt cx="9135229" cy="4437111"/>
          </a:xfrm>
        </p:grpSpPr>
        <p:grpSp>
          <p:nvGrpSpPr>
            <p:cNvPr id="5" name="Group 4">
              <a:extLst>
                <a:ext uri="{FF2B5EF4-FFF2-40B4-BE49-F238E27FC236}">
                  <a16:creationId xmlns:a16="http://schemas.microsoft.com/office/drawing/2014/main" id="{5B6B2D5F-726D-68A7-7B50-E0D5E0FF51F4}"/>
                </a:ext>
              </a:extLst>
            </p:cNvPr>
            <p:cNvGrpSpPr/>
            <p:nvPr/>
          </p:nvGrpSpPr>
          <p:grpSpPr>
            <a:xfrm>
              <a:off x="4605" y="2420888"/>
              <a:ext cx="9135229" cy="4437111"/>
              <a:chOff x="4605" y="2420888"/>
              <a:chExt cx="9135229" cy="4437111"/>
            </a:xfrm>
          </p:grpSpPr>
          <p:pic>
            <p:nvPicPr>
              <p:cNvPr id="9" name="Picture 8">
                <a:extLst>
                  <a:ext uri="{FF2B5EF4-FFF2-40B4-BE49-F238E27FC236}">
                    <a16:creationId xmlns:a16="http://schemas.microsoft.com/office/drawing/2014/main" id="{F7976778-8AE8-F28B-DA70-3E393433384D}"/>
                  </a:ext>
                </a:extLst>
              </p:cNvPr>
              <p:cNvPicPr>
                <a:picLocks noChangeAspect="1"/>
              </p:cNvPicPr>
              <p:nvPr/>
            </p:nvPicPr>
            <p:blipFill>
              <a:blip r:embed="rId3"/>
              <a:stretch>
                <a:fillRect/>
              </a:stretch>
            </p:blipFill>
            <p:spPr>
              <a:xfrm>
                <a:off x="4605" y="2420888"/>
                <a:ext cx="9135229" cy="4437111"/>
              </a:xfrm>
              <a:prstGeom prst="rect">
                <a:avLst/>
              </a:prstGeom>
            </p:spPr>
          </p:pic>
          <p:sp>
            <p:nvSpPr>
              <p:cNvPr id="10" name="Rectangle 9">
                <a:extLst>
                  <a:ext uri="{FF2B5EF4-FFF2-40B4-BE49-F238E27FC236}">
                    <a16:creationId xmlns:a16="http://schemas.microsoft.com/office/drawing/2014/main" id="{AEBB0888-3AC7-CA27-86E7-2DD6C39A67E5}"/>
                  </a:ext>
                </a:extLst>
              </p:cNvPr>
              <p:cNvSpPr/>
              <p:nvPr/>
            </p:nvSpPr>
            <p:spPr bwMode="auto">
              <a:xfrm>
                <a:off x="6528599" y="2797814"/>
                <a:ext cx="2134137" cy="742908"/>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cs typeface="+mn-cs"/>
                </a:endParaRPr>
              </a:p>
            </p:txBody>
          </p:sp>
          <p:sp>
            <p:nvSpPr>
              <p:cNvPr id="11" name="Rectangle 10">
                <a:extLst>
                  <a:ext uri="{FF2B5EF4-FFF2-40B4-BE49-F238E27FC236}">
                    <a16:creationId xmlns:a16="http://schemas.microsoft.com/office/drawing/2014/main" id="{6946D17C-A483-9C26-511B-09B2576F055F}"/>
                  </a:ext>
                </a:extLst>
              </p:cNvPr>
              <p:cNvSpPr/>
              <p:nvPr/>
            </p:nvSpPr>
            <p:spPr bwMode="auto">
              <a:xfrm>
                <a:off x="7263569" y="3585666"/>
                <a:ext cx="1399166" cy="579934"/>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cs typeface="+mn-cs"/>
                </a:endParaRPr>
              </a:p>
            </p:txBody>
          </p:sp>
        </p:grpSp>
        <p:sp>
          <p:nvSpPr>
            <p:cNvPr id="6" name="Title 1">
              <a:extLst>
                <a:ext uri="{FF2B5EF4-FFF2-40B4-BE49-F238E27FC236}">
                  <a16:creationId xmlns:a16="http://schemas.microsoft.com/office/drawing/2014/main" id="{7F681769-B80C-2541-C576-99D299BEAD30}"/>
                </a:ext>
              </a:extLst>
            </p:cNvPr>
            <p:cNvSpPr txBox="1">
              <a:spLocks/>
            </p:cNvSpPr>
            <p:nvPr/>
          </p:nvSpPr>
          <p:spPr bwMode="auto">
            <a:xfrm>
              <a:off x="6528599" y="2722762"/>
              <a:ext cx="2226114" cy="893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新細明體" charset="0"/>
                  <a:cs typeface="Arial"/>
                </a:rPr>
                <a:t>Jewish emigration from Germany</a:t>
              </a:r>
              <a:br>
                <a:rPr kumimoji="0" lang="en-US" sz="1800" b="1" i="0" u="none" strike="noStrike" kern="0" cap="none" spc="0" normalizeH="0" baseline="0" noProof="0" dirty="0">
                  <a:ln>
                    <a:noFill/>
                  </a:ln>
                  <a:solidFill>
                    <a:srgbClr val="000000"/>
                  </a:solidFill>
                  <a:effectLst/>
                  <a:uLnTx/>
                  <a:uFillTx/>
                  <a:latin typeface="Arial" charset="0"/>
                  <a:ea typeface="新細明體" charset="0"/>
                  <a:cs typeface="Arial"/>
                </a:rPr>
              </a:br>
              <a:r>
                <a:rPr kumimoji="0" lang="en-US" sz="1800" b="1" i="0" u="none" strike="noStrike" kern="0" cap="none" spc="0" normalizeH="0" baseline="0" noProof="0" dirty="0">
                  <a:ln>
                    <a:noFill/>
                  </a:ln>
                  <a:solidFill>
                    <a:srgbClr val="000000"/>
                  </a:solidFill>
                  <a:effectLst/>
                  <a:uLnTx/>
                  <a:uFillTx/>
                  <a:latin typeface="Arial" charset="0"/>
                  <a:ea typeface="新細明體" charset="0"/>
                  <a:cs typeface="Arial"/>
                </a:rPr>
                <a:t>1933-1938</a:t>
              </a:r>
            </a:p>
          </p:txBody>
        </p:sp>
        <p:sp>
          <p:nvSpPr>
            <p:cNvPr id="7" name="Title 1">
              <a:extLst>
                <a:ext uri="{FF2B5EF4-FFF2-40B4-BE49-F238E27FC236}">
                  <a16:creationId xmlns:a16="http://schemas.microsoft.com/office/drawing/2014/main" id="{BBE4FD1A-A117-D833-CC67-9759A9AC5F8D}"/>
                </a:ext>
              </a:extLst>
            </p:cNvPr>
            <p:cNvSpPr txBox="1">
              <a:spLocks/>
            </p:cNvSpPr>
            <p:nvPr/>
          </p:nvSpPr>
          <p:spPr bwMode="auto">
            <a:xfrm>
              <a:off x="7092015" y="3577644"/>
              <a:ext cx="1110084" cy="21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charset="0"/>
                  <a:ea typeface="新細明體" charset="0"/>
                  <a:cs typeface="Arial"/>
                </a:rPr>
                <a:t>Route</a:t>
              </a:r>
            </a:p>
          </p:txBody>
        </p:sp>
        <p:sp>
          <p:nvSpPr>
            <p:cNvPr id="8" name="Title 1">
              <a:extLst>
                <a:ext uri="{FF2B5EF4-FFF2-40B4-BE49-F238E27FC236}">
                  <a16:creationId xmlns:a16="http://schemas.microsoft.com/office/drawing/2014/main" id="{00BC8986-D098-3C0A-CB7A-4EBC849C8109}"/>
                </a:ext>
              </a:extLst>
            </p:cNvPr>
            <p:cNvSpPr txBox="1">
              <a:spLocks/>
            </p:cNvSpPr>
            <p:nvPr/>
          </p:nvSpPr>
          <p:spPr bwMode="auto">
            <a:xfrm>
              <a:off x="7092015" y="3811803"/>
              <a:ext cx="1110084" cy="21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charset="0"/>
                  <a:ea typeface="新細明體" charset="0"/>
                  <a:cs typeface="Arial"/>
                </a:rPr>
                <a:t>Number</a:t>
              </a:r>
            </a:p>
          </p:txBody>
        </p:sp>
      </p:grpSp>
    </p:spTree>
    <p:extLst>
      <p:ext uri="{BB962C8B-B14F-4D97-AF65-F5344CB8AC3E}">
        <p14:creationId xmlns:p14="http://schemas.microsoft.com/office/powerpoint/2010/main" val="1688008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60" name="Text Box 7"/>
          <p:cNvSpPr txBox="1">
            <a:spLocks noChangeArrowheads="1"/>
          </p:cNvSpPr>
          <p:nvPr/>
        </p:nvSpPr>
        <p:spPr bwMode="auto">
          <a:xfrm>
            <a:off x="152400" y="3124200"/>
            <a:ext cx="1828800" cy="78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Mediterranean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Sea</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30760" name="Text Box 8"/>
          <p:cNvSpPr txBox="1">
            <a:spLocks noChangeArrowheads="1"/>
          </p:cNvSpPr>
          <p:nvPr/>
        </p:nvSpPr>
        <p:spPr bwMode="auto">
          <a:xfrm>
            <a:off x="2438400" y="3352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Syria</a:t>
            </a:r>
            <a:endPar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62" name="Text Box 10"/>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Egypt</a:t>
            </a:r>
            <a:endPar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57063"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64"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557065" name="Group 14"/>
          <p:cNvGrpSpPr>
            <a:grpSpLocks/>
          </p:cNvGrpSpPr>
          <p:nvPr/>
        </p:nvGrpSpPr>
        <p:grpSpPr bwMode="auto">
          <a:xfrm>
            <a:off x="3330575" y="1193800"/>
            <a:ext cx="5203825" cy="4292600"/>
            <a:chOff x="2002" y="992"/>
            <a:chExt cx="3278" cy="2704"/>
          </a:xfrm>
        </p:grpSpPr>
        <p:sp>
          <p:nvSpPr>
            <p:cNvPr id="557087" name="Freeform 15"/>
            <p:cNvSpPr>
              <a:spLocks/>
            </p:cNvSpPr>
            <p:nvPr/>
          </p:nvSpPr>
          <p:spPr bwMode="auto">
            <a:xfrm>
              <a:off x="3474" y="1152"/>
              <a:ext cx="1806" cy="2544"/>
            </a:xfrm>
            <a:custGeom>
              <a:avLst/>
              <a:gdLst>
                <a:gd name="T0" fmla="*/ 246762 w 1556"/>
                <a:gd name="T1" fmla="*/ 5861763 h 2012"/>
                <a:gd name="T2" fmla="*/ 213761 w 1556"/>
                <a:gd name="T3" fmla="*/ 5557827 h 2012"/>
                <a:gd name="T4" fmla="*/ 199501 w 1556"/>
                <a:gd name="T5" fmla="*/ 5385170 h 2012"/>
                <a:gd name="T6" fmla="*/ 197285 w 1556"/>
                <a:gd name="T7" fmla="*/ 5041305 h 2012"/>
                <a:gd name="T8" fmla="*/ 190287 w 1556"/>
                <a:gd name="T9" fmla="*/ 4954450 h 2012"/>
                <a:gd name="T10" fmla="*/ 176188 w 1556"/>
                <a:gd name="T11" fmla="*/ 4738931 h 2012"/>
                <a:gd name="T12" fmla="*/ 169043 w 1556"/>
                <a:gd name="T13" fmla="*/ 4478809 h 2012"/>
                <a:gd name="T14" fmla="*/ 155029 w 1556"/>
                <a:gd name="T15" fmla="*/ 4049246 h 2012"/>
                <a:gd name="T16" fmla="*/ 152742 w 1556"/>
                <a:gd name="T17" fmla="*/ 3918378 h 2012"/>
                <a:gd name="T18" fmla="*/ 138468 w 1556"/>
                <a:gd name="T19" fmla="*/ 3788636 h 2012"/>
                <a:gd name="T20" fmla="*/ 115079 w 1556"/>
                <a:gd name="T21" fmla="*/ 2665764 h 2012"/>
                <a:gd name="T22" fmla="*/ 107810 w 1556"/>
                <a:gd name="T23" fmla="*/ 2498466 h 2012"/>
                <a:gd name="T24" fmla="*/ 103380 w 1556"/>
                <a:gd name="T25" fmla="*/ 2365376 h 2012"/>
                <a:gd name="T26" fmla="*/ 89136 w 1556"/>
                <a:gd name="T27" fmla="*/ 2191954 h 2012"/>
                <a:gd name="T28" fmla="*/ 63549 w 1556"/>
                <a:gd name="T29" fmla="*/ 1846694 h 2012"/>
                <a:gd name="T30" fmla="*/ 51693 w 1556"/>
                <a:gd name="T31" fmla="*/ 1589638 h 2012"/>
                <a:gd name="T32" fmla="*/ 42317 w 1556"/>
                <a:gd name="T33" fmla="*/ 1156047 h 2012"/>
                <a:gd name="T34" fmla="*/ 32734 w 1556"/>
                <a:gd name="T35" fmla="*/ 900219 h 2012"/>
                <a:gd name="T36" fmla="*/ 21080 w 1556"/>
                <a:gd name="T37" fmla="*/ 426177 h 2012"/>
                <a:gd name="T38" fmla="*/ 0 w 1556"/>
                <a:gd name="T39" fmla="*/ 12156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88"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2" name="Text Box 20"/>
          <p:cNvSpPr txBox="1">
            <a:spLocks noChangeArrowheads="1"/>
          </p:cNvSpPr>
          <p:nvPr/>
        </p:nvSpPr>
        <p:spPr bwMode="auto">
          <a:xfrm>
            <a:off x="2057400" y="1630363"/>
            <a:ext cx="4191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rPr>
              <a:t>Babylonian Expansion</a:t>
            </a:r>
            <a:endPar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557071" name="Group 22"/>
          <p:cNvGrpSpPr>
            <a:grpSpLocks/>
          </p:cNvGrpSpPr>
          <p:nvPr/>
        </p:nvGrpSpPr>
        <p:grpSpPr bwMode="auto">
          <a:xfrm>
            <a:off x="2574925" y="4003675"/>
            <a:ext cx="168275" cy="1227138"/>
            <a:chOff x="1046" y="2763"/>
            <a:chExt cx="106" cy="773"/>
          </a:xfrm>
        </p:grpSpPr>
        <p:sp>
          <p:nvSpPr>
            <p:cNvPr id="557084"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85"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86"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30778" name="Text Box 26"/>
          <p:cNvSpPr txBox="1">
            <a:spLocks noChangeArrowheads="1"/>
          </p:cNvSpPr>
          <p:nvPr/>
        </p:nvSpPr>
        <p:spPr bwMode="auto">
          <a:xfrm>
            <a:off x="2286000" y="3962400"/>
            <a:ext cx="12192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Israel</a:t>
            </a:r>
            <a:endPar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57073"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74" name="Text Box 28"/>
          <p:cNvSpPr txBox="1">
            <a:spLocks noChangeArrowheads="1"/>
          </p:cNvSpPr>
          <p:nvPr/>
        </p:nvSpPr>
        <p:spPr bwMode="auto">
          <a:xfrm>
            <a:off x="8001000" y="5638800"/>
            <a:ext cx="1066800" cy="78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Persian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Gulf</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61" name="Text Box 9"/>
          <p:cNvSpPr txBox="1">
            <a:spLocks noChangeArrowheads="1"/>
          </p:cNvSpPr>
          <p:nvPr/>
        </p:nvSpPr>
        <p:spPr bwMode="auto">
          <a:xfrm>
            <a:off x="2133600" y="4495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Judah</a:t>
            </a:r>
            <a:endPar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65" name="Text Box 13"/>
          <p:cNvSpPr txBox="1">
            <a:spLocks noChangeArrowheads="1"/>
          </p:cNvSpPr>
          <p:nvPr/>
        </p:nvSpPr>
        <p:spPr bwMode="auto">
          <a:xfrm>
            <a:off x="4953000" y="3276600"/>
            <a:ext cx="2057400" cy="646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Babylon</a:t>
            </a: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88" name="Text Box 36"/>
          <p:cNvSpPr txBox="1">
            <a:spLocks noChangeArrowheads="1"/>
          </p:cNvSpPr>
          <p:nvPr/>
        </p:nvSpPr>
        <p:spPr bwMode="auto">
          <a:xfrm>
            <a:off x="4038600" y="4572000"/>
            <a:ext cx="1524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586 </a:t>
            </a: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BC</a:t>
            </a:r>
            <a:endPar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57083" name="Title 33"/>
          <p:cNvSpPr>
            <a:spLocks noGrp="1"/>
          </p:cNvSpPr>
          <p:nvPr>
            <p:ph type="title" idx="4294967295"/>
          </p:nvPr>
        </p:nvSpPr>
        <p:spPr>
          <a:xfrm>
            <a:off x="685800" y="0"/>
            <a:ext cx="7772400" cy="1143000"/>
          </a:xfrm>
        </p:spPr>
        <p:txBody>
          <a:bodyPr/>
          <a:lstStyle/>
          <a:p>
            <a:r>
              <a:rPr lang="en-US" sz="5400" b="1">
                <a:solidFill>
                  <a:srgbClr val="CCFF33"/>
                </a:solidFill>
                <a:latin typeface="Arial" charset="0"/>
                <a:ea typeface="ＭＳ Ｐゴシック" charset="0"/>
                <a:cs typeface="Arial" charset="0"/>
              </a:rPr>
              <a:t>The Babylonian Threat</a:t>
            </a:r>
            <a:endParaRPr lang="en-US" sz="4000">
              <a:latin typeface="Arial" charset="0"/>
              <a:ea typeface="ＭＳ Ｐゴシック" charset="0"/>
              <a:cs typeface="Arial" charset="0"/>
            </a:endParaRPr>
          </a:p>
        </p:txBody>
      </p:sp>
    </p:spTree>
    <p:extLst>
      <p:ext uri="{BB962C8B-B14F-4D97-AF65-F5344CB8AC3E}">
        <p14:creationId xmlns:p14="http://schemas.microsoft.com/office/powerpoint/2010/main" val="365185531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p:bldP spid="330761" grpId="0" autoUpdateAnimBg="0"/>
      <p:bldP spid="330787" grpId="0" animBg="1"/>
      <p:bldP spid="330754" grpId="0" animBg="1"/>
      <p:bldP spid="330765" grpId="0" autoUpdateAnimBg="0"/>
      <p:bldP spid="330788"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685800" y="152400"/>
            <a:ext cx="7772400" cy="1143000"/>
          </a:xfrm>
        </p:spPr>
        <p:txBody>
          <a:bodyPr/>
          <a:lstStyle/>
          <a:p>
            <a:pPr eaLnBrk="1" hangingPunct="1"/>
            <a:r>
              <a:rPr lang="en-US" b="1">
                <a:latin typeface="Arial" charset="0"/>
                <a:ea typeface="ＭＳ Ｐゴシック" charset="0"/>
                <a:cs typeface="ＭＳ Ｐゴシック" charset="0"/>
              </a:rPr>
              <a:t>The Dry Bones of Ezekiel 37</a:t>
            </a:r>
          </a:p>
        </p:txBody>
      </p:sp>
      <p:sp>
        <p:nvSpPr>
          <p:cNvPr id="698371" name="Rectangle 3"/>
          <p:cNvSpPr>
            <a:spLocks noGrp="1" noChangeArrowheads="1"/>
          </p:cNvSpPr>
          <p:nvPr>
            <p:ph type="body" idx="1"/>
          </p:nvPr>
        </p:nvSpPr>
        <p:spPr>
          <a:xfrm>
            <a:off x="381000" y="4800600"/>
            <a:ext cx="8229600" cy="1524000"/>
          </a:xfrm>
        </p:spPr>
        <p:txBody>
          <a:bodyPr/>
          <a:lstStyle/>
          <a:p>
            <a:pPr algn="ctr" eaLnBrk="1" hangingPunct="1"/>
            <a:r>
              <a:rPr lang="en-US" sz="3600" b="1">
                <a:solidFill>
                  <a:schemeClr val="tx2"/>
                </a:solidFill>
                <a:latin typeface="Arial" charset="0"/>
                <a:ea typeface="ＭＳ Ｐゴシック" charset="0"/>
                <a:cs typeface="ＭＳ Ｐゴシック" charset="0"/>
              </a:rPr>
              <a:t>What do they mean?</a:t>
            </a:r>
          </a:p>
          <a:p>
            <a:pPr algn="ctr" eaLnBrk="1" hangingPunct="1"/>
            <a:r>
              <a:rPr lang="en-US" sz="3600" b="1">
                <a:solidFill>
                  <a:schemeClr val="tx2"/>
                </a:solidFill>
                <a:latin typeface="Arial" charset="0"/>
                <a:ea typeface="ＭＳ Ｐゴシック" charset="0"/>
                <a:cs typeface="ＭＳ Ｐゴシック" charset="0"/>
              </a:rPr>
              <a:t>When is the fulfillment?</a:t>
            </a:r>
          </a:p>
        </p:txBody>
      </p:sp>
      <p:pic>
        <p:nvPicPr>
          <p:cNvPr id="69837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47800" y="1274763"/>
            <a:ext cx="6172200" cy="354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8373" name="Text Box 5"/>
          <p:cNvSpPr txBox="1">
            <a:spLocks noChangeArrowheads="1"/>
          </p:cNvSpPr>
          <p:nvPr/>
        </p:nvSpPr>
        <p:spPr bwMode="auto">
          <a:xfrm>
            <a:off x="8388350"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508</a:t>
            </a:r>
          </a:p>
        </p:txBody>
      </p:sp>
    </p:spTree>
    <p:extLst>
      <p:ext uri="{BB962C8B-B14F-4D97-AF65-F5344CB8AC3E}">
        <p14:creationId xmlns:p14="http://schemas.microsoft.com/office/powerpoint/2010/main" val="39877881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Title 1"/>
          <p:cNvSpPr>
            <a:spLocks noGrp="1"/>
          </p:cNvSpPr>
          <p:nvPr>
            <p:ph type="title"/>
          </p:nvPr>
        </p:nvSpPr>
        <p:spPr>
          <a:xfrm>
            <a:off x="0" y="0"/>
            <a:ext cx="9144000" cy="838200"/>
          </a:xfrm>
        </p:spPr>
        <p:txBody>
          <a:bodyPr/>
          <a:lstStyle/>
          <a:p>
            <a:pPr algn="ctr"/>
            <a:r>
              <a:rPr lang="en-US">
                <a:latin typeface="Arial" charset="0"/>
                <a:ea typeface="新細明體" charset="0"/>
              </a:rPr>
              <a:t>The Valley of Dry Bones (Ezek. 37)</a:t>
            </a:r>
          </a:p>
        </p:txBody>
      </p:sp>
      <p:pic>
        <p:nvPicPr>
          <p:cNvPr id="700418" name="Picture 3" descr="Ezek 37 Dry Bon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90600"/>
            <a:ext cx="9144000" cy="533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730135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0" y="-819472"/>
            <a:ext cx="9036050" cy="707886"/>
          </a:xfrm>
          <a:prstGeom prst="rect">
            <a:avLst/>
          </a:prstGeom>
          <a:solidFill>
            <a:schemeClr val="bg1"/>
          </a:solidFill>
          <a:ln>
            <a:noFill/>
          </a:ln>
          <a:effectLst>
            <a:outerShdw blurRad="63500" dist="107763" dir="18900000" algn="ctr" rotWithShape="0">
              <a:schemeClr val="bg2">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Jott 43 Extended" charset="0"/>
                <a:ea typeface="ＭＳ Ｐゴシック" charset="0"/>
                <a:cs typeface="新細明體"/>
              </a:rPr>
              <a:t>Son of man, can these bones live?</a:t>
            </a:r>
            <a:endParaRPr kumimoji="0" lang="en-US" sz="7200" b="1" i="0" u="none" strike="noStrike" kern="1200" cap="none" spc="0" normalizeH="0" baseline="0" noProof="0" dirty="0">
              <a:ln>
                <a:noFill/>
              </a:ln>
              <a:solidFill>
                <a:srgbClr val="FFFFFF"/>
              </a:solidFill>
              <a:effectLst/>
              <a:uLnTx/>
              <a:uFillTx/>
              <a:latin typeface="Jott 43 Extended" charset="0"/>
              <a:ea typeface="ＭＳ Ｐゴシック" charset="0"/>
              <a:cs typeface="新細明體"/>
            </a:endParaRPr>
          </a:p>
        </p:txBody>
      </p:sp>
      <p:pic>
        <p:nvPicPr>
          <p:cNvPr id="2" name="Picture 1" descr="Ezek 37v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92696"/>
            <a:ext cx="9144000" cy="5145548"/>
          </a:xfrm>
          <a:prstGeom prst="rect">
            <a:avLst/>
          </a:prstGeom>
        </p:spPr>
      </p:pic>
      <p:sp>
        <p:nvSpPr>
          <p:cNvPr id="5" name="Text Box 2"/>
          <p:cNvSpPr txBox="1">
            <a:spLocks noChangeArrowheads="1"/>
          </p:cNvSpPr>
          <p:nvPr/>
        </p:nvSpPr>
        <p:spPr bwMode="auto">
          <a:xfrm>
            <a:off x="107950" y="6150114"/>
            <a:ext cx="9036050" cy="584776"/>
          </a:xfrm>
          <a:prstGeom prst="rect">
            <a:avLst/>
          </a:prstGeom>
          <a:solidFill>
            <a:schemeClr val="bg1"/>
          </a:solidFill>
          <a:ln>
            <a:noFill/>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Jott 43 Extended" charset="0"/>
                <a:ea typeface="ＭＳ Ｐゴシック" charset="0"/>
                <a:cs typeface="新細明體"/>
              </a:rPr>
              <a:t>* Don't try that on the final exam</a:t>
            </a:r>
            <a:endParaRPr kumimoji="0" lang="en-US" sz="6000" b="1" i="1" u="none" strike="noStrike" kern="1200" cap="none" spc="0" normalizeH="0" baseline="0" noProof="0" dirty="0">
              <a:ln>
                <a:noFill/>
              </a:ln>
              <a:solidFill>
                <a:srgbClr val="FFFFFF"/>
              </a:solidFill>
              <a:effectLst/>
              <a:uLnTx/>
              <a:uFillTx/>
              <a:latin typeface="Jott 43 Extended" charset="0"/>
              <a:ea typeface="ＭＳ Ｐゴシック" charset="0"/>
              <a:cs typeface="新細明體"/>
            </a:endParaRPr>
          </a:p>
        </p:txBody>
      </p:sp>
    </p:spTree>
    <p:extLst>
      <p:ext uri="{BB962C8B-B14F-4D97-AF65-F5344CB8AC3E}">
        <p14:creationId xmlns:p14="http://schemas.microsoft.com/office/powerpoint/2010/main" val="290628024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465" name="Picture 3" descr="dry_bones_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2466" name="Title 1"/>
          <p:cNvSpPr>
            <a:spLocks noGrp="1"/>
          </p:cNvSpPr>
          <p:nvPr>
            <p:ph type="title"/>
          </p:nvPr>
        </p:nvSpPr>
        <p:spPr>
          <a:xfrm>
            <a:off x="0" y="0"/>
            <a:ext cx="9144000" cy="838200"/>
          </a:xfrm>
        </p:spPr>
        <p:txBody>
          <a:bodyPr/>
          <a:lstStyle/>
          <a:p>
            <a:pPr algn="ctr"/>
            <a:r>
              <a:rPr lang="en-US">
                <a:latin typeface="Arial" charset="0"/>
                <a:ea typeface="新細明體" charset="0"/>
              </a:rPr>
              <a:t>The Valley of Dry Bones (Ezek. 37)</a:t>
            </a:r>
          </a:p>
        </p:txBody>
      </p:sp>
      <p:pic>
        <p:nvPicPr>
          <p:cNvPr id="5" name="Picture 4" descr="oEze3704Dore_TheVisionOfTheValleyOfDryBon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43000"/>
            <a:ext cx="4648200" cy="628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76200" y="1295400"/>
            <a:ext cx="2895600" cy="1905000"/>
          </a:xfrm>
          <a:prstGeom prst="rect">
            <a:avLst/>
          </a:prstGeom>
          <a:noFill/>
          <a:ln w="9525">
            <a:noFill/>
            <a:miter lim="800000"/>
            <a:headEnd/>
            <a:tailEnd/>
          </a:ln>
        </p:spPr>
        <p:txBody>
          <a:bodyPr lIns="92075" tIns="46038" rIns="92075" bIns="46038" anchor="b"/>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t>Stage 1:</a:t>
            </a:r>
            <a:b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br>
            <a: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t>Return in Unbelief</a:t>
            </a:r>
          </a:p>
        </p:txBody>
      </p:sp>
      <p:grpSp>
        <p:nvGrpSpPr>
          <p:cNvPr id="2" name="Group 12"/>
          <p:cNvGrpSpPr>
            <a:grpSpLocks/>
          </p:cNvGrpSpPr>
          <p:nvPr/>
        </p:nvGrpSpPr>
        <p:grpSpPr bwMode="auto">
          <a:xfrm>
            <a:off x="4343400" y="1143000"/>
            <a:ext cx="4800600" cy="5715000"/>
            <a:chOff x="4343400" y="1143000"/>
            <a:chExt cx="4800600" cy="5715000"/>
          </a:xfrm>
        </p:grpSpPr>
        <p:pic>
          <p:nvPicPr>
            <p:cNvPr id="702471" name="Picture 6" descr="Salomon, G Phot0001.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357076" y="3124200"/>
              <a:ext cx="4786923"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2472" name="Picture 8" descr="MosheFrontPage.jpg"/>
            <p:cNvPicPr>
              <a:picLocks noChangeAspect="1"/>
            </p:cNvPicPr>
            <p:nvPr/>
          </p:nvPicPr>
          <p:blipFill>
            <a:blip r:embed="rId6">
              <a:lum bright="-28000"/>
              <a:extLst>
                <a:ext uri="{28A0092B-C50C-407E-A947-70E740481C1C}">
                  <a14:useLocalDpi xmlns:a14="http://schemas.microsoft.com/office/drawing/2010/main"/>
                </a:ext>
              </a:extLst>
            </a:blip>
            <a:srcRect/>
            <a:stretch>
              <a:fillRect/>
            </a:stretch>
          </p:blipFill>
          <p:spPr bwMode="auto">
            <a:xfrm>
              <a:off x="4343400" y="1143000"/>
              <a:ext cx="2286000" cy="2523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2473" name="Picture 9" descr="hopper_faces_of_israel.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695326" y="1143000"/>
              <a:ext cx="2448674"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 name="Title 1"/>
          <p:cNvSpPr txBox="1">
            <a:spLocks/>
          </p:cNvSpPr>
          <p:nvPr/>
        </p:nvSpPr>
        <p:spPr bwMode="auto">
          <a:xfrm>
            <a:off x="4419600" y="1295400"/>
            <a:ext cx="2895600" cy="1905000"/>
          </a:xfrm>
          <a:prstGeom prst="rect">
            <a:avLst/>
          </a:prstGeom>
          <a:noFill/>
          <a:ln w="9525">
            <a:noFill/>
            <a:miter lim="800000"/>
            <a:headEnd/>
            <a:tailEnd/>
          </a:ln>
        </p:spPr>
        <p:txBody>
          <a:bodyPr lIns="92075" tIns="46038" rIns="92075" bIns="46038" anchor="b"/>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t>Stage 2:</a:t>
            </a:r>
            <a:b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br>
            <a: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t>Trust in Messiah</a:t>
            </a:r>
          </a:p>
        </p:txBody>
      </p:sp>
    </p:spTree>
    <p:extLst>
      <p:ext uri="{BB962C8B-B14F-4D97-AF65-F5344CB8AC3E}">
        <p14:creationId xmlns:p14="http://schemas.microsoft.com/office/powerpoint/2010/main" val="2081883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489" name="Picture 3" descr="dry_bones_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3490" name="Title 1"/>
          <p:cNvSpPr>
            <a:spLocks noGrp="1"/>
          </p:cNvSpPr>
          <p:nvPr>
            <p:ph type="title"/>
          </p:nvPr>
        </p:nvSpPr>
        <p:spPr>
          <a:xfrm>
            <a:off x="1219200" y="152400"/>
            <a:ext cx="7696200" cy="838200"/>
          </a:xfrm>
        </p:spPr>
        <p:txBody>
          <a:bodyPr/>
          <a:lstStyle/>
          <a:p>
            <a:r>
              <a:rPr lang="en-US">
                <a:latin typeface="Arial" charset="0"/>
                <a:ea typeface="新細明體" charset="0"/>
              </a:rPr>
              <a:t>A Hebrew Play on Words</a:t>
            </a:r>
          </a:p>
        </p:txBody>
      </p:sp>
      <p:sp>
        <p:nvSpPr>
          <p:cNvPr id="4" name="TextBox 3"/>
          <p:cNvSpPr txBox="1">
            <a:spLocks noChangeArrowheads="1"/>
          </p:cNvSpPr>
          <p:nvPr/>
        </p:nvSpPr>
        <p:spPr bwMode="auto">
          <a:xfrm>
            <a:off x="833438" y="1524000"/>
            <a:ext cx="3205162" cy="10779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r>
              <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Prophesy to the </a:t>
            </a:r>
            <a:br>
              <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br>
            <a:r>
              <a:rPr kumimoji="0" lang="en-US" sz="3200" b="0" i="0" u="none" strike="noStrike" kern="1200" cap="none" spc="0" normalizeH="0" baseline="0" noProof="0" dirty="0">
                <a:ln>
                  <a:noFill/>
                </a:ln>
                <a:solidFill>
                  <a:srgbClr val="FFFF00"/>
                </a:solidFill>
                <a:effectLst/>
                <a:uLnTx/>
                <a:uFillTx/>
                <a:latin typeface="Arial" charset="0"/>
                <a:ea typeface="新細明體" charset="0"/>
                <a:cs typeface="新細明體" charset="0"/>
              </a:rPr>
              <a:t>breath</a:t>
            </a:r>
            <a:r>
              <a:rPr kumimoji="0" lang="ru-RU" altLang="ja-JP"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r>
              <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 (37:5, 9)</a:t>
            </a:r>
          </a:p>
        </p:txBody>
      </p:sp>
      <p:sp>
        <p:nvSpPr>
          <p:cNvPr id="5" name="TextBox 4"/>
          <p:cNvSpPr txBox="1">
            <a:spLocks noChangeArrowheads="1"/>
          </p:cNvSpPr>
          <p:nvPr/>
        </p:nvSpPr>
        <p:spPr bwMode="auto">
          <a:xfrm>
            <a:off x="5181600" y="1524000"/>
            <a:ext cx="3195638" cy="10779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r>
              <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Prophesy to the </a:t>
            </a:r>
            <a:br>
              <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br>
            <a:r>
              <a:rPr kumimoji="0" lang="en-US" sz="3200" b="0" i="0" u="none" strike="noStrike" kern="1200" cap="none" spc="0" normalizeH="0" baseline="0" noProof="0" dirty="0">
                <a:ln>
                  <a:noFill/>
                </a:ln>
                <a:solidFill>
                  <a:srgbClr val="FFFF00"/>
                </a:solidFill>
                <a:effectLst/>
                <a:uLnTx/>
                <a:uFillTx/>
                <a:latin typeface="Arial" charset="0"/>
                <a:ea typeface="新細明體" charset="0"/>
                <a:cs typeface="新細明體" charset="0"/>
              </a:rPr>
              <a:t>Spirit</a:t>
            </a:r>
            <a:r>
              <a:rPr kumimoji="0" lang="ru-RU" altLang="ja-JP"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r>
              <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 (37:14)</a:t>
            </a:r>
          </a:p>
        </p:txBody>
      </p:sp>
      <p:sp>
        <p:nvSpPr>
          <p:cNvPr id="6" name="TextBox 5"/>
          <p:cNvSpPr txBox="1">
            <a:spLocks noChangeArrowheads="1"/>
          </p:cNvSpPr>
          <p:nvPr/>
        </p:nvSpPr>
        <p:spPr bwMode="auto">
          <a:xfrm>
            <a:off x="4395788" y="1770063"/>
            <a:ext cx="423862" cy="584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CC"/>
                </a:solidFill>
                <a:effectLst/>
                <a:uLnTx/>
                <a:uFillTx/>
                <a:latin typeface="Arial" charset="0"/>
                <a:ea typeface="新細明體" charset="0"/>
                <a:cs typeface="新細明體" charset="0"/>
              </a:rPr>
              <a:t>=</a:t>
            </a:r>
          </a:p>
        </p:txBody>
      </p:sp>
      <p:sp>
        <p:nvSpPr>
          <p:cNvPr id="8" name="TextBox 7"/>
          <p:cNvSpPr txBox="1">
            <a:spLocks noChangeArrowheads="1"/>
          </p:cNvSpPr>
          <p:nvPr/>
        </p:nvSpPr>
        <p:spPr bwMode="auto">
          <a:xfrm>
            <a:off x="0" y="2971800"/>
            <a:ext cx="4495800" cy="15700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Hebrew </a:t>
            </a:r>
            <a:r>
              <a:rPr kumimoji="0" lang="en-US" sz="3200" b="0" i="1" u="none" strike="noStrike" kern="1200" cap="none" spc="0" normalizeH="0" baseline="0" noProof="0" dirty="0">
                <a:ln>
                  <a:noFill/>
                </a:ln>
                <a:solidFill>
                  <a:srgbClr val="000000"/>
                </a:solidFill>
                <a:effectLst/>
                <a:uLnTx/>
                <a:uFillTx/>
                <a:latin typeface="Arial" charset="0"/>
                <a:ea typeface="新細明體" charset="0"/>
                <a:cs typeface="新細明體" charset="0"/>
              </a:rPr>
              <a:t>insert</a:t>
            </a:r>
            <a:br>
              <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br>
            <a:r>
              <a:rPr kumimoji="0" lang="ru-RU" altLang="ja-JP"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r>
              <a:rPr kumimoji="0" lang="en-US" sz="3200" b="0" i="0" u="none" strike="noStrike" kern="1200" cap="none" spc="0" normalizeH="0" baseline="0" noProof="0" dirty="0">
                <a:ln>
                  <a:noFill/>
                </a:ln>
                <a:solidFill>
                  <a:srgbClr val="FFFF00"/>
                </a:solidFill>
                <a:effectLst/>
                <a:uLnTx/>
                <a:uFillTx/>
                <a:latin typeface="Arial" charset="0"/>
                <a:ea typeface="新細明體" charset="0"/>
                <a:cs typeface="新細明體" charset="0"/>
              </a:rPr>
              <a:t>breath, wind, Spirit</a:t>
            </a:r>
            <a:r>
              <a:rPr kumimoji="0" lang="ru-RU" altLang="ja-JP"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endPar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Gen. 2:7</a:t>
            </a:r>
          </a:p>
        </p:txBody>
      </p:sp>
      <p:sp>
        <p:nvSpPr>
          <p:cNvPr id="9" name="TextBox 8"/>
          <p:cNvSpPr txBox="1">
            <a:spLocks noChangeArrowheads="1"/>
          </p:cNvSpPr>
          <p:nvPr/>
        </p:nvSpPr>
        <p:spPr bwMode="auto">
          <a:xfrm>
            <a:off x="4432300" y="2971800"/>
            <a:ext cx="4694238" cy="15700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Greek </a:t>
            </a:r>
            <a:r>
              <a:rPr kumimoji="0" lang="en-US" sz="3200" b="0" i="1" u="none" strike="noStrike" kern="1200" cap="none" spc="0" normalizeH="0" baseline="0" noProof="0" dirty="0">
                <a:ln>
                  <a:noFill/>
                </a:ln>
                <a:solidFill>
                  <a:srgbClr val="000000"/>
                </a:solidFill>
                <a:effectLst/>
                <a:uLnTx/>
                <a:uFillTx/>
                <a:latin typeface="Arial" charset="0"/>
                <a:ea typeface="新細明體" charset="0"/>
                <a:cs typeface="新細明體" charset="0"/>
              </a:rPr>
              <a:t>insert</a:t>
            </a:r>
            <a:br>
              <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br>
            <a:r>
              <a:rPr kumimoji="0" lang="ru-RU" altLang="ja-JP"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r>
              <a:rPr kumimoji="0" lang="en-US" sz="3200" b="0" i="0" u="none" strike="noStrike" kern="1200" cap="none" spc="0" normalizeH="0" baseline="0" noProof="0" dirty="0">
                <a:ln>
                  <a:noFill/>
                </a:ln>
                <a:solidFill>
                  <a:srgbClr val="FFFF00"/>
                </a:solidFill>
                <a:effectLst/>
                <a:uLnTx/>
                <a:uFillTx/>
                <a:latin typeface="Arial" charset="0"/>
                <a:ea typeface="新細明體" charset="0"/>
                <a:cs typeface="新細明體" charset="0"/>
              </a:rPr>
              <a:t>breath, wind, Spirit</a:t>
            </a:r>
            <a:r>
              <a:rPr kumimoji="0" lang="ru-RU" altLang="ja-JP"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endPar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John 3:5, 8; 2 Thess. 2:8</a:t>
            </a:r>
          </a:p>
        </p:txBody>
      </p:sp>
      <p:sp>
        <p:nvSpPr>
          <p:cNvPr id="10" name="TextBox 9"/>
          <p:cNvSpPr txBox="1">
            <a:spLocks noChangeArrowheads="1"/>
          </p:cNvSpPr>
          <p:nvPr/>
        </p:nvSpPr>
        <p:spPr bwMode="auto">
          <a:xfrm>
            <a:off x="4267200" y="3454400"/>
            <a:ext cx="423863" cy="584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CC"/>
                </a:solidFill>
                <a:effectLst/>
                <a:uLnTx/>
                <a:uFillTx/>
                <a:latin typeface="Arial" charset="0"/>
                <a:ea typeface="新細明體" charset="0"/>
                <a:cs typeface="新細明體" charset="0"/>
              </a:rPr>
              <a:t>=</a:t>
            </a:r>
          </a:p>
        </p:txBody>
      </p:sp>
      <p:pic>
        <p:nvPicPr>
          <p:cNvPr id="11" name="Picture 10" descr="rua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90800" y="3048000"/>
            <a:ext cx="1143000" cy="48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pnuema.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34200" y="3124200"/>
            <a:ext cx="18288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4323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4513" name="Picture 2" descr="e_learning_prt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Rectangle 3"/>
          <p:cNvSpPr>
            <a:spLocks noGrp="1" noChangeArrowheads="1"/>
          </p:cNvSpPr>
          <p:nvPr>
            <p:ph type="ctrTitle"/>
          </p:nvPr>
        </p:nvSpPr>
        <p:spPr>
          <a:xfrm>
            <a:off x="762000" y="228600"/>
            <a:ext cx="8153400" cy="1143000"/>
          </a:xfrm>
          <a:effectLst>
            <a:outerShdw blurRad="63500" dist="107763" dir="8100000" algn="ctr" rotWithShape="0">
              <a:schemeClr val="tx2">
                <a:alpha val="74998"/>
              </a:schemeClr>
            </a:outerShdw>
          </a:effectLst>
        </p:spPr>
        <p:txBody>
          <a:bodyPr/>
          <a:lstStyle/>
          <a:p>
            <a:pPr eaLnBrk="1" hangingPunct="1">
              <a:defRPr/>
            </a:pPr>
            <a:r>
              <a:rPr lang="en-US" sz="6000" b="1">
                <a:solidFill>
                  <a:schemeClr val="bg1"/>
                </a:solidFill>
                <a:latin typeface="Arial" charset="0"/>
                <a:ea typeface="ＭＳ Ｐゴシック" charset="0"/>
                <a:cs typeface="ＭＳ Ｐゴシック" charset="0"/>
              </a:rPr>
              <a:t>Exiles &amp; Returns</a:t>
            </a:r>
            <a:endParaRPr lang="en-US" sz="5400">
              <a:solidFill>
                <a:schemeClr val="bg1"/>
              </a:solidFill>
              <a:latin typeface="Arial" charset="0"/>
              <a:ea typeface="ＭＳ Ｐゴシック" charset="0"/>
              <a:cs typeface="ＭＳ Ｐゴシック" charset="0"/>
            </a:endParaRPr>
          </a:p>
        </p:txBody>
      </p:sp>
      <p:sp>
        <p:nvSpPr>
          <p:cNvPr id="36868" name="Text Box 4"/>
          <p:cNvSpPr txBox="1">
            <a:spLocks noChangeArrowheads="1"/>
          </p:cNvSpPr>
          <p:nvPr/>
        </p:nvSpPr>
        <p:spPr bwMode="auto">
          <a:xfrm>
            <a:off x="1219200" y="3082925"/>
            <a:ext cx="1752600" cy="301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Exile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to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Babylon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by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King</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Nebuchad-nezzar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(586 BC)</a:t>
            </a:r>
          </a:p>
        </p:txBody>
      </p:sp>
      <p:sp>
        <p:nvSpPr>
          <p:cNvPr id="704516" name="Text Box 5"/>
          <p:cNvSpPr txBox="1">
            <a:spLocks noChangeArrowheads="1"/>
          </p:cNvSpPr>
          <p:nvPr/>
        </p:nvSpPr>
        <p:spPr bwMode="auto">
          <a:xfrm rot="-5400000">
            <a:off x="-1485900" y="4071938"/>
            <a:ext cx="3886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Ezekiel</a:t>
            </a:r>
            <a:r>
              <a:rPr kumimoji="0" lang="fr-FR"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s Time (597 BC)</a:t>
            </a:r>
          </a:p>
        </p:txBody>
      </p:sp>
      <p:sp>
        <p:nvSpPr>
          <p:cNvPr id="36870" name="Text Box 6"/>
          <p:cNvSpPr txBox="1">
            <a:spLocks noChangeArrowheads="1"/>
          </p:cNvSpPr>
          <p:nvPr/>
        </p:nvSpPr>
        <p:spPr bwMode="auto">
          <a:xfrm>
            <a:off x="5334000" y="3082925"/>
            <a:ext cx="1752600" cy="301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Exile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to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Nations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by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Roman</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General</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Titus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(AD 70)</a:t>
            </a:r>
          </a:p>
        </p:txBody>
      </p:sp>
      <p:sp>
        <p:nvSpPr>
          <p:cNvPr id="36871" name="Text Box 7"/>
          <p:cNvSpPr txBox="1">
            <a:spLocks noChangeArrowheads="1"/>
          </p:cNvSpPr>
          <p:nvPr/>
        </p:nvSpPr>
        <p:spPr bwMode="auto">
          <a:xfrm>
            <a:off x="3352800" y="3448050"/>
            <a:ext cx="1752600" cy="264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Return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to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Israel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by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King</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Cyrus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(516 BC)</a:t>
            </a:r>
          </a:p>
        </p:txBody>
      </p:sp>
      <p:sp>
        <p:nvSpPr>
          <p:cNvPr id="36872" name="Text Box 8"/>
          <p:cNvSpPr txBox="1">
            <a:spLocks noChangeArrowheads="1"/>
          </p:cNvSpPr>
          <p:nvPr/>
        </p:nvSpPr>
        <p:spPr bwMode="auto">
          <a:xfrm>
            <a:off x="7086600" y="3813175"/>
            <a:ext cx="1752600" cy="228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Return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to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Israel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by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Zionists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(AD 1948)</a:t>
            </a:r>
          </a:p>
        </p:txBody>
      </p:sp>
      <p:sp>
        <p:nvSpPr>
          <p:cNvPr id="36873" name="AutoShape 9"/>
          <p:cNvSpPr>
            <a:spLocks noChangeArrowheads="1"/>
          </p:cNvSpPr>
          <p:nvPr/>
        </p:nvSpPr>
        <p:spPr bwMode="auto">
          <a:xfrm rot="-3087360">
            <a:off x="631825" y="1978025"/>
            <a:ext cx="2279650" cy="914400"/>
          </a:xfrm>
          <a:prstGeom prst="curvedDownArrow">
            <a:avLst>
              <a:gd name="adj1" fmla="val 49861"/>
              <a:gd name="adj2" fmla="val 99722"/>
              <a:gd name="adj3" fmla="val 33333"/>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6874" name="AutoShape 10"/>
          <p:cNvSpPr>
            <a:spLocks noChangeArrowheads="1"/>
          </p:cNvSpPr>
          <p:nvPr/>
        </p:nvSpPr>
        <p:spPr bwMode="auto">
          <a:xfrm rot="2825468">
            <a:off x="2667000" y="2297113"/>
            <a:ext cx="11430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6875" name="AutoShape 11"/>
          <p:cNvSpPr>
            <a:spLocks noChangeArrowheads="1"/>
          </p:cNvSpPr>
          <p:nvPr/>
        </p:nvSpPr>
        <p:spPr bwMode="auto">
          <a:xfrm rot="-3087360">
            <a:off x="4632325" y="1978025"/>
            <a:ext cx="2279650" cy="914400"/>
          </a:xfrm>
          <a:prstGeom prst="curvedDownArrow">
            <a:avLst>
              <a:gd name="adj1" fmla="val 49861"/>
              <a:gd name="adj2" fmla="val 99722"/>
              <a:gd name="adj3" fmla="val 33333"/>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6876" name="AutoShape 12"/>
          <p:cNvSpPr>
            <a:spLocks noChangeArrowheads="1"/>
          </p:cNvSpPr>
          <p:nvPr/>
        </p:nvSpPr>
        <p:spPr bwMode="auto">
          <a:xfrm rot="2825468">
            <a:off x="6667500" y="2297113"/>
            <a:ext cx="11430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6877" name="Text Box 13"/>
          <p:cNvSpPr txBox="1">
            <a:spLocks noChangeArrowheads="1"/>
          </p:cNvSpPr>
          <p:nvPr/>
        </p:nvSpPr>
        <p:spPr bwMode="auto">
          <a:xfrm>
            <a:off x="0" y="6466836"/>
            <a:ext cx="9180513" cy="4048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uLnTx/>
                <a:uFillTx/>
                <a:latin typeface="Arial" charset="0"/>
                <a:ea typeface="ＭＳ Ｐゴシック" charset="0"/>
              </a:rPr>
              <a:t>But how do we know Ezekiel 37 relates to this second exile and return?</a:t>
            </a:r>
          </a:p>
        </p:txBody>
      </p:sp>
      <p:sp>
        <p:nvSpPr>
          <p:cNvPr id="704525" name="Text Box 14"/>
          <p:cNvSpPr txBox="1">
            <a:spLocks noChangeArrowheads="1"/>
          </p:cNvSpPr>
          <p:nvPr/>
        </p:nvSpPr>
        <p:spPr bwMode="auto">
          <a:xfrm>
            <a:off x="8316913" y="76200"/>
            <a:ext cx="6969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508</a:t>
            </a:r>
          </a:p>
        </p:txBody>
      </p:sp>
    </p:spTree>
    <p:extLst>
      <p:ext uri="{BB962C8B-B14F-4D97-AF65-F5344CB8AC3E}">
        <p14:creationId xmlns:p14="http://schemas.microsoft.com/office/powerpoint/2010/main" val="1000774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wipe(down)">
                                      <p:cBhvr>
                                        <p:cTn id="7" dur="500"/>
                                        <p:tgtEl>
                                          <p:spTgt spid="3686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873"/>
                                        </p:tgtEl>
                                        <p:attrNameLst>
                                          <p:attrName>style.visibility</p:attrName>
                                        </p:attrNameLst>
                                      </p:cBhvr>
                                      <p:to>
                                        <p:strVal val="visible"/>
                                      </p:to>
                                    </p:set>
                                    <p:animEffect transition="in" filter="wipe(down)">
                                      <p:cBhvr>
                                        <p:cTn id="10" dur="500"/>
                                        <p:tgtEl>
                                          <p:spTgt spid="3687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6874"/>
                                        </p:tgtEl>
                                        <p:attrNameLst>
                                          <p:attrName>style.visibility</p:attrName>
                                        </p:attrNameLst>
                                      </p:cBhvr>
                                      <p:to>
                                        <p:strVal val="visible"/>
                                      </p:to>
                                    </p:set>
                                    <p:animEffect transition="in" filter="wipe(up)">
                                      <p:cBhvr>
                                        <p:cTn id="15" dur="500"/>
                                        <p:tgtEl>
                                          <p:spTgt spid="3687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6871"/>
                                        </p:tgtEl>
                                        <p:attrNameLst>
                                          <p:attrName>style.visibility</p:attrName>
                                        </p:attrNameLst>
                                      </p:cBhvr>
                                      <p:to>
                                        <p:strVal val="visible"/>
                                      </p:to>
                                    </p:set>
                                    <p:animEffect transition="in" filter="wipe(up)">
                                      <p:cBhvr>
                                        <p:cTn id="18" dur="500"/>
                                        <p:tgtEl>
                                          <p:spTgt spid="3687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6870"/>
                                        </p:tgtEl>
                                        <p:attrNameLst>
                                          <p:attrName>style.visibility</p:attrName>
                                        </p:attrNameLst>
                                      </p:cBhvr>
                                      <p:to>
                                        <p:strVal val="visible"/>
                                      </p:to>
                                    </p:set>
                                    <p:animEffect transition="in" filter="wipe(up)">
                                      <p:cBhvr>
                                        <p:cTn id="23" dur="500"/>
                                        <p:tgtEl>
                                          <p:spTgt spid="3687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6875"/>
                                        </p:tgtEl>
                                        <p:attrNameLst>
                                          <p:attrName>style.visibility</p:attrName>
                                        </p:attrNameLst>
                                      </p:cBhvr>
                                      <p:to>
                                        <p:strVal val="visible"/>
                                      </p:to>
                                    </p:set>
                                    <p:animEffect transition="in" filter="wipe(down)">
                                      <p:cBhvr>
                                        <p:cTn id="26" dur="500"/>
                                        <p:tgtEl>
                                          <p:spTgt spid="3687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6876"/>
                                        </p:tgtEl>
                                        <p:attrNameLst>
                                          <p:attrName>style.visibility</p:attrName>
                                        </p:attrNameLst>
                                      </p:cBhvr>
                                      <p:to>
                                        <p:strVal val="visible"/>
                                      </p:to>
                                    </p:set>
                                    <p:animEffect transition="in" filter="wipe(up)">
                                      <p:cBhvr>
                                        <p:cTn id="31" dur="500"/>
                                        <p:tgtEl>
                                          <p:spTgt spid="3687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6872"/>
                                        </p:tgtEl>
                                        <p:attrNameLst>
                                          <p:attrName>style.visibility</p:attrName>
                                        </p:attrNameLst>
                                      </p:cBhvr>
                                      <p:to>
                                        <p:strVal val="visible"/>
                                      </p:to>
                                    </p:set>
                                    <p:animEffect transition="in" filter="wipe(up)">
                                      <p:cBhvr>
                                        <p:cTn id="34" dur="500"/>
                                        <p:tgtEl>
                                          <p:spTgt spid="3687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6877"/>
                                        </p:tgtEl>
                                        <p:attrNameLst>
                                          <p:attrName>style.visibility</p:attrName>
                                        </p:attrNameLst>
                                      </p:cBhvr>
                                      <p:to>
                                        <p:strVal val="visible"/>
                                      </p:to>
                                    </p:set>
                                    <p:animEffect transition="in" filter="wipe(left)">
                                      <p:cBhvr>
                                        <p:cTn id="39" dur="500"/>
                                        <p:tgtEl>
                                          <p:spTgt spid="36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P spid="36870" grpId="0"/>
      <p:bldP spid="36871" grpId="0"/>
      <p:bldP spid="36872" grpId="0"/>
      <p:bldP spid="36873" grpId="0" animBg="1"/>
      <p:bldP spid="36874" grpId="0" animBg="1"/>
      <p:bldP spid="36875" grpId="0" animBg="1"/>
      <p:bldP spid="36876" grpId="0" animBg="1"/>
      <p:bldP spid="3687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EDAF3B-465F-AB48-946F-74AA621F8628}"/>
              </a:ext>
            </a:extLst>
          </p:cNvPr>
          <p:cNvPicPr>
            <a:picLocks noChangeAspect="1"/>
          </p:cNvPicPr>
          <p:nvPr/>
        </p:nvPicPr>
        <p:blipFill>
          <a:blip r:embed="rId3"/>
          <a:stretch>
            <a:fillRect/>
          </a:stretch>
        </p:blipFill>
        <p:spPr>
          <a:xfrm>
            <a:off x="0" y="1708259"/>
            <a:ext cx="9144000" cy="5149741"/>
          </a:xfrm>
          <a:prstGeom prst="rect">
            <a:avLst/>
          </a:prstGeom>
        </p:spPr>
      </p:pic>
      <p:pic>
        <p:nvPicPr>
          <p:cNvPr id="3" name="Picture 2">
            <a:extLst>
              <a:ext uri="{FF2B5EF4-FFF2-40B4-BE49-F238E27FC236}">
                <a16:creationId xmlns:a16="http://schemas.microsoft.com/office/drawing/2014/main" id="{2021A12B-5577-9741-8CF9-D2AECCE80511}"/>
              </a:ext>
            </a:extLst>
          </p:cNvPr>
          <p:cNvPicPr>
            <a:picLocks noChangeAspect="1"/>
          </p:cNvPicPr>
          <p:nvPr/>
        </p:nvPicPr>
        <p:blipFill>
          <a:blip r:embed="rId4"/>
          <a:stretch>
            <a:fillRect/>
          </a:stretch>
        </p:blipFill>
        <p:spPr>
          <a:xfrm>
            <a:off x="0" y="1"/>
            <a:ext cx="5102440" cy="2858814"/>
          </a:xfrm>
          <a:prstGeom prst="rect">
            <a:avLst/>
          </a:prstGeom>
        </p:spPr>
      </p:pic>
      <p:sp>
        <p:nvSpPr>
          <p:cNvPr id="697345" name="Title 1"/>
          <p:cNvSpPr>
            <a:spLocks noGrp="1"/>
          </p:cNvSpPr>
          <p:nvPr>
            <p:ph type="title"/>
          </p:nvPr>
        </p:nvSpPr>
        <p:spPr>
          <a:xfrm>
            <a:off x="5102440" y="0"/>
            <a:ext cx="4041560" cy="1708259"/>
          </a:xfrm>
        </p:spPr>
        <p:txBody>
          <a:bodyPr/>
          <a:lstStyle/>
          <a:p>
            <a:pPr algn="ctr"/>
            <a:r>
              <a:rPr lang="en-US" sz="3600" b="1" dirty="0">
                <a:solidFill>
                  <a:srgbClr val="FFFFFF"/>
                </a:solidFill>
                <a:effectLst>
                  <a:glow rad="355600">
                    <a:schemeClr val="tx1"/>
                  </a:glow>
                </a:effectLst>
                <a:latin typeface="Arial" charset="0"/>
                <a:ea typeface="新細明體" charset="0"/>
              </a:rPr>
              <a:t>In 2018 Israel celebrated 70 years of return!</a:t>
            </a:r>
          </a:p>
        </p:txBody>
      </p:sp>
    </p:spTree>
    <p:extLst>
      <p:ext uri="{BB962C8B-B14F-4D97-AF65-F5344CB8AC3E}">
        <p14:creationId xmlns:p14="http://schemas.microsoft.com/office/powerpoint/2010/main" val="1679105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609" name="Picture 5" descr="TheodorHerz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134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5" name="Rectangle 3"/>
          <p:cNvSpPr>
            <a:spLocks noGrp="1" noChangeArrowheads="1"/>
          </p:cNvSpPr>
          <p:nvPr>
            <p:ph type="ctrTitle"/>
          </p:nvPr>
        </p:nvSpPr>
        <p:spPr>
          <a:xfrm>
            <a:off x="5334000" y="76200"/>
            <a:ext cx="3810000" cy="2133600"/>
          </a:xfrm>
          <a:effectLst>
            <a:outerShdw blurRad="63500" dist="107763" dir="8100000" algn="ctr" rotWithShape="0">
              <a:schemeClr val="bg1">
                <a:alpha val="74998"/>
              </a:schemeClr>
            </a:outerShdw>
          </a:effectLst>
        </p:spPr>
        <p:txBody>
          <a:bodyPr/>
          <a:lstStyle/>
          <a:p>
            <a:pPr eaLnBrk="1" hangingPunct="1">
              <a:defRPr/>
            </a:pPr>
            <a:r>
              <a:rPr lang="en-US" b="1">
                <a:solidFill>
                  <a:schemeClr val="tx1"/>
                </a:solidFill>
                <a:latin typeface="Arial" charset="0"/>
                <a:ea typeface="ＭＳ Ｐゴシック" charset="0"/>
                <a:cs typeface="ＭＳ Ｐゴシック" charset="0"/>
              </a:rPr>
              <a:t>Theodore Herzl</a:t>
            </a:r>
            <a:endParaRPr lang="en-US" sz="5400">
              <a:solidFill>
                <a:schemeClr val="bg1"/>
              </a:solidFill>
              <a:latin typeface="Arial" charset="0"/>
              <a:ea typeface="ＭＳ Ｐゴシック" charset="0"/>
              <a:cs typeface="ＭＳ Ｐゴシック" charset="0"/>
            </a:endParaRPr>
          </a:p>
        </p:txBody>
      </p:sp>
      <p:sp>
        <p:nvSpPr>
          <p:cNvPr id="708611" name="Rectangle 4"/>
          <p:cNvSpPr>
            <a:spLocks noGrp="1" noChangeArrowheads="1"/>
          </p:cNvSpPr>
          <p:nvPr>
            <p:ph type="subTitle" idx="1"/>
          </p:nvPr>
        </p:nvSpPr>
        <p:spPr>
          <a:xfrm>
            <a:off x="5715000" y="3141663"/>
            <a:ext cx="3429000" cy="3889375"/>
          </a:xfrm>
        </p:spPr>
        <p:txBody>
          <a:bodyPr/>
          <a:lstStyle/>
          <a:p>
            <a:pPr eaLnBrk="1" hangingPunct="1"/>
            <a:r>
              <a:rPr lang="en-US" sz="4400" b="1" i="1">
                <a:solidFill>
                  <a:schemeClr val="tx1"/>
                </a:solidFill>
                <a:latin typeface="Arial" charset="0"/>
                <a:ea typeface="ＭＳ Ｐゴシック" charset="0"/>
                <a:cs typeface="ＭＳ Ｐゴシック" charset="0"/>
              </a:rPr>
              <a:t>First Zionist Congress</a:t>
            </a:r>
          </a:p>
          <a:p>
            <a:pPr eaLnBrk="1" hangingPunct="1"/>
            <a:r>
              <a:rPr lang="en-US" sz="4400" b="1" i="1">
                <a:solidFill>
                  <a:schemeClr val="tx1"/>
                </a:solidFill>
                <a:latin typeface="Arial" charset="0"/>
                <a:ea typeface="ＭＳ Ｐゴシック" charset="0"/>
                <a:cs typeface="ＭＳ Ｐゴシック" charset="0"/>
              </a:rPr>
              <a:t>1897</a:t>
            </a:r>
            <a:endParaRPr lang="en-US" sz="4000" b="1">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350210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625975" y="76200"/>
            <a:ext cx="4267200" cy="4495800"/>
          </a:xfrm>
        </p:spPr>
        <p:txBody>
          <a:bodyPr/>
          <a:lstStyle/>
          <a:p>
            <a:pPr eaLnBrk="1" hangingPunct="1"/>
            <a:r>
              <a:rPr lang="en-US" sz="3600" b="1">
                <a:latin typeface="Arial" charset="0"/>
                <a:ea typeface="ＭＳ Ｐゴシック" charset="0"/>
                <a:cs typeface="ＭＳ Ｐゴシック" charset="0"/>
              </a:rPr>
              <a:t>To return to the land of Israel, Jews had to become a nation once again (1948)</a:t>
            </a:r>
          </a:p>
        </p:txBody>
      </p:sp>
      <p:pic>
        <p:nvPicPr>
          <p:cNvPr id="44036" name="Picture 4" descr="Flagbig"/>
          <p:cNvPicPr>
            <a:picLocks noChangeAspect="1" noChangeArrowheads="1"/>
          </p:cNvPicPr>
          <p:nvPr/>
        </p:nvPicPr>
        <p:blipFill>
          <a:blip r:embed="rId3" cstate="screen">
            <a:extLst>
              <a:ext uri="{28A0092B-C50C-407E-A947-70E740481C1C}">
                <a14:useLocalDpi xmlns:a14="http://schemas.microsoft.com/office/drawing/2010/main"/>
              </a:ext>
            </a:extLst>
          </a:blip>
          <a:srcRect b="6178"/>
          <a:stretch>
            <a:fillRect/>
          </a:stretch>
        </p:blipFill>
        <p:spPr bwMode="auto">
          <a:xfrm>
            <a:off x="5135563" y="4467225"/>
            <a:ext cx="3248025" cy="2314575"/>
          </a:xfrm>
          <a:prstGeom prst="rect">
            <a:avLst/>
          </a:prstGeom>
          <a:noFill/>
          <a:ln w="952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pic>
        <p:nvPicPr>
          <p:cNvPr id="714755"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4338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899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wipe(up)">
                                      <p:cBhvr>
                                        <p:cTn id="7" dur="500"/>
                                        <p:tgtEl>
                                          <p:spTgt spid="44034"/>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44036"/>
                                        </p:tgtEl>
                                        <p:attrNameLst>
                                          <p:attrName>style.visibility</p:attrName>
                                        </p:attrNameLst>
                                      </p:cBhvr>
                                      <p:to>
                                        <p:strVal val="visible"/>
                                      </p:to>
                                    </p:set>
                                    <p:animEffect transition="in" filter="wipe(up)">
                                      <p:cBhvr>
                                        <p:cTn id="11" dur="5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44000"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4" name="Rectangle 2"/>
          <p:cNvSpPr>
            <a:spLocks noGrp="1" noChangeArrowheads="1"/>
          </p:cNvSpPr>
          <p:nvPr>
            <p:ph type="title"/>
          </p:nvPr>
        </p:nvSpPr>
        <p:spPr>
          <a:xfrm>
            <a:off x="-22225" y="0"/>
            <a:ext cx="9166225" cy="620713"/>
          </a:xfrm>
          <a:solidFill>
            <a:schemeClr val="tx1"/>
          </a:solidFill>
        </p:spPr>
        <p:txBody>
          <a:bodyPr/>
          <a:lstStyle/>
          <a:p>
            <a:pPr eaLnBrk="1" hangingPunct="1"/>
            <a:r>
              <a:rPr lang="en-US" sz="2800" b="1">
                <a:solidFill>
                  <a:srgbClr val="FFFFFF"/>
                </a:solidFill>
                <a:latin typeface="Arial" charset="0"/>
                <a:ea typeface="ＭＳ Ｐゴシック" charset="0"/>
                <a:cs typeface="ＭＳ Ｐゴシック" charset="0"/>
              </a:rPr>
              <a:t>Israel regained ancient borders in stages (1946-2000)</a:t>
            </a:r>
          </a:p>
        </p:txBody>
      </p:sp>
      <p:sp>
        <p:nvSpPr>
          <p:cNvPr id="6" name="Rectangle 2"/>
          <p:cNvSpPr txBox="1">
            <a:spLocks noChangeArrowheads="1"/>
          </p:cNvSpPr>
          <p:nvPr/>
        </p:nvSpPr>
        <p:spPr bwMode="auto">
          <a:xfrm>
            <a:off x="0" y="6524625"/>
            <a:ext cx="9166225" cy="2619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charset="0"/>
              </a:rPr>
              <a:t>http://tema1tema.blogspot.com/2011/05/stop-israeli-war-crimes-yells-woman-at.html</a:t>
            </a:r>
          </a:p>
        </p:txBody>
      </p:sp>
    </p:spTree>
    <p:extLst>
      <p:ext uri="{BB962C8B-B14F-4D97-AF65-F5344CB8AC3E}">
        <p14:creationId xmlns:p14="http://schemas.microsoft.com/office/powerpoint/2010/main" val="2140610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wipe(up)">
                                      <p:cBhvr>
                                        <p:cTn id="7" dur="500"/>
                                        <p:tgtEl>
                                          <p:spTgt spid="44034"/>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59106"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559111" name="Picture 8" descr="Home">
            <a:hlinkClick r:id="rId3" action="ppaction://hlinksldjump"/>
          </p:cNvPr>
          <p:cNvPicPr>
            <a:picLocks noGrp="1" noChangeAspect="1" noChangeArrowheads="1"/>
          </p:cNvPicPr>
          <p:nvPr>
            <p:ph sz="half" idx="1"/>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graphicFrame>
        <p:nvGraphicFramePr>
          <p:cNvPr id="20535" name="Group 55"/>
          <p:cNvGraphicFramePr>
            <a:graphicFrameLocks noGrp="1"/>
          </p:cNvGraphicFramePr>
          <p:nvPr>
            <p:ph sz="half" idx="2"/>
          </p:nvPr>
        </p:nvGraphicFramePr>
        <p:xfrm>
          <a:off x="304800" y="1295400"/>
          <a:ext cx="8610600" cy="4506911"/>
        </p:xfrm>
        <a:graphic>
          <a:graphicData uri="http://schemas.openxmlformats.org/drawingml/2006/table">
            <a:tbl>
              <a:tblPr/>
              <a:tblGrid>
                <a:gridCol w="1812925">
                  <a:extLst>
                    <a:ext uri="{9D8B030D-6E8A-4147-A177-3AD203B41FA5}">
                      <a16:colId xmlns:a16="http://schemas.microsoft.com/office/drawing/2014/main" val="20000"/>
                    </a:ext>
                  </a:extLst>
                </a:gridCol>
                <a:gridCol w="1323975">
                  <a:extLst>
                    <a:ext uri="{9D8B030D-6E8A-4147-A177-3AD203B41FA5}">
                      <a16:colId xmlns:a16="http://schemas.microsoft.com/office/drawing/2014/main" val="20001"/>
                    </a:ext>
                  </a:extLst>
                </a:gridCol>
                <a:gridCol w="1418332">
                  <a:extLst>
                    <a:ext uri="{9D8B030D-6E8A-4147-A177-3AD203B41FA5}">
                      <a16:colId xmlns:a16="http://schemas.microsoft.com/office/drawing/2014/main" val="20002"/>
                    </a:ext>
                  </a:extLst>
                </a:gridCol>
                <a:gridCol w="4055368">
                  <a:extLst>
                    <a:ext uri="{9D8B030D-6E8A-4147-A177-3AD203B41FA5}">
                      <a16:colId xmlns:a16="http://schemas.microsoft.com/office/drawing/2014/main" val="20003"/>
                    </a:ext>
                  </a:extLst>
                </a:gridCol>
              </a:tblGrid>
              <a:tr h="76052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ＭＳ Ｐゴシック" charset="0"/>
                          <a:cs typeface="Arial"/>
                        </a:rPr>
                        <a:t>Sequence and Size</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FEA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a:ea typeface="ＭＳ Ｐゴシック" charset="0"/>
                          <a:cs typeface="Arial"/>
                        </a:rPr>
                        <a:t>Date</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FEA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a:ea typeface="ＭＳ Ｐゴシック" charset="0"/>
                          <a:cs typeface="Arial"/>
                        </a:rPr>
                        <a:t>King of Judah</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FEA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a:ea typeface="ＭＳ Ｐゴシック" charset="0"/>
                          <a:cs typeface="Arial"/>
                        </a:rPr>
                        <a:t>Key Captives</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FEA0"/>
                    </a:solidFill>
                  </a:tcPr>
                </a:tc>
                <a:extLst>
                  <a:ext uri="{0D108BD9-81ED-4DB2-BD59-A6C34878D82A}">
                    <a16:rowId xmlns:a16="http://schemas.microsoft.com/office/drawing/2014/main" val="10000"/>
                  </a:ext>
                </a:extLst>
              </a:tr>
              <a:tr h="60651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1: Minor</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605 BC</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Jehoiakim</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Daniel, 3 friends and other nobility and royalty (Dan 1:3)</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79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2: Moderate</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598 BC</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Jehoiakim</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ＭＳ Ｐゴシック" charset="0"/>
                        <a:cs typeface="Arial"/>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3023 people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(Jer 52:28)</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79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3: Major</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597 BC</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Jehoiachin</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10,000 (Jehoiachin, Ezekiel, Mordecai)</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(2 Kings 24:12b, Ezek. 1:2, Esther 2:6)</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79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4: Minor</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587 BC</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Zedekiah</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832 people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(Jer 52:29)</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79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5: Major</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(Temple Ruin)</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586 BC</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Zedekiah</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ca. 10,400 people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(2 Kings 25:11)</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279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6: Minor</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582 BC</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745 people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(Jer. 52:30)</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559154" name="Line 51"/>
          <p:cNvSpPr>
            <a:spLocks noChangeShapeType="1"/>
          </p:cNvSpPr>
          <p:nvPr/>
        </p:nvSpPr>
        <p:spPr bwMode="auto">
          <a:xfrm>
            <a:off x="4495800" y="914400"/>
            <a:ext cx="3886200" cy="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0532" name="Text Box 52"/>
          <p:cNvSpPr txBox="1">
            <a:spLocks noChangeArrowheads="1"/>
          </p:cNvSpPr>
          <p:nvPr/>
        </p:nvSpPr>
        <p:spPr bwMode="auto">
          <a:xfrm>
            <a:off x="304800" y="838200"/>
            <a:ext cx="32766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1" u="sng"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rPr>
              <a:t>Summary of the Exiles</a:t>
            </a:r>
          </a:p>
        </p:txBody>
      </p:sp>
      <p:sp>
        <p:nvSpPr>
          <p:cNvPr id="559156" name="Text Box 56"/>
          <p:cNvSpPr txBox="1">
            <a:spLocks noChangeArrowheads="1"/>
          </p:cNvSpPr>
          <p:nvPr/>
        </p:nvSpPr>
        <p:spPr bwMode="auto">
          <a:xfrm>
            <a:off x="8439311" y="-26988"/>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142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492</a:t>
            </a:r>
          </a:p>
        </p:txBody>
      </p:sp>
      <p:sp>
        <p:nvSpPr>
          <p:cNvPr id="20537" name="Oval 57"/>
          <p:cNvSpPr>
            <a:spLocks noChangeArrowheads="1"/>
          </p:cNvSpPr>
          <p:nvPr/>
        </p:nvSpPr>
        <p:spPr bwMode="auto">
          <a:xfrm>
            <a:off x="2286000" y="1981200"/>
            <a:ext cx="1066800" cy="4572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20538" name="Oval 58"/>
          <p:cNvSpPr>
            <a:spLocks noChangeArrowheads="1"/>
          </p:cNvSpPr>
          <p:nvPr/>
        </p:nvSpPr>
        <p:spPr bwMode="auto">
          <a:xfrm>
            <a:off x="2209800" y="3276600"/>
            <a:ext cx="1066800" cy="4572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20539" name="Oval 59"/>
          <p:cNvSpPr>
            <a:spLocks noChangeArrowheads="1"/>
          </p:cNvSpPr>
          <p:nvPr/>
        </p:nvSpPr>
        <p:spPr bwMode="auto">
          <a:xfrm>
            <a:off x="2209800" y="4495800"/>
            <a:ext cx="1066800" cy="4572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2" name="Title 1">
            <a:extLst>
              <a:ext uri="{FF2B5EF4-FFF2-40B4-BE49-F238E27FC236}">
                <a16:creationId xmlns:a16="http://schemas.microsoft.com/office/drawing/2014/main" id="{474DC6FD-EAF6-169B-0F28-EE65DEDD8937}"/>
              </a:ext>
            </a:extLst>
          </p:cNvPr>
          <p:cNvSpPr>
            <a:spLocks noGrp="1"/>
          </p:cNvSpPr>
          <p:nvPr>
            <p:ph type="title"/>
          </p:nvPr>
        </p:nvSpPr>
        <p:spPr>
          <a:xfrm>
            <a:off x="6511" y="26068"/>
            <a:ext cx="8432800" cy="830996"/>
          </a:xfrm>
        </p:spPr>
        <p:txBody>
          <a:bodyPr/>
          <a:lstStyle/>
          <a:p>
            <a:pPr algn="r"/>
            <a:r>
              <a:rPr lang="en-US" sz="4000" b="1" dirty="0"/>
              <a:t>Babylonian Deportations of Judah</a:t>
            </a:r>
          </a:p>
        </p:txBody>
      </p:sp>
      <p:sp>
        <p:nvSpPr>
          <p:cNvPr id="17" name="Text Box 52">
            <a:extLst>
              <a:ext uri="{FF2B5EF4-FFF2-40B4-BE49-F238E27FC236}">
                <a16:creationId xmlns:a16="http://schemas.microsoft.com/office/drawing/2014/main" id="{3877DD6C-8D74-CB45-7078-3C19A9A0A5F7}"/>
              </a:ext>
            </a:extLst>
          </p:cNvPr>
          <p:cNvSpPr txBox="1">
            <a:spLocks noChangeArrowheads="1"/>
          </p:cNvSpPr>
          <p:nvPr/>
        </p:nvSpPr>
        <p:spPr bwMode="auto">
          <a:xfrm>
            <a:off x="163287" y="6278985"/>
            <a:ext cx="2683782" cy="307777"/>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outerShdw blurRad="50800" dist="38100" dir="2700000" algn="tl" rotWithShape="0">
                    <a:srgbClr val="FFFFFF">
                      <a:alpha val="61000"/>
                    </a:srgbClr>
                  </a:outerShdw>
                </a:effectLst>
                <a:uLnTx/>
                <a:uFillTx/>
                <a:latin typeface="Arial" charset="0"/>
                <a:ea typeface="ＭＳ Ｐゴシック" charset="0"/>
              </a:rPr>
              <a:t>Before the Exile (pre 605 BC)</a:t>
            </a:r>
          </a:p>
        </p:txBody>
      </p:sp>
      <p:sp>
        <p:nvSpPr>
          <p:cNvPr id="18" name="Text Box 52">
            <a:extLst>
              <a:ext uri="{FF2B5EF4-FFF2-40B4-BE49-F238E27FC236}">
                <a16:creationId xmlns:a16="http://schemas.microsoft.com/office/drawing/2014/main" id="{4531F17A-7213-57F4-DCAA-894312507FA0}"/>
              </a:ext>
            </a:extLst>
          </p:cNvPr>
          <p:cNvSpPr txBox="1">
            <a:spLocks noChangeArrowheads="1"/>
          </p:cNvSpPr>
          <p:nvPr/>
        </p:nvSpPr>
        <p:spPr bwMode="auto">
          <a:xfrm>
            <a:off x="2833914" y="6278985"/>
            <a:ext cx="2881085" cy="307777"/>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outerShdw blurRad="50800" dist="38100" dir="2700000" algn="tl" rotWithShape="0">
                    <a:srgbClr val="FFFFFF">
                      <a:alpha val="61000"/>
                    </a:srgbClr>
                  </a:outerShdw>
                </a:effectLst>
                <a:uLnTx/>
                <a:uFillTx/>
                <a:latin typeface="Arial" charset="0"/>
                <a:ea typeface="ＭＳ Ｐゴシック" charset="0"/>
              </a:rPr>
              <a:t>During the Exile (605-538 BC)</a:t>
            </a:r>
          </a:p>
        </p:txBody>
      </p:sp>
      <p:sp>
        <p:nvSpPr>
          <p:cNvPr id="19" name="Text Box 52">
            <a:extLst>
              <a:ext uri="{FF2B5EF4-FFF2-40B4-BE49-F238E27FC236}">
                <a16:creationId xmlns:a16="http://schemas.microsoft.com/office/drawing/2014/main" id="{11C5EBDD-82B9-0F62-EF91-41E71E92E825}"/>
              </a:ext>
            </a:extLst>
          </p:cNvPr>
          <p:cNvSpPr txBox="1">
            <a:spLocks noChangeArrowheads="1"/>
          </p:cNvSpPr>
          <p:nvPr/>
        </p:nvSpPr>
        <p:spPr bwMode="auto">
          <a:xfrm>
            <a:off x="5715000" y="6278985"/>
            <a:ext cx="2783113" cy="307777"/>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outerShdw blurRad="50800" dist="38100" dir="2700000" algn="tl" rotWithShape="0">
                    <a:srgbClr val="FFFFFF">
                      <a:alpha val="61000"/>
                    </a:srgbClr>
                  </a:outerShdw>
                </a:effectLst>
                <a:uLnTx/>
                <a:uFillTx/>
                <a:latin typeface="Arial" charset="0"/>
                <a:ea typeface="ＭＳ Ｐゴシック" charset="0"/>
              </a:rPr>
              <a:t>After the Exile (post 538 BC)</a:t>
            </a:r>
          </a:p>
        </p:txBody>
      </p:sp>
      <p:sp>
        <p:nvSpPr>
          <p:cNvPr id="16" name="Oval 58">
            <a:extLst>
              <a:ext uri="{FF2B5EF4-FFF2-40B4-BE49-F238E27FC236}">
                <a16:creationId xmlns:a16="http://schemas.microsoft.com/office/drawing/2014/main" id="{88880572-1CB7-6EC8-C2DE-972D2DDE503B}"/>
              </a:ext>
            </a:extLst>
          </p:cNvPr>
          <p:cNvSpPr>
            <a:spLocks noChangeArrowheads="1"/>
          </p:cNvSpPr>
          <p:nvPr/>
        </p:nvSpPr>
        <p:spPr bwMode="auto">
          <a:xfrm>
            <a:off x="6876256" y="3212976"/>
            <a:ext cx="864096" cy="4572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20" name="Oval 58">
            <a:extLst>
              <a:ext uri="{FF2B5EF4-FFF2-40B4-BE49-F238E27FC236}">
                <a16:creationId xmlns:a16="http://schemas.microsoft.com/office/drawing/2014/main" id="{A68A9D95-C6D8-23A9-17B3-844FBA3AB19A}"/>
              </a:ext>
            </a:extLst>
          </p:cNvPr>
          <p:cNvSpPr>
            <a:spLocks noChangeArrowheads="1"/>
          </p:cNvSpPr>
          <p:nvPr/>
        </p:nvSpPr>
        <p:spPr bwMode="auto">
          <a:xfrm>
            <a:off x="4864576" y="2003936"/>
            <a:ext cx="864096" cy="4572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120720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205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15" presetClass="entr" presetSubtype="182" fill="hold" grpId="0" nodeType="clickEffect">
                                  <p:stCondLst>
                                    <p:cond delay="0"/>
                                  </p:stCondLst>
                                  <p:childTnLst>
                                    <p:set>
                                      <p:cBhvr>
                                        <p:cTn id="10" dur="1" fill="hold">
                                          <p:stCondLst>
                                            <p:cond delay="499"/>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15" presetClass="entr" presetSubtype="182" fill="hold" grpId="0" nodeType="clickEffect">
                                  <p:stCondLst>
                                    <p:cond delay="0"/>
                                  </p:stCondLst>
                                  <p:childTnLst>
                                    <p:set>
                                      <p:cBhvr>
                                        <p:cTn id="14" dur="1" fill="hold">
                                          <p:stCondLst>
                                            <p:cond delay="499"/>
                                          </p:stCondLst>
                                        </p:cTn>
                                        <p:tgtEl>
                                          <p:spTgt spid="205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15" presetClass="entr" presetSubtype="182" fill="hold" grpId="0" nodeType="clickEffect">
                                  <p:stCondLst>
                                    <p:cond delay="0"/>
                                  </p:stCondLst>
                                  <p:childTnLst>
                                    <p:set>
                                      <p:cBhvr>
                                        <p:cTn id="18" dur="1" fill="hold">
                                          <p:stCondLst>
                                            <p:cond delay="499"/>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15" presetClass="entr" presetSubtype="182" fill="hold" grpId="0" nodeType="clickEffect">
                                  <p:stCondLst>
                                    <p:cond delay="0"/>
                                  </p:stCondLst>
                                  <p:childTnLst>
                                    <p:set>
                                      <p:cBhvr>
                                        <p:cTn id="22" dur="1" fill="hold">
                                          <p:stCondLst>
                                            <p:cond delay="499"/>
                                          </p:stCondLst>
                                        </p:cTn>
                                        <p:tgtEl>
                                          <p:spTgt spid="20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7" grpId="0" animBg="1"/>
      <p:bldP spid="20538" grpId="0" animBg="1"/>
      <p:bldP spid="20539" grpId="0" animBg="1"/>
      <p:bldP spid="16" grpId="0" animBg="1"/>
      <p:bldP spid="2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945" name="Picture 3" descr="Jewish Populations 1948-201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2550"/>
            <a:ext cx="9144000" cy="677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2946" name="Title 1"/>
          <p:cNvSpPr txBox="1">
            <a:spLocks/>
          </p:cNvSpPr>
          <p:nvPr/>
        </p:nvSpPr>
        <p:spPr bwMode="auto">
          <a:xfrm>
            <a:off x="323850" y="5373688"/>
            <a:ext cx="647700" cy="5762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2</a:t>
            </a:r>
          </a:p>
        </p:txBody>
      </p:sp>
      <p:sp>
        <p:nvSpPr>
          <p:cNvPr id="722947" name="Title 1"/>
          <p:cNvSpPr txBox="1">
            <a:spLocks/>
          </p:cNvSpPr>
          <p:nvPr/>
        </p:nvSpPr>
        <p:spPr bwMode="auto">
          <a:xfrm rot="-5400000">
            <a:off x="-2939256" y="3523456"/>
            <a:ext cx="6237287" cy="43180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Millions</a:t>
            </a:r>
          </a:p>
        </p:txBody>
      </p:sp>
      <p:sp>
        <p:nvSpPr>
          <p:cNvPr id="722948" name="Title 1"/>
          <p:cNvSpPr txBox="1">
            <a:spLocks/>
          </p:cNvSpPr>
          <p:nvPr/>
        </p:nvSpPr>
        <p:spPr bwMode="auto">
          <a:xfrm>
            <a:off x="323850" y="4568825"/>
            <a:ext cx="647700" cy="5762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4</a:t>
            </a:r>
          </a:p>
        </p:txBody>
      </p:sp>
      <p:sp>
        <p:nvSpPr>
          <p:cNvPr id="722949" name="Title 1"/>
          <p:cNvSpPr txBox="1">
            <a:spLocks/>
          </p:cNvSpPr>
          <p:nvPr/>
        </p:nvSpPr>
        <p:spPr bwMode="auto">
          <a:xfrm>
            <a:off x="323850" y="3765550"/>
            <a:ext cx="647700" cy="5762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6</a:t>
            </a:r>
          </a:p>
        </p:txBody>
      </p:sp>
      <p:sp>
        <p:nvSpPr>
          <p:cNvPr id="722950" name="Title 1"/>
          <p:cNvSpPr txBox="1">
            <a:spLocks/>
          </p:cNvSpPr>
          <p:nvPr/>
        </p:nvSpPr>
        <p:spPr bwMode="auto">
          <a:xfrm>
            <a:off x="323850" y="2960688"/>
            <a:ext cx="647700" cy="5762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8</a:t>
            </a:r>
          </a:p>
        </p:txBody>
      </p:sp>
      <p:sp>
        <p:nvSpPr>
          <p:cNvPr id="722951" name="Title 1"/>
          <p:cNvSpPr txBox="1">
            <a:spLocks/>
          </p:cNvSpPr>
          <p:nvPr/>
        </p:nvSpPr>
        <p:spPr bwMode="auto">
          <a:xfrm>
            <a:off x="323850" y="2157413"/>
            <a:ext cx="647700" cy="5762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10</a:t>
            </a:r>
          </a:p>
        </p:txBody>
      </p:sp>
      <p:sp>
        <p:nvSpPr>
          <p:cNvPr id="722952" name="Title 1"/>
          <p:cNvSpPr txBox="1">
            <a:spLocks/>
          </p:cNvSpPr>
          <p:nvPr/>
        </p:nvSpPr>
        <p:spPr bwMode="auto">
          <a:xfrm>
            <a:off x="323850" y="1352550"/>
            <a:ext cx="647700" cy="5762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12</a:t>
            </a:r>
          </a:p>
        </p:txBody>
      </p:sp>
      <p:sp>
        <p:nvSpPr>
          <p:cNvPr id="722953" name="Title 1"/>
          <p:cNvSpPr txBox="1">
            <a:spLocks/>
          </p:cNvSpPr>
          <p:nvPr/>
        </p:nvSpPr>
        <p:spPr bwMode="auto">
          <a:xfrm>
            <a:off x="323850" y="549275"/>
            <a:ext cx="647700" cy="5762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14</a:t>
            </a:r>
          </a:p>
        </p:txBody>
      </p:sp>
      <p:sp>
        <p:nvSpPr>
          <p:cNvPr id="722954" name="Title 1"/>
          <p:cNvSpPr>
            <a:spLocks noGrp="1"/>
          </p:cNvSpPr>
          <p:nvPr>
            <p:ph type="title"/>
          </p:nvPr>
        </p:nvSpPr>
        <p:spPr>
          <a:xfrm>
            <a:off x="-6350" y="12700"/>
            <a:ext cx="9150350" cy="649288"/>
          </a:xfrm>
          <a:solidFill>
            <a:schemeClr val="tx1"/>
          </a:solidFill>
        </p:spPr>
        <p:txBody>
          <a:bodyPr/>
          <a:lstStyle/>
          <a:p>
            <a:r>
              <a:rPr lang="en-US" sz="2800" b="1">
                <a:latin typeface="Arial" charset="0"/>
                <a:ea typeface="ＭＳ Ｐゴシック" charset="0"/>
              </a:rPr>
              <a:t>Jewish Population by Major Regions (1948-2012)</a:t>
            </a:r>
          </a:p>
        </p:txBody>
      </p:sp>
      <p:sp>
        <p:nvSpPr>
          <p:cNvPr id="722955" name="Title 1"/>
          <p:cNvSpPr txBox="1">
            <a:spLocks/>
          </p:cNvSpPr>
          <p:nvPr/>
        </p:nvSpPr>
        <p:spPr bwMode="auto">
          <a:xfrm>
            <a:off x="323850" y="6092825"/>
            <a:ext cx="647700" cy="5762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0</a:t>
            </a:r>
          </a:p>
        </p:txBody>
      </p:sp>
      <p:sp>
        <p:nvSpPr>
          <p:cNvPr id="722956" name="Title 1"/>
          <p:cNvSpPr txBox="1">
            <a:spLocks/>
          </p:cNvSpPr>
          <p:nvPr/>
        </p:nvSpPr>
        <p:spPr bwMode="auto">
          <a:xfrm>
            <a:off x="1187450" y="6473825"/>
            <a:ext cx="1152525" cy="358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1948</a:t>
            </a:r>
          </a:p>
        </p:txBody>
      </p:sp>
      <p:sp>
        <p:nvSpPr>
          <p:cNvPr id="722957" name="Title 1"/>
          <p:cNvSpPr txBox="1">
            <a:spLocks/>
          </p:cNvSpPr>
          <p:nvPr/>
        </p:nvSpPr>
        <p:spPr bwMode="auto">
          <a:xfrm>
            <a:off x="3311525" y="6473825"/>
            <a:ext cx="1152525" cy="358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1970</a:t>
            </a:r>
          </a:p>
        </p:txBody>
      </p:sp>
      <p:sp>
        <p:nvSpPr>
          <p:cNvPr id="722958" name="Title 1"/>
          <p:cNvSpPr txBox="1">
            <a:spLocks/>
          </p:cNvSpPr>
          <p:nvPr/>
        </p:nvSpPr>
        <p:spPr bwMode="auto">
          <a:xfrm>
            <a:off x="5435600" y="6473825"/>
            <a:ext cx="1152525" cy="358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2012</a:t>
            </a:r>
          </a:p>
        </p:txBody>
      </p:sp>
      <p:sp>
        <p:nvSpPr>
          <p:cNvPr id="722959" name="Title 1"/>
          <p:cNvSpPr txBox="1">
            <a:spLocks/>
          </p:cNvSpPr>
          <p:nvPr/>
        </p:nvSpPr>
        <p:spPr bwMode="auto">
          <a:xfrm>
            <a:off x="7164388" y="6092825"/>
            <a:ext cx="1979612" cy="3603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Israel</a:t>
            </a:r>
          </a:p>
        </p:txBody>
      </p:sp>
      <p:sp>
        <p:nvSpPr>
          <p:cNvPr id="722960" name="Title 1"/>
          <p:cNvSpPr txBox="1">
            <a:spLocks/>
          </p:cNvSpPr>
          <p:nvPr/>
        </p:nvSpPr>
        <p:spPr bwMode="auto">
          <a:xfrm>
            <a:off x="7164388" y="5553075"/>
            <a:ext cx="1979612" cy="3603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West Europe</a:t>
            </a:r>
          </a:p>
        </p:txBody>
      </p:sp>
      <p:sp>
        <p:nvSpPr>
          <p:cNvPr id="722961" name="Title 1"/>
          <p:cNvSpPr txBox="1">
            <a:spLocks/>
          </p:cNvSpPr>
          <p:nvPr/>
        </p:nvSpPr>
        <p:spPr bwMode="auto">
          <a:xfrm>
            <a:off x="7164388" y="5013325"/>
            <a:ext cx="1979612" cy="3603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East Europe</a:t>
            </a:r>
          </a:p>
        </p:txBody>
      </p:sp>
      <p:sp>
        <p:nvSpPr>
          <p:cNvPr id="722962" name="Title 1"/>
          <p:cNvSpPr txBox="1">
            <a:spLocks/>
          </p:cNvSpPr>
          <p:nvPr/>
        </p:nvSpPr>
        <p:spPr bwMode="auto">
          <a:xfrm>
            <a:off x="7164388" y="4473575"/>
            <a:ext cx="1979612" cy="3603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FSU Europe</a:t>
            </a:r>
          </a:p>
        </p:txBody>
      </p:sp>
      <p:sp>
        <p:nvSpPr>
          <p:cNvPr id="722963" name="Title 1"/>
          <p:cNvSpPr txBox="1">
            <a:spLocks/>
          </p:cNvSpPr>
          <p:nvPr/>
        </p:nvSpPr>
        <p:spPr bwMode="auto">
          <a:xfrm>
            <a:off x="7164388" y="3933825"/>
            <a:ext cx="1979612" cy="358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FSU Asia</a:t>
            </a:r>
          </a:p>
        </p:txBody>
      </p:sp>
      <p:sp>
        <p:nvSpPr>
          <p:cNvPr id="722964" name="Title 1"/>
          <p:cNvSpPr txBox="1">
            <a:spLocks/>
          </p:cNvSpPr>
          <p:nvPr/>
        </p:nvSpPr>
        <p:spPr bwMode="auto">
          <a:xfrm>
            <a:off x="7164388" y="3392488"/>
            <a:ext cx="1979612" cy="3603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Other Asia</a:t>
            </a:r>
          </a:p>
        </p:txBody>
      </p:sp>
      <p:sp>
        <p:nvSpPr>
          <p:cNvPr id="722965" name="Title 1"/>
          <p:cNvSpPr txBox="1">
            <a:spLocks/>
          </p:cNvSpPr>
          <p:nvPr/>
        </p:nvSpPr>
        <p:spPr bwMode="auto">
          <a:xfrm>
            <a:off x="7164388" y="2852738"/>
            <a:ext cx="1979612" cy="3603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North Africa</a:t>
            </a:r>
          </a:p>
        </p:txBody>
      </p:sp>
      <p:sp>
        <p:nvSpPr>
          <p:cNvPr id="722966" name="Title 1"/>
          <p:cNvSpPr txBox="1">
            <a:spLocks/>
          </p:cNvSpPr>
          <p:nvPr/>
        </p:nvSpPr>
        <p:spPr bwMode="auto">
          <a:xfrm>
            <a:off x="7164388" y="2312988"/>
            <a:ext cx="1979612" cy="3603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South Africa</a:t>
            </a:r>
          </a:p>
        </p:txBody>
      </p:sp>
      <p:sp>
        <p:nvSpPr>
          <p:cNvPr id="722967" name="Title 1"/>
          <p:cNvSpPr txBox="1">
            <a:spLocks/>
          </p:cNvSpPr>
          <p:nvPr/>
        </p:nvSpPr>
        <p:spPr bwMode="auto">
          <a:xfrm>
            <a:off x="7164388" y="1773238"/>
            <a:ext cx="1979612" cy="3603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North America</a:t>
            </a:r>
          </a:p>
        </p:txBody>
      </p:sp>
      <p:sp>
        <p:nvSpPr>
          <p:cNvPr id="722968" name="Title 1"/>
          <p:cNvSpPr txBox="1">
            <a:spLocks/>
          </p:cNvSpPr>
          <p:nvPr/>
        </p:nvSpPr>
        <p:spPr bwMode="auto">
          <a:xfrm>
            <a:off x="7164388" y="1233488"/>
            <a:ext cx="1979612" cy="358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Latin America</a:t>
            </a:r>
          </a:p>
        </p:txBody>
      </p:sp>
      <p:sp>
        <p:nvSpPr>
          <p:cNvPr id="722969" name="Title 1"/>
          <p:cNvSpPr txBox="1">
            <a:spLocks/>
          </p:cNvSpPr>
          <p:nvPr/>
        </p:nvSpPr>
        <p:spPr bwMode="auto">
          <a:xfrm>
            <a:off x="7164388" y="692150"/>
            <a:ext cx="1979612" cy="3603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Oceania</a:t>
            </a:r>
          </a:p>
        </p:txBody>
      </p:sp>
      <p:grpSp>
        <p:nvGrpSpPr>
          <p:cNvPr id="30" name="Group 29"/>
          <p:cNvGrpSpPr>
            <a:grpSpLocks/>
          </p:cNvGrpSpPr>
          <p:nvPr/>
        </p:nvGrpSpPr>
        <p:grpSpPr bwMode="auto">
          <a:xfrm>
            <a:off x="971550" y="1844675"/>
            <a:ext cx="2087563" cy="4321175"/>
            <a:chOff x="971600" y="1844824"/>
            <a:chExt cx="2088232" cy="4320480"/>
          </a:xfrm>
        </p:grpSpPr>
        <p:sp>
          <p:nvSpPr>
            <p:cNvPr id="722979" name="Title 1"/>
            <p:cNvSpPr txBox="1">
              <a:spLocks/>
            </p:cNvSpPr>
            <p:nvPr/>
          </p:nvSpPr>
          <p:spPr bwMode="auto">
            <a:xfrm>
              <a:off x="1547664" y="2564904"/>
              <a:ext cx="1512168" cy="28083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11 million outside Israel</a:t>
              </a:r>
            </a:p>
          </p:txBody>
        </p:sp>
        <p:sp>
          <p:nvSpPr>
            <p:cNvPr id="29" name="Right Brace 28"/>
            <p:cNvSpPr/>
            <p:nvPr/>
          </p:nvSpPr>
          <p:spPr bwMode="auto">
            <a:xfrm>
              <a:off x="971600" y="1844824"/>
              <a:ext cx="576448"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grpSp>
      <p:grpSp>
        <p:nvGrpSpPr>
          <p:cNvPr id="31" name="Group 30"/>
          <p:cNvGrpSpPr>
            <a:grpSpLocks/>
          </p:cNvGrpSpPr>
          <p:nvPr/>
        </p:nvGrpSpPr>
        <p:grpSpPr bwMode="auto">
          <a:xfrm>
            <a:off x="2987675" y="1341438"/>
            <a:ext cx="2089150" cy="4103687"/>
            <a:chOff x="971600" y="1844824"/>
            <a:chExt cx="2088232" cy="4320480"/>
          </a:xfrm>
        </p:grpSpPr>
        <p:sp>
          <p:nvSpPr>
            <p:cNvPr id="722977" name="Title 1"/>
            <p:cNvSpPr txBox="1">
              <a:spLocks/>
            </p:cNvSpPr>
            <p:nvPr/>
          </p:nvSpPr>
          <p:spPr bwMode="auto">
            <a:xfrm>
              <a:off x="1547664" y="2564904"/>
              <a:ext cx="1512168" cy="28083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10 million outside Israel</a:t>
              </a:r>
            </a:p>
          </p:txBody>
        </p:sp>
        <p:sp>
          <p:nvSpPr>
            <p:cNvPr id="33" name="Right Brace 32"/>
            <p:cNvSpPr/>
            <p:nvPr/>
          </p:nvSpPr>
          <p:spPr bwMode="auto">
            <a:xfrm>
              <a:off x="971600" y="1844824"/>
              <a:ext cx="576010"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grpSp>
      <p:grpSp>
        <p:nvGrpSpPr>
          <p:cNvPr id="34" name="Group 33"/>
          <p:cNvGrpSpPr>
            <a:grpSpLocks/>
          </p:cNvGrpSpPr>
          <p:nvPr/>
        </p:nvGrpSpPr>
        <p:grpSpPr bwMode="auto">
          <a:xfrm>
            <a:off x="5219700" y="908050"/>
            <a:ext cx="1800225" cy="3168650"/>
            <a:chOff x="899592" y="1844824"/>
            <a:chExt cx="1800200" cy="4320480"/>
          </a:xfrm>
        </p:grpSpPr>
        <p:sp>
          <p:nvSpPr>
            <p:cNvPr id="722975" name="Title 1"/>
            <p:cNvSpPr txBox="1">
              <a:spLocks/>
            </p:cNvSpPr>
            <p:nvPr/>
          </p:nvSpPr>
          <p:spPr bwMode="auto">
            <a:xfrm>
              <a:off x="1403648" y="2139404"/>
              <a:ext cx="1296144" cy="36331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7 million outside Israel</a:t>
              </a:r>
            </a:p>
          </p:txBody>
        </p:sp>
        <p:sp>
          <p:nvSpPr>
            <p:cNvPr id="36" name="Right Brace 35"/>
            <p:cNvSpPr/>
            <p:nvPr/>
          </p:nvSpPr>
          <p:spPr bwMode="auto">
            <a:xfrm>
              <a:off x="899592" y="1844824"/>
              <a:ext cx="576255"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grpSp>
      <p:sp>
        <p:nvSpPr>
          <p:cNvPr id="37" name="Title 1"/>
          <p:cNvSpPr txBox="1">
            <a:spLocks/>
          </p:cNvSpPr>
          <p:nvPr/>
        </p:nvSpPr>
        <p:spPr bwMode="auto">
          <a:xfrm>
            <a:off x="5219700" y="4149725"/>
            <a:ext cx="1584325" cy="230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God is bringing His people back!</a:t>
            </a:r>
          </a:p>
        </p:txBody>
      </p:sp>
      <p:sp>
        <p:nvSpPr>
          <p:cNvPr id="722974" name="Title 1"/>
          <p:cNvSpPr txBox="1">
            <a:spLocks/>
          </p:cNvSpPr>
          <p:nvPr/>
        </p:nvSpPr>
        <p:spPr bwMode="auto">
          <a:xfrm>
            <a:off x="7153275" y="6524625"/>
            <a:ext cx="1979613" cy="3603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Arial" charset="0"/>
                <a:ea typeface="ＭＳ Ｐゴシック" charset="0"/>
                <a:cs typeface="Arial" charset="0"/>
              </a:rPr>
              <a:t>––Jews for Jesus</a:t>
            </a:r>
          </a:p>
        </p:txBody>
      </p:sp>
    </p:spTree>
    <p:extLst>
      <p:ext uri="{BB962C8B-B14F-4D97-AF65-F5344CB8AC3E}">
        <p14:creationId xmlns:p14="http://schemas.microsoft.com/office/powerpoint/2010/main" val="28626225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0.70"/>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1000" fill="hold"/>
                                        <p:tgtEl>
                                          <p:spTgt spid="31"/>
                                        </p:tgtEl>
                                        <p:attrNameLst>
                                          <p:attrName>ppt_w</p:attrName>
                                        </p:attrNameLst>
                                      </p:cBhvr>
                                      <p:tavLst>
                                        <p:tav tm="0">
                                          <p:val>
                                            <p:strVal val="#ppt_w*0.70"/>
                                          </p:val>
                                        </p:tav>
                                        <p:tav tm="100000">
                                          <p:val>
                                            <p:strVal val="#ppt_w"/>
                                          </p:val>
                                        </p:tav>
                                      </p:tavLst>
                                    </p:anim>
                                    <p:anim calcmode="lin" valueType="num">
                                      <p:cBhvr>
                                        <p:cTn id="15" dur="1000" fill="hold"/>
                                        <p:tgtEl>
                                          <p:spTgt spid="31"/>
                                        </p:tgtEl>
                                        <p:attrNameLst>
                                          <p:attrName>ppt_h</p:attrName>
                                        </p:attrNameLst>
                                      </p:cBhvr>
                                      <p:tavLst>
                                        <p:tav tm="0">
                                          <p:val>
                                            <p:strVal val="#ppt_h"/>
                                          </p:val>
                                        </p:tav>
                                        <p:tav tm="100000">
                                          <p:val>
                                            <p:strVal val="#ppt_h"/>
                                          </p:val>
                                        </p:tav>
                                      </p:tavLst>
                                    </p:anim>
                                    <p:animEffect transition="in" filter="fade">
                                      <p:cBhvr>
                                        <p:cTn id="16" dur="1000"/>
                                        <p:tgtEl>
                                          <p:spTgt spid="3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500" fill="hold"/>
                                        <p:tgtEl>
                                          <p:spTgt spid="37"/>
                                        </p:tgtEl>
                                        <p:attrNameLst>
                                          <p:attrName>ppt_w</p:attrName>
                                        </p:attrNameLst>
                                      </p:cBhvr>
                                      <p:tavLst>
                                        <p:tav tm="0">
                                          <p:val>
                                            <p:fltVal val="0"/>
                                          </p:val>
                                        </p:tav>
                                        <p:tav tm="100000">
                                          <p:val>
                                            <p:strVal val="#ppt_w"/>
                                          </p:val>
                                        </p:tav>
                                      </p:tavLst>
                                    </p:anim>
                                    <p:anim calcmode="lin" valueType="num">
                                      <p:cBhvr>
                                        <p:cTn id="29" dur="500" fill="hold"/>
                                        <p:tgtEl>
                                          <p:spTgt spid="37"/>
                                        </p:tgtEl>
                                        <p:attrNameLst>
                                          <p:attrName>ppt_h</p:attrName>
                                        </p:attrNameLst>
                                      </p:cBhvr>
                                      <p:tavLst>
                                        <p:tav tm="0">
                                          <p:val>
                                            <p:fltVal val="0"/>
                                          </p:val>
                                        </p:tav>
                                        <p:tav tm="100000">
                                          <p:val>
                                            <p:strVal val="#ppt_h"/>
                                          </p:val>
                                        </p:tav>
                                      </p:tavLst>
                                    </p:anim>
                                    <p:animEffect transition="in" filter="fade">
                                      <p:cBhvr>
                                        <p:cTn id="3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38</a:t>
            </a:r>
          </a:p>
        </p:txBody>
      </p:sp>
    </p:spTree>
    <p:extLst>
      <p:ext uri="{BB962C8B-B14F-4D97-AF65-F5344CB8AC3E}">
        <p14:creationId xmlns:p14="http://schemas.microsoft.com/office/powerpoint/2010/main" val="2315509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7C9C4F-A6F2-F34B-9256-0A4DD52EC49E}"/>
              </a:ext>
            </a:extLst>
          </p:cNvPr>
          <p:cNvPicPr>
            <a:picLocks noChangeAspect="1"/>
          </p:cNvPicPr>
          <p:nvPr/>
        </p:nvPicPr>
        <p:blipFill>
          <a:blip r:embed="rId3"/>
          <a:stretch>
            <a:fillRect/>
          </a:stretch>
        </p:blipFill>
        <p:spPr>
          <a:xfrm>
            <a:off x="-21024" y="1935986"/>
            <a:ext cx="9144000" cy="5256264"/>
          </a:xfrm>
          <a:prstGeom prst="rect">
            <a:avLst/>
          </a:prstGeom>
        </p:spPr>
      </p:pic>
      <p:sp>
        <p:nvSpPr>
          <p:cNvPr id="697345" name="Title 1"/>
          <p:cNvSpPr>
            <a:spLocks noGrp="1"/>
          </p:cNvSpPr>
          <p:nvPr>
            <p:ph type="title"/>
          </p:nvPr>
        </p:nvSpPr>
        <p:spPr>
          <a:xfrm>
            <a:off x="0" y="-1"/>
            <a:ext cx="9144000" cy="5345723"/>
          </a:xfrm>
        </p:spPr>
        <p:txBody>
          <a:bodyPr anchor="t"/>
          <a:lstStyle/>
          <a:p>
            <a:pPr algn="ctr"/>
            <a:r>
              <a:rPr lang="en-US" sz="8000" b="1" dirty="0">
                <a:solidFill>
                  <a:srgbClr val="FFFFFF"/>
                </a:solidFill>
                <a:effectLst/>
                <a:latin typeface="Chalkduster" panose="03050602040202020205" pitchFamily="66" charset="77"/>
                <a:ea typeface="新細明體" charset="0"/>
              </a:rPr>
              <a:t>Opposition</a:t>
            </a:r>
            <a:r>
              <a:rPr lang="en-US" sz="3600" b="1" dirty="0">
                <a:solidFill>
                  <a:srgbClr val="FFFFFF"/>
                </a:solidFill>
                <a:effectLst/>
                <a:latin typeface="Arial" charset="0"/>
                <a:ea typeface="新細明體" charset="0"/>
              </a:rPr>
              <a:t> </a:t>
            </a:r>
            <a:br>
              <a:rPr lang="en-US" sz="3600" b="1" dirty="0">
                <a:solidFill>
                  <a:srgbClr val="FFFFFF"/>
                </a:solidFill>
                <a:effectLst/>
                <a:latin typeface="Arial" charset="0"/>
                <a:ea typeface="新細明體" charset="0"/>
              </a:rPr>
            </a:br>
            <a:r>
              <a:rPr lang="en-US" sz="3600" b="1" dirty="0">
                <a:solidFill>
                  <a:srgbClr val="FFFFFF"/>
                </a:solidFill>
                <a:effectLst/>
                <a:latin typeface="Arial" charset="0"/>
                <a:ea typeface="新細明體" charset="0"/>
              </a:rPr>
              <a:t>to Israel will only </a:t>
            </a:r>
            <a:br>
              <a:rPr lang="en-US" sz="3600" b="1" dirty="0">
                <a:solidFill>
                  <a:srgbClr val="FFFFFF"/>
                </a:solidFill>
                <a:effectLst/>
                <a:latin typeface="Arial" charset="0"/>
                <a:ea typeface="新細明體" charset="0"/>
              </a:rPr>
            </a:br>
            <a:br>
              <a:rPr lang="en-US" sz="3600" b="1" dirty="0">
                <a:solidFill>
                  <a:srgbClr val="FFFFFF"/>
                </a:solidFill>
                <a:effectLst/>
                <a:latin typeface="Arial" charset="0"/>
                <a:ea typeface="新細明體" charset="0"/>
              </a:rPr>
            </a:br>
            <a:r>
              <a:rPr lang="en-US" sz="3600" b="1" dirty="0">
                <a:solidFill>
                  <a:srgbClr val="FFFFFF"/>
                </a:solidFill>
                <a:effectLst>
                  <a:glow rad="139700">
                    <a:schemeClr val="accent4">
                      <a:satMod val="175000"/>
                      <a:alpha val="80000"/>
                    </a:schemeClr>
                  </a:glow>
                </a:effectLst>
                <a:latin typeface="Arial" charset="0"/>
                <a:ea typeface="新細明體" charset="0"/>
              </a:rPr>
              <a:t>i</a:t>
            </a:r>
            <a:r>
              <a:rPr lang="en-US" b="1" dirty="0">
                <a:solidFill>
                  <a:srgbClr val="FFFFFF"/>
                </a:solidFill>
                <a:effectLst>
                  <a:glow rad="139700">
                    <a:schemeClr val="accent4">
                      <a:satMod val="175000"/>
                      <a:alpha val="80000"/>
                    </a:schemeClr>
                  </a:glow>
                </a:effectLst>
                <a:latin typeface="Arial" charset="0"/>
                <a:ea typeface="新細明體" charset="0"/>
              </a:rPr>
              <a:t>n</a:t>
            </a:r>
            <a:r>
              <a:rPr lang="en-US" sz="5400" b="1" dirty="0">
                <a:solidFill>
                  <a:srgbClr val="FFFFFF"/>
                </a:solidFill>
                <a:effectLst>
                  <a:glow rad="139700">
                    <a:schemeClr val="accent4">
                      <a:satMod val="175000"/>
                      <a:alpha val="80000"/>
                    </a:schemeClr>
                  </a:glow>
                </a:effectLst>
                <a:latin typeface="Arial" charset="0"/>
                <a:ea typeface="新細明體" charset="0"/>
              </a:rPr>
              <a:t>c</a:t>
            </a:r>
            <a:r>
              <a:rPr lang="en-US" sz="6600" b="1" dirty="0">
                <a:solidFill>
                  <a:srgbClr val="FFFFFF"/>
                </a:solidFill>
                <a:effectLst>
                  <a:glow rad="139700">
                    <a:schemeClr val="accent4">
                      <a:satMod val="175000"/>
                      <a:alpha val="80000"/>
                    </a:schemeClr>
                  </a:glow>
                </a:effectLst>
                <a:latin typeface="Arial" charset="0"/>
                <a:ea typeface="新細明體" charset="0"/>
              </a:rPr>
              <a:t>r</a:t>
            </a:r>
            <a:r>
              <a:rPr lang="en-US" sz="8000" b="1" dirty="0">
                <a:solidFill>
                  <a:srgbClr val="FFFFFF"/>
                </a:solidFill>
                <a:effectLst>
                  <a:glow rad="139700">
                    <a:schemeClr val="accent4">
                      <a:satMod val="175000"/>
                      <a:alpha val="80000"/>
                    </a:schemeClr>
                  </a:glow>
                </a:effectLst>
                <a:latin typeface="Arial" charset="0"/>
                <a:ea typeface="新細明體" charset="0"/>
              </a:rPr>
              <a:t>e</a:t>
            </a:r>
            <a:r>
              <a:rPr lang="en-US" sz="9600" b="1" dirty="0">
                <a:solidFill>
                  <a:srgbClr val="FFFFFF"/>
                </a:solidFill>
                <a:effectLst>
                  <a:glow rad="139700">
                    <a:schemeClr val="accent4">
                      <a:satMod val="175000"/>
                      <a:alpha val="80000"/>
                    </a:schemeClr>
                  </a:glow>
                </a:effectLst>
                <a:latin typeface="Arial" charset="0"/>
                <a:ea typeface="新細明體" charset="0"/>
              </a:rPr>
              <a:t>a</a:t>
            </a:r>
            <a:r>
              <a:rPr lang="en-US" sz="13800" b="1" dirty="0">
                <a:solidFill>
                  <a:srgbClr val="FFFFFF"/>
                </a:solidFill>
                <a:effectLst>
                  <a:glow rad="139700">
                    <a:schemeClr val="accent4">
                      <a:satMod val="175000"/>
                      <a:alpha val="80000"/>
                    </a:schemeClr>
                  </a:glow>
                </a:effectLst>
                <a:latin typeface="Arial" charset="0"/>
                <a:ea typeface="新細明體" charset="0"/>
              </a:rPr>
              <a:t>s</a:t>
            </a:r>
            <a:r>
              <a:rPr lang="en-US" sz="19900" b="1" dirty="0">
                <a:solidFill>
                  <a:srgbClr val="FFFFFF"/>
                </a:solidFill>
                <a:effectLst>
                  <a:glow rad="139700">
                    <a:schemeClr val="accent4">
                      <a:satMod val="175000"/>
                      <a:alpha val="80000"/>
                    </a:schemeClr>
                  </a:glow>
                </a:effectLst>
                <a:latin typeface="Arial" charset="0"/>
                <a:ea typeface="新細明體" charset="0"/>
              </a:rPr>
              <a:t>e</a:t>
            </a:r>
            <a:endParaRPr lang="en-US" sz="3600" b="1" dirty="0">
              <a:solidFill>
                <a:srgbClr val="FFFFFF"/>
              </a:solidFill>
              <a:effectLst>
                <a:glow rad="139700">
                  <a:schemeClr val="accent4">
                    <a:satMod val="175000"/>
                    <a:alpha val="80000"/>
                  </a:schemeClr>
                </a:glow>
              </a:effectLst>
              <a:latin typeface="Arial" charset="0"/>
              <a:ea typeface="新細明體" charset="0"/>
            </a:endParaRPr>
          </a:p>
        </p:txBody>
      </p:sp>
    </p:spTree>
    <p:extLst>
      <p:ext uri="{BB962C8B-B14F-4D97-AF65-F5344CB8AC3E}">
        <p14:creationId xmlns:p14="http://schemas.microsoft.com/office/powerpoint/2010/main" val="13726329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2"/>
          <p:cNvSpPr>
            <a:spLocks noGrp="1" noChangeArrowheads="1"/>
          </p:cNvSpPr>
          <p:nvPr>
            <p:ph type="title"/>
          </p:nvPr>
        </p:nvSpPr>
        <p:spPr>
          <a:xfrm>
            <a:off x="5292725" y="0"/>
            <a:ext cx="3851275" cy="2492375"/>
          </a:xfrm>
          <a:solidFill>
            <a:schemeClr val="bg1"/>
          </a:solidFill>
        </p:spPr>
        <p:txBody>
          <a:bodyPr anchor="ctr"/>
          <a:lstStyle/>
          <a:p>
            <a:pPr algn="ctr" eaLnBrk="1" hangingPunct="1"/>
            <a:r>
              <a:rPr lang="en-US" b="1">
                <a:solidFill>
                  <a:srgbClr val="FFFFFF"/>
                </a:solidFill>
                <a:latin typeface="Arial" charset="0"/>
                <a:ea typeface="新細明體" charset="0"/>
              </a:rPr>
              <a:t>Who is Gog?</a:t>
            </a:r>
          </a:p>
        </p:txBody>
      </p:sp>
      <p:sp>
        <p:nvSpPr>
          <p:cNvPr id="733186" name="Text Box 4"/>
          <p:cNvSpPr txBox="1">
            <a:spLocks noChangeArrowheads="1"/>
          </p:cNvSpPr>
          <p:nvPr/>
        </p:nvSpPr>
        <p:spPr bwMode="auto">
          <a:xfrm>
            <a:off x="7239000" y="6400800"/>
            <a:ext cx="19018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CC"/>
                </a:solidFill>
                <a:effectLst/>
                <a:uLnTx/>
                <a:uFillTx/>
                <a:latin typeface="Arial" charset="0"/>
                <a:ea typeface="新細明體" charset="0"/>
                <a:cs typeface="新細明體" charset="0"/>
              </a:rPr>
              <a:t>Ezekiel 38–39</a:t>
            </a:r>
          </a:p>
        </p:txBody>
      </p:sp>
      <p:pic>
        <p:nvPicPr>
          <p:cNvPr id="733187" name="Picture 5" descr="Dan11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294313"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2" name="Rectangle 6"/>
          <p:cNvSpPr>
            <a:spLocks noChangeArrowheads="1"/>
          </p:cNvSpPr>
          <p:nvPr/>
        </p:nvSpPr>
        <p:spPr bwMode="auto">
          <a:xfrm>
            <a:off x="5410200" y="2438400"/>
            <a:ext cx="37338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marR="0" lvl="0" indent="-342900" algn="l" defTabSz="914400" rtl="0" eaLnBrk="1" fontAlgn="base" latinLnBrk="0" hangingPunct="1">
              <a:lnSpc>
                <a:spcPct val="90000"/>
              </a:lnSpc>
              <a:spcBef>
                <a:spcPct val="20000"/>
              </a:spcBef>
              <a:spcAft>
                <a:spcPct val="0"/>
              </a:spcAft>
              <a:buClr>
                <a:srgbClr val="FFCC66"/>
              </a:buClr>
              <a:buSzTx/>
              <a:buFontTx/>
              <a:buChar char="•"/>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Many suggestions have been made.</a:t>
            </a:r>
          </a:p>
          <a:p>
            <a:pPr marL="342900" marR="0" lvl="0" indent="-342900" algn="l" defTabSz="914400" rtl="0" eaLnBrk="1" fontAlgn="base" latinLnBrk="0" hangingPunct="1">
              <a:lnSpc>
                <a:spcPct val="90000"/>
              </a:lnSpc>
              <a:spcBef>
                <a:spcPct val="20000"/>
              </a:spcBef>
              <a:spcAft>
                <a:spcPct val="0"/>
              </a:spcAft>
              <a:buClr>
                <a:srgbClr val="FFCC66"/>
              </a:buClr>
              <a:buSzTx/>
              <a:buFontTx/>
              <a:buChar char="•"/>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Land areas of Meshech and Tubal – cover areas in Turkey, Russia and Iran</a:t>
            </a:r>
          </a:p>
          <a:p>
            <a:pPr marL="342900" marR="0" lvl="0" indent="-342900" algn="l" defTabSz="914400" rtl="0" eaLnBrk="1" fontAlgn="base" latinLnBrk="0" hangingPunct="1">
              <a:lnSpc>
                <a:spcPct val="90000"/>
              </a:lnSpc>
              <a:spcBef>
                <a:spcPct val="20000"/>
              </a:spcBef>
              <a:spcAft>
                <a:spcPct val="0"/>
              </a:spcAft>
              <a:buClr>
                <a:srgbClr val="FFCC66"/>
              </a:buClr>
              <a:buSzTx/>
              <a:buFontTx/>
              <a:buChar char="•"/>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Is Gog and Magog in Ezek 38–39 the same as the Gog and Magog in Rev 20:8?</a:t>
            </a:r>
          </a:p>
        </p:txBody>
      </p:sp>
    </p:spTree>
    <p:extLst>
      <p:ext uri="{BB962C8B-B14F-4D97-AF65-F5344CB8AC3E}">
        <p14:creationId xmlns:p14="http://schemas.microsoft.com/office/powerpoint/2010/main" val="629876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62">
                                            <p:txEl>
                                              <p:pRg st="0" end="0"/>
                                            </p:txEl>
                                          </p:spTgt>
                                        </p:tgtEl>
                                        <p:attrNameLst>
                                          <p:attrName>style.visibility</p:attrName>
                                        </p:attrNameLst>
                                      </p:cBhvr>
                                      <p:to>
                                        <p:strVal val="visible"/>
                                      </p:to>
                                    </p:set>
                                    <p:animEffect transition="in" filter="dissolve">
                                      <p:cBhvr>
                                        <p:cTn id="7" dur="500"/>
                                        <p:tgtEl>
                                          <p:spTgt spid="194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462">
                                            <p:txEl>
                                              <p:pRg st="1" end="1"/>
                                            </p:txEl>
                                          </p:spTgt>
                                        </p:tgtEl>
                                        <p:attrNameLst>
                                          <p:attrName>style.visibility</p:attrName>
                                        </p:attrNameLst>
                                      </p:cBhvr>
                                      <p:to>
                                        <p:strVal val="visible"/>
                                      </p:to>
                                    </p:set>
                                    <p:animEffect transition="in" filter="dissolve">
                                      <p:cBhvr>
                                        <p:cTn id="12" dur="500"/>
                                        <p:tgtEl>
                                          <p:spTgt spid="1946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462">
                                            <p:txEl>
                                              <p:pRg st="2" end="2"/>
                                            </p:txEl>
                                          </p:spTgt>
                                        </p:tgtEl>
                                        <p:attrNameLst>
                                          <p:attrName>style.visibility</p:attrName>
                                        </p:attrNameLst>
                                      </p:cBhvr>
                                      <p:to>
                                        <p:strVal val="visible"/>
                                      </p:to>
                                    </p:set>
                                    <p:animEffect transition="in" filter="dissolve">
                                      <p:cBhvr>
                                        <p:cTn id="17" dur="500"/>
                                        <p:tgtEl>
                                          <p:spTgt spid="194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(Zech. 14:1-2)</a:t>
            </a:r>
            <a:endPar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095750" y="1809750"/>
            <a:ext cx="2165350" cy="895350"/>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2</a:t>
            </a:r>
            <a:r>
              <a:rPr kumimoji="0" lang="en-GB" sz="2800" b="1" i="0" u="none" strike="noStrike" kern="1200" cap="none" spc="0" normalizeH="0" baseline="30000" noProof="0">
                <a:ln>
                  <a:noFill/>
                </a:ln>
                <a:solidFill>
                  <a:srgbClr val="000000"/>
                </a:solidFill>
                <a:effectLst/>
                <a:uLnTx/>
                <a:uFillTx/>
                <a:latin typeface="Arial" charset="0"/>
                <a:ea typeface="ＭＳ Ｐゴシック" charset="0"/>
                <a:cs typeface="Arial" charset="0"/>
              </a:rPr>
              <a:t>nd</a:t>
            </a: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Gog &amp; Magog </a:t>
            </a:r>
            <a:b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(Armageddon)</a:t>
            </a:r>
            <a:b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(Ezek. 38–39)</a:t>
            </a:r>
            <a:endPar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6075363" y="4914900"/>
            <a:ext cx="2894012" cy="1325563"/>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Gog and Magog </a:t>
            </a:r>
            <a:b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Revisited</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7372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640513" y="981075"/>
            <a:ext cx="2312987" cy="1755775"/>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Great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White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737299"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rPr>
              <a:t>473</a:t>
            </a:r>
          </a:p>
        </p:txBody>
      </p:sp>
    </p:spTree>
    <p:extLst>
      <p:ext uri="{BB962C8B-B14F-4D97-AF65-F5344CB8AC3E}">
        <p14:creationId xmlns:p14="http://schemas.microsoft.com/office/powerpoint/2010/main" val="2905404003"/>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0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4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4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735234" name="Rectangle 1026"/>
          <p:cNvSpPr>
            <a:spLocks noChangeArrowheads="1"/>
          </p:cNvSpPr>
          <p:nvPr/>
        </p:nvSpPr>
        <p:spPr bwMode="auto">
          <a:xfrm>
            <a:off x="0" y="476250"/>
            <a:ext cx="9144000" cy="338138"/>
          </a:xfrm>
          <a:prstGeom prst="rect">
            <a:avLst/>
          </a:prstGeom>
          <a:solidFill>
            <a:srgbClr val="99CC00">
              <a:alpha val="43921"/>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74437" name="Text Box 1029"/>
          <p:cNvSpPr txBox="1">
            <a:spLocks noChangeArrowheads="1"/>
          </p:cNvSpPr>
          <p:nvPr/>
        </p:nvSpPr>
        <p:spPr bwMode="auto">
          <a:xfrm>
            <a:off x="0" y="1560513"/>
            <a:ext cx="9144000" cy="4894262"/>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Ezekiel 38:2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Gog = Prince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Magog = Land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Ezekiel 38:16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Gog against Israel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Ezekiel 39:17-20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Great feast of corpses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Ezekiel 38:39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Events fit before restored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millennial temple (ch. 40)</a:t>
            </a:r>
          </a:p>
        </p:txBody>
      </p:sp>
      <p:sp>
        <p:nvSpPr>
          <p:cNvPr id="274438" name="Text Box 1030"/>
          <p:cNvSpPr txBox="1">
            <a:spLocks noChangeArrowheads="1"/>
          </p:cNvSpPr>
          <p:nvPr/>
        </p:nvSpPr>
        <p:spPr bwMode="auto">
          <a:xfrm>
            <a:off x="4437063" y="1557338"/>
            <a:ext cx="4706937" cy="4894262"/>
          </a:xfrm>
          <a:prstGeom prst="rect">
            <a:avLst/>
          </a:prstGeom>
          <a:solidFill>
            <a:srgbClr val="99FFCC">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Revelation 20:8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Gog &amp; Magog = nations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Revelation 20:8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Gog &amp; Magog v. Messiah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Revelation 20:10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Satan cast into lake of fire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Revelation 20:7-10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Events fit after millennium in 20:1-6</a:t>
            </a:r>
          </a:p>
        </p:txBody>
      </p:sp>
      <p:sp>
        <p:nvSpPr>
          <p:cNvPr id="735237" name="Rectangle 1031"/>
          <p:cNvSpPr>
            <a:spLocks noGrp="1" noChangeArrowheads="1"/>
          </p:cNvSpPr>
          <p:nvPr>
            <p:ph type="title"/>
          </p:nvPr>
        </p:nvSpPr>
        <p:spPr>
          <a:xfrm>
            <a:off x="0" y="396875"/>
            <a:ext cx="9144000" cy="954088"/>
          </a:xfrm>
          <a:solidFill>
            <a:srgbClr val="000090"/>
          </a:solidFill>
        </p:spPr>
        <p:txBody>
          <a:bodyPr anchor="t">
            <a:spAutoFit/>
          </a:bodyPr>
          <a:lstStyle/>
          <a:p>
            <a:pPr eaLnBrk="1" hangingPunct="1"/>
            <a:r>
              <a:rPr lang="en-US" sz="2800" b="1" i="1" dirty="0">
                <a:latin typeface="Lucida Sans Unicode" charset="0"/>
                <a:ea typeface="ＭＳ Ｐゴシック" charset="0"/>
              </a:rPr>
              <a:t>Reasons Ezekiel</a:t>
            </a:r>
            <a:r>
              <a:rPr lang="fr-FR" altLang="ja-JP" sz="2800" b="1" i="1" dirty="0">
                <a:latin typeface="Lucida Sans Unicode" charset="0"/>
                <a:ea typeface="ＭＳ Ｐゴシック" charset="0"/>
              </a:rPr>
              <a:t>'</a:t>
            </a:r>
            <a:r>
              <a:rPr lang="en-US" sz="2800" b="1" i="1" dirty="0">
                <a:latin typeface="Lucida Sans Unicode" charset="0"/>
                <a:ea typeface="ＭＳ Ｐゴシック" charset="0"/>
              </a:rPr>
              <a:t>s Gog &amp; </a:t>
            </a:r>
            <a:r>
              <a:rPr lang="en-US" sz="2800" b="1" i="1" dirty="0" err="1">
                <a:latin typeface="Lucida Sans Unicode" charset="0"/>
                <a:ea typeface="ＭＳ Ｐゴシック" charset="0"/>
              </a:rPr>
              <a:t>Magog</a:t>
            </a:r>
            <a:r>
              <a:rPr lang="en-US" sz="2800" b="1" i="1" dirty="0">
                <a:latin typeface="Lucida Sans Unicode" charset="0"/>
                <a:ea typeface="ＭＳ Ｐゴシック" charset="0"/>
              </a:rPr>
              <a:t> is different from </a:t>
            </a:r>
            <a:br>
              <a:rPr lang="en-US" sz="2800" b="1" i="1" dirty="0">
                <a:latin typeface="Lucida Sans Unicode" charset="0"/>
                <a:ea typeface="ＭＳ Ｐゴシック" charset="0"/>
              </a:rPr>
            </a:br>
            <a:r>
              <a:rPr lang="en-US" sz="2800" b="1" i="1" dirty="0">
                <a:latin typeface="Lucida Sans Unicode" charset="0"/>
                <a:ea typeface="ＭＳ Ｐゴシック" charset="0"/>
              </a:rPr>
              <a:t>John</a:t>
            </a:r>
            <a:r>
              <a:rPr lang="fr-FR" sz="2800" b="1" i="1" dirty="0">
                <a:latin typeface="Lucida Sans Unicode" charset="0"/>
                <a:ea typeface="ＭＳ Ｐゴシック" charset="0"/>
              </a:rPr>
              <a:t>'</a:t>
            </a:r>
            <a:r>
              <a:rPr lang="en-US" sz="2800" b="1" i="1" dirty="0">
                <a:latin typeface="Lucida Sans Unicode" charset="0"/>
                <a:ea typeface="ＭＳ Ｐゴシック" charset="0"/>
              </a:rPr>
              <a:t>s Gog &amp; </a:t>
            </a:r>
            <a:r>
              <a:rPr lang="en-US" sz="2800" b="1" i="1" dirty="0" err="1">
                <a:latin typeface="Lucida Sans Unicode" charset="0"/>
                <a:ea typeface="ＭＳ Ｐゴシック" charset="0"/>
              </a:rPr>
              <a:t>Magog</a:t>
            </a:r>
            <a:r>
              <a:rPr lang="en-US" sz="2800" b="1" i="1" dirty="0">
                <a:latin typeface="Lucida Sans Unicode" charset="0"/>
                <a:ea typeface="ＭＳ Ｐゴシック" charset="0"/>
              </a:rPr>
              <a:t> in Revelation 20:7-10</a:t>
            </a:r>
          </a:p>
        </p:txBody>
      </p:sp>
      <p:sp>
        <p:nvSpPr>
          <p:cNvPr id="735238" name="Text Box 1032"/>
          <p:cNvSpPr txBox="1">
            <a:spLocks noChangeArrowheads="1"/>
          </p:cNvSpPr>
          <p:nvPr/>
        </p:nvSpPr>
        <p:spPr bwMode="auto">
          <a:xfrm>
            <a:off x="8281988" y="44450"/>
            <a:ext cx="7556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512a</a:t>
            </a:r>
            <a:endParaRPr kumimoji="0" lang="en-US" sz="16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063559972"/>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4437"/>
                                        </p:tgtEl>
                                        <p:attrNameLst>
                                          <p:attrName>style.visibility</p:attrName>
                                        </p:attrNameLst>
                                      </p:cBhvr>
                                      <p:to>
                                        <p:strVal val="visible"/>
                                      </p:to>
                                    </p:set>
                                    <p:animEffect transition="in" filter="fade">
                                      <p:cBhvr>
                                        <p:cTn id="7" dur="2000"/>
                                        <p:tgtEl>
                                          <p:spTgt spid="274437"/>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274438"/>
                                        </p:tgtEl>
                                        <p:attrNameLst>
                                          <p:attrName>style.visibility</p:attrName>
                                        </p:attrNameLst>
                                      </p:cBhvr>
                                      <p:to>
                                        <p:strVal val="visible"/>
                                      </p:to>
                                    </p:set>
                                    <p:anim calcmode="lin" valueType="num">
                                      <p:cBhvr additive="base">
                                        <p:cTn id="11" dur="2000" fill="hold"/>
                                        <p:tgtEl>
                                          <p:spTgt spid="274438"/>
                                        </p:tgtEl>
                                        <p:attrNameLst>
                                          <p:attrName>ppt_x</p:attrName>
                                        </p:attrNameLst>
                                      </p:cBhvr>
                                      <p:tavLst>
                                        <p:tav tm="0">
                                          <p:val>
                                            <p:strVal val="#ppt_x"/>
                                          </p:val>
                                        </p:tav>
                                        <p:tav tm="100000">
                                          <p:val>
                                            <p:strVal val="#ppt_x"/>
                                          </p:val>
                                        </p:tav>
                                      </p:tavLst>
                                    </p:anim>
                                    <p:anim calcmode="lin" valueType="num">
                                      <p:cBhvr additive="base">
                                        <p:cTn id="12" dur="2000" fill="hold"/>
                                        <p:tgtEl>
                                          <p:spTgt spid="2744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7" grpId="0" animBg="1"/>
      <p:bldP spid="27443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39</a:t>
            </a:r>
          </a:p>
        </p:txBody>
      </p:sp>
    </p:spTree>
    <p:extLst>
      <p:ext uri="{BB962C8B-B14F-4D97-AF65-F5344CB8AC3E}">
        <p14:creationId xmlns:p14="http://schemas.microsoft.com/office/powerpoint/2010/main" val="32966261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39329" name="Picture 1" descr="gogma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52550" y="26988"/>
            <a:ext cx="7791450" cy="683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9330" name="Rectangle 2"/>
          <p:cNvSpPr>
            <a:spLocks noGrp="1" noChangeArrowheads="1"/>
          </p:cNvSpPr>
          <p:nvPr>
            <p:ph type="title"/>
          </p:nvPr>
        </p:nvSpPr>
        <p:spPr>
          <a:xfrm>
            <a:off x="0" y="6115050"/>
            <a:ext cx="9178925" cy="762000"/>
          </a:xfrm>
          <a:solidFill>
            <a:srgbClr val="000000"/>
          </a:solidFill>
        </p:spPr>
        <p:txBody>
          <a:bodyPr anchor="ctr"/>
          <a:lstStyle/>
          <a:p>
            <a:pPr algn="ctr" eaLnBrk="1" hangingPunct="1"/>
            <a:r>
              <a:rPr lang="en-US" b="1" dirty="0">
                <a:solidFill>
                  <a:srgbClr val="FFFFFF"/>
                </a:solidFill>
                <a:latin typeface="Arial" charset="0"/>
                <a:ea typeface="新細明體" charset="0"/>
              </a:rPr>
              <a:t>When Will Gog</a:t>
            </a:r>
            <a:r>
              <a:rPr lang="fr-FR" altLang="ja-JP" b="1" dirty="0">
                <a:solidFill>
                  <a:srgbClr val="FFFFFF"/>
                </a:solidFill>
                <a:latin typeface="Arial" charset="0"/>
                <a:ea typeface="新細明體" charset="0"/>
              </a:rPr>
              <a:t>'</a:t>
            </a:r>
            <a:r>
              <a:rPr lang="en-US" b="1" dirty="0">
                <a:solidFill>
                  <a:srgbClr val="FFFFFF"/>
                </a:solidFill>
                <a:latin typeface="Arial" charset="0"/>
                <a:ea typeface="新細明體" charset="0"/>
              </a:rPr>
              <a:t>s Invasion Occur?</a:t>
            </a:r>
          </a:p>
        </p:txBody>
      </p:sp>
      <p:sp>
        <p:nvSpPr>
          <p:cNvPr id="189443" name="Text Box 4"/>
          <p:cNvSpPr txBox="1">
            <a:spLocks noChangeArrowheads="1"/>
          </p:cNvSpPr>
          <p:nvPr/>
        </p:nvSpPr>
        <p:spPr bwMode="auto">
          <a:xfrm>
            <a:off x="7380312" y="76201"/>
            <a:ext cx="1812901" cy="472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533400" indent="-533400" eaLnBrk="1" hangingPunct="1">
              <a:spcBef>
                <a:spcPct val="20000"/>
              </a:spcBef>
              <a:buClr>
                <a:schemeClr val="tx1"/>
              </a:buClr>
              <a:buFontTx/>
              <a:buAutoNum type="arabicPeriod"/>
              <a:defRPr sz="2800" b="1">
                <a:effectLst>
                  <a:glow rad="190500">
                    <a:schemeClr val="bg1">
                      <a:alpha val="75000"/>
                    </a:schemeClr>
                  </a:glow>
                </a:effectLst>
                <a:ea typeface="新細明體" charset="0"/>
                <a:cs typeface="新細明體" charset="0"/>
              </a:defRPr>
            </a:lvl1pPr>
          </a:lstStyle>
          <a:p>
            <a:pPr marL="0" marR="0" lvl="0" indent="0" algn="ctr" defTabSz="914400" rtl="0" eaLnBrk="1" fontAlgn="base" latinLnBrk="0" hangingPunct="1">
              <a:lnSpc>
                <a:spcPct val="100000"/>
              </a:lnSpc>
              <a:spcBef>
                <a:spcPct val="20000"/>
              </a:spcBef>
              <a:spcAft>
                <a:spcPct val="0"/>
              </a:spcAft>
              <a:buClr>
                <a:srgbClr val="FFFFCC"/>
              </a:buClr>
              <a:buSzTx/>
              <a:buFontTx/>
              <a:buNone/>
              <a:tabLst/>
              <a:defRPr/>
            </a:pPr>
            <a:r>
              <a:rPr kumimoji="0" lang="en-US" sz="2400" b="1" i="0" u="none" strike="noStrike" kern="1200" cap="none" spc="0" normalizeH="0" baseline="0" noProof="0" dirty="0">
                <a:ln>
                  <a:noFill/>
                </a:ln>
                <a:solidFill>
                  <a:srgbClr val="FFFFCC"/>
                </a:solidFill>
                <a:effectLst>
                  <a:glow rad="190500">
                    <a:srgbClr val="000000">
                      <a:alpha val="75000"/>
                    </a:srgbClr>
                  </a:glow>
                </a:effectLst>
                <a:uLnTx/>
                <a:uFillTx/>
                <a:latin typeface="Arial" charset="0"/>
                <a:ea typeface="新細明體" charset="0"/>
              </a:rPr>
              <a:t>511b-512</a:t>
            </a:r>
          </a:p>
        </p:txBody>
      </p:sp>
      <p:sp>
        <p:nvSpPr>
          <p:cNvPr id="20485" name="Rectangle 5"/>
          <p:cNvSpPr>
            <a:spLocks noChangeArrowheads="1"/>
          </p:cNvSpPr>
          <p:nvPr/>
        </p:nvSpPr>
        <p:spPr bwMode="auto">
          <a:xfrm>
            <a:off x="893440" y="2057400"/>
            <a:ext cx="7927032"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533400" marR="0" lvl="0" indent="-533400" algn="l" defTabSz="914400" rtl="0" eaLnBrk="1" fontAlgn="base" latinLnBrk="0" hangingPunct="1">
              <a:lnSpc>
                <a:spcPct val="100000"/>
              </a:lnSpc>
              <a:spcBef>
                <a:spcPct val="20000"/>
              </a:spcBef>
              <a:spcAft>
                <a:spcPct val="0"/>
              </a:spcAft>
              <a:buClr>
                <a:srgbClr val="FFFFCC"/>
              </a:buClr>
              <a:buSzTx/>
              <a:buFontTx/>
              <a:buAutoNum type="arabicPeriod"/>
              <a:tabLst/>
              <a:defRPr/>
            </a:pPr>
            <a:r>
              <a:rPr kumimoji="0" lang="en-US" sz="2800" b="1" i="0" u="none" strike="noStrike" kern="1200" cap="none" spc="0" normalizeH="0" baseline="0" noProof="0" dirty="0">
                <a:ln>
                  <a:noFill/>
                </a:ln>
                <a:solidFill>
                  <a:srgbClr val="FFFFCC"/>
                </a:solidFill>
                <a:effectLst>
                  <a:glow rad="190500">
                    <a:srgbClr val="000000">
                      <a:alpha val="75000"/>
                    </a:srgbClr>
                  </a:glow>
                </a:effectLst>
                <a:uLnTx/>
                <a:uFillTx/>
                <a:latin typeface="Arial" charset="0"/>
                <a:ea typeface="新細明體" charset="0"/>
                <a:cs typeface="新細明體" charset="0"/>
              </a:rPr>
              <a:t>Passage entirely symbolic</a:t>
            </a:r>
          </a:p>
          <a:p>
            <a:pPr marL="533400" marR="0" lvl="0" indent="-533400" algn="l" defTabSz="914400" rtl="0" eaLnBrk="1" fontAlgn="base" latinLnBrk="0" hangingPunct="1">
              <a:lnSpc>
                <a:spcPct val="100000"/>
              </a:lnSpc>
              <a:spcBef>
                <a:spcPct val="20000"/>
              </a:spcBef>
              <a:spcAft>
                <a:spcPct val="0"/>
              </a:spcAft>
              <a:buClr>
                <a:srgbClr val="FFFFCC"/>
              </a:buClr>
              <a:buSzTx/>
              <a:buFontTx/>
              <a:buAutoNum type="arabicPeriod"/>
              <a:tabLst/>
              <a:defRPr/>
            </a:pPr>
            <a:r>
              <a:rPr kumimoji="0" lang="en-US" sz="2800" b="1" i="0" u="none" strike="noStrike" kern="1200" cap="none" spc="0" normalizeH="0" baseline="0" noProof="0" dirty="0">
                <a:ln>
                  <a:noFill/>
                </a:ln>
                <a:solidFill>
                  <a:srgbClr val="FFFFCC"/>
                </a:solidFill>
                <a:effectLst>
                  <a:glow rad="190500">
                    <a:srgbClr val="000000">
                      <a:alpha val="75000"/>
                    </a:srgbClr>
                  </a:glow>
                </a:effectLst>
                <a:uLnTx/>
                <a:uFillTx/>
                <a:latin typeface="Arial" charset="0"/>
                <a:ea typeface="新細明體" charset="0"/>
                <a:cs typeface="新細明體" charset="0"/>
              </a:rPr>
              <a:t>Before Tribulation</a:t>
            </a:r>
          </a:p>
          <a:p>
            <a:pPr marL="533400" marR="0" lvl="0" indent="-533400" algn="l" defTabSz="914400" rtl="0" eaLnBrk="1" fontAlgn="base" latinLnBrk="0" hangingPunct="1">
              <a:lnSpc>
                <a:spcPct val="100000"/>
              </a:lnSpc>
              <a:spcBef>
                <a:spcPct val="20000"/>
              </a:spcBef>
              <a:spcAft>
                <a:spcPct val="0"/>
              </a:spcAft>
              <a:buClr>
                <a:srgbClr val="FFFFCC"/>
              </a:buClr>
              <a:buSzTx/>
              <a:buFontTx/>
              <a:buAutoNum type="arabicPeriod"/>
              <a:tabLst/>
              <a:defRPr/>
            </a:pPr>
            <a:r>
              <a:rPr kumimoji="0" lang="en-US" sz="2800" b="1" i="0" u="none" strike="noStrike" kern="1200" cap="none" spc="0" normalizeH="0" baseline="0" noProof="0" dirty="0">
                <a:ln>
                  <a:noFill/>
                </a:ln>
                <a:solidFill>
                  <a:srgbClr val="FFFFCC"/>
                </a:solidFill>
                <a:effectLst>
                  <a:glow rad="190500">
                    <a:srgbClr val="000000">
                      <a:alpha val="75000"/>
                    </a:srgbClr>
                  </a:glow>
                </a:effectLst>
                <a:uLnTx/>
                <a:uFillTx/>
                <a:latin typeface="Arial" charset="0"/>
                <a:ea typeface="新細明體" charset="0"/>
                <a:cs typeface="新細明體" charset="0"/>
              </a:rPr>
              <a:t>Middle of Tribulation</a:t>
            </a:r>
          </a:p>
          <a:p>
            <a:pPr marL="533400" marR="0" lvl="0" indent="-533400" algn="l" defTabSz="914400" rtl="0" eaLnBrk="1" fontAlgn="base" latinLnBrk="0" hangingPunct="1">
              <a:lnSpc>
                <a:spcPct val="100000"/>
              </a:lnSpc>
              <a:spcBef>
                <a:spcPct val="20000"/>
              </a:spcBef>
              <a:spcAft>
                <a:spcPct val="0"/>
              </a:spcAft>
              <a:buClr>
                <a:srgbClr val="FFFFCC"/>
              </a:buClr>
              <a:buSzTx/>
              <a:buFontTx/>
              <a:buAutoNum type="arabicPeriod"/>
              <a:tabLst/>
              <a:defRPr/>
            </a:pPr>
            <a:r>
              <a:rPr kumimoji="0" lang="en-US" sz="2800" b="1" i="0" u="none" strike="noStrike" kern="1200" cap="none" spc="0" normalizeH="0" baseline="0" noProof="0" dirty="0">
                <a:ln>
                  <a:noFill/>
                </a:ln>
                <a:solidFill>
                  <a:srgbClr val="FFFFCC"/>
                </a:solidFill>
                <a:effectLst>
                  <a:glow rad="190500">
                    <a:srgbClr val="000000">
                      <a:alpha val="75000"/>
                    </a:srgbClr>
                  </a:glow>
                </a:effectLst>
                <a:uLnTx/>
                <a:uFillTx/>
                <a:latin typeface="Arial" charset="0"/>
                <a:ea typeface="新細明體" charset="0"/>
                <a:cs typeface="新細明體" charset="0"/>
              </a:rPr>
              <a:t>End of Tribulation</a:t>
            </a:r>
          </a:p>
          <a:p>
            <a:pPr marL="533400" marR="0" lvl="0" indent="-533400" algn="l" defTabSz="914400" rtl="0" eaLnBrk="1" fontAlgn="base" latinLnBrk="0" hangingPunct="1">
              <a:lnSpc>
                <a:spcPct val="100000"/>
              </a:lnSpc>
              <a:spcBef>
                <a:spcPct val="20000"/>
              </a:spcBef>
              <a:spcAft>
                <a:spcPct val="0"/>
              </a:spcAft>
              <a:buClr>
                <a:srgbClr val="FFFFCC"/>
              </a:buClr>
              <a:buSzTx/>
              <a:buFontTx/>
              <a:buAutoNum type="arabicPeriod"/>
              <a:tabLst/>
              <a:defRPr/>
            </a:pPr>
            <a:r>
              <a:rPr kumimoji="0" lang="en-US" sz="2800" b="1" i="0" u="none" strike="noStrike" kern="1200" cap="none" spc="0" normalizeH="0" baseline="0" noProof="0" dirty="0">
                <a:ln>
                  <a:noFill/>
                </a:ln>
                <a:solidFill>
                  <a:srgbClr val="FFFFCC"/>
                </a:solidFill>
                <a:effectLst>
                  <a:glow rad="190500">
                    <a:srgbClr val="000000">
                      <a:alpha val="75000"/>
                    </a:srgbClr>
                  </a:glow>
                </a:effectLst>
                <a:uLnTx/>
                <a:uFillTx/>
                <a:latin typeface="Arial" charset="0"/>
                <a:ea typeface="新細明體" charset="0"/>
                <a:cs typeface="新細明體" charset="0"/>
              </a:rPr>
              <a:t>Between end of Tribulation &amp; Millennium</a:t>
            </a:r>
          </a:p>
          <a:p>
            <a:pPr marL="533400" marR="0" lvl="0" indent="-533400" algn="l" defTabSz="914400" rtl="0" eaLnBrk="1" fontAlgn="base" latinLnBrk="0" hangingPunct="1">
              <a:lnSpc>
                <a:spcPct val="100000"/>
              </a:lnSpc>
              <a:spcBef>
                <a:spcPct val="20000"/>
              </a:spcBef>
              <a:spcAft>
                <a:spcPct val="0"/>
              </a:spcAft>
              <a:buClr>
                <a:srgbClr val="FFFFCC"/>
              </a:buClr>
              <a:buSzTx/>
              <a:buFontTx/>
              <a:buAutoNum type="arabicPeriod"/>
              <a:tabLst/>
              <a:defRPr/>
            </a:pPr>
            <a:r>
              <a:rPr kumimoji="0" lang="en-US" sz="2800" b="1" i="0" u="none" strike="noStrike" kern="1200" cap="none" spc="0" normalizeH="0" baseline="0" noProof="0" dirty="0">
                <a:ln>
                  <a:noFill/>
                </a:ln>
                <a:solidFill>
                  <a:srgbClr val="FFFFCC"/>
                </a:solidFill>
                <a:effectLst>
                  <a:glow rad="190500">
                    <a:srgbClr val="000000">
                      <a:alpha val="75000"/>
                    </a:srgbClr>
                  </a:glow>
                </a:effectLst>
                <a:uLnTx/>
                <a:uFillTx/>
                <a:latin typeface="Arial" charset="0"/>
                <a:ea typeface="新細明體" charset="0"/>
                <a:cs typeface="新細明體" charset="0"/>
              </a:rPr>
              <a:t>After Millennium</a:t>
            </a:r>
          </a:p>
          <a:p>
            <a:pPr marL="533400" marR="0" lvl="0" indent="-533400" algn="l" defTabSz="914400" rtl="0" eaLnBrk="1" fontAlgn="base" latinLnBrk="0" hangingPunct="1">
              <a:lnSpc>
                <a:spcPct val="100000"/>
              </a:lnSpc>
              <a:spcBef>
                <a:spcPct val="20000"/>
              </a:spcBef>
              <a:spcAft>
                <a:spcPct val="0"/>
              </a:spcAft>
              <a:buClr>
                <a:srgbClr val="FFFFCC"/>
              </a:buClr>
              <a:buSzTx/>
              <a:buFontTx/>
              <a:buAutoNum type="arabicPeriod"/>
              <a:tabLst/>
              <a:defRPr/>
            </a:pPr>
            <a:r>
              <a:rPr kumimoji="0" lang="en-US" sz="2800" b="1" i="0" u="none" strike="noStrike" kern="1200" cap="none" spc="0" normalizeH="0" baseline="0" noProof="0" dirty="0">
                <a:ln>
                  <a:noFill/>
                </a:ln>
                <a:solidFill>
                  <a:srgbClr val="FFFFCC"/>
                </a:solidFill>
                <a:effectLst>
                  <a:glow rad="190500">
                    <a:srgbClr val="000000">
                      <a:alpha val="75000"/>
                    </a:srgbClr>
                  </a:glow>
                </a:effectLst>
                <a:uLnTx/>
                <a:uFillTx/>
                <a:latin typeface="Arial" charset="0"/>
                <a:ea typeface="新細明體" charset="0"/>
                <a:cs typeface="新細明體" charset="0"/>
              </a:rPr>
              <a:t>Combination of 4</a:t>
            </a:r>
            <a:r>
              <a:rPr kumimoji="0" lang="en-US" sz="2800" b="1" i="0" u="none" strike="noStrike" kern="1200" cap="none" spc="0" normalizeH="0" baseline="30000" noProof="0" dirty="0">
                <a:ln>
                  <a:noFill/>
                </a:ln>
                <a:solidFill>
                  <a:srgbClr val="FFFFCC"/>
                </a:solidFill>
                <a:effectLst>
                  <a:glow rad="190500">
                    <a:srgbClr val="000000">
                      <a:alpha val="75000"/>
                    </a:srgbClr>
                  </a:glow>
                </a:effectLst>
                <a:uLnTx/>
                <a:uFillTx/>
                <a:latin typeface="Arial" charset="0"/>
                <a:ea typeface="新細明體" charset="0"/>
                <a:cs typeface="新細明體" charset="0"/>
              </a:rPr>
              <a:t>th</a:t>
            </a:r>
            <a:r>
              <a:rPr kumimoji="0" lang="en-US" sz="2800" b="1" i="0" u="none" strike="noStrike" kern="1200" cap="none" spc="0" normalizeH="0" baseline="0" noProof="0" dirty="0">
                <a:ln>
                  <a:noFill/>
                </a:ln>
                <a:solidFill>
                  <a:srgbClr val="FFFFCC"/>
                </a:solidFill>
                <a:effectLst>
                  <a:glow rad="190500">
                    <a:srgbClr val="000000">
                      <a:alpha val="75000"/>
                    </a:srgbClr>
                  </a:glow>
                </a:effectLst>
                <a:uLnTx/>
                <a:uFillTx/>
                <a:latin typeface="Arial" charset="0"/>
                <a:ea typeface="新細明體" charset="0"/>
                <a:cs typeface="新細明體" charset="0"/>
              </a:rPr>
              <a:t> and 6</a:t>
            </a:r>
            <a:r>
              <a:rPr kumimoji="0" lang="en-US" sz="2800" b="1" i="0" u="none" strike="noStrike" kern="1200" cap="none" spc="0" normalizeH="0" baseline="30000" noProof="0" dirty="0">
                <a:ln>
                  <a:noFill/>
                </a:ln>
                <a:solidFill>
                  <a:srgbClr val="FFFFCC"/>
                </a:solidFill>
                <a:effectLst>
                  <a:glow rad="190500">
                    <a:srgbClr val="000000">
                      <a:alpha val="75000"/>
                    </a:srgbClr>
                  </a:glow>
                </a:effectLst>
                <a:uLnTx/>
                <a:uFillTx/>
                <a:latin typeface="Arial" charset="0"/>
                <a:ea typeface="新細明體" charset="0"/>
                <a:cs typeface="新細明體" charset="0"/>
              </a:rPr>
              <a:t>th</a:t>
            </a:r>
            <a:r>
              <a:rPr kumimoji="0" lang="en-US" sz="2800" b="1" i="0" u="none" strike="noStrike" kern="1200" cap="none" spc="0" normalizeH="0" baseline="0" noProof="0" dirty="0">
                <a:ln>
                  <a:noFill/>
                </a:ln>
                <a:solidFill>
                  <a:srgbClr val="FFFFCC"/>
                </a:solidFill>
                <a:effectLst>
                  <a:glow rad="190500">
                    <a:srgbClr val="000000">
                      <a:alpha val="75000"/>
                    </a:srgbClr>
                  </a:glow>
                </a:effectLst>
                <a:uLnTx/>
                <a:uFillTx/>
                <a:latin typeface="Arial" charset="0"/>
                <a:ea typeface="新細明體" charset="0"/>
                <a:cs typeface="新細明體" charset="0"/>
              </a:rPr>
              <a:t> views</a:t>
            </a:r>
          </a:p>
        </p:txBody>
      </p:sp>
      <p:sp>
        <p:nvSpPr>
          <p:cNvPr id="739333" name="Rectangle 2"/>
          <p:cNvSpPr txBox="1">
            <a:spLocks noChangeArrowheads="1"/>
          </p:cNvSpPr>
          <p:nvPr/>
        </p:nvSpPr>
        <p:spPr bwMode="auto">
          <a:xfrm>
            <a:off x="-34925" y="404813"/>
            <a:ext cx="4822825" cy="762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charset="0"/>
                <a:ea typeface="新細明體" charset="0"/>
                <a:cs typeface="新細明體" charset="0"/>
              </a:rPr>
              <a:t>Differing Views:</a:t>
            </a:r>
          </a:p>
        </p:txBody>
      </p:sp>
    </p:spTree>
    <p:extLst>
      <p:ext uri="{BB962C8B-B14F-4D97-AF65-F5344CB8AC3E}">
        <p14:creationId xmlns:p14="http://schemas.microsoft.com/office/powerpoint/2010/main" val="853312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485">
                                            <p:txEl>
                                              <p:pRg st="0" end="0"/>
                                            </p:txEl>
                                          </p:spTgt>
                                        </p:tgtEl>
                                        <p:attrNameLst>
                                          <p:attrName>style.visibility</p:attrName>
                                        </p:attrNameLst>
                                      </p:cBhvr>
                                      <p:to>
                                        <p:strVal val="visible"/>
                                      </p:to>
                                    </p:set>
                                    <p:animEffect transition="in" filter="wipe(left)">
                                      <p:cBhvr>
                                        <p:cTn id="7" dur="500"/>
                                        <p:tgtEl>
                                          <p:spTgt spid="204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485">
                                            <p:txEl>
                                              <p:pRg st="1" end="1"/>
                                            </p:txEl>
                                          </p:spTgt>
                                        </p:tgtEl>
                                        <p:attrNameLst>
                                          <p:attrName>style.visibility</p:attrName>
                                        </p:attrNameLst>
                                      </p:cBhvr>
                                      <p:to>
                                        <p:strVal val="visible"/>
                                      </p:to>
                                    </p:set>
                                    <p:animEffect transition="in" filter="wipe(left)">
                                      <p:cBhvr>
                                        <p:cTn id="12" dur="500"/>
                                        <p:tgtEl>
                                          <p:spTgt spid="2048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485">
                                            <p:txEl>
                                              <p:pRg st="2" end="2"/>
                                            </p:txEl>
                                          </p:spTgt>
                                        </p:tgtEl>
                                        <p:attrNameLst>
                                          <p:attrName>style.visibility</p:attrName>
                                        </p:attrNameLst>
                                      </p:cBhvr>
                                      <p:to>
                                        <p:strVal val="visible"/>
                                      </p:to>
                                    </p:set>
                                    <p:animEffect transition="in" filter="wipe(left)">
                                      <p:cBhvr>
                                        <p:cTn id="17" dur="500"/>
                                        <p:tgtEl>
                                          <p:spTgt spid="2048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485">
                                            <p:txEl>
                                              <p:pRg st="3" end="3"/>
                                            </p:txEl>
                                          </p:spTgt>
                                        </p:tgtEl>
                                        <p:attrNameLst>
                                          <p:attrName>style.visibility</p:attrName>
                                        </p:attrNameLst>
                                      </p:cBhvr>
                                      <p:to>
                                        <p:strVal val="visible"/>
                                      </p:to>
                                    </p:set>
                                    <p:animEffect transition="in" filter="wipe(left)">
                                      <p:cBhvr>
                                        <p:cTn id="22" dur="500"/>
                                        <p:tgtEl>
                                          <p:spTgt spid="2048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485">
                                            <p:txEl>
                                              <p:pRg st="4" end="4"/>
                                            </p:txEl>
                                          </p:spTgt>
                                        </p:tgtEl>
                                        <p:attrNameLst>
                                          <p:attrName>style.visibility</p:attrName>
                                        </p:attrNameLst>
                                      </p:cBhvr>
                                      <p:to>
                                        <p:strVal val="visible"/>
                                      </p:to>
                                    </p:set>
                                    <p:animEffect transition="in" filter="wipe(left)">
                                      <p:cBhvr>
                                        <p:cTn id="27" dur="500"/>
                                        <p:tgtEl>
                                          <p:spTgt spid="2048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485">
                                            <p:txEl>
                                              <p:pRg st="5" end="5"/>
                                            </p:txEl>
                                          </p:spTgt>
                                        </p:tgtEl>
                                        <p:attrNameLst>
                                          <p:attrName>style.visibility</p:attrName>
                                        </p:attrNameLst>
                                      </p:cBhvr>
                                      <p:to>
                                        <p:strVal val="visible"/>
                                      </p:to>
                                    </p:set>
                                    <p:animEffect transition="in" filter="wipe(left)">
                                      <p:cBhvr>
                                        <p:cTn id="32" dur="500"/>
                                        <p:tgtEl>
                                          <p:spTgt spid="2048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0485">
                                            <p:txEl>
                                              <p:pRg st="6" end="6"/>
                                            </p:txEl>
                                          </p:spTgt>
                                        </p:tgtEl>
                                        <p:attrNameLst>
                                          <p:attrName>style.visibility</p:attrName>
                                        </p:attrNameLst>
                                      </p:cBhvr>
                                      <p:to>
                                        <p:strVal val="visible"/>
                                      </p:to>
                                    </p:set>
                                    <p:animEffect transition="in" filter="wipe(left)">
                                      <p:cBhvr>
                                        <p:cTn id="37" dur="500"/>
                                        <p:tgtEl>
                                          <p:spTgt spid="2048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40</a:t>
            </a:r>
          </a:p>
        </p:txBody>
      </p:sp>
    </p:spTree>
    <p:extLst>
      <p:ext uri="{BB962C8B-B14F-4D97-AF65-F5344CB8AC3E}">
        <p14:creationId xmlns:p14="http://schemas.microsoft.com/office/powerpoint/2010/main" val="11094937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en-US" sz="8000" b="1" dirty="0">
                <a:solidFill>
                  <a:schemeClr val="tx1"/>
                </a:solidFill>
                <a:effectLst>
                  <a:glow rad="279400">
                    <a:srgbClr val="000000">
                      <a:alpha val="87000"/>
                    </a:srgbClr>
                  </a:glow>
                </a:effectLst>
                <a:ea typeface="ＭＳ Ｐゴシック" pitchFamily="-112" charset="-128"/>
                <a:cs typeface="ＭＳ Ｐゴシック" pitchFamily="-112" charset="-128"/>
              </a:rPr>
              <a:t>Ezekiel 40–48</a:t>
            </a:r>
          </a:p>
        </p:txBody>
      </p:sp>
      <p:sp>
        <p:nvSpPr>
          <p:cNvPr id="4" name="Rectangle 4"/>
          <p:cNvSpPr txBox="1">
            <a:spLocks noChangeArrowheads="1"/>
          </p:cNvSpPr>
          <p:nvPr/>
        </p:nvSpPr>
        <p:spPr bwMode="auto">
          <a:xfrm>
            <a:off x="-36513" y="6021388"/>
            <a:ext cx="9180513" cy="8636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Osaka" charset="0"/>
                <a:cs typeface="Osaka" charset="0"/>
              </a:rPr>
              <a:t>Rick Griffith, Singapore Bible College</a:t>
            </a:r>
            <a:br>
              <a:rPr kumimoji="0" lang="en-US" sz="2400" b="1" i="0" u="none" strike="noStrike" kern="0" cap="none" spc="0" normalizeH="0" baseline="0" noProof="0" dirty="0">
                <a:ln>
                  <a:noFill/>
                </a:ln>
                <a:solidFill>
                  <a:srgbClr val="FFFFFF"/>
                </a:solidFill>
                <a:effectLst/>
                <a:uLnTx/>
                <a:uFillTx/>
                <a:latin typeface="Arial" charset="0"/>
                <a:ea typeface="Osaka" charset="0"/>
                <a:cs typeface="Osaka" charset="0"/>
              </a:rPr>
            </a:br>
            <a:r>
              <a:rPr kumimoji="0" lang="en-US" sz="2400" b="1" i="0" u="none" strike="noStrike" kern="0" cap="none" spc="0" normalizeH="0" baseline="0" noProof="0" dirty="0">
                <a:ln>
                  <a:noFill/>
                </a:ln>
                <a:solidFill>
                  <a:srgbClr val="FFFFFF"/>
                </a:solidFill>
                <a:effectLst/>
                <a:uLnTx/>
                <a:uFillTx/>
                <a:latin typeface="Arial" charset="0"/>
                <a:ea typeface="Osaka" charset="0"/>
                <a:cs typeface="Osaka" charset="0"/>
              </a:rPr>
              <a:t>BibleStudyDownloads.org</a:t>
            </a:r>
          </a:p>
        </p:txBody>
      </p:sp>
    </p:spTree>
    <p:extLst>
      <p:ext uri="{BB962C8B-B14F-4D97-AF65-F5344CB8AC3E}">
        <p14:creationId xmlns:p14="http://schemas.microsoft.com/office/powerpoint/2010/main" val="3557316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4225"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06" name="Text Box 10"/>
          <p:cNvSpPr txBox="1">
            <a:spLocks noChangeArrowheads="1"/>
          </p:cNvSpPr>
          <p:nvPr/>
        </p:nvSpPr>
        <p:spPr bwMode="auto">
          <a:xfrm>
            <a:off x="8382000" y="76200"/>
            <a:ext cx="698500"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560</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232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342</a:t>
            </a: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586</a:t>
            </a: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Jeremiah</a:t>
            </a:r>
          </a:p>
        </p:txBody>
      </p:sp>
      <p:sp>
        <p:nvSpPr>
          <p:cNvPr id="564229"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564230"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Ezekiel</a:t>
            </a: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Daniel</a:t>
            </a: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597</a:t>
            </a: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605</a:t>
            </a: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en-US" sz="3600" b="1" dirty="0">
                <a:latin typeface="Arial" charset="0"/>
                <a:ea typeface="ＭＳ Ｐゴシック" charset="0"/>
                <a:cs typeface="Arial" charset="0"/>
              </a:rPr>
              <a:t>Josiah</a:t>
            </a:r>
            <a:r>
              <a:rPr kumimoji="1" lang="fr-FR" altLang="ja-JP" sz="3600" b="1" dirty="0">
                <a:latin typeface="Arial" charset="0"/>
                <a:ea typeface="ＭＳ Ｐゴシック" charset="0"/>
                <a:cs typeface="Arial" charset="0"/>
              </a:rPr>
              <a:t>'</a:t>
            </a:r>
            <a:r>
              <a:rPr kumimoji="1" lang="en-US" altLang="ja-JP" sz="3600" b="1" dirty="0">
                <a:latin typeface="Arial" charset="0"/>
                <a:ea typeface="ＭＳ Ｐゴシック" charset="0"/>
                <a:cs typeface="Arial" charset="0"/>
              </a:rPr>
              <a:t>s Sons &amp; Prophets</a:t>
            </a:r>
            <a:endParaRPr kumimoji="1" lang="en-US" sz="2800" dirty="0">
              <a:latin typeface="Arial" charset="0"/>
              <a:ea typeface="ＭＳ Ｐゴシック" charset="0"/>
              <a:cs typeface="Arial"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a:ea typeface="ＭＳ Ｐゴシック" charset="0"/>
              <a:cs typeface="Arial"/>
            </a:endParaRPr>
          </a:p>
        </p:txBody>
      </p:sp>
      <p:sp>
        <p:nvSpPr>
          <p:cNvPr id="29741" name="Rectangle 45"/>
          <p:cNvSpPr>
            <a:spLocks noChangeArrowheads="1"/>
          </p:cNvSpPr>
          <p:nvPr/>
        </p:nvSpPr>
        <p:spPr bwMode="auto">
          <a:xfrm>
            <a:off x="990600" y="61722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Brief Puppet Kings</a:t>
            </a: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City Fell</a:t>
            </a: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Zedekiah</a:t>
            </a: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609</a:t>
            </a: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rPr>
              <a:t>Jehoiachin</a:t>
            </a: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Jehoiakim</a:t>
            </a: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Josiah</a:t>
            </a: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(3 mos.)</a:t>
            </a: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(3 mos.)</a:t>
            </a: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(11 yrs.)</a:t>
            </a: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(11 yrs.)</a:t>
            </a:r>
          </a:p>
        </p:txBody>
      </p:sp>
      <p:sp>
        <p:nvSpPr>
          <p:cNvPr id="29760" name="Rectangle 64"/>
          <p:cNvSpPr>
            <a:spLocks noChangeArrowheads="1"/>
          </p:cNvSpPr>
          <p:nvPr/>
        </p:nvSpPr>
        <p:spPr bwMode="auto">
          <a:xfrm>
            <a:off x="-49368"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627</a:t>
            </a: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rPr>
              <a:t>Jehoahaz</a:t>
            </a:r>
          </a:p>
        </p:txBody>
      </p:sp>
    </p:spTree>
    <p:extLst>
      <p:ext uri="{BB962C8B-B14F-4D97-AF65-F5344CB8AC3E}">
        <p14:creationId xmlns:p14="http://schemas.microsoft.com/office/powerpoint/2010/main" val="1331076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 calcmode="lin" valueType="num">
                                      <p:cBhvr additive="base">
                                        <p:cTn id="7" dur="500" fill="hold"/>
                                        <p:tgtEl>
                                          <p:spTgt spid="29709"/>
                                        </p:tgtEl>
                                        <p:attrNameLst>
                                          <p:attrName>ppt_x</p:attrName>
                                        </p:attrNameLst>
                                      </p:cBhvr>
                                      <p:tavLst>
                                        <p:tav tm="0">
                                          <p:val>
                                            <p:strVal val="0-#ppt_w/2"/>
                                          </p:val>
                                        </p:tav>
                                        <p:tav tm="100000">
                                          <p:val>
                                            <p:strVal val="#ppt_x"/>
                                          </p:val>
                                        </p:tav>
                                      </p:tavLst>
                                    </p:anim>
                                    <p:anim calcmode="lin" valueType="num">
                                      <p:cBhvr additive="base">
                                        <p:cTn id="8"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23"/>
                                        </p:tgtEl>
                                        <p:attrNameLst>
                                          <p:attrName>style.visibility</p:attrName>
                                        </p:attrNameLst>
                                      </p:cBhvr>
                                      <p:to>
                                        <p:strVal val="visible"/>
                                      </p:to>
                                    </p:set>
                                    <p:anim calcmode="lin" valueType="num">
                                      <p:cBhvr additive="base">
                                        <p:cTn id="13" dur="500" fill="hold"/>
                                        <p:tgtEl>
                                          <p:spTgt spid="29723"/>
                                        </p:tgtEl>
                                        <p:attrNameLst>
                                          <p:attrName>ppt_x</p:attrName>
                                        </p:attrNameLst>
                                      </p:cBhvr>
                                      <p:tavLst>
                                        <p:tav tm="0">
                                          <p:val>
                                            <p:strVal val="0-#ppt_w/2"/>
                                          </p:val>
                                        </p:tav>
                                        <p:tav tm="100000">
                                          <p:val>
                                            <p:strVal val="#ppt_x"/>
                                          </p:val>
                                        </p:tav>
                                      </p:tavLst>
                                    </p:anim>
                                    <p:anim calcmode="lin" valueType="num">
                                      <p:cBhvr additive="base">
                                        <p:cTn id="14" dur="500" fill="hold"/>
                                        <p:tgtEl>
                                          <p:spTgt spid="2972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31"/>
                                        </p:tgtEl>
                                        <p:attrNameLst>
                                          <p:attrName>style.visibility</p:attrName>
                                        </p:attrNameLst>
                                      </p:cBhvr>
                                      <p:to>
                                        <p:strVal val="visible"/>
                                      </p:to>
                                    </p:set>
                                    <p:anim calcmode="lin" valueType="num">
                                      <p:cBhvr additive="base">
                                        <p:cTn id="19" dur="500" fill="hold"/>
                                        <p:tgtEl>
                                          <p:spTgt spid="29731"/>
                                        </p:tgtEl>
                                        <p:attrNameLst>
                                          <p:attrName>ppt_x</p:attrName>
                                        </p:attrNameLst>
                                      </p:cBhvr>
                                      <p:tavLst>
                                        <p:tav tm="0">
                                          <p:val>
                                            <p:strVal val="0-#ppt_w/2"/>
                                          </p:val>
                                        </p:tav>
                                        <p:tav tm="100000">
                                          <p:val>
                                            <p:strVal val="#ppt_x"/>
                                          </p:val>
                                        </p:tav>
                                      </p:tavLst>
                                    </p:anim>
                                    <p:anim calcmode="lin" valueType="num">
                                      <p:cBhvr additive="base">
                                        <p:cTn id="20"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24"/>
                                        </p:tgtEl>
                                        <p:attrNameLst>
                                          <p:attrName>style.visibility</p:attrName>
                                        </p:attrNameLst>
                                      </p:cBhvr>
                                      <p:to>
                                        <p:strVal val="visible"/>
                                      </p:to>
                                    </p:set>
                                    <p:anim calcmode="lin" valueType="num">
                                      <p:cBhvr additive="base">
                                        <p:cTn id="25" dur="500" fill="hold"/>
                                        <p:tgtEl>
                                          <p:spTgt spid="29724"/>
                                        </p:tgtEl>
                                        <p:attrNameLst>
                                          <p:attrName>ppt_x</p:attrName>
                                        </p:attrNameLst>
                                      </p:cBhvr>
                                      <p:tavLst>
                                        <p:tav tm="0">
                                          <p:val>
                                            <p:strVal val="0-#ppt_w/2"/>
                                          </p:val>
                                        </p:tav>
                                        <p:tav tm="100000">
                                          <p:val>
                                            <p:strVal val="#ppt_x"/>
                                          </p:val>
                                        </p:tav>
                                      </p:tavLst>
                                    </p:anim>
                                    <p:anim calcmode="lin" valueType="num">
                                      <p:cBhvr additive="base">
                                        <p:cTn id="26" dur="500" fill="hold"/>
                                        <p:tgtEl>
                                          <p:spTgt spid="2972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30"/>
                                        </p:tgtEl>
                                        <p:attrNameLst>
                                          <p:attrName>style.visibility</p:attrName>
                                        </p:attrNameLst>
                                      </p:cBhvr>
                                      <p:to>
                                        <p:strVal val="visible"/>
                                      </p:to>
                                    </p:set>
                                    <p:anim calcmode="lin" valueType="num">
                                      <p:cBhvr additive="base">
                                        <p:cTn id="31" dur="500" fill="hold"/>
                                        <p:tgtEl>
                                          <p:spTgt spid="29730"/>
                                        </p:tgtEl>
                                        <p:attrNameLst>
                                          <p:attrName>ppt_x</p:attrName>
                                        </p:attrNameLst>
                                      </p:cBhvr>
                                      <p:tavLst>
                                        <p:tav tm="0">
                                          <p:val>
                                            <p:strVal val="0-#ppt_w/2"/>
                                          </p:val>
                                        </p:tav>
                                        <p:tav tm="100000">
                                          <p:val>
                                            <p:strVal val="#ppt_x"/>
                                          </p:val>
                                        </p:tav>
                                      </p:tavLst>
                                    </p:anim>
                                    <p:anim calcmode="lin" valueType="num">
                                      <p:cBhvr additive="base">
                                        <p:cTn id="32"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47"/>
                                        </p:tgtEl>
                                        <p:attrNameLst>
                                          <p:attrName>style.visibility</p:attrName>
                                        </p:attrNameLst>
                                      </p:cBhvr>
                                      <p:to>
                                        <p:strVal val="visible"/>
                                      </p:to>
                                    </p:set>
                                    <p:anim calcmode="lin" valueType="num">
                                      <p:cBhvr additive="base">
                                        <p:cTn id="37" dur="500" fill="hold"/>
                                        <p:tgtEl>
                                          <p:spTgt spid="29747"/>
                                        </p:tgtEl>
                                        <p:attrNameLst>
                                          <p:attrName>ppt_x</p:attrName>
                                        </p:attrNameLst>
                                      </p:cBhvr>
                                      <p:tavLst>
                                        <p:tav tm="0">
                                          <p:val>
                                            <p:strVal val="0-#ppt_w/2"/>
                                          </p:val>
                                        </p:tav>
                                        <p:tav tm="100000">
                                          <p:val>
                                            <p:strVal val="#ppt_x"/>
                                          </p:val>
                                        </p:tav>
                                      </p:tavLst>
                                    </p:anim>
                                    <p:anim calcmode="lin" valueType="num">
                                      <p:cBhvr additive="base">
                                        <p:cTn id="38"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55"/>
                                        </p:tgtEl>
                                        <p:attrNameLst>
                                          <p:attrName>style.visibility</p:attrName>
                                        </p:attrNameLst>
                                      </p:cBhvr>
                                      <p:to>
                                        <p:strVal val="visible"/>
                                      </p:to>
                                    </p:set>
                                    <p:anim calcmode="lin" valueType="num">
                                      <p:cBhvr additive="base">
                                        <p:cTn id="43" dur="500" fill="hold"/>
                                        <p:tgtEl>
                                          <p:spTgt spid="29755"/>
                                        </p:tgtEl>
                                        <p:attrNameLst>
                                          <p:attrName>ppt_x</p:attrName>
                                        </p:attrNameLst>
                                      </p:cBhvr>
                                      <p:tavLst>
                                        <p:tav tm="0">
                                          <p:val>
                                            <p:strVal val="0-#ppt_w/2"/>
                                          </p:val>
                                        </p:tav>
                                        <p:tav tm="100000">
                                          <p:val>
                                            <p:strVal val="#ppt_x"/>
                                          </p:val>
                                        </p:tav>
                                      </p:tavLst>
                                    </p:anim>
                                    <p:anim calcmode="lin" valueType="num">
                                      <p:cBhvr additive="base">
                                        <p:cTn id="44" dur="500" fill="hold"/>
                                        <p:tgtEl>
                                          <p:spTgt spid="29755"/>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54"/>
                                        </p:tgtEl>
                                        <p:attrNameLst>
                                          <p:attrName>style.visibility</p:attrName>
                                        </p:attrNameLst>
                                      </p:cBhvr>
                                      <p:to>
                                        <p:strVal val="visible"/>
                                      </p:to>
                                    </p:set>
                                    <p:anim calcmode="lin" valueType="num">
                                      <p:cBhvr additive="base">
                                        <p:cTn id="49" dur="500" fill="hold"/>
                                        <p:tgtEl>
                                          <p:spTgt spid="29754"/>
                                        </p:tgtEl>
                                        <p:attrNameLst>
                                          <p:attrName>ppt_x</p:attrName>
                                        </p:attrNameLst>
                                      </p:cBhvr>
                                      <p:tavLst>
                                        <p:tav tm="0">
                                          <p:val>
                                            <p:strVal val="0-#ppt_w/2"/>
                                          </p:val>
                                        </p:tav>
                                        <p:tav tm="100000">
                                          <p:val>
                                            <p:strVal val="#ppt_x"/>
                                          </p:val>
                                        </p:tav>
                                      </p:tavLst>
                                    </p:anim>
                                    <p:anim calcmode="lin" valueType="num">
                                      <p:cBhvr additive="base">
                                        <p:cTn id="50" dur="500" fill="hold"/>
                                        <p:tgtEl>
                                          <p:spTgt spid="29754"/>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756"/>
                                        </p:tgtEl>
                                        <p:attrNameLst>
                                          <p:attrName>style.visibility</p:attrName>
                                        </p:attrNameLst>
                                      </p:cBhvr>
                                      <p:to>
                                        <p:strVal val="visible"/>
                                      </p:to>
                                    </p:set>
                                    <p:anim calcmode="lin" valueType="num">
                                      <p:cBhvr additive="base">
                                        <p:cTn id="55" dur="500" fill="hold"/>
                                        <p:tgtEl>
                                          <p:spTgt spid="29756"/>
                                        </p:tgtEl>
                                        <p:attrNameLst>
                                          <p:attrName>ppt_x</p:attrName>
                                        </p:attrNameLst>
                                      </p:cBhvr>
                                      <p:tavLst>
                                        <p:tav tm="0">
                                          <p:val>
                                            <p:strVal val="0-#ppt_w/2"/>
                                          </p:val>
                                        </p:tav>
                                        <p:tav tm="100000">
                                          <p:val>
                                            <p:strVal val="#ppt_x"/>
                                          </p:val>
                                        </p:tav>
                                      </p:tavLst>
                                    </p:anim>
                                    <p:anim calcmode="lin" valueType="num">
                                      <p:cBhvr additive="base">
                                        <p:cTn id="56"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753"/>
                                        </p:tgtEl>
                                        <p:attrNameLst>
                                          <p:attrName>style.visibility</p:attrName>
                                        </p:attrNameLst>
                                      </p:cBhvr>
                                      <p:to>
                                        <p:strVal val="visible"/>
                                      </p:to>
                                    </p:set>
                                    <p:anim calcmode="lin" valueType="num">
                                      <p:cBhvr additive="base">
                                        <p:cTn id="61" dur="500" fill="hold"/>
                                        <p:tgtEl>
                                          <p:spTgt spid="29753"/>
                                        </p:tgtEl>
                                        <p:attrNameLst>
                                          <p:attrName>ppt_x</p:attrName>
                                        </p:attrNameLst>
                                      </p:cBhvr>
                                      <p:tavLst>
                                        <p:tav tm="0">
                                          <p:val>
                                            <p:strVal val="0-#ppt_w/2"/>
                                          </p:val>
                                        </p:tav>
                                        <p:tav tm="100000">
                                          <p:val>
                                            <p:strVal val="#ppt_x"/>
                                          </p:val>
                                        </p:tav>
                                      </p:tavLst>
                                    </p:anim>
                                    <p:anim calcmode="lin" valueType="num">
                                      <p:cBhvr additive="base">
                                        <p:cTn id="62" dur="500" fill="hold"/>
                                        <p:tgtEl>
                                          <p:spTgt spid="29753"/>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58"/>
                                        </p:tgtEl>
                                        <p:attrNameLst>
                                          <p:attrName>style.visibility</p:attrName>
                                        </p:attrNameLst>
                                      </p:cBhvr>
                                      <p:to>
                                        <p:strVal val="visible"/>
                                      </p:to>
                                    </p:set>
                                    <p:anim calcmode="lin" valueType="num">
                                      <p:cBhvr additive="base">
                                        <p:cTn id="67" dur="500" fill="hold"/>
                                        <p:tgtEl>
                                          <p:spTgt spid="29758"/>
                                        </p:tgtEl>
                                        <p:attrNameLst>
                                          <p:attrName>ppt_x</p:attrName>
                                        </p:attrNameLst>
                                      </p:cBhvr>
                                      <p:tavLst>
                                        <p:tav tm="0">
                                          <p:val>
                                            <p:strVal val="0-#ppt_w/2"/>
                                          </p:val>
                                        </p:tav>
                                        <p:tav tm="100000">
                                          <p:val>
                                            <p:strVal val="#ppt_x"/>
                                          </p:val>
                                        </p:tav>
                                      </p:tavLst>
                                    </p:anim>
                                    <p:anim calcmode="lin" valueType="num">
                                      <p:cBhvr additive="base">
                                        <p:cTn id="68"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9752"/>
                                        </p:tgtEl>
                                        <p:attrNameLst>
                                          <p:attrName>style.visibility</p:attrName>
                                        </p:attrNameLst>
                                      </p:cBhvr>
                                      <p:to>
                                        <p:strVal val="visible"/>
                                      </p:to>
                                    </p:set>
                                    <p:anim calcmode="lin" valueType="num">
                                      <p:cBhvr additive="base">
                                        <p:cTn id="73" dur="500" fill="hold"/>
                                        <p:tgtEl>
                                          <p:spTgt spid="29752"/>
                                        </p:tgtEl>
                                        <p:attrNameLst>
                                          <p:attrName>ppt_x</p:attrName>
                                        </p:attrNameLst>
                                      </p:cBhvr>
                                      <p:tavLst>
                                        <p:tav tm="0">
                                          <p:val>
                                            <p:strVal val="0-#ppt_w/2"/>
                                          </p:val>
                                        </p:tav>
                                        <p:tav tm="100000">
                                          <p:val>
                                            <p:strVal val="#ppt_x"/>
                                          </p:val>
                                        </p:tav>
                                      </p:tavLst>
                                    </p:anim>
                                    <p:anim calcmode="lin" valueType="num">
                                      <p:cBhvr additive="base">
                                        <p:cTn id="74" dur="500" fill="hold"/>
                                        <p:tgtEl>
                                          <p:spTgt spid="2975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9757"/>
                                        </p:tgtEl>
                                        <p:attrNameLst>
                                          <p:attrName>style.visibility</p:attrName>
                                        </p:attrNameLst>
                                      </p:cBhvr>
                                      <p:to>
                                        <p:strVal val="visible"/>
                                      </p:to>
                                    </p:set>
                                    <p:anim calcmode="lin" valueType="num">
                                      <p:cBhvr additive="base">
                                        <p:cTn id="79" dur="500" fill="hold"/>
                                        <p:tgtEl>
                                          <p:spTgt spid="29757"/>
                                        </p:tgtEl>
                                        <p:attrNameLst>
                                          <p:attrName>ppt_x</p:attrName>
                                        </p:attrNameLst>
                                      </p:cBhvr>
                                      <p:tavLst>
                                        <p:tav tm="0">
                                          <p:val>
                                            <p:strVal val="0-#ppt_w/2"/>
                                          </p:val>
                                        </p:tav>
                                        <p:tav tm="100000">
                                          <p:val>
                                            <p:strVal val="#ppt_x"/>
                                          </p:val>
                                        </p:tav>
                                      </p:tavLst>
                                    </p:anim>
                                    <p:anim calcmode="lin" valueType="num">
                                      <p:cBhvr additive="base">
                                        <p:cTn id="80"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9746"/>
                                        </p:tgtEl>
                                        <p:attrNameLst>
                                          <p:attrName>style.visibility</p:attrName>
                                        </p:attrNameLst>
                                      </p:cBhvr>
                                      <p:to>
                                        <p:strVal val="visible"/>
                                      </p:to>
                                    </p:set>
                                    <p:anim calcmode="lin" valueType="num">
                                      <p:cBhvr additive="base">
                                        <p:cTn id="85" dur="500" fill="hold"/>
                                        <p:tgtEl>
                                          <p:spTgt spid="29746"/>
                                        </p:tgtEl>
                                        <p:attrNameLst>
                                          <p:attrName>ppt_x</p:attrName>
                                        </p:attrNameLst>
                                      </p:cBhvr>
                                      <p:tavLst>
                                        <p:tav tm="0">
                                          <p:val>
                                            <p:strVal val="0-#ppt_w/2"/>
                                          </p:val>
                                        </p:tav>
                                        <p:tav tm="100000">
                                          <p:val>
                                            <p:strVal val="#ppt_x"/>
                                          </p:val>
                                        </p:tav>
                                      </p:tavLst>
                                    </p:anim>
                                    <p:anim calcmode="lin" valueType="num">
                                      <p:cBhvr additive="base">
                                        <p:cTn id="86" dur="500" fill="hold"/>
                                        <p:tgtEl>
                                          <p:spTgt spid="29746"/>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9759"/>
                                        </p:tgtEl>
                                        <p:attrNameLst>
                                          <p:attrName>style.visibility</p:attrName>
                                        </p:attrNameLst>
                                      </p:cBhvr>
                                      <p:to>
                                        <p:strVal val="visible"/>
                                      </p:to>
                                    </p:set>
                                    <p:anim calcmode="lin" valueType="num">
                                      <p:cBhvr additive="base">
                                        <p:cTn id="91" dur="500" fill="hold"/>
                                        <p:tgtEl>
                                          <p:spTgt spid="29759"/>
                                        </p:tgtEl>
                                        <p:attrNameLst>
                                          <p:attrName>ppt_x</p:attrName>
                                        </p:attrNameLst>
                                      </p:cBhvr>
                                      <p:tavLst>
                                        <p:tav tm="0">
                                          <p:val>
                                            <p:strVal val="0-#ppt_w/2"/>
                                          </p:val>
                                        </p:tav>
                                        <p:tav tm="100000">
                                          <p:val>
                                            <p:strVal val="#ppt_x"/>
                                          </p:val>
                                        </p:tav>
                                      </p:tavLst>
                                    </p:anim>
                                    <p:anim calcmode="lin" valueType="num">
                                      <p:cBhvr additive="base">
                                        <p:cTn id="92"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377" name="Picture 3" descr="israel_rainbowBe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16113"/>
            <a:ext cx="92075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1378" name="Rectangle 2"/>
          <p:cNvSpPr>
            <a:spLocks noGrp="1" noChangeArrowheads="1"/>
          </p:cNvSpPr>
          <p:nvPr>
            <p:ph type="title"/>
          </p:nvPr>
        </p:nvSpPr>
        <p:spPr>
          <a:xfrm>
            <a:off x="685800" y="762000"/>
            <a:ext cx="7772400" cy="762000"/>
          </a:xfrm>
          <a:solidFill>
            <a:srgbClr val="E9BAFC"/>
          </a:solidFill>
        </p:spPr>
        <p:txBody>
          <a:bodyPr/>
          <a:lstStyle/>
          <a:p>
            <a:pPr eaLnBrk="1" hangingPunct="1"/>
            <a:r>
              <a:rPr lang="en-US" b="1" dirty="0">
                <a:solidFill>
                  <a:schemeClr val="bg1"/>
                </a:solidFill>
                <a:latin typeface="Arial" charset="0"/>
                <a:ea typeface="新細明體" charset="0"/>
              </a:rPr>
              <a:t>Israel</a:t>
            </a:r>
            <a:r>
              <a:rPr lang="uk-UA" altLang="ja-JP" b="1" dirty="0">
                <a:solidFill>
                  <a:schemeClr val="bg1"/>
                </a:solidFill>
                <a:latin typeface="Arial" charset="0"/>
                <a:ea typeface="新細明體" charset="0"/>
              </a:rPr>
              <a:t>'</a:t>
            </a:r>
            <a:r>
              <a:rPr lang="en-US" b="1" dirty="0">
                <a:solidFill>
                  <a:schemeClr val="bg1"/>
                </a:solidFill>
                <a:latin typeface="Arial" charset="0"/>
                <a:ea typeface="新細明體" charset="0"/>
              </a:rPr>
              <a:t>s Restored Community</a:t>
            </a:r>
          </a:p>
        </p:txBody>
      </p:sp>
      <p:sp>
        <p:nvSpPr>
          <p:cNvPr id="21508" name="Rectangle 4"/>
          <p:cNvSpPr>
            <a:spLocks noChangeArrowheads="1"/>
          </p:cNvSpPr>
          <p:nvPr/>
        </p:nvSpPr>
        <p:spPr bwMode="auto">
          <a:xfrm>
            <a:off x="914400" y="2057400"/>
            <a:ext cx="7772400" cy="2019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200" b="1" i="0" u="none" strike="noStrike" kern="1200" cap="none" spc="0" normalizeH="0" baseline="0" noProof="0" dirty="0">
                <a:ln>
                  <a:noFill/>
                </a:ln>
                <a:solidFill>
                  <a:srgbClr val="FFFFCC"/>
                </a:solidFill>
                <a:effectLst>
                  <a:glow rad="101600">
                    <a:srgbClr val="000000">
                      <a:alpha val="75000"/>
                    </a:srgbClr>
                  </a:glow>
                </a:effectLst>
                <a:uLnTx/>
                <a:uFillTx/>
                <a:latin typeface="Arial" charset="0"/>
                <a:ea typeface="新細明體" charset="0"/>
                <a:cs typeface="新細明體" charset="0"/>
              </a:rPr>
              <a:t>New Temple (40–43)</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200" b="1" i="0" u="none" strike="noStrike" kern="1200" cap="none" spc="0" normalizeH="0" baseline="0" noProof="0" dirty="0">
                <a:ln>
                  <a:noFill/>
                </a:ln>
                <a:solidFill>
                  <a:srgbClr val="FFFFCC"/>
                </a:solidFill>
                <a:effectLst>
                  <a:glow rad="101600">
                    <a:srgbClr val="000000">
                      <a:alpha val="75000"/>
                    </a:srgbClr>
                  </a:glow>
                </a:effectLst>
                <a:uLnTx/>
                <a:uFillTx/>
                <a:latin typeface="Arial" charset="0"/>
                <a:ea typeface="新細明體" charset="0"/>
                <a:cs typeface="新細明體" charset="0"/>
              </a:rPr>
              <a:t>New Worship (44–46)</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200" b="1" i="0" u="none" strike="noStrike" kern="1200" cap="none" spc="0" normalizeH="0" baseline="0" noProof="0" dirty="0">
                <a:ln>
                  <a:noFill/>
                </a:ln>
                <a:solidFill>
                  <a:srgbClr val="FFFFCC"/>
                </a:solidFill>
                <a:effectLst>
                  <a:glow rad="101600">
                    <a:srgbClr val="000000">
                      <a:alpha val="75000"/>
                    </a:srgbClr>
                  </a:glow>
                </a:effectLst>
                <a:uLnTx/>
                <a:uFillTx/>
                <a:latin typeface="Arial" charset="0"/>
                <a:ea typeface="新細明體" charset="0"/>
                <a:cs typeface="新細明體" charset="0"/>
              </a:rPr>
              <a:t>New Territories (47–48)</a:t>
            </a:r>
          </a:p>
        </p:txBody>
      </p:sp>
    </p:spTree>
    <p:extLst>
      <p:ext uri="{BB962C8B-B14F-4D97-AF65-F5344CB8AC3E}">
        <p14:creationId xmlns:p14="http://schemas.microsoft.com/office/powerpoint/2010/main" val="4204075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300" fill="hold"/>
                                        <p:tgtEl>
                                          <p:spTgt spid="2150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150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1508">
                                            <p:txEl>
                                              <p:pRg st="1" end="1"/>
                                            </p:txEl>
                                          </p:spTgt>
                                        </p:tgtEl>
                                        <p:attrNameLst>
                                          <p:attrName>style.visibility</p:attrName>
                                        </p:attrNameLst>
                                      </p:cBhvr>
                                      <p:to>
                                        <p:strVal val="visible"/>
                                      </p:to>
                                    </p:set>
                                    <p:anim calcmode="lin" valueType="num">
                                      <p:cBhvr additive="base">
                                        <p:cTn id="13" dur="300" fill="hold"/>
                                        <p:tgtEl>
                                          <p:spTgt spid="21508">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150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1508">
                                            <p:txEl>
                                              <p:pRg st="2" end="2"/>
                                            </p:txEl>
                                          </p:spTgt>
                                        </p:tgtEl>
                                        <p:attrNameLst>
                                          <p:attrName>style.visibility</p:attrName>
                                        </p:attrNameLst>
                                      </p:cBhvr>
                                      <p:to>
                                        <p:strVal val="visible"/>
                                      </p:to>
                                    </p:set>
                                    <p:anim calcmode="lin" valueType="num">
                                      <p:cBhvr additive="base">
                                        <p:cTn id="19" dur="300" fill="hold"/>
                                        <p:tgtEl>
                                          <p:spTgt spid="21508">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1508">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5473" name="Picture 5" descr="Pict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9372533" cy="70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5474" name="Rectangle 2"/>
          <p:cNvSpPr>
            <a:spLocks noGrp="1" noChangeArrowheads="1"/>
          </p:cNvSpPr>
          <p:nvPr>
            <p:ph type="title"/>
          </p:nvPr>
        </p:nvSpPr>
        <p:spPr>
          <a:xfrm>
            <a:off x="1828800" y="0"/>
            <a:ext cx="6934200" cy="838200"/>
          </a:xfrm>
        </p:spPr>
        <p:txBody>
          <a:bodyPr/>
          <a:lstStyle/>
          <a:p>
            <a:pPr eaLnBrk="1" hangingPunct="1"/>
            <a:r>
              <a:rPr lang="en-US">
                <a:latin typeface="Arial" charset="0"/>
                <a:ea typeface="新細明體" charset="0"/>
              </a:rPr>
              <a:t>The Five Sections</a:t>
            </a:r>
          </a:p>
        </p:txBody>
      </p:sp>
      <p:sp>
        <p:nvSpPr>
          <p:cNvPr id="57350" name="Text Box 6"/>
          <p:cNvSpPr txBox="1">
            <a:spLocks noChangeArrowheads="1"/>
          </p:cNvSpPr>
          <p:nvPr/>
        </p:nvSpPr>
        <p:spPr bwMode="auto">
          <a:xfrm>
            <a:off x="0" y="203200"/>
            <a:ext cx="7650163" cy="161607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CC"/>
                </a:solidFill>
                <a:effectLst/>
                <a:uLnTx/>
                <a:uFillTx/>
                <a:latin typeface="Arial" pitchFamily="-112" charset="0"/>
                <a:ea typeface="新細明體"/>
                <a:cs typeface="新細明體"/>
              </a:rPr>
              <a:t>1. Outer Court - 40:17-19</a:t>
            </a:r>
            <a:br>
              <a:rPr kumimoji="0" lang="en-US" sz="2000" b="1" i="0" u="none" strike="noStrike" kern="1200" cap="none" spc="0" normalizeH="0" baseline="0" noProof="0">
                <a:ln>
                  <a:noFill/>
                </a:ln>
                <a:solidFill>
                  <a:srgbClr val="FFFFCC"/>
                </a:solidFill>
                <a:effectLst/>
                <a:uLnTx/>
                <a:uFillTx/>
                <a:latin typeface="Arial" pitchFamily="-112" charset="0"/>
                <a:ea typeface="新細明體"/>
                <a:cs typeface="新細明體"/>
              </a:rPr>
            </a:br>
            <a:r>
              <a:rPr kumimoji="0" lang="en-US" sz="2000" b="1" i="0" u="none" strike="noStrike" kern="1200" cap="none" spc="0" normalizeH="0" baseline="0" noProof="0">
                <a:ln>
                  <a:noFill/>
                </a:ln>
                <a:solidFill>
                  <a:srgbClr val="FFFFCC"/>
                </a:solidFill>
                <a:effectLst/>
                <a:uLnTx/>
                <a:uFillTx/>
                <a:latin typeface="Arial" pitchFamily="-112" charset="0"/>
                <a:ea typeface="新細明體"/>
                <a:cs typeface="新細明體"/>
              </a:rPr>
              <a:t>2. Inner Court - 40:44-47</a:t>
            </a:r>
            <a:br>
              <a:rPr kumimoji="0" lang="en-US" sz="2000" b="1" i="0" u="none" strike="noStrike" kern="1200" cap="none" spc="0" normalizeH="0" baseline="0" noProof="0">
                <a:ln>
                  <a:noFill/>
                </a:ln>
                <a:solidFill>
                  <a:srgbClr val="FFFFCC"/>
                </a:solidFill>
                <a:effectLst/>
                <a:uLnTx/>
                <a:uFillTx/>
                <a:latin typeface="Arial" pitchFamily="-112" charset="0"/>
                <a:ea typeface="新細明體"/>
                <a:cs typeface="新細明體"/>
              </a:rPr>
            </a:br>
            <a:r>
              <a:rPr kumimoji="0" lang="en-US" sz="2000" b="1" i="0" u="none" strike="noStrike" kern="1200" cap="none" spc="0" normalizeH="0" baseline="0" noProof="0">
                <a:ln>
                  <a:noFill/>
                </a:ln>
                <a:solidFill>
                  <a:srgbClr val="FFFFCC"/>
                </a:solidFill>
                <a:effectLst/>
                <a:uLnTx/>
                <a:uFillTx/>
                <a:latin typeface="Arial" pitchFamily="-112" charset="0"/>
                <a:ea typeface="新細明體"/>
                <a:cs typeface="新細明體"/>
              </a:rPr>
              <a:t>3. The Temple or Sanctuary - 41:1-26</a:t>
            </a:r>
            <a:br>
              <a:rPr kumimoji="0" lang="en-US" sz="2000" b="1" i="0" u="none" strike="noStrike" kern="1200" cap="none" spc="0" normalizeH="0" baseline="0" noProof="0">
                <a:ln>
                  <a:noFill/>
                </a:ln>
                <a:solidFill>
                  <a:srgbClr val="FFFFCC"/>
                </a:solidFill>
                <a:effectLst/>
                <a:uLnTx/>
                <a:uFillTx/>
                <a:latin typeface="Arial" pitchFamily="-112" charset="0"/>
                <a:ea typeface="新細明體"/>
                <a:cs typeface="新細明體"/>
              </a:rPr>
            </a:br>
            <a:r>
              <a:rPr kumimoji="0" lang="en-US" sz="2000" b="1" i="0" u="none" strike="noStrike" kern="1200" cap="none" spc="0" normalizeH="0" baseline="0" noProof="0">
                <a:ln>
                  <a:noFill/>
                </a:ln>
                <a:solidFill>
                  <a:srgbClr val="FFFFCC"/>
                </a:solidFill>
                <a:effectLst/>
                <a:uLnTx/>
                <a:uFillTx/>
                <a:latin typeface="Arial" pitchFamily="-112" charset="0"/>
                <a:ea typeface="新細明體"/>
                <a:cs typeface="新細明體"/>
              </a:rPr>
              <a:t>4. Wall around the outside of the temple - 40:5 (42:15-20; 45:2)</a:t>
            </a:r>
            <a:br>
              <a:rPr kumimoji="0" lang="en-US" sz="2000" b="1" i="0" u="none" strike="noStrike" kern="1200" cap="none" spc="0" normalizeH="0" baseline="0" noProof="0">
                <a:ln>
                  <a:noFill/>
                </a:ln>
                <a:solidFill>
                  <a:srgbClr val="FFFFCC"/>
                </a:solidFill>
                <a:effectLst/>
                <a:uLnTx/>
                <a:uFillTx/>
                <a:latin typeface="Arial" pitchFamily="-112" charset="0"/>
                <a:ea typeface="新細明體"/>
                <a:cs typeface="新細明體"/>
              </a:rPr>
            </a:br>
            <a:r>
              <a:rPr kumimoji="0" lang="en-US" sz="2000" b="1" i="0" u="none" strike="noStrike" kern="1200" cap="none" spc="0" normalizeH="0" baseline="0" noProof="0">
                <a:ln>
                  <a:noFill/>
                </a:ln>
                <a:solidFill>
                  <a:srgbClr val="FFFFCC"/>
                </a:solidFill>
                <a:effectLst/>
                <a:uLnTx/>
                <a:uFillTx/>
                <a:latin typeface="Arial" pitchFamily="-112" charset="0"/>
                <a:ea typeface="新細明體"/>
                <a:cs typeface="新細明體"/>
              </a:rPr>
              <a:t>5. Fifty cubits of open space - 45:2 </a:t>
            </a:r>
          </a:p>
        </p:txBody>
      </p:sp>
      <p:sp>
        <p:nvSpPr>
          <p:cNvPr id="745476" name="Text Box 7"/>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CC"/>
                </a:solidFill>
                <a:effectLst/>
                <a:uLnTx/>
                <a:uFillTx/>
                <a:latin typeface="Arial" charset="0"/>
                <a:ea typeface="新細明體" charset="0"/>
                <a:cs typeface="新細明體" charset="0"/>
              </a:rPr>
              <a:t>www.pauljab.net/temple/ TemplePictures.html</a:t>
            </a:r>
            <a:r>
              <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rPr>
              <a:t> </a:t>
            </a:r>
          </a:p>
        </p:txBody>
      </p:sp>
      <p:sp>
        <p:nvSpPr>
          <p:cNvPr id="745477"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517</a:t>
            </a:r>
            <a:endParaRPr kumimoji="0" lang="en-US" sz="2400" b="1" i="0" u="none" strike="noStrike" kern="1200" cap="none" spc="0" normalizeH="0" baseline="0" noProof="0">
              <a:ln>
                <a:noFill/>
              </a:ln>
              <a:solidFill>
                <a:srgbClr val="FFCC66"/>
              </a:solidFill>
              <a:effectLst/>
              <a:uLnTx/>
              <a:uFillTx/>
              <a:latin typeface="Arial" charset="0"/>
              <a:ea typeface="新細明體" charset="0"/>
              <a:cs typeface="新細明體" charset="0"/>
            </a:endParaRPr>
          </a:p>
        </p:txBody>
      </p:sp>
    </p:spTree>
    <p:extLst>
      <p:ext uri="{BB962C8B-B14F-4D97-AF65-F5344CB8AC3E}">
        <p14:creationId xmlns:p14="http://schemas.microsoft.com/office/powerpoint/2010/main" val="16211223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43</a:t>
            </a:r>
          </a:p>
        </p:txBody>
      </p:sp>
    </p:spTree>
    <p:extLst>
      <p:ext uri="{BB962C8B-B14F-4D97-AF65-F5344CB8AC3E}">
        <p14:creationId xmlns:p14="http://schemas.microsoft.com/office/powerpoint/2010/main" val="12633282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180513" cy="6950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36513" y="5902325"/>
            <a:ext cx="9144000" cy="981075"/>
          </a:xfrm>
        </p:spPr>
        <p:txBody>
          <a:bodyPr/>
          <a:lstStyle/>
          <a:p>
            <a:pPr>
              <a:defRPr/>
            </a:pP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God</a:t>
            </a:r>
            <a:r>
              <a:rPr lang="uk-UA"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s Glory Will Return!</a:t>
            </a:r>
          </a:p>
        </p:txBody>
      </p:sp>
    </p:spTree>
    <p:extLst>
      <p:ext uri="{BB962C8B-B14F-4D97-AF65-F5344CB8AC3E}">
        <p14:creationId xmlns:p14="http://schemas.microsoft.com/office/powerpoint/2010/main" val="13553187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44624"/>
            <a:ext cx="9124950" cy="673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 descr="Pic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71748">
            <a:off x="3266646" y="1771021"/>
            <a:ext cx="2362200" cy="233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Cloud 32"/>
          <p:cNvSpPr/>
          <p:nvPr/>
        </p:nvSpPr>
        <p:spPr bwMode="auto">
          <a:xfrm>
            <a:off x="7524328" y="306896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cs typeface="ＭＳ Ｐゴシック"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en-US" dirty="0">
                <a:latin typeface="Arial" charset="0"/>
                <a:ea typeface="ＭＳ Ｐゴシック" charset="0"/>
                <a:cs typeface="Arial" charset="0"/>
              </a:rPr>
              <a:t>The Glory Returns</a:t>
            </a: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14406" name="Text Box 5"/>
          <p:cNvSpPr txBox="1">
            <a:spLocks noChangeArrowheads="1"/>
          </p:cNvSpPr>
          <p:nvPr/>
        </p:nvSpPr>
        <p:spPr bwMode="auto">
          <a:xfrm>
            <a:off x="5976814" y="1076945"/>
            <a:ext cx="1228371"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8574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33333E-6 -0.06967 L -0.10209 0.03241 C -0.12344 0.05486 -0.15486 0.06806 -0.18854 0.06806 C -0.22639 0.06806 -0.25643 0.05486 -0.27778 0.03241 L -0.37934 -0.06967 " pathEditMode="relative" rAng="0" ptsTypes="FffFF">
                                      <p:cBhvr>
                                        <p:cTn id="6" dur="2000" fill="hold"/>
                                        <p:tgtEl>
                                          <p:spTgt spid="33"/>
                                        </p:tgtEl>
                                        <p:attrNameLst>
                                          <p:attrName>ppt_x</p:attrName>
                                          <p:attrName>ppt_y</p:attrName>
                                        </p:attrNameLst>
                                      </p:cBhvr>
                                      <p:rCtr x="-18976"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1125538"/>
          </a:xfrm>
        </p:spPr>
        <p:txBody>
          <a:bodyPr/>
          <a:lstStyle/>
          <a:p>
            <a:pPr algn="l">
              <a:defRPr/>
            </a:pP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The Eastern Gate (Ezek. 43:1-4 </a:t>
            </a:r>
            <a:r>
              <a:rPr lang="en-US" sz="32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NLT</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p>
        </p:txBody>
      </p:sp>
      <p:sp>
        <p:nvSpPr>
          <p:cNvPr id="765955" name="Title 2"/>
          <p:cNvSpPr txBox="1">
            <a:spLocks/>
          </p:cNvSpPr>
          <p:nvPr/>
        </p:nvSpPr>
        <p:spPr bwMode="auto">
          <a:xfrm>
            <a:off x="0" y="3861048"/>
            <a:ext cx="9144000" cy="2852936"/>
          </a:xfrm>
          <a:prstGeom prst="rect">
            <a:avLst/>
          </a:prstGeom>
          <a:noFill/>
          <a:ln>
            <a:noFill/>
          </a:ln>
        </p:spPr>
        <p:txBody>
          <a:bodyPr lIns="90000" tIns="46800" rIns="90000" bIns="468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SG"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After this, the man brought me back around to the east gateway.  </a:t>
            </a:r>
            <a:r>
              <a:rPr kumimoji="0" lang="en-SG" sz="2400" b="1" i="0" u="none" strike="noStrike" kern="1200" cap="none" spc="0" normalizeH="0" baseline="30000" noProof="0" dirty="0">
                <a:ln>
                  <a:noFill/>
                </a:ln>
                <a:solidFill>
                  <a:srgbClr val="FFFFFF"/>
                </a:solidFill>
                <a:effectLst>
                  <a:glow rad="228600">
                    <a:srgbClr val="000000"/>
                  </a:glow>
                </a:effectLst>
                <a:uLnTx/>
                <a:uFillTx/>
                <a:latin typeface="Arial" charset="0"/>
                <a:ea typeface="ＭＳ Ｐゴシック" charset="0"/>
              </a:rPr>
              <a:t>2</a:t>
            </a:r>
            <a:r>
              <a:rPr kumimoji="0" lang="en-SG"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Suddenly, the glory of the God of Israel appeared from the east. The sound of his coming was like the roar of rushing waters, and the whole landscape shone with his glory.  </a:t>
            </a:r>
            <a:r>
              <a:rPr kumimoji="0" lang="en-SG" sz="2400" b="1" i="0" u="none" strike="noStrike" kern="1200" cap="none" spc="0" normalizeH="0" baseline="30000" noProof="0" dirty="0">
                <a:ln>
                  <a:noFill/>
                </a:ln>
                <a:solidFill>
                  <a:srgbClr val="FFFFFF"/>
                </a:solidFill>
                <a:effectLst>
                  <a:glow rad="228600">
                    <a:srgbClr val="000000"/>
                  </a:glow>
                </a:effectLst>
                <a:uLnTx/>
                <a:uFillTx/>
                <a:latin typeface="Arial" charset="0"/>
                <a:ea typeface="ＭＳ Ｐゴシック" charset="0"/>
              </a:rPr>
              <a:t>3</a:t>
            </a:r>
            <a:r>
              <a:rPr kumimoji="0" lang="en-SG"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This vision was just like the others I had seen, first by the Kebar River and then when he came to destroy Jerusalem. I fell face down on the ground.  </a:t>
            </a:r>
            <a:r>
              <a:rPr kumimoji="0" lang="en-SG" sz="2400" b="1" i="0" u="none" strike="noStrike" kern="1200" cap="none" spc="0" normalizeH="0" baseline="30000" noProof="0" dirty="0">
                <a:ln>
                  <a:noFill/>
                </a:ln>
                <a:solidFill>
                  <a:srgbClr val="FFFFFF"/>
                </a:solidFill>
                <a:effectLst>
                  <a:glow rad="228600">
                    <a:srgbClr val="000000"/>
                  </a:glow>
                </a:effectLst>
                <a:uLnTx/>
                <a:uFillTx/>
                <a:latin typeface="Arial" charset="0"/>
                <a:ea typeface="ＭＳ Ｐゴシック" charset="0"/>
              </a:rPr>
              <a:t>4</a:t>
            </a:r>
            <a:r>
              <a:rPr kumimoji="0" lang="en-SG"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And the glory of the L</a:t>
            </a:r>
            <a:r>
              <a:rPr kumimoji="0" lang="en-SG"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ORD</a:t>
            </a:r>
            <a:r>
              <a:rPr kumimoji="0" lang="en-SG"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came into the Temple through the east gateway</a:t>
            </a:r>
            <a:r>
              <a:rPr kumimoji="0" lang="en-US" altLang="ja-JP"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ru-RU" altLang="ja-JP"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2941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44</a:t>
            </a:r>
          </a:p>
        </p:txBody>
      </p:sp>
    </p:spTree>
    <p:extLst>
      <p:ext uri="{BB962C8B-B14F-4D97-AF65-F5344CB8AC3E}">
        <p14:creationId xmlns:p14="http://schemas.microsoft.com/office/powerpoint/2010/main" val="20693005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3200" b="1">
                <a:solidFill>
                  <a:srgbClr val="FFFFFF"/>
                </a:solidFill>
                <a:effectLst>
                  <a:glow rad="228600">
                    <a:schemeClr val="tx1"/>
                  </a:glow>
                </a:effectLst>
                <a:latin typeface="Arial" charset="0"/>
                <a:ea typeface="新細明體" charset="0"/>
              </a:rPr>
              <a:t>Entering the East Gate (44:1-3)</a:t>
            </a:r>
            <a:endParaRPr lang="en-US" sz="32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Prince David entering the outer east gate from the porch on the outer court side</a:t>
            </a:r>
          </a:p>
        </p:txBody>
      </p:sp>
    </p:spTree>
    <p:extLst>
      <p:ext uri="{BB962C8B-B14F-4D97-AF65-F5344CB8AC3E}">
        <p14:creationId xmlns:p14="http://schemas.microsoft.com/office/powerpoint/2010/main" val="474315210"/>
      </p:ext>
    </p:extLst>
  </p:cSld>
  <p:clrMapOvr>
    <a:masterClrMapping/>
  </p:clrMapOvr>
  <p:transition spd="med">
    <p:randomBar dir="ver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46</a:t>
            </a:r>
          </a:p>
        </p:txBody>
      </p:sp>
    </p:spTree>
    <p:extLst>
      <p:ext uri="{BB962C8B-B14F-4D97-AF65-F5344CB8AC3E}">
        <p14:creationId xmlns:p14="http://schemas.microsoft.com/office/powerpoint/2010/main" val="23431351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26"/>
          <p:cNvSpPr>
            <a:spLocks noGrp="1" noChangeArrowheads="1"/>
          </p:cNvSpPr>
          <p:nvPr>
            <p:ph type="title" idx="4294967295"/>
          </p:nvPr>
        </p:nvSpPr>
        <p:spPr>
          <a:xfrm>
            <a:off x="762000" y="3657600"/>
            <a:ext cx="3657600" cy="2514600"/>
          </a:xfrm>
          <a:noFill/>
          <a:ln>
            <a:noFill/>
          </a:ln>
        </p:spPr>
        <p:txBody>
          <a:bodyPr vert="horz" wrap="square" lIns="91440" tIns="45720" rIns="91440" bIns="45720" numCol="1" anchor="ctr" anchorCtr="0" compatLnSpc="1">
            <a:prstTxWarp prst="textNoShape">
              <a:avLst/>
            </a:prstTxWarp>
          </a:bodyPr>
          <a:lstStyle/>
          <a:p>
            <a:pPr algn="ctr" eaLnBrk="1" hangingPunct="1"/>
            <a:r>
              <a:rPr lang="en-US" sz="3600" kern="1200" dirty="0"/>
              <a:t>Solomon</a:t>
            </a:r>
            <a:r>
              <a:rPr lang="uk-UA" altLang="ja-JP" sz="3600" kern="1200" dirty="0"/>
              <a:t>'</a:t>
            </a:r>
            <a:r>
              <a:rPr lang="en-US" sz="3600" kern="1200" dirty="0"/>
              <a:t>s &amp; Ezekiel</a:t>
            </a:r>
            <a:r>
              <a:rPr lang="uk-UA" altLang="ja-JP" sz="3600" kern="1200" dirty="0"/>
              <a:t>'</a:t>
            </a:r>
            <a:r>
              <a:rPr lang="en-US" sz="3600" kern="1200" dirty="0"/>
              <a:t>s Temples Contrasted</a:t>
            </a:r>
          </a:p>
        </p:txBody>
      </p:sp>
      <p:pic>
        <p:nvPicPr>
          <p:cNvPr id="126978" name="Picture 102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3429000" y="13716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79" name="Picture 1028"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568825" cy="317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0" name="Text Box 1029"/>
          <p:cNvSpPr txBox="1">
            <a:spLocks noChangeArrowheads="1"/>
          </p:cNvSpPr>
          <p:nvPr/>
        </p:nvSpPr>
        <p:spPr bwMode="auto">
          <a:xfrm>
            <a:off x="8153400" y="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新細明體" charset="0"/>
                <a:cs typeface="新細明體" charset="0"/>
              </a:rPr>
              <a:t>518</a:t>
            </a:r>
            <a:endParaRPr kumimoji="0" lang="en-US" sz="1400" b="0" i="0" u="none" strike="noStrike" kern="1200" cap="none" spc="0" normalizeH="0" baseline="0" noProof="0" dirty="0">
              <a:ln>
                <a:noFill/>
              </a:ln>
              <a:solidFill>
                <a:srgbClr val="000000"/>
              </a:solidFill>
              <a:effectLst/>
              <a:uLnTx/>
              <a:uFillTx/>
              <a:latin typeface="Arial" charset="0"/>
              <a:ea typeface="新細明體" charset="0"/>
              <a:cs typeface="新細明體" charset="0"/>
            </a:endParaRPr>
          </a:p>
        </p:txBody>
      </p:sp>
      <p:sp>
        <p:nvSpPr>
          <p:cNvPr id="245766" name="Rectangle 1030"/>
          <p:cNvSpPr>
            <a:spLocks noChangeArrowheads="1"/>
          </p:cNvSpPr>
          <p:nvPr/>
        </p:nvSpPr>
        <p:spPr bwMode="auto">
          <a:xfrm>
            <a:off x="685800" y="9906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245767" name="Rectangle 1031"/>
          <p:cNvSpPr>
            <a:spLocks noChangeArrowheads="1"/>
          </p:cNvSpPr>
          <p:nvPr/>
        </p:nvSpPr>
        <p:spPr bwMode="auto">
          <a:xfrm>
            <a:off x="5791200" y="5334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245768" name="Rectangle 1032"/>
          <p:cNvSpPr>
            <a:spLocks noChangeArrowheads="1"/>
          </p:cNvSpPr>
          <p:nvPr/>
        </p:nvSpPr>
        <p:spPr bwMode="auto">
          <a:xfrm>
            <a:off x="5791200" y="18288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245769" name="Rectangle 1033"/>
          <p:cNvSpPr>
            <a:spLocks noChangeArrowheads="1"/>
          </p:cNvSpPr>
          <p:nvPr/>
        </p:nvSpPr>
        <p:spPr bwMode="auto">
          <a:xfrm>
            <a:off x="5791200" y="31242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245770" name="Rectangle 1034"/>
          <p:cNvSpPr>
            <a:spLocks noChangeArrowheads="1"/>
          </p:cNvSpPr>
          <p:nvPr/>
        </p:nvSpPr>
        <p:spPr bwMode="auto">
          <a:xfrm>
            <a:off x="5791200" y="44196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Tree>
    <p:extLst>
      <p:ext uri="{BB962C8B-B14F-4D97-AF65-F5344CB8AC3E}">
        <p14:creationId xmlns:p14="http://schemas.microsoft.com/office/powerpoint/2010/main" val="33838461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66"/>
                                        </p:tgtEl>
                                        <p:attrNameLst>
                                          <p:attrName>style.visibility</p:attrName>
                                        </p:attrNameLst>
                                      </p:cBhvr>
                                      <p:to>
                                        <p:strVal val="visible"/>
                                      </p:to>
                                    </p:set>
                                    <p:anim calcmode="lin" valueType="num">
                                      <p:cBhvr additive="base">
                                        <p:cTn id="7" dur="500" fill="hold"/>
                                        <p:tgtEl>
                                          <p:spTgt spid="245766"/>
                                        </p:tgtEl>
                                        <p:attrNameLst>
                                          <p:attrName>ppt_x</p:attrName>
                                        </p:attrNameLst>
                                      </p:cBhvr>
                                      <p:tavLst>
                                        <p:tav tm="0">
                                          <p:val>
                                            <p:strVal val="0-#ppt_w/2"/>
                                          </p:val>
                                        </p:tav>
                                        <p:tav tm="100000">
                                          <p:val>
                                            <p:strVal val="#ppt_x"/>
                                          </p:val>
                                        </p:tav>
                                      </p:tavLst>
                                    </p:anim>
                                    <p:anim calcmode="lin" valueType="num">
                                      <p:cBhvr additive="base">
                                        <p:cTn id="8" dur="500" fill="hold"/>
                                        <p:tgtEl>
                                          <p:spTgt spid="2457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767"/>
                                        </p:tgtEl>
                                        <p:attrNameLst>
                                          <p:attrName>style.visibility</p:attrName>
                                        </p:attrNameLst>
                                      </p:cBhvr>
                                      <p:to>
                                        <p:strVal val="visible"/>
                                      </p:to>
                                    </p:set>
                                    <p:anim calcmode="lin" valueType="num">
                                      <p:cBhvr additive="base">
                                        <p:cTn id="13" dur="500" fill="hold"/>
                                        <p:tgtEl>
                                          <p:spTgt spid="245767"/>
                                        </p:tgtEl>
                                        <p:attrNameLst>
                                          <p:attrName>ppt_x</p:attrName>
                                        </p:attrNameLst>
                                      </p:cBhvr>
                                      <p:tavLst>
                                        <p:tav tm="0">
                                          <p:val>
                                            <p:strVal val="0-#ppt_w/2"/>
                                          </p:val>
                                        </p:tav>
                                        <p:tav tm="100000">
                                          <p:val>
                                            <p:strVal val="#ppt_x"/>
                                          </p:val>
                                        </p:tav>
                                      </p:tavLst>
                                    </p:anim>
                                    <p:anim calcmode="lin" valueType="num">
                                      <p:cBhvr additive="base">
                                        <p:cTn id="14" dur="500" fill="hold"/>
                                        <p:tgtEl>
                                          <p:spTgt spid="24576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768"/>
                                        </p:tgtEl>
                                        <p:attrNameLst>
                                          <p:attrName>style.visibility</p:attrName>
                                        </p:attrNameLst>
                                      </p:cBhvr>
                                      <p:to>
                                        <p:strVal val="visible"/>
                                      </p:to>
                                    </p:set>
                                    <p:anim calcmode="lin" valueType="num">
                                      <p:cBhvr additive="base">
                                        <p:cTn id="19" dur="500" fill="hold"/>
                                        <p:tgtEl>
                                          <p:spTgt spid="245768"/>
                                        </p:tgtEl>
                                        <p:attrNameLst>
                                          <p:attrName>ppt_x</p:attrName>
                                        </p:attrNameLst>
                                      </p:cBhvr>
                                      <p:tavLst>
                                        <p:tav tm="0">
                                          <p:val>
                                            <p:strVal val="0-#ppt_w/2"/>
                                          </p:val>
                                        </p:tav>
                                        <p:tav tm="100000">
                                          <p:val>
                                            <p:strVal val="#ppt_x"/>
                                          </p:val>
                                        </p:tav>
                                      </p:tavLst>
                                    </p:anim>
                                    <p:anim calcmode="lin" valueType="num">
                                      <p:cBhvr additive="base">
                                        <p:cTn id="20" dur="500" fill="hold"/>
                                        <p:tgtEl>
                                          <p:spTgt spid="24576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769"/>
                                        </p:tgtEl>
                                        <p:attrNameLst>
                                          <p:attrName>style.visibility</p:attrName>
                                        </p:attrNameLst>
                                      </p:cBhvr>
                                      <p:to>
                                        <p:strVal val="visible"/>
                                      </p:to>
                                    </p:set>
                                    <p:anim calcmode="lin" valueType="num">
                                      <p:cBhvr additive="base">
                                        <p:cTn id="25" dur="500" fill="hold"/>
                                        <p:tgtEl>
                                          <p:spTgt spid="245769"/>
                                        </p:tgtEl>
                                        <p:attrNameLst>
                                          <p:attrName>ppt_x</p:attrName>
                                        </p:attrNameLst>
                                      </p:cBhvr>
                                      <p:tavLst>
                                        <p:tav tm="0">
                                          <p:val>
                                            <p:strVal val="0-#ppt_w/2"/>
                                          </p:val>
                                        </p:tav>
                                        <p:tav tm="100000">
                                          <p:val>
                                            <p:strVal val="#ppt_x"/>
                                          </p:val>
                                        </p:tav>
                                      </p:tavLst>
                                    </p:anim>
                                    <p:anim calcmode="lin" valueType="num">
                                      <p:cBhvr additive="base">
                                        <p:cTn id="26" dur="500" fill="hold"/>
                                        <p:tgtEl>
                                          <p:spTgt spid="24576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5770"/>
                                        </p:tgtEl>
                                        <p:attrNameLst>
                                          <p:attrName>style.visibility</p:attrName>
                                        </p:attrNameLst>
                                      </p:cBhvr>
                                      <p:to>
                                        <p:strVal val="visible"/>
                                      </p:to>
                                    </p:set>
                                    <p:anim calcmode="lin" valueType="num">
                                      <p:cBhvr additive="base">
                                        <p:cTn id="31" dur="500" fill="hold"/>
                                        <p:tgtEl>
                                          <p:spTgt spid="245770"/>
                                        </p:tgtEl>
                                        <p:attrNameLst>
                                          <p:attrName>ppt_x</p:attrName>
                                        </p:attrNameLst>
                                      </p:cBhvr>
                                      <p:tavLst>
                                        <p:tav tm="0">
                                          <p:val>
                                            <p:strVal val="0-#ppt_w/2"/>
                                          </p:val>
                                        </p:tav>
                                        <p:tav tm="100000">
                                          <p:val>
                                            <p:strVal val="#ppt_x"/>
                                          </p:val>
                                        </p:tav>
                                      </p:tavLst>
                                    </p:anim>
                                    <p:anim calcmode="lin" valueType="num">
                                      <p:cBhvr additive="base">
                                        <p:cTn id="32" dur="500" fill="hold"/>
                                        <p:tgtEl>
                                          <p:spTgt spid="2457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6" grpId="0" animBg="1"/>
      <p:bldP spid="245767" grpId="0" animBg="1"/>
      <p:bldP spid="245768" grpId="0" animBg="1"/>
      <p:bldP spid="245769" grpId="0" animBg="1"/>
      <p:bldP spid="245770" grpId="0" animBg="1"/>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7.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3726</TotalTime>
  <Words>9409</Words>
  <Application>Microsoft Macintosh PowerPoint</Application>
  <PresentationFormat>On-screen Show (4:3)</PresentationFormat>
  <Paragraphs>1000</Paragraphs>
  <Slides>130</Slides>
  <Notes>113</Notes>
  <HiddenSlides>0</HiddenSlides>
  <MMClips>0</MMClips>
  <ScaleCrop>false</ScaleCrop>
  <HeadingPairs>
    <vt:vector size="6" baseType="variant">
      <vt:variant>
        <vt:lpstr>Fonts Used</vt:lpstr>
      </vt:variant>
      <vt:variant>
        <vt:i4>23</vt:i4>
      </vt:variant>
      <vt:variant>
        <vt:lpstr>Theme</vt:lpstr>
      </vt:variant>
      <vt:variant>
        <vt:i4>31</vt:i4>
      </vt:variant>
      <vt:variant>
        <vt:lpstr>Slide Titles</vt:lpstr>
      </vt:variant>
      <vt:variant>
        <vt:i4>130</vt:i4>
      </vt:variant>
    </vt:vector>
  </HeadingPairs>
  <TitlesOfParts>
    <vt:vector size="184" baseType="lpstr">
      <vt:lpstr>BONES</vt:lpstr>
      <vt:lpstr>Burtinomatic-DemiBold</vt:lpstr>
      <vt:lpstr>Chicago</vt:lpstr>
      <vt:lpstr>Jott 43 Extended</vt:lpstr>
      <vt:lpstr>QUAKE</vt:lpstr>
      <vt:lpstr>Visitation</vt:lpstr>
      <vt:lpstr>Apple Chancery</vt:lpstr>
      <vt:lpstr>Arial</vt:lpstr>
      <vt:lpstr>Arial Black</vt:lpstr>
      <vt:lpstr>Calibri</vt:lpstr>
      <vt:lpstr>Chalkduster</vt:lpstr>
      <vt:lpstr>Comic Sans MS</vt:lpstr>
      <vt:lpstr>Futura</vt:lpstr>
      <vt:lpstr>Garamond</vt:lpstr>
      <vt:lpstr>Helvetica</vt:lpstr>
      <vt:lpstr>Helvetica Neue Black Condensed</vt:lpstr>
      <vt:lpstr>Impact</vt:lpstr>
      <vt:lpstr>Lucida Sans Unicode</vt:lpstr>
      <vt:lpstr>Monotype Sorts</vt:lpstr>
      <vt:lpstr>Tahoma</vt:lpstr>
      <vt:lpstr>Times</vt:lpstr>
      <vt:lpstr>Times New Roman</vt:lpstr>
      <vt:lpstr>Wingdings</vt:lpstr>
      <vt:lpstr>49_Blank Presentation</vt:lpstr>
      <vt:lpstr>5_Default Design</vt:lpstr>
      <vt:lpstr>12_Default Design</vt:lpstr>
      <vt:lpstr>8_Default Design</vt:lpstr>
      <vt:lpstr>6_Default Design</vt:lpstr>
      <vt:lpstr>1_Radar</vt:lpstr>
      <vt:lpstr>Blank Presentation</vt:lpstr>
      <vt:lpstr>Fireball</vt:lpstr>
      <vt:lpstr>Calm Seas</vt:lpstr>
      <vt:lpstr>1_untitled 3</vt:lpstr>
      <vt:lpstr>Beam</vt:lpstr>
      <vt:lpstr>1_Mountain</vt:lpstr>
      <vt:lpstr>3_Stream</vt:lpstr>
      <vt:lpstr>1_Default Design</vt:lpstr>
      <vt:lpstr>Mimosa</vt:lpstr>
      <vt:lpstr>50_Blank Presentation</vt:lpstr>
      <vt:lpstr>2_Default Design</vt:lpstr>
      <vt:lpstr>1_Blank Presentation</vt:lpstr>
      <vt:lpstr>4_Fireball</vt:lpstr>
      <vt:lpstr>Whirlpool</vt:lpstr>
      <vt:lpstr>Candybar</vt:lpstr>
      <vt:lpstr>3_Default Design</vt:lpstr>
      <vt:lpstr>2_Blank Presentation</vt:lpstr>
      <vt:lpstr>23_Office Theme</vt:lpstr>
      <vt:lpstr>Clouds</vt:lpstr>
      <vt:lpstr>11_Office Theme</vt:lpstr>
      <vt:lpstr>Default Design</vt:lpstr>
      <vt:lpstr>2_Fireball</vt:lpstr>
      <vt:lpstr>3_Fireball</vt:lpstr>
      <vt:lpstr>17_Default Design</vt:lpstr>
      <vt:lpstr>Stream</vt:lpstr>
      <vt:lpstr>Be Expectant</vt:lpstr>
      <vt:lpstr>Expectant?</vt:lpstr>
      <vt:lpstr>When have you seen the glory go?</vt:lpstr>
      <vt:lpstr>Key Word for Ezekiel</vt:lpstr>
      <vt:lpstr>How can you be expectant of God’s glory once again in your life?</vt:lpstr>
      <vt:lpstr>Sin</vt:lpstr>
      <vt:lpstr>The Babylonian Threat</vt:lpstr>
      <vt:lpstr>Babylonian Deportations of Judah</vt:lpstr>
      <vt:lpstr>Josiah's Sons &amp; Prophets</vt:lpstr>
      <vt:lpstr>How can you be expectant of God’s glory once again in your life?</vt:lpstr>
      <vt:lpstr>STEPS TO GOD'S GLORY</vt:lpstr>
      <vt:lpstr>Slides on  Ezekiel 1</vt:lpstr>
      <vt:lpstr>Chart of Ezekiel</vt:lpstr>
      <vt:lpstr>"Now the earth was formless and empty, darkness was over the surface of the deep…" </vt:lpstr>
      <vt:lpstr>The Tabernacle</vt:lpstr>
      <vt:lpstr>God's presence filled his new palace!</vt:lpstr>
      <vt:lpstr>The Spirit also came upon judges, prophets, and kings in the Old Testament</vt:lpstr>
      <vt:lpstr>God's Presence Indwelt Solomon's Temple</vt:lpstr>
      <vt:lpstr>Ezekiel 1</vt:lpstr>
      <vt:lpstr>Creatures with Four Faces  (Ezek. 1:10 NLT)</vt:lpstr>
      <vt:lpstr>Ezekiel 1:15-16</vt:lpstr>
      <vt:lpstr>Ezekiel 1</vt:lpstr>
      <vt:lpstr>Slides on  Ezekiel 2</vt:lpstr>
      <vt:lpstr>Ezekiel 2:3-4</vt:lpstr>
      <vt:lpstr>Slides on  Ezekiel 4</vt:lpstr>
      <vt:lpstr>The Siege Signified (Ezek. 4)</vt:lpstr>
      <vt:lpstr>Slides on  Ezekiel 5</vt:lpstr>
      <vt:lpstr>Israel's Strategic Location</vt:lpstr>
      <vt:lpstr>Slides on  Ezekiel 8</vt:lpstr>
      <vt:lpstr>Solomon's Temple</vt:lpstr>
      <vt:lpstr>Slides on  Ezekiel 9</vt:lpstr>
      <vt:lpstr>Solomon's Temple</vt:lpstr>
      <vt:lpstr>Slides on  Ezekiel 10</vt:lpstr>
      <vt:lpstr>Solomon's Temple</vt:lpstr>
      <vt:lpstr>Solomon's Temple</vt:lpstr>
      <vt:lpstr>Slides on  Ezekiel 11</vt:lpstr>
      <vt:lpstr>The Glory Leaving</vt:lpstr>
      <vt:lpstr>Be honest that while the Spirit is present, you may have quenched him.</vt:lpstr>
      <vt:lpstr>Indwelling of the Holy Spirit</vt:lpstr>
      <vt:lpstr>John 14:15-17</vt:lpstr>
      <vt:lpstr>DO NOT QUENCH THE SPIRIT (1 THESS 5:19)</vt:lpstr>
      <vt:lpstr>How can you be expectant of God’s glory once again in your life?</vt:lpstr>
      <vt:lpstr>STEPS TO GOD'S GLORY</vt:lpstr>
      <vt:lpstr>STEPS TO GOD'S GLORY</vt:lpstr>
      <vt:lpstr>Slides on  Ezekiel 25</vt:lpstr>
      <vt:lpstr>Chart of Ezekiel</vt:lpstr>
      <vt:lpstr>Nations to Be Judged (Ezek. 25–32) </vt:lpstr>
      <vt:lpstr>Slides on  Ezekiel 28</vt:lpstr>
      <vt:lpstr>Phoenician Colonies</vt:lpstr>
      <vt:lpstr>Poseidon's Temple</vt:lpstr>
      <vt:lpstr>Satan cast down (cf. Rev. 12:7-13)</vt:lpstr>
      <vt:lpstr>Fall of Lucifer, the Shining Star (cf. Rev. 12:7-9)</vt:lpstr>
      <vt:lpstr>The angels pursue</vt:lpstr>
      <vt:lpstr>God’s glory will not shine with competitors in your life.</vt:lpstr>
      <vt:lpstr>How can you be expectant of God’s glory once again in your life?</vt:lpstr>
      <vt:lpstr>STEPS TO GOD'S GLORY</vt:lpstr>
      <vt:lpstr>STEPS TO GOD'S GLORY</vt:lpstr>
      <vt:lpstr>STEPS TO GOD'S GLORY</vt:lpstr>
      <vt:lpstr>Chart of Ezekiel</vt:lpstr>
      <vt:lpstr>Slides on  Ezekiel 33</vt:lpstr>
      <vt:lpstr>Restoration</vt:lpstr>
      <vt:lpstr>Slides on  Ezekiel 36</vt:lpstr>
      <vt:lpstr>PowerPoint Presentation</vt:lpstr>
      <vt:lpstr>PowerPoint Presentation</vt:lpstr>
      <vt:lpstr>Slides on  Ezekiel 37</vt:lpstr>
      <vt:lpstr>When are the signs of Christ's return?</vt:lpstr>
      <vt:lpstr>But can God restore Israel as a nation?</vt:lpstr>
      <vt:lpstr>Hitler motivated the Jews to go to their homeland!</vt:lpstr>
      <vt:lpstr>Hitler motivated the Jews to go to their homeland!</vt:lpstr>
      <vt:lpstr>The Dry Bones of Ezekiel 37</vt:lpstr>
      <vt:lpstr>The Valley of Dry Bones (Ezek. 37)</vt:lpstr>
      <vt:lpstr>PowerPoint Presentation</vt:lpstr>
      <vt:lpstr>The Valley of Dry Bones (Ezek. 37)</vt:lpstr>
      <vt:lpstr>A Hebrew Play on Words</vt:lpstr>
      <vt:lpstr>Exiles &amp; Returns</vt:lpstr>
      <vt:lpstr>In 2018 Israel celebrated 70 years of return!</vt:lpstr>
      <vt:lpstr>Theodore Herzl</vt:lpstr>
      <vt:lpstr>To return to the land of Israel, Jews had to become a nation once again (1948)</vt:lpstr>
      <vt:lpstr>Israel regained ancient borders in stages (1946-2000)</vt:lpstr>
      <vt:lpstr>Jewish Population by Major Regions (1948-2012)</vt:lpstr>
      <vt:lpstr>Slides on  Ezekiel 38</vt:lpstr>
      <vt:lpstr>Opposition  to Israel will only   increase</vt:lpstr>
      <vt:lpstr>Who is Gog?</vt:lpstr>
      <vt:lpstr>A Dispensational Timeline</vt:lpstr>
      <vt:lpstr>Reasons Ezekiel's Gog &amp; Magog is different from  John's Gog &amp; Magog in Revelation 20:7-10</vt:lpstr>
      <vt:lpstr>Slides on  Ezekiel 39</vt:lpstr>
      <vt:lpstr>When Will Gog's Invasion Occur?</vt:lpstr>
      <vt:lpstr>Slides on  Ezekiel 40</vt:lpstr>
      <vt:lpstr>Ezekiel 40–48</vt:lpstr>
      <vt:lpstr>Israel's Restored Community</vt:lpstr>
      <vt:lpstr>The Five Sections</vt:lpstr>
      <vt:lpstr>Slides on  Ezekiel 43</vt:lpstr>
      <vt:lpstr>God's Glory Will Return!</vt:lpstr>
      <vt:lpstr>The Glory Returns</vt:lpstr>
      <vt:lpstr>The Eastern Gate (Ezek. 43:1-4 NLT)</vt:lpstr>
      <vt:lpstr>Slides on  Ezekiel 44</vt:lpstr>
      <vt:lpstr>Entering the East Gate (44:1-3)</vt:lpstr>
      <vt:lpstr>Slides on  Ezekiel 46</vt:lpstr>
      <vt:lpstr>Solomon's &amp; Ezekiel's Temples Contrasted</vt:lpstr>
      <vt:lpstr>View from Above</vt:lpstr>
      <vt:lpstr>Ezekiel's temple won't fit on the present Temple Mount!</vt:lpstr>
      <vt:lpstr>Which temple for Ezekiel?</vt:lpstr>
      <vt:lpstr>Problems Either Way!</vt:lpstr>
      <vt:lpstr>Why Millennial Sacrifices?</vt:lpstr>
      <vt:lpstr>Slides on  Ezekiel 47</vt:lpstr>
      <vt:lpstr>The River from Ezekiel's Temple  (47:1-12)</vt:lpstr>
      <vt:lpstr>The River &amp; the Land (47:1) </vt:lpstr>
      <vt:lpstr>The River from Ezekiel's Temple (47:1-12)</vt:lpstr>
      <vt:lpstr>The River from Ezekiel's Temple (47:1-12)</vt:lpstr>
      <vt:lpstr>The River from Ezekiel's Temple (47:1-12)</vt:lpstr>
      <vt:lpstr>The River from Ezekiel's Temple (47:1-12)</vt:lpstr>
      <vt:lpstr>Slides on  Ezekiel 48</vt:lpstr>
      <vt:lpstr>Borders of the Land Promised to Abraham</vt:lpstr>
      <vt:lpstr>Land Portions (48:1-7)</vt:lpstr>
      <vt:lpstr>Tribal Redistribution</vt:lpstr>
      <vt:lpstr>Things are not falling apart—they are falling together.</vt:lpstr>
      <vt:lpstr>Ezekiel 38 shows a Turkey-Iran-Russia Alliance Against Israel</vt:lpstr>
      <vt:lpstr>Ezekiel 38 shows a Turkey-Iran-Russia Alliance Against Israel</vt:lpstr>
      <vt:lpstr>Trilateral Summit on 7 Sept 2018</vt:lpstr>
      <vt:lpstr>Third Temple Plans are in Place Now</vt:lpstr>
      <vt:lpstr>The Priesthood is Being Prepared</vt:lpstr>
      <vt:lpstr>A Red Heifer was born 28 August 2018</vt:lpstr>
      <vt:lpstr>How can you be expectant of God’s glory once again in your life?</vt:lpstr>
      <vt:lpstr>STEPS TO GOD'S GLORY</vt:lpstr>
      <vt:lpstr>STEPS TO GOD'S GLORY</vt:lpstr>
      <vt:lpstr>STEPS TO GOD'S GLORY</vt:lpstr>
      <vt:lpstr>Expect God to discipline and restore you for his glory.</vt:lpstr>
      <vt:lpstr>Applications</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226</cp:revision>
  <dcterms:created xsi:type="dcterms:W3CDTF">2014-08-02T06:39:19Z</dcterms:created>
  <dcterms:modified xsi:type="dcterms:W3CDTF">2022-06-02T17:12:59Z</dcterms:modified>
</cp:coreProperties>
</file>